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55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6" r:id="rId15"/>
    <p:sldId id="269" r:id="rId16"/>
    <p:sldId id="270" r:id="rId17"/>
    <p:sldId id="275" r:id="rId18"/>
    <p:sldId id="276" r:id="rId19"/>
    <p:sldId id="277" r:id="rId20"/>
    <p:sldId id="278" r:id="rId21"/>
    <p:sldId id="287" r:id="rId22"/>
    <p:sldId id="279" r:id="rId23"/>
    <p:sldId id="285" r:id="rId24"/>
    <p:sldId id="289" r:id="rId25"/>
    <p:sldId id="290" r:id="rId26"/>
    <p:sldId id="291" r:id="rId27"/>
    <p:sldId id="294" r:id="rId28"/>
    <p:sldId id="293" r:id="rId29"/>
    <p:sldId id="295" r:id="rId30"/>
    <p:sldId id="296" r:id="rId31"/>
    <p:sldId id="297" r:id="rId32"/>
    <p:sldId id="298" r:id="rId33"/>
    <p:sldId id="299" r:id="rId34"/>
    <p:sldId id="300" r:id="rId35"/>
    <p:sldId id="302" r:id="rId36"/>
    <p:sldId id="304" r:id="rId37"/>
    <p:sldId id="303" r:id="rId38"/>
    <p:sldId id="306" r:id="rId39"/>
    <p:sldId id="307" r:id="rId40"/>
    <p:sldId id="308" r:id="rId41"/>
    <p:sldId id="305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23AFC7-E549-4C70-8372-B82A47CAF454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</dgm:pt>
    <dgm:pt modelId="{0DFD09BE-E058-4CE4-8DD5-A7262BB6DC63}">
      <dgm:prSet/>
      <dgm:spPr/>
      <dgm:t>
        <a:bodyPr/>
        <a:lstStyle/>
        <a:p>
          <a:r>
            <a:rPr lang="en-US" dirty="0" smtClean="0"/>
            <a:t>Problem Logic Generation</a:t>
          </a:r>
          <a:endParaRPr lang="en-US" dirty="0"/>
        </a:p>
      </dgm:t>
    </dgm:pt>
    <dgm:pt modelId="{506A1BF4-E619-463B-A6DA-744383061BA8}" type="parTrans" cxnId="{6AA843BD-B785-470C-8AA0-ADAA77BE12AB}">
      <dgm:prSet/>
      <dgm:spPr/>
      <dgm:t>
        <a:bodyPr/>
        <a:lstStyle/>
        <a:p>
          <a:endParaRPr lang="en-US"/>
        </a:p>
      </dgm:t>
    </dgm:pt>
    <dgm:pt modelId="{B0F8288D-AA80-4467-A06C-1A3C12908300}" type="sibTrans" cxnId="{6AA843BD-B785-470C-8AA0-ADAA77BE12AB}">
      <dgm:prSet/>
      <dgm:spPr/>
      <dgm:t>
        <a:bodyPr/>
        <a:lstStyle/>
        <a:p>
          <a:endParaRPr lang="en-US"/>
        </a:p>
      </dgm:t>
    </dgm:pt>
    <dgm:pt modelId="{D1EEFE84-D075-49F4-9716-279EF0483DA2}">
      <dgm:prSet/>
      <dgm:spPr/>
      <dgm:t>
        <a:bodyPr/>
        <a:lstStyle/>
        <a:p>
          <a:r>
            <a:rPr lang="en-US" dirty="0" smtClean="0"/>
            <a:t>Natural Language Generation</a:t>
          </a:r>
          <a:endParaRPr lang="en-US" dirty="0"/>
        </a:p>
      </dgm:t>
    </dgm:pt>
    <dgm:pt modelId="{D1C8A023-D20D-43D7-9EA8-E8479688EF97}" type="parTrans" cxnId="{7603CD86-4D30-4C64-8AB2-AFAA25C1487C}">
      <dgm:prSet/>
      <dgm:spPr/>
      <dgm:t>
        <a:bodyPr/>
        <a:lstStyle/>
        <a:p>
          <a:endParaRPr lang="en-US"/>
        </a:p>
      </dgm:t>
    </dgm:pt>
    <dgm:pt modelId="{3F9AE933-40F6-4CC6-BCA5-A02AF5F8DC6B}" type="sibTrans" cxnId="{7603CD86-4D30-4C64-8AB2-AFAA25C1487C}">
      <dgm:prSet/>
      <dgm:spPr/>
      <dgm:t>
        <a:bodyPr/>
        <a:lstStyle/>
        <a:p>
          <a:endParaRPr lang="en-US"/>
        </a:p>
      </dgm:t>
    </dgm:pt>
    <dgm:pt modelId="{93EF4646-38D2-4BF7-B1B1-9205F104E335}">
      <dgm:prSet custT="1"/>
      <dgm:spPr/>
      <dgm:t>
        <a:bodyPr/>
        <a:lstStyle/>
        <a:p>
          <a:r>
            <a:rPr lang="en-US" sz="2800" dirty="0" smtClean="0"/>
            <a:t>Plot generation</a:t>
          </a:r>
          <a:endParaRPr lang="en-US" sz="2800" dirty="0"/>
        </a:p>
      </dgm:t>
    </dgm:pt>
    <dgm:pt modelId="{F8FDE9D4-A4C8-4F26-8362-75885344E4FF}" type="parTrans" cxnId="{AAAB4BE2-371F-4C8E-B40A-3621D3B4301C}">
      <dgm:prSet/>
      <dgm:spPr/>
      <dgm:t>
        <a:bodyPr/>
        <a:lstStyle/>
        <a:p>
          <a:endParaRPr lang="en-US"/>
        </a:p>
      </dgm:t>
    </dgm:pt>
    <dgm:pt modelId="{FDFC58E8-620C-4914-9171-35E6B7ECCE18}" type="sibTrans" cxnId="{AAAB4BE2-371F-4C8E-B40A-3621D3B4301C}">
      <dgm:prSet/>
      <dgm:spPr/>
      <dgm:t>
        <a:bodyPr/>
        <a:lstStyle/>
        <a:p>
          <a:endParaRPr lang="en-US"/>
        </a:p>
      </dgm:t>
    </dgm:pt>
    <dgm:pt modelId="{F84DF95E-6D27-4CAC-9718-30ED0C20E858}">
      <dgm:prSet custT="1"/>
      <dgm:spPr/>
      <dgm:t>
        <a:bodyPr/>
        <a:lstStyle/>
        <a:p>
          <a:r>
            <a:rPr lang="en-US" sz="2800" dirty="0" smtClean="0"/>
            <a:t>Discourse tropes</a:t>
          </a:r>
          <a:endParaRPr lang="en-US" sz="2800" dirty="0"/>
        </a:p>
      </dgm:t>
    </dgm:pt>
    <dgm:pt modelId="{7E470CDD-1A63-4508-AAC2-95481AB9CA4A}" type="parTrans" cxnId="{D56CE92F-168C-404C-AFE3-93251F67C1CF}">
      <dgm:prSet/>
      <dgm:spPr/>
      <dgm:t>
        <a:bodyPr/>
        <a:lstStyle/>
        <a:p>
          <a:endParaRPr lang="en-US"/>
        </a:p>
      </dgm:t>
    </dgm:pt>
    <dgm:pt modelId="{6027E965-5E9F-4537-89B9-0BE5A34EC45B}" type="sibTrans" cxnId="{D56CE92F-168C-404C-AFE3-93251F67C1CF}">
      <dgm:prSet/>
      <dgm:spPr/>
      <dgm:t>
        <a:bodyPr/>
        <a:lstStyle/>
        <a:p>
          <a:endParaRPr lang="en-US"/>
        </a:p>
      </dgm:t>
    </dgm:pt>
    <dgm:pt modelId="{979A47F8-0D35-425D-894F-74E35D251B18}">
      <dgm:prSet custT="1"/>
      <dgm:spPr/>
      <dgm:t>
        <a:bodyPr/>
        <a:lstStyle/>
        <a:p>
          <a:r>
            <a:rPr lang="en-US" sz="2800" dirty="0" smtClean="0"/>
            <a:t>Sentence ordering</a:t>
          </a:r>
          <a:endParaRPr lang="en-US" sz="2800" dirty="0"/>
        </a:p>
      </dgm:t>
    </dgm:pt>
    <dgm:pt modelId="{8CC8943E-0AB0-499A-B0A4-B64EE3794DDA}" type="parTrans" cxnId="{A02CC630-4DB6-4796-BC50-93AF98E4571C}">
      <dgm:prSet/>
      <dgm:spPr/>
      <dgm:t>
        <a:bodyPr/>
        <a:lstStyle/>
        <a:p>
          <a:endParaRPr lang="en-US"/>
        </a:p>
      </dgm:t>
    </dgm:pt>
    <dgm:pt modelId="{A0E02020-C344-469F-85E2-F806792FD4CD}" type="sibTrans" cxnId="{A02CC630-4DB6-4796-BC50-93AF98E4571C}">
      <dgm:prSet/>
      <dgm:spPr/>
      <dgm:t>
        <a:bodyPr/>
        <a:lstStyle/>
        <a:p>
          <a:endParaRPr lang="en-US"/>
        </a:p>
      </dgm:t>
    </dgm:pt>
    <dgm:pt modelId="{D29A5D3D-B119-47DB-BD80-378216379CB9}">
      <dgm:prSet custT="1"/>
      <dgm:spPr/>
      <dgm:t>
        <a:bodyPr/>
        <a:lstStyle/>
        <a:p>
          <a:r>
            <a:rPr lang="en-US" sz="2800" dirty="0" smtClean="0"/>
            <a:t>Reference resolution</a:t>
          </a:r>
          <a:endParaRPr lang="en-US" sz="2800" dirty="0"/>
        </a:p>
      </dgm:t>
    </dgm:pt>
    <dgm:pt modelId="{1396463F-933D-48EA-AC5F-587588160A61}" type="parTrans" cxnId="{0C043A5B-8C9E-4009-88AF-E576EF3A3A1D}">
      <dgm:prSet/>
      <dgm:spPr/>
      <dgm:t>
        <a:bodyPr/>
        <a:lstStyle/>
        <a:p>
          <a:endParaRPr lang="en-US"/>
        </a:p>
      </dgm:t>
    </dgm:pt>
    <dgm:pt modelId="{C58EA697-B3DD-4075-981C-8A2542A35E97}" type="sibTrans" cxnId="{0C043A5B-8C9E-4009-88AF-E576EF3A3A1D}">
      <dgm:prSet/>
      <dgm:spPr/>
      <dgm:t>
        <a:bodyPr/>
        <a:lstStyle/>
        <a:p>
          <a:endParaRPr lang="en-US"/>
        </a:p>
      </dgm:t>
    </dgm:pt>
    <dgm:pt modelId="{0E5316E6-3CBF-48D9-9BBA-EBC1F3CAB123}" type="pres">
      <dgm:prSet presAssocID="{BD23AFC7-E549-4C70-8372-B82A47CAF454}" presName="linearFlow" presStyleCnt="0">
        <dgm:presLayoutVars>
          <dgm:dir/>
          <dgm:animLvl val="lvl"/>
          <dgm:resizeHandles val="exact"/>
        </dgm:presLayoutVars>
      </dgm:prSet>
      <dgm:spPr/>
    </dgm:pt>
    <dgm:pt modelId="{092C7FAC-29C6-424D-A7B7-4FF1E6C09AD7}" type="pres">
      <dgm:prSet presAssocID="{0DFD09BE-E058-4CE4-8DD5-A7262BB6DC63}" presName="composite" presStyleCnt="0"/>
      <dgm:spPr/>
    </dgm:pt>
    <dgm:pt modelId="{EE4EB8D4-A906-4A48-A7E8-42E8F29998F4}" type="pres">
      <dgm:prSet presAssocID="{0DFD09BE-E058-4CE4-8DD5-A7262BB6DC63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72FB73-5E79-44D6-A303-FFF0FDA388A2}" type="pres">
      <dgm:prSet presAssocID="{0DFD09BE-E058-4CE4-8DD5-A7262BB6DC63}" presName="parSh" presStyleLbl="node1" presStyleIdx="0" presStyleCnt="2"/>
      <dgm:spPr/>
      <dgm:t>
        <a:bodyPr/>
        <a:lstStyle/>
        <a:p>
          <a:endParaRPr lang="en-US"/>
        </a:p>
      </dgm:t>
    </dgm:pt>
    <dgm:pt modelId="{B9B83A54-1893-47DB-B47C-146ADC9082DE}" type="pres">
      <dgm:prSet presAssocID="{0DFD09BE-E058-4CE4-8DD5-A7262BB6DC63}" presName="desTx" presStyleLbl="fgAcc1" presStyleIdx="0" presStyleCnt="2" custScaleY="64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E2810-84FE-4178-AC26-8E3C36DCC130}" type="pres">
      <dgm:prSet presAssocID="{B0F8288D-AA80-4467-A06C-1A3C12908300}" presName="sibTrans" presStyleLbl="sibTrans2D1" presStyleIdx="0" presStyleCnt="1"/>
      <dgm:spPr/>
      <dgm:t>
        <a:bodyPr/>
        <a:lstStyle/>
        <a:p>
          <a:endParaRPr lang="en-US"/>
        </a:p>
      </dgm:t>
    </dgm:pt>
    <dgm:pt modelId="{FEA37922-03B4-4640-A5E1-E81839916C7F}" type="pres">
      <dgm:prSet presAssocID="{B0F8288D-AA80-4467-A06C-1A3C12908300}" presName="connTx" presStyleLbl="sibTrans2D1" presStyleIdx="0" presStyleCnt="1"/>
      <dgm:spPr/>
      <dgm:t>
        <a:bodyPr/>
        <a:lstStyle/>
        <a:p>
          <a:endParaRPr lang="en-US"/>
        </a:p>
      </dgm:t>
    </dgm:pt>
    <dgm:pt modelId="{232AFFB2-E3DC-4023-8B0F-8FE35D7884DE}" type="pres">
      <dgm:prSet presAssocID="{D1EEFE84-D075-49F4-9716-279EF0483DA2}" presName="composite" presStyleCnt="0"/>
      <dgm:spPr/>
    </dgm:pt>
    <dgm:pt modelId="{2396BE36-BABE-4832-B4C9-800C670E1F13}" type="pres">
      <dgm:prSet presAssocID="{D1EEFE84-D075-49F4-9716-279EF0483DA2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03A4A4-D913-4E97-A633-00085B61D05A}" type="pres">
      <dgm:prSet presAssocID="{D1EEFE84-D075-49F4-9716-279EF0483DA2}" presName="parSh" presStyleLbl="node1" presStyleIdx="1" presStyleCnt="2"/>
      <dgm:spPr/>
      <dgm:t>
        <a:bodyPr/>
        <a:lstStyle/>
        <a:p>
          <a:endParaRPr lang="en-US"/>
        </a:p>
      </dgm:t>
    </dgm:pt>
    <dgm:pt modelId="{0A02B2F4-3555-4134-9239-DBC6121C5B89}" type="pres">
      <dgm:prSet presAssocID="{D1EEFE84-D075-49F4-9716-279EF0483DA2}" presName="desTx" presStyleLbl="fgAcc1" presStyleIdx="1" presStyleCnt="2" custScaleY="64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AB4BE2-371F-4C8E-B40A-3621D3B4301C}" srcId="{0DFD09BE-E058-4CE4-8DD5-A7262BB6DC63}" destId="{93EF4646-38D2-4BF7-B1B1-9205F104E335}" srcOrd="0" destOrd="0" parTransId="{F8FDE9D4-A4C8-4F26-8362-75885344E4FF}" sibTransId="{FDFC58E8-620C-4914-9171-35E6B7ECCE18}"/>
    <dgm:cxn modelId="{CCDC5EFE-B0BF-43F6-8336-0B132C69CE88}" type="presOf" srcId="{93EF4646-38D2-4BF7-B1B1-9205F104E335}" destId="{B9B83A54-1893-47DB-B47C-146ADC9082DE}" srcOrd="0" destOrd="0" presId="urn:microsoft.com/office/officeart/2005/8/layout/process3"/>
    <dgm:cxn modelId="{2981CF0F-2598-4292-AD3A-8456AC5FBED9}" type="presOf" srcId="{B0F8288D-AA80-4467-A06C-1A3C12908300}" destId="{FEA37922-03B4-4640-A5E1-E81839916C7F}" srcOrd="1" destOrd="0" presId="urn:microsoft.com/office/officeart/2005/8/layout/process3"/>
    <dgm:cxn modelId="{8521A9CA-C20D-47FE-B810-384ED3ACA3FE}" type="presOf" srcId="{BD23AFC7-E549-4C70-8372-B82A47CAF454}" destId="{0E5316E6-3CBF-48D9-9BBA-EBC1F3CAB123}" srcOrd="0" destOrd="0" presId="urn:microsoft.com/office/officeart/2005/8/layout/process3"/>
    <dgm:cxn modelId="{6AA843BD-B785-470C-8AA0-ADAA77BE12AB}" srcId="{BD23AFC7-E549-4C70-8372-B82A47CAF454}" destId="{0DFD09BE-E058-4CE4-8DD5-A7262BB6DC63}" srcOrd="0" destOrd="0" parTransId="{506A1BF4-E619-463B-A6DA-744383061BA8}" sibTransId="{B0F8288D-AA80-4467-A06C-1A3C12908300}"/>
    <dgm:cxn modelId="{A02CC630-4DB6-4796-BC50-93AF98E4571C}" srcId="{D1EEFE84-D075-49F4-9716-279EF0483DA2}" destId="{979A47F8-0D35-425D-894F-74E35D251B18}" srcOrd="0" destOrd="0" parTransId="{8CC8943E-0AB0-499A-B0A4-B64EE3794DDA}" sibTransId="{A0E02020-C344-469F-85E2-F806792FD4CD}"/>
    <dgm:cxn modelId="{6117CEA6-93B8-4C7B-812E-3E23355CA311}" type="presOf" srcId="{D1EEFE84-D075-49F4-9716-279EF0483DA2}" destId="{0203A4A4-D913-4E97-A633-00085B61D05A}" srcOrd="1" destOrd="0" presId="urn:microsoft.com/office/officeart/2005/8/layout/process3"/>
    <dgm:cxn modelId="{144BDFED-3E2C-4E0D-A2E4-026768BA6634}" type="presOf" srcId="{D1EEFE84-D075-49F4-9716-279EF0483DA2}" destId="{2396BE36-BABE-4832-B4C9-800C670E1F13}" srcOrd="0" destOrd="0" presId="urn:microsoft.com/office/officeart/2005/8/layout/process3"/>
    <dgm:cxn modelId="{B99D8032-1F49-41D7-BA47-8093E586A39A}" type="presOf" srcId="{B0F8288D-AA80-4467-A06C-1A3C12908300}" destId="{D9EE2810-84FE-4178-AC26-8E3C36DCC130}" srcOrd="0" destOrd="0" presId="urn:microsoft.com/office/officeart/2005/8/layout/process3"/>
    <dgm:cxn modelId="{FDA3E04F-9EF0-4393-86B3-79BEE81D55B6}" type="presOf" srcId="{F84DF95E-6D27-4CAC-9718-30ED0C20E858}" destId="{B9B83A54-1893-47DB-B47C-146ADC9082DE}" srcOrd="0" destOrd="1" presId="urn:microsoft.com/office/officeart/2005/8/layout/process3"/>
    <dgm:cxn modelId="{A9DC3350-F4A7-4485-A6E3-BCBA185345E0}" type="presOf" srcId="{D29A5D3D-B119-47DB-BD80-378216379CB9}" destId="{0A02B2F4-3555-4134-9239-DBC6121C5B89}" srcOrd="0" destOrd="1" presId="urn:microsoft.com/office/officeart/2005/8/layout/process3"/>
    <dgm:cxn modelId="{0C043A5B-8C9E-4009-88AF-E576EF3A3A1D}" srcId="{D1EEFE84-D075-49F4-9716-279EF0483DA2}" destId="{D29A5D3D-B119-47DB-BD80-378216379CB9}" srcOrd="1" destOrd="0" parTransId="{1396463F-933D-48EA-AC5F-587588160A61}" sibTransId="{C58EA697-B3DD-4075-981C-8A2542A35E97}"/>
    <dgm:cxn modelId="{27877C5A-27E2-4D60-B942-EE45442E0CE7}" type="presOf" srcId="{0DFD09BE-E058-4CE4-8DD5-A7262BB6DC63}" destId="{EE4EB8D4-A906-4A48-A7E8-42E8F29998F4}" srcOrd="0" destOrd="0" presId="urn:microsoft.com/office/officeart/2005/8/layout/process3"/>
    <dgm:cxn modelId="{D56CE92F-168C-404C-AFE3-93251F67C1CF}" srcId="{0DFD09BE-E058-4CE4-8DD5-A7262BB6DC63}" destId="{F84DF95E-6D27-4CAC-9718-30ED0C20E858}" srcOrd="1" destOrd="0" parTransId="{7E470CDD-1A63-4508-AAC2-95481AB9CA4A}" sibTransId="{6027E965-5E9F-4537-89B9-0BE5A34EC45B}"/>
    <dgm:cxn modelId="{2D6095AF-A232-443A-8907-C621CD972B8C}" type="presOf" srcId="{0DFD09BE-E058-4CE4-8DD5-A7262BB6DC63}" destId="{D972FB73-5E79-44D6-A303-FFF0FDA388A2}" srcOrd="1" destOrd="0" presId="urn:microsoft.com/office/officeart/2005/8/layout/process3"/>
    <dgm:cxn modelId="{7603CD86-4D30-4C64-8AB2-AFAA25C1487C}" srcId="{BD23AFC7-E549-4C70-8372-B82A47CAF454}" destId="{D1EEFE84-D075-49F4-9716-279EF0483DA2}" srcOrd="1" destOrd="0" parTransId="{D1C8A023-D20D-43D7-9EA8-E8479688EF97}" sibTransId="{3F9AE933-40F6-4CC6-BCA5-A02AF5F8DC6B}"/>
    <dgm:cxn modelId="{78AC9992-D2AE-4B31-9A1D-6AEA3D5BFB99}" type="presOf" srcId="{979A47F8-0D35-425D-894F-74E35D251B18}" destId="{0A02B2F4-3555-4134-9239-DBC6121C5B89}" srcOrd="0" destOrd="0" presId="urn:microsoft.com/office/officeart/2005/8/layout/process3"/>
    <dgm:cxn modelId="{5C26E3E3-E15E-4EA3-ABD5-05656B3882A1}" type="presParOf" srcId="{0E5316E6-3CBF-48D9-9BBA-EBC1F3CAB123}" destId="{092C7FAC-29C6-424D-A7B7-4FF1E6C09AD7}" srcOrd="0" destOrd="0" presId="urn:microsoft.com/office/officeart/2005/8/layout/process3"/>
    <dgm:cxn modelId="{51F5DFFF-FED9-40C3-BE74-3DB627DD3C2F}" type="presParOf" srcId="{092C7FAC-29C6-424D-A7B7-4FF1E6C09AD7}" destId="{EE4EB8D4-A906-4A48-A7E8-42E8F29998F4}" srcOrd="0" destOrd="0" presId="urn:microsoft.com/office/officeart/2005/8/layout/process3"/>
    <dgm:cxn modelId="{2273BF92-69AD-4DCE-A9B3-B2E48862B588}" type="presParOf" srcId="{092C7FAC-29C6-424D-A7B7-4FF1E6C09AD7}" destId="{D972FB73-5E79-44D6-A303-FFF0FDA388A2}" srcOrd="1" destOrd="0" presId="urn:microsoft.com/office/officeart/2005/8/layout/process3"/>
    <dgm:cxn modelId="{F716ECDC-3196-4608-97C7-ABA4688A5575}" type="presParOf" srcId="{092C7FAC-29C6-424D-A7B7-4FF1E6C09AD7}" destId="{B9B83A54-1893-47DB-B47C-146ADC9082DE}" srcOrd="2" destOrd="0" presId="urn:microsoft.com/office/officeart/2005/8/layout/process3"/>
    <dgm:cxn modelId="{B03ECD4B-E3A4-4A5C-AFB1-7A536097EE57}" type="presParOf" srcId="{0E5316E6-3CBF-48D9-9BBA-EBC1F3CAB123}" destId="{D9EE2810-84FE-4178-AC26-8E3C36DCC130}" srcOrd="1" destOrd="0" presId="urn:microsoft.com/office/officeart/2005/8/layout/process3"/>
    <dgm:cxn modelId="{17048F12-4CED-4BAA-A81E-657C0BBC14D9}" type="presParOf" srcId="{D9EE2810-84FE-4178-AC26-8E3C36DCC130}" destId="{FEA37922-03B4-4640-A5E1-E81839916C7F}" srcOrd="0" destOrd="0" presId="urn:microsoft.com/office/officeart/2005/8/layout/process3"/>
    <dgm:cxn modelId="{9DEBD252-4176-44B8-BA27-46917CE09DA4}" type="presParOf" srcId="{0E5316E6-3CBF-48D9-9BBA-EBC1F3CAB123}" destId="{232AFFB2-E3DC-4023-8B0F-8FE35D7884DE}" srcOrd="2" destOrd="0" presId="urn:microsoft.com/office/officeart/2005/8/layout/process3"/>
    <dgm:cxn modelId="{52DF631B-BF6B-4203-AB7B-F24E1BA0F1F8}" type="presParOf" srcId="{232AFFB2-E3DC-4023-8B0F-8FE35D7884DE}" destId="{2396BE36-BABE-4832-B4C9-800C670E1F13}" srcOrd="0" destOrd="0" presId="urn:microsoft.com/office/officeart/2005/8/layout/process3"/>
    <dgm:cxn modelId="{1580074F-CFBF-4FA0-97DF-709C3CDF9347}" type="presParOf" srcId="{232AFFB2-E3DC-4023-8B0F-8FE35D7884DE}" destId="{0203A4A4-D913-4E97-A633-00085B61D05A}" srcOrd="1" destOrd="0" presId="urn:microsoft.com/office/officeart/2005/8/layout/process3"/>
    <dgm:cxn modelId="{23692728-72C2-4FCF-BA72-D72190A3E050}" type="presParOf" srcId="{232AFFB2-E3DC-4023-8B0F-8FE35D7884DE}" destId="{0A02B2F4-3555-4134-9239-DBC6121C5B8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23AFC7-E549-4C70-8372-B82A47CAF454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</dgm:pt>
    <dgm:pt modelId="{0DFD09BE-E058-4CE4-8DD5-A7262BB6DC63}">
      <dgm:prSet/>
      <dgm:spPr/>
      <dgm:t>
        <a:bodyPr/>
        <a:lstStyle/>
        <a:p>
          <a:r>
            <a:rPr lang="en-US" dirty="0" smtClean="0"/>
            <a:t>Problem Logic Generation</a:t>
          </a:r>
          <a:endParaRPr lang="en-US" dirty="0"/>
        </a:p>
      </dgm:t>
    </dgm:pt>
    <dgm:pt modelId="{506A1BF4-E619-463B-A6DA-744383061BA8}" type="parTrans" cxnId="{6AA843BD-B785-470C-8AA0-ADAA77BE12AB}">
      <dgm:prSet/>
      <dgm:spPr/>
      <dgm:t>
        <a:bodyPr/>
        <a:lstStyle/>
        <a:p>
          <a:endParaRPr lang="en-US"/>
        </a:p>
      </dgm:t>
    </dgm:pt>
    <dgm:pt modelId="{B0F8288D-AA80-4467-A06C-1A3C12908300}" type="sibTrans" cxnId="{6AA843BD-B785-470C-8AA0-ADAA77BE12AB}">
      <dgm:prSet/>
      <dgm:spPr>
        <a:solidFill>
          <a:srgbClr val="ACC4E5">
            <a:alpha val="29020"/>
          </a:srgbClr>
        </a:solidFill>
      </dgm:spPr>
      <dgm:t>
        <a:bodyPr/>
        <a:lstStyle/>
        <a:p>
          <a:endParaRPr lang="en-US"/>
        </a:p>
      </dgm:t>
    </dgm:pt>
    <dgm:pt modelId="{D1EEFE84-D075-49F4-9716-279EF0483DA2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Natural Language Generation</a:t>
          </a:r>
          <a:endParaRPr lang="en-US" dirty="0"/>
        </a:p>
      </dgm:t>
    </dgm:pt>
    <dgm:pt modelId="{D1C8A023-D20D-43D7-9EA8-E8479688EF97}" type="parTrans" cxnId="{7603CD86-4D30-4C64-8AB2-AFAA25C1487C}">
      <dgm:prSet/>
      <dgm:spPr/>
      <dgm:t>
        <a:bodyPr/>
        <a:lstStyle/>
        <a:p>
          <a:endParaRPr lang="en-US"/>
        </a:p>
      </dgm:t>
    </dgm:pt>
    <dgm:pt modelId="{3F9AE933-40F6-4CC6-BCA5-A02AF5F8DC6B}" type="sibTrans" cxnId="{7603CD86-4D30-4C64-8AB2-AFAA25C1487C}">
      <dgm:prSet/>
      <dgm:spPr/>
      <dgm:t>
        <a:bodyPr/>
        <a:lstStyle/>
        <a:p>
          <a:endParaRPr lang="en-US"/>
        </a:p>
      </dgm:t>
    </dgm:pt>
    <dgm:pt modelId="{93EF4646-38D2-4BF7-B1B1-9205F104E335}">
      <dgm:prSet custT="1"/>
      <dgm:spPr/>
      <dgm:t>
        <a:bodyPr/>
        <a:lstStyle/>
        <a:p>
          <a:r>
            <a:rPr lang="en-US" sz="2800" dirty="0" smtClean="0"/>
            <a:t>Plot generation</a:t>
          </a:r>
          <a:endParaRPr lang="en-US" sz="2800" dirty="0"/>
        </a:p>
      </dgm:t>
    </dgm:pt>
    <dgm:pt modelId="{F8FDE9D4-A4C8-4F26-8362-75885344E4FF}" type="parTrans" cxnId="{AAAB4BE2-371F-4C8E-B40A-3621D3B4301C}">
      <dgm:prSet/>
      <dgm:spPr/>
      <dgm:t>
        <a:bodyPr/>
        <a:lstStyle/>
        <a:p>
          <a:endParaRPr lang="en-US"/>
        </a:p>
      </dgm:t>
    </dgm:pt>
    <dgm:pt modelId="{FDFC58E8-620C-4914-9171-35E6B7ECCE18}" type="sibTrans" cxnId="{AAAB4BE2-371F-4C8E-B40A-3621D3B4301C}">
      <dgm:prSet/>
      <dgm:spPr/>
      <dgm:t>
        <a:bodyPr/>
        <a:lstStyle/>
        <a:p>
          <a:endParaRPr lang="en-US"/>
        </a:p>
      </dgm:t>
    </dgm:pt>
    <dgm:pt modelId="{F84DF95E-6D27-4CAC-9718-30ED0C20E858}">
      <dgm:prSet custT="1"/>
      <dgm:spPr/>
      <dgm:t>
        <a:bodyPr/>
        <a:lstStyle/>
        <a:p>
          <a:r>
            <a:rPr lang="en-US" sz="2800" dirty="0" smtClean="0"/>
            <a:t>Discourse tropes</a:t>
          </a:r>
          <a:endParaRPr lang="en-US" sz="2800" dirty="0"/>
        </a:p>
      </dgm:t>
    </dgm:pt>
    <dgm:pt modelId="{7E470CDD-1A63-4508-AAC2-95481AB9CA4A}" type="parTrans" cxnId="{D56CE92F-168C-404C-AFE3-93251F67C1CF}">
      <dgm:prSet/>
      <dgm:spPr/>
      <dgm:t>
        <a:bodyPr/>
        <a:lstStyle/>
        <a:p>
          <a:endParaRPr lang="en-US"/>
        </a:p>
      </dgm:t>
    </dgm:pt>
    <dgm:pt modelId="{6027E965-5E9F-4537-89B9-0BE5A34EC45B}" type="sibTrans" cxnId="{D56CE92F-168C-404C-AFE3-93251F67C1CF}">
      <dgm:prSet/>
      <dgm:spPr/>
      <dgm:t>
        <a:bodyPr/>
        <a:lstStyle/>
        <a:p>
          <a:endParaRPr lang="en-US"/>
        </a:p>
      </dgm:t>
    </dgm:pt>
    <dgm:pt modelId="{979A47F8-0D35-425D-894F-74E35D251B18}">
      <dgm:prSet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28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Sentence ordering</a:t>
          </a:r>
          <a:endParaRPr lang="en-US" sz="2800" dirty="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8CC8943E-0AB0-499A-B0A4-B64EE3794DDA}" type="parTrans" cxnId="{A02CC630-4DB6-4796-BC50-93AF98E4571C}">
      <dgm:prSet/>
      <dgm:spPr/>
      <dgm:t>
        <a:bodyPr/>
        <a:lstStyle/>
        <a:p>
          <a:endParaRPr lang="en-US"/>
        </a:p>
      </dgm:t>
    </dgm:pt>
    <dgm:pt modelId="{A0E02020-C344-469F-85E2-F806792FD4CD}" type="sibTrans" cxnId="{A02CC630-4DB6-4796-BC50-93AF98E4571C}">
      <dgm:prSet/>
      <dgm:spPr/>
      <dgm:t>
        <a:bodyPr/>
        <a:lstStyle/>
        <a:p>
          <a:endParaRPr lang="en-US"/>
        </a:p>
      </dgm:t>
    </dgm:pt>
    <dgm:pt modelId="{D29A5D3D-B119-47DB-BD80-378216379CB9}">
      <dgm:prSet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28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Reference resolution</a:t>
          </a:r>
          <a:endParaRPr lang="en-US" sz="2800" dirty="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1396463F-933D-48EA-AC5F-587588160A61}" type="parTrans" cxnId="{0C043A5B-8C9E-4009-88AF-E576EF3A3A1D}">
      <dgm:prSet/>
      <dgm:spPr/>
      <dgm:t>
        <a:bodyPr/>
        <a:lstStyle/>
        <a:p>
          <a:endParaRPr lang="en-US"/>
        </a:p>
      </dgm:t>
    </dgm:pt>
    <dgm:pt modelId="{C58EA697-B3DD-4075-981C-8A2542A35E97}" type="sibTrans" cxnId="{0C043A5B-8C9E-4009-88AF-E576EF3A3A1D}">
      <dgm:prSet/>
      <dgm:spPr/>
      <dgm:t>
        <a:bodyPr/>
        <a:lstStyle/>
        <a:p>
          <a:endParaRPr lang="en-US"/>
        </a:p>
      </dgm:t>
    </dgm:pt>
    <dgm:pt modelId="{0E5316E6-3CBF-48D9-9BBA-EBC1F3CAB123}" type="pres">
      <dgm:prSet presAssocID="{BD23AFC7-E549-4C70-8372-B82A47CAF454}" presName="linearFlow" presStyleCnt="0">
        <dgm:presLayoutVars>
          <dgm:dir/>
          <dgm:animLvl val="lvl"/>
          <dgm:resizeHandles val="exact"/>
        </dgm:presLayoutVars>
      </dgm:prSet>
      <dgm:spPr/>
    </dgm:pt>
    <dgm:pt modelId="{092C7FAC-29C6-424D-A7B7-4FF1E6C09AD7}" type="pres">
      <dgm:prSet presAssocID="{0DFD09BE-E058-4CE4-8DD5-A7262BB6DC63}" presName="composite" presStyleCnt="0"/>
      <dgm:spPr/>
    </dgm:pt>
    <dgm:pt modelId="{EE4EB8D4-A906-4A48-A7E8-42E8F29998F4}" type="pres">
      <dgm:prSet presAssocID="{0DFD09BE-E058-4CE4-8DD5-A7262BB6DC63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72FB73-5E79-44D6-A303-FFF0FDA388A2}" type="pres">
      <dgm:prSet presAssocID="{0DFD09BE-E058-4CE4-8DD5-A7262BB6DC63}" presName="parSh" presStyleLbl="node1" presStyleIdx="0" presStyleCnt="2"/>
      <dgm:spPr/>
      <dgm:t>
        <a:bodyPr/>
        <a:lstStyle/>
        <a:p>
          <a:endParaRPr lang="en-US"/>
        </a:p>
      </dgm:t>
    </dgm:pt>
    <dgm:pt modelId="{B9B83A54-1893-47DB-B47C-146ADC9082DE}" type="pres">
      <dgm:prSet presAssocID="{0DFD09BE-E058-4CE4-8DD5-A7262BB6DC63}" presName="desTx" presStyleLbl="fgAcc1" presStyleIdx="0" presStyleCnt="2" custScaleY="64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E2810-84FE-4178-AC26-8E3C36DCC130}" type="pres">
      <dgm:prSet presAssocID="{B0F8288D-AA80-4467-A06C-1A3C12908300}" presName="sibTrans" presStyleLbl="sibTrans2D1" presStyleIdx="0" presStyleCnt="1"/>
      <dgm:spPr/>
      <dgm:t>
        <a:bodyPr/>
        <a:lstStyle/>
        <a:p>
          <a:endParaRPr lang="en-US"/>
        </a:p>
      </dgm:t>
    </dgm:pt>
    <dgm:pt modelId="{FEA37922-03B4-4640-A5E1-E81839916C7F}" type="pres">
      <dgm:prSet presAssocID="{B0F8288D-AA80-4467-A06C-1A3C12908300}" presName="connTx" presStyleLbl="sibTrans2D1" presStyleIdx="0" presStyleCnt="1"/>
      <dgm:spPr/>
      <dgm:t>
        <a:bodyPr/>
        <a:lstStyle/>
        <a:p>
          <a:endParaRPr lang="en-US"/>
        </a:p>
      </dgm:t>
    </dgm:pt>
    <dgm:pt modelId="{232AFFB2-E3DC-4023-8B0F-8FE35D7884DE}" type="pres">
      <dgm:prSet presAssocID="{D1EEFE84-D075-49F4-9716-279EF0483DA2}" presName="composite" presStyleCnt="0"/>
      <dgm:spPr/>
    </dgm:pt>
    <dgm:pt modelId="{2396BE36-BABE-4832-B4C9-800C670E1F13}" type="pres">
      <dgm:prSet presAssocID="{D1EEFE84-D075-49F4-9716-279EF0483DA2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03A4A4-D913-4E97-A633-00085B61D05A}" type="pres">
      <dgm:prSet presAssocID="{D1EEFE84-D075-49F4-9716-279EF0483DA2}" presName="parSh" presStyleLbl="node1" presStyleIdx="1" presStyleCnt="2"/>
      <dgm:spPr/>
      <dgm:t>
        <a:bodyPr/>
        <a:lstStyle/>
        <a:p>
          <a:endParaRPr lang="en-US"/>
        </a:p>
      </dgm:t>
    </dgm:pt>
    <dgm:pt modelId="{0A02B2F4-3555-4134-9239-DBC6121C5B89}" type="pres">
      <dgm:prSet presAssocID="{D1EEFE84-D075-49F4-9716-279EF0483DA2}" presName="desTx" presStyleLbl="fgAcc1" presStyleIdx="1" presStyleCnt="2" custScaleY="64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D26883-2FE2-4BE5-9190-4B8344E20995}" type="presOf" srcId="{B0F8288D-AA80-4467-A06C-1A3C12908300}" destId="{FEA37922-03B4-4640-A5E1-E81839916C7F}" srcOrd="1" destOrd="0" presId="urn:microsoft.com/office/officeart/2005/8/layout/process3"/>
    <dgm:cxn modelId="{AAAB4BE2-371F-4C8E-B40A-3621D3B4301C}" srcId="{0DFD09BE-E058-4CE4-8DD5-A7262BB6DC63}" destId="{93EF4646-38D2-4BF7-B1B1-9205F104E335}" srcOrd="0" destOrd="0" parTransId="{F8FDE9D4-A4C8-4F26-8362-75885344E4FF}" sibTransId="{FDFC58E8-620C-4914-9171-35E6B7ECCE18}"/>
    <dgm:cxn modelId="{B59D6DE1-4012-4660-A620-B3EF9CD83E04}" type="presOf" srcId="{D1EEFE84-D075-49F4-9716-279EF0483DA2}" destId="{2396BE36-BABE-4832-B4C9-800C670E1F13}" srcOrd="0" destOrd="0" presId="urn:microsoft.com/office/officeart/2005/8/layout/process3"/>
    <dgm:cxn modelId="{2FE2A4EE-13F3-4473-8A0F-F199061342A0}" type="presOf" srcId="{D29A5D3D-B119-47DB-BD80-378216379CB9}" destId="{0A02B2F4-3555-4134-9239-DBC6121C5B89}" srcOrd="0" destOrd="1" presId="urn:microsoft.com/office/officeart/2005/8/layout/process3"/>
    <dgm:cxn modelId="{6AA843BD-B785-470C-8AA0-ADAA77BE12AB}" srcId="{BD23AFC7-E549-4C70-8372-B82A47CAF454}" destId="{0DFD09BE-E058-4CE4-8DD5-A7262BB6DC63}" srcOrd="0" destOrd="0" parTransId="{506A1BF4-E619-463B-A6DA-744383061BA8}" sibTransId="{B0F8288D-AA80-4467-A06C-1A3C12908300}"/>
    <dgm:cxn modelId="{B65BE9BE-F50E-4D75-A9B8-EF63CA746E97}" type="presOf" srcId="{0DFD09BE-E058-4CE4-8DD5-A7262BB6DC63}" destId="{D972FB73-5E79-44D6-A303-FFF0FDA388A2}" srcOrd="1" destOrd="0" presId="urn:microsoft.com/office/officeart/2005/8/layout/process3"/>
    <dgm:cxn modelId="{A02CC630-4DB6-4796-BC50-93AF98E4571C}" srcId="{D1EEFE84-D075-49F4-9716-279EF0483DA2}" destId="{979A47F8-0D35-425D-894F-74E35D251B18}" srcOrd="0" destOrd="0" parTransId="{8CC8943E-0AB0-499A-B0A4-B64EE3794DDA}" sibTransId="{A0E02020-C344-469F-85E2-F806792FD4CD}"/>
    <dgm:cxn modelId="{0D35BEF1-115F-464E-86CE-6882159B06A2}" type="presOf" srcId="{979A47F8-0D35-425D-894F-74E35D251B18}" destId="{0A02B2F4-3555-4134-9239-DBC6121C5B89}" srcOrd="0" destOrd="0" presId="urn:microsoft.com/office/officeart/2005/8/layout/process3"/>
    <dgm:cxn modelId="{9BE5C023-E32A-460A-A224-0076C479B5EA}" type="presOf" srcId="{0DFD09BE-E058-4CE4-8DD5-A7262BB6DC63}" destId="{EE4EB8D4-A906-4A48-A7E8-42E8F29998F4}" srcOrd="0" destOrd="0" presId="urn:microsoft.com/office/officeart/2005/8/layout/process3"/>
    <dgm:cxn modelId="{E72A5A4B-B069-465C-91D4-B1DA4E43CE81}" type="presOf" srcId="{D1EEFE84-D075-49F4-9716-279EF0483DA2}" destId="{0203A4A4-D913-4E97-A633-00085B61D05A}" srcOrd="1" destOrd="0" presId="urn:microsoft.com/office/officeart/2005/8/layout/process3"/>
    <dgm:cxn modelId="{0C043A5B-8C9E-4009-88AF-E576EF3A3A1D}" srcId="{D1EEFE84-D075-49F4-9716-279EF0483DA2}" destId="{D29A5D3D-B119-47DB-BD80-378216379CB9}" srcOrd="1" destOrd="0" parTransId="{1396463F-933D-48EA-AC5F-587588160A61}" sibTransId="{C58EA697-B3DD-4075-981C-8A2542A35E97}"/>
    <dgm:cxn modelId="{D56CE92F-168C-404C-AFE3-93251F67C1CF}" srcId="{0DFD09BE-E058-4CE4-8DD5-A7262BB6DC63}" destId="{F84DF95E-6D27-4CAC-9718-30ED0C20E858}" srcOrd="1" destOrd="0" parTransId="{7E470CDD-1A63-4508-AAC2-95481AB9CA4A}" sibTransId="{6027E965-5E9F-4537-89B9-0BE5A34EC45B}"/>
    <dgm:cxn modelId="{1570FAFB-6EBD-498D-8738-F9CA263D4484}" type="presOf" srcId="{F84DF95E-6D27-4CAC-9718-30ED0C20E858}" destId="{B9B83A54-1893-47DB-B47C-146ADC9082DE}" srcOrd="0" destOrd="1" presId="urn:microsoft.com/office/officeart/2005/8/layout/process3"/>
    <dgm:cxn modelId="{405D47BF-BB55-48A1-9FF5-888AE2D909B0}" type="presOf" srcId="{BD23AFC7-E549-4C70-8372-B82A47CAF454}" destId="{0E5316E6-3CBF-48D9-9BBA-EBC1F3CAB123}" srcOrd="0" destOrd="0" presId="urn:microsoft.com/office/officeart/2005/8/layout/process3"/>
    <dgm:cxn modelId="{7603CD86-4D30-4C64-8AB2-AFAA25C1487C}" srcId="{BD23AFC7-E549-4C70-8372-B82A47CAF454}" destId="{D1EEFE84-D075-49F4-9716-279EF0483DA2}" srcOrd="1" destOrd="0" parTransId="{D1C8A023-D20D-43D7-9EA8-E8479688EF97}" sibTransId="{3F9AE933-40F6-4CC6-BCA5-A02AF5F8DC6B}"/>
    <dgm:cxn modelId="{1FF67913-8585-4C09-8009-8BFF074A2C64}" type="presOf" srcId="{B0F8288D-AA80-4467-A06C-1A3C12908300}" destId="{D9EE2810-84FE-4178-AC26-8E3C36DCC130}" srcOrd="0" destOrd="0" presId="urn:microsoft.com/office/officeart/2005/8/layout/process3"/>
    <dgm:cxn modelId="{119F1436-D2A1-408E-883D-37630D829EB7}" type="presOf" srcId="{93EF4646-38D2-4BF7-B1B1-9205F104E335}" destId="{B9B83A54-1893-47DB-B47C-146ADC9082DE}" srcOrd="0" destOrd="0" presId="urn:microsoft.com/office/officeart/2005/8/layout/process3"/>
    <dgm:cxn modelId="{FE34C413-A4AC-42A7-AFC5-129F3B2B21B5}" type="presParOf" srcId="{0E5316E6-3CBF-48D9-9BBA-EBC1F3CAB123}" destId="{092C7FAC-29C6-424D-A7B7-4FF1E6C09AD7}" srcOrd="0" destOrd="0" presId="urn:microsoft.com/office/officeart/2005/8/layout/process3"/>
    <dgm:cxn modelId="{BFDCFAC5-AFC5-42D5-A469-BE68911BE050}" type="presParOf" srcId="{092C7FAC-29C6-424D-A7B7-4FF1E6C09AD7}" destId="{EE4EB8D4-A906-4A48-A7E8-42E8F29998F4}" srcOrd="0" destOrd="0" presId="urn:microsoft.com/office/officeart/2005/8/layout/process3"/>
    <dgm:cxn modelId="{77D6E086-1920-4019-8E1E-0756152546C3}" type="presParOf" srcId="{092C7FAC-29C6-424D-A7B7-4FF1E6C09AD7}" destId="{D972FB73-5E79-44D6-A303-FFF0FDA388A2}" srcOrd="1" destOrd="0" presId="urn:microsoft.com/office/officeart/2005/8/layout/process3"/>
    <dgm:cxn modelId="{F4F99DFF-B2A7-45A9-B570-C22AE00D1BDB}" type="presParOf" srcId="{092C7FAC-29C6-424D-A7B7-4FF1E6C09AD7}" destId="{B9B83A54-1893-47DB-B47C-146ADC9082DE}" srcOrd="2" destOrd="0" presId="urn:microsoft.com/office/officeart/2005/8/layout/process3"/>
    <dgm:cxn modelId="{BB8ECD9D-A0B2-4397-BE70-1162EFD5CDE4}" type="presParOf" srcId="{0E5316E6-3CBF-48D9-9BBA-EBC1F3CAB123}" destId="{D9EE2810-84FE-4178-AC26-8E3C36DCC130}" srcOrd="1" destOrd="0" presId="urn:microsoft.com/office/officeart/2005/8/layout/process3"/>
    <dgm:cxn modelId="{C5D6F771-4E8B-41D9-B764-BF38350D59B6}" type="presParOf" srcId="{D9EE2810-84FE-4178-AC26-8E3C36DCC130}" destId="{FEA37922-03B4-4640-A5E1-E81839916C7F}" srcOrd="0" destOrd="0" presId="urn:microsoft.com/office/officeart/2005/8/layout/process3"/>
    <dgm:cxn modelId="{6F4F57B2-FE30-4331-B875-6606DEA91F5B}" type="presParOf" srcId="{0E5316E6-3CBF-48D9-9BBA-EBC1F3CAB123}" destId="{232AFFB2-E3DC-4023-8B0F-8FE35D7884DE}" srcOrd="2" destOrd="0" presId="urn:microsoft.com/office/officeart/2005/8/layout/process3"/>
    <dgm:cxn modelId="{BACA4D64-94BE-43CD-A033-A7F4B7F88436}" type="presParOf" srcId="{232AFFB2-E3DC-4023-8B0F-8FE35D7884DE}" destId="{2396BE36-BABE-4832-B4C9-800C670E1F13}" srcOrd="0" destOrd="0" presId="urn:microsoft.com/office/officeart/2005/8/layout/process3"/>
    <dgm:cxn modelId="{903BFE5F-08B8-4ECE-A228-7D86BE47E5CB}" type="presParOf" srcId="{232AFFB2-E3DC-4023-8B0F-8FE35D7884DE}" destId="{0203A4A4-D913-4E97-A633-00085B61D05A}" srcOrd="1" destOrd="0" presId="urn:microsoft.com/office/officeart/2005/8/layout/process3"/>
    <dgm:cxn modelId="{D07843DD-9F19-4782-9850-7D4F5FAF4876}" type="presParOf" srcId="{232AFFB2-E3DC-4023-8B0F-8FE35D7884DE}" destId="{0A02B2F4-3555-4134-9239-DBC6121C5B8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23AFC7-E549-4C70-8372-B82A47CAF454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</dgm:pt>
    <dgm:pt modelId="{0DFD09BE-E058-4CE4-8DD5-A7262BB6DC63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Problem Logic Generation</a:t>
          </a:r>
          <a:endParaRPr lang="en-US" dirty="0"/>
        </a:p>
      </dgm:t>
    </dgm:pt>
    <dgm:pt modelId="{506A1BF4-E619-463B-A6DA-744383061BA8}" type="parTrans" cxnId="{6AA843BD-B785-470C-8AA0-ADAA77BE12AB}">
      <dgm:prSet/>
      <dgm:spPr/>
      <dgm:t>
        <a:bodyPr/>
        <a:lstStyle/>
        <a:p>
          <a:endParaRPr lang="en-US"/>
        </a:p>
      </dgm:t>
    </dgm:pt>
    <dgm:pt modelId="{B0F8288D-AA80-4467-A06C-1A3C12908300}" type="sibTrans" cxnId="{6AA843BD-B785-470C-8AA0-ADAA77BE12AB}">
      <dgm:prSet/>
      <dgm:spPr>
        <a:solidFill>
          <a:schemeClr val="accent1">
            <a:tint val="60000"/>
            <a:hueOff val="0"/>
            <a:satOff val="0"/>
            <a:lumOff val="0"/>
            <a:alpha val="29000"/>
          </a:schemeClr>
        </a:solidFill>
      </dgm:spPr>
      <dgm:t>
        <a:bodyPr/>
        <a:lstStyle/>
        <a:p>
          <a:endParaRPr lang="en-US"/>
        </a:p>
      </dgm:t>
    </dgm:pt>
    <dgm:pt modelId="{D1EEFE84-D075-49F4-9716-279EF0483DA2}">
      <dgm:prSet/>
      <dgm:spPr/>
      <dgm:t>
        <a:bodyPr/>
        <a:lstStyle/>
        <a:p>
          <a:r>
            <a:rPr lang="en-US" dirty="0" smtClean="0"/>
            <a:t>Natural Language Generation</a:t>
          </a:r>
          <a:endParaRPr lang="en-US" dirty="0"/>
        </a:p>
      </dgm:t>
    </dgm:pt>
    <dgm:pt modelId="{D1C8A023-D20D-43D7-9EA8-E8479688EF97}" type="parTrans" cxnId="{7603CD86-4D30-4C64-8AB2-AFAA25C1487C}">
      <dgm:prSet/>
      <dgm:spPr/>
      <dgm:t>
        <a:bodyPr/>
        <a:lstStyle/>
        <a:p>
          <a:endParaRPr lang="en-US"/>
        </a:p>
      </dgm:t>
    </dgm:pt>
    <dgm:pt modelId="{3F9AE933-40F6-4CC6-BCA5-A02AF5F8DC6B}" type="sibTrans" cxnId="{7603CD86-4D30-4C64-8AB2-AFAA25C1487C}">
      <dgm:prSet/>
      <dgm:spPr/>
      <dgm:t>
        <a:bodyPr/>
        <a:lstStyle/>
        <a:p>
          <a:endParaRPr lang="en-US"/>
        </a:p>
      </dgm:t>
    </dgm:pt>
    <dgm:pt modelId="{93EF4646-38D2-4BF7-B1B1-9205F104E335}">
      <dgm:prSet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28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Plot generation</a:t>
          </a:r>
          <a:endParaRPr lang="en-US" sz="2800" dirty="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F8FDE9D4-A4C8-4F26-8362-75885344E4FF}" type="parTrans" cxnId="{AAAB4BE2-371F-4C8E-B40A-3621D3B4301C}">
      <dgm:prSet/>
      <dgm:spPr/>
      <dgm:t>
        <a:bodyPr/>
        <a:lstStyle/>
        <a:p>
          <a:endParaRPr lang="en-US"/>
        </a:p>
      </dgm:t>
    </dgm:pt>
    <dgm:pt modelId="{FDFC58E8-620C-4914-9171-35E6B7ECCE18}" type="sibTrans" cxnId="{AAAB4BE2-371F-4C8E-B40A-3621D3B4301C}">
      <dgm:prSet/>
      <dgm:spPr/>
      <dgm:t>
        <a:bodyPr/>
        <a:lstStyle/>
        <a:p>
          <a:endParaRPr lang="en-US"/>
        </a:p>
      </dgm:t>
    </dgm:pt>
    <dgm:pt modelId="{F84DF95E-6D27-4CAC-9718-30ED0C20E858}">
      <dgm:prSet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28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Discourse tropes</a:t>
          </a:r>
          <a:endParaRPr lang="en-US" sz="2800" dirty="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7E470CDD-1A63-4508-AAC2-95481AB9CA4A}" type="parTrans" cxnId="{D56CE92F-168C-404C-AFE3-93251F67C1CF}">
      <dgm:prSet/>
      <dgm:spPr/>
      <dgm:t>
        <a:bodyPr/>
        <a:lstStyle/>
        <a:p>
          <a:endParaRPr lang="en-US"/>
        </a:p>
      </dgm:t>
    </dgm:pt>
    <dgm:pt modelId="{6027E965-5E9F-4537-89B9-0BE5A34EC45B}" type="sibTrans" cxnId="{D56CE92F-168C-404C-AFE3-93251F67C1CF}">
      <dgm:prSet/>
      <dgm:spPr/>
      <dgm:t>
        <a:bodyPr/>
        <a:lstStyle/>
        <a:p>
          <a:endParaRPr lang="en-US"/>
        </a:p>
      </dgm:t>
    </dgm:pt>
    <dgm:pt modelId="{979A47F8-0D35-425D-894F-74E35D251B18}">
      <dgm:prSet custT="1"/>
      <dgm:spPr/>
      <dgm:t>
        <a:bodyPr/>
        <a:lstStyle/>
        <a:p>
          <a:r>
            <a:rPr lang="en-US" sz="2800" dirty="0" smtClean="0"/>
            <a:t>Sentence ordering</a:t>
          </a:r>
          <a:endParaRPr lang="en-US" sz="2800" dirty="0"/>
        </a:p>
      </dgm:t>
    </dgm:pt>
    <dgm:pt modelId="{8CC8943E-0AB0-499A-B0A4-B64EE3794DDA}" type="parTrans" cxnId="{A02CC630-4DB6-4796-BC50-93AF98E4571C}">
      <dgm:prSet/>
      <dgm:spPr/>
      <dgm:t>
        <a:bodyPr/>
        <a:lstStyle/>
        <a:p>
          <a:endParaRPr lang="en-US"/>
        </a:p>
      </dgm:t>
    </dgm:pt>
    <dgm:pt modelId="{A0E02020-C344-469F-85E2-F806792FD4CD}" type="sibTrans" cxnId="{A02CC630-4DB6-4796-BC50-93AF98E4571C}">
      <dgm:prSet/>
      <dgm:spPr/>
      <dgm:t>
        <a:bodyPr/>
        <a:lstStyle/>
        <a:p>
          <a:endParaRPr lang="en-US"/>
        </a:p>
      </dgm:t>
    </dgm:pt>
    <dgm:pt modelId="{D29A5D3D-B119-47DB-BD80-378216379CB9}">
      <dgm:prSet custT="1"/>
      <dgm:spPr/>
      <dgm:t>
        <a:bodyPr/>
        <a:lstStyle/>
        <a:p>
          <a:r>
            <a:rPr lang="en-US" sz="2800" dirty="0" smtClean="0"/>
            <a:t>Reference resolution</a:t>
          </a:r>
          <a:endParaRPr lang="en-US" sz="2800" dirty="0"/>
        </a:p>
      </dgm:t>
    </dgm:pt>
    <dgm:pt modelId="{1396463F-933D-48EA-AC5F-587588160A61}" type="parTrans" cxnId="{0C043A5B-8C9E-4009-88AF-E576EF3A3A1D}">
      <dgm:prSet/>
      <dgm:spPr/>
      <dgm:t>
        <a:bodyPr/>
        <a:lstStyle/>
        <a:p>
          <a:endParaRPr lang="en-US"/>
        </a:p>
      </dgm:t>
    </dgm:pt>
    <dgm:pt modelId="{C58EA697-B3DD-4075-981C-8A2542A35E97}" type="sibTrans" cxnId="{0C043A5B-8C9E-4009-88AF-E576EF3A3A1D}">
      <dgm:prSet/>
      <dgm:spPr/>
      <dgm:t>
        <a:bodyPr/>
        <a:lstStyle/>
        <a:p>
          <a:endParaRPr lang="en-US"/>
        </a:p>
      </dgm:t>
    </dgm:pt>
    <dgm:pt modelId="{0E5316E6-3CBF-48D9-9BBA-EBC1F3CAB123}" type="pres">
      <dgm:prSet presAssocID="{BD23AFC7-E549-4C70-8372-B82A47CAF454}" presName="linearFlow" presStyleCnt="0">
        <dgm:presLayoutVars>
          <dgm:dir/>
          <dgm:animLvl val="lvl"/>
          <dgm:resizeHandles val="exact"/>
        </dgm:presLayoutVars>
      </dgm:prSet>
      <dgm:spPr/>
    </dgm:pt>
    <dgm:pt modelId="{092C7FAC-29C6-424D-A7B7-4FF1E6C09AD7}" type="pres">
      <dgm:prSet presAssocID="{0DFD09BE-E058-4CE4-8DD5-A7262BB6DC63}" presName="composite" presStyleCnt="0"/>
      <dgm:spPr/>
    </dgm:pt>
    <dgm:pt modelId="{EE4EB8D4-A906-4A48-A7E8-42E8F29998F4}" type="pres">
      <dgm:prSet presAssocID="{0DFD09BE-E058-4CE4-8DD5-A7262BB6DC63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72FB73-5E79-44D6-A303-FFF0FDA388A2}" type="pres">
      <dgm:prSet presAssocID="{0DFD09BE-E058-4CE4-8DD5-A7262BB6DC63}" presName="parSh" presStyleLbl="node1" presStyleIdx="0" presStyleCnt="2"/>
      <dgm:spPr/>
      <dgm:t>
        <a:bodyPr/>
        <a:lstStyle/>
        <a:p>
          <a:endParaRPr lang="en-US"/>
        </a:p>
      </dgm:t>
    </dgm:pt>
    <dgm:pt modelId="{B9B83A54-1893-47DB-B47C-146ADC9082DE}" type="pres">
      <dgm:prSet presAssocID="{0DFD09BE-E058-4CE4-8DD5-A7262BB6DC63}" presName="desTx" presStyleLbl="fgAcc1" presStyleIdx="0" presStyleCnt="2" custScaleY="64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E2810-84FE-4178-AC26-8E3C36DCC130}" type="pres">
      <dgm:prSet presAssocID="{B0F8288D-AA80-4467-A06C-1A3C12908300}" presName="sibTrans" presStyleLbl="sibTrans2D1" presStyleIdx="0" presStyleCnt="1"/>
      <dgm:spPr/>
      <dgm:t>
        <a:bodyPr/>
        <a:lstStyle/>
        <a:p>
          <a:endParaRPr lang="en-US"/>
        </a:p>
      </dgm:t>
    </dgm:pt>
    <dgm:pt modelId="{FEA37922-03B4-4640-A5E1-E81839916C7F}" type="pres">
      <dgm:prSet presAssocID="{B0F8288D-AA80-4467-A06C-1A3C12908300}" presName="connTx" presStyleLbl="sibTrans2D1" presStyleIdx="0" presStyleCnt="1"/>
      <dgm:spPr/>
      <dgm:t>
        <a:bodyPr/>
        <a:lstStyle/>
        <a:p>
          <a:endParaRPr lang="en-US"/>
        </a:p>
      </dgm:t>
    </dgm:pt>
    <dgm:pt modelId="{232AFFB2-E3DC-4023-8B0F-8FE35D7884DE}" type="pres">
      <dgm:prSet presAssocID="{D1EEFE84-D075-49F4-9716-279EF0483DA2}" presName="composite" presStyleCnt="0"/>
      <dgm:spPr/>
    </dgm:pt>
    <dgm:pt modelId="{2396BE36-BABE-4832-B4C9-800C670E1F13}" type="pres">
      <dgm:prSet presAssocID="{D1EEFE84-D075-49F4-9716-279EF0483DA2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03A4A4-D913-4E97-A633-00085B61D05A}" type="pres">
      <dgm:prSet presAssocID="{D1EEFE84-D075-49F4-9716-279EF0483DA2}" presName="parSh" presStyleLbl="node1" presStyleIdx="1" presStyleCnt="2"/>
      <dgm:spPr/>
      <dgm:t>
        <a:bodyPr/>
        <a:lstStyle/>
        <a:p>
          <a:endParaRPr lang="en-US"/>
        </a:p>
      </dgm:t>
    </dgm:pt>
    <dgm:pt modelId="{0A02B2F4-3555-4134-9239-DBC6121C5B89}" type="pres">
      <dgm:prSet presAssocID="{D1EEFE84-D075-49F4-9716-279EF0483DA2}" presName="desTx" presStyleLbl="fgAcc1" presStyleIdx="1" presStyleCnt="2" custScaleY="64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B112F6-B756-427D-8183-362CA12B4A88}" type="presOf" srcId="{D29A5D3D-B119-47DB-BD80-378216379CB9}" destId="{0A02B2F4-3555-4134-9239-DBC6121C5B89}" srcOrd="0" destOrd="1" presId="urn:microsoft.com/office/officeart/2005/8/layout/process3"/>
    <dgm:cxn modelId="{AAAB4BE2-371F-4C8E-B40A-3621D3B4301C}" srcId="{0DFD09BE-E058-4CE4-8DD5-A7262BB6DC63}" destId="{93EF4646-38D2-4BF7-B1B1-9205F104E335}" srcOrd="0" destOrd="0" parTransId="{F8FDE9D4-A4C8-4F26-8362-75885344E4FF}" sibTransId="{FDFC58E8-620C-4914-9171-35E6B7ECCE18}"/>
    <dgm:cxn modelId="{4C1B3BEC-1E62-4675-85FA-40FBAD44760A}" type="presOf" srcId="{F84DF95E-6D27-4CAC-9718-30ED0C20E858}" destId="{B9B83A54-1893-47DB-B47C-146ADC9082DE}" srcOrd="0" destOrd="1" presId="urn:microsoft.com/office/officeart/2005/8/layout/process3"/>
    <dgm:cxn modelId="{6AA843BD-B785-470C-8AA0-ADAA77BE12AB}" srcId="{BD23AFC7-E549-4C70-8372-B82A47CAF454}" destId="{0DFD09BE-E058-4CE4-8DD5-A7262BB6DC63}" srcOrd="0" destOrd="0" parTransId="{506A1BF4-E619-463B-A6DA-744383061BA8}" sibTransId="{B0F8288D-AA80-4467-A06C-1A3C12908300}"/>
    <dgm:cxn modelId="{1509B61F-572E-48D3-9D97-48A7B0E714BD}" type="presOf" srcId="{D1EEFE84-D075-49F4-9716-279EF0483DA2}" destId="{2396BE36-BABE-4832-B4C9-800C670E1F13}" srcOrd="0" destOrd="0" presId="urn:microsoft.com/office/officeart/2005/8/layout/process3"/>
    <dgm:cxn modelId="{A02CC630-4DB6-4796-BC50-93AF98E4571C}" srcId="{D1EEFE84-D075-49F4-9716-279EF0483DA2}" destId="{979A47F8-0D35-425D-894F-74E35D251B18}" srcOrd="0" destOrd="0" parTransId="{8CC8943E-0AB0-499A-B0A4-B64EE3794DDA}" sibTransId="{A0E02020-C344-469F-85E2-F806792FD4CD}"/>
    <dgm:cxn modelId="{8613D2E0-C22F-4A19-875B-15C7AE0A2D1D}" type="presOf" srcId="{B0F8288D-AA80-4467-A06C-1A3C12908300}" destId="{D9EE2810-84FE-4178-AC26-8E3C36DCC130}" srcOrd="0" destOrd="0" presId="urn:microsoft.com/office/officeart/2005/8/layout/process3"/>
    <dgm:cxn modelId="{72F59B56-7E99-47B2-992F-F37C8D0F8F7A}" type="presOf" srcId="{BD23AFC7-E549-4C70-8372-B82A47CAF454}" destId="{0E5316E6-3CBF-48D9-9BBA-EBC1F3CAB123}" srcOrd="0" destOrd="0" presId="urn:microsoft.com/office/officeart/2005/8/layout/process3"/>
    <dgm:cxn modelId="{55C2112D-374B-4441-A11B-D2E704F846B3}" type="presOf" srcId="{0DFD09BE-E058-4CE4-8DD5-A7262BB6DC63}" destId="{EE4EB8D4-A906-4A48-A7E8-42E8F29998F4}" srcOrd="0" destOrd="0" presId="urn:microsoft.com/office/officeart/2005/8/layout/process3"/>
    <dgm:cxn modelId="{0C043A5B-8C9E-4009-88AF-E576EF3A3A1D}" srcId="{D1EEFE84-D075-49F4-9716-279EF0483DA2}" destId="{D29A5D3D-B119-47DB-BD80-378216379CB9}" srcOrd="1" destOrd="0" parTransId="{1396463F-933D-48EA-AC5F-587588160A61}" sibTransId="{C58EA697-B3DD-4075-981C-8A2542A35E97}"/>
    <dgm:cxn modelId="{60E6239D-7576-4EF7-99F0-55ACFC4E25EB}" type="presOf" srcId="{B0F8288D-AA80-4467-A06C-1A3C12908300}" destId="{FEA37922-03B4-4640-A5E1-E81839916C7F}" srcOrd="1" destOrd="0" presId="urn:microsoft.com/office/officeart/2005/8/layout/process3"/>
    <dgm:cxn modelId="{B1141241-16FD-4A96-A1C5-5042659E2FEB}" type="presOf" srcId="{D1EEFE84-D075-49F4-9716-279EF0483DA2}" destId="{0203A4A4-D913-4E97-A633-00085B61D05A}" srcOrd="1" destOrd="0" presId="urn:microsoft.com/office/officeart/2005/8/layout/process3"/>
    <dgm:cxn modelId="{D56CE92F-168C-404C-AFE3-93251F67C1CF}" srcId="{0DFD09BE-E058-4CE4-8DD5-A7262BB6DC63}" destId="{F84DF95E-6D27-4CAC-9718-30ED0C20E858}" srcOrd="1" destOrd="0" parTransId="{7E470CDD-1A63-4508-AAC2-95481AB9CA4A}" sibTransId="{6027E965-5E9F-4537-89B9-0BE5A34EC45B}"/>
    <dgm:cxn modelId="{100369BD-CF23-4B63-B8BD-F2D80603F5BE}" type="presOf" srcId="{0DFD09BE-E058-4CE4-8DD5-A7262BB6DC63}" destId="{D972FB73-5E79-44D6-A303-FFF0FDA388A2}" srcOrd="1" destOrd="0" presId="urn:microsoft.com/office/officeart/2005/8/layout/process3"/>
    <dgm:cxn modelId="{EA6EC233-546F-4EBE-A900-B48A876FB16F}" type="presOf" srcId="{979A47F8-0D35-425D-894F-74E35D251B18}" destId="{0A02B2F4-3555-4134-9239-DBC6121C5B89}" srcOrd="0" destOrd="0" presId="urn:microsoft.com/office/officeart/2005/8/layout/process3"/>
    <dgm:cxn modelId="{FE179FBD-A41A-4B52-9384-29F36BFF6D52}" type="presOf" srcId="{93EF4646-38D2-4BF7-B1B1-9205F104E335}" destId="{B9B83A54-1893-47DB-B47C-146ADC9082DE}" srcOrd="0" destOrd="0" presId="urn:microsoft.com/office/officeart/2005/8/layout/process3"/>
    <dgm:cxn modelId="{7603CD86-4D30-4C64-8AB2-AFAA25C1487C}" srcId="{BD23AFC7-E549-4C70-8372-B82A47CAF454}" destId="{D1EEFE84-D075-49F4-9716-279EF0483DA2}" srcOrd="1" destOrd="0" parTransId="{D1C8A023-D20D-43D7-9EA8-E8479688EF97}" sibTransId="{3F9AE933-40F6-4CC6-BCA5-A02AF5F8DC6B}"/>
    <dgm:cxn modelId="{E2CB9189-F286-4590-B01D-13636AD9621D}" type="presParOf" srcId="{0E5316E6-3CBF-48D9-9BBA-EBC1F3CAB123}" destId="{092C7FAC-29C6-424D-A7B7-4FF1E6C09AD7}" srcOrd="0" destOrd="0" presId="urn:microsoft.com/office/officeart/2005/8/layout/process3"/>
    <dgm:cxn modelId="{E3A699DC-BD12-43CE-B78F-3E6B296A73C0}" type="presParOf" srcId="{092C7FAC-29C6-424D-A7B7-4FF1E6C09AD7}" destId="{EE4EB8D4-A906-4A48-A7E8-42E8F29998F4}" srcOrd="0" destOrd="0" presId="urn:microsoft.com/office/officeart/2005/8/layout/process3"/>
    <dgm:cxn modelId="{73F155F5-2FB0-4073-B467-0551D17EB6DB}" type="presParOf" srcId="{092C7FAC-29C6-424D-A7B7-4FF1E6C09AD7}" destId="{D972FB73-5E79-44D6-A303-FFF0FDA388A2}" srcOrd="1" destOrd="0" presId="urn:microsoft.com/office/officeart/2005/8/layout/process3"/>
    <dgm:cxn modelId="{BFDC18F3-C372-4E9D-8D67-332372319CAA}" type="presParOf" srcId="{092C7FAC-29C6-424D-A7B7-4FF1E6C09AD7}" destId="{B9B83A54-1893-47DB-B47C-146ADC9082DE}" srcOrd="2" destOrd="0" presId="urn:microsoft.com/office/officeart/2005/8/layout/process3"/>
    <dgm:cxn modelId="{1B2A4044-147A-4814-BFF3-67D5F05BC0E2}" type="presParOf" srcId="{0E5316E6-3CBF-48D9-9BBA-EBC1F3CAB123}" destId="{D9EE2810-84FE-4178-AC26-8E3C36DCC130}" srcOrd="1" destOrd="0" presId="urn:microsoft.com/office/officeart/2005/8/layout/process3"/>
    <dgm:cxn modelId="{6083FB8A-F779-40DC-BB60-81136DC6B84B}" type="presParOf" srcId="{D9EE2810-84FE-4178-AC26-8E3C36DCC130}" destId="{FEA37922-03B4-4640-A5E1-E81839916C7F}" srcOrd="0" destOrd="0" presId="urn:microsoft.com/office/officeart/2005/8/layout/process3"/>
    <dgm:cxn modelId="{C8AF7FB1-5A30-4076-AEAF-80994724B81D}" type="presParOf" srcId="{0E5316E6-3CBF-48D9-9BBA-EBC1F3CAB123}" destId="{232AFFB2-E3DC-4023-8B0F-8FE35D7884DE}" srcOrd="2" destOrd="0" presId="urn:microsoft.com/office/officeart/2005/8/layout/process3"/>
    <dgm:cxn modelId="{B953C1F8-0DC5-4E33-8379-9A135734222C}" type="presParOf" srcId="{232AFFB2-E3DC-4023-8B0F-8FE35D7884DE}" destId="{2396BE36-BABE-4832-B4C9-800C670E1F13}" srcOrd="0" destOrd="0" presId="urn:microsoft.com/office/officeart/2005/8/layout/process3"/>
    <dgm:cxn modelId="{B87B3766-4EFC-4BA6-9F65-CFA249520079}" type="presParOf" srcId="{232AFFB2-E3DC-4023-8B0F-8FE35D7884DE}" destId="{0203A4A4-D913-4E97-A633-00085B61D05A}" srcOrd="1" destOrd="0" presId="urn:microsoft.com/office/officeart/2005/8/layout/process3"/>
    <dgm:cxn modelId="{0C4CD7AF-31AB-4659-A22C-014984DC1DE7}" type="presParOf" srcId="{232AFFB2-E3DC-4023-8B0F-8FE35D7884DE}" destId="{0A02B2F4-3555-4134-9239-DBC6121C5B8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2FB73-5E79-44D6-A303-FFF0FDA388A2}">
      <dsp:nvSpPr>
        <dsp:cNvPr id="0" name=""/>
        <dsp:cNvSpPr/>
      </dsp:nvSpPr>
      <dsp:spPr>
        <a:xfrm>
          <a:off x="4510" y="601639"/>
          <a:ext cx="3872352" cy="2096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Problem Logic Generation</a:t>
          </a:r>
          <a:endParaRPr lang="en-US" sz="3700" kern="1200" dirty="0"/>
        </a:p>
      </dsp:txBody>
      <dsp:txXfrm>
        <a:off x="4510" y="601639"/>
        <a:ext cx="3872352" cy="1397896"/>
      </dsp:txXfrm>
    </dsp:sp>
    <dsp:sp modelId="{B9B83A54-1893-47DB-B47C-146ADC9082DE}">
      <dsp:nvSpPr>
        <dsp:cNvPr id="0" name=""/>
        <dsp:cNvSpPr/>
      </dsp:nvSpPr>
      <dsp:spPr>
        <a:xfrm>
          <a:off x="797643" y="2380573"/>
          <a:ext cx="3872352" cy="1369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Plot generation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Discourse tropes</a:t>
          </a:r>
          <a:endParaRPr lang="en-US" sz="2800" kern="1200" dirty="0"/>
        </a:p>
      </dsp:txBody>
      <dsp:txXfrm>
        <a:off x="837743" y="2420673"/>
        <a:ext cx="3792152" cy="1288925"/>
      </dsp:txXfrm>
    </dsp:sp>
    <dsp:sp modelId="{D9EE2810-84FE-4178-AC26-8E3C36DCC130}">
      <dsp:nvSpPr>
        <dsp:cNvPr id="0" name=""/>
        <dsp:cNvSpPr/>
      </dsp:nvSpPr>
      <dsp:spPr>
        <a:xfrm rot="21599658">
          <a:off x="4463897" y="818223"/>
          <a:ext cx="1244513" cy="9641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4463897" y="1011058"/>
        <a:ext cx="955282" cy="578461"/>
      </dsp:txXfrm>
    </dsp:sp>
    <dsp:sp modelId="{0203A4A4-D913-4E97-A633-00085B61D05A}">
      <dsp:nvSpPr>
        <dsp:cNvPr id="0" name=""/>
        <dsp:cNvSpPr/>
      </dsp:nvSpPr>
      <dsp:spPr>
        <a:xfrm>
          <a:off x="6225001" y="601021"/>
          <a:ext cx="3872352" cy="2096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Natural Language Generation</a:t>
          </a:r>
          <a:endParaRPr lang="en-US" sz="3700" kern="1200" dirty="0"/>
        </a:p>
      </dsp:txBody>
      <dsp:txXfrm>
        <a:off x="6225001" y="601021"/>
        <a:ext cx="3872352" cy="1397896"/>
      </dsp:txXfrm>
    </dsp:sp>
    <dsp:sp modelId="{0A02B2F4-3555-4134-9239-DBC6121C5B89}">
      <dsp:nvSpPr>
        <dsp:cNvPr id="0" name=""/>
        <dsp:cNvSpPr/>
      </dsp:nvSpPr>
      <dsp:spPr>
        <a:xfrm>
          <a:off x="7018133" y="2378719"/>
          <a:ext cx="3872352" cy="1371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Sentence ordering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Reference resolution</a:t>
          </a:r>
          <a:endParaRPr lang="en-US" sz="2800" kern="1200" dirty="0"/>
        </a:p>
      </dsp:txBody>
      <dsp:txXfrm>
        <a:off x="7058306" y="2418892"/>
        <a:ext cx="3792006" cy="12912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2FB73-5E79-44D6-A303-FFF0FDA388A2}">
      <dsp:nvSpPr>
        <dsp:cNvPr id="0" name=""/>
        <dsp:cNvSpPr/>
      </dsp:nvSpPr>
      <dsp:spPr>
        <a:xfrm>
          <a:off x="4510" y="601021"/>
          <a:ext cx="3872352" cy="2096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Problem Logic Generation</a:t>
          </a:r>
          <a:endParaRPr lang="en-US" sz="3700" kern="1200" dirty="0"/>
        </a:p>
      </dsp:txBody>
      <dsp:txXfrm>
        <a:off x="4510" y="601021"/>
        <a:ext cx="3872352" cy="1397896"/>
      </dsp:txXfrm>
    </dsp:sp>
    <dsp:sp modelId="{B9B83A54-1893-47DB-B47C-146ADC9082DE}">
      <dsp:nvSpPr>
        <dsp:cNvPr id="0" name=""/>
        <dsp:cNvSpPr/>
      </dsp:nvSpPr>
      <dsp:spPr>
        <a:xfrm>
          <a:off x="797643" y="2378719"/>
          <a:ext cx="3872352" cy="1371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Plot generation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Discourse tropes</a:t>
          </a:r>
          <a:endParaRPr lang="en-US" sz="2800" kern="1200" dirty="0"/>
        </a:p>
      </dsp:txBody>
      <dsp:txXfrm>
        <a:off x="837816" y="2418892"/>
        <a:ext cx="3792006" cy="1291251"/>
      </dsp:txXfrm>
    </dsp:sp>
    <dsp:sp modelId="{D9EE2810-84FE-4178-AC26-8E3C36DCC130}">
      <dsp:nvSpPr>
        <dsp:cNvPr id="0" name=""/>
        <dsp:cNvSpPr/>
      </dsp:nvSpPr>
      <dsp:spPr>
        <a:xfrm>
          <a:off x="4463897" y="817917"/>
          <a:ext cx="1244513" cy="964103"/>
        </a:xfrm>
        <a:prstGeom prst="rightArrow">
          <a:avLst>
            <a:gd name="adj1" fmla="val 60000"/>
            <a:gd name="adj2" fmla="val 50000"/>
          </a:avLst>
        </a:prstGeom>
        <a:solidFill>
          <a:srgbClr val="ACC4E5">
            <a:alpha val="2902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4463897" y="1010738"/>
        <a:ext cx="955282" cy="578461"/>
      </dsp:txXfrm>
    </dsp:sp>
    <dsp:sp modelId="{0203A4A4-D913-4E97-A633-00085B61D05A}">
      <dsp:nvSpPr>
        <dsp:cNvPr id="0" name=""/>
        <dsp:cNvSpPr/>
      </dsp:nvSpPr>
      <dsp:spPr>
        <a:xfrm>
          <a:off x="6225001" y="601021"/>
          <a:ext cx="3872352" cy="209684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Natural Language Generation</a:t>
          </a:r>
          <a:endParaRPr lang="en-US" sz="3700" kern="1200" dirty="0"/>
        </a:p>
      </dsp:txBody>
      <dsp:txXfrm>
        <a:off x="6225001" y="601021"/>
        <a:ext cx="3872352" cy="1397896"/>
      </dsp:txXfrm>
    </dsp:sp>
    <dsp:sp modelId="{0A02B2F4-3555-4134-9239-DBC6121C5B89}">
      <dsp:nvSpPr>
        <dsp:cNvPr id="0" name=""/>
        <dsp:cNvSpPr/>
      </dsp:nvSpPr>
      <dsp:spPr>
        <a:xfrm>
          <a:off x="7018133" y="2378719"/>
          <a:ext cx="3872352" cy="1371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Sentence ordering</a:t>
          </a:r>
          <a:endParaRPr lang="en-US" sz="2800" kern="1200" dirty="0">
            <a:solidFill>
              <a:schemeClr val="accent1">
                <a:lumMod val="20000"/>
                <a:lumOff val="80000"/>
              </a:schemeClr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Reference resolution</a:t>
          </a:r>
          <a:endParaRPr lang="en-US" sz="2800" kern="1200" dirty="0">
            <a:solidFill>
              <a:schemeClr val="accent1">
                <a:lumMod val="20000"/>
                <a:lumOff val="80000"/>
              </a:schemeClr>
            </a:solidFill>
          </a:endParaRPr>
        </a:p>
      </dsp:txBody>
      <dsp:txXfrm>
        <a:off x="7058306" y="2418892"/>
        <a:ext cx="3792006" cy="12912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2FB73-5E79-44D6-A303-FFF0FDA388A2}">
      <dsp:nvSpPr>
        <dsp:cNvPr id="0" name=""/>
        <dsp:cNvSpPr/>
      </dsp:nvSpPr>
      <dsp:spPr>
        <a:xfrm>
          <a:off x="4510" y="601021"/>
          <a:ext cx="3872352" cy="209684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Problem Logic Generation</a:t>
          </a:r>
          <a:endParaRPr lang="en-US" sz="3700" kern="1200" dirty="0"/>
        </a:p>
      </dsp:txBody>
      <dsp:txXfrm>
        <a:off x="4510" y="601021"/>
        <a:ext cx="3872352" cy="1397896"/>
      </dsp:txXfrm>
    </dsp:sp>
    <dsp:sp modelId="{B9B83A54-1893-47DB-B47C-146ADC9082DE}">
      <dsp:nvSpPr>
        <dsp:cNvPr id="0" name=""/>
        <dsp:cNvSpPr/>
      </dsp:nvSpPr>
      <dsp:spPr>
        <a:xfrm>
          <a:off x="797643" y="2378719"/>
          <a:ext cx="3872352" cy="1371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Plot generation</a:t>
          </a:r>
          <a:endParaRPr lang="en-US" sz="2800" kern="1200" dirty="0">
            <a:solidFill>
              <a:schemeClr val="accent1">
                <a:lumMod val="20000"/>
                <a:lumOff val="80000"/>
              </a:schemeClr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Discourse tropes</a:t>
          </a:r>
          <a:endParaRPr lang="en-US" sz="2800" kern="1200" dirty="0">
            <a:solidFill>
              <a:schemeClr val="accent1">
                <a:lumMod val="20000"/>
                <a:lumOff val="80000"/>
              </a:schemeClr>
            </a:solidFill>
          </a:endParaRPr>
        </a:p>
      </dsp:txBody>
      <dsp:txXfrm>
        <a:off x="837816" y="2418892"/>
        <a:ext cx="3792006" cy="1291251"/>
      </dsp:txXfrm>
    </dsp:sp>
    <dsp:sp modelId="{D9EE2810-84FE-4178-AC26-8E3C36DCC130}">
      <dsp:nvSpPr>
        <dsp:cNvPr id="0" name=""/>
        <dsp:cNvSpPr/>
      </dsp:nvSpPr>
      <dsp:spPr>
        <a:xfrm>
          <a:off x="4463897" y="817917"/>
          <a:ext cx="1244513" cy="9641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 val="29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4463897" y="1010738"/>
        <a:ext cx="955282" cy="578461"/>
      </dsp:txXfrm>
    </dsp:sp>
    <dsp:sp modelId="{0203A4A4-D913-4E97-A633-00085B61D05A}">
      <dsp:nvSpPr>
        <dsp:cNvPr id="0" name=""/>
        <dsp:cNvSpPr/>
      </dsp:nvSpPr>
      <dsp:spPr>
        <a:xfrm>
          <a:off x="6225001" y="601021"/>
          <a:ext cx="3872352" cy="2096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Natural Language Generation</a:t>
          </a:r>
          <a:endParaRPr lang="en-US" sz="3700" kern="1200" dirty="0"/>
        </a:p>
      </dsp:txBody>
      <dsp:txXfrm>
        <a:off x="6225001" y="601021"/>
        <a:ext cx="3872352" cy="1397896"/>
      </dsp:txXfrm>
    </dsp:sp>
    <dsp:sp modelId="{0A02B2F4-3555-4134-9239-DBC6121C5B89}">
      <dsp:nvSpPr>
        <dsp:cNvPr id="0" name=""/>
        <dsp:cNvSpPr/>
      </dsp:nvSpPr>
      <dsp:spPr>
        <a:xfrm>
          <a:off x="7018133" y="2378719"/>
          <a:ext cx="3872352" cy="1371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Sentence ordering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Reference resolution</a:t>
          </a:r>
          <a:endParaRPr lang="en-US" sz="2800" kern="1200" dirty="0"/>
        </a:p>
      </dsp:txBody>
      <dsp:txXfrm>
        <a:off x="7058306" y="2418892"/>
        <a:ext cx="3792006" cy="1291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0CEFD-C98C-4633-962F-3B1E028000E7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4AE2D-E94E-476F-83E5-F6916B4D0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F44A3-C94F-43AE-9A17-1AFD93416E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58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4AE2D-E94E-476F-83E5-F6916B4D0A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02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F44A3-C94F-43AE-9A17-1AFD93416E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19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F44A3-C94F-43AE-9A17-1AFD93416E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81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 the Logic generation</a:t>
            </a:r>
            <a:r>
              <a:rPr lang="en-US" baseline="0" dirty="0" smtClean="0"/>
              <a:t> first.</a:t>
            </a:r>
          </a:p>
          <a:p>
            <a:r>
              <a:rPr lang="en-US" baseline="0" dirty="0" smtClean="0"/>
              <a:t>The logic of a problem is all generated using answer-set programming, and this process is done in steps.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A174A-C7E3-413A-BC04-3D02CC49D0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08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F44A3-C94F-43AE-9A17-1AFD93416E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30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F44A3-C94F-43AE-9A17-1AFD93416E8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45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EFA68-3853-4D1C-86D5-F39A582177DD}" type="datetime1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4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E2E3-B397-4543-A775-467C5DF11F96}" type="datetime1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1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7457-5E9E-4B2B-B21A-AF03C891F8B4}" type="datetime1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26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097C-D18C-4234-850C-3624EDC41D6E}" type="datetime1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65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308F-3A1A-4094-AEAE-9E9442BAE41B}" type="datetime1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30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4FEE-FDEC-452C-887C-B411A9B07474}" type="datetime1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9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E927-B988-4CBB-95DB-372A516B573A}" type="datetime1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0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BEB8-A642-4358-A5EB-AD528162DF59}" type="datetime1">
              <a:rPr lang="en-US" smtClean="0"/>
              <a:t>7/28/2015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56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F8C9-DDE7-4D95-9BC1-14618F32C699}" type="datetime1">
              <a:rPr lang="en-US" smtClean="0"/>
              <a:t>7/28/2015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92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41A3-2F2E-4A5D-9E3E-841C3FDEA53D}" type="datetime1">
              <a:rPr lang="en-US" smtClean="0"/>
              <a:t>7/28/2015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43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C4AE-8ED5-4112-9DCE-F3D452E0E66A}" type="datetime1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73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026E-0EDA-47F5-9578-CACF69E56170}" type="datetime1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9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0C17-374E-4E85-8570-3A95527E4E56}" type="datetime1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0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BA3E-1E5F-426A-8984-033AA7F7DF37}" type="datetime1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35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5B-F8AE-4592-95DC-BAEC34093243}" type="datetime1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03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07C0-E0C6-4990-9247-16ECC91811DE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91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07C0-E0C6-4990-9247-16ECC91811DE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38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07C0-E0C6-4990-9247-16ECC91811DE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12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07C0-E0C6-4990-9247-16ECC91811DE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58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07C0-E0C6-4990-9247-16ECC91811DE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558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07C0-E0C6-4990-9247-16ECC91811DE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070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07C0-E0C6-4990-9247-16ECC91811DE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6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45BF-EF8F-4D8C-B1F7-BE4EF82996E7}" type="datetime1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659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07C0-E0C6-4990-9247-16ECC91811DE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431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07C0-E0C6-4990-9247-16ECC91811DE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09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07C0-E0C6-4990-9247-16ECC91811DE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392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07C0-E0C6-4990-9247-16ECC91811DE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12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345A-4B69-4B9F-B10B-704C7024B94B}" type="datetime1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6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D821-F9CA-4D34-B2A5-93C9B4FEC17A}" type="datetime1">
              <a:rPr lang="en-US" smtClean="0"/>
              <a:t>7/28/2015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330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065B-8D7E-4643-B5A2-9A1C5F40521D}" type="datetime1">
              <a:rPr lang="en-US" smtClean="0"/>
              <a:t>7/28/2015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18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2187-2F8E-4397-871D-76702B56F9BB}" type="datetime1">
              <a:rPr lang="en-US" smtClean="0"/>
              <a:t>7/28/2015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AE7C-C2C9-4397-84DE-7C7D68E9C84E}" type="datetime1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5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FE93-E1DB-4860-B2E0-8C5A6649EF98}" type="datetime1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4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8ABF7B-691A-427A-B2D7-6B2AC353DEC0}" type="datetime1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FF0C-F217-483F-BB9D-47D00493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1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1C684-FC6F-477C-94DE-94C066693AED}" type="datetime1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FF0C-F217-483F-BB9D-47D00493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1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607C0-E0C6-4990-9247-16ECC91811DE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FF0C-F217-483F-BB9D-47D00493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0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3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18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polozov@cs.washington.edu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5.PNG"/><Relationship Id="rId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5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Personalized Mathematical Word Problem Generation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8929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Oleksandr Polozov</a:t>
            </a:r>
            <a:r>
              <a:rPr lang="en-US" baseline="30000" dirty="0" smtClean="0">
                <a:solidFill>
                  <a:srgbClr val="777777"/>
                </a:solidFill>
              </a:rPr>
              <a:t>*</a:t>
            </a:r>
            <a:r>
              <a:rPr lang="en-US" dirty="0" smtClean="0"/>
              <a:t>  	Eleanor O’Rourke</a:t>
            </a:r>
            <a:r>
              <a:rPr lang="en-US" baseline="30000" dirty="0" smtClean="0">
                <a:solidFill>
                  <a:srgbClr val="777777"/>
                </a:solidFill>
              </a:rPr>
              <a:t>*</a:t>
            </a:r>
            <a:r>
              <a:rPr lang="en-US" dirty="0" smtClean="0"/>
              <a:t> 	Adam M. Smith</a:t>
            </a:r>
            <a:r>
              <a:rPr lang="en-US" baseline="30000" dirty="0" smtClean="0">
                <a:solidFill>
                  <a:srgbClr val="777777"/>
                </a:solidFill>
              </a:rPr>
              <a:t>*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Luke </a:t>
            </a:r>
            <a:r>
              <a:rPr lang="en-US" dirty="0"/>
              <a:t>Zettlemoyer</a:t>
            </a:r>
            <a:r>
              <a:rPr lang="en-US" baseline="30000" dirty="0" smtClean="0">
                <a:solidFill>
                  <a:srgbClr val="777777"/>
                </a:solidFill>
              </a:rPr>
              <a:t>*</a:t>
            </a:r>
            <a:r>
              <a:rPr lang="en-US" dirty="0" smtClean="0"/>
              <a:t> 	  Sumit </a:t>
            </a:r>
            <a:r>
              <a:rPr lang="en-US" dirty="0" err="1" smtClean="0"/>
              <a:t>Gulwani</a:t>
            </a:r>
            <a:r>
              <a:rPr lang="en-US" baseline="30000" dirty="0" err="1" smtClean="0">
                <a:solidFill>
                  <a:srgbClr val="777777"/>
                </a:solidFill>
              </a:rPr>
              <a:t>ǂ</a:t>
            </a:r>
            <a:r>
              <a:rPr lang="en-US" dirty="0" smtClean="0"/>
              <a:t> 	Zoran </a:t>
            </a:r>
            <a:r>
              <a:rPr lang="en-US" dirty="0"/>
              <a:t>Popović</a:t>
            </a:r>
            <a:r>
              <a:rPr lang="en-US" baseline="30000" dirty="0">
                <a:solidFill>
                  <a:srgbClr val="777777"/>
                </a:solidFill>
              </a:rPr>
              <a:t>*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aseline="30000" dirty="0">
                <a:solidFill>
                  <a:srgbClr val="777777"/>
                </a:solidFill>
              </a:rPr>
              <a:t>*</a:t>
            </a:r>
            <a:r>
              <a:rPr lang="en-US" dirty="0"/>
              <a:t> University of Washington</a:t>
            </a:r>
          </a:p>
          <a:p>
            <a:pPr>
              <a:lnSpc>
                <a:spcPct val="110000"/>
              </a:lnSpc>
            </a:pPr>
            <a:r>
              <a:rPr lang="en-US" baseline="30000" dirty="0">
                <a:solidFill>
                  <a:srgbClr val="777777"/>
                </a:solidFill>
              </a:rPr>
              <a:t>ǂ</a:t>
            </a:r>
            <a:r>
              <a:rPr lang="en-US" dirty="0"/>
              <a:t> Microsoft Research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4977-9CEC-440F-A1BF-40CC258098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9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Generator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273115"/>
              </p:ext>
            </p:extLst>
          </p:nvPr>
        </p:nvGraphicFramePr>
        <p:xfrm>
          <a:off x="838199" y="1825625"/>
          <a:ext cx="1089499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4977-9CEC-440F-A1BF-40CC258098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5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Generator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673057"/>
              </p:ext>
            </p:extLst>
          </p:nvPr>
        </p:nvGraphicFramePr>
        <p:xfrm>
          <a:off x="838199" y="1825625"/>
          <a:ext cx="1089499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4977-9CEC-440F-A1BF-40CC258098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2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6000" dirty="0" smtClean="0">
                    <a:solidFill>
                      <a:schemeClr val="accent3">
                        <a:lumMod val="75000"/>
                      </a:schemeClr>
                    </a:solidFill>
                    <a:latin typeface="+mj-lt"/>
                  </a:rPr>
                  <a:t>Problem Generation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6000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</a:endParaRPr>
              </a:p>
              <a:p>
                <a:pPr marL="0" indent="0" algn="ctr">
                  <a:spcBef>
                    <a:spcPts val="2400"/>
                  </a:spcBef>
                  <a:buNone/>
                </a:pPr>
                <a:r>
                  <a:rPr lang="en-US" sz="6000" dirty="0">
                    <a:solidFill>
                      <a:schemeClr val="accent3">
                        <a:lumMod val="75000"/>
                      </a:schemeClr>
                    </a:solidFill>
                  </a:rPr>
                  <a:t>D</a:t>
                </a:r>
                <a:r>
                  <a:rPr lang="en-US" sz="60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eclaratively </a:t>
                </a:r>
                <a:r>
                  <a:rPr lang="en-US" sz="6000" dirty="0">
                    <a:solidFill>
                      <a:schemeClr val="accent3">
                        <a:lumMod val="75000"/>
                      </a:schemeClr>
                    </a:solidFill>
                  </a:rPr>
                  <a:t>constrained </a:t>
                </a:r>
                <a:r>
                  <a:rPr lang="en-US" sz="6000" dirty="0">
                    <a:solidFill>
                      <a:schemeClr val="accent3">
                        <a:lumMod val="75000"/>
                      </a:schemeClr>
                    </a:solidFill>
                    <a:latin typeface="+mj-lt"/>
                  </a:rPr>
                  <a:t>s</a:t>
                </a:r>
                <a:r>
                  <a:rPr lang="en-US" sz="6000" dirty="0" smtClean="0">
                    <a:solidFill>
                      <a:schemeClr val="accent3">
                        <a:lumMod val="75000"/>
                      </a:schemeClr>
                    </a:solidFill>
                    <a:latin typeface="+mj-lt"/>
                  </a:rPr>
                  <a:t>ynthesis of logical graphs</a:t>
                </a:r>
                <a:br>
                  <a:rPr lang="en-US" sz="6000" dirty="0" smtClean="0">
                    <a:solidFill>
                      <a:schemeClr val="accent3">
                        <a:lumMod val="75000"/>
                      </a:schemeClr>
                    </a:solidFill>
                    <a:latin typeface="+mj-lt"/>
                  </a:rPr>
                </a:br>
                <a:r>
                  <a:rPr lang="en-US" sz="6000" dirty="0" smtClean="0">
                    <a:solidFill>
                      <a:schemeClr val="accent3">
                        <a:lumMod val="75000"/>
                      </a:schemeClr>
                    </a:solidFill>
                    <a:latin typeface="+mj-lt"/>
                  </a:rPr>
                  <a:t>that represent abstract plots</a:t>
                </a:r>
                <a:endParaRPr lang="en-US" sz="6000" dirty="0">
                  <a:solidFill>
                    <a:schemeClr val="accent3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6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8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Logic Generation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825625"/>
            <a:ext cx="241572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Math: addition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Setting: Fantasy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Character: Ellie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4977-9CEC-440F-A1BF-40CC258098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3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1825625"/>
                <a:ext cx="2736455" cy="120032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Math: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+12</m:t>
                    </m:r>
                  </m:oMath>
                </a14:m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Setting: Fantasy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Character: Ellie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2736455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2889" t="-3518" b="-10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066" y="1825625"/>
            <a:ext cx="5095734" cy="43513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4977-9CEC-440F-A1BF-40CC258098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9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Plot Relations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1825625"/>
                <a:ext cx="2736455" cy="120032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Math: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+12</m:t>
                    </m:r>
                  </m:oMath>
                </a14:m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Setting: Fantasy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Character: Ellie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2736455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2889" t="-3518" b="-10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001" y="1825625"/>
            <a:ext cx="6390799" cy="434844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4977-9CEC-440F-A1BF-40CC258098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4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Plot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1825625"/>
                <a:ext cx="2736455" cy="120032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Math: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+12</m:t>
                    </m:r>
                  </m:oMath>
                </a14:m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Setting: Fantasy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Character: Ellie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2736455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2889" t="-3518" b="-10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797" y="1825625"/>
            <a:ext cx="6499003" cy="47677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4977-9CEC-440F-A1BF-40CC258098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Plot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1825625"/>
                <a:ext cx="2736455" cy="120032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Math: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+12</m:t>
                    </m:r>
                  </m:oMath>
                </a14:m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Setting: Fantasy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Character: Ellie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2736455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2889" t="-3518" b="-10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797" y="1825625"/>
            <a:ext cx="6499003" cy="475290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4977-9CEC-440F-A1BF-40CC258098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6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Plot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1825625"/>
                <a:ext cx="2736455" cy="120032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Math: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+12</m:t>
                    </m:r>
                  </m:oMath>
                </a14:m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Setting: Fantasy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Character: Ellie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2736455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2889" t="-3518" b="-10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151" y="1643390"/>
            <a:ext cx="6668072" cy="494357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4977-9CEC-440F-A1BF-40CC258098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021179" y="2505075"/>
                <a:ext cx="7170821" cy="368458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pt-BR" sz="2400" dirty="0" smtClean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lang="pt-BR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pt-BR" sz="2400" dirty="0" smtClean="0">
                    <a:solidFill>
                      <a:schemeClr val="bg1">
                        <a:lumMod val="2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{</a:t>
                </a:r>
                <a:r>
                  <a:rPr lang="pt-BR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assign(</a:t>
                </a:r>
                <a:r>
                  <a:rPr lang="pt-BR" sz="2400" dirty="0" smtClean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N</a:t>
                </a:r>
                <a:r>
                  <a:rPr lang="pt-BR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pt-BR" sz="2400" dirty="0" smtClean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</a:t>
                </a:r>
                <a:r>
                  <a:rPr lang="pt-BR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  <a:r>
                  <a:rPr lang="pt-BR" sz="2400" dirty="0" smtClean="0">
                    <a:solidFill>
                      <a:schemeClr val="bg1">
                        <a:lumMod val="2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:</a:t>
                </a:r>
                <a:r>
                  <a:rPr lang="pt-BR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color(</a:t>
                </a:r>
                <a:r>
                  <a:rPr lang="pt-BR" sz="2400" dirty="0" smtClean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</a:t>
                </a:r>
                <a:r>
                  <a:rPr lang="pt-BR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 </a:t>
                </a:r>
                <a:r>
                  <a:rPr lang="pt-BR" sz="2400" dirty="0">
                    <a:solidFill>
                      <a:schemeClr val="bg1">
                        <a:lumMod val="2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}</a:t>
                </a:r>
                <a:r>
                  <a:rPr lang="pt-BR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pt-BR" sz="2400" dirty="0" smtClean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lang="pt-BR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bg1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pt-BR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pt-BR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node(</a:t>
                </a:r>
                <a:r>
                  <a:rPr lang="pt-BR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N</a:t>
                </a:r>
                <a:r>
                  <a:rPr lang="pt-BR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). </a:t>
                </a:r>
                <a:r>
                  <a:rPr lang="pt-BR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/>
                </a:r>
                <a:br>
                  <a:rPr lang="pt-BR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endParaRPr lang="pt-BR" sz="2400" dirty="0" smtClean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0" indent="0">
                  <a:buNone/>
                </a:pPr>
                <a:endParaRPr lang="pt-BR" sz="2400" dirty="0">
                  <a:solidFill>
                    <a:schemeClr val="bg1">
                      <a:lumMod val="2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0" indent="0">
                  <a:buNone/>
                </a:pPr>
                <a:endParaRPr lang="pt-BR" sz="2400" dirty="0" smtClean="0">
                  <a:solidFill>
                    <a:schemeClr val="bg1">
                      <a:lumMod val="2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0" indent="0">
                  <a:buNone/>
                </a:pPr>
                <a:endParaRPr lang="en-US" sz="2400" b="0" i="1" dirty="0" smtClean="0">
                  <a:solidFill>
                    <a:schemeClr val="bg1">
                      <a:lumMod val="25000"/>
                    </a:schemeClr>
                  </a:solidFill>
                  <a:latin typeface="Cambria Math" panose="02040503050406030204" pitchFamily="18" charset="0"/>
                  <a:cs typeface="Consolas" panose="020B0609020204030204" pitchFamily="49" charset="0"/>
                </a:endParaRPr>
              </a:p>
              <a:p>
                <a:pPr marL="0" indent="0">
                  <a:buNone/>
                </a:pPr>
                <a:endParaRPr lang="en-US" sz="2400" i="1" dirty="0">
                  <a:solidFill>
                    <a:schemeClr val="bg1">
                      <a:lumMod val="25000"/>
                    </a:schemeClr>
                  </a:solidFill>
                  <a:latin typeface="Cambria Math" panose="02040503050406030204" pitchFamily="18" charset="0"/>
                  <a:cs typeface="Consolas" panose="020B0609020204030204" pitchFamily="49" charset="0"/>
                </a:endParaRPr>
              </a:p>
              <a:p>
                <a:pPr marL="457200" indent="-457200">
                  <a:buNone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bg1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pt-BR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edge(</a:t>
                </a:r>
                <a:r>
                  <a:rPr lang="pt-BR" sz="2400" dirty="0" smtClean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N1</a:t>
                </a:r>
                <a:r>
                  <a:rPr lang="pt-BR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pt-BR" sz="2400" dirty="0" smtClean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N2</a:t>
                </a:r>
                <a:r>
                  <a:rPr lang="pt-BR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),</a:t>
                </a:r>
                <a:br>
                  <a:rPr lang="pt-BR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pt-BR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assign(</a:t>
                </a:r>
                <a:r>
                  <a:rPr lang="pt-BR" sz="2400" dirty="0" smtClean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N1</a:t>
                </a:r>
                <a:r>
                  <a:rPr lang="pt-BR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pt-BR" sz="2400" dirty="0" smtClean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</a:t>
                </a:r>
                <a:r>
                  <a:rPr lang="pt-BR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),</a:t>
                </a:r>
                <a:br>
                  <a:rPr lang="pt-BR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pt-BR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assign(</a:t>
                </a:r>
                <a:r>
                  <a:rPr lang="pt-BR" sz="2400" dirty="0" smtClean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N2</a:t>
                </a:r>
                <a:r>
                  <a:rPr lang="pt-BR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pt-BR" sz="2400" dirty="0" smtClean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</a:t>
                </a:r>
                <a:r>
                  <a:rPr lang="pt-BR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). </a:t>
                </a:r>
                <a:endParaRPr lang="en-US" sz="24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3" name="Content Placeholder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021179" y="2505075"/>
                <a:ext cx="7170821" cy="3684588"/>
              </a:xfrm>
              <a:blipFill>
                <a:blip r:embed="rId3"/>
                <a:stretch>
                  <a:fillRect l="-1361" t="-2318" r="-3571" b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Set Programming</a:t>
            </a:r>
            <a:br>
              <a:rPr lang="en-US" dirty="0" smtClean="0"/>
            </a:br>
            <a:r>
              <a:rPr lang="en-US" sz="2800" dirty="0" smtClean="0">
                <a:solidFill>
                  <a:srgbClr val="0B4B5D"/>
                </a:solidFill>
              </a:rPr>
              <a:t>Illustration: Graph Coloring</a:t>
            </a:r>
            <a:endParaRPr lang="en-US" dirty="0">
              <a:solidFill>
                <a:srgbClr val="0B4B5D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problem instance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181391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node(a). node(b).</a:t>
            </a:r>
            <a:b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node(c). node(d). </a:t>
            </a:r>
          </a:p>
          <a:p>
            <a:pPr marL="0" indent="0">
              <a:buNone/>
            </a:pP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edge(a, b). edge(b, c). edge(a, c). edge(c, d). </a:t>
            </a:r>
          </a:p>
          <a:p>
            <a:pPr marL="0" indent="0">
              <a:buNone/>
            </a:pPr>
            <a:endParaRPr lang="en-US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color(red).</a:t>
            </a:r>
            <a:b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color(blue). </a:t>
            </a:r>
            <a:b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color(green).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problem encoding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4977-9CEC-440F-A1BF-40CC258098F9}" type="slidenum">
              <a:rPr lang="en-US" smtClean="0"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ular Callout 14"/>
              <p:cNvSpPr/>
              <p:nvPr/>
            </p:nvSpPr>
            <p:spPr>
              <a:xfrm>
                <a:off x="5021179" y="3200400"/>
                <a:ext cx="6733674" cy="898107"/>
              </a:xfrm>
              <a:prstGeom prst="wedgeRectCallout">
                <a:avLst>
                  <a:gd name="adj1" fmla="val 1562"/>
                  <a:gd name="adj2" fmla="val -85472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For each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 smtClean="0"/>
                  <a:t>: </a:t>
                </a:r>
                <a:r>
                  <a:rPr lang="en-US" sz="2400" dirty="0" err="1" smtClean="0"/>
                  <a:t>nondeterministically</a:t>
                </a:r>
                <a:r>
                  <a:rPr lang="en-US" sz="2400" dirty="0" smtClean="0"/>
                  <a:t> pick and assign exactly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 smtClean="0"/>
                  <a:t> color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 smtClean="0"/>
                  <a:t> among all existing colors.</a:t>
                </a:r>
                <a:endParaRPr lang="en-US" sz="2400" dirty="0"/>
              </a:p>
            </p:txBody>
          </p:sp>
        </mc:Choice>
        <mc:Fallback xmlns="">
          <p:sp>
            <p:nvSpPr>
              <p:cNvPr id="15" name="Rectangular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179" y="3200400"/>
                <a:ext cx="6733674" cy="898107"/>
              </a:xfrm>
              <a:prstGeom prst="wedgeRectCallout">
                <a:avLst>
                  <a:gd name="adj1" fmla="val 1562"/>
                  <a:gd name="adj2" fmla="val -85472"/>
                </a:avLst>
              </a:prstGeom>
              <a:blipFill>
                <a:blip r:embed="rId4"/>
                <a:stretch>
                  <a:fillRect b="-7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ular Callout 15"/>
              <p:cNvSpPr/>
              <p:nvPr/>
            </p:nvSpPr>
            <p:spPr>
              <a:xfrm>
                <a:off x="5021179" y="4181851"/>
                <a:ext cx="6733674" cy="838205"/>
              </a:xfrm>
              <a:prstGeom prst="wedgeRectCallout">
                <a:avLst>
                  <a:gd name="adj1" fmla="val 1685"/>
                  <a:gd name="adj2" fmla="val 86715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If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form an edge, they should never be assigned the same color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16" name="Rectangular Callou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179" y="4181851"/>
                <a:ext cx="6733674" cy="838205"/>
              </a:xfrm>
              <a:prstGeom prst="wedgeRectCallout">
                <a:avLst>
                  <a:gd name="adj1" fmla="val 1685"/>
                  <a:gd name="adj2" fmla="val 86715"/>
                </a:avLst>
              </a:prstGeom>
              <a:blipFill>
                <a:blip r:embed="rId5"/>
                <a:stretch>
                  <a:fillRect l="-181" t="-3684" r="-1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45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2" grpId="0" build="p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Word Problems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36658" y="1716389"/>
            <a:ext cx="7118684" cy="83767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Suzy is ten years older than Billy, and next year she will be twice as old as </a:t>
            </a:r>
            <a:r>
              <a:rPr lang="en-US" sz="2400" dirty="0" smtClean="0"/>
              <a:t>Billy. How </a:t>
            </a:r>
            <a:r>
              <a:rPr lang="en-US" sz="2400" dirty="0"/>
              <a:t>old </a:t>
            </a:r>
            <a:r>
              <a:rPr lang="en-US" sz="2400" dirty="0" smtClean="0"/>
              <a:t>is Suzy </a:t>
            </a:r>
            <a:r>
              <a:rPr lang="en-US" sz="2400" dirty="0"/>
              <a:t>now?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4977-9CEC-440F-A1BF-40CC258098F9}" type="slidenum">
              <a:rPr lang="en-US" smtClean="0"/>
              <a:t>2</a:t>
            </a:fld>
            <a:endParaRPr lang="en-US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2536658" y="2647054"/>
            <a:ext cx="7118684" cy="120543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Evelyn went to the store 8 times last month. She buys 11 stickers each time she goes to the store. How many stickers did Evelyn buy last month?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2536658" y="3945479"/>
            <a:ext cx="7118684" cy="120543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You attended </a:t>
            </a:r>
            <a:r>
              <a:rPr lang="en-US" sz="2400" dirty="0" smtClean="0"/>
              <a:t>high school </a:t>
            </a:r>
            <a:r>
              <a:rPr lang="en-US" sz="2400" dirty="0"/>
              <a:t>for 4 </a:t>
            </a:r>
            <a:r>
              <a:rPr lang="en-US" sz="2400" dirty="0" smtClean="0"/>
              <a:t>years. Each </a:t>
            </a:r>
            <a:r>
              <a:rPr lang="en-US" sz="2400" dirty="0"/>
              <a:t>year you bought 7 new </a:t>
            </a:r>
            <a:r>
              <a:rPr lang="en-US" sz="2400" dirty="0" smtClean="0"/>
              <a:t>textbooks. How </a:t>
            </a:r>
            <a:r>
              <a:rPr lang="en-US" sz="2400" dirty="0"/>
              <a:t>many textbooks do you have at home now?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78655" y="5466647"/>
            <a:ext cx="8234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Best known way to teach mathematical modelling skills.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79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0784305" cy="428641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 Type </a:t>
            </a:r>
            <a:r>
              <a:rPr lang="en-US" sz="1800" dirty="0" err="1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TWarrior</a:t>
            </a:r>
            <a:r>
              <a:rPr lang="en-US" sz="18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&lt;: </a:t>
            </a:r>
            <a:r>
              <a:rPr lang="en-US" sz="1800" dirty="0" err="1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TPerson</a:t>
            </a:r>
            <a:r>
              <a:rPr lang="en-US" sz="18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i="1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belongs to a fantasy setting.</a:t>
            </a:r>
            <a:r>
              <a:rPr lang="en-US" sz="18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8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type(setting(fantasy),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t_warrior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t_person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).</a:t>
            </a:r>
            <a:b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i="1" dirty="0" smtClean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 Relation </a:t>
            </a:r>
            <a:r>
              <a:rPr lang="en-US" sz="1800" dirty="0" smtClean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Slays(slayer: </a:t>
            </a:r>
            <a:r>
              <a:rPr lang="en-US" sz="1800" dirty="0" err="1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TWarrior</a:t>
            </a:r>
            <a:r>
              <a:rPr lang="en-US" sz="1800" i="1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victim: </a:t>
            </a:r>
            <a:r>
              <a:rPr lang="en-US" sz="1800" dirty="0" err="1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TMonster</a:t>
            </a:r>
            <a:r>
              <a:rPr lang="en-US" sz="18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1800" i="1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belongs to a fantasy setting.</a:t>
            </a:r>
            <a:r>
              <a:rPr lang="en-US" sz="18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8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relation(setting(fantasy), </a:t>
            </a:r>
            <a:r>
              <a:rPr lang="en-US" sz="1800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r_slays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t_warrior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t_monster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)).</a:t>
            </a:r>
            <a:b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i="1" dirty="0" smtClean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 </a:t>
            </a:r>
            <a:r>
              <a:rPr lang="en-US" sz="1800" i="1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Arguments </a:t>
            </a:r>
            <a:r>
              <a:rPr lang="en-US" sz="18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slayer </a:t>
            </a:r>
            <a:r>
              <a:rPr lang="en-US" sz="1800" i="1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 </a:t>
            </a:r>
            <a:r>
              <a:rPr lang="en-US" sz="18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victim </a:t>
            </a:r>
            <a:r>
              <a:rPr lang="en-US" sz="1800" i="1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</a:t>
            </a:r>
            <a:r>
              <a:rPr lang="en-US" sz="18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Slays </a:t>
            </a:r>
            <a:r>
              <a:rPr lang="en-US" sz="1800" i="1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relation can only be adversaries in </a:t>
            </a:r>
            <a:r>
              <a:rPr lang="en-US" sz="1800" i="1" dirty="0" smtClean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 plot.</a:t>
            </a:r>
            <a:r>
              <a:rPr lang="en-US" sz="18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8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only_relationship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r_slays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adversary(</a:t>
            </a:r>
            <a:r>
              <a:rPr lang="en-US" sz="180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)).</a:t>
            </a:r>
            <a:b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i="1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 </a:t>
            </a:r>
            <a:r>
              <a:rPr lang="en-US" sz="1800" dirty="0" err="1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TotalCount</a:t>
            </a:r>
            <a:r>
              <a:rPr lang="en-US" sz="18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(total: </a:t>
            </a:r>
            <a:r>
              <a:rPr lang="en-US" sz="1800" dirty="0" err="1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TCountable</a:t>
            </a:r>
            <a:r>
              <a:rPr lang="en-US" sz="1800" i="1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count1: </a:t>
            </a:r>
            <a:r>
              <a:rPr lang="en-US" sz="1800" dirty="0" err="1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TCountable</a:t>
            </a:r>
            <a:r>
              <a:rPr lang="en-US" sz="1800" i="1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count2: </a:t>
            </a:r>
            <a:r>
              <a:rPr lang="en-US" sz="1800" dirty="0" err="1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TCountable</a:t>
            </a:r>
            <a:r>
              <a:rPr lang="en-US" sz="18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br>
              <a:rPr lang="en-US" sz="18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relation(setting(common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 </a:t>
            </a:r>
            <a:r>
              <a:rPr lang="en-US" sz="1800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r_total_count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t_countable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t_countable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t_countable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)).</a:t>
            </a:r>
            <a:b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1800" dirty="0" smtClean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 </a:t>
            </a:r>
            <a:r>
              <a:rPr lang="en-US" sz="1800" dirty="0" err="1" smtClean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TotalCount</a:t>
            </a:r>
            <a:r>
              <a:rPr lang="en-US" sz="1800" dirty="0" smtClean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i="1" dirty="0" smtClean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mathematically represents the tree “total = count1 + count2”.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math_skeleton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r>
              <a:rPr lang="en-US" sz="1800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_total_count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eq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plus(</a:t>
            </a:r>
            <a:r>
              <a:rPr lang="en-US" sz="180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))).</a:t>
            </a:r>
            <a:r>
              <a:rPr lang="en-US" sz="1800" dirty="0">
                <a:solidFill>
                  <a:srgbClr val="000000"/>
                </a:solidFill>
                <a:latin typeface="Inconsolata-zi4r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Inconsolata-zi4r"/>
              </a:rPr>
            </a:br>
            <a:r>
              <a:rPr lang="en-US" sz="1800" dirty="0">
                <a:solidFill>
                  <a:srgbClr val="000000"/>
                </a:solidFill>
                <a:latin typeface="Inconsolata-zi4r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Inconsolata-zi4r"/>
              </a:rPr>
            </a:b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4977-9CEC-440F-A1BF-40CC258098F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8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/>
          <p:cNvSpPr/>
          <p:nvPr/>
        </p:nvSpPr>
        <p:spPr>
          <a:xfrm rot="1207666">
            <a:off x="1711378" y="4938025"/>
            <a:ext cx="2237440" cy="886576"/>
          </a:xfrm>
          <a:prstGeom prst="ellipse">
            <a:avLst/>
          </a:prstGeom>
          <a:noFill/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834489" y="2404534"/>
            <a:ext cx="869244" cy="629453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090" y="676328"/>
            <a:ext cx="6236761" cy="4623805"/>
          </a:xfrm>
          <a:prstGeom prst="rect">
            <a:avLst/>
          </a:prstGeom>
        </p:spPr>
      </p:pic>
      <p:pic>
        <p:nvPicPr>
          <p:cNvPr id="5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21" y="698243"/>
            <a:ext cx="3557512" cy="303782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2033246" y="4921954"/>
                <a:ext cx="485422" cy="485422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246" y="4921954"/>
                <a:ext cx="485422" cy="48542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3136243" y="5367867"/>
                <a:ext cx="530578" cy="485422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243" y="5367867"/>
                <a:ext cx="530578" cy="48542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3003107" y="4481688"/>
                <a:ext cx="778669" cy="485422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107" y="4481688"/>
                <a:ext cx="778669" cy="485422"/>
              </a:xfrm>
              <a:prstGeom prst="round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4151260" y="4921954"/>
                <a:ext cx="770692" cy="485422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260" y="4921954"/>
                <a:ext cx="770692" cy="485422"/>
              </a:xfrm>
              <a:prstGeom prst="round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4151261" y="5796844"/>
                <a:ext cx="770691" cy="485422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261" y="5796844"/>
                <a:ext cx="770691" cy="485422"/>
              </a:xfrm>
              <a:prstGeom prst="roundRect">
                <a:avLst/>
              </a:prstGeom>
              <a:blipFill>
                <a:blip r:embed="rId8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Elbow Connector 11"/>
          <p:cNvCxnSpPr>
            <a:stCxn id="6" idx="0"/>
            <a:endCxn id="8" idx="1"/>
          </p:cNvCxnSpPr>
          <p:nvPr/>
        </p:nvCxnSpPr>
        <p:spPr>
          <a:xfrm rot="5400000" flipH="1" flipV="1">
            <a:off x="2540755" y="4459602"/>
            <a:ext cx="197555" cy="72715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6" idx="2"/>
            <a:endCxn id="7" idx="1"/>
          </p:cNvCxnSpPr>
          <p:nvPr/>
        </p:nvCxnSpPr>
        <p:spPr>
          <a:xfrm rot="16200000" flipH="1">
            <a:off x="2604499" y="5078834"/>
            <a:ext cx="203202" cy="86028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7" idx="0"/>
            <a:endCxn id="9" idx="1"/>
          </p:cNvCxnSpPr>
          <p:nvPr/>
        </p:nvCxnSpPr>
        <p:spPr>
          <a:xfrm rot="5400000" flipH="1" flipV="1">
            <a:off x="3674795" y="4891402"/>
            <a:ext cx="203202" cy="74972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7" idx="2"/>
            <a:endCxn id="10" idx="1"/>
          </p:cNvCxnSpPr>
          <p:nvPr/>
        </p:nvCxnSpPr>
        <p:spPr>
          <a:xfrm rot="16200000" flipH="1">
            <a:off x="3683263" y="5571557"/>
            <a:ext cx="186266" cy="74972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95083" y="4910664"/>
            <a:ext cx="12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/>
              <a:t>Total:   </a:t>
            </a:r>
            <a:endParaRPr lang="en-US" sz="2800" dirty="0"/>
          </a:p>
        </p:txBody>
      </p:sp>
      <p:sp>
        <p:nvSpPr>
          <p:cNvPr id="35" name="Rounded Rectangle 34"/>
          <p:cNvSpPr/>
          <p:nvPr/>
        </p:nvSpPr>
        <p:spPr>
          <a:xfrm>
            <a:off x="2888152" y="4368799"/>
            <a:ext cx="1056733" cy="733778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028713" y="4820355"/>
            <a:ext cx="1056733" cy="733778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028713" y="5712177"/>
            <a:ext cx="1056733" cy="733778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0747022" y="2404534"/>
            <a:ext cx="1015814" cy="896877"/>
            <a:chOff x="10747022" y="2404534"/>
            <a:chExt cx="1015814" cy="896877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34" name="Rounded Rectangle 33"/>
            <p:cNvSpPr/>
            <p:nvPr/>
          </p:nvSpPr>
          <p:spPr>
            <a:xfrm>
              <a:off x="10747022" y="2404534"/>
              <a:ext cx="666045" cy="666045"/>
            </a:xfrm>
            <a:prstGeom prst="roundRect">
              <a:avLst/>
            </a:prstGeom>
            <a:noFill/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11308866" y="2839746"/>
                  <a:ext cx="453970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400" b="1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08866" y="2839746"/>
                  <a:ext cx="453970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5879248" y="4255909"/>
            <a:ext cx="1806571" cy="938341"/>
            <a:chOff x="5879248" y="4255909"/>
            <a:chExt cx="1806571" cy="938341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39" name="Rounded Rectangle 38"/>
            <p:cNvSpPr/>
            <p:nvPr/>
          </p:nvSpPr>
          <p:spPr>
            <a:xfrm>
              <a:off x="5879248" y="4255909"/>
              <a:ext cx="1435952" cy="654755"/>
            </a:xfrm>
            <a:prstGeom prst="roundRect">
              <a:avLst/>
            </a:prstGeom>
            <a:noFill/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7231849" y="4732585"/>
                  <a:ext cx="453970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2400" b="1" dirty="0">
                    <a:solidFill>
                      <a:schemeClr val="accent4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1849" y="4732585"/>
                  <a:ext cx="453970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9510889" y="4244619"/>
            <a:ext cx="1630547" cy="949631"/>
            <a:chOff x="9510889" y="4244619"/>
            <a:chExt cx="1630547" cy="949631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38" name="Rounded Rectangle 37"/>
            <p:cNvSpPr/>
            <p:nvPr/>
          </p:nvSpPr>
          <p:spPr>
            <a:xfrm>
              <a:off x="9510889" y="4244619"/>
              <a:ext cx="1236133" cy="677335"/>
            </a:xfrm>
            <a:prstGeom prst="roundRect">
              <a:avLst/>
            </a:prstGeom>
            <a:noFill/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10687466" y="4732585"/>
                  <a:ext cx="453970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sz="2400" b="1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7466" y="4732585"/>
                  <a:ext cx="453970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/>
          <p:cNvGrpSpPr/>
          <p:nvPr/>
        </p:nvGrpSpPr>
        <p:grpSpPr>
          <a:xfrm>
            <a:off x="5447448" y="5455353"/>
            <a:ext cx="6439522" cy="954107"/>
            <a:chOff x="5447448" y="5455353"/>
            <a:chExt cx="6439522" cy="9541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5447448" y="5455353"/>
                  <a:ext cx="3118161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Relation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≃</m:t>
                      </m:r>
                    </m:oMath>
                  </a14:m>
                  <a:r>
                    <a:rPr lang="en-US" sz="2800" dirty="0" smtClean="0"/>
                    <a:t> Equation</a:t>
                  </a:r>
                  <a:br>
                    <a:rPr lang="en-US" sz="2800" dirty="0" smtClean="0"/>
                  </a:br>
                  <a:r>
                    <a:rPr lang="en-US" sz="2800" dirty="0" smtClean="0"/>
                    <a:t>Fact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⊨</m:t>
                      </m:r>
                    </m:oMath>
                  </a14:m>
                  <a:r>
                    <a:rPr lang="en-US" sz="2800" dirty="0" smtClean="0"/>
                    <a:t> Relation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7448" y="5455353"/>
                  <a:ext cx="3118161" cy="954107"/>
                </a:xfrm>
                <a:prstGeom prst="rect">
                  <a:avLst/>
                </a:prstGeom>
                <a:blipFill>
                  <a:blip r:embed="rId12"/>
                  <a:stretch>
                    <a:fillRect l="-4110" t="-7051" r="-2740" b="-17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ight Brace 48"/>
            <p:cNvSpPr/>
            <p:nvPr/>
          </p:nvSpPr>
          <p:spPr>
            <a:xfrm>
              <a:off x="8565609" y="5607754"/>
              <a:ext cx="203200" cy="728133"/>
            </a:xfrm>
            <a:prstGeom prst="rightBrace">
              <a:avLst>
                <a:gd name="adj1" fmla="val 47005"/>
                <a:gd name="adj2" fmla="val 50000"/>
              </a:avLst>
            </a:prstGeom>
            <a:ln w="38100" cap="rnd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8736013" y="5697510"/>
                  <a:ext cx="707245" cy="52322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6013" y="5697510"/>
                  <a:ext cx="707245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9397186" y="5697510"/>
                  <a:ext cx="248978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dirty="0" smtClean="0"/>
                    <a:t>Fact</a:t>
                  </a:r>
                  <a14:m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⊨</m:t>
                      </m:r>
                    </m:oMath>
                  </a14:m>
                  <a:r>
                    <a:rPr lang="en-US" sz="2800" dirty="0" smtClean="0"/>
                    <a:t> Equation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7186" y="5697510"/>
                  <a:ext cx="2489784" cy="52322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5147" t="-12941" r="-3922" b="-32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 rot="8207967">
                <a:off x="4697965" y="3801303"/>
                <a:ext cx="690894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207967">
                <a:off x="4697965" y="3801303"/>
                <a:ext cx="690894" cy="83099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 rot="5122833">
                <a:off x="2218984" y="3393947"/>
                <a:ext cx="710130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≃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122833">
                <a:off x="2218984" y="3393947"/>
                <a:ext cx="710130" cy="83099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734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0668 -0.381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-1907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022E-16 L -0.27943 -0.243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1" y="-1217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-0.10248 -0.3715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0" y="-1858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2" grpId="0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 anchor="ctr"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000" dirty="0"/>
                  <a:t>Ontology helps </a:t>
                </a:r>
                <a:r>
                  <a:rPr lang="en-US" sz="4000" dirty="0" smtClean="0"/>
                  <a:t>us generate </a:t>
                </a:r>
                <a:r>
                  <a:rPr lang="en-US" sz="4000" i="1" dirty="0"/>
                  <a:t>plausible situations</a:t>
                </a:r>
                <a:br>
                  <a:rPr lang="en-US" sz="4000" i="1" dirty="0"/>
                </a:br>
                <a:r>
                  <a:rPr lang="en-US" sz="4000" dirty="0"/>
                  <a:t>…but </a:t>
                </a:r>
                <a:r>
                  <a:rPr lang="en-US" sz="4000" i="1" dirty="0"/>
                  <a:t>plausible situation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4000" dirty="0"/>
                  <a:t> </a:t>
                </a:r>
                <a:r>
                  <a:rPr lang="en-US" sz="4000" i="1" dirty="0"/>
                  <a:t>engaging narrative!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200" dirty="0" smtClean="0"/>
                  <a:t># of satisfying answer sets: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3200" dirty="0" smtClean="0"/>
                  <a:t>. Most are insensible.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4977-9CEC-440F-A1BF-40CC258098F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3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Discourse Tropes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1825625"/>
                <a:ext cx="2736455" cy="120032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Math: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+12</m:t>
                    </m:r>
                  </m:oMath>
                </a14:m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Setting: Fantasy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Character: Ellie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2736455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2889" t="-3518" b="-10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729" y="1825625"/>
            <a:ext cx="6668071" cy="494357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3189" y="3160891"/>
                <a:ext cx="4359442" cy="3167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228600">
                  <a:lnSpc>
                    <a:spcPct val="110000"/>
                  </a:lnSpc>
                </a:pPr>
                <a:r>
                  <a:rPr lang="en-US" sz="2400" dirty="0" smtClean="0"/>
                  <a:t>Tropes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 library constraints:</a:t>
                </a:r>
              </a:p>
              <a:p>
                <a:pPr marL="285750" indent="-285750">
                  <a:lnSpc>
                    <a:spcPct val="110000"/>
                  </a:lnSpc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“Whenever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 slays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 smtClean="0"/>
                  <a:t>,</a:t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 gets everything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 smtClean="0"/>
                  <a:t> had.”</a:t>
                </a: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“Whenever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 acquires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 smtClean="0"/>
                  <a:t>,</a:t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 adds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 smtClean="0"/>
                  <a:t> to her possessions.”</a:t>
                </a: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“If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 is slain, it happens after</a:t>
                </a:r>
                <a:br>
                  <a:rPr lang="en-US" sz="2400" dirty="0" smtClean="0"/>
                </a:br>
                <a:r>
                  <a:rPr lang="en-US" sz="2400" dirty="0" smtClean="0"/>
                  <a:t>all her other actions.”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89" y="3160891"/>
                <a:ext cx="4359442" cy="3167021"/>
              </a:xfrm>
              <a:prstGeom prst="rect">
                <a:avLst/>
              </a:prstGeom>
              <a:blipFill>
                <a:blip r:embed="rId5"/>
                <a:stretch>
                  <a:fillRect l="-1818" t="-1156" b="-2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4977-9CEC-440F-A1BF-40CC258098F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4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Discourse Tropes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4184" y="3498851"/>
            <a:ext cx="9238916" cy="21018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discourse(</a:t>
            </a:r>
            <a:b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forall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(m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w),</a:t>
            </a:r>
            <a:b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premise(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r_slays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(w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m)),</a:t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exists(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(t),</a:t>
            </a:r>
            <a:b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conclusion(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_owns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(m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t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))))).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dirty="0">
              <a:solidFill>
                <a:schemeClr val="accent3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4977-9CEC-440F-A1BF-40CC258098F9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85109" y="1826275"/>
            <a:ext cx="10021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“A warrior slays a monster only if the monster has some treasures.”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83019" y="2430965"/>
                <a:ext cx="702596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32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2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Slays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⟹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US" sz="3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Owns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019" y="2430965"/>
                <a:ext cx="7025962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902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Discourse trope validation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04779" y="2997200"/>
                <a:ext cx="902208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∀ 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entities</m:t>
                      </m:r>
                      <m:r>
                        <a:rPr lang="en-US" sz="3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36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⊂</m:t>
                      </m:r>
                      <m:r>
                        <a:rPr lang="en-US" sz="3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ℰ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⟹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∃</m:t>
                          </m:r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3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⊂</m:t>
                          </m:r>
                          <m:r>
                            <a:rPr lang="en-US" sz="3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ℰ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779" y="2997200"/>
                <a:ext cx="9022085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2066945"/>
                <a:ext cx="955524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∃ 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graph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𝒢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ℰ</m:t>
                          </m:r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:   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Valid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𝒢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∧ 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Fits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𝒢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𝑅𝑒𝑞𝑠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066945"/>
                <a:ext cx="9555243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Discourse trope validation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4879" y="2997200"/>
                <a:ext cx="1002761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∀ 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entities</m:t>
                      </m:r>
                      <m:r>
                        <a:rPr lang="en-US" sz="3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36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⊂</m:t>
                      </m:r>
                      <m:r>
                        <a:rPr lang="en-US" sz="3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ℰ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⟹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∃</m:t>
                          </m:r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3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⊂</m:t>
                          </m:r>
                          <m:r>
                            <a:rPr lang="en-US" sz="3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ℰ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: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79" y="2997200"/>
                <a:ext cx="10027617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2066945"/>
                <a:ext cx="955524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∃ 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graph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𝒢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ℰ</m:t>
                          </m:r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:   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Valid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𝒢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∧ 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Fits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𝒢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𝑅𝑒𝑞𝑠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066945"/>
                <a:ext cx="9555243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4879" y="4445000"/>
                <a:ext cx="96824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∀ 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entities</m:t>
                      </m:r>
                      <m:r>
                        <a:rPr lang="en-US" sz="3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36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⊂</m:t>
                      </m:r>
                      <m:r>
                        <a:rPr lang="en-US" sz="3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ℰ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⟹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∃</m:t>
                          </m:r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3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⊂</m:t>
                          </m:r>
                          <m:r>
                            <a:rPr lang="en-US" sz="3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ℰ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: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79" y="4445000"/>
                <a:ext cx="9682459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32767" y="3754398"/>
                <a:ext cx="27090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767" y="3754398"/>
                <a:ext cx="270908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/>
          <p:cNvSpPr/>
          <p:nvPr/>
        </p:nvSpPr>
        <p:spPr>
          <a:xfrm>
            <a:off x="10662496" y="2997200"/>
            <a:ext cx="319853" cy="2001798"/>
          </a:xfrm>
          <a:prstGeom prst="rightBrace">
            <a:avLst>
              <a:gd name="adj1" fmla="val 47005"/>
              <a:gd name="adj2" fmla="val 50000"/>
            </a:avLst>
          </a:prstGeom>
          <a:ln w="38100" cap="rnd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lIns="1188720" rtlCol="0" anchor="ctr"/>
          <a:lstStyle/>
          <a:p>
            <a:pPr algn="ctr"/>
            <a:r>
              <a:rPr lang="en-US" sz="3200" dirty="0" smtClean="0"/>
              <a:t>Library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22189" y="5609645"/>
                <a:ext cx="11747622" cy="566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110000"/>
                  </a:lnSpc>
                </a:pPr>
                <a:r>
                  <a:rPr lang="en-US" sz="2800" dirty="0" smtClean="0"/>
                  <a:t>3 Boolean quantifiers (3QBF)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dirty="0" smtClean="0"/>
                  <a:t> Beyond the capabilities of ASP (not in NP)!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89" y="5609645"/>
                <a:ext cx="11747622" cy="566309"/>
              </a:xfrm>
              <a:prstGeom prst="rect">
                <a:avLst/>
              </a:prstGeom>
              <a:blipFill>
                <a:blip r:embed="rId6"/>
                <a:stretch>
                  <a:fillRect t="-8602" b="-23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2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Saturation technique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629900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3200" dirty="0" smtClean="0"/>
                  <a:t>Consider 2QBF problem: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Acquires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Owns</m:t>
                    </m:r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2800" dirty="0" smtClean="0"/>
                  <a:t> Eliminated innermost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 smtClean="0"/>
                  <a:t> by </a:t>
                </a:r>
                <a:r>
                  <a:rPr lang="en-US" sz="2800" dirty="0" err="1" smtClean="0"/>
                  <a:t>skolemization</a:t>
                </a:r>
                <a:r>
                  <a:rPr lang="en-US" sz="2800" dirty="0" smtClean="0"/>
                  <a:t> (polynomial blowup only)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Apply </a:t>
                </a:r>
                <a:r>
                  <a:rPr lang="en-US" sz="3200" i="1" dirty="0" smtClean="0"/>
                  <a:t>disjunctive ASP: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∨…∨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3200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Disjunctive ASP has </a:t>
                </a:r>
                <a:r>
                  <a:rPr lang="en-US" sz="3200" i="1" dirty="0" smtClean="0"/>
                  <a:t>subset </a:t>
                </a:r>
                <a:r>
                  <a:rPr lang="en-US" sz="3200" i="1" dirty="0" err="1" smtClean="0"/>
                  <a:t>minimality</a:t>
                </a:r>
                <a:r>
                  <a:rPr lang="en-US" sz="3200" i="1" dirty="0" smtClean="0"/>
                  <a:t> semantics:</a:t>
                </a:r>
                <a:endParaRPr lang="en-US" sz="3200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3200" dirty="0" smtClean="0"/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32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If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are valid answer sets </a:t>
                </a:r>
                <a:r>
                  <a:rPr lang="en-US" sz="3200" dirty="0">
                    <a:solidFill>
                      <a:schemeClr val="accent3">
                        <a:lumMod val="75000"/>
                      </a:schemeClr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accent3">
                        <a:lumMod val="75000"/>
                      </a:schemeClr>
                    </a:solidFill>
                  </a:rPr>
                  <a:t/>
                </a:r>
                <a:br>
                  <a:rPr lang="en-US" sz="3200" dirty="0">
                    <a:solidFill>
                      <a:schemeClr val="accent3">
                        <a:lumMod val="75000"/>
                      </a:schemeClr>
                    </a:solidFill>
                  </a:rPr>
                </a:br>
                <a:r>
                  <a:rPr lang="en-US" sz="3200" dirty="0">
                    <a:solidFill>
                      <a:schemeClr val="accent3">
                        <a:lumMod val="75000"/>
                      </a:schemeClr>
                    </a:solidFill>
                  </a:rPr>
                  <a:t>then </a:t>
                </a:r>
                <a:r>
                  <a:rPr lang="en-US" sz="32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never </a:t>
                </a:r>
                <a:r>
                  <a:rPr lang="en-US" sz="3200" dirty="0">
                    <a:solidFill>
                      <a:schemeClr val="accent3">
                        <a:lumMod val="75000"/>
                      </a:schemeClr>
                    </a:solidFill>
                  </a:rPr>
                  <a:t>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3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629900" cy="4351338"/>
              </a:xfrm>
              <a:blipFill rotWithShape="0">
                <a:blip r:embed="rId2"/>
                <a:stretch>
                  <a:fillRect l="-1205" t="-280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[Eiter, Ianni, Krennwallner 2009]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Saturation technique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810500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discourse( </a:t>
                </a:r>
                <a:r>
                  <a:rPr lang="en-US" sz="26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forall</a:t>
                </a: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 </a:t>
                </a:r>
                <a:r>
                  <a:rPr lang="en-US" sz="26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vars</a:t>
                </a: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(a, b), </a:t>
                </a:r>
                <a:b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 premise( 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implies(acquires(a, b</a:t>
                </a: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), </a:t>
                </a:r>
                <a:b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                  owns(a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b</a:t>
                </a: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))))).</a:t>
                </a:r>
                <a:endParaRPr lang="en-US" sz="26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bind(</a:t>
                </a:r>
                <a:r>
                  <a:rPr lang="en-US" sz="2600" dirty="0" smtClean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V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6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): entity(</a:t>
                </a:r>
                <a:r>
                  <a:rPr lang="en-US" sz="26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6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var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6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V</a:t>
                </a: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).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sat(</a:t>
                </a:r>
                <a:r>
                  <a:rPr lang="en-US" sz="2600" dirty="0" err="1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Xs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600" dirty="0" err="1" smtClean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Tr</a:t>
                </a: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…</a:t>
                </a:r>
                <a:endParaRPr lang="en-US" sz="26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valid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discourse(</a:t>
                </a:r>
                <a:r>
                  <a:rPr lang="en-US" sz="2600" dirty="0" err="1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Xs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600" dirty="0" err="1" smtClean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Tr</a:t>
                </a: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), 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sat(</a:t>
                </a:r>
                <a:r>
                  <a:rPr lang="en-US" sz="2600" dirty="0" err="1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Xs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600" dirty="0" err="1" smtClean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Tr</a:t>
                </a: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).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bind(</a:t>
                </a:r>
                <a:r>
                  <a:rPr lang="en-US" sz="26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V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6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valid, </a:t>
                </a:r>
                <a:r>
                  <a:rPr lang="en-US" sz="26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var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6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V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), entity(</a:t>
                </a:r>
                <a:r>
                  <a:rPr lang="en-US" sz="26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).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600" dirty="0">
                    <a:solidFill>
                      <a:schemeClr val="accent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not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valid</a:t>
                </a: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  <a:endParaRPr lang="en-US" sz="26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810500" cy="4351338"/>
              </a:xfrm>
              <a:blipFill rotWithShape="0">
                <a:blip r:embed="rId2"/>
                <a:stretch>
                  <a:fillRect l="-1405" t="-2101" b="-6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/>
          <p:cNvSpPr/>
          <p:nvPr/>
        </p:nvSpPr>
        <p:spPr>
          <a:xfrm>
            <a:off x="8267700" y="1027906"/>
            <a:ext cx="3327400" cy="508794"/>
          </a:xfrm>
          <a:prstGeom prst="wedgeRectCallout">
            <a:avLst>
              <a:gd name="adj1" fmla="val -101781"/>
              <a:gd name="adj2" fmla="val 13255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(a). 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(b).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28</a:t>
            </a:fld>
            <a:endParaRPr lang="en-US"/>
          </a:p>
        </p:txBody>
      </p:sp>
      <p:sp>
        <p:nvSpPr>
          <p:cNvPr id="6" name="Footer Placeholder 3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Eiter</a:t>
            </a:r>
            <a:r>
              <a:rPr lang="en-US" dirty="0" smtClean="0"/>
              <a:t>, </a:t>
            </a:r>
            <a:r>
              <a:rPr lang="en-US" dirty="0" err="1" smtClean="0"/>
              <a:t>Ianni</a:t>
            </a:r>
            <a:r>
              <a:rPr lang="en-US" dirty="0" smtClean="0"/>
              <a:t>, </a:t>
            </a:r>
            <a:r>
              <a:rPr lang="en-US" dirty="0" err="1" smtClean="0"/>
              <a:t>Krennwallner</a:t>
            </a:r>
            <a:r>
              <a:rPr lang="en-US" dirty="0" smtClean="0"/>
              <a:t> 2009]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9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Saturation technique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810500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discourse( </a:t>
                </a:r>
                <a:r>
                  <a:rPr lang="en-US" sz="26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forall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 </a:t>
                </a:r>
                <a:r>
                  <a:rPr lang="en-US" sz="26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vars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(a, b), </a:t>
                </a:r>
                <a:b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premise( implies(acquires(a, b), </a:t>
                </a:r>
                <a:b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               owns(a, b))))).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bind(</a:t>
                </a:r>
                <a:r>
                  <a:rPr lang="en-US" sz="2600" dirty="0" smtClean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V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6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): entity(</a:t>
                </a:r>
                <a:r>
                  <a:rPr lang="en-US" sz="26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6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var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6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V</a:t>
                </a: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).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sat(</a:t>
                </a:r>
                <a:r>
                  <a:rPr lang="en-US" sz="2600" dirty="0" err="1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Xs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600" dirty="0" err="1" smtClean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Tr</a:t>
                </a: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…</a:t>
                </a:r>
                <a:endParaRPr lang="en-US" sz="26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valid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discourse(</a:t>
                </a:r>
                <a:r>
                  <a:rPr lang="en-US" sz="2600" dirty="0" err="1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Xs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600" dirty="0" err="1" smtClean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Tr</a:t>
                </a: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), 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sat(</a:t>
                </a:r>
                <a:r>
                  <a:rPr lang="en-US" sz="2600" dirty="0" err="1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Xs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600" dirty="0" err="1" smtClean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Tr</a:t>
                </a: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).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bind(</a:t>
                </a:r>
                <a:r>
                  <a:rPr lang="en-US" sz="26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V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6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valid, </a:t>
                </a:r>
                <a:r>
                  <a:rPr lang="en-US" sz="26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var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6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V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), entity(</a:t>
                </a:r>
                <a:r>
                  <a:rPr lang="en-US" sz="26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).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600" dirty="0">
                    <a:solidFill>
                      <a:schemeClr val="accent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not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valid</a:t>
                </a: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  <a:endParaRPr lang="en-US" sz="26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810500" cy="4351338"/>
              </a:xfrm>
              <a:blipFill rotWithShape="0">
                <a:blip r:embed="rId2"/>
                <a:stretch>
                  <a:fillRect l="-1405" t="-2101" b="-6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/>
          <p:cNvSpPr/>
          <p:nvPr/>
        </p:nvSpPr>
        <p:spPr>
          <a:xfrm>
            <a:off x="7734300" y="1690688"/>
            <a:ext cx="4114800" cy="1878012"/>
          </a:xfrm>
          <a:prstGeom prst="wedgeRectCallout">
            <a:avLst>
              <a:gd name="adj1" fmla="val -74460"/>
              <a:gd name="adj2" fmla="val 3659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cs typeface="Consolas" panose="020B0609020204030204" pitchFamily="49" charset="0"/>
              </a:rPr>
              <a:t>(Disjunctively) assign each formal variable  (“a” &amp; “b”) to some entity in the graph</a:t>
            </a:r>
            <a:endParaRPr lang="en-US" sz="2800" dirty="0">
              <a:cs typeface="Consolas" panose="020B06090202040302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29</a:t>
            </a:fld>
            <a:endParaRPr lang="en-US"/>
          </a:p>
        </p:txBody>
      </p:sp>
      <p:sp>
        <p:nvSpPr>
          <p:cNvPr id="6" name="Footer Placeholder 3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Eiter</a:t>
            </a:r>
            <a:r>
              <a:rPr lang="en-US" dirty="0" smtClean="0"/>
              <a:t>, </a:t>
            </a:r>
            <a:r>
              <a:rPr lang="en-US" dirty="0" err="1" smtClean="0"/>
              <a:t>Ianni</a:t>
            </a:r>
            <a:r>
              <a:rPr lang="en-US" dirty="0" smtClean="0"/>
              <a:t>, </a:t>
            </a:r>
            <a:r>
              <a:rPr lang="en-US" dirty="0" err="1" smtClean="0"/>
              <a:t>Krennwallner</a:t>
            </a:r>
            <a:r>
              <a:rPr lang="en-US" dirty="0" smtClean="0"/>
              <a:t> 2009]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4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Word Problems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168973" y="681613"/>
            <a:ext cx="3567985" cy="74573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Suzy is ten years older than Billy, and next year she will be twice as old as </a:t>
            </a:r>
            <a:r>
              <a:rPr lang="en-US" sz="1400" dirty="0" smtClean="0"/>
              <a:t>Billy. How </a:t>
            </a:r>
            <a:r>
              <a:rPr lang="en-US" sz="1400" dirty="0"/>
              <a:t>old </a:t>
            </a:r>
            <a:r>
              <a:rPr lang="en-US" sz="1400" dirty="0" smtClean="0"/>
              <a:t>is Suzy </a:t>
            </a:r>
            <a:r>
              <a:rPr lang="en-US" sz="1400" dirty="0"/>
              <a:t>now?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4977-9CEC-440F-A1BF-40CC258098F9}" type="slidenum">
              <a:rPr lang="en-US" smtClean="0"/>
              <a:t>3</a:t>
            </a:fld>
            <a:endParaRPr lang="en-US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8168973" y="1553674"/>
            <a:ext cx="3567983" cy="96026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Evelyn went to the store 8 times last month. She buys 11 stickers each time she goes to the store. How many stickers did Evelyn buy last month?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8168973" y="2670909"/>
            <a:ext cx="3567983" cy="74573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You attended </a:t>
            </a:r>
            <a:r>
              <a:rPr lang="en-US" sz="1400" dirty="0" smtClean="0"/>
              <a:t>high school </a:t>
            </a:r>
            <a:r>
              <a:rPr lang="en-US" sz="1400" dirty="0"/>
              <a:t>for 4 </a:t>
            </a:r>
            <a:r>
              <a:rPr lang="en-US" sz="1400" dirty="0" smtClean="0"/>
              <a:t>years. Each </a:t>
            </a:r>
            <a:r>
              <a:rPr lang="en-US" sz="1400" dirty="0"/>
              <a:t>year you bought 7 new </a:t>
            </a:r>
            <a:r>
              <a:rPr lang="en-US" sz="1400" dirty="0" smtClean="0"/>
              <a:t>textbooks. How </a:t>
            </a:r>
            <a:r>
              <a:rPr lang="en-US" sz="1400" dirty="0"/>
              <a:t>many textbooks do you have at home now?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690688"/>
            <a:ext cx="6111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Notoriously difficult as compared to algebra!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264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Saturation technique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810500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discourse( </a:t>
                </a:r>
                <a:r>
                  <a:rPr lang="en-US" sz="26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forall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 </a:t>
                </a:r>
                <a:r>
                  <a:rPr lang="en-US" sz="26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vars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(a, b), </a:t>
                </a:r>
                <a:b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premise( implies(acquires(a, b), </a:t>
                </a:r>
                <a:b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               owns(a, b))))).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bind(</a:t>
                </a:r>
                <a:r>
                  <a:rPr lang="en-US" sz="2600" dirty="0" smtClean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V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6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): entity(</a:t>
                </a:r>
                <a:r>
                  <a:rPr lang="en-US" sz="26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6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var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6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V</a:t>
                </a: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).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sat(</a:t>
                </a:r>
                <a:r>
                  <a:rPr lang="en-US" sz="2600" dirty="0" err="1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Xs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600" dirty="0" err="1" smtClean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Tr</a:t>
                </a: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…</a:t>
                </a:r>
                <a:endParaRPr lang="en-US" sz="26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valid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discourse(</a:t>
                </a:r>
                <a:r>
                  <a:rPr lang="en-US" sz="2600" dirty="0" err="1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Xs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600" dirty="0" err="1" smtClean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Tr</a:t>
                </a: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), 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sat(</a:t>
                </a:r>
                <a:r>
                  <a:rPr lang="en-US" sz="2600" dirty="0" err="1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Xs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600" dirty="0" err="1" smtClean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Tr</a:t>
                </a: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).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bind(</a:t>
                </a:r>
                <a:r>
                  <a:rPr lang="en-US" sz="26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V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6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valid, </a:t>
                </a:r>
                <a:r>
                  <a:rPr lang="en-US" sz="26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var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6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V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), entity(</a:t>
                </a:r>
                <a:r>
                  <a:rPr lang="en-US" sz="26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).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600" dirty="0">
                    <a:solidFill>
                      <a:schemeClr val="accent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not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valid</a:t>
                </a: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  <a:endParaRPr lang="en-US" sz="26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810500" cy="4351338"/>
              </a:xfrm>
              <a:blipFill rotWithShape="0">
                <a:blip r:embed="rId2"/>
                <a:stretch>
                  <a:fillRect l="-1405" t="-2101" b="-6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>
                <a:off x="7620000" y="1690688"/>
                <a:ext cx="4229100" cy="1878012"/>
              </a:xfrm>
              <a:prstGeom prst="wedgeRectCallout">
                <a:avLst>
                  <a:gd name="adj1" fmla="val -78472"/>
                  <a:gd name="adj2" fmla="val 81908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cs typeface="Consolas" panose="020B0609020204030204" pitchFamily="49" charset="0"/>
                  </a:rPr>
                  <a:t>Check whether the trope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𝑇𝑟</m:t>
                    </m:r>
                  </m:oMath>
                </a14:m>
                <a:r>
                  <a:rPr lang="en-US" sz="2800" dirty="0" smtClean="0">
                    <a:cs typeface="Consolas" panose="020B0609020204030204" pitchFamily="49" charset="0"/>
                  </a:rPr>
                  <a:t> is satisfied under the current variable assignment</a:t>
                </a:r>
                <a:endParaRPr lang="en-US" sz="2800" dirty="0"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1690688"/>
                <a:ext cx="4229100" cy="1878012"/>
              </a:xfrm>
              <a:prstGeom prst="wedgeRectCallout">
                <a:avLst>
                  <a:gd name="adj1" fmla="val -78472"/>
                  <a:gd name="adj2" fmla="val 81908"/>
                </a:avLst>
              </a:prstGeom>
              <a:blipFill>
                <a:blip r:embed="rId3"/>
                <a:stretch>
                  <a:fillRect r="-1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30</a:t>
            </a:fld>
            <a:endParaRPr lang="en-US"/>
          </a:p>
        </p:txBody>
      </p:sp>
      <p:sp>
        <p:nvSpPr>
          <p:cNvPr id="6" name="Footer Placeholder 3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Eiter</a:t>
            </a:r>
            <a:r>
              <a:rPr lang="en-US" dirty="0" smtClean="0"/>
              <a:t>, </a:t>
            </a:r>
            <a:r>
              <a:rPr lang="en-US" dirty="0" err="1" smtClean="0"/>
              <a:t>Ianni</a:t>
            </a:r>
            <a:r>
              <a:rPr lang="en-US" dirty="0" smtClean="0"/>
              <a:t>, </a:t>
            </a:r>
            <a:r>
              <a:rPr lang="en-US" dirty="0" err="1" smtClean="0"/>
              <a:t>Krennwallner</a:t>
            </a:r>
            <a:r>
              <a:rPr lang="en-US" dirty="0" smtClean="0"/>
              <a:t> 2009]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05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Saturation technique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810500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discourse( </a:t>
                </a:r>
                <a:r>
                  <a:rPr lang="en-US" sz="26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forall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 </a:t>
                </a:r>
                <a:r>
                  <a:rPr lang="en-US" sz="26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vars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(a, b), </a:t>
                </a:r>
                <a:b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premise( implies(acquires(a, b), </a:t>
                </a:r>
                <a:b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               owns(a, b))))).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bind(</a:t>
                </a:r>
                <a:r>
                  <a:rPr lang="en-US" sz="2600" dirty="0" smtClean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V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6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): entity(</a:t>
                </a:r>
                <a:r>
                  <a:rPr lang="en-US" sz="26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6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var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6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V</a:t>
                </a: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).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sat(</a:t>
                </a:r>
                <a:r>
                  <a:rPr lang="en-US" sz="2600" dirty="0" err="1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Xs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600" dirty="0" err="1" smtClean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Tr</a:t>
                </a: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…</a:t>
                </a:r>
                <a:endParaRPr lang="en-US" sz="26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valid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discourse(</a:t>
                </a:r>
                <a:r>
                  <a:rPr lang="en-US" sz="2600" dirty="0" err="1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Xs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600" dirty="0" err="1" smtClean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Tr</a:t>
                </a: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), 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sat(</a:t>
                </a:r>
                <a:r>
                  <a:rPr lang="en-US" sz="2600" dirty="0" err="1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Xs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600" dirty="0" err="1" smtClean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Tr</a:t>
                </a: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).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bind(</a:t>
                </a:r>
                <a:r>
                  <a:rPr lang="en-US" sz="26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V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6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valid, </a:t>
                </a:r>
                <a:r>
                  <a:rPr lang="en-US" sz="26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var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6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V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), entity(</a:t>
                </a:r>
                <a:r>
                  <a:rPr lang="en-US" sz="26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).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600" dirty="0">
                    <a:solidFill>
                      <a:schemeClr val="accent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not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valid</a:t>
                </a: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  <a:endParaRPr lang="en-US" sz="26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810500" cy="4351338"/>
              </a:xfrm>
              <a:blipFill rotWithShape="0">
                <a:blip r:embed="rId2"/>
                <a:stretch>
                  <a:fillRect l="-1405" t="-2101" b="-6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/>
          <p:cNvSpPr/>
          <p:nvPr/>
        </p:nvSpPr>
        <p:spPr>
          <a:xfrm>
            <a:off x="7696200" y="1690688"/>
            <a:ext cx="4152900" cy="1878012"/>
          </a:xfrm>
          <a:prstGeom prst="wedgeRectCallout">
            <a:avLst>
              <a:gd name="adj1" fmla="val -150244"/>
              <a:gd name="adj2" fmla="val 17793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cs typeface="Consolas" panose="020B0609020204030204" pitchFamily="49" charset="0"/>
              </a:rPr>
              <a:t>If the trope is not satisfied, the assignment is invalid</a:t>
            </a:r>
            <a:endParaRPr lang="en-US" sz="2800" dirty="0">
              <a:cs typeface="Consolas" panose="020B06090202040302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31</a:t>
            </a:fld>
            <a:endParaRPr lang="en-US"/>
          </a:p>
        </p:txBody>
      </p:sp>
      <p:sp>
        <p:nvSpPr>
          <p:cNvPr id="6" name="Footer Placeholder 3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Eiter</a:t>
            </a:r>
            <a:r>
              <a:rPr lang="en-US" dirty="0" smtClean="0"/>
              <a:t>, </a:t>
            </a:r>
            <a:r>
              <a:rPr lang="en-US" dirty="0" err="1" smtClean="0"/>
              <a:t>Ianni</a:t>
            </a:r>
            <a:r>
              <a:rPr lang="en-US" dirty="0" smtClean="0"/>
              <a:t>, </a:t>
            </a:r>
            <a:r>
              <a:rPr lang="en-US" dirty="0" err="1" smtClean="0"/>
              <a:t>Krennwallner</a:t>
            </a:r>
            <a:r>
              <a:rPr lang="en-US" dirty="0" smtClean="0"/>
              <a:t> 2009]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73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Saturation technique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810500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discourse( </a:t>
                </a:r>
                <a:r>
                  <a:rPr lang="en-US" sz="26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forall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 </a:t>
                </a:r>
                <a:r>
                  <a:rPr lang="en-US" sz="26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vars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(a, b), </a:t>
                </a:r>
                <a:b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premise( implies(acquires(a, b), </a:t>
                </a:r>
                <a:b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               owns(a, b))))).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bind(</a:t>
                </a:r>
                <a:r>
                  <a:rPr lang="en-US" sz="2600" dirty="0" smtClean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V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6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): entity(</a:t>
                </a:r>
                <a:r>
                  <a:rPr lang="en-US" sz="26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6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var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6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V</a:t>
                </a: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).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sat(</a:t>
                </a:r>
                <a:r>
                  <a:rPr lang="en-US" sz="2600" dirty="0" err="1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Xs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600" dirty="0" err="1" smtClean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Tr</a:t>
                </a: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…</a:t>
                </a:r>
                <a:endParaRPr lang="en-US" sz="26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valid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discourse(</a:t>
                </a:r>
                <a:r>
                  <a:rPr lang="en-US" sz="2600" dirty="0" err="1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Xs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600" dirty="0" err="1" smtClean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Tr</a:t>
                </a: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), 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sat(</a:t>
                </a:r>
                <a:r>
                  <a:rPr lang="en-US" sz="2600" dirty="0" err="1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Xs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600" dirty="0" err="1" smtClean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Tr</a:t>
                </a: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).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bind(</a:t>
                </a:r>
                <a:r>
                  <a:rPr lang="en-US" sz="26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V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6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valid, </a:t>
                </a:r>
                <a:r>
                  <a:rPr lang="en-US" sz="26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var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6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V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), entity(</a:t>
                </a:r>
                <a:r>
                  <a:rPr lang="en-US" sz="26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).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600" dirty="0">
                    <a:solidFill>
                      <a:schemeClr val="accent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not</a:t>
                </a:r>
                <a:r>
                  <a:rPr lang="en-US" sz="2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valid</a:t>
                </a:r>
                <a:r>
                  <a:rPr lang="en-US" sz="26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  <a:endParaRPr lang="en-US" sz="26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810500" cy="4351338"/>
              </a:xfrm>
              <a:blipFill rotWithShape="0">
                <a:blip r:embed="rId2"/>
                <a:stretch>
                  <a:fillRect l="-1405" t="-2101" b="-6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>
                <a:off x="7696200" y="1690688"/>
                <a:ext cx="4152900" cy="2563812"/>
              </a:xfrm>
              <a:prstGeom prst="wedgeRectCallout">
                <a:avLst>
                  <a:gd name="adj1" fmla="val -57584"/>
                  <a:gd name="adj2" fmla="val 86318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cs typeface="Consolas" panose="020B0609020204030204" pitchFamily="49" charset="0"/>
                  </a:rPr>
                  <a:t>If the trope is satisfied (under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cs typeface="Consolas" panose="020B0609020204030204" pitchFamily="49" charset="0"/>
                  </a:rPr>
                  <a:t> assignment only!), </a:t>
                </a:r>
                <a:r>
                  <a:rPr lang="en-US" sz="2800" i="1" dirty="0" smtClean="0">
                    <a:cs typeface="Consolas" panose="020B0609020204030204" pitchFamily="49" charset="0"/>
                  </a:rPr>
                  <a:t>saturate</a:t>
                </a:r>
                <a:r>
                  <a:rPr lang="en-US" sz="2800" dirty="0" smtClean="0">
                    <a:cs typeface="Consolas" panose="020B0609020204030204" pitchFamily="49" charset="0"/>
                  </a:rPr>
                  <a:t> the answer set:</a:t>
                </a:r>
                <a:br>
                  <a:rPr lang="en-US" sz="2800" dirty="0" smtClean="0">
                    <a:cs typeface="Consolas" panose="020B0609020204030204" pitchFamily="49" charset="0"/>
                  </a:rPr>
                </a:br>
                <a:r>
                  <a:rPr lang="en-US" sz="2800" dirty="0" smtClean="0">
                    <a:cs typeface="Consolas" panose="020B0609020204030204" pitchFamily="49" charset="0"/>
                  </a:rPr>
                  <a:t>include all possible facts </a:t>
                </a:r>
                <a:r>
                  <a:rPr lang="en-US" sz="28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bind(V, E)</a:t>
                </a:r>
                <a:r>
                  <a:rPr lang="en-US" sz="2800" dirty="0" smtClean="0">
                    <a:cs typeface="Consolas" panose="020B0609020204030204" pitchFamily="49" charset="0"/>
                  </a:rPr>
                  <a:t> into it.</a:t>
                </a:r>
                <a:endParaRPr lang="en-US" sz="2800" dirty="0"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1690688"/>
                <a:ext cx="4152900" cy="2563812"/>
              </a:xfrm>
              <a:prstGeom prst="wedgeRectCallout">
                <a:avLst>
                  <a:gd name="adj1" fmla="val -57584"/>
                  <a:gd name="adj2" fmla="val 86318"/>
                </a:avLst>
              </a:prstGeom>
              <a:blipFill rotWithShape="0">
                <a:blip r:embed="rId3"/>
                <a:stretch>
                  <a:fillRect r="-3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32</a:t>
            </a:fld>
            <a:endParaRPr lang="en-US"/>
          </a:p>
        </p:txBody>
      </p:sp>
      <p:sp>
        <p:nvSpPr>
          <p:cNvPr id="6" name="Footer Placeholder 3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Eiter</a:t>
            </a:r>
            <a:r>
              <a:rPr lang="en-US" dirty="0" smtClean="0"/>
              <a:t>, </a:t>
            </a:r>
            <a:r>
              <a:rPr lang="en-US" dirty="0" err="1" smtClean="0"/>
              <a:t>Ianni</a:t>
            </a:r>
            <a:r>
              <a:rPr lang="en-US" dirty="0" smtClean="0"/>
              <a:t>, </a:t>
            </a:r>
            <a:r>
              <a:rPr lang="en-US" dirty="0" err="1" smtClean="0"/>
              <a:t>Krennwallner</a:t>
            </a:r>
            <a:r>
              <a:rPr lang="en-US" dirty="0" smtClean="0"/>
              <a:t> 2009]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7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Saturation technique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36700" y="1830388"/>
            <a:ext cx="3517900" cy="838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bind(a, knight).</a:t>
            </a:r>
            <a:b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bind(b, 12 chests).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36700" y="3163888"/>
            <a:ext cx="3517900" cy="8382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valid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3073400" y="4114800"/>
            <a:ext cx="8102600" cy="224155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182880" rIns="0" bIns="182880" rtlCol="0" anchor="ctr"/>
          <a:lstStyle/>
          <a:p>
            <a:pPr algn="ctr">
              <a:lnSpc>
                <a:spcPct val="150000"/>
              </a:lnSpc>
            </a:pPr>
            <a:r>
              <a:rPr lang="en-US" sz="22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bind(a, knight)       </a:t>
            </a:r>
            <a:br>
              <a:rPr lang="en-US" sz="22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2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bind(b, knight)         bind(a, dragon)</a:t>
            </a:r>
          </a:p>
          <a:p>
            <a:pPr algn="ctr">
              <a:lnSpc>
                <a:spcPct val="150000"/>
              </a:lnSpc>
            </a:pPr>
            <a:r>
              <a:rPr lang="en-US" sz="22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bind(a, 12 chests)</a:t>
            </a:r>
            <a:br>
              <a:rPr lang="en-US" sz="22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2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bind(b, x)</a:t>
            </a:r>
            <a:endParaRPr lang="en-US" sz="220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42551" y="4880789"/>
                <a:ext cx="71070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551" y="4880789"/>
                <a:ext cx="710707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</p:cNvCxnSpPr>
          <p:nvPr/>
        </p:nvCxnSpPr>
        <p:spPr>
          <a:xfrm>
            <a:off x="3295650" y="2668588"/>
            <a:ext cx="0" cy="46831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</p:cNvCxnSpPr>
          <p:nvPr/>
        </p:nvCxnSpPr>
        <p:spPr>
          <a:xfrm>
            <a:off x="3295650" y="4002088"/>
            <a:ext cx="819150" cy="4953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276850" y="1858189"/>
            <a:ext cx="3054350" cy="838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bind(a, knight).</a:t>
            </a:r>
            <a:b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bind(b, dragon).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76850" y="3191689"/>
            <a:ext cx="2457450" cy="45479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valid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6" name="Straight Arrow Connector 15"/>
          <p:cNvCxnSpPr>
            <a:stCxn id="14" idx="2"/>
            <a:endCxn id="15" idx="0"/>
          </p:cNvCxnSpPr>
          <p:nvPr/>
        </p:nvCxnSpPr>
        <p:spPr>
          <a:xfrm flipH="1">
            <a:off x="6505575" y="2696389"/>
            <a:ext cx="298450" cy="4953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5" idx="2"/>
          </p:cNvCxnSpPr>
          <p:nvPr/>
        </p:nvCxnSpPr>
        <p:spPr>
          <a:xfrm>
            <a:off x="6505575" y="3646488"/>
            <a:ext cx="111125" cy="4953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16554" y="2904759"/>
                <a:ext cx="47609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554" y="2904759"/>
                <a:ext cx="476092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33</a:t>
            </a:fld>
            <a:endParaRPr lang="en-US"/>
          </a:p>
        </p:txBody>
      </p:sp>
      <p:sp>
        <p:nvSpPr>
          <p:cNvPr id="18" name="Footer Placeholder 3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Eiter</a:t>
            </a:r>
            <a:r>
              <a:rPr lang="en-US" dirty="0" smtClean="0"/>
              <a:t>, </a:t>
            </a:r>
            <a:r>
              <a:rPr lang="en-US" dirty="0" err="1" smtClean="0"/>
              <a:t>Ianni</a:t>
            </a:r>
            <a:r>
              <a:rPr lang="en-US" dirty="0" smtClean="0"/>
              <a:t>, </a:t>
            </a:r>
            <a:r>
              <a:rPr lang="en-US" dirty="0" err="1" smtClean="0"/>
              <a:t>Krennwallner</a:t>
            </a:r>
            <a:r>
              <a:rPr lang="en-US" dirty="0" smtClean="0"/>
              <a:t> 2009]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0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Saturation technique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36700" y="1830388"/>
            <a:ext cx="3517900" cy="838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bind(a, knight).</a:t>
            </a:r>
            <a:b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bind(b, 12 chests).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36700" y="3163888"/>
            <a:ext cx="3517900" cy="8382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valid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3073400" y="4114800"/>
            <a:ext cx="8102600" cy="224155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182880" rIns="0" bIns="182880" rtlCol="0" anchor="ctr"/>
          <a:lstStyle/>
          <a:p>
            <a:pPr algn="ctr">
              <a:lnSpc>
                <a:spcPct val="150000"/>
              </a:lnSpc>
            </a:pPr>
            <a:r>
              <a:rPr lang="en-US" sz="22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bind(a, knight)       </a:t>
            </a:r>
            <a:br>
              <a:rPr lang="en-US" sz="22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2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bind(b, knight)         bind(a, dragon)</a:t>
            </a:r>
          </a:p>
          <a:p>
            <a:pPr algn="ctr">
              <a:lnSpc>
                <a:spcPct val="150000"/>
              </a:lnSpc>
            </a:pPr>
            <a:r>
              <a:rPr lang="en-US" sz="22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bind(a, 12 chests)</a:t>
            </a:r>
            <a:br>
              <a:rPr lang="en-US" sz="22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2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bind(b, x)</a:t>
            </a:r>
            <a:endParaRPr lang="en-US" sz="220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9" name="Straight Arrow Connector 8"/>
          <p:cNvCxnSpPr>
            <a:stCxn id="4" idx="2"/>
          </p:cNvCxnSpPr>
          <p:nvPr/>
        </p:nvCxnSpPr>
        <p:spPr>
          <a:xfrm>
            <a:off x="3295650" y="2668588"/>
            <a:ext cx="0" cy="46831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</p:cNvCxnSpPr>
          <p:nvPr/>
        </p:nvCxnSpPr>
        <p:spPr>
          <a:xfrm>
            <a:off x="3295650" y="4002088"/>
            <a:ext cx="819150" cy="4953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276850" y="1858189"/>
            <a:ext cx="3054350" cy="838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bind(a, knight).</a:t>
            </a:r>
            <a:b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bind(b, dragon).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76850" y="3191689"/>
            <a:ext cx="2457450" cy="45479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valid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6" name="Straight Arrow Connector 15"/>
          <p:cNvCxnSpPr>
            <a:stCxn id="14" idx="2"/>
            <a:endCxn id="15" idx="0"/>
          </p:cNvCxnSpPr>
          <p:nvPr/>
        </p:nvCxnSpPr>
        <p:spPr>
          <a:xfrm flipH="1">
            <a:off x="6505575" y="2696389"/>
            <a:ext cx="298450" cy="4953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5" idx="2"/>
          </p:cNvCxnSpPr>
          <p:nvPr/>
        </p:nvCxnSpPr>
        <p:spPr>
          <a:xfrm>
            <a:off x="6505575" y="3646488"/>
            <a:ext cx="111125" cy="4953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16554" y="2904759"/>
                <a:ext cx="47609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554" y="2904759"/>
                <a:ext cx="476092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087" y="4002088"/>
                <a:ext cx="2943225" cy="2215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is a unique answer set </a:t>
                </a:r>
                <a:r>
                  <a:rPr lang="en-US" sz="36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iff</a:t>
                </a:r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sz="3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the trope is valid</a:t>
                </a:r>
                <a:endParaRPr lang="en-US" sz="3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7" y="4002088"/>
                <a:ext cx="2943225" cy="2215991"/>
              </a:xfrm>
              <a:prstGeom prst="rect">
                <a:avLst/>
              </a:prstGeom>
              <a:blipFill>
                <a:blip r:embed="rId3"/>
                <a:stretch>
                  <a:fillRect t="-6336" r="-13900"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34</a:t>
            </a:fld>
            <a:endParaRPr lang="en-US"/>
          </a:p>
        </p:txBody>
      </p:sp>
      <p:sp>
        <p:nvSpPr>
          <p:cNvPr id="18" name="Footer Placeholder 3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Eiter</a:t>
            </a:r>
            <a:r>
              <a:rPr lang="en-US" dirty="0" smtClean="0"/>
              <a:t>, </a:t>
            </a:r>
            <a:r>
              <a:rPr lang="en-US" dirty="0" err="1" smtClean="0"/>
              <a:t>Ianni</a:t>
            </a:r>
            <a:r>
              <a:rPr lang="en-US" dirty="0" smtClean="0"/>
              <a:t>, </a:t>
            </a:r>
            <a:r>
              <a:rPr lang="en-US" dirty="0" err="1" smtClean="0"/>
              <a:t>Krennwallner</a:t>
            </a:r>
            <a:r>
              <a:rPr lang="en-US" dirty="0" smtClean="0"/>
              <a:t> 2009]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5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Saturation technique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36700" y="1830388"/>
            <a:ext cx="3517900" cy="838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bind(a, knight).</a:t>
            </a:r>
            <a:b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bind(b, 12 chests).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36700" y="3163888"/>
            <a:ext cx="3517900" cy="8382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valid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3073400" y="4114800"/>
            <a:ext cx="8102600" cy="224155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182880" rIns="0" bIns="182880" rtlCol="0" anchor="ctr"/>
          <a:lstStyle/>
          <a:p>
            <a:pPr algn="ctr">
              <a:lnSpc>
                <a:spcPct val="150000"/>
              </a:lnSpc>
            </a:pPr>
            <a:r>
              <a:rPr lang="en-US" sz="22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bind(a, knight)       </a:t>
            </a:r>
            <a:br>
              <a:rPr lang="en-US" sz="22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2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bind(b, knight)         bind(a, dragon)</a:t>
            </a:r>
          </a:p>
          <a:p>
            <a:pPr algn="ctr">
              <a:lnSpc>
                <a:spcPct val="150000"/>
              </a:lnSpc>
            </a:pPr>
            <a:r>
              <a:rPr lang="en-US" sz="22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bind(a, 12 chests)</a:t>
            </a:r>
            <a:br>
              <a:rPr lang="en-US" sz="22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2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bind(b, x)</a:t>
            </a:r>
            <a:endParaRPr lang="en-US" sz="220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42551" y="4880789"/>
                <a:ext cx="71070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551" y="4880789"/>
                <a:ext cx="710707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</p:cNvCxnSpPr>
          <p:nvPr/>
        </p:nvCxnSpPr>
        <p:spPr>
          <a:xfrm>
            <a:off x="3295650" y="2668588"/>
            <a:ext cx="0" cy="46831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</p:cNvCxnSpPr>
          <p:nvPr/>
        </p:nvCxnSpPr>
        <p:spPr>
          <a:xfrm>
            <a:off x="3295650" y="4002088"/>
            <a:ext cx="819150" cy="4953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276850" y="1858189"/>
            <a:ext cx="3054350" cy="838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bind(a, knight).</a:t>
            </a:r>
            <a:b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bind(b, dragon).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76850" y="3191689"/>
            <a:ext cx="2457450" cy="45479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valid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6" name="Straight Arrow Connector 15"/>
          <p:cNvCxnSpPr>
            <a:stCxn id="14" idx="2"/>
            <a:endCxn id="15" idx="0"/>
          </p:cNvCxnSpPr>
          <p:nvPr/>
        </p:nvCxnSpPr>
        <p:spPr>
          <a:xfrm flipH="1">
            <a:off x="6505575" y="2696389"/>
            <a:ext cx="298450" cy="4953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5" idx="2"/>
          </p:cNvCxnSpPr>
          <p:nvPr/>
        </p:nvCxnSpPr>
        <p:spPr>
          <a:xfrm>
            <a:off x="6505575" y="3646488"/>
            <a:ext cx="111125" cy="4953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16554" y="2904759"/>
                <a:ext cx="47609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554" y="2904759"/>
                <a:ext cx="476092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/>
          <p:cNvSpPr/>
          <p:nvPr/>
        </p:nvSpPr>
        <p:spPr>
          <a:xfrm>
            <a:off x="8680450" y="1830388"/>
            <a:ext cx="3060701" cy="838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bind(a, dragon).</a:t>
            </a:r>
            <a:b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bind(b, sheep).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982075" y="2975221"/>
            <a:ext cx="2457450" cy="45479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not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valid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27" name="Straight Arrow Connector 26"/>
          <p:cNvCxnSpPr>
            <a:stCxn id="22" idx="2"/>
            <a:endCxn id="26" idx="0"/>
          </p:cNvCxnSpPr>
          <p:nvPr/>
        </p:nvCxnSpPr>
        <p:spPr>
          <a:xfrm flipH="1">
            <a:off x="10210800" y="2668588"/>
            <a:ext cx="1" cy="30663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1105768" y="3284436"/>
            <a:ext cx="3337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✘</a:t>
            </a:r>
            <a:endParaRPr lang="en-US" sz="4800" b="1" dirty="0">
              <a:solidFill>
                <a:srgbClr val="C00000"/>
              </a:solidFill>
            </a:endParaRPr>
          </a:p>
        </p:txBody>
      </p:sp>
      <p:cxnSp>
        <p:nvCxnSpPr>
          <p:cNvPr id="37" name="Elbow Connector 36"/>
          <p:cNvCxnSpPr>
            <a:stCxn id="26" idx="2"/>
            <a:endCxn id="28" idx="1"/>
          </p:cNvCxnSpPr>
          <p:nvPr/>
        </p:nvCxnSpPr>
        <p:spPr>
          <a:xfrm rot="16200000" flipH="1">
            <a:off x="10523327" y="3117493"/>
            <a:ext cx="269915" cy="894968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609600" y="1690688"/>
            <a:ext cx="10744200" cy="5053012"/>
            <a:chOff x="609600" y="1690688"/>
            <a:chExt cx="10744200" cy="5053012"/>
          </a:xfrm>
          <a:solidFill>
            <a:schemeClr val="bg1">
              <a:alpha val="85000"/>
            </a:schemeClr>
          </a:solidFill>
        </p:grpSpPr>
        <p:sp>
          <p:nvSpPr>
            <p:cNvPr id="33" name="Rectangle 32"/>
            <p:cNvSpPr/>
            <p:nvPr/>
          </p:nvSpPr>
          <p:spPr>
            <a:xfrm>
              <a:off x="609600" y="1690688"/>
              <a:ext cx="7893050" cy="50530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502650" y="4086999"/>
              <a:ext cx="2851150" cy="24975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35</a:t>
            </a:fld>
            <a:endParaRPr lang="en-US"/>
          </a:p>
        </p:txBody>
      </p:sp>
      <p:sp>
        <p:nvSpPr>
          <p:cNvPr id="23" name="Footer Placeholder 3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Eiter</a:t>
            </a:r>
            <a:r>
              <a:rPr lang="en-US" dirty="0" smtClean="0"/>
              <a:t>, </a:t>
            </a:r>
            <a:r>
              <a:rPr lang="en-US" dirty="0" err="1" smtClean="0"/>
              <a:t>Ianni</a:t>
            </a:r>
            <a:r>
              <a:rPr lang="en-US" dirty="0" smtClean="0"/>
              <a:t>, </a:t>
            </a:r>
            <a:r>
              <a:rPr lang="en-US" dirty="0" err="1" smtClean="0"/>
              <a:t>Krennwallner</a:t>
            </a:r>
            <a:r>
              <a:rPr lang="en-US" dirty="0" smtClean="0"/>
              <a:t> 2009]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35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/>
      <p:bldP spid="22" grpId="0" animBg="1"/>
      <p:bldP spid="26" grpId="0" animBg="1"/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Generator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9919727"/>
              </p:ext>
            </p:extLst>
          </p:nvPr>
        </p:nvGraphicFramePr>
        <p:xfrm>
          <a:off x="838199" y="1825625"/>
          <a:ext cx="1089499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4977-9CEC-440F-A1BF-40CC258098F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Language Generation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38200" y="1825625"/>
            <a:ext cx="5514474" cy="5005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Dragon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Smaug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has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12 chests of treasures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2326139"/>
            <a:ext cx="5514474" cy="5005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Knight Ellie</a:t>
            </a:r>
            <a:r>
              <a:rPr lang="en-US" sz="2400" dirty="0" smtClean="0"/>
              <a:t> has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5 chests of treasures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838199" y="2865329"/>
            <a:ext cx="4979671" cy="5005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Knight Ellie</a:t>
            </a:r>
            <a:r>
              <a:rPr lang="en-US" sz="2400" dirty="0" smtClean="0"/>
              <a:t> slays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Dragon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Smaug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838200" y="3404519"/>
            <a:ext cx="5996940" cy="5005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Knight Ellie</a:t>
            </a:r>
            <a:r>
              <a:rPr lang="en-US" sz="2400" dirty="0" smtClean="0"/>
              <a:t> takes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12 chests of treasures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838198" y="3938577"/>
            <a:ext cx="7620002" cy="51077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How many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chests of treasures </a:t>
            </a:r>
            <a:r>
              <a:rPr lang="en-US" sz="2400" dirty="0" smtClean="0">
                <a:solidFill>
                  <a:schemeClr val="bg1"/>
                </a:solidFill>
              </a:rPr>
              <a:t>does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Knight Ellie</a:t>
            </a:r>
            <a:r>
              <a:rPr lang="en-US" sz="2400" dirty="0" smtClean="0"/>
              <a:t> have?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4977-9CEC-440F-A1BF-40CC258098F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7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Natural Language </a:t>
            </a:r>
            <a:r>
              <a:rPr lang="en-US" sz="4000" dirty="0" smtClean="0"/>
              <a:t>Generation: Entity </a:t>
            </a:r>
            <a:r>
              <a:rPr lang="en-US" sz="4000" dirty="0"/>
              <a:t>References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8200" y="1825625"/>
            <a:ext cx="5514474" cy="5005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Dragon </a:t>
            </a:r>
            <a:r>
              <a:rPr lang="en-US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Smaug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has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12 chests of treasures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2326139"/>
            <a:ext cx="5514474" cy="5005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Knight Ellie</a:t>
            </a:r>
            <a:r>
              <a:rPr lang="en-US" sz="2400" dirty="0" smtClean="0"/>
              <a:t> has 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5 chests of treasures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838200" y="2865329"/>
            <a:ext cx="2934904" cy="5005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She</a:t>
            </a:r>
            <a:r>
              <a:rPr lang="en-US" sz="2400" dirty="0" smtClean="0"/>
              <a:t> slays 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dragon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838200" y="3404519"/>
            <a:ext cx="3950970" cy="5005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Ellie</a:t>
            </a:r>
            <a:r>
              <a:rPr lang="en-US" sz="2400" dirty="0" smtClean="0"/>
              <a:t> takes 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his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treasures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838199" y="3943709"/>
            <a:ext cx="5312344" cy="5005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1"/>
                </a:solidFill>
              </a:rPr>
              <a:t>How many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chests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does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the knight</a:t>
            </a:r>
            <a:r>
              <a:rPr lang="en-US" sz="2400" dirty="0" smtClean="0"/>
              <a:t> have?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838200" y="4675571"/>
                <a:ext cx="10515600" cy="14824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200" dirty="0" smtClean="0"/>
                  <a:t>References should be:</a:t>
                </a:r>
              </a:p>
              <a:p>
                <a:r>
                  <a:rPr lang="en-US" sz="2200" dirty="0" smtClean="0"/>
                  <a:t>non-repetitive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 smtClean="0"/>
                  <a:t> “describe the entity with different features every time”</a:t>
                </a:r>
              </a:p>
              <a:p>
                <a:r>
                  <a:rPr lang="en-US" sz="2200" dirty="0" smtClean="0"/>
                  <a:t>unambiguous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 smtClean="0"/>
                  <a:t> “differ from entities mentioned previously in at least one feature”</a:t>
                </a: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75571"/>
                <a:ext cx="10515600" cy="1482483"/>
              </a:xfrm>
              <a:prstGeom prst="rect">
                <a:avLst/>
              </a:prstGeom>
              <a:blipFill>
                <a:blip r:embed="rId2"/>
                <a:stretch>
                  <a:fillRect l="-754" t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4977-9CEC-440F-A1BF-40CC258098F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4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problem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403107" y="2268387"/>
            <a:ext cx="7385785" cy="25699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Dragon </a:t>
            </a:r>
            <a:r>
              <a:rPr lang="en-US" sz="2800" dirty="0" err="1" smtClean="0"/>
              <a:t>Smaug</a:t>
            </a:r>
            <a:r>
              <a:rPr lang="en-US" sz="2800" dirty="0" smtClean="0"/>
              <a:t> has 12 chests of treasures. Knight Ellie has 5 chests of treasures.</a:t>
            </a:r>
            <a:br>
              <a:rPr lang="en-US" sz="2800" dirty="0" smtClean="0"/>
            </a:br>
            <a:r>
              <a:rPr lang="en-US" sz="2800" dirty="0" smtClean="0"/>
              <a:t>She slays the dragon, and takes his treasures.</a:t>
            </a:r>
            <a:br>
              <a:rPr lang="en-US" sz="2800" dirty="0" smtClean="0"/>
            </a:br>
            <a:r>
              <a:rPr lang="en-US" sz="2800" dirty="0" smtClean="0"/>
              <a:t>How many chests does the knight have?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4977-9CEC-440F-A1BF-40CC258098F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8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12" y="2253808"/>
            <a:ext cx="6341283" cy="327929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Word Problems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168973" y="681613"/>
            <a:ext cx="3567985" cy="74573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Suzy is ten years older than Billy, and next year she will be twice as old as </a:t>
            </a:r>
            <a:r>
              <a:rPr lang="en-US" sz="1400" dirty="0" smtClean="0"/>
              <a:t>Billy. How </a:t>
            </a:r>
            <a:r>
              <a:rPr lang="en-US" sz="1400" dirty="0"/>
              <a:t>old </a:t>
            </a:r>
            <a:r>
              <a:rPr lang="en-US" sz="1400" dirty="0" smtClean="0"/>
              <a:t>is Suzy </a:t>
            </a:r>
            <a:r>
              <a:rPr lang="en-US" sz="1400" dirty="0"/>
              <a:t>now?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4977-9CEC-440F-A1BF-40CC258098F9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8168973" y="1553674"/>
            <a:ext cx="3567983" cy="96026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Evelyn went to the store 8 times last month. She buys 11 stickers each time she goes to the store. How many stickers did Evelyn buy last month?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8168973" y="2670909"/>
            <a:ext cx="3567983" cy="74573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You attended </a:t>
            </a:r>
            <a:r>
              <a:rPr lang="en-US" sz="1400" dirty="0" smtClean="0"/>
              <a:t>high school </a:t>
            </a:r>
            <a:r>
              <a:rPr lang="en-US" sz="1400" dirty="0"/>
              <a:t>for 4 </a:t>
            </a:r>
            <a:r>
              <a:rPr lang="en-US" sz="1400" dirty="0" smtClean="0"/>
              <a:t>years. Each </a:t>
            </a:r>
            <a:r>
              <a:rPr lang="en-US" sz="1400" dirty="0"/>
              <a:t>year you bought 7 new </a:t>
            </a:r>
            <a:r>
              <a:rPr lang="en-US" sz="1400" dirty="0" smtClean="0"/>
              <a:t>textbooks. How </a:t>
            </a:r>
            <a:r>
              <a:rPr lang="en-US" sz="1400" dirty="0"/>
              <a:t>many textbooks do you have at home now?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690688"/>
            <a:ext cx="6111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Notoriously difficult as compared to algebra!</a:t>
            </a:r>
            <a:endParaRPr lang="en-US" sz="2400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7409" y="6356350"/>
            <a:ext cx="9317182" cy="365125"/>
          </a:xfrm>
        </p:spPr>
        <p:txBody>
          <a:bodyPr/>
          <a:lstStyle/>
          <a:p>
            <a:r>
              <a:rPr lang="en-US" dirty="0" smtClean="0"/>
              <a:t>Cummins, Denise </a:t>
            </a:r>
            <a:r>
              <a:rPr lang="en-US" dirty="0" err="1" smtClean="0"/>
              <a:t>Dellarosa</a:t>
            </a:r>
            <a:r>
              <a:rPr lang="en-US" dirty="0" smtClean="0"/>
              <a:t>, et al. "The role of understanding in solving word problems." Cognitive psychology 20.4 (1988): 405-438.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1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</a:t>
            </a:r>
            <a:r>
              <a:rPr lang="en-US" i="1" dirty="0" smtClean="0"/>
              <a:t>content quality</a:t>
            </a:r>
            <a:r>
              <a:rPr lang="en-US" dirty="0" smtClean="0"/>
              <a:t>, not </a:t>
            </a:r>
            <a:r>
              <a:rPr lang="en-US" i="1" dirty="0" smtClean="0"/>
              <a:t>personalization effects</a:t>
            </a:r>
          </a:p>
          <a:p>
            <a:endParaRPr lang="en-US" i="1" dirty="0"/>
          </a:p>
          <a:p>
            <a:r>
              <a:rPr lang="en-US" dirty="0" smtClean="0"/>
              <a:t>25 Singapore Math problems vs. 25 </a:t>
            </a:r>
            <a:r>
              <a:rPr lang="en-US" dirty="0" err="1" smtClean="0"/>
              <a:t>autogenerated</a:t>
            </a:r>
            <a:r>
              <a:rPr lang="en-US" dirty="0" smtClean="0"/>
              <a:t> problems</a:t>
            </a:r>
            <a:br>
              <a:rPr lang="en-US" dirty="0" smtClean="0"/>
            </a:br>
            <a:r>
              <a:rPr lang="en-US" dirty="0" smtClean="0"/>
              <a:t>(with equivalent complexity distribution)</a:t>
            </a:r>
          </a:p>
          <a:p>
            <a:endParaRPr lang="en-US" dirty="0" smtClean="0"/>
          </a:p>
          <a:p>
            <a:r>
              <a:rPr lang="en-US" dirty="0" smtClean="0"/>
              <a:t>Two </a:t>
            </a:r>
            <a:r>
              <a:rPr lang="en-US" dirty="0" err="1" smtClean="0"/>
              <a:t>MTurk</a:t>
            </a:r>
            <a:r>
              <a:rPr lang="en-US" dirty="0" smtClean="0"/>
              <a:t> studies, 1000 participants each: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Mathematical applicability (solution time, correctness)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Linguistic aspects (subject-evaluated, Likert scale)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4977-9CEC-440F-A1BF-40CC258098F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4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applicability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23047"/>
            <a:ext cx="10484325" cy="206316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4977-9CEC-440F-A1BF-40CC258098F9}" type="slidenum">
              <a:rPr lang="en-US" smtClean="0"/>
              <a:t>41</a:t>
            </a:fld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 rot="16200000">
            <a:off x="3526819" y="-211870"/>
            <a:ext cx="300789" cy="4965909"/>
          </a:xfrm>
          <a:prstGeom prst="rightBrace">
            <a:avLst>
              <a:gd name="adj1" fmla="val 33288"/>
              <a:gd name="adj2" fmla="val 50000"/>
            </a:avLst>
          </a:prstGeom>
          <a:ln w="38100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lIns="731520" rtlCol="0" anchor="b" anchorCtr="0"/>
          <a:lstStyle/>
          <a:p>
            <a:pPr algn="ctr"/>
            <a:r>
              <a:rPr lang="en-US" sz="2000" dirty="0" smtClean="0"/>
              <a:t>Generated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46334" y="4993105"/>
                <a:ext cx="949933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No statistically significant difference in solving times or correctness rates!</a:t>
                </a:r>
              </a:p>
              <a:p>
                <a:pPr algn="ctr"/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78%</m:t>
                    </m:r>
                  </m:oMath>
                </a14:m>
                <a:r>
                  <a:rPr lang="en-US" sz="2400" dirty="0" smtClean="0"/>
                  <a:t> for textbook [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=220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 smtClean="0"/>
                  <a:t>],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73%</m:t>
                    </m:r>
                  </m:oMath>
                </a14:m>
                <a:r>
                  <a:rPr lang="en-US" sz="2400" dirty="0" smtClean="0"/>
                  <a:t> for generated [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=232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 smtClean="0"/>
                  <a:t>])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334" y="4993105"/>
                <a:ext cx="9499332" cy="830997"/>
              </a:xfrm>
              <a:prstGeom prst="rect">
                <a:avLst/>
              </a:prstGeom>
              <a:blipFill rotWithShape="0">
                <a:blip r:embed="rId3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>
          <a:xfrm rot="16200000">
            <a:off x="8492728" y="-211870"/>
            <a:ext cx="300789" cy="4965909"/>
          </a:xfrm>
          <a:prstGeom prst="rightBrace">
            <a:avLst>
              <a:gd name="adj1" fmla="val 33288"/>
              <a:gd name="adj2" fmla="val 50000"/>
            </a:avLst>
          </a:prstGeom>
          <a:ln w="38100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lIns="731520" rtlCol="0" anchor="b" anchorCtr="0"/>
          <a:lstStyle/>
          <a:p>
            <a:pPr algn="ctr"/>
            <a:r>
              <a:rPr lang="en-US" sz="2000" dirty="0" smtClean="0"/>
              <a:t>Textbook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6996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Linguistic comprehensibility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Forced-choice Likert scale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1=</m:t>
                    </m:r>
                  </m:oMath>
                </a14:m>
                <a:r>
                  <a:rPr lang="en-US" sz="2400" dirty="0" smtClean="0"/>
                  <a:t> “Strong minus”,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4=</m:t>
                    </m:r>
                  </m:oMath>
                </a14:m>
                <a:r>
                  <a:rPr lang="en-US" sz="2400" dirty="0" smtClean="0"/>
                  <a:t> “Strong plus”):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2200" dirty="0" smtClean="0"/>
                  <a:t>How </a:t>
                </a:r>
                <a:r>
                  <a:rPr lang="en-US" sz="2200" dirty="0"/>
                  <a:t>comprehensible is the problem? How </a:t>
                </a:r>
                <a:r>
                  <a:rPr lang="en-US" sz="2200" dirty="0" smtClean="0"/>
                  <a:t>well did </a:t>
                </a:r>
                <a:r>
                  <a:rPr lang="en-US" sz="2200" dirty="0"/>
                  <a:t>you understand the plot</a:t>
                </a:r>
                <a:r>
                  <a:rPr lang="en-US" sz="2200" dirty="0" smtClean="0"/>
                  <a:t>?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2200" dirty="0" smtClean="0"/>
                  <a:t>How </a:t>
                </a:r>
                <a:r>
                  <a:rPr lang="en-US" sz="2200" dirty="0"/>
                  <a:t>logical/natural is the sentence order</a:t>
                </a:r>
                <a:r>
                  <a:rPr lang="en-US" sz="2200" dirty="0" smtClean="0"/>
                  <a:t>?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2200" dirty="0" smtClean="0"/>
                  <a:t>When </a:t>
                </a:r>
                <a:r>
                  <a:rPr lang="en-US" sz="2200" dirty="0"/>
                  <a:t>the problem refers to an actor (e.g. with </a:t>
                </a:r>
                <a:r>
                  <a:rPr lang="en-US" sz="2200" dirty="0" smtClean="0"/>
                  <a:t>a pronoun</a:t>
                </a:r>
                <a:r>
                  <a:rPr lang="en-US" sz="2200" dirty="0"/>
                  <a:t>, a name), is it clear who is being mentioned</a:t>
                </a:r>
                <a:r>
                  <a:rPr lang="en-US" sz="2200" dirty="0" smtClean="0"/>
                  <a:t>?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2200" dirty="0" smtClean="0"/>
                  <a:t>Do </a:t>
                </a:r>
                <a:r>
                  <a:rPr lang="en-US" sz="2200" dirty="0"/>
                  <a:t>the numbers in the problem fit its story (e.g. </a:t>
                </a:r>
                <a:r>
                  <a:rPr lang="en-US" sz="2200" dirty="0" smtClean="0"/>
                  <a:t>it would not </a:t>
                </a:r>
                <a:r>
                  <a:rPr lang="en-US" sz="2200" dirty="0"/>
                  <a:t>make sense for a knight to be 5 years old</a:t>
                </a:r>
                <a:r>
                  <a:rPr lang="en-US" sz="2200" dirty="0" smtClean="0"/>
                  <a:t>)?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1961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4977-9CEC-440F-A1BF-40CC258098F9}" type="slidenum">
              <a:rPr lang="en-US" smtClean="0"/>
              <a:t>42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44682" y="4476845"/>
                <a:ext cx="10102637" cy="830997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1"/>
                    </a:solidFill>
                  </a:rPr>
                  <a:t>Expectation:</a:t>
                </a:r>
                <a:r>
                  <a:rPr lang="en-US" sz="2400" dirty="0" smtClean="0"/>
                  <a:t> generated problems are noticeably worse (they are generated!).</a:t>
                </a:r>
                <a:br>
                  <a:rPr lang="en-US" sz="2400" dirty="0" smtClean="0"/>
                </a:br>
                <a:r>
                  <a:rPr lang="en-US" sz="2400" b="1" dirty="0" smtClean="0">
                    <a:solidFill>
                      <a:schemeClr val="accent6"/>
                    </a:solidFill>
                  </a:rPr>
                  <a:t>Goal:</a:t>
                </a:r>
                <a:r>
                  <a:rPr lang="en-US" sz="2400" dirty="0" smtClean="0"/>
                  <a:t> they are still comprehensible above a comfortable threshold (mean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400" dirty="0" smtClean="0"/>
                  <a:t>).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82" y="4476845"/>
                <a:ext cx="10102637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843" t="-5036" b="-1438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44681" y="5431477"/>
                <a:ext cx="10102638" cy="830997"/>
              </a:xfrm>
              <a:prstGeom prst="rect">
                <a:avLst/>
              </a:prstGeom>
              <a:ln>
                <a:solidFill>
                  <a:schemeClr val="accent5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4"/>
                    </a:solidFill>
                  </a:rPr>
                  <a:t>Reality: </a:t>
                </a:r>
                <a:r>
                  <a:rPr lang="en-US" sz="2400" dirty="0" smtClean="0"/>
                  <a:t>	Mean </a:t>
                </a:r>
                <a:r>
                  <a:rPr lang="en-US" sz="2400" dirty="0"/>
                  <a:t>rating for generated: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en-US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𝟔𝟓</m:t>
                    </m:r>
                  </m:oMath>
                </a14:m>
                <a:endParaRPr lang="en-US" sz="2400" b="1" dirty="0"/>
              </a:p>
              <a:p>
                <a:r>
                  <a:rPr lang="en-US" sz="2400" dirty="0" smtClean="0"/>
                  <a:t>		Mean </a:t>
                </a:r>
                <a:r>
                  <a:rPr lang="en-US" sz="2400" dirty="0"/>
                  <a:t>rating for textbook: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sz="24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𝟗𝟐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81" y="5431477"/>
                <a:ext cx="10102638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843" t="-5072" b="-15217"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1147319" y="4476845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n w="381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Open Sans"/>
              </a:rPr>
              <a:t>✓</a:t>
            </a:r>
            <a:endParaRPr lang="en-US" sz="2400" b="1" dirty="0">
              <a:ln w="38100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47319" y="4842614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n w="381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Open Sans"/>
              </a:rPr>
              <a:t>✓</a:t>
            </a:r>
            <a:endParaRPr lang="en-US" sz="2400" b="1" dirty="0">
              <a:ln w="38100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8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5000" contrast="-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01" y="550779"/>
            <a:ext cx="5138000" cy="56240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6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Problem Generation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600" dirty="0" smtClean="0"/>
                  <a:t> synthesis of constrained logical graphs</a:t>
                </a:r>
              </a:p>
              <a:p>
                <a:pPr lvl="1"/>
                <a:r>
                  <a:rPr lang="en-US" sz="2200" dirty="0" smtClean="0"/>
                  <a:t>Domain-independent</a:t>
                </a:r>
              </a:p>
              <a:p>
                <a:pPr lvl="1"/>
                <a:r>
                  <a:rPr lang="en-US" sz="2200" dirty="0" smtClean="0"/>
                  <a:t>Sensible (thanks to discourse tropes)</a:t>
                </a:r>
              </a:p>
              <a:p>
                <a:r>
                  <a:rPr lang="en-US" sz="2600" dirty="0" smtClean="0"/>
                  <a:t>State-of-the-art quality problems</a:t>
                </a:r>
              </a:p>
              <a:p>
                <a:pPr lvl="1"/>
                <a:r>
                  <a:rPr lang="en-US" sz="2200" dirty="0" smtClean="0"/>
                  <a:t>As solvable as textbook</a:t>
                </a:r>
              </a:p>
              <a:p>
                <a:pPr lvl="1"/>
                <a:r>
                  <a:rPr lang="en-US" sz="2200" dirty="0" smtClean="0"/>
                  <a:t>Slightly more artificial language (as expected </a:t>
                </a:r>
                <a:r>
                  <a:rPr lang="en-US" sz="2200" dirty="0" smtClean="0">
                    <a:sym typeface="Wingdings" panose="05000000000000000000" pitchFamily="2" charset="2"/>
                  </a:rPr>
                  <a:t>)</a:t>
                </a:r>
              </a:p>
              <a:p>
                <a:r>
                  <a:rPr lang="en-US" sz="2600" dirty="0" smtClean="0"/>
                  <a:t>Total control over the complexity dimensions</a:t>
                </a:r>
              </a:p>
              <a:p>
                <a:pPr lvl="1"/>
                <a:r>
                  <a:rPr lang="en-US" sz="2200" dirty="0" smtClean="0"/>
                  <a:t>Customized problem progression</a:t>
                </a:r>
              </a:p>
              <a:p>
                <a:pPr lvl="1"/>
                <a:r>
                  <a:rPr lang="en-US" sz="2200" dirty="0" smtClean="0"/>
                  <a:t>Personalization</a:t>
                </a:r>
              </a:p>
              <a:p>
                <a:r>
                  <a:rPr lang="en-US" sz="2600" dirty="0" smtClean="0"/>
                  <a:t>What’s next? Adaptive curriculum!</a:t>
                </a:r>
              </a:p>
              <a:p>
                <a:r>
                  <a:rPr lang="en-US" sz="2600" dirty="0" smtClean="0"/>
                  <a:t>Thank you!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6"/>
              </a:xfrm>
              <a:blipFill>
                <a:blip r:embed="rId3"/>
                <a:stretch>
                  <a:fillRect l="-928" t="-1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4977-9CEC-440F-A1BF-40CC258098F9}" type="slidenum">
              <a:rPr lang="en-US" smtClean="0"/>
              <a:t>43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16687" y="5894685"/>
            <a:ext cx="37371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 smtClean="0">
                <a:hlinkClick r:id="rId4"/>
              </a:rPr>
              <a:t>polozov@cs.washington.edu</a:t>
            </a:r>
            <a:endParaRPr lang="en-US" sz="2400" dirty="0"/>
          </a:p>
        </p:txBody>
      </p:sp>
      <p:sp>
        <p:nvSpPr>
          <p:cNvPr id="7" name="Diagonal Stripe 6"/>
          <p:cNvSpPr/>
          <p:nvPr/>
        </p:nvSpPr>
        <p:spPr>
          <a:xfrm rot="5400000">
            <a:off x="10236169" y="-151646"/>
            <a:ext cx="1804184" cy="2107476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000" b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#43</a:t>
            </a:r>
            <a:endParaRPr lang="en-US" sz="30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5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 generation as Graph isomorphism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3913"/>
                <a:ext cx="10515600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{ </a:t>
                </a: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entity_type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 smtClean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): </a:t>
                </a: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concrete_type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 } </a:t>
                </a:r>
                <a:r>
                  <a:rPr lang="en-US" sz="2400" dirty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entity(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).</a:t>
                </a:r>
                <a:b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instanceof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entity_type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T1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), subtype(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T1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).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400" dirty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{ </a:t>
                </a:r>
                <a:r>
                  <a:rPr lang="en-US" sz="24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fact_relation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): relation(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 } </a:t>
                </a:r>
                <a:r>
                  <a:rPr lang="en-US" sz="2400" dirty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fact(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).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{ </a:t>
                </a:r>
                <a:r>
                  <a:rPr lang="en-US" sz="24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fact_argument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K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): </a:t>
                </a:r>
                <a:r>
                  <a:rPr lang="en-US" sz="24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instanceof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 } </a:t>
                </a:r>
                <a:r>
                  <a:rPr lang="en-US" sz="2400" dirty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b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	</a:t>
                </a: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fact_relation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),</a:t>
                </a:r>
                <a:b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	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K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= </a:t>
                </a:r>
                <a:r>
                  <a:rPr lang="en-US" sz="2400" dirty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..@arity(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),</a:t>
                </a:r>
                <a:b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	</a:t>
                </a: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relation_param_type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 smtClean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K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).</a:t>
                </a:r>
              </a:p>
              <a:p>
                <a:pPr marL="2798763" indent="-2798763">
                  <a:spcBef>
                    <a:spcPts val="2400"/>
                  </a:spcBef>
                  <a:buNone/>
                </a:pP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models(</a:t>
                </a:r>
                <a:r>
                  <a:rPr lang="en-US" sz="2400" dirty="0" err="1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Eq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fact_relation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), </a:t>
                </a:r>
                <a:r>
                  <a:rPr lang="en-US" sz="24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math_skeleton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),</a:t>
                </a:r>
                <a:b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shape_matches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 err="1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Eq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).</a:t>
                </a:r>
              </a:p>
              <a:p>
                <a:pPr marL="2798763" indent="-2798763">
                  <a:spcBef>
                    <a:spcPts val="24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equation(</a:t>
                </a:r>
                <a:r>
                  <a:rPr lang="en-US" sz="2400" dirty="0" err="1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Eq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), 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#count 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{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: matches(</a:t>
                </a:r>
                <a:r>
                  <a:rPr lang="en-US" sz="2400" dirty="0" err="1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Eq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 } == </a:t>
                </a:r>
                <a:r>
                  <a:rPr lang="en-US" sz="2400" dirty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0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  <a:endParaRPr lang="en-US" sz="24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3913"/>
                <a:ext cx="10515600" cy="4351338"/>
              </a:xfrm>
              <a:blipFill>
                <a:blip r:embed="rId2"/>
                <a:stretch>
                  <a:fillRect l="-928" t="-1961" b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5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 generation as Graph isomorphism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3913"/>
                <a:ext cx="10515600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{ </a:t>
                </a: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entity_type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 smtClean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): </a:t>
                </a: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concrete_type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 } </a:t>
                </a:r>
                <a:r>
                  <a:rPr lang="en-US" sz="2400" dirty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entity(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).</a:t>
                </a:r>
                <a:b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instanceof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entity_type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T1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), subtype(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T1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).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400" dirty="0" smtClean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{ </a:t>
                </a:r>
                <a:r>
                  <a:rPr lang="en-US" sz="24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fact_relation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): relation(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 } </a:t>
                </a:r>
                <a:r>
                  <a:rPr lang="en-US" sz="2400" dirty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fact(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).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{ </a:t>
                </a:r>
                <a:r>
                  <a:rPr lang="en-US" sz="24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fact_argument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K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E): </a:t>
                </a:r>
                <a:r>
                  <a:rPr lang="en-US" sz="24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instanceof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 } </a:t>
                </a:r>
                <a:r>
                  <a:rPr lang="en-US" sz="2400" dirty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b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	</a:t>
                </a: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fact_relation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),</a:t>
                </a:r>
                <a:b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	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K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= </a:t>
                </a:r>
                <a:r>
                  <a:rPr lang="en-US" sz="2400" dirty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..@arity(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),</a:t>
                </a:r>
                <a:b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	</a:t>
                </a: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relation_param_type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 smtClean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K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).</a:t>
                </a:r>
              </a:p>
              <a:p>
                <a:pPr marL="2798763" indent="-2798763">
                  <a:spcBef>
                    <a:spcPts val="2400"/>
                  </a:spcBef>
                  <a:buNone/>
                </a:pP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models(</a:t>
                </a:r>
                <a:r>
                  <a:rPr lang="en-US" sz="2400" dirty="0" err="1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Eq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fact_relation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), </a:t>
                </a:r>
                <a:r>
                  <a:rPr lang="en-US" sz="24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math_skeleton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),</a:t>
                </a:r>
                <a:b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shape_matches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 err="1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Eq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).</a:t>
                </a:r>
              </a:p>
              <a:p>
                <a:pPr marL="2798763" indent="-2798763">
                  <a:spcBef>
                    <a:spcPts val="24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equation(</a:t>
                </a:r>
                <a:r>
                  <a:rPr lang="en-US" sz="2400" dirty="0" err="1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Eq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), 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#count 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{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: matches(</a:t>
                </a:r>
                <a:r>
                  <a:rPr lang="en-US" sz="2400" dirty="0" err="1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Eq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 } == </a:t>
                </a:r>
                <a:r>
                  <a:rPr lang="en-US" sz="2400" dirty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0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  <a:endParaRPr lang="en-US" sz="24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3913"/>
                <a:ext cx="10515600" cy="4351338"/>
              </a:xfrm>
              <a:blipFill>
                <a:blip r:embed="rId2"/>
                <a:stretch>
                  <a:fillRect l="-928" t="-1961" b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09599" y="2630312"/>
            <a:ext cx="10442223" cy="378177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1011484" y="2996617"/>
                <a:ext cx="6123094" cy="1349605"/>
              </a:xfrm>
              <a:prstGeom prst="wedgeRectCallout">
                <a:avLst>
                  <a:gd name="adj1" fmla="val 54564"/>
                  <a:gd name="adj2" fmla="val -7875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Entities are </a:t>
                </a:r>
                <a:r>
                  <a:rPr lang="en-US" sz="2400" i="1" dirty="0" smtClean="0"/>
                  <a:t>object nodes</a:t>
                </a:r>
                <a:r>
                  <a:rPr lang="en-US" sz="2400" dirty="0" smtClean="0"/>
                  <a:t> in the plot graph.</a:t>
                </a:r>
                <a:br>
                  <a:rPr lang="en-US" sz="2400" dirty="0" smtClean="0"/>
                </a:br>
                <a:r>
                  <a:rPr lang="en-US" sz="2400" dirty="0" smtClean="0"/>
                  <a:t>Pick a single concrete type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 smtClean="0"/>
                  <a:t> for each entity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484" y="2996617"/>
                <a:ext cx="6123094" cy="1349605"/>
              </a:xfrm>
              <a:prstGeom prst="wedgeRectCallout">
                <a:avLst>
                  <a:gd name="adj1" fmla="val 54564"/>
                  <a:gd name="adj2" fmla="val -78750"/>
                </a:avLst>
              </a:prstGeom>
              <a:blipFill>
                <a:blip r:embed="rId3"/>
                <a:stretch>
                  <a:fillRect l="-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8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 generation as Graph isomorphism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3913"/>
                <a:ext cx="10515600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{ </a:t>
                </a: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entity_type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 smtClean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): </a:t>
                </a: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concrete_type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 } </a:t>
                </a:r>
                <a:r>
                  <a:rPr lang="en-US" sz="2400" dirty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entity(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).</a:t>
                </a:r>
                <a:b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instanceof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entity_type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T1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), subtype(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T1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).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400" dirty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{ </a:t>
                </a:r>
                <a:r>
                  <a:rPr lang="en-US" sz="24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fact_relation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): relation(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 } </a:t>
                </a:r>
                <a:r>
                  <a:rPr lang="en-US" sz="2400" dirty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fact(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).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{ </a:t>
                </a:r>
                <a:r>
                  <a:rPr lang="en-US" sz="24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fact_argument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K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E): </a:t>
                </a:r>
                <a:r>
                  <a:rPr lang="en-US" sz="24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instanceof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 } </a:t>
                </a:r>
                <a:r>
                  <a:rPr lang="en-US" sz="2400" dirty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b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	</a:t>
                </a: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fact_relation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),</a:t>
                </a:r>
                <a:b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	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K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= </a:t>
                </a:r>
                <a:r>
                  <a:rPr lang="en-US" sz="2400" dirty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..@arity(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),</a:t>
                </a:r>
                <a:b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	</a:t>
                </a: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relation_param_type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 smtClean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K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).</a:t>
                </a:r>
              </a:p>
              <a:p>
                <a:pPr marL="2798763" indent="-2798763">
                  <a:spcBef>
                    <a:spcPts val="2400"/>
                  </a:spcBef>
                  <a:buNone/>
                </a:pP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models(</a:t>
                </a:r>
                <a:r>
                  <a:rPr lang="en-US" sz="2400" dirty="0" err="1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Eq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fact_relation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), </a:t>
                </a:r>
                <a:r>
                  <a:rPr lang="en-US" sz="24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math_skeleton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),</a:t>
                </a:r>
                <a:b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shape_matches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 err="1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Eq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).</a:t>
                </a:r>
              </a:p>
              <a:p>
                <a:pPr marL="2798763" indent="-2798763">
                  <a:spcBef>
                    <a:spcPts val="24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equation(</a:t>
                </a:r>
                <a:r>
                  <a:rPr lang="en-US" sz="2400" dirty="0" err="1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Eq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), 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#count 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{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: matches(</a:t>
                </a:r>
                <a:r>
                  <a:rPr lang="en-US" sz="2400" dirty="0" err="1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Eq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 } == </a:t>
                </a:r>
                <a:r>
                  <a:rPr lang="en-US" sz="2400" dirty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0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  <a:endParaRPr lang="en-US" sz="24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3913"/>
                <a:ext cx="10515600" cy="4351338"/>
              </a:xfrm>
              <a:blipFill>
                <a:blip r:embed="rId2"/>
                <a:stretch>
                  <a:fillRect l="-928" t="-1961" b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09599" y="3217332"/>
            <a:ext cx="10442223" cy="319475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599" y="1690688"/>
            <a:ext cx="10442223" cy="110895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838200" y="4255327"/>
                <a:ext cx="7413978" cy="1298806"/>
              </a:xfrm>
              <a:prstGeom prst="wedgeRectCallout">
                <a:avLst>
                  <a:gd name="adj1" fmla="val 5343"/>
                  <a:gd name="adj2" fmla="val -125975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Facts are </a:t>
                </a:r>
                <a:r>
                  <a:rPr lang="en-US" sz="2400" i="1" dirty="0" smtClean="0"/>
                  <a:t>actions nodes</a:t>
                </a:r>
                <a:r>
                  <a:rPr lang="en-US" sz="2400" dirty="0" smtClean="0"/>
                  <a:t> in the plot graph.</a:t>
                </a:r>
                <a:br>
                  <a:rPr lang="en-US" sz="2400" dirty="0" smtClean="0"/>
                </a:br>
                <a:r>
                  <a:rPr lang="en-US" sz="2400" dirty="0" smtClean="0"/>
                  <a:t>For each fact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 smtClean="0"/>
                  <a:t>, pick a single relation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 smtClean="0"/>
                  <a:t> that it represents.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55327"/>
                <a:ext cx="7413978" cy="1298806"/>
              </a:xfrm>
              <a:prstGeom prst="wedgeRectCallout">
                <a:avLst>
                  <a:gd name="adj1" fmla="val 5343"/>
                  <a:gd name="adj2" fmla="val -125975"/>
                </a:avLst>
              </a:prstGeom>
              <a:blipFill>
                <a:blip r:embed="rId3"/>
                <a:stretch>
                  <a:fillRect l="-329" r="-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1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 generation as Graph isomorphism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3913"/>
                <a:ext cx="10515600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{ </a:t>
                </a: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entity_type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 smtClean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): </a:t>
                </a: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concrete_type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 } </a:t>
                </a:r>
                <a:r>
                  <a:rPr lang="en-US" sz="2400" dirty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entity(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).</a:t>
                </a:r>
                <a:b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instanceof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entity_type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T1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), subtype(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T1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).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400" dirty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{ </a:t>
                </a:r>
                <a:r>
                  <a:rPr lang="en-US" sz="24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fact_relation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): relation(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 } </a:t>
                </a:r>
                <a:r>
                  <a:rPr lang="en-US" sz="2400" dirty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fact(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).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{ </a:t>
                </a:r>
                <a:r>
                  <a:rPr lang="en-US" sz="24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fact_argument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K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): </a:t>
                </a:r>
                <a:r>
                  <a:rPr lang="en-US" sz="24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instanceof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 } </a:t>
                </a:r>
                <a:r>
                  <a:rPr lang="en-US" sz="2400" dirty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b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	</a:t>
                </a: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fact_relation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),</a:t>
                </a:r>
                <a:b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	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K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= </a:t>
                </a:r>
                <a:r>
                  <a:rPr lang="en-US" sz="2400" dirty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..@arity(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),</a:t>
                </a:r>
                <a:b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	</a:t>
                </a: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relation_param_type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 smtClean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K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).</a:t>
                </a:r>
              </a:p>
              <a:p>
                <a:pPr marL="2798763" indent="-2798763">
                  <a:spcBef>
                    <a:spcPts val="2400"/>
                  </a:spcBef>
                  <a:buNone/>
                </a:pP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models(</a:t>
                </a:r>
                <a:r>
                  <a:rPr lang="en-US" sz="2400" dirty="0" err="1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Eq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fact_relation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), </a:t>
                </a:r>
                <a:r>
                  <a:rPr lang="en-US" sz="24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math_skeleton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),</a:t>
                </a:r>
                <a:b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shape_matches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 err="1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Eq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).</a:t>
                </a:r>
              </a:p>
              <a:p>
                <a:pPr marL="2798763" indent="-2798763">
                  <a:spcBef>
                    <a:spcPts val="24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equation(</a:t>
                </a:r>
                <a:r>
                  <a:rPr lang="en-US" sz="2400" dirty="0" err="1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Eq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), 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#count 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{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: matches(</a:t>
                </a:r>
                <a:r>
                  <a:rPr lang="en-US" sz="2400" dirty="0" err="1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Eq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 } == </a:t>
                </a:r>
                <a:r>
                  <a:rPr lang="en-US" sz="2400" dirty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0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  <a:endParaRPr lang="en-US" sz="24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3913"/>
                <a:ext cx="10515600" cy="4351338"/>
              </a:xfrm>
              <a:blipFill>
                <a:blip r:embed="rId2"/>
                <a:stretch>
                  <a:fillRect l="-928" t="-1961" b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09599" y="4718756"/>
            <a:ext cx="10442223" cy="169333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598" y="1607344"/>
            <a:ext cx="10442223" cy="160998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838200" y="5113283"/>
                <a:ext cx="10213621" cy="1298806"/>
              </a:xfrm>
              <a:prstGeom prst="wedgeRectCallout">
                <a:avLst>
                  <a:gd name="adj1" fmla="val 9654"/>
                  <a:gd name="adj2" fmla="val -159004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For each fact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 smtClean="0"/>
                  <a:t> representing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n-US" sz="2400" dirty="0" err="1" smtClean="0"/>
                  <a:t>ary</a:t>
                </a:r>
                <a:r>
                  <a:rPr lang="en-US" sz="2400" dirty="0" smtClean="0"/>
                  <a:t> relation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 smtClean="0"/>
                  <a:t>: pick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entities as arguments.</a:t>
                </a:r>
              </a:p>
              <a:p>
                <a:pPr algn="ctr"/>
                <a:r>
                  <a:rPr lang="en-US" sz="2400" dirty="0" smtClean="0"/>
                  <a:t>Ensure that they inherit the expected parameter types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13283"/>
                <a:ext cx="10213621" cy="1298806"/>
              </a:xfrm>
              <a:prstGeom prst="wedgeRectCallout">
                <a:avLst>
                  <a:gd name="adj1" fmla="val 9654"/>
                  <a:gd name="adj2" fmla="val -159004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5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 generation as Graph isomorphism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3913"/>
                <a:ext cx="10515600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{ </a:t>
                </a: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entity_type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 smtClean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): </a:t>
                </a: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concrete_type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 } </a:t>
                </a:r>
                <a:r>
                  <a:rPr lang="en-US" sz="2400" dirty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entity(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).</a:t>
                </a:r>
                <a:b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instanceof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entity_type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T1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), subtype(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T1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).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400" dirty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{ </a:t>
                </a:r>
                <a:r>
                  <a:rPr lang="en-US" sz="24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fact_relation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): relation(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 } </a:t>
                </a:r>
                <a:r>
                  <a:rPr lang="en-US" sz="2400" dirty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fact(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).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{ </a:t>
                </a:r>
                <a:r>
                  <a:rPr lang="en-US" sz="24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fact_argument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K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): </a:t>
                </a:r>
                <a:r>
                  <a:rPr lang="en-US" sz="24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instanceof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 } </a:t>
                </a:r>
                <a:r>
                  <a:rPr lang="en-US" sz="2400" dirty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b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	</a:t>
                </a: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fact_relation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),</a:t>
                </a:r>
                <a:b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	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K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= </a:t>
                </a:r>
                <a:r>
                  <a:rPr lang="en-US" sz="2400" dirty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..@arity(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),</a:t>
                </a:r>
                <a:b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	</a:t>
                </a: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relation_param_type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 smtClean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K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).</a:t>
                </a:r>
              </a:p>
              <a:p>
                <a:pPr marL="2798763" indent="-2798763">
                  <a:spcBef>
                    <a:spcPts val="2400"/>
                  </a:spcBef>
                  <a:buNone/>
                </a:pP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models(</a:t>
                </a:r>
                <a:r>
                  <a:rPr lang="en-US" sz="2400" dirty="0" err="1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Eq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fact_relation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), </a:t>
                </a:r>
                <a:r>
                  <a:rPr lang="en-US" sz="24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math_skeleton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),</a:t>
                </a:r>
                <a:b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shape_matches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 err="1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Eq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).</a:t>
                </a:r>
              </a:p>
              <a:p>
                <a:pPr marL="2798763" indent="-2798763">
                  <a:spcBef>
                    <a:spcPts val="24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equation(</a:t>
                </a:r>
                <a:r>
                  <a:rPr lang="en-US" sz="2400" dirty="0" err="1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Eq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), 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#count 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{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: matches(</a:t>
                </a:r>
                <a:r>
                  <a:rPr lang="en-US" sz="2400" dirty="0" err="1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Eq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 } == </a:t>
                </a:r>
                <a:r>
                  <a:rPr lang="en-US" sz="2400" dirty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0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  <a:endParaRPr lang="en-US" sz="24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3913"/>
                <a:ext cx="10515600" cy="4351338"/>
              </a:xfrm>
              <a:blipFill>
                <a:blip r:embed="rId2"/>
                <a:stretch>
                  <a:fillRect l="-928" t="-1961" b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09598" y="1607344"/>
            <a:ext cx="10442223" cy="317914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838200" y="1634100"/>
                <a:ext cx="10213621" cy="1639677"/>
              </a:xfrm>
              <a:prstGeom prst="wedgeRectCallout">
                <a:avLst>
                  <a:gd name="adj1" fmla="val 3022"/>
                  <a:gd name="adj2" fmla="val 133011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A fact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 smtClean="0"/>
                  <a:t> models an equation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𝐸𝑞</m:t>
                    </m:r>
                  </m:oMath>
                </a14:m>
                <a:r>
                  <a:rPr lang="en-US" sz="2400" dirty="0" smtClean="0"/>
                  <a:t> if it represents a mathematical relation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 smtClean="0"/>
                  <a:t> with a skeleton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 smtClean="0"/>
                  <a:t> that is isomorphic to the equation tree.</a:t>
                </a:r>
              </a:p>
              <a:p>
                <a:pPr algn="ctr"/>
                <a:r>
                  <a:rPr lang="en-US" sz="2400" dirty="0" smtClean="0"/>
                  <a:t>Forbid graphs without any facts modelling the equation.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34100"/>
                <a:ext cx="10213621" cy="1639677"/>
              </a:xfrm>
              <a:prstGeom prst="wedgeRectCallout">
                <a:avLst>
                  <a:gd name="adj1" fmla="val 3022"/>
                  <a:gd name="adj2" fmla="val 133011"/>
                </a:avLst>
              </a:prstGeom>
              <a:blipFill>
                <a:blip r:embed="rId3"/>
                <a:stretch>
                  <a:fillRect l="-358" r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FF0C-F217-483F-BB9D-47D00493DD4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12" y="2253808"/>
            <a:ext cx="6341283" cy="327929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Word Problems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168973" y="681613"/>
            <a:ext cx="3567985" cy="74573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Suzy is ten years older than Billy, and next year she will be twice as old as </a:t>
            </a:r>
            <a:r>
              <a:rPr lang="en-US" sz="1400" dirty="0" smtClean="0"/>
              <a:t>Billy. How </a:t>
            </a:r>
            <a:r>
              <a:rPr lang="en-US" sz="1400" dirty="0"/>
              <a:t>old </a:t>
            </a:r>
            <a:r>
              <a:rPr lang="en-US" sz="1400" dirty="0" smtClean="0"/>
              <a:t>is Suzy </a:t>
            </a:r>
            <a:r>
              <a:rPr lang="en-US" sz="1400" dirty="0"/>
              <a:t>now?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4977-9CEC-440F-A1BF-40CC258098F9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8168973" y="1553674"/>
            <a:ext cx="3567983" cy="96026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Evelyn went to the store 8 times last month. She buys 11 stickers each time she goes to the store. How many stickers did Evelyn buy last month?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8168973" y="2670909"/>
            <a:ext cx="3567983" cy="74573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You attended </a:t>
            </a:r>
            <a:r>
              <a:rPr lang="en-US" sz="1400" dirty="0" smtClean="0"/>
              <a:t>high school </a:t>
            </a:r>
            <a:r>
              <a:rPr lang="en-US" sz="1400" dirty="0"/>
              <a:t>for 4 </a:t>
            </a:r>
            <a:r>
              <a:rPr lang="en-US" sz="1400" dirty="0" smtClean="0"/>
              <a:t>years. Each </a:t>
            </a:r>
            <a:r>
              <a:rPr lang="en-US" sz="1400" dirty="0"/>
              <a:t>year you bought 7 new </a:t>
            </a:r>
            <a:r>
              <a:rPr lang="en-US" sz="1400" dirty="0" smtClean="0"/>
              <a:t>textbooks. How </a:t>
            </a:r>
            <a:r>
              <a:rPr lang="en-US" sz="1400" dirty="0"/>
              <a:t>many textbooks do you have at home now?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38200" y="1690688"/>
                <a:ext cx="10205294" cy="4431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Notoriously difficult as compared to algebra!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Perceived as boring, artificial, unconnected to the students’ lives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dirty="0" smtClean="0"/>
                  <a:t> not learnt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0205294" cy="4431983"/>
              </a:xfrm>
              <a:prstGeom prst="rect">
                <a:avLst/>
              </a:prstGeom>
              <a:blipFill rotWithShape="0">
                <a:blip r:embed="rId4"/>
                <a:stretch>
                  <a:fillRect l="-836" t="-1100" b="-2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955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Linguistic comprehensibility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4977-9CEC-440F-A1BF-40CC258098F9}" type="slidenum">
              <a:rPr lang="en-US" smtClean="0"/>
              <a:t>50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52" y="3996153"/>
            <a:ext cx="10058400" cy="27910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52" y="1259875"/>
            <a:ext cx="10058400" cy="2791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694" y="2618225"/>
            <a:ext cx="1846774" cy="291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1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 generation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4977-9CEC-440F-A1BF-40CC258098F9}" type="slidenum">
              <a:rPr lang="en-US" smtClean="0"/>
              <a:t>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4000"/>
                <a:ext cx="11353800" cy="483235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node(1..5). 	operator(plus; </a:t>
                </a: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eq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).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400" i="1" dirty="0">
                    <a:solidFill>
                      <a:srgbClr val="0066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% </a:t>
                </a:r>
                <a:r>
                  <a:rPr lang="en-US" sz="2400" i="1" dirty="0" smtClean="0">
                    <a:solidFill>
                      <a:srgbClr val="0066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Assign an operator and 2 arguments to some nodes.</a:t>
                </a:r>
                <a:br>
                  <a:rPr lang="en-US" sz="2400" i="1" dirty="0" smtClean="0">
                    <a:solidFill>
                      <a:srgbClr val="0066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2400" dirty="0" smtClean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0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{ </a:t>
                </a: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node_op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N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O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): operator(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O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 } </a:t>
                </a:r>
                <a:r>
                  <a:rPr lang="en-US" sz="2400" dirty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node(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N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).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{ </a:t>
                </a: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node_arg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N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K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): node(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 } </a:t>
                </a:r>
                <a:r>
                  <a:rPr lang="en-US" sz="2400" dirty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n</a:t>
                </a: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ode_op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N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 _),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K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= </a:t>
                </a:r>
                <a:r>
                  <a:rPr lang="en-US" sz="2400" dirty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..</a:t>
                </a:r>
                <a:r>
                  <a:rPr lang="en-US" sz="2400" dirty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root(</a:t>
                </a:r>
                <a:r>
                  <a:rPr lang="en-US" sz="2400" dirty="0" smtClean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N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node(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N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), 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#count 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{ </a:t>
                </a:r>
                <a:r>
                  <a:rPr lang="en-US" sz="2400" dirty="0" smtClean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P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: </a:t>
                </a: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node_arg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P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 _,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N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 } == </a:t>
                </a:r>
                <a:r>
                  <a:rPr lang="en-US" sz="2400" dirty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0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i="1" dirty="0">
                    <a:solidFill>
                      <a:srgbClr val="0066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% </a:t>
                </a:r>
                <a:r>
                  <a:rPr lang="en-US" sz="2400" i="1" dirty="0" smtClean="0">
                    <a:solidFill>
                      <a:srgbClr val="0066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Nodes should form a tree with one root, which represents a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</m:oMath>
                </a14:m>
                <a:r>
                  <a:rPr lang="en-US" sz="2400" i="1" dirty="0" smtClean="0">
                    <a:solidFill>
                      <a:srgbClr val="0066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“.</a:t>
                </a:r>
                <a:r>
                  <a:rPr lang="en-US" sz="2400" b="0" i="1" dirty="0" smtClean="0">
                    <a:latin typeface="Cambria Math" panose="02040503050406030204" pitchFamily="18" charset="0"/>
                    <a:cs typeface="Consolas" panose="020B0609020204030204" pitchFamily="49" charset="0"/>
                  </a:rPr>
                  <a:t/>
                </a:r>
                <a:br>
                  <a:rPr lang="en-US" sz="2400" b="0" i="1" dirty="0" smtClean="0">
                    <a:latin typeface="Cambria Math" panose="02040503050406030204" pitchFamily="18" charset="0"/>
                    <a:cs typeface="Consolas" panose="020B0609020204030204" pitchFamily="49" charset="0"/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400" dirty="0">
                    <a:solidFill>
                      <a:schemeClr val="accent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#count 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{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N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: root(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N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 } != </a:t>
                </a:r>
                <a:r>
                  <a:rPr lang="en-US" sz="2400" dirty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  <a:b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root(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N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), 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not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node_op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N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eq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).</a:t>
                </a:r>
                <a:b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node_arg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N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 _,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N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&gt;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  <a:b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</m:oMath>
                </a14:m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node(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), </a:t>
                </a:r>
                <a:r>
                  <a:rPr lang="en-US" sz="2400" dirty="0">
                    <a:solidFill>
                      <a:schemeClr val="accent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#count 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{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N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: </a:t>
                </a:r>
                <a:r>
                  <a:rPr lang="en-US" sz="24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node_arg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N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 _, </a:t>
                </a:r>
                <a:r>
                  <a:rPr lang="en-US" sz="24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 } &gt; </a:t>
                </a:r>
                <a:r>
                  <a:rPr lang="en-US" sz="2400" dirty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lang="en-US" sz="24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i="1" dirty="0">
                    <a:solidFill>
                      <a:srgbClr val="0066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% </a:t>
                </a:r>
                <a:r>
                  <a:rPr lang="en-US" sz="2400" i="1" dirty="0" smtClean="0">
                    <a:solidFill>
                      <a:srgbClr val="0066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The equation should match the given math requirements…</a:t>
                </a:r>
                <a:r>
                  <a:rPr lang="en-US" sz="2400" i="1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/>
                </a:r>
                <a:br>
                  <a:rPr lang="en-US" sz="2400" i="1" dirty="0">
                    <a:latin typeface="Cambria Math" panose="02040503050406030204" pitchFamily="18" charset="0"/>
                    <a:cs typeface="Consolas" panose="020B0609020204030204" pitchFamily="49" charset="0"/>
                  </a:rPr>
                </a:br>
                <a:endParaRPr lang="en-US" sz="2400" dirty="0" smtClean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4000"/>
                <a:ext cx="11353800" cy="4832350"/>
              </a:xfrm>
              <a:blipFill>
                <a:blip r:embed="rId2"/>
                <a:stretch>
                  <a:fillRect l="-859" t="-1765" b="-4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509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Computer-Aided Pedagogy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40716" cy="4351338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Automatically crafted problem progression: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2800" dirty="0" smtClean="0"/>
                  <a:t>Control over complexity dimensions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2800" dirty="0" smtClean="0"/>
                  <a:t>Per-student personalization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2800" dirty="0" smtClean="0"/>
                  <a:t>Adaptive progression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2800" dirty="0" smtClean="0"/>
                  <a:t>Toolkit for data-driven research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3200" dirty="0" smtClean="0"/>
                  <a:t>Enormous design space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 smtClean="0"/>
                  <a:t> Declarative specification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40716" cy="4351338"/>
              </a:xfrm>
              <a:blipFill>
                <a:blip r:embed="rId2"/>
                <a:stretch>
                  <a:fillRect l="-1282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11900"/>
            <a:ext cx="2743200" cy="365125"/>
          </a:xfrm>
        </p:spPr>
        <p:txBody>
          <a:bodyPr/>
          <a:lstStyle/>
          <a:p>
            <a:fld id="{FCA24977-9CEC-440F-A1BF-40CC258098F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2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846905" y="3465832"/>
            <a:ext cx="3060833" cy="15111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Problem</a:t>
            </a:r>
          </a:p>
          <a:p>
            <a:pPr algn="ctr"/>
            <a:r>
              <a:rPr lang="en-US" sz="2800" dirty="0" smtClean="0"/>
              <a:t>Generator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729" y="1630965"/>
            <a:ext cx="972201" cy="1206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90" y="1510357"/>
            <a:ext cx="1447732" cy="1447732"/>
          </a:xfrm>
          <a:prstGeom prst="rect">
            <a:avLst/>
          </a:prstGeom>
        </p:spPr>
      </p:pic>
      <p:sp>
        <p:nvSpPr>
          <p:cNvPr id="7" name="Bent Arrow 6"/>
          <p:cNvSpPr/>
          <p:nvPr/>
        </p:nvSpPr>
        <p:spPr>
          <a:xfrm rot="5400000">
            <a:off x="3727092" y="719779"/>
            <a:ext cx="1410682" cy="3917482"/>
          </a:xfrm>
          <a:prstGeom prst="bentArrow">
            <a:avLst>
              <a:gd name="adj1" fmla="val 17494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rot="16200000" flipH="1">
            <a:off x="7512429" y="851925"/>
            <a:ext cx="1410682" cy="3653189"/>
          </a:xfrm>
          <a:prstGeom prst="bentArrow">
            <a:avLst>
              <a:gd name="adj1" fmla="val 17494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27204" y="2357836"/>
                <a:ext cx="2419701" cy="2123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5 problems</a:t>
                </a:r>
              </a:p>
              <a:p>
                <a:r>
                  <a:rPr lang="en-US" sz="2200" dirty="0" smtClean="0"/>
                  <a:t>Test multiplication: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200" dirty="0" smtClean="0"/>
              </a:p>
              <a:p>
                <a:r>
                  <a:rPr lang="en-US" sz="2200" i="1" dirty="0" smtClean="0"/>
                  <a:t>Time/travel only</a:t>
                </a:r>
              </a:p>
              <a:p>
                <a:r>
                  <a:rPr lang="en-US" sz="2200" i="1" dirty="0" smtClean="0"/>
                  <a:t>Simple language</a:t>
                </a:r>
              </a:p>
              <a:p>
                <a:r>
                  <a:rPr lang="en-US" sz="2200" i="1" dirty="0" smtClean="0"/>
                  <a:t>…</a:t>
                </a:r>
                <a:endParaRPr lang="en-US" sz="2200" i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204" y="2357836"/>
                <a:ext cx="2419701" cy="2123658"/>
              </a:xfrm>
              <a:prstGeom prst="rect">
                <a:avLst/>
              </a:prstGeom>
              <a:blipFill rotWithShape="0">
                <a:blip r:embed="rId4"/>
                <a:stretch>
                  <a:fillRect l="-3275" t="-2011" r="-756" b="-4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579895" y="2357836"/>
            <a:ext cx="27834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/>
              <a:t>Fantasy/</a:t>
            </a:r>
            <a:r>
              <a:rPr lang="en-US" sz="2200" dirty="0" err="1" smtClean="0"/>
              <a:t>SciFi</a:t>
            </a:r>
            <a:r>
              <a:rPr lang="en-US" sz="2200" dirty="0" smtClean="0"/>
              <a:t> world</a:t>
            </a:r>
          </a:p>
          <a:p>
            <a:pPr algn="just"/>
            <a:r>
              <a:rPr lang="en-US" sz="2200" dirty="0" smtClean="0"/>
              <a:t>Use me and my friends</a:t>
            </a:r>
          </a:p>
          <a:p>
            <a:pPr algn="r"/>
            <a:r>
              <a:rPr lang="en-US" sz="2200" dirty="0" smtClean="0"/>
              <a:t>as characters</a:t>
            </a:r>
            <a:endParaRPr lang="en-US" sz="2200" dirty="0"/>
          </a:p>
        </p:txBody>
      </p:sp>
      <p:sp>
        <p:nvSpPr>
          <p:cNvPr id="12" name="Down Arrow 11"/>
          <p:cNvSpPr/>
          <p:nvPr/>
        </p:nvSpPr>
        <p:spPr>
          <a:xfrm>
            <a:off x="6160168" y="5058971"/>
            <a:ext cx="462012" cy="562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099" y="5703127"/>
            <a:ext cx="972150" cy="972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27204" y="2367461"/>
                <a:ext cx="2419701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5 problems</a:t>
                </a:r>
              </a:p>
              <a:p>
                <a:r>
                  <a:rPr lang="en-US" sz="2200" dirty="0" smtClean="0"/>
                  <a:t>Test multiplication: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204" y="2367461"/>
                <a:ext cx="2419701" cy="1107996"/>
              </a:xfrm>
              <a:prstGeom prst="rect">
                <a:avLst/>
              </a:prstGeom>
              <a:blipFill rotWithShape="0">
                <a:blip r:embed="rId6"/>
                <a:stretch>
                  <a:fillRect l="-3275" t="-3297" r="-2267" b="-2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4977-9CEC-440F-A1BF-40CC258098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2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3573"/>
          <a:stretch/>
        </p:blipFill>
        <p:spPr>
          <a:xfrm>
            <a:off x="637852" y="321962"/>
            <a:ext cx="5824942" cy="6216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4977-9CEC-440F-A1BF-40CC258098F9}" type="slidenum">
              <a:rPr lang="en-US" smtClean="0"/>
              <a:t>8</a:t>
            </a:fld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6571281" y="2915067"/>
            <a:ext cx="1004008" cy="7439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683777" y="919661"/>
            <a:ext cx="4378400" cy="50186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Duke Randall’s </a:t>
            </a:r>
            <a:r>
              <a:rPr lang="en-US" sz="2800" dirty="0"/>
              <a:t>countryside consists of 11 towers, surrounded </a:t>
            </a:r>
            <a:r>
              <a:rPr lang="en-US" sz="2800" dirty="0" smtClean="0"/>
              <a:t>by 3 </a:t>
            </a:r>
            <a:r>
              <a:rPr lang="en-US" sz="2800" dirty="0"/>
              <a:t>villages each. H</a:t>
            </a:r>
            <a:r>
              <a:rPr lang="en-US" sz="2800" dirty="0" smtClean="0"/>
              <a:t>e </a:t>
            </a:r>
            <a:r>
              <a:rPr lang="en-US" sz="2800" dirty="0"/>
              <a:t>and </a:t>
            </a:r>
            <a:r>
              <a:rPr lang="en-US" sz="2800" dirty="0" smtClean="0"/>
              <a:t>baron Luke are </a:t>
            </a:r>
            <a:r>
              <a:rPr lang="en-US" sz="2800" dirty="0"/>
              <a:t>at war. </a:t>
            </a:r>
            <a:r>
              <a:rPr lang="en-US" sz="2800" dirty="0" smtClean="0"/>
              <a:t>Luke </a:t>
            </a:r>
            <a:r>
              <a:rPr lang="en-US" sz="2800" dirty="0"/>
              <a:t>has already occupied 16 villages </a:t>
            </a:r>
            <a:r>
              <a:rPr lang="en-US" sz="2800" dirty="0" smtClean="0"/>
              <a:t>with the </a:t>
            </a:r>
            <a:r>
              <a:rPr lang="en-US" sz="2800" dirty="0"/>
              <a:t>help of </a:t>
            </a:r>
            <a:r>
              <a:rPr lang="en-US" sz="2800" dirty="0" smtClean="0"/>
              <a:t>wizard Caroline. How</a:t>
            </a:r>
          </a:p>
          <a:p>
            <a:pPr algn="ctr"/>
            <a:r>
              <a:rPr lang="en-US" sz="2800" dirty="0" smtClean="0"/>
              <a:t>many villages are still unoccupied by the baron?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294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4" name="Round Same Side Corner Rectangle 3"/>
          <p:cNvSpPr/>
          <p:nvPr/>
        </p:nvSpPr>
        <p:spPr>
          <a:xfrm>
            <a:off x="4720608" y="3465832"/>
            <a:ext cx="3341131" cy="676773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Logic Generation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729" y="1630965"/>
            <a:ext cx="972201" cy="1206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90" y="1510357"/>
            <a:ext cx="1447732" cy="1447732"/>
          </a:xfrm>
          <a:prstGeom prst="rect">
            <a:avLst/>
          </a:prstGeom>
        </p:spPr>
      </p:pic>
      <p:sp>
        <p:nvSpPr>
          <p:cNvPr id="7" name="Bent Arrow 6"/>
          <p:cNvSpPr/>
          <p:nvPr/>
        </p:nvSpPr>
        <p:spPr>
          <a:xfrm rot="5400000">
            <a:off x="3727092" y="719779"/>
            <a:ext cx="1410682" cy="3917482"/>
          </a:xfrm>
          <a:prstGeom prst="bentArrow">
            <a:avLst>
              <a:gd name="adj1" fmla="val 17494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rot="16200000" flipH="1">
            <a:off x="7512429" y="851925"/>
            <a:ext cx="1410682" cy="3653189"/>
          </a:xfrm>
          <a:prstGeom prst="bentArrow">
            <a:avLst>
              <a:gd name="adj1" fmla="val 17494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27204" y="2357836"/>
                <a:ext cx="2419701" cy="2123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5 problems</a:t>
                </a:r>
              </a:p>
              <a:p>
                <a:r>
                  <a:rPr lang="en-US" sz="2200" dirty="0" smtClean="0"/>
                  <a:t>Test multiplication: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200" dirty="0" smtClean="0"/>
              </a:p>
              <a:p>
                <a:r>
                  <a:rPr lang="en-US" sz="2200" i="1" dirty="0" smtClean="0"/>
                  <a:t>Time/travel only</a:t>
                </a:r>
              </a:p>
              <a:p>
                <a:r>
                  <a:rPr lang="en-US" sz="2200" i="1" dirty="0" smtClean="0"/>
                  <a:t>Simple language</a:t>
                </a:r>
              </a:p>
              <a:p>
                <a:r>
                  <a:rPr lang="en-US" sz="2200" i="1" dirty="0" smtClean="0"/>
                  <a:t>…</a:t>
                </a:r>
                <a:endParaRPr lang="en-US" sz="2200" i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204" y="2357836"/>
                <a:ext cx="2419701" cy="2123658"/>
              </a:xfrm>
              <a:prstGeom prst="rect">
                <a:avLst/>
              </a:prstGeom>
              <a:blipFill rotWithShape="0">
                <a:blip r:embed="rId4"/>
                <a:stretch>
                  <a:fillRect l="-3275" t="-2011" r="-756" b="-4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579895" y="2357836"/>
            <a:ext cx="27834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/>
              <a:t>Fantasy/</a:t>
            </a:r>
            <a:r>
              <a:rPr lang="en-US" sz="2200" dirty="0" err="1" smtClean="0"/>
              <a:t>SciFi</a:t>
            </a:r>
            <a:r>
              <a:rPr lang="en-US" sz="2200" dirty="0" smtClean="0"/>
              <a:t> world</a:t>
            </a:r>
          </a:p>
          <a:p>
            <a:pPr algn="just"/>
            <a:r>
              <a:rPr lang="en-US" sz="2200" dirty="0" smtClean="0"/>
              <a:t>Use me and my friends</a:t>
            </a:r>
          </a:p>
          <a:p>
            <a:pPr algn="r"/>
            <a:r>
              <a:rPr lang="en-US" sz="2200" dirty="0" smtClean="0"/>
              <a:t>as characters</a:t>
            </a:r>
            <a:endParaRPr lang="en-US" sz="2200" dirty="0"/>
          </a:p>
        </p:txBody>
      </p:sp>
      <p:sp>
        <p:nvSpPr>
          <p:cNvPr id="12" name="Down Arrow 11"/>
          <p:cNvSpPr/>
          <p:nvPr/>
        </p:nvSpPr>
        <p:spPr>
          <a:xfrm>
            <a:off x="6160168" y="5058971"/>
            <a:ext cx="462012" cy="562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099" y="5703127"/>
            <a:ext cx="972150" cy="972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27204" y="2367461"/>
                <a:ext cx="2419701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5 problems</a:t>
                </a:r>
              </a:p>
              <a:p>
                <a:r>
                  <a:rPr lang="en-US" sz="2200" dirty="0" smtClean="0"/>
                  <a:t>Test multiplication: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204" y="2367461"/>
                <a:ext cx="2419701" cy="1107996"/>
              </a:xfrm>
              <a:prstGeom prst="rect">
                <a:avLst/>
              </a:prstGeom>
              <a:blipFill rotWithShape="0">
                <a:blip r:embed="rId6"/>
                <a:stretch>
                  <a:fillRect l="-3275" t="-3297" r="-2267" b="-2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4977-9CEC-440F-A1BF-40CC258098F9}" type="slidenum">
              <a:rPr lang="en-US" smtClean="0"/>
              <a:t>9</a:t>
            </a:fld>
            <a:endParaRPr lang="en-US"/>
          </a:p>
        </p:txBody>
      </p:sp>
      <p:sp>
        <p:nvSpPr>
          <p:cNvPr id="16" name="Round Same Side Corner Rectangle 15"/>
          <p:cNvSpPr/>
          <p:nvPr/>
        </p:nvSpPr>
        <p:spPr>
          <a:xfrm>
            <a:off x="4720607" y="4142606"/>
            <a:ext cx="3341132" cy="723546"/>
          </a:xfrm>
          <a:prstGeom prst="round2SameRect">
            <a:avLst>
              <a:gd name="adj1" fmla="val 0"/>
              <a:gd name="adj2" fmla="val 18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Language Generation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062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arized">
  <a:themeElements>
    <a:clrScheme name="Solarized">
      <a:dk1>
        <a:srgbClr val="002B36"/>
      </a:dk1>
      <a:lt1>
        <a:srgbClr val="FDF6E3"/>
      </a:lt1>
      <a:dk2>
        <a:srgbClr val="073642"/>
      </a:dk2>
      <a:lt2>
        <a:srgbClr val="EEE8D5"/>
      </a:lt2>
      <a:accent1>
        <a:srgbClr val="268BD2"/>
      </a:accent1>
      <a:accent2>
        <a:srgbClr val="CB4B16"/>
      </a:accent2>
      <a:accent3>
        <a:srgbClr val="6C71C4"/>
      </a:accent3>
      <a:accent4>
        <a:srgbClr val="B58900"/>
      </a:accent4>
      <a:accent5>
        <a:srgbClr val="2AA198"/>
      </a:accent5>
      <a:accent6>
        <a:srgbClr val="859900"/>
      </a:accent6>
      <a:hlink>
        <a:srgbClr val="268BD2"/>
      </a:hlink>
      <a:folHlink>
        <a:srgbClr val="D33682"/>
      </a:folHlink>
    </a:clrScheme>
    <a:fontScheme name="Custom 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F3ED824-F1B0-4935-8E2A-EA2A1217E3A2}" vid="{DB262195-D7FB-4297-A0C2-33C2EFB31047}"/>
    </a:ext>
  </a:extLst>
</a:theme>
</file>

<file path=ppt/theme/theme3.xml><?xml version="1.0" encoding="utf-8"?>
<a:theme xmlns:a="http://schemas.openxmlformats.org/drawingml/2006/main" name="1_Solarized">
  <a:themeElements>
    <a:clrScheme name="Solarized">
      <a:dk1>
        <a:srgbClr val="002B36"/>
      </a:dk1>
      <a:lt1>
        <a:srgbClr val="FDF6E3"/>
      </a:lt1>
      <a:dk2>
        <a:srgbClr val="073642"/>
      </a:dk2>
      <a:lt2>
        <a:srgbClr val="EEE8D5"/>
      </a:lt2>
      <a:accent1>
        <a:srgbClr val="268BD2"/>
      </a:accent1>
      <a:accent2>
        <a:srgbClr val="CB4B16"/>
      </a:accent2>
      <a:accent3>
        <a:srgbClr val="6C71C4"/>
      </a:accent3>
      <a:accent4>
        <a:srgbClr val="B58900"/>
      </a:accent4>
      <a:accent5>
        <a:srgbClr val="2AA198"/>
      </a:accent5>
      <a:accent6>
        <a:srgbClr val="859900"/>
      </a:accent6>
      <a:hlink>
        <a:srgbClr val="268BD2"/>
      </a:hlink>
      <a:folHlink>
        <a:srgbClr val="D33682"/>
      </a:folHlink>
    </a:clrScheme>
    <a:fontScheme name="Custom 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F3ED824-F1B0-4935-8E2A-EA2A1217E3A2}" vid="{DB262195-D7FB-4297-A0C2-33C2EFB3104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652</TotalTime>
  <Words>1789</Words>
  <Application>Microsoft Office PowerPoint</Application>
  <PresentationFormat>Widescreen</PresentationFormat>
  <Paragraphs>422</Paragraphs>
  <Slides>51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64" baseType="lpstr">
      <vt:lpstr>Arial</vt:lpstr>
      <vt:lpstr>Calibri</vt:lpstr>
      <vt:lpstr>Calibri Light</vt:lpstr>
      <vt:lpstr>Cambria Math</vt:lpstr>
      <vt:lpstr>Consolas</vt:lpstr>
      <vt:lpstr>Gill Sans MT</vt:lpstr>
      <vt:lpstr>Inconsolata-zi4r</vt:lpstr>
      <vt:lpstr>Open Sans</vt:lpstr>
      <vt:lpstr>Wingdings</vt:lpstr>
      <vt:lpstr>Wingdings 2</vt:lpstr>
      <vt:lpstr>HDOfficeLightV0</vt:lpstr>
      <vt:lpstr>Solarized</vt:lpstr>
      <vt:lpstr>1_Solarized</vt:lpstr>
      <vt:lpstr>Personalized Mathematical Word Problem Generation</vt:lpstr>
      <vt:lpstr>Word Problems</vt:lpstr>
      <vt:lpstr>Word Problems</vt:lpstr>
      <vt:lpstr>Word Problems</vt:lpstr>
      <vt:lpstr>Word Problems</vt:lpstr>
      <vt:lpstr>Computer-Aided Pedagogy</vt:lpstr>
      <vt:lpstr>Workflow</vt:lpstr>
      <vt:lpstr>PowerPoint Presentation</vt:lpstr>
      <vt:lpstr>Workflow</vt:lpstr>
      <vt:lpstr>Problem Generator</vt:lpstr>
      <vt:lpstr>Problem Generator</vt:lpstr>
      <vt:lpstr>PowerPoint Presentation</vt:lpstr>
      <vt:lpstr>Problem Logic Generation</vt:lpstr>
      <vt:lpstr>Step 1: Equation</vt:lpstr>
      <vt:lpstr>Step 2: Plot Relations</vt:lpstr>
      <vt:lpstr>Step 2: Plot Relations</vt:lpstr>
      <vt:lpstr>Step 2: Plot Relations</vt:lpstr>
      <vt:lpstr>Step 2: Plot Relations</vt:lpstr>
      <vt:lpstr>Answer Set Programming Illustration: Graph Coloring</vt:lpstr>
      <vt:lpstr>Ontology</vt:lpstr>
      <vt:lpstr>PowerPoint Presentation</vt:lpstr>
      <vt:lpstr>Ontology helps us generate plausible situations …but plausible situation ≠ engaging narrative!</vt:lpstr>
      <vt:lpstr>Step 3: Discourse Tropes</vt:lpstr>
      <vt:lpstr>Step 3: Discourse Tropes</vt:lpstr>
      <vt:lpstr>Discourse trope validation</vt:lpstr>
      <vt:lpstr>Discourse trope validation</vt:lpstr>
      <vt:lpstr>Saturation technique</vt:lpstr>
      <vt:lpstr>Saturation technique</vt:lpstr>
      <vt:lpstr>Saturation technique</vt:lpstr>
      <vt:lpstr>Saturation technique</vt:lpstr>
      <vt:lpstr>Saturation technique</vt:lpstr>
      <vt:lpstr>Saturation technique</vt:lpstr>
      <vt:lpstr>Saturation technique</vt:lpstr>
      <vt:lpstr>Saturation technique</vt:lpstr>
      <vt:lpstr>Saturation technique</vt:lpstr>
      <vt:lpstr>Problem Generator</vt:lpstr>
      <vt:lpstr>Natural Language Generation</vt:lpstr>
      <vt:lpstr>Natural Language Generation: Entity References</vt:lpstr>
      <vt:lpstr>Final problem</vt:lpstr>
      <vt:lpstr>Evaluation</vt:lpstr>
      <vt:lpstr>Mathematical applicability</vt:lpstr>
      <vt:lpstr>Linguistic comprehensibility</vt:lpstr>
      <vt:lpstr>Summary</vt:lpstr>
      <vt:lpstr>Backup</vt:lpstr>
      <vt:lpstr>Plot generation as Graph isomorphism</vt:lpstr>
      <vt:lpstr>Plot generation as Graph isomorphism</vt:lpstr>
      <vt:lpstr>Plot generation as Graph isomorphism</vt:lpstr>
      <vt:lpstr>Plot generation as Graph isomorphism</vt:lpstr>
      <vt:lpstr>Plot generation as Graph isomorphism</vt:lpstr>
      <vt:lpstr>Linguistic comprehensibility</vt:lpstr>
      <vt:lpstr>Equation generation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Polozov</dc:creator>
  <cp:lastModifiedBy>Alex Polozov</cp:lastModifiedBy>
  <cp:revision>109</cp:revision>
  <dcterms:created xsi:type="dcterms:W3CDTF">2015-07-24T01:39:51Z</dcterms:created>
  <dcterms:modified xsi:type="dcterms:W3CDTF">2015-07-28T18:45:50Z</dcterms:modified>
</cp:coreProperties>
</file>