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34" r:id="rId2"/>
    <p:sldId id="353" r:id="rId3"/>
    <p:sldId id="346" r:id="rId4"/>
    <p:sldId id="354" r:id="rId5"/>
    <p:sldId id="298" r:id="rId6"/>
    <p:sldId id="260" r:id="rId7"/>
    <p:sldId id="263" r:id="rId8"/>
    <p:sldId id="264" r:id="rId9"/>
    <p:sldId id="350" r:id="rId10"/>
    <p:sldId id="351" r:id="rId11"/>
    <p:sldId id="268" r:id="rId12"/>
    <p:sldId id="266" r:id="rId13"/>
    <p:sldId id="267" r:id="rId14"/>
    <p:sldId id="275" r:id="rId15"/>
    <p:sldId id="274" r:id="rId16"/>
    <p:sldId id="273" r:id="rId17"/>
    <p:sldId id="276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95" autoAdjust="0"/>
    <p:restoredTop sz="89493" autoAdjust="0"/>
  </p:normalViewPr>
  <p:slideViewPr>
    <p:cSldViewPr snapToGrid="0">
      <p:cViewPr varScale="1">
        <p:scale>
          <a:sx n="63" d="100"/>
          <a:sy n="63" d="100"/>
        </p:scale>
        <p:origin x="16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35E3F-4377-4831-ACCE-032C996EA1D6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B460D-19AC-4EAC-8CB1-BC4072374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519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B460D-19AC-4EAC-8CB1-BC4072374A9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5428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B460D-19AC-4EAC-8CB1-BC4072374A9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4541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B460D-19AC-4EAC-8CB1-BC4072374A9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9991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B460D-19AC-4EAC-8CB1-BC4072374A9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5694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B460D-19AC-4EAC-8CB1-BC4072374A98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9111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B460D-19AC-4EAC-8CB1-BC4072374A98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3766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B460D-19AC-4EAC-8CB1-BC4072374A98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610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B460D-19AC-4EAC-8CB1-BC4072374A98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9370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B460D-19AC-4EAC-8CB1-BC4072374A98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328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B460D-19AC-4EAC-8CB1-BC4072374A98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513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B460D-19AC-4EAC-8CB1-BC4072374A9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425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B460D-19AC-4EAC-8CB1-BC4072374A9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095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B460D-19AC-4EAC-8CB1-BC4072374A9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217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B460D-19AC-4EAC-8CB1-BC4072374A9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8048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B460D-19AC-4EAC-8CB1-BC4072374A9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44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B460D-19AC-4EAC-8CB1-BC4072374A9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2661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B460D-19AC-4EAC-8CB1-BC4072374A9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794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B460D-19AC-4EAC-8CB1-BC4072374A9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92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0C79-8AFE-4A02-883E-B62814CE0ECC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AB4FB-B2C1-43AE-BAD1-1B9E1929C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252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0C79-8AFE-4A02-883E-B62814CE0ECC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AB4FB-B2C1-43AE-BAD1-1B9E1929C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80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0C79-8AFE-4A02-883E-B62814CE0ECC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AB4FB-B2C1-43AE-BAD1-1B9E1929C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778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0C79-8AFE-4A02-883E-B62814CE0ECC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AB4FB-B2C1-43AE-BAD1-1B9E1929C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87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0C79-8AFE-4A02-883E-B62814CE0ECC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AB4FB-B2C1-43AE-BAD1-1B9E1929C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999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0C79-8AFE-4A02-883E-B62814CE0ECC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AB4FB-B2C1-43AE-BAD1-1B9E1929C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73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0C79-8AFE-4A02-883E-B62814CE0ECC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AB4FB-B2C1-43AE-BAD1-1B9E1929C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387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0C79-8AFE-4A02-883E-B62814CE0ECC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AB4FB-B2C1-43AE-BAD1-1B9E1929C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554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0C79-8AFE-4A02-883E-B62814CE0ECC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AB4FB-B2C1-43AE-BAD1-1B9E1929C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84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0C79-8AFE-4A02-883E-B62814CE0ECC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AB4FB-B2C1-43AE-BAD1-1B9E1929C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056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0C79-8AFE-4A02-883E-B62814CE0ECC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AB4FB-B2C1-43AE-BAD1-1B9E1929C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495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20C79-8AFE-4A02-883E-B62814CE0ECC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AB4FB-B2C1-43AE-BAD1-1B9E1929C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027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662" y="1366838"/>
            <a:ext cx="8560676" cy="2387600"/>
          </a:xfrm>
        </p:spPr>
        <p:txBody>
          <a:bodyPr>
            <a:normAutofit/>
          </a:bodyPr>
          <a:lstStyle/>
          <a:p>
            <a:r>
              <a:rPr lang="en-GB" sz="4800" dirty="0"/>
              <a:t>Compositional </a:t>
            </a:r>
            <a:r>
              <a:rPr lang="en-GB" sz="4800" dirty="0" smtClean="0"/>
              <a:t>Program Synthesis </a:t>
            </a:r>
            <a:br>
              <a:rPr lang="en-GB" sz="4800" dirty="0" smtClean="0"/>
            </a:br>
            <a:r>
              <a:rPr lang="en-GB" sz="4800" dirty="0" smtClean="0"/>
              <a:t>from </a:t>
            </a:r>
            <a:br>
              <a:rPr lang="en-GB" sz="4800" dirty="0" smtClean="0"/>
            </a:br>
            <a:r>
              <a:rPr lang="en-GB" sz="4800" dirty="0" smtClean="0"/>
              <a:t>Natural Language and Examples</a:t>
            </a:r>
            <a:endParaRPr lang="en-GB" sz="4800" dirty="0"/>
          </a:p>
        </p:txBody>
      </p:sp>
      <p:sp>
        <p:nvSpPr>
          <p:cNvPr id="4" name="Subtitle 3"/>
          <p:cNvSpPr txBox="1">
            <a:spLocks/>
          </p:cNvSpPr>
          <p:nvPr/>
        </p:nvSpPr>
        <p:spPr>
          <a:xfrm>
            <a:off x="291662" y="4582319"/>
            <a:ext cx="8560676" cy="325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 smtClean="0"/>
              <a:t>Mohammad Raza, Sumit Gulwani &amp; Natasa Milic-Frayling</a:t>
            </a:r>
          </a:p>
          <a:p>
            <a:r>
              <a:rPr lang="en-GB" sz="2800" dirty="0" smtClean="0"/>
              <a:t>Microsoft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0210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11" y="-150705"/>
            <a:ext cx="7886700" cy="1325563"/>
          </a:xfrm>
        </p:spPr>
        <p:txBody>
          <a:bodyPr/>
          <a:lstStyle/>
          <a:p>
            <a:r>
              <a:rPr lang="en-GB" dirty="0" smtClean="0"/>
              <a:t>Program Synthesis Algorithm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48766" y="1685530"/>
            <a:ext cx="7970017" cy="51724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 err="1" smtClean="0"/>
              <a:t>SynthesizeProgs</a:t>
            </a:r>
            <a:r>
              <a:rPr lang="en-GB" sz="2400" dirty="0" smtClean="0"/>
              <a:t>(I, T)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let T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 smtClean="0"/>
              <a:t> O[T</a:t>
            </a:r>
            <a:r>
              <a:rPr lang="en-GB" sz="2400" baseline="-25000" dirty="0" smtClean="0"/>
              <a:t>1</a:t>
            </a:r>
            <a:r>
              <a:rPr lang="en-GB" sz="2400" dirty="0" smtClean="0"/>
              <a:t>, …, </a:t>
            </a:r>
            <a:r>
              <a:rPr lang="en-GB" sz="2400" dirty="0" err="1" smtClean="0"/>
              <a:t>T</a:t>
            </a:r>
            <a:r>
              <a:rPr lang="en-GB" sz="2400" baseline="-25000" dirty="0" err="1" smtClean="0"/>
              <a:t>n</a:t>
            </a:r>
            <a:r>
              <a:rPr lang="en-GB" sz="2400" dirty="0" smtClean="0"/>
              <a:t>]</a:t>
            </a:r>
          </a:p>
          <a:p>
            <a:pPr marL="0" indent="0">
              <a:buNone/>
            </a:pPr>
            <a:r>
              <a:rPr lang="en-GB" sz="2400" dirty="0" smtClean="0"/>
              <a:t>    P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←</a:t>
            </a:r>
            <a:r>
              <a:rPr lang="en-GB" sz="2400" dirty="0" smtClean="0"/>
              <a:t> </a:t>
            </a:r>
            <a:r>
              <a:rPr lang="en-GB" sz="2400" dirty="0" err="1" smtClean="0"/>
              <a:t>InitializeTerminals</a:t>
            </a:r>
            <a:r>
              <a:rPr lang="en-GB" sz="2400" dirty="0" smtClean="0"/>
              <a:t>()</a:t>
            </a:r>
          </a:p>
          <a:p>
            <a:pPr marL="0" indent="0">
              <a:buNone/>
            </a:pPr>
            <a:r>
              <a:rPr lang="en-GB" sz="2400" dirty="0" smtClean="0"/>
              <a:t>    P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←</a:t>
            </a:r>
            <a:r>
              <a:rPr lang="en-GB" sz="2400" dirty="0"/>
              <a:t> </a:t>
            </a:r>
            <a:r>
              <a:rPr lang="en-GB" sz="2400" dirty="0" smtClean="0"/>
              <a:t>P </a:t>
            </a:r>
            <a:r>
              <a:rPr lang="en-GB" sz="2400" dirty="0"/>
              <a:t>ᴜ </a:t>
            </a:r>
            <a:r>
              <a:rPr lang="en-GB" sz="2400" dirty="0" smtClean="0"/>
              <a:t> </a:t>
            </a:r>
            <a:r>
              <a:rPr lang="en-GB" sz="3500" dirty="0"/>
              <a:t> </a:t>
            </a:r>
            <a:r>
              <a:rPr lang="en-GB" sz="3500" dirty="0" smtClean="0"/>
              <a:t>    </a:t>
            </a:r>
            <a:r>
              <a:rPr lang="en-GB" sz="2600" dirty="0" err="1" smtClean="0"/>
              <a:t>SynthesizeProgs</a:t>
            </a:r>
            <a:r>
              <a:rPr lang="en-GB" sz="2600" dirty="0" smtClean="0"/>
              <a:t>(I, </a:t>
            </a:r>
            <a:r>
              <a:rPr lang="en-GB" sz="2400" dirty="0" err="1" smtClean="0"/>
              <a:t>T</a:t>
            </a:r>
            <a:r>
              <a:rPr lang="en-GB" sz="2400" baseline="-25000" dirty="0" err="1" smtClean="0"/>
              <a:t>i</a:t>
            </a:r>
            <a:r>
              <a:rPr lang="en-GB" sz="2600" dirty="0" smtClean="0"/>
              <a:t>)</a:t>
            </a:r>
          </a:p>
          <a:p>
            <a:pPr marL="0" indent="0">
              <a:buNone/>
            </a:pPr>
            <a:r>
              <a:rPr lang="en-GB" sz="2400" dirty="0" smtClean="0"/>
              <a:t>    while (</a:t>
            </a:r>
            <a:r>
              <a:rPr lang="en-GB" sz="2400" dirty="0"/>
              <a:t>t</a:t>
            </a:r>
            <a:r>
              <a:rPr lang="en-GB" sz="2400" dirty="0" smtClean="0"/>
              <a:t>rue) </a:t>
            </a:r>
            <a:endParaRPr lang="en-GB" dirty="0"/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   P 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←</a:t>
            </a:r>
            <a:r>
              <a:rPr lang="en-GB" sz="2400" dirty="0" smtClean="0"/>
              <a:t>  P ᴜ </a:t>
            </a:r>
            <a:r>
              <a:rPr lang="en-GB" sz="2400" dirty="0" err="1" smtClean="0"/>
              <a:t>ApplyDSLRules</a:t>
            </a:r>
            <a:r>
              <a:rPr lang="en-GB" sz="2400" dirty="0" smtClean="0"/>
              <a:t>(P)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   P’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←</a:t>
            </a:r>
            <a:r>
              <a:rPr lang="en-GB" sz="2400" dirty="0" smtClean="0"/>
              <a:t>  </a:t>
            </a:r>
            <a:r>
              <a:rPr lang="en-GB" sz="2400" dirty="0"/>
              <a:t>{ </a:t>
            </a:r>
            <a:r>
              <a:rPr lang="en-GB" sz="2400" dirty="0" smtClean="0"/>
              <a:t>p </a:t>
            </a:r>
            <a:r>
              <a:rPr lang="el-GR" sz="2400" dirty="0"/>
              <a:t>ϵ</a:t>
            </a:r>
            <a:r>
              <a:rPr lang="en-GB" sz="2400" dirty="0"/>
              <a:t> P | </a:t>
            </a:r>
            <a:r>
              <a:rPr lang="en-GB" sz="2400" dirty="0" smtClean="0"/>
              <a:t>p(I)        O }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   if (P’ ≠ </a:t>
            </a:r>
            <a:r>
              <a:rPr lang="en-GB" sz="2200" dirty="0" smtClean="0"/>
              <a:t>Ø</a:t>
            </a:r>
            <a:r>
              <a:rPr lang="en-GB" sz="2400" dirty="0" smtClean="0"/>
              <a:t>)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       return P’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Rank(P)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return smallest p </a:t>
            </a:r>
            <a:r>
              <a:rPr lang="el-GR" sz="2400" dirty="0"/>
              <a:t>ϵ</a:t>
            </a:r>
            <a:r>
              <a:rPr lang="en-GB" sz="2400" dirty="0"/>
              <a:t> </a:t>
            </a:r>
            <a:r>
              <a:rPr lang="en-GB" sz="2400" dirty="0" smtClean="0"/>
              <a:t>P with the 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most CSR-satisfying components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53153" y="3011093"/>
            <a:ext cx="2123767" cy="276999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GB" sz="1200" dirty="0" err="1" smtClean="0"/>
              <a:t>i</a:t>
            </a:r>
            <a:r>
              <a:rPr lang="en-GB" sz="1200" dirty="0" smtClean="0"/>
              <a:t> = 1…n</a:t>
            </a:r>
            <a:endParaRPr lang="en-GB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2758938" y="3940384"/>
            <a:ext cx="765927" cy="276999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GB" sz="1200" dirty="0" smtClean="0"/>
              <a:t>CSR</a:t>
            </a:r>
            <a:endParaRPr lang="en-GB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2669459" y="4010155"/>
            <a:ext cx="855406" cy="52322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GB" sz="2800" dirty="0"/>
              <a:t> ͠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571687" y="2621120"/>
            <a:ext cx="486697" cy="58477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GB" sz="3200" dirty="0"/>
              <a:t>ᴜ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4543" y="1202059"/>
            <a:ext cx="4499789" cy="33058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1400" b="1" dirty="0" smtClean="0">
                <a:solidFill>
                  <a:schemeClr val="accent1"/>
                </a:solidFill>
              </a:rPr>
              <a:t>I = (“</a:t>
            </a:r>
            <a:r>
              <a:rPr lang="en-GB" sz="1400" b="1" dirty="0">
                <a:solidFill>
                  <a:schemeClr val="accent1"/>
                </a:solidFill>
              </a:rPr>
              <a:t>AB345678”, “RJ123456”, “DDD12345</a:t>
            </a:r>
            <a:r>
              <a:rPr lang="en-GB" sz="1400" b="1" dirty="0" smtClean="0">
                <a:solidFill>
                  <a:schemeClr val="accent1"/>
                </a:solidFill>
              </a:rPr>
              <a:t>”)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13113" y="1603352"/>
            <a:ext cx="4499789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1400" b="1" dirty="0" smtClean="0">
                <a:solidFill>
                  <a:schemeClr val="accent1"/>
                </a:solidFill>
              </a:rPr>
              <a:t>O</a:t>
            </a:r>
            <a:r>
              <a:rPr lang="en-GB" sz="1400" b="1" baseline="-25000" dirty="0" smtClean="0">
                <a:solidFill>
                  <a:schemeClr val="accent1"/>
                </a:solidFill>
              </a:rPr>
              <a:t>0</a:t>
            </a:r>
            <a:r>
              <a:rPr lang="en-GB" sz="1400" b="1" dirty="0" smtClean="0">
                <a:solidFill>
                  <a:schemeClr val="accent1"/>
                </a:solidFill>
              </a:rPr>
              <a:t> </a:t>
            </a:r>
            <a:r>
              <a:rPr lang="en-GB" sz="1400" b="1" dirty="0">
                <a:solidFill>
                  <a:schemeClr val="accent1"/>
                </a:solidFill>
              </a:rPr>
              <a:t>= (“AB345678”, “RJ123456”, null)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03225" y="920302"/>
            <a:ext cx="6640775" cy="30622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GB" sz="1400" b="1" i="1" dirty="0" smtClean="0">
                <a:solidFill>
                  <a:schemeClr val="accent1"/>
                </a:solidFill>
              </a:rPr>
              <a:t>“</a:t>
            </a:r>
            <a:r>
              <a:rPr lang="en-GB" sz="1400" b="1" i="1" u="sng" dirty="0" smtClean="0">
                <a:solidFill>
                  <a:schemeClr val="accent1"/>
                </a:solidFill>
              </a:rPr>
              <a:t>Any 2 letters </a:t>
            </a:r>
            <a:r>
              <a:rPr lang="en-GB" sz="1400" b="1" i="1" dirty="0" smtClean="0">
                <a:solidFill>
                  <a:schemeClr val="accent1"/>
                </a:solidFill>
              </a:rPr>
              <a:t>followed by any combination of </a:t>
            </a:r>
            <a:r>
              <a:rPr lang="en-GB" sz="1400" b="1" i="1" u="sng" dirty="0" smtClean="0">
                <a:solidFill>
                  <a:schemeClr val="accent1"/>
                </a:solidFill>
              </a:rPr>
              <a:t>6 whole numbers</a:t>
            </a:r>
            <a:r>
              <a:rPr lang="en-GB" sz="1400" b="1" i="1" dirty="0" smtClean="0">
                <a:solidFill>
                  <a:schemeClr val="accent1"/>
                </a:solidFill>
              </a:rPr>
              <a:t>”</a:t>
            </a:r>
            <a:endParaRPr lang="en-GB" sz="1400" b="1" i="1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87702" y="2371090"/>
            <a:ext cx="4499789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1400" b="1" dirty="0" smtClean="0">
                <a:solidFill>
                  <a:schemeClr val="accent1"/>
                </a:solidFill>
              </a:rPr>
              <a:t>{ … , 2, …, 6, ...}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29987" y="2818579"/>
            <a:ext cx="5262004" cy="69983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1400" b="1" dirty="0" err="1" smtClean="0">
                <a:solidFill>
                  <a:schemeClr val="accent1"/>
                </a:solidFill>
              </a:rPr>
              <a:t>SynthesizeProgs</a:t>
            </a:r>
            <a:r>
              <a:rPr lang="en-GB" sz="1400" b="1" dirty="0" smtClean="0">
                <a:solidFill>
                  <a:schemeClr val="accent1"/>
                </a:solidFill>
              </a:rPr>
              <a:t>(I, O</a:t>
            </a:r>
            <a:r>
              <a:rPr lang="en-GB" sz="1400" b="1" baseline="-25000" dirty="0" smtClean="0">
                <a:solidFill>
                  <a:schemeClr val="accent1"/>
                </a:solidFill>
              </a:rPr>
              <a:t>1</a:t>
            </a:r>
            <a:r>
              <a:rPr lang="en-GB" sz="1400" b="1" dirty="0" smtClean="0">
                <a:solidFill>
                  <a:schemeClr val="accent1"/>
                </a:solidFill>
              </a:rPr>
              <a:t>)  = { … , Interval(UpperChar,2), </a:t>
            </a:r>
            <a:r>
              <a:rPr lang="en-GB" sz="1400" b="1" dirty="0">
                <a:solidFill>
                  <a:schemeClr val="accent1"/>
                </a:solidFill>
              </a:rPr>
              <a:t>…} </a:t>
            </a:r>
            <a:r>
              <a:rPr lang="en-GB" sz="1400" b="1" dirty="0" smtClean="0">
                <a:solidFill>
                  <a:schemeClr val="accent1"/>
                </a:solidFill>
              </a:rPr>
              <a:t> </a:t>
            </a:r>
          </a:p>
          <a:p>
            <a:r>
              <a:rPr lang="en-GB" sz="1400" b="1" dirty="0" err="1">
                <a:solidFill>
                  <a:schemeClr val="accent1"/>
                </a:solidFill>
              </a:rPr>
              <a:t>SynthesizeProgs</a:t>
            </a:r>
            <a:r>
              <a:rPr lang="en-GB" sz="1400" b="1" dirty="0">
                <a:solidFill>
                  <a:schemeClr val="accent1"/>
                </a:solidFill>
              </a:rPr>
              <a:t>(I, </a:t>
            </a:r>
            <a:r>
              <a:rPr lang="en-GB" sz="1400" b="1" dirty="0" smtClean="0">
                <a:solidFill>
                  <a:schemeClr val="accent1"/>
                </a:solidFill>
              </a:rPr>
              <a:t>O</a:t>
            </a:r>
            <a:r>
              <a:rPr lang="en-GB" sz="1400" b="1" baseline="-25000" dirty="0" smtClean="0">
                <a:solidFill>
                  <a:schemeClr val="accent1"/>
                </a:solidFill>
              </a:rPr>
              <a:t>2</a:t>
            </a:r>
            <a:r>
              <a:rPr lang="en-GB" sz="1400" b="1" dirty="0" smtClean="0">
                <a:solidFill>
                  <a:schemeClr val="accent1"/>
                </a:solidFill>
              </a:rPr>
              <a:t>)  = { </a:t>
            </a:r>
            <a:r>
              <a:rPr lang="en-GB" sz="1400" b="1" dirty="0">
                <a:solidFill>
                  <a:schemeClr val="accent1"/>
                </a:solidFill>
              </a:rPr>
              <a:t>… , Interval(NumChar,6</a:t>
            </a:r>
            <a:r>
              <a:rPr lang="en-GB" sz="1400" b="1" dirty="0" smtClean="0">
                <a:solidFill>
                  <a:schemeClr val="accent1"/>
                </a:solidFill>
              </a:rPr>
              <a:t>), …. }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08506" y="3731199"/>
            <a:ext cx="4858180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1400" b="1" dirty="0" smtClean="0">
                <a:solidFill>
                  <a:schemeClr val="accent1"/>
                </a:solidFill>
              </a:rPr>
              <a:t>{ … , </a:t>
            </a:r>
            <a:r>
              <a:rPr lang="en-GB" sz="1400" b="1" dirty="0" err="1" smtClean="0">
                <a:solidFill>
                  <a:schemeClr val="accent1"/>
                </a:solidFill>
              </a:rPr>
              <a:t>Concat</a:t>
            </a:r>
            <a:r>
              <a:rPr lang="en-GB" sz="1400" b="1" dirty="0" smtClean="0">
                <a:solidFill>
                  <a:schemeClr val="accent1"/>
                </a:solidFill>
              </a:rPr>
              <a:t>(Interval(UpperChar,2),Interval(NumChar,6)), …. }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23828" y="4010155"/>
            <a:ext cx="5471615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1400" b="1" dirty="0" smtClean="0">
                <a:solidFill>
                  <a:schemeClr val="accent1"/>
                </a:solidFill>
              </a:rPr>
              <a:t>{ … , Filter(</a:t>
            </a:r>
            <a:r>
              <a:rPr lang="en-GB" sz="1400" b="1" dirty="0" err="1" smtClean="0">
                <a:solidFill>
                  <a:schemeClr val="accent1"/>
                </a:solidFill>
              </a:rPr>
              <a:t>Concat</a:t>
            </a:r>
            <a:r>
              <a:rPr lang="en-GB" sz="1400" b="1" dirty="0" smtClean="0">
                <a:solidFill>
                  <a:schemeClr val="accent1"/>
                </a:solidFill>
              </a:rPr>
              <a:t>(Interval(UpperChar,2),Interval(NumChar,6))), …. }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32110" y="4745036"/>
            <a:ext cx="6348102" cy="660397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r>
              <a:rPr lang="en-GB" sz="1400" b="1" dirty="0">
                <a:solidFill>
                  <a:schemeClr val="accent1"/>
                </a:solidFill>
              </a:rPr>
              <a:t>{ … , Filter(</a:t>
            </a:r>
            <a:r>
              <a:rPr lang="en-GB" sz="1400" b="1" dirty="0" err="1">
                <a:solidFill>
                  <a:schemeClr val="accent1"/>
                </a:solidFill>
              </a:rPr>
              <a:t>Concat</a:t>
            </a:r>
            <a:r>
              <a:rPr lang="en-GB" sz="1400" b="1" dirty="0">
                <a:solidFill>
                  <a:schemeClr val="accent1"/>
                </a:solidFill>
              </a:rPr>
              <a:t>(Interval(UpperChar,2),Interval(NumChar,6))), …. </a:t>
            </a:r>
          </a:p>
          <a:p>
            <a:endParaRPr lang="en-GB" sz="1400" b="1" dirty="0" smtClean="0">
              <a:solidFill>
                <a:schemeClr val="accent1"/>
              </a:solidFill>
            </a:endParaRPr>
          </a:p>
          <a:p>
            <a:r>
              <a:rPr lang="en-GB" sz="1400" b="1" dirty="0" smtClean="0">
                <a:solidFill>
                  <a:schemeClr val="accent1"/>
                </a:solidFill>
              </a:rPr>
              <a:t>  … , Filter(</a:t>
            </a:r>
            <a:r>
              <a:rPr lang="en-GB" sz="1400" b="1" dirty="0" err="1" smtClean="0">
                <a:solidFill>
                  <a:schemeClr val="accent1"/>
                </a:solidFill>
              </a:rPr>
              <a:t>Concat</a:t>
            </a:r>
            <a:r>
              <a:rPr lang="en-GB" sz="1400" b="1" dirty="0" smtClean="0">
                <a:solidFill>
                  <a:schemeClr val="accent1"/>
                </a:solidFill>
              </a:rPr>
              <a:t>(Interval(UpperChar,2),</a:t>
            </a:r>
            <a:r>
              <a:rPr lang="en-GB" sz="1400" b="1" dirty="0" err="1" smtClean="0">
                <a:solidFill>
                  <a:schemeClr val="accent1"/>
                </a:solidFill>
              </a:rPr>
              <a:t>KleeneStar</a:t>
            </a:r>
            <a:r>
              <a:rPr lang="en-GB" sz="1400" b="1" dirty="0" smtClean="0">
                <a:solidFill>
                  <a:schemeClr val="accent1"/>
                </a:solidFill>
              </a:rPr>
              <a:t>(</a:t>
            </a:r>
            <a:r>
              <a:rPr lang="en-GB" sz="1400" b="1" dirty="0" err="1" smtClean="0">
                <a:solidFill>
                  <a:schemeClr val="accent1"/>
                </a:solidFill>
              </a:rPr>
              <a:t>NumChar</a:t>
            </a:r>
            <a:r>
              <a:rPr lang="en-GB" sz="1400" b="1" dirty="0" smtClean="0">
                <a:solidFill>
                  <a:schemeClr val="accent1"/>
                </a:solidFill>
              </a:rPr>
              <a:t>))), …. }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08506" y="5935083"/>
            <a:ext cx="5879242" cy="39326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1400" b="1" dirty="0" smtClean="0">
                <a:solidFill>
                  <a:schemeClr val="accent1"/>
                </a:solidFill>
              </a:rPr>
              <a:t>Filter(</a:t>
            </a:r>
            <a:r>
              <a:rPr lang="en-GB" sz="1400" b="1" dirty="0" err="1" smtClean="0">
                <a:solidFill>
                  <a:schemeClr val="accent1"/>
                </a:solidFill>
              </a:rPr>
              <a:t>Concat</a:t>
            </a:r>
            <a:r>
              <a:rPr lang="en-GB" sz="1400" b="1" dirty="0" smtClean="0">
                <a:solidFill>
                  <a:schemeClr val="accent1"/>
                </a:solidFill>
              </a:rPr>
              <a:t>(Interval(UpperChar,2),Interval(NumChar,6)))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23828" y="1416883"/>
            <a:ext cx="4499789" cy="294781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en-GB" sz="1400" b="1" dirty="0">
                <a:solidFill>
                  <a:schemeClr val="accent1"/>
                </a:solidFill>
              </a:rPr>
              <a:t>T </a:t>
            </a:r>
            <a:r>
              <a:rPr lang="en-GB" sz="1400" b="1" dirty="0" smtClean="0">
                <a:solidFill>
                  <a:schemeClr val="accent1"/>
                </a:solidFill>
              </a:rPr>
              <a:t>= O</a:t>
            </a:r>
            <a:r>
              <a:rPr lang="en-GB" sz="1400" b="1" baseline="-25000" dirty="0">
                <a:solidFill>
                  <a:schemeClr val="accent1"/>
                </a:solidFill>
              </a:rPr>
              <a:t>0</a:t>
            </a:r>
            <a:r>
              <a:rPr lang="en-GB" sz="1400" b="1" baseline="-25000" dirty="0" smtClean="0">
                <a:solidFill>
                  <a:schemeClr val="accent1"/>
                </a:solidFill>
              </a:rPr>
              <a:t> </a:t>
            </a:r>
            <a:r>
              <a:rPr lang="en-GB" sz="1400" b="1" dirty="0" smtClean="0">
                <a:solidFill>
                  <a:schemeClr val="accent1"/>
                </a:solidFill>
              </a:rPr>
              <a:t>[O</a:t>
            </a:r>
            <a:r>
              <a:rPr lang="en-GB" sz="1400" b="1" baseline="-25000" dirty="0">
                <a:solidFill>
                  <a:schemeClr val="accent1"/>
                </a:solidFill>
              </a:rPr>
              <a:t>1</a:t>
            </a:r>
            <a:r>
              <a:rPr lang="en-GB" sz="1400" b="1" dirty="0" smtClean="0">
                <a:solidFill>
                  <a:schemeClr val="accent1"/>
                </a:solidFill>
              </a:rPr>
              <a:t> , O</a:t>
            </a:r>
            <a:r>
              <a:rPr lang="en-GB" sz="1400" b="1" baseline="-25000" dirty="0" smtClean="0">
                <a:solidFill>
                  <a:schemeClr val="accent1"/>
                </a:solidFill>
              </a:rPr>
              <a:t>2</a:t>
            </a:r>
            <a:r>
              <a:rPr lang="en-GB" sz="1400" b="1" dirty="0" smtClean="0">
                <a:solidFill>
                  <a:schemeClr val="accent1"/>
                </a:solidFill>
              </a:rPr>
              <a:t>]</a:t>
            </a:r>
            <a:endParaRPr lang="en-GB" sz="1400" b="1" dirty="0">
              <a:solidFill>
                <a:schemeClr val="accent1"/>
              </a:solidFill>
            </a:endParaRPr>
          </a:p>
          <a:p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23828" y="1837399"/>
            <a:ext cx="3285735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1400" b="1" dirty="0" smtClean="0">
                <a:solidFill>
                  <a:schemeClr val="accent1"/>
                </a:solidFill>
              </a:rPr>
              <a:t>O</a:t>
            </a:r>
            <a:r>
              <a:rPr lang="en-GB" sz="1400" b="1" baseline="-25000" dirty="0">
                <a:solidFill>
                  <a:schemeClr val="accent1"/>
                </a:solidFill>
              </a:rPr>
              <a:t>1</a:t>
            </a:r>
            <a:r>
              <a:rPr lang="en-GB" sz="1400" b="1" dirty="0" smtClean="0">
                <a:solidFill>
                  <a:schemeClr val="accent1"/>
                </a:solidFill>
              </a:rPr>
              <a:t> </a:t>
            </a:r>
            <a:r>
              <a:rPr lang="en-GB" sz="1400" b="1" dirty="0">
                <a:solidFill>
                  <a:schemeClr val="accent1"/>
                </a:solidFill>
              </a:rPr>
              <a:t>= (“</a:t>
            </a:r>
            <a:r>
              <a:rPr lang="en-GB" sz="1400" b="1" dirty="0" smtClean="0">
                <a:solidFill>
                  <a:schemeClr val="accent1"/>
                </a:solidFill>
              </a:rPr>
              <a:t>AB”, </a:t>
            </a:r>
            <a:r>
              <a:rPr lang="en-GB" sz="1400" b="1" dirty="0">
                <a:solidFill>
                  <a:schemeClr val="accent1"/>
                </a:solidFill>
              </a:rPr>
              <a:t>“</a:t>
            </a:r>
            <a:r>
              <a:rPr lang="en-GB" sz="1400" b="1" dirty="0" smtClean="0">
                <a:solidFill>
                  <a:schemeClr val="accent1"/>
                </a:solidFill>
              </a:rPr>
              <a:t>RJ</a:t>
            </a:r>
            <a:r>
              <a:rPr lang="en-GB" sz="1400" b="1" dirty="0">
                <a:solidFill>
                  <a:schemeClr val="accent1"/>
                </a:solidFill>
              </a:rPr>
              <a:t>”, Ø)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027229" y="2029570"/>
            <a:ext cx="3278932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1400" b="1" dirty="0" smtClean="0">
                <a:solidFill>
                  <a:schemeClr val="accent1"/>
                </a:solidFill>
              </a:rPr>
              <a:t>O</a:t>
            </a:r>
            <a:r>
              <a:rPr lang="en-GB" sz="1400" b="1" baseline="-25000" dirty="0" smtClean="0">
                <a:solidFill>
                  <a:schemeClr val="accent1"/>
                </a:solidFill>
              </a:rPr>
              <a:t>2</a:t>
            </a:r>
            <a:r>
              <a:rPr lang="en-GB" sz="1400" b="1" dirty="0" smtClean="0">
                <a:solidFill>
                  <a:schemeClr val="accent1"/>
                </a:solidFill>
              </a:rPr>
              <a:t> </a:t>
            </a:r>
            <a:r>
              <a:rPr lang="en-GB" sz="1400" b="1" dirty="0">
                <a:solidFill>
                  <a:schemeClr val="accent1"/>
                </a:solidFill>
              </a:rPr>
              <a:t>= </a:t>
            </a:r>
            <a:r>
              <a:rPr lang="en-GB" sz="1400" b="1" dirty="0" smtClean="0">
                <a:solidFill>
                  <a:schemeClr val="accent1"/>
                </a:solidFill>
              </a:rPr>
              <a:t>(“</a:t>
            </a:r>
            <a:r>
              <a:rPr lang="en-GB" sz="1400" b="1" dirty="0">
                <a:solidFill>
                  <a:schemeClr val="accent1"/>
                </a:solidFill>
              </a:rPr>
              <a:t>345678</a:t>
            </a:r>
            <a:r>
              <a:rPr lang="en-GB" sz="1400" b="1" dirty="0" smtClean="0">
                <a:solidFill>
                  <a:schemeClr val="accent1"/>
                </a:solidFill>
              </a:rPr>
              <a:t>”, “</a:t>
            </a:r>
            <a:r>
              <a:rPr lang="en-GB" sz="1400" b="1" dirty="0">
                <a:solidFill>
                  <a:schemeClr val="accent1"/>
                </a:solidFill>
              </a:rPr>
              <a:t>123456</a:t>
            </a:r>
            <a:r>
              <a:rPr lang="en-GB" sz="1400" b="1" dirty="0" smtClean="0">
                <a:solidFill>
                  <a:schemeClr val="accent1"/>
                </a:solidFill>
              </a:rPr>
              <a:t>”, </a:t>
            </a:r>
            <a:r>
              <a:rPr lang="en-GB" sz="1400" b="1" dirty="0">
                <a:solidFill>
                  <a:schemeClr val="accent1"/>
                </a:solidFill>
              </a:rPr>
              <a:t>Ø)</a:t>
            </a:r>
          </a:p>
        </p:txBody>
      </p:sp>
      <p:cxnSp>
        <p:nvCxnSpPr>
          <p:cNvPr id="23" name="Curved Connector 22"/>
          <p:cNvCxnSpPr/>
          <p:nvPr/>
        </p:nvCxnSpPr>
        <p:spPr>
          <a:xfrm flipV="1">
            <a:off x="2344485" y="1174857"/>
            <a:ext cx="797416" cy="45085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/>
          <p:nvPr/>
        </p:nvCxnSpPr>
        <p:spPr>
          <a:xfrm flipV="1">
            <a:off x="3403445" y="2555756"/>
            <a:ext cx="1284257" cy="3177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>
            <a:off x="4687702" y="2994013"/>
            <a:ext cx="242285" cy="17080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/>
          <p:nvPr/>
        </p:nvCxnSpPr>
        <p:spPr>
          <a:xfrm>
            <a:off x="4013112" y="3738932"/>
            <a:ext cx="495396" cy="17693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/>
          <p:nvPr/>
        </p:nvCxnSpPr>
        <p:spPr>
          <a:xfrm>
            <a:off x="2166148" y="4820637"/>
            <a:ext cx="1857680" cy="129735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/>
          <p:nvPr/>
        </p:nvCxnSpPr>
        <p:spPr>
          <a:xfrm rot="10800000" flipV="1">
            <a:off x="1318912" y="5044047"/>
            <a:ext cx="2694201" cy="443564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urved Connector 39"/>
          <p:cNvCxnSpPr/>
          <p:nvPr/>
        </p:nvCxnSpPr>
        <p:spPr>
          <a:xfrm>
            <a:off x="4013113" y="5878107"/>
            <a:ext cx="495393" cy="176848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89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1" y="234497"/>
            <a:ext cx="8976049" cy="1325563"/>
          </a:xfrm>
        </p:spPr>
        <p:txBody>
          <a:bodyPr/>
          <a:lstStyle/>
          <a:p>
            <a:r>
              <a:rPr lang="en-GB" dirty="0" smtClean="0"/>
              <a:t>Component Satisfaction Relation (CSR)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886" y="1560060"/>
            <a:ext cx="4431091" cy="514554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Given input </a:t>
            </a:r>
            <a:r>
              <a:rPr lang="en-GB" i="1" dirty="0" smtClean="0">
                <a:solidFill>
                  <a:srgbClr val="FF0000"/>
                </a:solidFill>
              </a:rPr>
              <a:t>I</a:t>
            </a:r>
            <a:r>
              <a:rPr lang="en-GB" dirty="0" smtClean="0"/>
              <a:t>, examples </a:t>
            </a:r>
            <a:r>
              <a:rPr lang="en-GB" i="1" dirty="0" smtClean="0">
                <a:solidFill>
                  <a:srgbClr val="FF0000"/>
                </a:solidFill>
              </a:rPr>
              <a:t>E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and </a:t>
            </a:r>
            <a:r>
              <a:rPr lang="en-GB" dirty="0" smtClean="0">
                <a:solidFill>
                  <a:srgbClr val="FF0000"/>
                </a:solidFill>
              </a:rPr>
              <a:t>p</a:t>
            </a:r>
            <a:r>
              <a:rPr lang="en-GB" dirty="0" smtClean="0"/>
              <a:t>(</a:t>
            </a:r>
            <a:r>
              <a:rPr lang="en-GB" i="1" dirty="0" smtClean="0">
                <a:solidFill>
                  <a:srgbClr val="FF0000"/>
                </a:solidFill>
              </a:rPr>
              <a:t>I</a:t>
            </a:r>
            <a:r>
              <a:rPr lang="en-GB" dirty="0"/>
              <a:t>) </a:t>
            </a:r>
            <a:r>
              <a:rPr lang="en-GB" dirty="0" smtClean="0"/>
              <a:t>= </a:t>
            </a:r>
            <a:r>
              <a:rPr lang="en-GB" i="1" dirty="0" smtClean="0">
                <a:solidFill>
                  <a:srgbClr val="FF0000"/>
                </a:solidFill>
              </a:rPr>
              <a:t>V</a:t>
            </a:r>
            <a:r>
              <a:rPr lang="en-GB" dirty="0" smtClean="0"/>
              <a:t>   </a:t>
            </a:r>
            <a:endParaRPr lang="en-GB" dirty="0"/>
          </a:p>
          <a:p>
            <a:r>
              <a:rPr lang="en-GB" dirty="0" smtClean="0"/>
              <a:t>CSR&lt;</a:t>
            </a:r>
            <a:r>
              <a:rPr lang="en-GB" i="1" dirty="0" smtClean="0"/>
              <a:t>Type</a:t>
            </a:r>
            <a:r>
              <a:rPr lang="en-GB" dirty="0" smtClean="0"/>
              <a:t>&gt;(</a:t>
            </a:r>
            <a:r>
              <a:rPr lang="en-GB" i="1" dirty="0">
                <a:solidFill>
                  <a:srgbClr val="FF0000"/>
                </a:solidFill>
              </a:rPr>
              <a:t>I</a:t>
            </a:r>
            <a:r>
              <a:rPr lang="en-GB" i="1" dirty="0" smtClean="0"/>
              <a:t>, </a:t>
            </a:r>
            <a:r>
              <a:rPr lang="en-GB" i="1" dirty="0" smtClean="0">
                <a:solidFill>
                  <a:srgbClr val="FF0000"/>
                </a:solidFill>
              </a:rPr>
              <a:t>E</a:t>
            </a:r>
            <a:r>
              <a:rPr lang="en-GB" i="1" dirty="0" smtClean="0"/>
              <a:t>, </a:t>
            </a:r>
            <a:r>
              <a:rPr lang="en-GB" i="1" dirty="0" smtClean="0">
                <a:solidFill>
                  <a:srgbClr val="FF0000"/>
                </a:solidFill>
              </a:rPr>
              <a:t>V</a:t>
            </a:r>
            <a:r>
              <a:rPr lang="en-GB" dirty="0" smtClean="0"/>
              <a:t>) </a:t>
            </a:r>
          </a:p>
          <a:p>
            <a:pPr lvl="1"/>
            <a:r>
              <a:rPr lang="en-GB" dirty="0" smtClean="0"/>
              <a:t>determines when </a:t>
            </a:r>
            <a:r>
              <a:rPr lang="en-GB" i="1" dirty="0" smtClean="0"/>
              <a:t>values</a:t>
            </a:r>
            <a:r>
              <a:rPr lang="en-GB" dirty="0" smtClean="0"/>
              <a:t> </a:t>
            </a:r>
            <a:r>
              <a:rPr lang="en-GB" i="1" dirty="0" smtClean="0">
                <a:solidFill>
                  <a:srgbClr val="FF0000"/>
                </a:solidFill>
              </a:rPr>
              <a:t>V</a:t>
            </a:r>
            <a:r>
              <a:rPr lang="en-GB" dirty="0" smtClean="0"/>
              <a:t> of type </a:t>
            </a:r>
            <a:r>
              <a:rPr lang="en-GB" i="1" dirty="0" err="1" smtClean="0"/>
              <a:t>Type</a:t>
            </a:r>
            <a:r>
              <a:rPr lang="en-GB" dirty="0" smtClean="0"/>
              <a:t> are relevant for examples </a:t>
            </a:r>
            <a:r>
              <a:rPr lang="en-GB" i="1" dirty="0">
                <a:solidFill>
                  <a:srgbClr val="FF0000"/>
                </a:solidFill>
              </a:rPr>
              <a:t>E</a:t>
            </a:r>
            <a:r>
              <a:rPr lang="en-GB" dirty="0" smtClean="0"/>
              <a:t> on inputs </a:t>
            </a:r>
            <a:r>
              <a:rPr lang="en-GB" i="1" dirty="0" smtClean="0">
                <a:solidFill>
                  <a:srgbClr val="FF0000"/>
                </a:solidFill>
              </a:rPr>
              <a:t>I</a:t>
            </a:r>
          </a:p>
          <a:p>
            <a:r>
              <a:rPr lang="en-GB" dirty="0" smtClean="0"/>
              <a:t>CSR for types in the string DSL:</a:t>
            </a:r>
          </a:p>
          <a:p>
            <a:pPr lvl="1"/>
            <a:r>
              <a:rPr lang="en-GB" b="1" i="1" dirty="0" smtClean="0"/>
              <a:t>String</a:t>
            </a:r>
            <a:r>
              <a:rPr lang="en-GB" dirty="0" smtClean="0"/>
              <a:t>: if the values are equal to the example strings</a:t>
            </a:r>
          </a:p>
          <a:p>
            <a:pPr lvl="1"/>
            <a:r>
              <a:rPr lang="en-GB" b="1" i="1" dirty="0" smtClean="0"/>
              <a:t>Regex</a:t>
            </a:r>
            <a:r>
              <a:rPr lang="en-GB" dirty="0" smtClean="0"/>
              <a:t>: if the value is a regex that matches the example string in the input string </a:t>
            </a:r>
          </a:p>
          <a:p>
            <a:pPr lvl="1"/>
            <a:r>
              <a:rPr lang="en-GB" b="1" i="1" dirty="0" smtClean="0"/>
              <a:t>Char Class</a:t>
            </a:r>
            <a:r>
              <a:rPr lang="en-GB" dirty="0" smtClean="0"/>
              <a:t>: if the characters in the examples and the values fall under the same minimal character class	</a:t>
            </a:r>
          </a:p>
          <a:p>
            <a:pPr lvl="1"/>
            <a:r>
              <a:rPr lang="en-GB" b="1" i="1" dirty="0" smtClean="0"/>
              <a:t>Position</a:t>
            </a:r>
            <a:r>
              <a:rPr lang="en-GB" dirty="0" smtClean="0"/>
              <a:t>: if the value is the start or end position of the example string in the input string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981694" y="1470232"/>
            <a:ext cx="3742284" cy="82407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GB" sz="1600" i="1" u="sng" dirty="0" smtClean="0"/>
              <a:t>Input</a:t>
            </a:r>
          </a:p>
          <a:p>
            <a:pPr algn="ctr"/>
            <a:r>
              <a:rPr lang="en-GB" sz="1600" i="1" dirty="0" smtClean="0">
                <a:solidFill>
                  <a:srgbClr val="FF0000"/>
                </a:solidFill>
              </a:rPr>
              <a:t>I</a:t>
            </a:r>
            <a:r>
              <a:rPr lang="en-GB" sz="1600" dirty="0" smtClean="0"/>
              <a:t> = (“AB345678”, “RJ123456”, “DDD12345”)</a:t>
            </a:r>
            <a:endParaRPr lang="en-GB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5487614" y="2064487"/>
            <a:ext cx="2907448" cy="60608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GB" sz="1600" i="1" u="sng" dirty="0" smtClean="0"/>
              <a:t>Output</a:t>
            </a:r>
          </a:p>
          <a:p>
            <a:pPr algn="ctr"/>
            <a:r>
              <a:rPr lang="en-GB" sz="1600" dirty="0" smtClean="0"/>
              <a:t>(“AB345678”, “RJ123456”, null)</a:t>
            </a:r>
            <a:endParaRPr lang="en-GB" sz="1600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6170166" y="2639312"/>
            <a:ext cx="672909" cy="423498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43075" y="2639312"/>
            <a:ext cx="614816" cy="423498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24400" y="3107423"/>
            <a:ext cx="2765969" cy="39774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1600" dirty="0" smtClean="0"/>
              <a:t>         </a:t>
            </a:r>
            <a:r>
              <a:rPr lang="en-GB" sz="1600" i="1" dirty="0">
                <a:solidFill>
                  <a:srgbClr val="FF0000"/>
                </a:solidFill>
              </a:rPr>
              <a:t>E</a:t>
            </a:r>
            <a:r>
              <a:rPr lang="en-GB" sz="1600" i="1" dirty="0" smtClean="0"/>
              <a:t> </a:t>
            </a:r>
            <a:r>
              <a:rPr lang="en-GB" sz="1600" dirty="0" smtClean="0"/>
              <a:t>=  (“AB”, “RJ”, Ø)</a:t>
            </a:r>
            <a:endParaRPr lang="en-GB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920443" y="3107423"/>
            <a:ext cx="2907448" cy="39774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1600" dirty="0" smtClean="0"/>
              <a:t>(“345678”, “123456”, Ø)</a:t>
            </a:r>
            <a:endParaRPr lang="en-GB" sz="1600" dirty="0"/>
          </a:p>
        </p:txBody>
      </p:sp>
      <p:cxnSp>
        <p:nvCxnSpPr>
          <p:cNvPr id="10" name="Curved Connector 9"/>
          <p:cNvCxnSpPr>
            <a:stCxn id="8" idx="2"/>
            <a:endCxn id="16" idx="0"/>
          </p:cNvCxnSpPr>
          <p:nvPr/>
        </p:nvCxnSpPr>
        <p:spPr>
          <a:xfrm rot="16200000" flipH="1">
            <a:off x="6410077" y="3202470"/>
            <a:ext cx="336508" cy="941893"/>
          </a:xfrm>
          <a:prstGeom prst="curvedConnector3">
            <a:avLst>
              <a:gd name="adj1" fmla="val 50000"/>
            </a:avLst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4125" y="4002712"/>
            <a:ext cx="2751568" cy="54865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7213" y="4708012"/>
            <a:ext cx="1820524" cy="54033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00889" y="5390682"/>
            <a:ext cx="889480" cy="23276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57749" y="5765776"/>
            <a:ext cx="2261107" cy="789725"/>
          </a:xfrm>
          <a:prstGeom prst="rect">
            <a:avLst/>
          </a:prstGeom>
        </p:spPr>
      </p:pic>
      <p:sp>
        <p:nvSpPr>
          <p:cNvPr id="15" name="Content Placeholder 2"/>
          <p:cNvSpPr txBox="1">
            <a:spLocks/>
          </p:cNvSpPr>
          <p:nvPr/>
        </p:nvSpPr>
        <p:spPr>
          <a:xfrm>
            <a:off x="5292169" y="3980686"/>
            <a:ext cx="3910613" cy="276906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i="1" u="sng" dirty="0" smtClean="0"/>
              <a:t>String</a:t>
            </a:r>
            <a:r>
              <a:rPr lang="en-GB" sz="1600" dirty="0" smtClean="0"/>
              <a:t>: </a:t>
            </a:r>
          </a:p>
          <a:p>
            <a:endParaRPr lang="en-GB" sz="1600" i="1" dirty="0" smtClean="0"/>
          </a:p>
          <a:p>
            <a:r>
              <a:rPr lang="en-GB" sz="1600" b="1" i="1" u="sng" dirty="0" smtClean="0"/>
              <a:t>Regex</a:t>
            </a:r>
            <a:r>
              <a:rPr lang="en-GB" sz="1600" dirty="0" smtClean="0"/>
              <a:t>:</a:t>
            </a:r>
          </a:p>
          <a:p>
            <a:endParaRPr lang="en-GB" sz="1600" i="1" dirty="0" smtClean="0"/>
          </a:p>
          <a:p>
            <a:r>
              <a:rPr lang="en-GB" sz="1600" b="1" i="1" u="sng" dirty="0" smtClean="0"/>
              <a:t>Char Class</a:t>
            </a:r>
            <a:r>
              <a:rPr lang="en-GB" sz="1600" dirty="0" smtClean="0"/>
              <a:t>: 	</a:t>
            </a:r>
            <a:endParaRPr lang="en-GB" sz="1600" i="1" dirty="0" smtClean="0"/>
          </a:p>
          <a:p>
            <a:r>
              <a:rPr lang="en-GB" sz="1600" b="1" i="1" u="sng" dirty="0" smtClean="0"/>
              <a:t>Position</a:t>
            </a:r>
            <a:r>
              <a:rPr lang="en-GB" sz="1600" dirty="0" smtClean="0"/>
              <a:t>:</a:t>
            </a:r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6" name="Rectangle 15"/>
          <p:cNvSpPr/>
          <p:nvPr/>
        </p:nvSpPr>
        <p:spPr>
          <a:xfrm>
            <a:off x="5203182" y="3841671"/>
            <a:ext cx="3692192" cy="283653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04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699" y="437411"/>
            <a:ext cx="8062815" cy="994172"/>
          </a:xfrm>
        </p:spPr>
        <p:txBody>
          <a:bodyPr>
            <a:normAutofit/>
          </a:bodyPr>
          <a:lstStyle/>
          <a:p>
            <a:r>
              <a:rPr lang="en-GB" dirty="0"/>
              <a:t>P</a:t>
            </a:r>
            <a:r>
              <a:rPr lang="en-GB" dirty="0" smtClean="0"/>
              <a:t>rogram </a:t>
            </a:r>
            <a:r>
              <a:rPr lang="en-GB" dirty="0"/>
              <a:t>s</a:t>
            </a:r>
            <a:r>
              <a:rPr lang="en-GB" dirty="0" smtClean="0"/>
              <a:t>ynthesis </a:t>
            </a:r>
            <a:r>
              <a:rPr lang="en-GB" dirty="0"/>
              <a:t>a</a:t>
            </a:r>
            <a:r>
              <a:rPr lang="en-GB" dirty="0" smtClean="0"/>
              <a:t>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120" y="2112579"/>
            <a:ext cx="8247335" cy="416209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Parametric in DSL, CSR and compositional specification</a:t>
            </a:r>
          </a:p>
          <a:p>
            <a:r>
              <a:rPr lang="en-GB" dirty="0" smtClean="0"/>
              <a:t>Systematic search</a:t>
            </a:r>
          </a:p>
          <a:p>
            <a:pPr lvl="1"/>
            <a:r>
              <a:rPr lang="en-GB" dirty="0" smtClean="0"/>
              <a:t>Soundness and completeness</a:t>
            </a:r>
          </a:p>
          <a:p>
            <a:r>
              <a:rPr lang="en-GB" dirty="0"/>
              <a:t>S</a:t>
            </a:r>
            <a:r>
              <a:rPr lang="en-GB" dirty="0" smtClean="0"/>
              <a:t>pecification-guided optimization</a:t>
            </a:r>
          </a:p>
          <a:p>
            <a:pPr lvl="1"/>
            <a:r>
              <a:rPr lang="en-GB" dirty="0" smtClean="0"/>
              <a:t>Search with recursive component synthesis using CSR</a:t>
            </a:r>
          </a:p>
          <a:p>
            <a:pPr lvl="1"/>
            <a:r>
              <a:rPr lang="en-GB" dirty="0" smtClean="0"/>
              <a:t>Semantic equivalence optimization</a:t>
            </a:r>
          </a:p>
          <a:p>
            <a:pPr lvl="1"/>
            <a:r>
              <a:rPr lang="en-GB" i="1" dirty="0" smtClean="0"/>
              <a:t>DSL-agnostic</a:t>
            </a:r>
            <a:r>
              <a:rPr lang="en-GB" dirty="0" smtClean="0"/>
              <a:t> rule application patterns</a:t>
            </a:r>
          </a:p>
          <a:p>
            <a:r>
              <a:rPr lang="en-GB" dirty="0" smtClean="0"/>
              <a:t>Ranking</a:t>
            </a:r>
          </a:p>
          <a:p>
            <a:pPr lvl="1"/>
            <a:r>
              <a:rPr lang="en-GB" dirty="0" smtClean="0"/>
              <a:t>Based on constituent components and size</a:t>
            </a:r>
          </a:p>
        </p:txBody>
      </p:sp>
    </p:spTree>
    <p:extLst>
      <p:ext uri="{BB962C8B-B14F-4D97-AF65-F5344CB8AC3E}">
        <p14:creationId xmlns:p14="http://schemas.microsoft.com/office/powerpoint/2010/main" val="30254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229" y="207471"/>
            <a:ext cx="7886700" cy="1325563"/>
          </a:xfrm>
        </p:spPr>
        <p:txBody>
          <a:bodyPr/>
          <a:lstStyle/>
          <a:p>
            <a:r>
              <a:rPr lang="en-GB" dirty="0" smtClean="0"/>
              <a:t>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229" y="1533034"/>
            <a:ext cx="8688771" cy="3221846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Problems from online help forums covering range of DSL features</a:t>
            </a:r>
          </a:p>
          <a:p>
            <a:pPr lvl="1"/>
            <a:r>
              <a:rPr lang="en-GB" dirty="0" smtClean="0"/>
              <a:t>Excel, </a:t>
            </a:r>
            <a:r>
              <a:rPr lang="en-GB" dirty="0" err="1" smtClean="0"/>
              <a:t>StackOverflow</a:t>
            </a:r>
            <a:r>
              <a:rPr lang="en-GB" dirty="0" smtClean="0"/>
              <a:t> and Regex</a:t>
            </a:r>
          </a:p>
          <a:p>
            <a:r>
              <a:rPr lang="en-GB" dirty="0" smtClean="0"/>
              <a:t>Used original NL description of the task, detected </a:t>
            </a:r>
            <a:r>
              <a:rPr lang="en-GB" dirty="0"/>
              <a:t>noun phrases for constituent </a:t>
            </a:r>
            <a:r>
              <a:rPr lang="en-GB" dirty="0" smtClean="0"/>
              <a:t>concepts using </a:t>
            </a:r>
            <a:r>
              <a:rPr lang="en-GB" i="1" dirty="0" smtClean="0"/>
              <a:t>Stanford</a:t>
            </a:r>
            <a:r>
              <a:rPr lang="en-GB" dirty="0" smtClean="0"/>
              <a:t> and </a:t>
            </a:r>
            <a:r>
              <a:rPr lang="en-GB" i="1" dirty="0" smtClean="0"/>
              <a:t>MSR</a:t>
            </a:r>
            <a:r>
              <a:rPr lang="en-GB" dirty="0" smtClean="0"/>
              <a:t> </a:t>
            </a:r>
            <a:r>
              <a:rPr lang="en-GB" i="1" dirty="0" smtClean="0"/>
              <a:t>Splat</a:t>
            </a:r>
            <a:r>
              <a:rPr lang="en-GB" dirty="0" smtClean="0"/>
              <a:t> parsers</a:t>
            </a:r>
            <a:endParaRPr lang="en-GB" dirty="0"/>
          </a:p>
          <a:p>
            <a:pPr lvl="1"/>
            <a:r>
              <a:rPr lang="en-GB" dirty="0" smtClean="0"/>
              <a:t>Average number of examples required: </a:t>
            </a:r>
            <a:r>
              <a:rPr lang="en-GB" b="1" dirty="0" smtClean="0"/>
              <a:t>2.73</a:t>
            </a:r>
          </a:p>
          <a:p>
            <a:pPr lvl="1"/>
            <a:r>
              <a:rPr lang="en-GB" dirty="0" smtClean="0"/>
              <a:t>Average number of constituent concepts: </a:t>
            </a:r>
            <a:r>
              <a:rPr lang="en-GB" b="1" dirty="0" smtClean="0"/>
              <a:t>1.53</a:t>
            </a:r>
          </a:p>
          <a:p>
            <a:r>
              <a:rPr lang="en-GB" dirty="0" smtClean="0"/>
              <a:t>Baselines:</a:t>
            </a:r>
          </a:p>
          <a:p>
            <a:pPr lvl="1"/>
            <a:r>
              <a:rPr lang="en-GB" dirty="0" smtClean="0"/>
              <a:t>FF: Flash Fill </a:t>
            </a:r>
            <a:r>
              <a:rPr lang="en-GB" i="1" dirty="0" smtClean="0"/>
              <a:t>(8 of 48 tasks expressible, of which 2 inferred correctly)</a:t>
            </a:r>
          </a:p>
          <a:p>
            <a:pPr lvl="1"/>
            <a:r>
              <a:rPr lang="en-GB" dirty="0" smtClean="0"/>
              <a:t>B1: Our system without constituent examples </a:t>
            </a:r>
          </a:p>
          <a:p>
            <a:pPr lvl="1"/>
            <a:r>
              <a:rPr lang="en-GB" dirty="0" smtClean="0"/>
              <a:t>B2: Our system without ranking based only on size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431193"/>
              </p:ext>
            </p:extLst>
          </p:nvPr>
        </p:nvGraphicFramePr>
        <p:xfrm>
          <a:off x="838201" y="4998720"/>
          <a:ext cx="669036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4684"/>
                <a:gridCol w="1033676"/>
                <a:gridCol w="1019318"/>
                <a:gridCol w="1004962"/>
                <a:gridCol w="947720"/>
              </a:tblGrid>
              <a:tr h="323088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FF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B1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B2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CPS</a:t>
                      </a:r>
                      <a:endParaRPr lang="en-GB" sz="1600" dirty="0"/>
                    </a:p>
                  </a:txBody>
                  <a:tcPr/>
                </a:tc>
              </a:tr>
              <a:tr h="323088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Number of correct results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7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35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42</a:t>
                      </a:r>
                      <a:endParaRPr lang="en-GB" sz="1600" dirty="0"/>
                    </a:p>
                  </a:txBody>
                  <a:tcPr/>
                </a:tc>
              </a:tr>
              <a:tr h="323088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Number of  incorrect results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46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15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6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0</a:t>
                      </a:r>
                      <a:endParaRPr lang="en-GB" sz="1600" dirty="0"/>
                    </a:p>
                  </a:txBody>
                  <a:tcPr/>
                </a:tc>
              </a:tr>
              <a:tr h="323088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Num</a:t>
                      </a:r>
                      <a:r>
                        <a:rPr lang="en-GB" sz="1600" baseline="0" dirty="0" smtClean="0"/>
                        <a:t>ber of timeouts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0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26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7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6</a:t>
                      </a:r>
                      <a:endParaRPr lang="en-GB" sz="1600" dirty="0"/>
                    </a:p>
                  </a:txBody>
                  <a:tcPr/>
                </a:tc>
              </a:tr>
              <a:tr h="323088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Avg.</a:t>
                      </a:r>
                      <a:r>
                        <a:rPr lang="en-GB" sz="1600" baseline="0" dirty="0" smtClean="0"/>
                        <a:t> time (seconds)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&lt; 0.5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12.35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8.99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9.97</a:t>
                      </a:r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96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229" y="207471"/>
            <a:ext cx="7886700" cy="1325563"/>
          </a:xfrm>
        </p:spPr>
        <p:txBody>
          <a:bodyPr/>
          <a:lstStyle/>
          <a:p>
            <a:r>
              <a:rPr lang="en-GB" dirty="0" smtClean="0"/>
              <a:t>Task: replace within match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04" y="1511786"/>
            <a:ext cx="8515350" cy="377616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i="1" dirty="0" smtClean="0"/>
              <a:t>If the cells contain a 16 digit number then Replace the first 12 digits of each string with “</a:t>
            </a:r>
            <a:r>
              <a:rPr lang="en-GB" i="1" dirty="0" err="1" smtClean="0"/>
              <a:t>xxxxXXXXxxxx</a:t>
            </a:r>
            <a:r>
              <a:rPr lang="en-GB" i="1" dirty="0" smtClean="0"/>
              <a:t>”</a:t>
            </a:r>
            <a:endParaRPr lang="en-GB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30593" r="4938" b="20329"/>
          <a:stretch/>
        </p:blipFill>
        <p:spPr>
          <a:xfrm>
            <a:off x="1201727" y="2511301"/>
            <a:ext cx="8155633" cy="12606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5543" y="4146793"/>
            <a:ext cx="3935657" cy="1883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31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229" y="207471"/>
            <a:ext cx="8852894" cy="1325563"/>
          </a:xfrm>
        </p:spPr>
        <p:txBody>
          <a:bodyPr/>
          <a:lstStyle/>
          <a:p>
            <a:r>
              <a:rPr lang="en-GB" dirty="0" smtClean="0"/>
              <a:t>Task: dependent position expressions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214" y="1533034"/>
            <a:ext cx="8698672" cy="339065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i="1" dirty="0" smtClean="0"/>
              <a:t>extract any numbers after “SN”. The numbers can be vary in digits. Also, at times there is some other text in between numbers and search word</a:t>
            </a:r>
            <a:endParaRPr lang="en-GB" i="1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50297" r="2088" b="1"/>
          <a:stretch/>
        </p:blipFill>
        <p:spPr>
          <a:xfrm>
            <a:off x="1030455" y="4262674"/>
            <a:ext cx="8500878" cy="23256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229" y="2858597"/>
            <a:ext cx="8563806" cy="1080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35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229" y="207471"/>
            <a:ext cx="7886700" cy="1325563"/>
          </a:xfrm>
        </p:spPr>
        <p:txBody>
          <a:bodyPr/>
          <a:lstStyle/>
          <a:p>
            <a:r>
              <a:rPr lang="en-GB" dirty="0" smtClean="0"/>
              <a:t>Task: conditional with disjunction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229" y="1533034"/>
            <a:ext cx="8515350" cy="377616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i="1" dirty="0" smtClean="0"/>
              <a:t>If column A contains the words “ear” or “mouth”, then  I want to return the value of “face” otherwise I want to return the value of “body”</a:t>
            </a:r>
            <a:endParaRPr lang="en-GB" i="1" dirty="0"/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9917" y="4396182"/>
            <a:ext cx="5922403" cy="14706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1568" y="2921625"/>
            <a:ext cx="6631041" cy="975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69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229" y="207471"/>
            <a:ext cx="7886700" cy="1325563"/>
          </a:xfrm>
        </p:spPr>
        <p:txBody>
          <a:bodyPr/>
          <a:lstStyle/>
          <a:p>
            <a:r>
              <a:rPr lang="en-GB" dirty="0" smtClean="0"/>
              <a:t>Task: inaccuracy in NL description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04" y="1533034"/>
            <a:ext cx="8515350" cy="377616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i="1" dirty="0" smtClean="0"/>
              <a:t>The string must start with “1” or “2” (only once and mandatory) and then followed by any character between “a” to “z” (only once)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3296" y="2990349"/>
            <a:ext cx="5238921" cy="13448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131" y="4824434"/>
            <a:ext cx="7390896" cy="973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6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Conclusion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7265" y="1524295"/>
            <a:ext cx="7189470" cy="1288994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New </a:t>
            </a:r>
            <a:r>
              <a:rPr lang="en-GB" dirty="0"/>
              <a:t>paradigm with </a:t>
            </a:r>
            <a:r>
              <a:rPr lang="en-GB" dirty="0" smtClean="0"/>
              <a:t>NL, examples and compositionality</a:t>
            </a:r>
            <a:endParaRPr lang="en-GB" dirty="0"/>
          </a:p>
          <a:p>
            <a:r>
              <a:rPr lang="en-GB" dirty="0" smtClean="0"/>
              <a:t>Lifting </a:t>
            </a:r>
            <a:r>
              <a:rPr lang="en-GB" dirty="0"/>
              <a:t>the “expressivity” and “supervision” bottlenecks</a:t>
            </a:r>
          </a:p>
          <a:p>
            <a:r>
              <a:rPr lang="en-GB" dirty="0"/>
              <a:t>Domain-agnostic synthesis </a:t>
            </a:r>
            <a:r>
              <a:rPr lang="en-GB" dirty="0" smtClean="0"/>
              <a:t>approach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77265" y="3594356"/>
            <a:ext cx="7999095" cy="305028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Synthesis technique</a:t>
            </a:r>
          </a:p>
          <a:p>
            <a:pPr lvl="1"/>
            <a:r>
              <a:rPr lang="en-GB" dirty="0" smtClean="0"/>
              <a:t>Language learning/probabilistic relevance models from training data (potentially obtained from our system)</a:t>
            </a:r>
          </a:p>
          <a:p>
            <a:pPr lvl="1"/>
            <a:r>
              <a:rPr lang="en-GB" dirty="0" smtClean="0"/>
              <a:t>Domain specific optimizations </a:t>
            </a:r>
          </a:p>
          <a:p>
            <a:r>
              <a:rPr lang="en-GB" dirty="0" smtClean="0"/>
              <a:t>Interaction</a:t>
            </a:r>
          </a:p>
          <a:p>
            <a:pPr lvl="1"/>
            <a:r>
              <a:rPr lang="en-GB" dirty="0" smtClean="0"/>
              <a:t>Dialog-based user interaction model</a:t>
            </a:r>
          </a:p>
          <a:p>
            <a:pPr lvl="1"/>
            <a:r>
              <a:rPr lang="en-GB" dirty="0" smtClean="0"/>
              <a:t>Paraphrased NL descriptions of programs shown to user</a:t>
            </a:r>
          </a:p>
          <a:p>
            <a:pPr lvl="1"/>
            <a:r>
              <a:rPr lang="en-GB" dirty="0" smtClean="0"/>
              <a:t>Counter-examples, and iterative elaboration</a:t>
            </a:r>
          </a:p>
          <a:p>
            <a:r>
              <a:rPr lang="en-GB" dirty="0" smtClean="0"/>
              <a:t>Application domains</a:t>
            </a:r>
          </a:p>
          <a:p>
            <a:pPr lvl="1"/>
            <a:r>
              <a:rPr lang="en-GB" dirty="0" smtClean="0"/>
              <a:t>Numerical algorithms, task completion (web, OS), robotics, …</a:t>
            </a:r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28650" y="247175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 smtClean="0"/>
              <a:t>Future work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80103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05962" y="365125"/>
            <a:ext cx="8343900" cy="1325563"/>
          </a:xfrm>
        </p:spPr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05962" y="1690688"/>
            <a:ext cx="8121212" cy="50198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End-user programming from NL and Examples</a:t>
            </a:r>
          </a:p>
          <a:p>
            <a:pPr lvl="1"/>
            <a:r>
              <a:rPr lang="en-GB" dirty="0" smtClean="0"/>
              <a:t>Empowering the 99% of computer users who are non-programmers with the ability to program computers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Important application area: </a:t>
            </a:r>
          </a:p>
          <a:p>
            <a:pPr lvl="1"/>
            <a:r>
              <a:rPr lang="en-GB" dirty="0" smtClean="0"/>
              <a:t>text manipulation and string transformations in spreadsheets, word processing tools, etc.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99277" y="3275828"/>
            <a:ext cx="2799960" cy="642762"/>
          </a:xfrm>
          <a:prstGeom prst="rect">
            <a:avLst/>
          </a:prstGeom>
          <a:noFill/>
        </p:spPr>
        <p:txBody>
          <a:bodyPr wrap="square" rtlCol="0">
            <a:normAutofit fontScale="62500" lnSpcReduction="20000"/>
          </a:bodyPr>
          <a:lstStyle/>
          <a:p>
            <a:pPr algn="ctr"/>
            <a:r>
              <a:rPr lang="en-GB" sz="2400" u="sng" dirty="0" smtClean="0"/>
              <a:t>Domain Specific Language (DSL)</a:t>
            </a:r>
          </a:p>
          <a:p>
            <a:pPr algn="ctr"/>
            <a:r>
              <a:rPr lang="en-GB" sz="1900" i="1" dirty="0"/>
              <a:t>f</a:t>
            </a:r>
            <a:r>
              <a:rPr lang="en-GB" sz="1900" i="1" dirty="0" smtClean="0"/>
              <a:t>ormal programming language</a:t>
            </a:r>
            <a:endParaRPr lang="en-GB" sz="19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498842" y="4426706"/>
            <a:ext cx="2210729" cy="448993"/>
          </a:xfrm>
          <a:prstGeom prst="rect">
            <a:avLst/>
          </a:prstGeom>
          <a:noFill/>
        </p:spPr>
        <p:txBody>
          <a:bodyPr wrap="square" rtlCol="0">
            <a:normAutofit fontScale="62500" lnSpcReduction="20000"/>
          </a:bodyPr>
          <a:lstStyle/>
          <a:p>
            <a:pPr algn="ctr"/>
            <a:r>
              <a:rPr lang="en-GB" sz="2400" u="sng" dirty="0" smtClean="0"/>
              <a:t>Task</a:t>
            </a:r>
            <a:r>
              <a:rPr lang="en-GB" sz="2400" u="sng" dirty="0"/>
              <a:t> </a:t>
            </a:r>
            <a:r>
              <a:rPr lang="en-GB" sz="2400" u="sng" dirty="0" smtClean="0"/>
              <a:t>Specification</a:t>
            </a:r>
          </a:p>
          <a:p>
            <a:pPr algn="ctr"/>
            <a:r>
              <a:rPr lang="en-GB" sz="2100" i="1" dirty="0" smtClean="0"/>
              <a:t>   Examples, NL, both,….</a:t>
            </a:r>
            <a:endParaRPr lang="en-GB" sz="21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2886949" y="4418561"/>
            <a:ext cx="3273417" cy="434390"/>
          </a:xfrm>
          <a:prstGeom prst="rect">
            <a:avLst/>
          </a:prstGeom>
          <a:noFill/>
        </p:spPr>
        <p:txBody>
          <a:bodyPr wrap="square" rtlCol="0">
            <a:normAutofit fontScale="77500" lnSpcReduction="20000"/>
          </a:bodyPr>
          <a:lstStyle/>
          <a:p>
            <a:pPr algn="ctr"/>
            <a:r>
              <a:rPr lang="en-GB" sz="2100" u="sng" dirty="0" smtClean="0"/>
              <a:t>Program Synthesis Algorithm</a:t>
            </a:r>
          </a:p>
          <a:p>
            <a:pPr algn="ctr"/>
            <a:r>
              <a:rPr lang="en-GB" sz="1600" i="1" dirty="0" smtClean="0"/>
              <a:t>DSL-specific or DSL-agnostic</a:t>
            </a:r>
          </a:p>
          <a:p>
            <a:pPr algn="ctr"/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347024" y="4404830"/>
            <a:ext cx="1980218" cy="38068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GB" sz="1600" u="sng" dirty="0" smtClean="0"/>
              <a:t>Program</a:t>
            </a:r>
            <a:endParaRPr lang="en-GB" sz="1600" u="sng" dirty="0"/>
          </a:p>
        </p:txBody>
      </p:sp>
      <p:sp>
        <p:nvSpPr>
          <p:cNvPr id="12" name="Rectangle 11"/>
          <p:cNvSpPr/>
          <p:nvPr/>
        </p:nvSpPr>
        <p:spPr>
          <a:xfrm>
            <a:off x="763643" y="4293302"/>
            <a:ext cx="1754248" cy="603738"/>
          </a:xfrm>
          <a:prstGeom prst="rect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132119" y="4236150"/>
            <a:ext cx="2911980" cy="725828"/>
          </a:xfrm>
          <a:prstGeom prst="rect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728018" y="4350453"/>
            <a:ext cx="1190857" cy="489435"/>
          </a:xfrm>
          <a:prstGeom prst="rect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132119" y="3133656"/>
            <a:ext cx="2911980" cy="602523"/>
          </a:xfrm>
          <a:prstGeom prst="rect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Arrow Connector 16"/>
          <p:cNvCxnSpPr>
            <a:stCxn id="15" idx="2"/>
            <a:endCxn id="13" idx="0"/>
          </p:cNvCxnSpPr>
          <p:nvPr/>
        </p:nvCxnSpPr>
        <p:spPr>
          <a:xfrm>
            <a:off x="4588109" y="3736179"/>
            <a:ext cx="0" cy="49997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2" idx="3"/>
            <a:endCxn id="13" idx="1"/>
          </p:cNvCxnSpPr>
          <p:nvPr/>
        </p:nvCxnSpPr>
        <p:spPr>
          <a:xfrm>
            <a:off x="2517891" y="4595171"/>
            <a:ext cx="614228" cy="389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3" idx="3"/>
            <a:endCxn id="14" idx="1"/>
          </p:cNvCxnSpPr>
          <p:nvPr/>
        </p:nvCxnSpPr>
        <p:spPr>
          <a:xfrm flipV="1">
            <a:off x="6044099" y="4595171"/>
            <a:ext cx="683919" cy="389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981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921" y="114403"/>
            <a:ext cx="7886700" cy="1325563"/>
          </a:xfrm>
        </p:spPr>
        <p:txBody>
          <a:bodyPr/>
          <a:lstStyle/>
          <a:p>
            <a:r>
              <a:rPr lang="en-GB" dirty="0" smtClean="0"/>
              <a:t>State of the art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21838" r="3828"/>
          <a:stretch/>
        </p:blipFill>
        <p:spPr>
          <a:xfrm>
            <a:off x="278464" y="2820817"/>
            <a:ext cx="3950954" cy="25662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2146" y="2579207"/>
            <a:ext cx="4081600" cy="6417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92146" y="1694343"/>
            <a:ext cx="3961534" cy="81250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GB" sz="2400" dirty="0" smtClean="0"/>
              <a:t>Regular Expressions from NL</a:t>
            </a:r>
          </a:p>
          <a:p>
            <a:pPr algn="ctr"/>
            <a:r>
              <a:rPr lang="en-GB" i="1" dirty="0" err="1" smtClean="0"/>
              <a:t>Kushman</a:t>
            </a:r>
            <a:r>
              <a:rPr lang="en-GB" i="1" dirty="0" smtClean="0"/>
              <a:t> &amp; </a:t>
            </a:r>
            <a:r>
              <a:rPr lang="en-GB" i="1" dirty="0" err="1" smtClean="0"/>
              <a:t>Barzilay</a:t>
            </a:r>
            <a:r>
              <a:rPr lang="en-GB" i="1" dirty="0" smtClean="0"/>
              <a:t>, NAACL 2013</a:t>
            </a:r>
            <a:endParaRPr lang="en-GB" i="1" dirty="0"/>
          </a:p>
        </p:txBody>
      </p:sp>
      <p:sp>
        <p:nvSpPr>
          <p:cNvPr id="7" name="TextBox 6"/>
          <p:cNvSpPr txBox="1"/>
          <p:nvPr/>
        </p:nvSpPr>
        <p:spPr>
          <a:xfrm>
            <a:off x="412851" y="2057450"/>
            <a:ext cx="3682180" cy="660620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pPr algn="ctr"/>
            <a:r>
              <a:rPr lang="en-GB" sz="2600" dirty="0" smtClean="0"/>
              <a:t>Excel Flash Fill</a:t>
            </a:r>
          </a:p>
          <a:p>
            <a:pPr algn="ctr"/>
            <a:r>
              <a:rPr lang="en-GB" i="1" dirty="0" smtClean="0"/>
              <a:t>Gulwani, POPL 2011</a:t>
            </a:r>
            <a:endParaRPr lang="en-GB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0" y="5605215"/>
            <a:ext cx="2718622" cy="61897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466583" y="4322061"/>
            <a:ext cx="4412659" cy="106825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GB" sz="2400" dirty="0" smtClean="0"/>
              <a:t>Synthesis from NL + examples</a:t>
            </a:r>
          </a:p>
          <a:p>
            <a:pPr algn="ctr"/>
            <a:r>
              <a:rPr lang="en-GB" i="1" dirty="0" err="1" smtClean="0"/>
              <a:t>Manshadi</a:t>
            </a:r>
            <a:r>
              <a:rPr lang="en-GB" i="1" dirty="0" smtClean="0"/>
              <a:t>, </a:t>
            </a:r>
            <a:r>
              <a:rPr lang="en-GB" i="1" dirty="0" err="1" smtClean="0"/>
              <a:t>Gildea</a:t>
            </a:r>
            <a:r>
              <a:rPr lang="en-GB" i="1" dirty="0" smtClean="0"/>
              <a:t> &amp; Allen, AAAI 2013</a:t>
            </a:r>
            <a:endParaRPr lang="en-GB" i="1" dirty="0"/>
          </a:p>
        </p:txBody>
      </p:sp>
      <p:sp>
        <p:nvSpPr>
          <p:cNvPr id="11" name="Rectangle 10"/>
          <p:cNvSpPr/>
          <p:nvPr/>
        </p:nvSpPr>
        <p:spPr>
          <a:xfrm>
            <a:off x="258694" y="1922404"/>
            <a:ext cx="4069559" cy="3746167"/>
          </a:xfrm>
          <a:prstGeom prst="rect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593311" y="1502008"/>
            <a:ext cx="4285931" cy="2125576"/>
          </a:xfrm>
          <a:prstGeom prst="rect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589980" y="4103927"/>
            <a:ext cx="4289262" cy="2414860"/>
          </a:xfrm>
          <a:prstGeom prst="rect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65668" y="5339665"/>
            <a:ext cx="3181350" cy="281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2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05962" y="365125"/>
            <a:ext cx="8343900" cy="1325563"/>
          </a:xfrm>
        </p:spPr>
        <p:txBody>
          <a:bodyPr/>
          <a:lstStyle/>
          <a:p>
            <a:r>
              <a:rPr lang="en-GB" dirty="0" smtClean="0"/>
              <a:t>Challenges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19432" y="1690689"/>
            <a:ext cx="8130430" cy="50198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Programming by example (PBE):</a:t>
            </a:r>
          </a:p>
          <a:p>
            <a:pPr lvl="1"/>
            <a:r>
              <a:rPr lang="en-GB" i="1" dirty="0"/>
              <a:t>expressivity </a:t>
            </a:r>
            <a:r>
              <a:rPr lang="en-GB" i="1" dirty="0" smtClean="0"/>
              <a:t>bottleneck</a:t>
            </a:r>
            <a:r>
              <a:rPr lang="en-GB" dirty="0" smtClean="0"/>
              <a:t>: strong </a:t>
            </a:r>
            <a:r>
              <a:rPr lang="en-GB" dirty="0"/>
              <a:t>language </a:t>
            </a:r>
            <a:r>
              <a:rPr lang="en-GB" dirty="0" smtClean="0"/>
              <a:t>bias to learn effectively from few examples</a:t>
            </a:r>
            <a:endParaRPr lang="en-GB" dirty="0"/>
          </a:p>
          <a:p>
            <a:r>
              <a:rPr lang="en-GB" dirty="0" smtClean="0"/>
              <a:t>Programming by Natural </a:t>
            </a:r>
            <a:r>
              <a:rPr lang="en-GB" dirty="0"/>
              <a:t>L</a:t>
            </a:r>
            <a:r>
              <a:rPr lang="en-GB" dirty="0" smtClean="0"/>
              <a:t>anguage (PBNL):</a:t>
            </a:r>
          </a:p>
          <a:p>
            <a:pPr lvl="1"/>
            <a:r>
              <a:rPr lang="en-GB" i="1" dirty="0"/>
              <a:t>supervision </a:t>
            </a:r>
            <a:r>
              <a:rPr lang="en-GB" i="1" dirty="0" smtClean="0"/>
              <a:t>bottleneck</a:t>
            </a:r>
            <a:r>
              <a:rPr lang="en-GB" dirty="0" smtClean="0"/>
              <a:t>: availability of training data for language learning</a:t>
            </a:r>
          </a:p>
          <a:p>
            <a:pPr lvl="1"/>
            <a:r>
              <a:rPr lang="en-GB" dirty="0" smtClean="0"/>
              <a:t>Ambiguity and inaccuracy </a:t>
            </a:r>
            <a:r>
              <a:rPr lang="en-GB" dirty="0"/>
              <a:t>of </a:t>
            </a:r>
            <a:r>
              <a:rPr lang="en-GB" dirty="0" smtClean="0"/>
              <a:t>NL descriptions of tasks </a:t>
            </a:r>
          </a:p>
          <a:p>
            <a:r>
              <a:rPr lang="en-GB" dirty="0" smtClean="0"/>
              <a:t>Main challenge: scalability</a:t>
            </a:r>
          </a:p>
          <a:p>
            <a:pPr lvl="1"/>
            <a:r>
              <a:rPr lang="en-GB" dirty="0" smtClean="0"/>
              <a:t>Supporting expressive DSLs to allow a wide range of tasks</a:t>
            </a:r>
          </a:p>
          <a:p>
            <a:pPr marL="914400" lvl="2" indent="0">
              <a:buNone/>
            </a:pPr>
            <a:r>
              <a:rPr lang="en-GB" i="1" dirty="0" smtClean="0"/>
              <a:t>e.g. remove “Mr” or “Mrs” or “Miss” from all the names</a:t>
            </a:r>
            <a:endParaRPr lang="en-GB" i="1" dirty="0"/>
          </a:p>
          <a:p>
            <a:pPr lvl="1"/>
            <a:r>
              <a:rPr lang="en-GB" dirty="0" smtClean="0"/>
              <a:t>Supporting complex tasks</a:t>
            </a:r>
          </a:p>
          <a:p>
            <a:pPr marL="914400" lvl="2" indent="0">
              <a:buNone/>
            </a:pPr>
            <a:r>
              <a:rPr lang="en-GB" i="1" dirty="0" smtClean="0"/>
              <a:t>e.g. find “G</a:t>
            </a:r>
            <a:r>
              <a:rPr lang="en-GB" i="1" dirty="0"/>
              <a:t>” followed by 1-5 numbers or “G” followed by 4 numbers followed by a single letter “A”-“Z”</a:t>
            </a:r>
          </a:p>
          <a:p>
            <a:pPr marL="914400" lvl="2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29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Lack of Compositionality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8153400" cy="5014911"/>
          </a:xfrm>
        </p:spPr>
        <p:txBody>
          <a:bodyPr>
            <a:normAutofit/>
          </a:bodyPr>
          <a:lstStyle/>
          <a:p>
            <a:r>
              <a:rPr lang="en-GB" dirty="0" smtClean="0"/>
              <a:t>Compositionality is fundamental to achieving scalability in programming </a:t>
            </a:r>
          </a:p>
          <a:p>
            <a:pPr lvl="1"/>
            <a:r>
              <a:rPr lang="en-GB" dirty="0" smtClean="0"/>
              <a:t>Expressions, subroutines, classes, libraries, … </a:t>
            </a:r>
            <a:endParaRPr lang="en-GB" dirty="0"/>
          </a:p>
          <a:p>
            <a:pPr lvl="1"/>
            <a:r>
              <a:rPr lang="en-GB" dirty="0" smtClean="0"/>
              <a:t>Reasoning with declarative pre/post conditions, unit tests</a:t>
            </a:r>
          </a:p>
          <a:p>
            <a:r>
              <a:rPr lang="en-GB" dirty="0" smtClean="0"/>
              <a:t>Compositionality is present in end user interactions with expert programmers</a:t>
            </a:r>
          </a:p>
          <a:p>
            <a:pPr lvl="1"/>
            <a:r>
              <a:rPr lang="en-GB" dirty="0" smtClean="0"/>
              <a:t>Iterative descriptions of tasks and elaboration</a:t>
            </a:r>
          </a:p>
          <a:p>
            <a:r>
              <a:rPr lang="en-GB" dirty="0" smtClean="0"/>
              <a:t>Compositionality is a challenge in existing PBE and PBNL approaches:</a:t>
            </a:r>
            <a:endParaRPr lang="en-GB" dirty="0"/>
          </a:p>
          <a:p>
            <a:pPr lvl="1"/>
            <a:r>
              <a:rPr lang="en-GB" dirty="0"/>
              <a:t>E</a:t>
            </a:r>
            <a:r>
              <a:rPr lang="en-GB" dirty="0" smtClean="0"/>
              <a:t>nd users are unaware of the formal DSL 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086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417446" cy="1325563"/>
          </a:xfrm>
        </p:spPr>
        <p:txBody>
          <a:bodyPr/>
          <a:lstStyle/>
          <a:p>
            <a:r>
              <a:rPr lang="en-GB" dirty="0" smtClean="0"/>
              <a:t>A Compositional Synthesis Paradigm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1" y="1878232"/>
            <a:ext cx="3966209" cy="4644488"/>
          </a:xfrm>
        </p:spPr>
        <p:txBody>
          <a:bodyPr>
            <a:normAutofit fontScale="77500" lnSpcReduction="20000"/>
          </a:bodyPr>
          <a:lstStyle/>
          <a:p>
            <a:pPr marL="228600" lvl="1">
              <a:spcBef>
                <a:spcPts val="1000"/>
              </a:spcBef>
            </a:pPr>
            <a:r>
              <a:rPr lang="en-GB" sz="2800" dirty="0"/>
              <a:t>Use compositionality in natural language to decompose task into tractable subtasks</a:t>
            </a:r>
          </a:p>
          <a:p>
            <a:r>
              <a:rPr lang="en-GB" dirty="0" smtClean="0"/>
              <a:t>User provides:</a:t>
            </a:r>
          </a:p>
          <a:p>
            <a:pPr lvl="1"/>
            <a:r>
              <a:rPr lang="en-GB" dirty="0" smtClean="0"/>
              <a:t>NL specification of task</a:t>
            </a:r>
          </a:p>
          <a:p>
            <a:pPr lvl="1"/>
            <a:r>
              <a:rPr lang="en-GB" dirty="0" smtClean="0"/>
              <a:t>Input-output examples</a:t>
            </a:r>
          </a:p>
          <a:p>
            <a:pPr lvl="1"/>
            <a:r>
              <a:rPr lang="en-GB" dirty="0" smtClean="0"/>
              <a:t>Examples for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constituent concepts</a:t>
            </a:r>
          </a:p>
          <a:p>
            <a:r>
              <a:rPr lang="en-GB" dirty="0" smtClean="0"/>
              <a:t>Program synthesis using constituent examples:</a:t>
            </a:r>
          </a:p>
          <a:p>
            <a:pPr lvl="1"/>
            <a:r>
              <a:rPr lang="en-GB" dirty="0" smtClean="0"/>
              <a:t>Aids </a:t>
            </a:r>
            <a:r>
              <a:rPr lang="en-GB" dirty="0"/>
              <a:t>s</a:t>
            </a:r>
            <a:r>
              <a:rPr lang="en-GB" dirty="0" smtClean="0"/>
              <a:t>earch and ranking of synthesis</a:t>
            </a:r>
            <a:endParaRPr lang="en-GB" dirty="0"/>
          </a:p>
          <a:p>
            <a:pPr lvl="1"/>
            <a:r>
              <a:rPr lang="en-GB" dirty="0" smtClean="0"/>
              <a:t>Not relying on language training</a:t>
            </a:r>
          </a:p>
          <a:p>
            <a:pPr lvl="1"/>
            <a:r>
              <a:rPr lang="en-GB" dirty="0" smtClean="0"/>
              <a:t>Not restricting DSL expressivity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53588"/>
          <a:stretch/>
        </p:blipFill>
        <p:spPr>
          <a:xfrm>
            <a:off x="4955399" y="4712510"/>
            <a:ext cx="3957261" cy="1810210"/>
          </a:xfrm>
          <a:prstGeom prst="rect">
            <a:avLst/>
          </a:prstGeom>
        </p:spPr>
      </p:pic>
      <p:cxnSp>
        <p:nvCxnSpPr>
          <p:cNvPr id="9" name="Curved Connector 8"/>
          <p:cNvCxnSpPr/>
          <p:nvPr/>
        </p:nvCxnSpPr>
        <p:spPr>
          <a:xfrm flipV="1">
            <a:off x="3489960" y="2364512"/>
            <a:ext cx="1488241" cy="749106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/>
          <p:nvPr/>
        </p:nvCxnSpPr>
        <p:spPr>
          <a:xfrm flipV="1">
            <a:off x="3489960" y="3239176"/>
            <a:ext cx="1488241" cy="19270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/>
          <p:nvPr/>
        </p:nvCxnSpPr>
        <p:spPr>
          <a:xfrm flipV="1">
            <a:off x="3489960" y="3420914"/>
            <a:ext cx="1488242" cy="1097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urved Connector 20"/>
          <p:cNvCxnSpPr/>
          <p:nvPr/>
        </p:nvCxnSpPr>
        <p:spPr>
          <a:xfrm flipV="1">
            <a:off x="3322320" y="3624533"/>
            <a:ext cx="1655881" cy="284536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/>
          <p:cNvCxnSpPr/>
          <p:nvPr/>
        </p:nvCxnSpPr>
        <p:spPr>
          <a:xfrm flipV="1">
            <a:off x="3322320" y="3787442"/>
            <a:ext cx="1655881" cy="12162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/>
          <p:nvPr/>
        </p:nvCxnSpPr>
        <p:spPr>
          <a:xfrm>
            <a:off x="3322320" y="3909069"/>
            <a:ext cx="1655881" cy="2018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831080" y="4275723"/>
            <a:ext cx="3383280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dirty="0" smtClean="0">
                <a:solidFill>
                  <a:srgbClr val="00B0F0"/>
                </a:solidFill>
              </a:rPr>
              <a:t>Synthesized program: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41784" y="2178950"/>
            <a:ext cx="3624167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rmAutofit/>
          </a:bodyPr>
          <a:lstStyle/>
          <a:p>
            <a:r>
              <a:rPr lang="en-GB" sz="1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“G” followed by 1-5 numbers or “G” followed by 4 numbers followed by a single letter “A”-“Z”</a:t>
            </a:r>
            <a:endParaRPr lang="en-GB" sz="13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41784" y="2178950"/>
            <a:ext cx="3624167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rmAutofit/>
          </a:bodyPr>
          <a:lstStyle/>
          <a:p>
            <a:r>
              <a:rPr lang="en-GB" sz="1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“G” followed by </a:t>
            </a:r>
            <a:r>
              <a:rPr lang="en-GB" sz="13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1-5 numbers</a:t>
            </a:r>
            <a:r>
              <a:rPr lang="en-GB" sz="1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“G” followed by </a:t>
            </a:r>
            <a:r>
              <a:rPr lang="en-GB" sz="13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numbers</a:t>
            </a:r>
            <a:r>
              <a:rPr lang="en-GB" sz="1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followed by </a:t>
            </a:r>
            <a:r>
              <a:rPr lang="en-GB" sz="13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single letter</a:t>
            </a:r>
            <a:r>
              <a:rPr lang="en-GB" sz="1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“A”-“Z”</a:t>
            </a:r>
            <a:endParaRPr lang="en-GB" sz="13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/>
          <a:srcRect b="50562"/>
          <a:stretch/>
        </p:blipFill>
        <p:spPr>
          <a:xfrm>
            <a:off x="5001003" y="2964510"/>
            <a:ext cx="3911655" cy="565006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4"/>
          <a:srcRect t="47727" b="35187"/>
          <a:stretch/>
        </p:blipFill>
        <p:spPr>
          <a:xfrm>
            <a:off x="5001002" y="3499340"/>
            <a:ext cx="3911655" cy="19526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4"/>
          <a:srcRect t="63690" b="19641"/>
          <a:stretch/>
        </p:blipFill>
        <p:spPr>
          <a:xfrm>
            <a:off x="5001002" y="3685791"/>
            <a:ext cx="3911655" cy="19050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4"/>
          <a:srcRect t="79461"/>
          <a:stretch/>
        </p:blipFill>
        <p:spPr>
          <a:xfrm>
            <a:off x="5001002" y="3868022"/>
            <a:ext cx="3911655" cy="23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76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17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Domain Specific Language (DSL)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900" y="1917320"/>
            <a:ext cx="4876800" cy="3116143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381503" y="1886389"/>
            <a:ext cx="4001312" cy="477566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</a:t>
            </a:r>
            <a:r>
              <a:rPr lang="en-GB" dirty="0" smtClean="0"/>
              <a:t>ontext-free grammar</a:t>
            </a:r>
          </a:p>
          <a:p>
            <a:pPr lvl="1"/>
            <a:r>
              <a:rPr lang="en-GB" dirty="0" smtClean="0"/>
              <a:t>Terminal Symbols</a:t>
            </a:r>
          </a:p>
          <a:p>
            <a:pPr lvl="1"/>
            <a:r>
              <a:rPr lang="en-GB" dirty="0" smtClean="0"/>
              <a:t>Non-terminal Symbols</a:t>
            </a:r>
          </a:p>
          <a:p>
            <a:pPr lvl="1"/>
            <a:r>
              <a:rPr lang="en-GB" dirty="0" smtClean="0"/>
              <a:t>Start symbol</a:t>
            </a:r>
          </a:p>
          <a:p>
            <a:pPr lvl="1"/>
            <a:r>
              <a:rPr lang="en-GB" dirty="0" smtClean="0"/>
              <a:t>Rules: (name, head, body)</a:t>
            </a:r>
          </a:p>
          <a:p>
            <a:r>
              <a:rPr lang="en-GB" dirty="0" smtClean="0"/>
              <a:t>Semantics</a:t>
            </a:r>
          </a:p>
          <a:p>
            <a:pPr lvl="1"/>
            <a:r>
              <a:rPr lang="en-GB" dirty="0" smtClean="0"/>
              <a:t>Each symbol is a type ranging over set of values</a:t>
            </a:r>
          </a:p>
          <a:p>
            <a:pPr lvl="1"/>
            <a:r>
              <a:rPr lang="en-GB" dirty="0" smtClean="0"/>
              <a:t>Rule is a function from tuple of body types to head type</a:t>
            </a:r>
          </a:p>
          <a:p>
            <a:pPr lvl="1"/>
            <a:r>
              <a:rPr lang="en-GB" dirty="0" smtClean="0"/>
              <a:t>Program is a concrete syntax tree constructed from CFG.</a:t>
            </a:r>
          </a:p>
          <a:p>
            <a:pPr lvl="2"/>
            <a:r>
              <a:rPr lang="en-GB" dirty="0" smtClean="0"/>
              <a:t>Complete program</a:t>
            </a:r>
          </a:p>
          <a:p>
            <a:pPr marL="1371600" lvl="3" indent="0">
              <a:buNone/>
            </a:pPr>
            <a:r>
              <a:rPr lang="en-GB" dirty="0" smtClean="0"/>
              <a:t>- root is start symbol</a:t>
            </a:r>
          </a:p>
          <a:p>
            <a:pPr lvl="2"/>
            <a:r>
              <a:rPr lang="en-GB" dirty="0" smtClean="0"/>
              <a:t>Program component</a:t>
            </a:r>
          </a:p>
          <a:p>
            <a:pPr marL="1371600" lvl="3" indent="0">
              <a:buNone/>
            </a:pPr>
            <a:r>
              <a:rPr lang="en-GB" dirty="0" smtClean="0"/>
              <a:t>- root is not start symbol</a:t>
            </a:r>
          </a:p>
          <a:p>
            <a:pPr lvl="1"/>
            <a:endParaRPr lang="en-GB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486275" y="5672046"/>
            <a:ext cx="3848100" cy="64633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Example DSL: Flash Fill with no expressivity constraints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14950" y="5214255"/>
            <a:ext cx="3648075" cy="276999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1200" b="1" spc="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1200" b="1" spc="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GB" sz="1200" spc="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i="1" spc="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sz="1200" spc="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200" b="1" spc="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</a:t>
            </a:r>
            <a:r>
              <a:rPr lang="en-GB" sz="1200" spc="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i="1" spc="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1200" spc="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200" b="1" spc="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</a:t>
            </a:r>
            <a:r>
              <a:rPr lang="en-GB" sz="1200" spc="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i="1" spc="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1200" spc="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200" b="1" spc="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  <a:r>
              <a:rPr lang="en-GB" sz="1200" spc="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i="1" spc="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GB" sz="1200" i="1" spc="5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197364" y="5119734"/>
            <a:ext cx="2259725" cy="461916"/>
          </a:xfrm>
          <a:prstGeom prst="roundRect">
            <a:avLst/>
          </a:prstGeom>
          <a:noFill/>
          <a:ln w="53975">
            <a:solidFill>
              <a:schemeClr val="accent1">
                <a:alpha val="7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4065390" y="1867356"/>
            <a:ext cx="1116725" cy="3252378"/>
          </a:xfrm>
          <a:prstGeom prst="roundRect">
            <a:avLst/>
          </a:prstGeom>
          <a:noFill/>
          <a:ln w="53975">
            <a:solidFill>
              <a:schemeClr val="accent1">
                <a:alpha val="7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4063349" y="1831800"/>
            <a:ext cx="1116725" cy="439665"/>
          </a:xfrm>
          <a:prstGeom prst="roundRect">
            <a:avLst/>
          </a:prstGeom>
          <a:noFill/>
          <a:ln w="53975">
            <a:solidFill>
              <a:schemeClr val="accent1">
                <a:alpha val="7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4063349" y="1893505"/>
            <a:ext cx="4966351" cy="3226229"/>
          </a:xfrm>
          <a:prstGeom prst="roundRect">
            <a:avLst>
              <a:gd name="adj" fmla="val 9826"/>
            </a:avLst>
          </a:prstGeom>
          <a:noFill/>
          <a:ln w="53975">
            <a:solidFill>
              <a:schemeClr val="accent1">
                <a:alpha val="7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>
            <a:endCxn id="5" idx="1"/>
          </p:cNvCxnSpPr>
          <p:nvPr/>
        </p:nvCxnSpPr>
        <p:spPr>
          <a:xfrm>
            <a:off x="3058510" y="2396359"/>
            <a:ext cx="2138854" cy="2954333"/>
          </a:xfrm>
          <a:prstGeom prst="line">
            <a:avLst/>
          </a:prstGeom>
          <a:ln w="47625">
            <a:solidFill>
              <a:schemeClr val="accent1">
                <a:alpha val="7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503161" y="2675371"/>
            <a:ext cx="560188" cy="106064"/>
          </a:xfrm>
          <a:prstGeom prst="line">
            <a:avLst/>
          </a:prstGeom>
          <a:ln w="47625">
            <a:solidFill>
              <a:schemeClr val="accent1">
                <a:alpha val="7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491503" y="2051632"/>
            <a:ext cx="1571846" cy="959582"/>
          </a:xfrm>
          <a:prstGeom prst="line">
            <a:avLst/>
          </a:prstGeom>
          <a:ln w="47625">
            <a:solidFill>
              <a:schemeClr val="accent1">
                <a:alpha val="7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867950" y="3355941"/>
            <a:ext cx="193358" cy="1"/>
          </a:xfrm>
          <a:prstGeom prst="line">
            <a:avLst/>
          </a:prstGeom>
          <a:ln w="47625">
            <a:solidFill>
              <a:schemeClr val="accent1">
                <a:alpha val="7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413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662" y="117193"/>
            <a:ext cx="8739285" cy="1325563"/>
          </a:xfrm>
        </p:spPr>
        <p:txBody>
          <a:bodyPr/>
          <a:lstStyle/>
          <a:p>
            <a:r>
              <a:rPr lang="en-GB" dirty="0" smtClean="0"/>
              <a:t>Compositional Task Specifications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402" y="3043517"/>
            <a:ext cx="9779269" cy="2921952"/>
          </a:xfrm>
        </p:spPr>
        <p:txBody>
          <a:bodyPr>
            <a:normAutofit/>
          </a:bodyPr>
          <a:lstStyle/>
          <a:p>
            <a:r>
              <a:rPr lang="en-GB" dirty="0" smtClean="0"/>
              <a:t>Standard input-output examples specification:</a:t>
            </a:r>
          </a:p>
          <a:p>
            <a:pPr lvl="1"/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Compositional examples specification: </a:t>
            </a:r>
          </a:p>
          <a:p>
            <a:pPr lvl="1"/>
            <a:r>
              <a:rPr lang="en-GB" dirty="0" smtClean="0"/>
              <a:t>output is a tree structure including constituent examples </a:t>
            </a:r>
          </a:p>
          <a:p>
            <a:pPr lvl="1"/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5208" y="1459650"/>
            <a:ext cx="4836757" cy="20153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0928" y="1770066"/>
            <a:ext cx="4305319" cy="96990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53465" y="5361651"/>
            <a:ext cx="3715712" cy="82407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GB" sz="1600" i="1" u="sng" dirty="0" smtClean="0"/>
              <a:t>Input</a:t>
            </a:r>
          </a:p>
          <a:p>
            <a:r>
              <a:rPr lang="en-GB" sz="1600" dirty="0" smtClean="0"/>
              <a:t>(“AB345678”, “RJ123456”, “DDD12345”)</a:t>
            </a:r>
            <a:endParaRPr lang="en-GB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4975564" y="5359384"/>
            <a:ext cx="2907448" cy="60608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GB" sz="1600" i="1" u="sng" dirty="0" smtClean="0"/>
              <a:t>Output</a:t>
            </a:r>
          </a:p>
          <a:p>
            <a:pPr algn="ctr"/>
            <a:r>
              <a:rPr lang="en-GB" sz="1600" dirty="0" smtClean="0"/>
              <a:t>(“AB345678”, “RJ123456”, null)</a:t>
            </a:r>
            <a:endParaRPr lang="en-GB" sz="1600" dirty="0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5658116" y="5934209"/>
            <a:ext cx="672909" cy="423498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331025" y="5934209"/>
            <a:ext cx="614816" cy="423498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609304" y="6402320"/>
            <a:ext cx="2907448" cy="39774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1600" dirty="0" smtClean="0"/>
              <a:t>(“AB”, “RJ”, Ø)</a:t>
            </a:r>
            <a:endParaRPr lang="en-GB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6331025" y="6402320"/>
            <a:ext cx="2907448" cy="39774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1600" dirty="0" smtClean="0"/>
              <a:t>(“345678”, “123456”, Ø)</a:t>
            </a:r>
            <a:endParaRPr lang="en-GB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801939" y="3556820"/>
            <a:ext cx="3618764" cy="83658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GB" sz="1600" i="1" u="sng" dirty="0" smtClean="0"/>
              <a:t>Input</a:t>
            </a:r>
            <a:endParaRPr lang="en-GB" sz="1600" u="sng" dirty="0" smtClean="0"/>
          </a:p>
          <a:p>
            <a:pPr algn="ctr"/>
            <a:r>
              <a:rPr lang="en-GB" sz="1600" dirty="0" smtClean="0"/>
              <a:t>(“AB345678”, “RJ123456”, “DDD12345”)</a:t>
            </a:r>
          </a:p>
          <a:p>
            <a:endParaRPr lang="en-GB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4609305" y="3556820"/>
            <a:ext cx="3618764" cy="81399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GB" sz="1600" i="1" u="sng" dirty="0" smtClean="0"/>
              <a:t>Output</a:t>
            </a:r>
            <a:endParaRPr lang="en-GB" sz="1600" dirty="0" smtClean="0"/>
          </a:p>
          <a:p>
            <a:pPr algn="ctr"/>
            <a:r>
              <a:rPr lang="en-GB" sz="1600" dirty="0"/>
              <a:t>(“AB345678”, “RJ123456”, null)</a:t>
            </a: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20873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Program Synthesis Algorithm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53089" y="2114505"/>
            <a:ext cx="7970017" cy="441183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 err="1" smtClean="0"/>
              <a:t>SynthProgs</a:t>
            </a:r>
            <a:r>
              <a:rPr lang="en-GB" sz="2400" dirty="0" smtClean="0"/>
              <a:t>(I, O)</a:t>
            </a:r>
          </a:p>
          <a:p>
            <a:pPr marL="0" indent="0">
              <a:buNone/>
            </a:pPr>
            <a:r>
              <a:rPr lang="en-GB" sz="2400" dirty="0" smtClean="0"/>
              <a:t>    P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←</a:t>
            </a:r>
            <a:r>
              <a:rPr lang="en-GB" sz="2400" dirty="0" smtClean="0"/>
              <a:t> </a:t>
            </a:r>
            <a:r>
              <a:rPr lang="en-GB" sz="2400" dirty="0" err="1" smtClean="0"/>
              <a:t>InitializeTerminals</a:t>
            </a:r>
            <a:r>
              <a:rPr lang="en-GB" sz="2400" dirty="0" smtClean="0"/>
              <a:t>()</a:t>
            </a:r>
          </a:p>
          <a:p>
            <a:pPr marL="0" indent="0">
              <a:buNone/>
            </a:pPr>
            <a:r>
              <a:rPr lang="en-GB" sz="2400" dirty="0" smtClean="0"/>
              <a:t>    while (</a:t>
            </a:r>
            <a:r>
              <a:rPr lang="en-GB" sz="2400" dirty="0"/>
              <a:t>t</a:t>
            </a:r>
            <a:r>
              <a:rPr lang="en-GB" sz="2400" dirty="0" smtClean="0"/>
              <a:t>rue) </a:t>
            </a:r>
            <a:endParaRPr lang="en-GB" dirty="0"/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   P 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←</a:t>
            </a:r>
            <a:r>
              <a:rPr lang="en-GB" sz="2400" dirty="0" smtClean="0"/>
              <a:t>  P ᴜ </a:t>
            </a:r>
            <a:r>
              <a:rPr lang="en-GB" sz="2400" dirty="0" err="1" smtClean="0"/>
              <a:t>ApplyDSLRules</a:t>
            </a:r>
            <a:r>
              <a:rPr lang="en-GB" sz="2400" dirty="0" smtClean="0"/>
              <a:t>(P)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   P’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←</a:t>
            </a:r>
            <a:r>
              <a:rPr lang="en-GB" sz="2400" dirty="0" smtClean="0"/>
              <a:t>  </a:t>
            </a:r>
            <a:r>
              <a:rPr lang="en-GB" sz="2400" dirty="0"/>
              <a:t>{ </a:t>
            </a:r>
            <a:r>
              <a:rPr lang="en-GB" sz="2400" dirty="0" smtClean="0"/>
              <a:t>p </a:t>
            </a:r>
            <a:r>
              <a:rPr lang="el-GR" sz="2400" dirty="0"/>
              <a:t>ϵ</a:t>
            </a:r>
            <a:r>
              <a:rPr lang="en-GB" sz="2400" dirty="0"/>
              <a:t> P | p(I) = 0 </a:t>
            </a:r>
            <a:r>
              <a:rPr lang="en-GB" sz="2400" dirty="0" smtClean="0"/>
              <a:t>}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   if (P’ ≠ </a:t>
            </a:r>
            <a:r>
              <a:rPr lang="en-GB" sz="2200" dirty="0" smtClean="0"/>
              <a:t>Ø</a:t>
            </a:r>
            <a:r>
              <a:rPr lang="en-GB" sz="2400" dirty="0" smtClean="0"/>
              <a:t>)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       return P’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Rank(P)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return smallest p </a:t>
            </a:r>
            <a:r>
              <a:rPr lang="el-GR" sz="2400" dirty="0"/>
              <a:t>ϵ</a:t>
            </a:r>
            <a:r>
              <a:rPr lang="en-GB" sz="2400" dirty="0"/>
              <a:t> 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00924" y="1722908"/>
            <a:ext cx="4499789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1400" b="1" dirty="0" smtClean="0">
                <a:solidFill>
                  <a:schemeClr val="accent1"/>
                </a:solidFill>
              </a:rPr>
              <a:t>I = (“</a:t>
            </a:r>
            <a:r>
              <a:rPr lang="en-GB" sz="1400" b="1" dirty="0">
                <a:solidFill>
                  <a:schemeClr val="accent1"/>
                </a:solidFill>
              </a:rPr>
              <a:t>AB345678”, “RJ123456”, “DDD12345</a:t>
            </a:r>
            <a:r>
              <a:rPr lang="en-GB" sz="1400" b="1" dirty="0" smtClean="0">
                <a:solidFill>
                  <a:schemeClr val="accent1"/>
                </a:solidFill>
              </a:rPr>
              <a:t>”)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70244" y="2041904"/>
            <a:ext cx="4499789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1400" b="1" dirty="0">
                <a:solidFill>
                  <a:schemeClr val="accent1"/>
                </a:solidFill>
              </a:rPr>
              <a:t>O = (“AB345678”, “RJ123456”, null)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28293" y="1452063"/>
            <a:ext cx="6640775" cy="44778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GB" sz="1400" b="1" i="1" dirty="0" smtClean="0">
                <a:solidFill>
                  <a:schemeClr val="accent1"/>
                </a:solidFill>
              </a:rPr>
              <a:t>“Any 2 letters followed by any combination of 6 whole numbers”</a:t>
            </a:r>
            <a:endParaRPr lang="en-GB" sz="1400" b="1" i="1" dirty="0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84875" y="2541346"/>
            <a:ext cx="4499789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1400" b="1" dirty="0" smtClean="0">
                <a:solidFill>
                  <a:schemeClr val="accent1"/>
                </a:solidFill>
              </a:rPr>
              <a:t>{ … , 2, …, 6, ...}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00910" y="4008816"/>
            <a:ext cx="4858180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1400" b="1" dirty="0" smtClean="0">
                <a:solidFill>
                  <a:schemeClr val="accent1"/>
                </a:solidFill>
              </a:rPr>
              <a:t>{ … , Interval(UpperChar,2), …, Interval(NumChar,6), …. }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55328" y="4246332"/>
            <a:ext cx="4858180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1400" b="1" dirty="0" smtClean="0">
                <a:solidFill>
                  <a:schemeClr val="accent1"/>
                </a:solidFill>
              </a:rPr>
              <a:t>{ … , </a:t>
            </a:r>
            <a:r>
              <a:rPr lang="en-GB" sz="1400" b="1" dirty="0" err="1" smtClean="0">
                <a:solidFill>
                  <a:schemeClr val="accent1"/>
                </a:solidFill>
              </a:rPr>
              <a:t>Concat</a:t>
            </a:r>
            <a:r>
              <a:rPr lang="en-GB" sz="1400" b="1" dirty="0" smtClean="0">
                <a:solidFill>
                  <a:schemeClr val="accent1"/>
                </a:solidFill>
              </a:rPr>
              <a:t>(Interval(UpperChar,2),Interval(NumChar,6)), …. }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3104" y="4516369"/>
            <a:ext cx="5471615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1400" b="1" dirty="0" smtClean="0">
                <a:solidFill>
                  <a:schemeClr val="accent1"/>
                </a:solidFill>
              </a:rPr>
              <a:t>{ … , Filter(</a:t>
            </a:r>
            <a:r>
              <a:rPr lang="en-GB" sz="1400" b="1" dirty="0" err="1" smtClean="0">
                <a:solidFill>
                  <a:schemeClr val="accent1"/>
                </a:solidFill>
              </a:rPr>
              <a:t>Concat</a:t>
            </a:r>
            <a:r>
              <a:rPr lang="en-GB" sz="1400" b="1" dirty="0" smtClean="0">
                <a:solidFill>
                  <a:schemeClr val="accent1"/>
                </a:solidFill>
              </a:rPr>
              <a:t>(Interval(UpperChar,2),Interval(NumChar,6))), …. }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58587" y="5127403"/>
            <a:ext cx="6348102" cy="660397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r>
              <a:rPr lang="en-GB" sz="1400" b="1" dirty="0">
                <a:solidFill>
                  <a:schemeClr val="accent1"/>
                </a:solidFill>
              </a:rPr>
              <a:t>{ … , Filter(</a:t>
            </a:r>
            <a:r>
              <a:rPr lang="en-GB" sz="1400" b="1" dirty="0" err="1">
                <a:solidFill>
                  <a:schemeClr val="accent1"/>
                </a:solidFill>
              </a:rPr>
              <a:t>Concat</a:t>
            </a:r>
            <a:r>
              <a:rPr lang="en-GB" sz="1400" b="1" dirty="0">
                <a:solidFill>
                  <a:schemeClr val="accent1"/>
                </a:solidFill>
              </a:rPr>
              <a:t>(Interval(UpperChar,2),Interval(NumChar,6))), …. </a:t>
            </a:r>
          </a:p>
          <a:p>
            <a:endParaRPr lang="en-GB" sz="1400" b="1" dirty="0" smtClean="0">
              <a:solidFill>
                <a:schemeClr val="accent1"/>
              </a:solidFill>
            </a:endParaRPr>
          </a:p>
          <a:p>
            <a:r>
              <a:rPr lang="en-GB" sz="1400" b="1" dirty="0" smtClean="0">
                <a:solidFill>
                  <a:schemeClr val="accent1"/>
                </a:solidFill>
              </a:rPr>
              <a:t>  … , Filter(</a:t>
            </a:r>
            <a:r>
              <a:rPr lang="en-GB" sz="1400" b="1" dirty="0" err="1" smtClean="0">
                <a:solidFill>
                  <a:schemeClr val="accent1"/>
                </a:solidFill>
              </a:rPr>
              <a:t>Concat</a:t>
            </a:r>
            <a:r>
              <a:rPr lang="en-GB" sz="1400" b="1" dirty="0" smtClean="0">
                <a:solidFill>
                  <a:schemeClr val="accent1"/>
                </a:solidFill>
              </a:rPr>
              <a:t>(Interval(UpperChar,2),</a:t>
            </a:r>
            <a:r>
              <a:rPr lang="en-GB" sz="1400" b="1" dirty="0" err="1" smtClean="0">
                <a:solidFill>
                  <a:schemeClr val="accent1"/>
                </a:solidFill>
              </a:rPr>
              <a:t>KleeneStar</a:t>
            </a:r>
            <a:r>
              <a:rPr lang="en-GB" sz="1400" b="1" dirty="0" smtClean="0">
                <a:solidFill>
                  <a:schemeClr val="accent1"/>
                </a:solidFill>
              </a:rPr>
              <a:t>(</a:t>
            </a:r>
            <a:r>
              <a:rPr lang="en-GB" sz="1400" b="1" dirty="0" err="1" smtClean="0">
                <a:solidFill>
                  <a:schemeClr val="accent1"/>
                </a:solidFill>
              </a:rPr>
              <a:t>NumChar</a:t>
            </a:r>
            <a:r>
              <a:rPr lang="en-GB" sz="1400" b="1" dirty="0" smtClean="0">
                <a:solidFill>
                  <a:schemeClr val="accent1"/>
                </a:solidFill>
              </a:rPr>
              <a:t>))), …. }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84875" y="3766078"/>
            <a:ext cx="4858180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1400" b="1" dirty="0" smtClean="0">
                <a:solidFill>
                  <a:schemeClr val="accent1"/>
                </a:solidFill>
              </a:rPr>
              <a:t>{ … , 2, …, 6, ..., </a:t>
            </a:r>
            <a:r>
              <a:rPr lang="en-GB" sz="1400" b="1" dirty="0" err="1" smtClean="0">
                <a:solidFill>
                  <a:schemeClr val="accent1"/>
                </a:solidFill>
              </a:rPr>
              <a:t>UpperChar</a:t>
            </a:r>
            <a:r>
              <a:rPr lang="en-GB" sz="1400" b="1" dirty="0" smtClean="0">
                <a:solidFill>
                  <a:schemeClr val="accent1"/>
                </a:solidFill>
              </a:rPr>
              <a:t>, …,  </a:t>
            </a:r>
            <a:r>
              <a:rPr lang="en-GB" sz="1400" b="1" dirty="0" err="1" smtClean="0">
                <a:solidFill>
                  <a:schemeClr val="accent1"/>
                </a:solidFill>
              </a:rPr>
              <a:t>NumChar</a:t>
            </a:r>
            <a:r>
              <a:rPr lang="en-GB" sz="1400" b="1" dirty="0" smtClean="0">
                <a:solidFill>
                  <a:schemeClr val="accent1"/>
                </a:solidFill>
              </a:rPr>
              <a:t>, … }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54851" y="6106674"/>
            <a:ext cx="5879242" cy="39326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1400" b="1" dirty="0" smtClean="0">
                <a:solidFill>
                  <a:schemeClr val="accent1"/>
                </a:solidFill>
              </a:rPr>
              <a:t>Filter(</a:t>
            </a:r>
            <a:r>
              <a:rPr lang="en-GB" sz="1400" b="1" dirty="0" err="1" smtClean="0">
                <a:solidFill>
                  <a:schemeClr val="accent1"/>
                </a:solidFill>
              </a:rPr>
              <a:t>Concat</a:t>
            </a:r>
            <a:r>
              <a:rPr lang="en-GB" sz="1400" b="1" dirty="0" smtClean="0">
                <a:solidFill>
                  <a:schemeClr val="accent1"/>
                </a:solidFill>
              </a:rPr>
              <a:t>(Interval(UpperChar,2),</a:t>
            </a:r>
            <a:r>
              <a:rPr lang="en-GB" sz="1400" b="1" dirty="0" err="1" smtClean="0">
                <a:solidFill>
                  <a:schemeClr val="accent1"/>
                </a:solidFill>
              </a:rPr>
              <a:t>KleeneStar</a:t>
            </a:r>
            <a:r>
              <a:rPr lang="en-GB" sz="1400" b="1" dirty="0" smtClean="0">
                <a:solidFill>
                  <a:schemeClr val="accent1"/>
                </a:solidFill>
              </a:rPr>
              <a:t>(</a:t>
            </a:r>
            <a:r>
              <a:rPr lang="en-GB" sz="1400" b="1" dirty="0" err="1" smtClean="0">
                <a:solidFill>
                  <a:schemeClr val="accent1"/>
                </a:solidFill>
              </a:rPr>
              <a:t>NumChar</a:t>
            </a:r>
            <a:r>
              <a:rPr lang="en-GB" sz="1400" b="1" dirty="0" smtClean="0">
                <a:solidFill>
                  <a:schemeClr val="accent1"/>
                </a:solidFill>
              </a:rPr>
              <a:t>)))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cxnSp>
        <p:nvCxnSpPr>
          <p:cNvPr id="20" name="Curved Connector 19"/>
          <p:cNvCxnSpPr/>
          <p:nvPr/>
        </p:nvCxnSpPr>
        <p:spPr>
          <a:xfrm flipV="1">
            <a:off x="2480352" y="1890288"/>
            <a:ext cx="828905" cy="35207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/>
          <p:cNvCxnSpPr>
            <a:endCxn id="13" idx="1"/>
          </p:cNvCxnSpPr>
          <p:nvPr/>
        </p:nvCxnSpPr>
        <p:spPr>
          <a:xfrm flipV="1">
            <a:off x="3723317" y="2726012"/>
            <a:ext cx="861558" cy="2726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/>
          <p:nvPr/>
        </p:nvCxnSpPr>
        <p:spPr>
          <a:xfrm>
            <a:off x="4300910" y="3556923"/>
            <a:ext cx="1546419" cy="187191"/>
          </a:xfrm>
          <a:prstGeom prst="curvedConnector3">
            <a:avLst>
              <a:gd name="adj1" fmla="val 10068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/>
          <p:nvPr/>
        </p:nvCxnSpPr>
        <p:spPr>
          <a:xfrm>
            <a:off x="2307771" y="4810733"/>
            <a:ext cx="1415546" cy="414395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/>
          <p:nvPr/>
        </p:nvCxnSpPr>
        <p:spPr>
          <a:xfrm rot="10800000" flipV="1">
            <a:off x="1320800" y="5389078"/>
            <a:ext cx="2390862" cy="259865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/>
          <p:nvPr/>
        </p:nvCxnSpPr>
        <p:spPr>
          <a:xfrm>
            <a:off x="3232993" y="6088584"/>
            <a:ext cx="525594" cy="173342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42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20129</TotalTime>
  <Words>1374</Words>
  <Application>Microsoft Office PowerPoint</Application>
  <PresentationFormat>On-screen Show (4:3)</PresentationFormat>
  <Paragraphs>254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Compositional Program Synthesis  from  Natural Language and Examples</vt:lpstr>
      <vt:lpstr>Introduction</vt:lpstr>
      <vt:lpstr>State of the art</vt:lpstr>
      <vt:lpstr>Challenges</vt:lpstr>
      <vt:lpstr>The Lack of Compositionality </vt:lpstr>
      <vt:lpstr>A Compositional Synthesis Paradigm</vt:lpstr>
      <vt:lpstr>Domain Specific Language (DSL)</vt:lpstr>
      <vt:lpstr>Compositional Task Specifications</vt:lpstr>
      <vt:lpstr>Program Synthesis Algorithm</vt:lpstr>
      <vt:lpstr>Program Synthesis Algorithm</vt:lpstr>
      <vt:lpstr>Component Satisfaction Relation (CSR)</vt:lpstr>
      <vt:lpstr>Program synthesis algorithm</vt:lpstr>
      <vt:lpstr>Evaluation</vt:lpstr>
      <vt:lpstr>Task: replace within match</vt:lpstr>
      <vt:lpstr>Task: dependent position expressions</vt:lpstr>
      <vt:lpstr>Task: conditional with disjunction</vt:lpstr>
      <vt:lpstr>Task: inaccuracy in NL description</vt:lpstr>
      <vt:lpstr>Conclusion</vt:lpstr>
    </vt:vector>
  </TitlesOfParts>
  <Company>Microsoft Research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Raza (Brook Street)</dc:creator>
  <cp:lastModifiedBy>Mohammad Raza (Brook Street)</cp:lastModifiedBy>
  <cp:revision>386</cp:revision>
  <dcterms:created xsi:type="dcterms:W3CDTF">2015-02-18T17:29:44Z</dcterms:created>
  <dcterms:modified xsi:type="dcterms:W3CDTF">2015-10-31T16:06:54Z</dcterms:modified>
</cp:coreProperties>
</file>