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gif" ContentType="image/gif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59" r:id="rId4"/>
    <p:sldId id="265" r:id="rId5"/>
    <p:sldId id="260" r:id="rId6"/>
    <p:sldId id="267" r:id="rId7"/>
    <p:sldId id="261" r:id="rId8"/>
    <p:sldId id="262" r:id="rId9"/>
    <p:sldId id="271" r:id="rId10"/>
    <p:sldId id="272" r:id="rId11"/>
    <p:sldId id="270" r:id="rId12"/>
    <p:sldId id="263" r:id="rId13"/>
    <p:sldId id="264" r:id="rId14"/>
    <p:sldId id="266" r:id="rId15"/>
    <p:sldId id="269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07" autoAdjust="0"/>
    <p:restoredTop sz="96291"/>
  </p:normalViewPr>
  <p:slideViewPr>
    <p:cSldViewPr snapToGrid="0">
      <p:cViewPr>
        <p:scale>
          <a:sx n="114" d="100"/>
          <a:sy n="114" d="100"/>
        </p:scale>
        <p:origin x="-40" y="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A1F6A-D04D-4308-A2F4-0FD88161AC2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91E6E-A070-4A58-A139-8E8CB19F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1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minute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91E6E-A070-4A58-A139-8E8CB19F71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18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91E6E-A070-4A58-A139-8E8CB19F71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1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30 sec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91E6E-A070-4A58-A139-8E8CB19F71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57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keep in mind that these are not classical decision lists….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91E6E-A070-4A58-A139-8E8CB19F71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1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6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4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6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3544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89903"/>
            <a:ext cx="7886700" cy="45870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200" y="2"/>
            <a:ext cx="939800" cy="79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95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8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6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3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200" y="2"/>
            <a:ext cx="939800" cy="79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25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200" y="2"/>
            <a:ext cx="939800" cy="79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8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2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8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6E243-A446-44D8-9861-5433B3DC4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72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9" Type="http://schemas.openxmlformats.org/officeDocument/2006/relationships/image" Target="../media/image26.png"/><Relationship Id="rId10" Type="http://schemas.openxmlformats.org/officeDocument/2006/relationships/image" Target="../media/image27.png"/><Relationship Id="rId11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0.png"/><Relationship Id="rId3" Type="http://schemas.openxmlformats.org/officeDocument/2006/relationships/image" Target="../media/image2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png"/><Relationship Id="rId9" Type="http://schemas.openxmlformats.org/officeDocument/2006/relationships/image" Target="../media/image37.png"/><Relationship Id="rId10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80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132"/>
            <a:ext cx="7772400" cy="2233098"/>
          </a:xfrm>
        </p:spPr>
        <p:txBody>
          <a:bodyPr>
            <a:normAutofit/>
          </a:bodyPr>
          <a:lstStyle/>
          <a:p>
            <a:r>
              <a:rPr lang="en-US" sz="5000" b="1" dirty="0"/>
              <a:t>FlashNormalize</a:t>
            </a:r>
            <a:r>
              <a:rPr lang="en-US" sz="5000" dirty="0"/>
              <a:t>: </a:t>
            </a:r>
            <a:br>
              <a:rPr lang="en-US" sz="5000" dirty="0"/>
            </a:br>
            <a:r>
              <a:rPr lang="en-US" sz="5000" dirty="0"/>
              <a:t>Programming by Examples </a:t>
            </a:r>
            <a:br>
              <a:rPr lang="en-US" sz="5000" dirty="0"/>
            </a:br>
            <a:r>
              <a:rPr lang="en-US" sz="5000" dirty="0"/>
              <a:t>for Text Normalization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876805" y="3593801"/>
            <a:ext cx="3198341" cy="871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52529" y="4736757"/>
            <a:ext cx="643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International Joint Conference on Artificial Intelligence, Buenos Aires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969971"/>
              </p:ext>
            </p:extLst>
          </p:nvPr>
        </p:nvGraphicFramePr>
        <p:xfrm>
          <a:off x="1524000" y="3178661"/>
          <a:ext cx="6096000" cy="11544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11544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sng" dirty="0" smtClean="0"/>
                        <a:t>Dileep Kini</a:t>
                      </a:r>
                      <a:r>
                        <a:rPr lang="en-US" sz="2400" u="sng" dirty="0" smtClean="0"/>
                        <a:t/>
                      </a:r>
                      <a:br>
                        <a:rPr lang="en-US" sz="2400" u="sng" dirty="0" smtClean="0"/>
                      </a:b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Sumit Gulwani</a:t>
                      </a:r>
                      <a:r>
                        <a:rPr lang="en-US" sz="2400" dirty="0" smtClean="0"/>
                        <a:t/>
                      </a:r>
                      <a:br>
                        <a:rPr lang="en-US" sz="2400" dirty="0" smtClean="0"/>
                      </a:b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" t="24079"/>
          <a:stretch/>
        </p:blipFill>
        <p:spPr>
          <a:xfrm>
            <a:off x="5358798" y="3773246"/>
            <a:ext cx="1512504" cy="4139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265" y="3814237"/>
            <a:ext cx="2001277" cy="3319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538" y="5106091"/>
            <a:ext cx="1206916" cy="102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7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Concat Expressions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Use DAG data-structure for </a:t>
                </a:r>
                <a:r>
                  <a:rPr lang="en-US" dirty="0" smtClean="0"/>
                  <a:t>representing concat </a:t>
                </a:r>
                <a:r>
                  <a:rPr lang="en-US" dirty="0" smtClean="0"/>
                  <a:t>expressions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edge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 smtClean="0"/>
                  <a:t> = set of process exprs that produce the strings indexed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𝑗</m:t>
                    </m:r>
                  </m:oMath>
                </a14:m>
                <a:r>
                  <a:rPr lang="en-US" dirty="0" smtClean="0"/>
                  <a:t> in the output sequence on the given input</a:t>
                </a:r>
              </a:p>
              <a:p>
                <a:pPr lvl="1"/>
                <a:r>
                  <a:rPr lang="en-US" dirty="0" smtClean="0"/>
                  <a:t>A path 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0</m:t>
                    </m:r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𝑛</m:t>
                    </m:r>
                  </m:oMath>
                </a14:m>
                <a:r>
                  <a:rPr lang="en-US" dirty="0" smtClean="0"/>
                  <a:t> represents a concat expr consistent with the example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We perform parallel DFS across DAGs for all examples to discover subsets of examples that have a common concat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How to find sets of process expressions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?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50" t="-1596" b="-1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10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1288034" y="2038418"/>
            <a:ext cx="6567932" cy="1477233"/>
            <a:chOff x="1167809" y="2997425"/>
            <a:chExt cx="6567932" cy="1477233"/>
          </a:xfrm>
        </p:grpSpPr>
        <p:sp>
          <p:nvSpPr>
            <p:cNvPr id="8" name="Rectangle 7"/>
            <p:cNvSpPr/>
            <p:nvPr/>
          </p:nvSpPr>
          <p:spPr>
            <a:xfrm>
              <a:off x="1205027" y="4036740"/>
              <a:ext cx="111512" cy="1115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459683" y="4036740"/>
              <a:ext cx="111512" cy="1115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Curved Connector 9"/>
            <p:cNvCxnSpPr>
              <a:stCxn id="23" idx="0"/>
            </p:cNvCxnSpPr>
            <p:nvPr/>
          </p:nvCxnSpPr>
          <p:spPr>
            <a:xfrm rot="5400000" flipH="1" flipV="1">
              <a:off x="3388111" y="1909412"/>
              <a:ext cx="12700" cy="4254656"/>
            </a:xfrm>
            <a:prstGeom prst="curvedConnector3">
              <a:avLst>
                <a:gd name="adj1" fmla="val 5136591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3332356" y="4042318"/>
              <a:ext cx="111512" cy="1115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587011" y="4036742"/>
              <a:ext cx="111512" cy="1115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urved Connector 12"/>
            <p:cNvCxnSpPr/>
            <p:nvPr/>
          </p:nvCxnSpPr>
          <p:spPr>
            <a:xfrm rot="5400000" flipH="1" flipV="1">
              <a:off x="5512651" y="1912203"/>
              <a:ext cx="5576" cy="4254655"/>
            </a:xfrm>
            <a:prstGeom prst="curvedConnector3">
              <a:avLst>
                <a:gd name="adj1" fmla="val 11799193"/>
              </a:avLst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3" idx="3"/>
            </p:cNvCxnSpPr>
            <p:nvPr/>
          </p:nvCxnSpPr>
          <p:spPr>
            <a:xfrm>
              <a:off x="1316539" y="4092497"/>
              <a:ext cx="2015817" cy="557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3443868" y="4092497"/>
              <a:ext cx="2015815" cy="557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571195" y="4092497"/>
              <a:ext cx="2015816" cy="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167809" y="4197659"/>
                  <a:ext cx="18594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charset="0"/>
                          </a:rPr>
                          <m:t>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67809" y="4197659"/>
                  <a:ext cx="185948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9032" r="-29032" b="-869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301487" y="4197659"/>
                  <a:ext cx="18594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charset="0"/>
                          </a:rPr>
                          <m:t>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01487" y="4197659"/>
                  <a:ext cx="185948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9032" r="-29032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422465" y="4197659"/>
                  <a:ext cx="18594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charset="0"/>
                          </a:rPr>
                          <m:t>2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2465" y="4197659"/>
                  <a:ext cx="185948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9032" r="-29032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7549793" y="4197659"/>
                  <a:ext cx="18594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charset="0"/>
                          </a:rPr>
                          <m:t>3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9793" y="4197659"/>
                  <a:ext cx="185948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9032" r="-29032" b="-869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26508" y="3768493"/>
                  <a:ext cx="3958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charset="0"/>
                              </a:rPr>
                              <m:t>01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6508" y="3768493"/>
                  <a:ext cx="395878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7813" r="-7813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253836" y="3773756"/>
                  <a:ext cx="39055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charset="0"/>
                              </a:rPr>
                              <m:t>12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3836" y="3773756"/>
                  <a:ext cx="390556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7813" r="-6250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6326923" y="3759741"/>
                  <a:ext cx="3958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charset="0"/>
                              </a:rPr>
                              <m:t>23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6923" y="3759741"/>
                  <a:ext cx="395878" cy="27699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7692" r="-6154" b="-1956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196522" y="2997425"/>
                  <a:ext cx="3958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charset="0"/>
                              </a:rPr>
                              <m:t>02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6522" y="2997425"/>
                  <a:ext cx="395878" cy="276999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7692" r="-7692" b="-1956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5317500" y="3011005"/>
                  <a:ext cx="39055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charset="0"/>
                              </a:rPr>
                              <m:t>13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7500" y="3011005"/>
                  <a:ext cx="390556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7813" r="-7813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77680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Process Expressions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exprs are described using a non-recursive grammar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use the Version-Space-Algebra [Lau et al. 2000] to represent sets of programs associated with a non-terminal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ucket programs together that behave similarly on the given input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a bottom-up approach to symbolically enumerate these buckets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11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034670" y="2115628"/>
            <a:ext cx="55611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</a:rPr>
              <a:t>string S := </a:t>
            </a:r>
            <a:r>
              <a:rPr lang="en-US" dirty="0" smtClean="0">
                <a:latin typeface="Courier"/>
              </a:rPr>
              <a:t> B </a:t>
            </a:r>
            <a:r>
              <a:rPr lang="en-US" dirty="0" smtClean="0">
                <a:latin typeface="Courier"/>
              </a:rPr>
              <a:t>| </a:t>
            </a:r>
            <a:r>
              <a:rPr lang="en-US" dirty="0" err="1" smtClean="0">
                <a:latin typeface="Courier"/>
              </a:rPr>
              <a:t>Substr</a:t>
            </a:r>
            <a:r>
              <a:rPr lang="en-US" dirty="0" smtClean="0">
                <a:latin typeface="Courier"/>
              </a:rPr>
              <a:t>(</a:t>
            </a:r>
            <a:r>
              <a:rPr lang="en-US" dirty="0" err="1" smtClean="0">
                <a:latin typeface="Courier"/>
              </a:rPr>
              <a:t>B,k,k</a:t>
            </a:r>
            <a:r>
              <a:rPr lang="en-US" dirty="0" smtClean="0">
                <a:latin typeface="Courier"/>
              </a:rPr>
              <a:t>);</a:t>
            </a:r>
            <a:endParaRPr lang="en-US" dirty="0">
              <a:latin typeface="Courier"/>
            </a:endParaRPr>
          </a:p>
          <a:p>
            <a:r>
              <a:rPr lang="en-US" dirty="0" smtClean="0">
                <a:latin typeface="Courier"/>
              </a:rPr>
              <a:t>string B := </a:t>
            </a:r>
            <a:r>
              <a:rPr lang="en-US" dirty="0" smtClean="0">
                <a:latin typeface="Courier"/>
              </a:rPr>
              <a:t> v </a:t>
            </a:r>
            <a:r>
              <a:rPr lang="en-US" dirty="0" smtClean="0">
                <a:latin typeface="Courier"/>
              </a:rPr>
              <a:t>| Split(</a:t>
            </a:r>
            <a:r>
              <a:rPr lang="en-US" dirty="0" err="1" smtClean="0">
                <a:latin typeface="Courier"/>
              </a:rPr>
              <a:t>v,k</a:t>
            </a:r>
            <a:r>
              <a:rPr lang="en-US" dirty="0" smtClean="0">
                <a:latin typeface="Courier"/>
              </a:rPr>
              <a:t>) | Dig(</a:t>
            </a:r>
            <a:r>
              <a:rPr lang="en-US" dirty="0" err="1" smtClean="0">
                <a:latin typeface="Courier"/>
              </a:rPr>
              <a:t>v,k</a:t>
            </a:r>
            <a:r>
              <a:rPr lang="en-US" dirty="0" smtClean="0">
                <a:latin typeface="Courier"/>
              </a:rPr>
              <a:t>);</a:t>
            </a:r>
          </a:p>
          <a:p>
            <a:r>
              <a:rPr lang="en-US" dirty="0" err="1" smtClean="0">
                <a:latin typeface="Courier"/>
              </a:rPr>
              <a:t>int</a:t>
            </a:r>
            <a:r>
              <a:rPr lang="en-US" dirty="0" smtClean="0">
                <a:latin typeface="Courier"/>
              </a:rPr>
              <a:t>    k := </a:t>
            </a:r>
            <a:r>
              <a:rPr lang="en-US" dirty="0" smtClean="0">
                <a:latin typeface="Courier"/>
              </a:rPr>
              <a:t> -</a:t>
            </a:r>
            <a:r>
              <a:rPr lang="en-US" dirty="0" smtClean="0">
                <a:latin typeface="Courier"/>
              </a:rPr>
              <a:t>10 | -9 | … | 10;</a:t>
            </a:r>
          </a:p>
        </p:txBody>
      </p:sp>
    </p:spTree>
    <p:extLst>
      <p:ext uri="{BB962C8B-B14F-4D97-AF65-F5344CB8AC3E}">
        <p14:creationId xmlns:p14="http://schemas.microsoft.com/office/powerpoint/2010/main" val="175361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 Strategies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63125" y="1546789"/>
            <a:ext cx="58398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Our learning algorithm requires: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A set of representative examples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Descriptions of the tables used in process expressions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Determining either or both can be challenging!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3125" y="2941301"/>
            <a:ext cx="8091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Modularity: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Separation of a program into smaller ones which can be reused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a program to be learnt is potentially huge we try learning programs that handle</a:t>
            </a:r>
            <a:br>
              <a:rPr lang="en-US" dirty="0" smtClean="0"/>
            </a:br>
            <a:r>
              <a:rPr lang="en-US" dirty="0" smtClean="0"/>
              <a:t>certain parts of the output and use them to learn a complete program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3125" y="4352904"/>
            <a:ext cx="79530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Active Learning: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or assisting the user find the right examples, and synthesizing 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domain knowledge encoded in the form an algorithm that suggests inputs on which</a:t>
            </a:r>
            <a:br>
              <a:rPr lang="en-US" dirty="0" smtClean="0"/>
            </a:br>
            <a:r>
              <a:rPr lang="en-US" dirty="0" smtClean="0"/>
              <a:t>hypothesis program might be wrong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Queries: </a:t>
            </a:r>
            <a:r>
              <a:rPr lang="en-US" b="1" dirty="0" smtClean="0"/>
              <a:t>a) </a:t>
            </a:r>
            <a:r>
              <a:rPr lang="en-US" dirty="0" smtClean="0"/>
              <a:t>Membership </a:t>
            </a:r>
            <a:r>
              <a:rPr lang="en-US" b="1" dirty="0" smtClean="0"/>
              <a:t>b) </a:t>
            </a:r>
            <a:r>
              <a:rPr lang="en-US" dirty="0" smtClean="0"/>
              <a:t>Equivalence </a:t>
            </a:r>
            <a:r>
              <a:rPr lang="en-US" b="1" dirty="0" smtClean="0"/>
              <a:t>c) Test</a:t>
            </a:r>
          </a:p>
        </p:txBody>
      </p:sp>
    </p:spTree>
    <p:extLst>
      <p:ext uri="{BB962C8B-B14F-4D97-AF65-F5344CB8AC3E}">
        <p14:creationId xmlns:p14="http://schemas.microsoft.com/office/powerpoint/2010/main" val="254330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94113" y="1247685"/>
                <a:ext cx="440960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Number Translations: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A</a:t>
                </a:r>
                <a:r>
                  <a:rPr lang="en-US" sz="1600" dirty="0" smtClean="0"/>
                  <a:t>ssume that translating 2-digit numbers is known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Learn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 smtClean="0"/>
                  <a:t>-digit translators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6</m:t>
                    </m:r>
                  </m:oMath>
                </a14:m>
                <a:r>
                  <a:rPr lang="en-US" sz="1600" dirty="0" smtClean="0"/>
                  <a:t>.</a:t>
                </a:r>
                <a:endParaRPr lang="en-US" sz="16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13" y="1247685"/>
                <a:ext cx="4409605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691" t="-1471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5211"/>
              </p:ext>
            </p:extLst>
          </p:nvPr>
        </p:nvGraphicFramePr>
        <p:xfrm>
          <a:off x="505103" y="2282041"/>
          <a:ext cx="2523847" cy="407431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8217"/>
                <a:gridCol w="476933"/>
                <a:gridCol w="443884"/>
                <a:gridCol w="376732"/>
                <a:gridCol w="518704"/>
                <a:gridCol w="399377"/>
              </a:tblGrid>
              <a:tr h="31908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Tm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Dl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6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Russian</a:t>
                      </a:r>
                      <a:endParaRPr lang="en-US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.13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.31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6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Polish</a:t>
                      </a:r>
                      <a:endParaRPr lang="en-US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.15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.41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58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French</a:t>
                      </a:r>
                      <a:endParaRPr lang="en-US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.12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5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5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5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112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38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.77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13639"/>
              </p:ext>
            </p:extLst>
          </p:nvPr>
        </p:nvGraphicFramePr>
        <p:xfrm>
          <a:off x="3310077" y="2282041"/>
          <a:ext cx="2523847" cy="40743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8217"/>
                <a:gridCol w="476933"/>
                <a:gridCol w="443884"/>
                <a:gridCol w="376732"/>
                <a:gridCol w="518704"/>
                <a:gridCol w="399377"/>
              </a:tblGrid>
              <a:tr h="31908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Tm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Dl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Chinese</a:t>
                      </a:r>
                      <a:endParaRPr lang="en-US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.19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.43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.73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German</a:t>
                      </a:r>
                      <a:endParaRPr lang="en-US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42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.31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158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Portuguese</a:t>
                      </a:r>
                      <a:endParaRPr lang="en-US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.11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55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.21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.26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.38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08801"/>
              </p:ext>
            </p:extLst>
          </p:nvPr>
        </p:nvGraphicFramePr>
        <p:xfrm>
          <a:off x="6115050" y="2282041"/>
          <a:ext cx="2523847" cy="40743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8217"/>
                <a:gridCol w="476933"/>
                <a:gridCol w="443884"/>
                <a:gridCol w="376732"/>
                <a:gridCol w="518704"/>
                <a:gridCol w="399377"/>
              </a:tblGrid>
              <a:tr h="31908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Tm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Dl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Spanish</a:t>
                      </a:r>
                      <a:endParaRPr lang="en-US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.26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72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42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English</a:t>
                      </a:r>
                      <a:endParaRPr lang="en-US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.20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80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.26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158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Italian</a:t>
                      </a:r>
                      <a:endParaRPr lang="en-US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.10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.15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.28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80608" y="929514"/>
            <a:ext cx="28578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T:  #test queries, </a:t>
            </a:r>
            <a:br>
              <a:rPr lang="en-US" sz="1600" dirty="0" smtClean="0"/>
            </a:br>
            <a:r>
              <a:rPr lang="en-US" sz="1600" dirty="0" smtClean="0"/>
              <a:t>M: #membership queries</a:t>
            </a:r>
          </a:p>
          <a:p>
            <a:r>
              <a:rPr lang="en-US" sz="1600" dirty="0" smtClean="0"/>
              <a:t>E:  # examples used in synthesis</a:t>
            </a:r>
          </a:p>
          <a:p>
            <a:r>
              <a:rPr lang="en-US" sz="1600" dirty="0" smtClean="0"/>
              <a:t>Tm: time taken in seconds</a:t>
            </a:r>
          </a:p>
          <a:p>
            <a:r>
              <a:rPr lang="en-US" sz="1600" dirty="0" smtClean="0"/>
              <a:t>Dl : length of the decision list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5038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07228"/>
            <a:ext cx="7886700" cy="1043544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Thank You!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15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71333" y="3463224"/>
            <a:ext cx="4117496" cy="817668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1259" y="3526440"/>
                <a:ext cx="359560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Predicate:</a:t>
                </a:r>
                <a:br>
                  <a:rPr lang="en-US" b="1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conjunction of atomic predicates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59" y="3526440"/>
                <a:ext cx="3595600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1528" t="-4673" r="-1019" b="-14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96542" y="3526438"/>
            <a:ext cx="2359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String -&gt; Boolean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350958" y="5347095"/>
            <a:ext cx="6442084" cy="817668"/>
            <a:chOff x="2956751" y="4809200"/>
            <a:chExt cx="6442084" cy="817668"/>
          </a:xfrm>
        </p:grpSpPr>
        <p:sp>
          <p:nvSpPr>
            <p:cNvPr id="11" name="Rounded Rectangle 10"/>
            <p:cNvSpPr/>
            <p:nvPr/>
          </p:nvSpPr>
          <p:spPr>
            <a:xfrm>
              <a:off x="2956751" y="4809200"/>
              <a:ext cx="6442083" cy="817668"/>
            </a:xfrm>
            <a:prstGeom prst="round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44916" y="4872414"/>
              <a:ext cx="63539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Parse Expr:</a:t>
              </a:r>
              <a:br>
                <a:rPr lang="en-US" b="1" dirty="0"/>
              </a:br>
              <a:r>
                <a:rPr lang="en-US" dirty="0"/>
                <a:t>functions that extract substring of the input, described by a grammar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95750" y="4872414"/>
              <a:ext cx="29792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String -&gt; String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3298755" y="1847503"/>
            <a:ext cx="2751589" cy="823238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Synthesis Algorithm</a:t>
            </a:r>
          </a:p>
        </p:txBody>
      </p:sp>
      <p:cxnSp>
        <p:nvCxnSpPr>
          <p:cNvPr id="15" name="Straight Arrow Connector 14"/>
          <p:cNvCxnSpPr>
            <a:stCxn id="16" idx="3"/>
            <a:endCxn id="14" idx="1"/>
          </p:cNvCxnSpPr>
          <p:nvPr/>
        </p:nvCxnSpPr>
        <p:spPr>
          <a:xfrm>
            <a:off x="2533055" y="2259122"/>
            <a:ext cx="76569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2361" y="2074456"/>
            <a:ext cx="1830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 of examples E</a:t>
            </a:r>
          </a:p>
        </p:txBody>
      </p:sp>
      <p:cxnSp>
        <p:nvCxnSpPr>
          <p:cNvPr id="17" name="Straight Arrow Connector 16"/>
          <p:cNvCxnSpPr>
            <a:stCxn id="14" idx="3"/>
            <a:endCxn id="18" idx="1"/>
          </p:cNvCxnSpPr>
          <p:nvPr/>
        </p:nvCxnSpPr>
        <p:spPr>
          <a:xfrm>
            <a:off x="6050342" y="2259122"/>
            <a:ext cx="76569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16042" y="1935958"/>
            <a:ext cx="2222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 program in the</a:t>
            </a:r>
          </a:p>
          <a:p>
            <a:pPr algn="ctr"/>
            <a:r>
              <a:rPr lang="en-US" dirty="0"/>
              <a:t>DSL consistent with 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22117" y="3476063"/>
                <a:ext cx="7597211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Top down search for decision lists: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u="sng" dirty="0" smtClean="0"/>
                  <a:t>Maximal </a:t>
                </a:r>
                <a14:m>
                  <m:oMath xmlns:m="http://schemas.openxmlformats.org/officeDocument/2006/math">
                    <m:r>
                      <a:rPr lang="en-US" i="1" u="sng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u="sng" dirty="0"/>
                  <a:t>-Consistent Cover </a:t>
                </a:r>
                <a:r>
                  <a:rPr lang="en-US" dirty="0"/>
                  <a:t>(MCC)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maximal subsets of examples that are explained by some function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u="sng" dirty="0"/>
                  <a:t>Generic greedy algorithm</a:t>
                </a:r>
                <a:r>
                  <a:rPr lang="en-US" dirty="0"/>
                  <a:t>: derive small decision list given the MCC for the examples and the class of functions used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117" y="3476063"/>
                <a:ext cx="7597211" cy="1477328"/>
              </a:xfrm>
              <a:prstGeom prst="rect">
                <a:avLst/>
              </a:prstGeom>
              <a:blipFill rotWithShape="0">
                <a:blip r:embed="rId3"/>
                <a:stretch>
                  <a:fillRect l="-642" t="-2058" b="-5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7312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18220" y="2490339"/>
            <a:ext cx="6452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Bottom up learning of process expressions: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Process expressions are described using a grammar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perform a symbolic bottom-up enumeration [Menon et al, 13] </a:t>
            </a:r>
            <a:br>
              <a:rPr lang="en-US" dirty="0"/>
            </a:br>
            <a:r>
              <a:rPr lang="en-US" dirty="0"/>
              <a:t>of the programs using </a:t>
            </a:r>
            <a:r>
              <a:rPr lang="en-US" u="sng" dirty="0"/>
              <a:t>Version Space Algebra </a:t>
            </a:r>
            <a:r>
              <a:rPr lang="en-US" dirty="0"/>
              <a:t>[Lau et al.,00]</a:t>
            </a:r>
          </a:p>
        </p:txBody>
      </p:sp>
    </p:spTree>
    <p:extLst>
      <p:ext uri="{BB962C8B-B14F-4D97-AF65-F5344CB8AC3E}">
        <p14:creationId xmlns:p14="http://schemas.microsoft.com/office/powerpoint/2010/main" val="505185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FlashNormalize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17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93154" y="3769108"/>
            <a:ext cx="111512" cy="1115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247810" y="3769108"/>
            <a:ext cx="111512" cy="1115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Curved Connector 18"/>
          <p:cNvCxnSpPr>
            <a:stCxn id="17" idx="0"/>
            <a:endCxn id="30" idx="0"/>
          </p:cNvCxnSpPr>
          <p:nvPr/>
        </p:nvCxnSpPr>
        <p:spPr>
          <a:xfrm rot="5400000" flipH="1" flipV="1">
            <a:off x="3176238" y="1641780"/>
            <a:ext cx="12700" cy="4254656"/>
          </a:xfrm>
          <a:prstGeom prst="curvedConnector3">
            <a:avLst>
              <a:gd name="adj1" fmla="val 513659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120483" y="3774686"/>
            <a:ext cx="111512" cy="1115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375138" y="3769110"/>
            <a:ext cx="111512" cy="1115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Curved Connector 59"/>
          <p:cNvCxnSpPr>
            <a:stCxn id="58" idx="0"/>
            <a:endCxn id="59" idx="0"/>
          </p:cNvCxnSpPr>
          <p:nvPr/>
        </p:nvCxnSpPr>
        <p:spPr>
          <a:xfrm rot="5400000" flipH="1" flipV="1">
            <a:off x="5300778" y="1644571"/>
            <a:ext cx="5576" cy="4254655"/>
          </a:xfrm>
          <a:prstGeom prst="curvedConnector3">
            <a:avLst>
              <a:gd name="adj1" fmla="val 11799193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17" idx="3"/>
            <a:endCxn id="58" idx="1"/>
          </p:cNvCxnSpPr>
          <p:nvPr/>
        </p:nvCxnSpPr>
        <p:spPr>
          <a:xfrm>
            <a:off x="1104666" y="3824865"/>
            <a:ext cx="2015817" cy="55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58" idx="3"/>
            <a:endCxn id="30" idx="1"/>
          </p:cNvCxnSpPr>
          <p:nvPr/>
        </p:nvCxnSpPr>
        <p:spPr>
          <a:xfrm flipV="1">
            <a:off x="3231995" y="3824865"/>
            <a:ext cx="2015815" cy="55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30" idx="3"/>
            <a:endCxn id="59" idx="1"/>
          </p:cNvCxnSpPr>
          <p:nvPr/>
        </p:nvCxnSpPr>
        <p:spPr>
          <a:xfrm>
            <a:off x="5359322" y="3824865"/>
            <a:ext cx="2015816" cy="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TextBox 106"/>
              <p:cNvSpPr txBox="1"/>
              <p:nvPr/>
            </p:nvSpPr>
            <p:spPr>
              <a:xfrm>
                <a:off x="955936" y="3930027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936" y="3930027"/>
                <a:ext cx="185948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0000" r="-33333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/>
              <p:cNvSpPr txBox="1"/>
              <p:nvPr/>
            </p:nvSpPr>
            <p:spPr>
              <a:xfrm>
                <a:off x="3089614" y="3930027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614" y="3930027"/>
                <a:ext cx="185948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0000" r="-33333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Box 77"/>
              <p:cNvSpPr txBox="1"/>
              <p:nvPr/>
            </p:nvSpPr>
            <p:spPr>
              <a:xfrm>
                <a:off x="5210592" y="3930027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592" y="3930027"/>
                <a:ext cx="18594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000" r="-33333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/>
              <p:cNvSpPr txBox="1"/>
              <p:nvPr/>
            </p:nvSpPr>
            <p:spPr>
              <a:xfrm>
                <a:off x="7337920" y="3930027"/>
                <a:ext cx="1859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920" y="3930027"/>
                <a:ext cx="18594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0000" r="-33333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TextBox 107"/>
              <p:cNvSpPr txBox="1"/>
              <p:nvPr/>
            </p:nvSpPr>
            <p:spPr>
              <a:xfrm>
                <a:off x="1914635" y="3500861"/>
                <a:ext cx="3958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01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635" y="3500861"/>
                <a:ext cx="39587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692" r="-7692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/>
              <p:cNvSpPr txBox="1"/>
              <p:nvPr/>
            </p:nvSpPr>
            <p:spPr>
              <a:xfrm>
                <a:off x="4041963" y="3506124"/>
                <a:ext cx="3905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963" y="3506124"/>
                <a:ext cx="390556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813" r="-625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/>
              <p:cNvSpPr txBox="1"/>
              <p:nvPr/>
            </p:nvSpPr>
            <p:spPr>
              <a:xfrm>
                <a:off x="6115050" y="3492109"/>
                <a:ext cx="3958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050" y="3492109"/>
                <a:ext cx="395878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7692" r="-7692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/>
              <p:cNvSpPr txBox="1"/>
              <p:nvPr/>
            </p:nvSpPr>
            <p:spPr>
              <a:xfrm>
                <a:off x="2984649" y="2729793"/>
                <a:ext cx="3958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02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649" y="2729793"/>
                <a:ext cx="39587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7692" r="-615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5105627" y="2743373"/>
                <a:ext cx="3905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627" y="2743373"/>
                <a:ext cx="390556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7813" r="-6250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628650" y="4829619"/>
            <a:ext cx="8598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Learning MCC for concat expressions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Substrings of the output annotated with process expr that explain the substring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gives rise to a </a:t>
            </a:r>
            <a:r>
              <a:rPr lang="en-US" u="sng" dirty="0"/>
              <a:t>DAG representation </a:t>
            </a:r>
            <a:r>
              <a:rPr lang="en-US" dirty="0"/>
              <a:t>of all concats that produce the output for that input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Parallel DFS </a:t>
            </a:r>
            <a:r>
              <a:rPr lang="en-US" dirty="0"/>
              <a:t>across all DAGs to obtain subsets explained by common concats</a:t>
            </a:r>
          </a:p>
        </p:txBody>
      </p:sp>
    </p:spTree>
    <p:extLst>
      <p:ext uri="{BB962C8B-B14F-4D97-AF65-F5344CB8AC3E}">
        <p14:creationId xmlns:p14="http://schemas.microsoft.com/office/powerpoint/2010/main" val="2020432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Text Normalization?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600"/>
              </a:spcAft>
            </a:pPr>
            <a:r>
              <a:rPr lang="en-US" dirty="0" smtClean="0"/>
              <a:t>Real text contains Non-standard words (NSWs) : </a:t>
            </a:r>
            <a:br>
              <a:rPr lang="en-US" dirty="0" smtClean="0"/>
            </a:br>
            <a:r>
              <a:rPr lang="en-US" dirty="0" smtClean="0"/>
              <a:t>numbers, dates, currencies, phone numbers etc. [Sproat, 2010]</a:t>
            </a:r>
          </a:p>
          <a:p>
            <a:pPr>
              <a:spcAft>
                <a:spcPts val="3600"/>
              </a:spcAft>
            </a:pPr>
            <a:r>
              <a:rPr lang="en-US" b="1" dirty="0"/>
              <a:t>Normalization </a:t>
            </a:r>
            <a:r>
              <a:rPr lang="en-US" dirty="0"/>
              <a:t>= converting NSWs into contextually appropriate and consistently formatted variants</a:t>
            </a:r>
            <a:r>
              <a:rPr lang="en-US" dirty="0" smtClean="0"/>
              <a:t>.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Applications like text-to-speech, machine-translation, speech-recognition training require </a:t>
            </a:r>
            <a:r>
              <a:rPr lang="en-US" b="1" dirty="0" smtClean="0"/>
              <a:t>Normalization </a:t>
            </a:r>
            <a:r>
              <a:rPr lang="en-US" dirty="0" smtClean="0"/>
              <a:t>of such words.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Tasks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393657"/>
              </p:ext>
            </p:extLst>
          </p:nvPr>
        </p:nvGraphicFramePr>
        <p:xfrm>
          <a:off x="2151089" y="1984375"/>
          <a:ext cx="4841827" cy="15036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55912"/>
                <a:gridCol w="4085915"/>
              </a:tblGrid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 thousand two hundred and thirty four</a:t>
                      </a:r>
                      <a:endParaRPr lang="en-US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Eight hundred and fifty</a:t>
                      </a:r>
                      <a:endParaRPr lang="en-US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Seventy nine thousand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08135" y="1429522"/>
            <a:ext cx="2727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Number Translations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386023"/>
              </p:ext>
            </p:extLst>
          </p:nvPr>
        </p:nvGraphicFramePr>
        <p:xfrm>
          <a:off x="5326583" y="1984379"/>
          <a:ext cx="3626919" cy="150536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626919"/>
              </a:tblGrid>
              <a:tr h="3651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French</a:t>
                      </a:r>
                      <a:endParaRPr lang="en-US" dirty="0"/>
                    </a:p>
                  </a:txBody>
                  <a:tcPr/>
                </a:tc>
              </a:tr>
              <a:tr h="378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Mille </a:t>
                      </a:r>
                      <a:r>
                        <a:rPr lang="en-US" dirty="0" err="1" smtClean="0"/>
                        <a:t>deux</a:t>
                      </a:r>
                      <a:r>
                        <a:rPr lang="en-US" dirty="0" smtClean="0"/>
                        <a:t> cent </a:t>
                      </a:r>
                      <a:r>
                        <a:rPr lang="en-US" dirty="0" err="1" smtClean="0"/>
                        <a:t>trente-quatre</a:t>
                      </a:r>
                      <a:endParaRPr lang="en-US" dirty="0" smtClean="0"/>
                    </a:p>
                  </a:txBody>
                  <a:tcPr/>
                </a:tc>
              </a:tr>
              <a:tr h="3831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Huit</a:t>
                      </a:r>
                      <a:r>
                        <a:rPr lang="en-US" dirty="0" smtClean="0"/>
                        <a:t> cent </a:t>
                      </a:r>
                      <a:r>
                        <a:rPr lang="en-US" dirty="0" err="1" smtClean="0"/>
                        <a:t>cinquatre</a:t>
                      </a:r>
                      <a:endParaRPr lang="en-US" dirty="0" smtClean="0"/>
                    </a:p>
                  </a:txBody>
                  <a:tcPr/>
                </a:tc>
              </a:tr>
              <a:tr h="378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Soixante</a:t>
                      </a:r>
                      <a:r>
                        <a:rPr lang="en-US" dirty="0" smtClean="0"/>
                        <a:t>-dix-</a:t>
                      </a:r>
                      <a:r>
                        <a:rPr lang="en-US" dirty="0" err="1" smtClean="0"/>
                        <a:t>neuf</a:t>
                      </a:r>
                      <a:r>
                        <a:rPr lang="en-US" baseline="0" dirty="0" smtClean="0"/>
                        <a:t> mille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143377" y="3617424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Dates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597488"/>
              </p:ext>
            </p:extLst>
          </p:nvPr>
        </p:nvGraphicFramePr>
        <p:xfrm>
          <a:off x="1941839" y="4059844"/>
          <a:ext cx="4953813" cy="158768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523521"/>
                <a:gridCol w="3430292"/>
              </a:tblGrid>
              <a:tr h="3979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Input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Output</a:t>
                      </a:r>
                      <a:endParaRPr lang="en-US" sz="1800" dirty="0"/>
                    </a:p>
                  </a:txBody>
                  <a:tcPr anchor="ctr"/>
                </a:tc>
              </a:tr>
              <a:tr h="3939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Jan 08, 2065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January eighth</a:t>
                      </a:r>
                      <a:r>
                        <a:rPr lang="en-US" sz="1800" baseline="0" dirty="0" smtClean="0"/>
                        <a:t> twenty sixty five</a:t>
                      </a:r>
                      <a:endParaRPr lang="en-US" sz="1800" dirty="0"/>
                    </a:p>
                  </a:txBody>
                  <a:tcPr anchor="ctr"/>
                </a:tc>
              </a:tr>
              <a:tr h="3979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Apr 23,</a:t>
                      </a:r>
                      <a:r>
                        <a:rPr lang="en-US" sz="1800" baseline="0" dirty="0" smtClean="0"/>
                        <a:t> 2006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April twenty third</a:t>
                      </a:r>
                      <a:r>
                        <a:rPr lang="en-US" sz="1800" baseline="0" dirty="0" smtClean="0"/>
                        <a:t> two thousand six</a:t>
                      </a:r>
                      <a:endParaRPr lang="en-US" sz="1800" dirty="0"/>
                    </a:p>
                  </a:txBody>
                  <a:tcPr anchor="ctr"/>
                </a:tc>
              </a:tr>
              <a:tr h="3979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Aug 10, 1900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August tenth</a:t>
                      </a:r>
                      <a:r>
                        <a:rPr lang="en-US" sz="1800" baseline="0" dirty="0" smtClean="0"/>
                        <a:t> nineteen hundred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613810"/>
              </p:ext>
            </p:extLst>
          </p:nvPr>
        </p:nvGraphicFramePr>
        <p:xfrm>
          <a:off x="5973610" y="4068911"/>
          <a:ext cx="2289832" cy="159334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289832"/>
              </a:tblGrid>
              <a:tr h="3871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 Variation</a:t>
                      </a:r>
                      <a:endParaRPr lang="en-US" dirty="0"/>
                    </a:p>
                  </a:txBody>
                  <a:tcPr/>
                </a:tc>
              </a:tr>
              <a:tr h="4003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08/01/2065</a:t>
                      </a:r>
                    </a:p>
                  </a:txBody>
                  <a:tcPr/>
                </a:tc>
              </a:tr>
              <a:tr h="405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23/04/2006</a:t>
                      </a:r>
                    </a:p>
                  </a:txBody>
                  <a:tcPr/>
                </a:tc>
              </a:tr>
              <a:tr h="4003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10/08/1900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99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-0.19618 -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-0.12309 0.00139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63" y="6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method: manual programming</a:t>
            </a:r>
          </a:p>
          <a:p>
            <a:pPr lvl="1"/>
            <a:r>
              <a:rPr lang="en-US" dirty="0" smtClean="0"/>
              <a:t>Scalability: large number of domain/format/language combinations</a:t>
            </a:r>
          </a:p>
          <a:p>
            <a:pPr lvl="1"/>
            <a:r>
              <a:rPr lang="en-US" dirty="0" smtClean="0"/>
              <a:t>Requires pairing of programmer and language expert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Recent techniques: Statistical methods</a:t>
            </a:r>
          </a:p>
          <a:p>
            <a:pPr lvl="1"/>
            <a:r>
              <a:rPr lang="en-US" dirty="0" smtClean="0"/>
              <a:t>Requires large number of examples</a:t>
            </a:r>
          </a:p>
          <a:p>
            <a:pPr lvl="1"/>
            <a:r>
              <a:rPr lang="en-US" dirty="0" smtClean="0"/>
              <a:t>Obtained transformation not 100% accurate</a:t>
            </a:r>
          </a:p>
          <a:p>
            <a:pPr lvl="1"/>
            <a:endParaRPr lang="en-US" dirty="0"/>
          </a:p>
          <a:p>
            <a:r>
              <a:rPr lang="en-US" dirty="0" smtClean="0"/>
              <a:t>Our approach in FlashNormalize: Programming-by-Examples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Fewer examples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100% Accurate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Cannot handle noise in the data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9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Formulation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certain functions that take </a:t>
            </a:r>
            <a:r>
              <a:rPr lang="en-US" dirty="0" smtClean="0"/>
              <a:t>an input string and produces a sequence of strings</a:t>
            </a:r>
          </a:p>
          <a:p>
            <a:pPr lvl="1"/>
            <a:r>
              <a:rPr lang="en-US" dirty="0" smtClean="0"/>
              <a:t>For dates we need </a:t>
            </a:r>
            <a:r>
              <a:rPr lang="en-US" dirty="0" smtClean="0"/>
              <a:t>a </a:t>
            </a:r>
            <a:r>
              <a:rPr lang="en-US" dirty="0" smtClean="0"/>
              <a:t>function that transforms the input string</a:t>
            </a:r>
            <a:br>
              <a:rPr lang="en-US" dirty="0" smtClean="0"/>
            </a:br>
            <a:r>
              <a:rPr lang="en-US" dirty="0" smtClean="0"/>
              <a:t>“Jan </a:t>
            </a:r>
            <a:r>
              <a:rPr lang="en-US" dirty="0"/>
              <a:t>08, </a:t>
            </a:r>
            <a:r>
              <a:rPr lang="en-US" dirty="0" smtClean="0"/>
              <a:t>2065” into </a:t>
            </a:r>
            <a:r>
              <a:rPr lang="en-US" dirty="0"/>
              <a:t>January eighth twenty sixty </a:t>
            </a:r>
            <a:r>
              <a:rPr lang="en-US" dirty="0" smtClean="0"/>
              <a:t>five</a:t>
            </a:r>
          </a:p>
          <a:p>
            <a:pPr lvl="1"/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/>
              <a:t>specification </a:t>
            </a:r>
            <a:r>
              <a:rPr lang="en-US" dirty="0" smtClean="0"/>
              <a:t>provided by the user is </a:t>
            </a:r>
            <a:r>
              <a:rPr lang="en-US" dirty="0" smtClean="0"/>
              <a:t>input-output pairs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goal is to learn a function that is consistent with all the given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6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196206" y="2228414"/>
            <a:ext cx="2751589" cy="1138502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Domain Specific Language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space of possible programs (Concept Class)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8650" y="1552691"/>
            <a:ext cx="4198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Programming-by-Examples technology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969305" y="3800110"/>
            <a:ext cx="7205390" cy="1073157"/>
            <a:chOff x="1147318" y="4936701"/>
            <a:chExt cx="7205390" cy="10731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147318" y="5150116"/>
                  <a:ext cx="270901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Input-Output examples</a:t>
                  </a:r>
                  <a:br>
                    <a:rPr lang="en-US" dirty="0" smtClean="0"/>
                  </a:b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…(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 smtClean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7318" y="5150116"/>
                  <a:ext cx="2709018" cy="64633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4717" b="-75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Right Arrow 15"/>
            <p:cNvSpPr/>
            <p:nvPr/>
          </p:nvSpPr>
          <p:spPr>
            <a:xfrm>
              <a:off x="3991587" y="4936701"/>
              <a:ext cx="1633679" cy="1073157"/>
            </a:xfrm>
            <a:prstGeom prst="rightArrow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b="1" dirty="0" smtClean="0"/>
                <a:t>Learning</a:t>
              </a:r>
              <a:r>
                <a:rPr lang="en-US" b="1" smtClean="0"/>
                <a:t/>
              </a:r>
              <a:br>
                <a:rPr lang="en-US" b="1" smtClean="0"/>
              </a:br>
              <a:r>
                <a:rPr lang="en-US" b="1" smtClean="0"/>
                <a:t>Algorithm</a:t>
              </a:r>
              <a:endParaRPr lang="en-US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760517" y="5138958"/>
                  <a:ext cx="2592191" cy="6686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A program that produces</a:t>
                  </a:r>
                  <a:br>
                    <a:rPr lang="en-US" dirty="0" smtClean="0"/>
                  </a:br>
                  <a:r>
                    <a:rPr lang="en-US" dirty="0" smtClean="0"/>
                    <a:t>output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a14:m>
                  <a:r>
                    <a:rPr lang="en-US" dirty="0" smtClean="0"/>
                    <a:t> on each input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a14:m>
                  <a:endParaRPr lang="en-US" dirty="0" smtClean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60517" y="5138958"/>
                  <a:ext cx="2592191" cy="66864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35" t="-5505" b="-128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830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Domain Specific Language (DSL)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7162"/>
            <a:ext cx="7886700" cy="4036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Description of the space of possible programs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</p:spPr>
        <p:txBody>
          <a:bodyPr/>
          <a:lstStyle/>
          <a:p>
            <a:fld id="{BF16E243-A446-44D8-9861-5433B3DC4EF2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28648" y="1913273"/>
            <a:ext cx="4507372" cy="1264311"/>
            <a:chOff x="930876" y="1784041"/>
            <a:chExt cx="5272216" cy="1560515"/>
          </a:xfrm>
        </p:grpSpPr>
        <p:sp>
          <p:nvSpPr>
            <p:cNvPr id="9" name="Rectangle 8"/>
            <p:cNvSpPr/>
            <p:nvPr/>
          </p:nvSpPr>
          <p:spPr>
            <a:xfrm>
              <a:off x="1655175" y="2279818"/>
              <a:ext cx="593123" cy="411891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832289" y="2312574"/>
                  <a:ext cx="328276" cy="3418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2288" y="2312574"/>
                  <a:ext cx="280654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9565" r="-6522" b="-239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Rectangle 10"/>
            <p:cNvSpPr/>
            <p:nvPr/>
          </p:nvSpPr>
          <p:spPr>
            <a:xfrm>
              <a:off x="2870256" y="2279818"/>
              <a:ext cx="593123" cy="411891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047369" y="2312574"/>
                  <a:ext cx="334503" cy="3418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7369" y="2312574"/>
                  <a:ext cx="285976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9149" r="-6383" b="-239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/>
            <p:cNvCxnSpPr>
              <a:stCxn id="9" idx="3"/>
              <a:endCxn id="11" idx="1"/>
            </p:cNvCxnSpPr>
            <p:nvPr/>
          </p:nvCxnSpPr>
          <p:spPr>
            <a:xfrm>
              <a:off x="2248298" y="2485764"/>
              <a:ext cx="62195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9" idx="1"/>
            </p:cNvCxnSpPr>
            <p:nvPr/>
          </p:nvCxnSpPr>
          <p:spPr>
            <a:xfrm>
              <a:off x="1033217" y="2485763"/>
              <a:ext cx="621958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3"/>
            </p:cNvCxnSpPr>
            <p:nvPr/>
          </p:nvCxnSpPr>
          <p:spPr>
            <a:xfrm flipV="1">
              <a:off x="3463379" y="2485763"/>
              <a:ext cx="621958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125622" y="2236716"/>
              <a:ext cx="486003" cy="455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123045" y="2279817"/>
              <a:ext cx="593123" cy="411891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5300158" y="2312572"/>
                  <a:ext cx="348976" cy="3418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00158" y="2312573"/>
                  <a:ext cx="298351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8367" r="-4082" b="-239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Straight Arrow Connector 29"/>
            <p:cNvCxnSpPr>
              <a:endCxn id="28" idx="1"/>
            </p:cNvCxnSpPr>
            <p:nvPr/>
          </p:nvCxnSpPr>
          <p:spPr>
            <a:xfrm>
              <a:off x="4537387" y="2485762"/>
              <a:ext cx="585658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033217" y="1828794"/>
                  <a:ext cx="4688130" cy="4558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Decision List</a:t>
                  </a:r>
                  <a:r>
                    <a:rPr lang="en-US" dirty="0" smtClean="0"/>
                    <a:t>: 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latin typeface="Cambria Math" charset="0"/>
                        </a:rPr>
                        <m:t>𝐷𝐿</m:t>
                      </m:r>
                      <m:d>
                        <m:dPr>
                          <m:ctrlPr>
                            <a:rPr lang="en-US" sz="1600" i="1" dirty="0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1600" i="1" dirty="0" smtClean="0">
                              <a:latin typeface="Cambria Math" charset="0"/>
                            </a:rPr>
                            <m:t>𝑃</m:t>
                          </m:r>
                          <m:r>
                            <a:rPr lang="en-US" sz="1600" i="1" dirty="0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1600" i="1" dirty="0" smtClean="0">
                              <a:latin typeface="Cambria Math" charset="0"/>
                            </a:rPr>
                            <m:t>𝐶</m:t>
                          </m:r>
                        </m:e>
                      </m:d>
                      <m:r>
                        <a:rPr lang="en-US" sz="1600" b="0" i="1" dirty="0" smtClean="0">
                          <a:latin typeface="Cambria Math" charset="0"/>
                        </a:rPr>
                        <m:t>      </m:t>
                      </m:r>
                      <m:sSub>
                        <m:sSubPr>
                          <m:ctrlPr>
                            <a:rPr lang="en-US" sz="1600" b="0" i="1" dirty="0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charset="0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dirty="0" smtClean="0">
                          <a:latin typeface="Cambria Math" charset="0"/>
                        </a:rPr>
                        <m:t>∈</m:t>
                      </m:r>
                      <m:r>
                        <a:rPr lang="en-US" sz="1600" b="0" i="1" dirty="0" smtClean="0">
                          <a:latin typeface="Cambria Math" charset="0"/>
                        </a:rPr>
                        <m:t>𝑃</m:t>
                      </m:r>
                      <m:r>
                        <a:rPr lang="en-US" sz="1600" b="0" i="1" dirty="0" smtClean="0">
                          <a:latin typeface="Cambria Math" charset="0"/>
                        </a:rPr>
                        <m:t>,</m:t>
                      </m:r>
                      <m:sSub>
                        <m:sSubPr>
                          <m:ctrlPr>
                            <a:rPr lang="en-US" sz="1600" b="0" i="1" dirty="0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charset="0"/>
                            </a:rPr>
                            <m:t>𝑐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dirty="0" smtClean="0">
                          <a:latin typeface="Cambria Math" charset="0"/>
                        </a:rPr>
                        <m:t>∈</m:t>
                      </m:r>
                      <m:r>
                        <a:rPr lang="en-US" sz="1600" b="0" i="1" dirty="0" smtClean="0">
                          <a:latin typeface="Cambria Math" charset="0"/>
                        </a:rPr>
                        <m:t>𝐶</m:t>
                      </m:r>
                      <m:r>
                        <a:rPr lang="en-US" sz="1600" b="0" i="1" dirty="0" smtClean="0">
                          <a:latin typeface="Cambria Math" charset="0"/>
                        </a:rPr>
                        <m:t> </m:t>
                      </m:r>
                    </m:oMath>
                  </a14:m>
                  <a:r>
                    <a:rPr lang="en-US" sz="1600" dirty="0" smtClean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 </a:t>
                  </a:r>
                  <a:endParaRPr lang="en-US" sz="1600" dirty="0">
                    <a:latin typeface="Consolas" panose="020B0609020204030204" pitchFamily="49" charset="0"/>
                    <a:cs typeface="Consolas" panose="020B0609020204030204" pitchFamily="49" charset="0"/>
                  </a:endParaRPr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3217" y="1828794"/>
                  <a:ext cx="4688130" cy="45585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216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Arrow Connector 36"/>
            <p:cNvCxnSpPr>
              <a:stCxn id="9" idx="2"/>
            </p:cNvCxnSpPr>
            <p:nvPr/>
          </p:nvCxnSpPr>
          <p:spPr>
            <a:xfrm flipH="1">
              <a:off x="1951736" y="2691709"/>
              <a:ext cx="1" cy="33775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3166817" y="2691708"/>
              <a:ext cx="1" cy="33775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5453451" y="2691708"/>
              <a:ext cx="1" cy="33775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1842675" y="2993097"/>
                  <a:ext cx="303976" cy="3418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2675" y="2993097"/>
                  <a:ext cx="259879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1628" r="-6977" b="-1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3036877" y="2993097"/>
                  <a:ext cx="310202" cy="3418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6877" y="2993097"/>
                  <a:ext cx="265201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1364" r="-6818" b="-1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5319393" y="2996378"/>
                  <a:ext cx="326702" cy="3418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9393" y="2996378"/>
                  <a:ext cx="279307" cy="27699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1111" r="-2222"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Rounded Rectangle 46"/>
            <p:cNvSpPr/>
            <p:nvPr/>
          </p:nvSpPr>
          <p:spPr>
            <a:xfrm>
              <a:off x="930876" y="1784041"/>
              <a:ext cx="5272216" cy="1560515"/>
            </a:xfrm>
            <a:prstGeom prst="round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28648" y="3391748"/>
            <a:ext cx="4507374" cy="982570"/>
            <a:chOff x="4493994" y="3473153"/>
            <a:chExt cx="5099734" cy="102423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4594232" y="3490363"/>
                  <a:ext cx="4761134" cy="9624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Concatenate </a:t>
                  </a:r>
                  <a:r>
                    <a:rPr lang="en-US" b="1" dirty="0"/>
                    <a:t>Expr:  </a:t>
                  </a:r>
                </a:p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b="1" dirty="0"/>
                    <a:t> </a:t>
                  </a:r>
                  <a:r>
                    <a:rPr lang="en-US" dirty="0"/>
                    <a:t>= </a:t>
                  </a:r>
                  <a:r>
                    <a:rPr lang="en-US" dirty="0" smtClean="0"/>
                    <a:t>ordered sequence </a:t>
                  </a:r>
                  <a:r>
                    <a:rPr lang="en-US" dirty="0"/>
                    <a:t>of process expressions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b="1" dirty="0"/>
                    <a:t> </a:t>
                  </a:r>
                </a:p>
              </p:txBody>
            </p:sp>
          </mc:Choice>
          <mc:Fallback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4232" y="3490363"/>
                  <a:ext cx="4761134" cy="962478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1304" t="-3289" b="-986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9" name="Rounded Rectangle 48"/>
            <p:cNvSpPr/>
            <p:nvPr/>
          </p:nvSpPr>
          <p:spPr>
            <a:xfrm>
              <a:off x="4493994" y="3473153"/>
              <a:ext cx="5099734" cy="1024230"/>
            </a:xfrm>
            <a:prstGeom prst="round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28650" y="4583227"/>
            <a:ext cx="4507371" cy="1063910"/>
            <a:chOff x="2956751" y="4809200"/>
            <a:chExt cx="5272217" cy="1063910"/>
          </a:xfrm>
        </p:grpSpPr>
        <p:sp>
          <p:nvSpPr>
            <p:cNvPr id="46" name="Rounded Rectangle 45"/>
            <p:cNvSpPr/>
            <p:nvPr/>
          </p:nvSpPr>
          <p:spPr>
            <a:xfrm>
              <a:off x="2956751" y="4809200"/>
              <a:ext cx="5272217" cy="1063910"/>
            </a:xfrm>
            <a:prstGeom prst="round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3036678" y="4872414"/>
                  <a:ext cx="5150240" cy="945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Process Expr:</a:t>
                  </a:r>
                  <a:br>
                    <a:rPr lang="en-US" b="1" dirty="0"/>
                  </a:b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a14:m>
                  <a:r>
                    <a:rPr lang="en-US" dirty="0"/>
                    <a:t> = Table lookup/user defined function applied to substrings of the input </a:t>
                  </a: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6678" y="4872414"/>
                  <a:ext cx="5150240" cy="945643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1107" t="-3226" b="-96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9" name="Table 5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9038585"/>
                  </p:ext>
                </p:extLst>
              </p:nvPr>
            </p:nvGraphicFramePr>
            <p:xfrm>
              <a:off x="5481733" y="4583227"/>
              <a:ext cx="3157138" cy="1219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1578569"/>
                    <a:gridCol w="1578569"/>
                  </a:tblGrid>
                  <a:tr h="30063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Predicate</a:t>
                          </a:r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Concat Expr</a:t>
                          </a:r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0063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≠0</m:t>
                                </m:r>
                              </m:oMath>
                            </m:oMathPara>
                          </a14:m>
                          <a:endParaRPr lang="en-US" sz="1400" dirty="0">
                            <a:latin typeface="Courier" charset="0"/>
                            <a:ea typeface="Courier" charset="0"/>
                            <a:cs typeface="Courier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>
                            <a:latin typeface="Courier" charset="0"/>
                            <a:ea typeface="Courier" charset="0"/>
                            <a:cs typeface="Courier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0063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=0 ∧ 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≠0</m:t>
                                </m:r>
                              </m:oMath>
                            </m:oMathPara>
                          </a14:m>
                          <a:endParaRPr lang="en-US" sz="1400" dirty="0">
                            <a:latin typeface="Courier" charset="0"/>
                            <a:ea typeface="Courier" charset="0"/>
                            <a:cs typeface="Courier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, 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ourier" charset="0"/>
                                    <a:cs typeface="Courier" charset="0"/>
                                  </a:rPr>
                                  <m:t>𝑢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ourier" charset="0"/>
                                    <a:cs typeface="Courier" charset="0"/>
                                  </a:rPr>
                                  <m:t>′,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>
                            <a:latin typeface="Courier" charset="0"/>
                            <a:ea typeface="Courier" charset="0"/>
                            <a:cs typeface="Courier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0063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400" dirty="0">
                            <a:latin typeface="Courier" charset="0"/>
                            <a:ea typeface="Courier" charset="0"/>
                            <a:cs typeface="Courier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  <a:ea typeface="Courier" charset="0"/>
                                        <a:cs typeface="Courier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charset="0"/>
                                    <a:ea typeface="Courier" charset="0"/>
                                    <a:cs typeface="Courier" charset="0"/>
                                  </a:rPr>
                                  <m:t>,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ourier" charset="0"/>
                                    <a:cs typeface="Courier" charset="0"/>
                                  </a:rPr>
                                  <m:t>𝑢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ourier" charset="0"/>
                                    <a:cs typeface="Courier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>
                            <a:latin typeface="Courier" charset="0"/>
                            <a:ea typeface="Courier" charset="0"/>
                            <a:cs typeface="Courier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9" name="Table 5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9038585"/>
                  </p:ext>
                </p:extLst>
              </p:nvPr>
            </p:nvGraphicFramePr>
            <p:xfrm>
              <a:off x="5481733" y="4583227"/>
              <a:ext cx="3157138" cy="12192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1578569"/>
                    <a:gridCol w="1578569"/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Predicate</a:t>
                          </a:r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Concat Expr</a:t>
                          </a:r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12"/>
                          <a:stretch>
                            <a:fillRect l="-385" t="-100000" r="-10038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12"/>
                          <a:stretch>
                            <a:fillRect l="-100772" t="-100000" r="-772" b="-20000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12"/>
                          <a:stretch>
                            <a:fillRect l="-385" t="-204000" r="-100385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12"/>
                          <a:stretch>
                            <a:fillRect l="-100772" t="-204000" r="-772" b="-10400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12"/>
                          <a:stretch>
                            <a:fillRect l="-385" t="-304000" r="-100385" b="-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12"/>
                          <a:stretch>
                            <a:fillRect l="-100772" t="-304000" r="-772" b="-4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2" name="Table 6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9921280"/>
                  </p:ext>
                </p:extLst>
              </p:nvPr>
            </p:nvGraphicFramePr>
            <p:xfrm>
              <a:off x="5481839" y="3315591"/>
              <a:ext cx="3156926" cy="933084"/>
            </p:xfrm>
            <a:graphic>
              <a:graphicData uri="http://schemas.openxmlformats.org/drawingml/2006/table">
                <a:tbl>
                  <a:tblPr bandRow="1">
                    <a:tableStyleId>{68D230F3-CF80-4859-8CE7-A43EE81993B5}</a:tableStyleId>
                  </a:tblPr>
                  <a:tblGrid>
                    <a:gridCol w="513703"/>
                    <a:gridCol w="2643223"/>
                  </a:tblGrid>
                  <a:tr h="31102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i="1" dirty="0" smtClean="0">
                              <a:latin typeface="Courier" charset="0"/>
                              <a:ea typeface="Courier" charset="0"/>
                              <a:cs typeface="Courier" charset="0"/>
                            </a:rPr>
                            <a:t>Month</a:t>
                          </a:r>
                          <a:r>
                            <a:rPr lang="en-US" sz="1400" dirty="0" smtClean="0">
                              <a:latin typeface="Courier" charset="0"/>
                              <a:ea typeface="Courier" charset="0"/>
                              <a:cs typeface="Courier" charset="0"/>
                            </a:rPr>
                            <a:t>(Split(v,0))</a:t>
                          </a:r>
                          <a:endParaRPr lang="en-US" sz="1400" dirty="0">
                            <a:latin typeface="Courier" charset="0"/>
                            <a:ea typeface="Courier" charset="0"/>
                            <a:cs typeface="Courier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1102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i="1" dirty="0" smtClean="0">
                              <a:latin typeface="Courier"/>
                            </a:rPr>
                            <a:t>Ordinal</a:t>
                          </a:r>
                          <a:r>
                            <a:rPr lang="en-US" sz="1400" dirty="0" smtClean="0">
                              <a:latin typeface="Courier"/>
                            </a:rPr>
                            <a:t>(Trim(Dig(v,0))</a:t>
                          </a:r>
                          <a:endParaRPr lang="en-US" sz="1400" dirty="0">
                            <a:latin typeface="Courier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1102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latin typeface="Courier"/>
                            </a:rPr>
                            <a:t>“thousand”</a:t>
                          </a:r>
                          <a:endParaRPr lang="en-US" sz="1400" dirty="0">
                            <a:latin typeface="Courier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2" name="Table 6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9921280"/>
                  </p:ext>
                </p:extLst>
              </p:nvPr>
            </p:nvGraphicFramePr>
            <p:xfrm>
              <a:off x="5481839" y="3315591"/>
              <a:ext cx="3156926" cy="933084"/>
            </p:xfrm>
            <a:graphic>
              <a:graphicData uri="http://schemas.openxmlformats.org/drawingml/2006/table">
                <a:tbl>
                  <a:tblPr bandRow="1">
                    <a:tableStyleId>{68D230F3-CF80-4859-8CE7-A43EE81993B5}</a:tableStyleId>
                  </a:tblPr>
                  <a:tblGrid>
                    <a:gridCol w="513703"/>
                    <a:gridCol w="2643223"/>
                  </a:tblGrid>
                  <a:tr h="3110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13"/>
                          <a:stretch>
                            <a:fillRect l="-1190" t="-1961" r="-520238" b="-2196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i="1" dirty="0" smtClean="0">
                              <a:latin typeface="Courier" charset="0"/>
                              <a:ea typeface="Courier" charset="0"/>
                              <a:cs typeface="Courier" charset="0"/>
                            </a:rPr>
                            <a:t>Month</a:t>
                          </a:r>
                          <a:r>
                            <a:rPr lang="en-US" sz="1400" dirty="0" smtClean="0">
                              <a:latin typeface="Courier" charset="0"/>
                              <a:ea typeface="Courier" charset="0"/>
                              <a:cs typeface="Courier" charset="0"/>
                            </a:rPr>
                            <a:t>(Split(v,0))</a:t>
                          </a:r>
                          <a:endParaRPr lang="en-US" sz="1400" dirty="0">
                            <a:latin typeface="Courier" charset="0"/>
                            <a:ea typeface="Courier" charset="0"/>
                            <a:cs typeface="Courier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110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13"/>
                          <a:stretch>
                            <a:fillRect l="-1190" t="-100000" r="-520238" b="-1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i="1" dirty="0" smtClean="0">
                              <a:latin typeface="Courier"/>
                            </a:rPr>
                            <a:t>Ordinal</a:t>
                          </a:r>
                          <a:r>
                            <a:rPr lang="en-US" sz="1400" dirty="0" smtClean="0">
                              <a:latin typeface="Courier"/>
                            </a:rPr>
                            <a:t>(Trim(Dig(v,0))</a:t>
                          </a:r>
                          <a:endParaRPr lang="en-US" sz="1400" dirty="0">
                            <a:latin typeface="Courier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110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13"/>
                          <a:stretch>
                            <a:fillRect l="-1190" t="-203922" r="-520238" b="-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latin typeface="Courier"/>
                            </a:rPr>
                            <a:t>“thousand”</a:t>
                          </a:r>
                          <a:endParaRPr lang="en-US" sz="1400" dirty="0">
                            <a:latin typeface="Courier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63" name="Picture 6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439" y="1861943"/>
            <a:ext cx="3347981" cy="119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58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9920"/>
            <a:ext cx="7886700" cy="2853910"/>
          </a:xfrm>
        </p:spPr>
        <p:txBody>
          <a:bodyPr/>
          <a:lstStyle/>
          <a:p>
            <a:r>
              <a:rPr lang="en-US" dirty="0" smtClean="0"/>
              <a:t>Given a set of input-output example pairs, derive a program from the DSL that is consistent with all the examples.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Our algorithm has 2 logically distinct phases</a:t>
            </a:r>
          </a:p>
          <a:p>
            <a:pPr lvl="1"/>
            <a:r>
              <a:rPr lang="en-US" dirty="0" smtClean="0"/>
              <a:t>A bottom-up learning of process expressions for individual examples </a:t>
            </a:r>
          </a:p>
          <a:p>
            <a:pPr lvl="1"/>
            <a:r>
              <a:rPr lang="en-US" dirty="0" smtClean="0"/>
              <a:t>A top-down search for decision lists and concats for all examples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6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Decision Lists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𝐹</m:t>
                    </m:r>
                  </m:oMath>
                </a14:m>
                <a:r>
                  <a:rPr lang="en-US" dirty="0" smtClean="0"/>
                  <a:t> be a class of functions,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𝐸</m:t>
                    </m:r>
                  </m:oMath>
                </a14:m>
                <a:r>
                  <a:rPr lang="en-US" dirty="0" smtClean="0"/>
                  <a:t> be a set of examples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b="1" dirty="0" smtClean="0"/>
                  <a:t>Maximal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charset="0"/>
                      </a:rPr>
                      <m:t>𝑭</m:t>
                    </m:r>
                  </m:oMath>
                </a14:m>
                <a:r>
                  <a:rPr lang="en-US" b="1" dirty="0" smtClean="0"/>
                  <a:t>-Consistent Cover (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charset="0"/>
                      </a:rPr>
                      <m:t>𝑭</m:t>
                    </m:r>
                  </m:oMath>
                </a14:m>
                <a:r>
                  <a:rPr lang="en-US" b="1" dirty="0" smtClean="0"/>
                  <a:t>-MCC) for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charset="0"/>
                      </a:rPr>
                      <m:t>𝑬</m:t>
                    </m:r>
                  </m:oMath>
                </a14:m>
                <a:r>
                  <a:rPr lang="en-US" b="1" dirty="0" smtClean="0"/>
                  <a:t>:</a:t>
                </a:r>
                <a:r>
                  <a:rPr lang="en-US" dirty="0" smtClean="0"/>
                  <a:t> Maximal subsets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𝐸</m:t>
                    </m:r>
                    <m:r>
                      <a:rPr lang="en-US" i="1" dirty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dirty="0" smtClean="0"/>
                  <a:t>that </a:t>
                </a:r>
                <a:r>
                  <a:rPr lang="en-US" dirty="0" smtClean="0"/>
                  <a:t>are explained by some function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𝐹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Generic Greedy Algorithm </a:t>
                </a:r>
                <a:r>
                  <a:rPr lang="en-US" dirty="0" smtClean="0"/>
                  <a:t>for learning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𝐷</m:t>
                    </m:r>
                    <m:r>
                      <a:rPr lang="en-US" b="0" i="1" dirty="0" smtClean="0">
                        <a:latin typeface="Cambria Math" charset="0"/>
                      </a:rPr>
                      <m:t>𝐿</m:t>
                    </m:r>
                    <m:r>
                      <a:rPr lang="en-US" i="1" dirty="0" smtClean="0">
                        <a:latin typeface="Cambria Math" charset="0"/>
                      </a:rPr>
                      <m:t>(</m:t>
                    </m:r>
                    <m:r>
                      <a:rPr lang="en-US" i="1" dirty="0" smtClean="0">
                        <a:latin typeface="Cambria Math" charset="0"/>
                      </a:rPr>
                      <m:t>𝑃</m:t>
                    </m:r>
                    <m:r>
                      <a:rPr lang="en-US" i="1" dirty="0" smtClean="0">
                        <a:latin typeface="Cambria Math" charset="0"/>
                      </a:rPr>
                      <m:t>,</m:t>
                    </m:r>
                    <m:r>
                      <a:rPr lang="en-US" i="1" dirty="0" smtClean="0">
                        <a:latin typeface="Cambria Math" charset="0"/>
                      </a:rPr>
                      <m:t>𝐹</m:t>
                    </m:r>
                    <m:r>
                      <a:rPr lang="en-US" i="1" dirty="0" smtClean="0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 smtClean="0"/>
                  <a:t>:</a:t>
                </a:r>
                <a:endParaRPr lang="en-US" dirty="0"/>
              </a:p>
              <a:p>
                <a:pPr lvl="1"/>
                <a:r>
                  <a:rPr lang="en-US" dirty="0" smtClean="0"/>
                  <a:t>Assumes we know how to:</a:t>
                </a:r>
                <a:endParaRPr lang="en-US" dirty="0" smtClean="0"/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dirty="0" smtClean="0"/>
                  <a:t>compute </a:t>
                </a:r>
                <a:r>
                  <a:rPr lang="en-US" dirty="0" smtClean="0"/>
                  <a:t>Maximal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𝐹</m:t>
                    </m:r>
                  </m:oMath>
                </a14:m>
                <a:r>
                  <a:rPr lang="en-US" dirty="0" smtClean="0"/>
                  <a:t>-Consistent Cover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dirty="0" smtClean="0"/>
                  <a:t>given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charset="0"/>
                              </a:rPr>
                              <m:t>+</m:t>
                            </m:r>
                          </m:sup>
                        </m:sSup>
                        <m:r>
                          <a:rPr lang="en-US" b="0" i="1" smtClean="0">
                            <a:latin typeface="Cambria Math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charset="0"/>
                              </a:rPr>
                              <m:t>−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/>
                  <a:t> learn predicate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𝑃</m:t>
                    </m:r>
                  </m:oMath>
                </a14:m>
                <a:r>
                  <a:rPr lang="en-US" dirty="0" smtClean="0"/>
                  <a:t> that can separate most examples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𝐸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/>
                  <a:t> from all examples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𝐸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Algorithm = Iteratively pick subsets of members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𝐹</m:t>
                    </m:r>
                  </m:oMath>
                </a14:m>
                <a:r>
                  <a:rPr lang="en-US" dirty="0" smtClean="0"/>
                  <a:t>-MCC that can be separated from the rest of the examples using some predicate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𝑃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How to learn the Concat-MCC for a given set of examples?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05" t="-2394" b="-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7/29/2015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FlashNormalize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6E243-A446-44D8-9861-5433B3DC4E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4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triangle"/>
        </a:ln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15795</TotalTime>
  <Words>945</Words>
  <Application>Microsoft Macintosh PowerPoint</Application>
  <PresentationFormat>On-screen Show (4:3)</PresentationFormat>
  <Paragraphs>453</Paragraphs>
  <Slides>17</Slides>
  <Notes>4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Calibri</vt:lpstr>
      <vt:lpstr>Cambria Math</vt:lpstr>
      <vt:lpstr>Consolas</vt:lpstr>
      <vt:lpstr>Courier</vt:lpstr>
      <vt:lpstr>Garamond</vt:lpstr>
      <vt:lpstr>Arial</vt:lpstr>
      <vt:lpstr>Office Theme</vt:lpstr>
      <vt:lpstr>FlashNormalize:  Programming by Examples  for Text Normalization</vt:lpstr>
      <vt:lpstr>What is Text Normalization?</vt:lpstr>
      <vt:lpstr>Typical Tasks</vt:lpstr>
      <vt:lpstr>Challenges</vt:lpstr>
      <vt:lpstr>Problem Formulation</vt:lpstr>
      <vt:lpstr>Solution Overview</vt:lpstr>
      <vt:lpstr>Domain Specific Language (DSL)</vt:lpstr>
      <vt:lpstr>Synthesis Algorithm</vt:lpstr>
      <vt:lpstr>Learning Decision Lists</vt:lpstr>
      <vt:lpstr>Learning Concat Expressions</vt:lpstr>
      <vt:lpstr>Learning Process Expressions</vt:lpstr>
      <vt:lpstr>Synthesis Strategies</vt:lpstr>
      <vt:lpstr>Evaluation</vt:lpstr>
      <vt:lpstr>Thank You!</vt:lpstr>
      <vt:lpstr>Extras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Dileep Kini</dc:creator>
  <cp:lastModifiedBy>Dileep Kini</cp:lastModifiedBy>
  <cp:revision>137</cp:revision>
  <dcterms:created xsi:type="dcterms:W3CDTF">2015-07-10T18:51:02Z</dcterms:created>
  <dcterms:modified xsi:type="dcterms:W3CDTF">2015-07-29T00:47:21Z</dcterms:modified>
</cp:coreProperties>
</file>