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autoCompressPictures="0" conformance="strict">
  <p:sldMasterIdLst>
    <p:sldMasterId id="2147483648" r:id="rId1"/>
  </p:sldMasterIdLst>
  <p:sldIdLst>
    <p:sldId id="256" r:id="rId2"/>
  </p:sldIdLst>
  <p:sldSz cx="30275213" cy="42811700"/>
  <p:notesSz cx="6858000" cy="9144000"/>
  <p:defaultTextStyle>
    <a:defPPr>
      <a:defRPr lang="es-ES"/>
    </a:defPPr>
    <a:lvl1pPr algn="l" defTabSz="2087563" rtl="0" fontAlgn="base">
      <a:spcBef>
        <a:spcPct val="0%"/>
      </a:spcBef>
      <a:spcAft>
        <a:spcPct val="0%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2087563" indent="-1630363" algn="l" defTabSz="2087563" rtl="0" fontAlgn="base">
      <a:spcBef>
        <a:spcPct val="0%"/>
      </a:spcBef>
      <a:spcAft>
        <a:spcPct val="0%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4175125" indent="-3260725" algn="l" defTabSz="2087563" rtl="0" fontAlgn="base">
      <a:spcBef>
        <a:spcPct val="0%"/>
      </a:spcBef>
      <a:spcAft>
        <a:spcPct val="0%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6264275" indent="-4892675" algn="l" defTabSz="2087563" rtl="0" fontAlgn="base">
      <a:spcBef>
        <a:spcPct val="0%"/>
      </a:spcBef>
      <a:spcAft>
        <a:spcPct val="0%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8351838" indent="-6523038" algn="l" defTabSz="2087563" rtl="0" fontAlgn="base">
      <a:spcBef>
        <a:spcPct val="0%"/>
      </a:spcBef>
      <a:spcAft>
        <a:spcPct val="0%"/>
      </a:spcAft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66%"/>
  </p:normalViewPr>
  <p:slideViewPr>
    <p:cSldViewPr snapToGrid="0" snapToObjects="1">
      <p:cViewPr>
        <p:scale>
          <a:sx n="33" d="100"/>
          <a:sy n="33" d="100"/>
        </p:scale>
        <p:origin x="240" y="19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purl.oclc.org/ooxml/officeDocument/relationships/presProps" Target="presProps.xml"/><Relationship Id="rId2" Type="http://purl.oclc.org/ooxml/officeDocument/relationships/slide" Target="slides/slide1.xml"/><Relationship Id="rId1" Type="http://purl.oclc.org/ooxml/officeDocument/relationships/slideMaster" Target="slideMasters/slideMaster1.xml"/><Relationship Id="rId6" Type="http://purl.oclc.org/ooxml/officeDocument/relationships/tableStyles" Target="tableStyles.xml"/><Relationship Id="rId5" Type="http://purl.oclc.org/ooxml/officeDocument/relationships/theme" Target="theme/theme1.xml"/><Relationship Id="rId4" Type="http://purl.oclc.org/ooxml/officeDocument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34828-9503-410D-86B2-85DC4B909FAC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3EF98-3387-4C0E-9168-61D23D12581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10245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41E7C-9E6C-4BD1-862F-7EBB0C7CFA4F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F48F9-CB24-428E-B332-CC8EF06C888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984813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1949529" y="1714456"/>
            <a:ext cx="6811923" cy="3652868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513761" y="1714456"/>
            <a:ext cx="19931182" cy="3652868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A603F7-27E3-402A-8BE3-481B3BE3CBF2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CF662-4B61-470D-9306-6371EEB853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781409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9A260-2925-488A-BA76-D6616E841BAB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65621-0384-4CD2-9B28-E2EAD0BBBE6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230938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%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%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%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%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%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%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%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%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D1FDC-A091-42FE-B05E-3A05BEDFE353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F0253-2A3F-4AF3-B105-B056C0376E2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838179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13761" y="9989400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389900" y="9989400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AFFA7-2932-46C9-8354-367154DC823B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10D7A-8A30-4B56-A023-9C90333F5BC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8798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8036A-E4B3-49C5-A84E-B7EF2D4F607A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F1A3-4680-4355-80A7-1B88C946012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64250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06FB34-DE81-461E-885A-2F3CCFF4C6EF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A65D5-A983-48FE-8538-FCF3D9768EF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374785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6795F8-9153-4B60-A7C8-E2E8D26F36EA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E0905-B64D-4776-808C-CC8004410D4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91057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05A00-4427-4FF1-8979-F289E981C087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057B7-A8AC-4AF0-BA72-701544BC576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515353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393AA-682D-46FB-85BD-28C7D9AE0E29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4E274-1094-4E0A-9403-CFA90687641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93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514475" y="9990138"/>
            <a:ext cx="27246263" cy="282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417634" tIns="208817" rIns="417634" bIns="208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514475" y="39679563"/>
            <a:ext cx="7062788" cy="2279650"/>
          </a:xfrm>
          <a:prstGeom prst="rect">
            <a:avLst/>
          </a:prstGeom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>
            <a:lvl1pPr>
              <a:defRPr sz="5500">
                <a:solidFill>
                  <a:srgbClr val="898989"/>
                </a:solidFill>
              </a:defRPr>
            </a:lvl1pPr>
          </a:lstStyle>
          <a:p>
            <a:fld id="{6FF67FCF-96DC-455D-9CCD-B07EB45981DB}" type="datetimeFigureOut">
              <a:rPr lang="es-ES"/>
              <a:pPr/>
              <a:t>18/10/2014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344150" y="39679563"/>
            <a:ext cx="9586913" cy="2279650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 defTabSz="2088170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1697950" y="39679563"/>
            <a:ext cx="7062788" cy="2279650"/>
          </a:xfrm>
          <a:prstGeom prst="rect">
            <a:avLst/>
          </a:prstGeom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</a:defRPr>
            </a:lvl1pPr>
          </a:lstStyle>
          <a:p>
            <a:fld id="{64D394A5-7062-4D4B-AC6C-83CD420AF4C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563" rtl="0" eaLnBrk="0" fontAlgn="base" hangingPunct="0">
        <a:spcBef>
          <a:spcPct val="0%"/>
        </a:spcBef>
        <a:spcAft>
          <a:spcPct val="0%"/>
        </a:spcAft>
        <a:defRPr sz="20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2087563" rtl="0" eaLnBrk="0" fontAlgn="base" hangingPunct="0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2087563" rtl="0" eaLnBrk="0" fontAlgn="base" hangingPunct="0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2087563" rtl="0" eaLnBrk="0" fontAlgn="base" hangingPunct="0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2087563" rtl="0" eaLnBrk="0" fontAlgn="base" hangingPunct="0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2087563" rtl="0" fontAlgn="base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087563" rtl="0" fontAlgn="base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087563" rtl="0" fontAlgn="base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087563" rtl="0" fontAlgn="base">
        <a:spcBef>
          <a:spcPct val="0%"/>
        </a:spcBef>
        <a:spcAft>
          <a:spcPct val="0%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5275" indent="-1565275" algn="l" defTabSz="2087563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392488" indent="-1304925" algn="l" defTabSz="2087563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219700" indent="-1042988" algn="l" defTabSz="2087563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307263" indent="-1042988" algn="l" defTabSz="2087563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396413" indent="-1042988" algn="l" defTabSz="2087563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484933" indent="-1044085" algn="l" defTabSz="2088170" rtl="0" eaLnBrk="1" latinLnBrk="0" hangingPunct="1">
        <a:spcBef>
          <a:spcPct val="20%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%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%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%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purl.oclc.org/ooxml/officeDocument/relationships/image" Target="../media/image7.png"/><Relationship Id="rId3" Type="http://purl.oclc.org/ooxml/officeDocument/relationships/image" Target="../media/image2.emf"/><Relationship Id="rId7" Type="http://purl.oclc.org/ooxml/officeDocument/relationships/image" Target="../media/image6.png"/><Relationship Id="rId2" Type="http://purl.oclc.org/ooxml/officeDocument/relationships/image" Target="../media/image1.emf"/><Relationship Id="rId1" Type="http://purl.oclc.org/ooxml/officeDocument/relationships/slideLayout" Target="../slideLayouts/slideLayout1.xml"/><Relationship Id="rId6" Type="http://purl.oclc.org/ooxml/officeDocument/relationships/image" Target="../media/image5.png"/><Relationship Id="rId5" Type="http://purl.oclc.org/ooxml/officeDocument/relationships/image" Target="../media/image4.png"/><Relationship Id="rId4" Type="http://purl.oclc.org/ooxml/officeDocument/relationships/image" Target="../media/image3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" name="TextBox 13372"/>
          <p:cNvSpPr txBox="1"/>
          <p:nvPr/>
        </p:nvSpPr>
        <p:spPr>
          <a:xfrm flipH="1">
            <a:off x="17628643" y="37407866"/>
            <a:ext cx="1077849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man Old Style" panose="02050604050505020204" pitchFamily="18" charset="0"/>
              </a:rPr>
              <a:t># Premises = 2, # </a:t>
            </a:r>
            <a:r>
              <a:rPr lang="en-US" sz="3200" dirty="0" err="1">
                <a:latin typeface="Bookman Old Style" panose="02050604050505020204" pitchFamily="18" charset="0"/>
              </a:rPr>
              <a:t>Vars</a:t>
            </a:r>
            <a:r>
              <a:rPr lang="en-US" sz="3200" dirty="0">
                <a:latin typeface="Bookman Old Style" panose="02050604050505020204" pitchFamily="18" charset="0"/>
              </a:rPr>
              <a:t> = 3, # Inference steps = 2, </a:t>
            </a:r>
          </a:p>
          <a:p>
            <a:r>
              <a:rPr lang="en-US" sz="3200" dirty="0">
                <a:latin typeface="Bookman Old Style" panose="02050604050505020204" pitchFamily="18" charset="0"/>
              </a:rPr>
              <a:t>Inference Rules = {Modus </a:t>
            </a:r>
            <a:r>
              <a:rPr lang="en-US" sz="3200" dirty="0" err="1">
                <a:latin typeface="Bookman Old Style" panose="02050604050505020204" pitchFamily="18" charset="0"/>
              </a:rPr>
              <a:t>Tollens</a:t>
            </a:r>
            <a:r>
              <a:rPr lang="en-US" sz="3200" dirty="0">
                <a:latin typeface="Bookman Old Style" panose="02050604050505020204" pitchFamily="18" charset="0"/>
              </a:rPr>
              <a:t>, </a:t>
            </a:r>
            <a:r>
              <a:rPr lang="en-US" sz="3200" dirty="0" smtClean="0">
                <a:latin typeface="Bookman Old Style" panose="02050604050505020204" pitchFamily="18" charset="0"/>
              </a:rPr>
              <a:t>Simplification}</a:t>
            </a:r>
            <a:endParaRPr lang="en-US" sz="32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cxnSp>
        <p:nvCxnSpPr>
          <p:cNvPr id="13371" name="Straight Connector 13370"/>
          <p:cNvCxnSpPr>
            <a:stCxn id="9" idx="5"/>
          </p:cNvCxnSpPr>
          <p:nvPr/>
        </p:nvCxnSpPr>
        <p:spPr>
          <a:xfrm flipV="1">
            <a:off x="6589880" y="29088877"/>
            <a:ext cx="4766378" cy="1023001"/>
          </a:xfrm>
          <a:prstGeom prst="line">
            <a:avLst/>
          </a:prstGeom>
          <a:ln w="76200">
            <a:solidFill>
              <a:schemeClr val="accent6">
                <a:lumMod val="50%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3" name="Imagen 3" descr="ijcaiwhit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041" y="7933133"/>
            <a:ext cx="32619951" cy="290004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0.196%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cxnSp>
        <p:nvCxnSpPr>
          <p:cNvPr id="13346" name="Straight Connector 13345"/>
          <p:cNvCxnSpPr>
            <a:stCxn id="8" idx="5"/>
          </p:cNvCxnSpPr>
          <p:nvPr/>
        </p:nvCxnSpPr>
        <p:spPr>
          <a:xfrm>
            <a:off x="6517890" y="28386373"/>
            <a:ext cx="2111966" cy="480512"/>
          </a:xfrm>
          <a:prstGeom prst="lin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8" idx="0"/>
          </p:cNvCxnSpPr>
          <p:nvPr/>
        </p:nvCxnSpPr>
        <p:spPr>
          <a:xfrm flipH="1" flipV="1">
            <a:off x="4129560" y="26907535"/>
            <a:ext cx="1932610" cy="433762"/>
          </a:xfrm>
          <a:prstGeom prst="line">
            <a:avLst/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314" name="Imagen 4" descr="logo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277938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3315" name="CuadroTexto 5"/>
          <p:cNvSpPr txBox="1">
            <a:spLocks noChangeArrowheads="1"/>
          </p:cNvSpPr>
          <p:nvPr/>
        </p:nvSpPr>
        <p:spPr bwMode="auto">
          <a:xfrm>
            <a:off x="6426200" y="1277938"/>
            <a:ext cx="225663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2087563" eaLnBrk="0" fontAlgn="base" hangingPunct="0">
              <a:spcBef>
                <a:spcPct val="0%"/>
              </a:spcBef>
              <a:spcAft>
                <a:spcPct val="0%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2087563" eaLnBrk="0" fontAlgn="base" hangingPunct="0">
              <a:spcBef>
                <a:spcPct val="0%"/>
              </a:spcBef>
              <a:spcAft>
                <a:spcPct val="0%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2087563" eaLnBrk="0" fontAlgn="base" hangingPunct="0">
              <a:spcBef>
                <a:spcPct val="0%"/>
              </a:spcBef>
              <a:spcAft>
                <a:spcPct val="0%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2087563" eaLnBrk="0" fontAlgn="base" hangingPunct="0">
              <a:spcBef>
                <a:spcPct val="0%"/>
              </a:spcBef>
              <a:spcAft>
                <a:spcPct val="0%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8000" dirty="0">
                <a:latin typeface="Cambria" panose="02040503050406030204" pitchFamily="18" charset="0"/>
              </a:rPr>
              <a:t>Automatically</a:t>
            </a:r>
            <a:r>
              <a:rPr lang="es-ES" sz="8000" dirty="0">
                <a:latin typeface="Cambria" panose="02040503050406030204" pitchFamily="18" charset="0"/>
              </a:rPr>
              <a:t> </a:t>
            </a:r>
            <a:r>
              <a:rPr lang="en-US" sz="8000" dirty="0">
                <a:latin typeface="Cambria" panose="02040503050406030204" pitchFamily="18" charset="0"/>
              </a:rPr>
              <a:t>Generating</a:t>
            </a:r>
            <a:r>
              <a:rPr lang="es-ES" sz="8000" dirty="0">
                <a:latin typeface="Cambria" panose="02040503050406030204" pitchFamily="18" charset="0"/>
              </a:rPr>
              <a:t> </a:t>
            </a:r>
            <a:r>
              <a:rPr lang="en-AU" sz="8000" dirty="0">
                <a:latin typeface="Cambria" panose="02040503050406030204" pitchFamily="18" charset="0"/>
              </a:rPr>
              <a:t>Problems</a:t>
            </a:r>
            <a:r>
              <a:rPr lang="es-ES" sz="8000" dirty="0">
                <a:latin typeface="Cambria" panose="02040503050406030204" pitchFamily="18" charset="0"/>
              </a:rPr>
              <a:t> and </a:t>
            </a:r>
            <a:r>
              <a:rPr lang="en-US" sz="8000" dirty="0">
                <a:latin typeface="Cambria" panose="02040503050406030204" pitchFamily="18" charset="0"/>
              </a:rPr>
              <a:t>Solutions</a:t>
            </a:r>
            <a:r>
              <a:rPr lang="es-ES" sz="8000" dirty="0">
                <a:latin typeface="Cambria" panose="02040503050406030204" pitchFamily="18" charset="0"/>
              </a:rPr>
              <a:t> </a:t>
            </a:r>
            <a:r>
              <a:rPr lang="en-AU" sz="8000" dirty="0">
                <a:latin typeface="Cambria" panose="02040503050406030204" pitchFamily="18" charset="0"/>
              </a:rPr>
              <a:t>for</a:t>
            </a:r>
            <a:r>
              <a:rPr lang="es-ES" sz="8000" dirty="0">
                <a:latin typeface="Cambria" panose="02040503050406030204" pitchFamily="18" charset="0"/>
              </a:rPr>
              <a:t> Natural </a:t>
            </a:r>
            <a:r>
              <a:rPr lang="en-AU" sz="8000" dirty="0">
                <a:latin typeface="Cambria" panose="02040503050406030204" pitchFamily="18" charset="0"/>
              </a:rPr>
              <a:t>Deduction</a:t>
            </a:r>
            <a:r>
              <a:rPr lang="es-ES" sz="8000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72418" y="6262170"/>
            <a:ext cx="13186569" cy="518616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Natural Deduction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Method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for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establishing the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validity of propositional type arguments,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where the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conclusion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is derived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from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 premises through a series of discrete steps,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by application of some </a:t>
            </a:r>
            <a:r>
              <a:rPr lang="en-IN" sz="36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inference/replacement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rule.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Typically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taught as part of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an introductory course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on logic,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which is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a central component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of college 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education.</a:t>
            </a:r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279687" y="6256990"/>
            <a:ext cx="13663254" cy="519134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Goal</a:t>
            </a:r>
          </a:p>
          <a:p>
            <a:pPr algn="just" eaLnBrk="1" hangingPunct="1">
              <a:defRPr/>
            </a:pP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Building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an efficient computer-aided education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system for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natural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deduction that can perform </a:t>
            </a:r>
            <a:endParaRPr lang="en-US" sz="3600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708025" indent="-708025" algn="just" eaLnBrk="1" hangingPunct="1">
              <a:buFont typeface="Calibri" panose="020F0502020204030204" pitchFamily="34" charset="0"/>
              <a:buAutoNum type="arabicPeriod"/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Solution </a:t>
            </a:r>
            <a:r>
              <a:rPr lang="en-US" sz="3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Generation:</a:t>
            </a:r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step-by-step proof generation </a:t>
            </a:r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of 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problems.</a:t>
            </a:r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708025" indent="-708025"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  <a:defRPr/>
            </a:pPr>
            <a:r>
              <a:rPr lang="en-US" sz="3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Problem Generation:</a:t>
            </a:r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Generate problems</a:t>
            </a:r>
          </a:p>
          <a:p>
            <a:pPr marL="1268413" lvl="1" indent="-560388" algn="just" eaLnBrk="1" hangingPunct="1">
              <a:buFont typeface="+mj-lt"/>
              <a:buAutoNum type="alphaLcParenR"/>
              <a:defRPr/>
            </a:pP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having </a:t>
            </a:r>
            <a:r>
              <a:rPr lang="en-US" sz="36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similar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solution to a seed problem.</a:t>
            </a:r>
          </a:p>
          <a:p>
            <a:pPr marL="1268413" lvl="1" indent="-560388" algn="just" eaLnBrk="1" hangingPunct="1">
              <a:buFont typeface="Calibri" panose="020F0502020204030204" pitchFamily="34" charset="0"/>
              <a:buAutoNum type="alphaLcParenR"/>
              <a:defRPr/>
            </a:pP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satisfying specified parameters.</a:t>
            </a:r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77975" y="12035576"/>
            <a:ext cx="11608635" cy="751142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Key Insights</a:t>
            </a:r>
          </a:p>
          <a:p>
            <a:pPr marL="530225" indent="-530225" algn="just" eaLnBrk="1" hangingPunct="1">
              <a:buFont typeface="Arial" panose="020B0604020202020204" pitchFamily="34" charset="0"/>
              <a:buChar char="•"/>
            </a:pPr>
            <a:r>
              <a:rPr lang="en-IN" sz="3600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Small-sized hypothesis</a:t>
            </a:r>
            <a:r>
              <a:rPr lang="en-IN" sz="36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: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Propositions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occurring in educational contexts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use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small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number of variables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and have small size.</a:t>
            </a:r>
          </a:p>
          <a:p>
            <a:pPr marL="530225" indent="-530225" algn="just" eaLnBrk="1" hangingPunct="1">
              <a:buFont typeface="Arial" panose="020B0604020202020204" pitchFamily="34" charset="0"/>
              <a:buChar char="•"/>
            </a:pPr>
            <a:r>
              <a:rPr lang="en-IN" sz="36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Truth-Table Representation: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A proposition can be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abstracted using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its truth-table, which can be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represented using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a </a:t>
            </a:r>
            <a:r>
              <a:rPr lang="en-IN" sz="36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bitvector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representation.</a:t>
            </a:r>
            <a:endParaRPr lang="en-IN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530225" indent="-530225" algn="just" eaLnBrk="1" hangingPunct="1">
              <a:buFont typeface="Arial" panose="020B0604020202020204" pitchFamily="34" charset="0"/>
              <a:buChar char="•"/>
            </a:pPr>
            <a:r>
              <a:rPr lang="en-IN" sz="3600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Offline Computation: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 The symbolic reasoning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required to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pattern match propositions for applying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inference rules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can be performed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and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stored in an offline phase.</a:t>
            </a:r>
            <a:endParaRPr lang="en-US" sz="60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5400" dirty="0"/>
          </a:p>
          <a:p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715999" y="12033085"/>
            <a:ext cx="15276513" cy="748613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Contributions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We propose leveraging the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key insights for building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efficient computer-aided education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system for natural deduction.</a:t>
            </a:r>
            <a:endParaRPr lang="en-IN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novel two-phased methodology for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solution generation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that first searches for an abstract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solution and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then refines it to a concrete solution.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 novel methodology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for generating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problems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using a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process that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is reverse of solution generation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We present detailed experimental results on 279 benchmark textbook problems.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Our tool can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solve 84% of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these and is able to generate few thousands of similar / parameterized problems on average per instance in a few minutes.</a:t>
            </a:r>
            <a:endParaRPr lang="en-IN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584284" y="3716594"/>
            <a:ext cx="2174321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577975" y="20151244"/>
            <a:ext cx="27364966" cy="344058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Conclusion</a:t>
            </a:r>
            <a:endParaRPr lang="en-US" sz="60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Computer-aided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instruction can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raise the quality of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education by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making it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more interactive &amp; customized.</a:t>
            </a:r>
            <a:endParaRPr lang="en-IN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Our tool can free instructors from the burden of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generating similar difficulty level variants for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assignment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problems and creating their sample solutions,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which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could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be 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useful in both Massive </a:t>
            </a:r>
            <a:r>
              <a:rPr lang="en-IN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Open Online Courses (MOOCs) and traditional classroom settings</a:t>
            </a:r>
            <a:r>
              <a:rPr lang="en-IN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77974" y="23928271"/>
            <a:ext cx="16132509" cy="6362914"/>
            <a:chOff x="2149143" y="25038517"/>
            <a:chExt cx="15593218" cy="6362914"/>
          </a:xfrm>
        </p:grpSpPr>
        <p:sp>
          <p:nvSpPr>
            <p:cNvPr id="4" name="TextBox 3"/>
            <p:cNvSpPr txBox="1"/>
            <p:nvPr/>
          </p:nvSpPr>
          <p:spPr>
            <a:xfrm>
              <a:off x="2149143" y="25038517"/>
              <a:ext cx="1559321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C00000"/>
                  </a:solidFill>
                  <a:latin typeface="Cambria" panose="02040503050406030204" pitchFamily="18" charset="0"/>
                  <a:ea typeface="+mn-ea"/>
                </a:rPr>
                <a:t>Universal Proof Graph</a:t>
              </a:r>
            </a:p>
            <a:p>
              <a:pPr algn="just"/>
              <a:r>
                <a:rPr lang="en-IN" sz="3600" dirty="0" smtClean="0">
                  <a:solidFill>
                    <a:prstClr val="black"/>
                  </a:solidFill>
                  <a:latin typeface="Bookman Old Style" panose="02050604050505020204" pitchFamily="18" charset="0"/>
                </a:rPr>
                <a:t>The </a:t>
              </a:r>
              <a:r>
                <a:rPr lang="en-IN" sz="3600" dirty="0">
                  <a:solidFill>
                    <a:prstClr val="black"/>
                  </a:solidFill>
                  <a:latin typeface="Bookman Old Style" panose="02050604050505020204" pitchFamily="18" charset="0"/>
                </a:rPr>
                <a:t>key data structure used is an offline computed hyper-graph whose nodes are truth table bit-vectors, and hyper-edges are inference rules.</a:t>
              </a:r>
              <a:endParaRPr lang="en-US" sz="5400" dirty="0">
                <a:solidFill>
                  <a:srgbClr val="C00000"/>
                </a:solidFill>
                <a:latin typeface="Cambria" panose="02040503050406030204" pitchFamily="18" charset="0"/>
                <a:ea typeface="+mn-ea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315037" y="27309756"/>
              <a:ext cx="12299743" cy="4091675"/>
              <a:chOff x="2315037" y="27309756"/>
              <a:chExt cx="12299743" cy="4091675"/>
            </a:xfrm>
          </p:grpSpPr>
          <p:cxnSp>
            <p:nvCxnSpPr>
              <p:cNvPr id="14" name="Straight Arrow Connector 13"/>
              <p:cNvCxnSpPr>
                <a:stCxn id="10" idx="6"/>
                <a:endCxn id="8" idx="3"/>
              </p:cNvCxnSpPr>
              <p:nvPr/>
            </p:nvCxnSpPr>
            <p:spPr>
              <a:xfrm flipV="1">
                <a:off x="3735145" y="29496619"/>
                <a:ext cx="2307808" cy="1287465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6" idx="6"/>
                <a:endCxn id="12" idx="2"/>
              </p:cNvCxnSpPr>
              <p:nvPr/>
            </p:nvCxnSpPr>
            <p:spPr>
              <a:xfrm>
                <a:off x="11064976" y="28015829"/>
                <a:ext cx="2304740" cy="1047905"/>
              </a:xfrm>
              <a:prstGeom prst="straightConnector1">
                <a:avLst/>
              </a:prstGeom>
              <a:ln w="76200">
                <a:solidFill>
                  <a:schemeClr val="accent6">
                    <a:lumMod val="50%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1" idx="6"/>
              </p:cNvCxnSpPr>
              <p:nvPr/>
            </p:nvCxnSpPr>
            <p:spPr>
              <a:xfrm flipV="1">
                <a:off x="10956792" y="28662160"/>
                <a:ext cx="1522120" cy="979595"/>
              </a:xfrm>
              <a:prstGeom prst="line">
                <a:avLst/>
              </a:prstGeom>
              <a:ln w="76200">
                <a:solidFill>
                  <a:schemeClr val="accent6">
                    <a:lumMod val="50%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55"/>
              <p:cNvSpPr txBox="1"/>
              <p:nvPr/>
            </p:nvSpPr>
            <p:spPr>
              <a:xfrm>
                <a:off x="3907594" y="29487910"/>
                <a:ext cx="118871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dirty="0" err="1">
                    <a:solidFill>
                      <a:srgbClr val="002060"/>
                    </a:solidFill>
                  </a:rPr>
                  <a:t>Simp</a:t>
                </a:r>
                <a:r>
                  <a:rPr lang="en-US" sz="3600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  <p:sp>
            <p:nvSpPr>
              <p:cNvPr id="22" name="TextBox 73"/>
              <p:cNvSpPr txBox="1">
                <a:spLocks noChangeArrowheads="1"/>
              </p:cNvSpPr>
              <p:nvPr/>
            </p:nvSpPr>
            <p:spPr bwMode="auto">
              <a:xfrm>
                <a:off x="7629402" y="27309756"/>
                <a:ext cx="201951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%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M.P. , M.T.</a:t>
                </a:r>
              </a:p>
            </p:txBody>
          </p:sp>
          <p:sp>
            <p:nvSpPr>
              <p:cNvPr id="23" name="TextBox 74"/>
              <p:cNvSpPr txBox="1">
                <a:spLocks noChangeArrowheads="1"/>
              </p:cNvSpPr>
              <p:nvPr/>
            </p:nvSpPr>
            <p:spPr bwMode="auto">
              <a:xfrm>
                <a:off x="7584035" y="29141380"/>
                <a:ext cx="201951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%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rgbClr val="7030A0"/>
                    </a:solidFill>
                  </a:rPr>
                  <a:t>M.P. , M.T.</a:t>
                </a:r>
              </a:p>
            </p:txBody>
          </p:sp>
          <p:sp>
            <p:nvSpPr>
              <p:cNvPr id="24" name="TextBox 75"/>
              <p:cNvSpPr txBox="1">
                <a:spLocks noChangeArrowheads="1"/>
              </p:cNvSpPr>
              <p:nvPr/>
            </p:nvSpPr>
            <p:spPr bwMode="auto">
              <a:xfrm>
                <a:off x="11846648" y="27686261"/>
                <a:ext cx="110659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%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solidFill>
                      <a:schemeClr val="accent6">
                        <a:lumMod val="50%"/>
                      </a:schemeClr>
                    </a:solidFill>
                  </a:rPr>
                  <a:t>Conj.</a:t>
                </a:r>
              </a:p>
            </p:txBody>
          </p:sp>
          <p:cxnSp>
            <p:nvCxnSpPr>
              <p:cNvPr id="25" name="Straight Arrow Connector 24"/>
              <p:cNvCxnSpPr>
                <a:stCxn id="7" idx="5"/>
                <a:endCxn id="8" idx="1"/>
              </p:cNvCxnSpPr>
              <p:nvPr/>
            </p:nvCxnSpPr>
            <p:spPr>
              <a:xfrm>
                <a:off x="3378463" y="28445960"/>
                <a:ext cx="2664489" cy="184890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%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932320" y="28721902"/>
                <a:ext cx="1018277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75%"/>
                      </a:schemeClr>
                    </a:solidFill>
                  </a:rPr>
                  <a:t>Add.</a:t>
                </a:r>
              </a:p>
            </p:txBody>
          </p:sp>
          <p:cxnSp>
            <p:nvCxnSpPr>
              <p:cNvPr id="27" name="Straight Arrow Connector 26"/>
              <p:cNvCxnSpPr>
                <a:stCxn id="11" idx="0"/>
                <a:endCxn id="8" idx="6"/>
              </p:cNvCxnSpPr>
              <p:nvPr/>
            </p:nvCxnSpPr>
            <p:spPr>
              <a:xfrm flipH="1">
                <a:off x="7106379" y="29029563"/>
                <a:ext cx="3227882" cy="34172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%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213460" y="28429614"/>
                <a:ext cx="1018277" cy="6463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3600" dirty="0">
                    <a:solidFill>
                      <a:schemeClr val="accent6">
                        <a:lumMod val="75%"/>
                      </a:schemeClr>
                    </a:solidFill>
                  </a:rPr>
                  <a:t>Add.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9819912" y="27403637"/>
                <a:ext cx="1245064" cy="1224384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/>
                  <a:t>204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15037" y="27400883"/>
                <a:ext cx="1245881" cy="1224384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/>
                  <a:t>240</a:t>
                </a:r>
                <a:endParaRPr lang="en-US" sz="4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930081" y="30177048"/>
                <a:ext cx="1245881" cy="12243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/>
                  <a:t>15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489263" y="30171892"/>
                <a:ext cx="1245881" cy="12243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/>
                  <a:t>241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711729" y="29029563"/>
                <a:ext cx="1245064" cy="1224384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/>
                  <a:t>51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3369716" y="28451542"/>
                <a:ext cx="1245064" cy="1224384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/>
                  <a:t>0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860497" y="28451543"/>
                <a:ext cx="1245881" cy="1224383"/>
              </a:xfrm>
              <a:prstGeom prst="ellipse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3600" dirty="0"/>
                  <a:t>243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271843"/>
                  </p:ext>
                </p:extLst>
              </p:nvPr>
            </p:nvGraphicFramePr>
            <p:xfrm>
              <a:off x="17995622" y="24542500"/>
              <a:ext cx="10980329" cy="5791200"/>
            </p:xfrm>
            <a:graphic>
              <a:graphicData uri="http://purl.oclc.org/ooxml/drawingml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015200"/>
                    <a:gridCol w="1015200"/>
                    <a:gridCol w="1015200"/>
                    <a:gridCol w="1015200"/>
                    <a:gridCol w="1015200"/>
                    <a:gridCol w="1482988"/>
                    <a:gridCol w="1575429"/>
                    <a:gridCol w="284591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Q</a:t>
                          </a:r>
                          <a:endParaRPr lang="en-US" sz="3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→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→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∧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240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204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3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243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241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:p="http://schemas.openxmlformats.org/presentationml/2006/main" xmlns:r="http://schemas.openxmlformats.org/officeDocument/2006/relationships" xmlns:a="http://schemas.openxmlformats.org/drawingml/2006/main"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271843"/>
                  </p:ext>
                </p:extLst>
              </p:nvPr>
            </p:nvGraphicFramePr>
            <p:xfrm>
              <a:off x="17995622" y="24542500"/>
              <a:ext cx="10980329" cy="5791200"/>
            </p:xfrm>
            <a:graphic>
              <a:graphicData uri="http://purl.oclc.org/ooxml/drawingml/table">
                <a:tbl>
                  <a:tblPr firstRow="1" lastRow="1" bandRow="1">
                    <a:tableStyleId>{5C22544A-7EE6-4342-B048-85BDC9FD1C3A}</a:tableStyleId>
                  </a:tblPr>
                  <a:tblGrid>
                    <a:gridCol w="1015200"/>
                    <a:gridCol w="1015200"/>
                    <a:gridCol w="1015200"/>
                    <a:gridCol w="1015200"/>
                    <a:gridCol w="1015200"/>
                    <a:gridCol w="1482988"/>
                    <a:gridCol w="1575429"/>
                    <a:gridCol w="284591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13.684%" r="-981.437%" b="-9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13.684%" r="-887.349%" b="-9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13.684%" r="-782.036%" b="-9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13.684%" r="-686.747%" b="-9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13.684%" r="-582.635%" b="-9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43.621%" t="-13.684%" r="-300.412%" b="-9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13.684%" r="-181.853%" b="-9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13.684%" r="-0.857%" b="-934.737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113.684%" r="-981.437%" b="-8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113.684%" r="-887.349%" b="-8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113.684%" r="-782.036%" b="-8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113.684%" r="-686.747%" b="-8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113.684%" r="-582.635%" b="-8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113.684%" r="-181.853%" b="-8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113.684%" r="-0.857%" b="-834.737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213.684%" r="-981.437%" b="-7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213.684%" r="-887.349%" b="-7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213.684%" r="-782.036%" b="-7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213.684%" r="-686.747%" b="-7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213.684%" r="-582.635%" b="-7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213.684%" r="-181.853%" b="-7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213.684%" r="-0.857%" b="-734.737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313.684%" r="-981.437%" b="-6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313.684%" r="-887.349%" b="-6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313.684%" r="-782.036%" b="-6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313.684%" r="-686.747%" b="-6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313.684%" r="-582.635%" b="-6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313.684%" r="-181.853%" b="-6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313.684%" r="-0.857%" b="-634.737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.198%" t="-409.375%" r="-981.437%" b="-528.1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1.807%" t="-409.375%" r="-887.349%" b="-528.1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.599%" t="-409.375%" r="-782.036%" b="-528.1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.41%" t="-409.375%" r="-686.747%" b="-528.1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0%" t="-409.375%" r="-582.635%" b="-528.1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6.216%" t="-409.375%" r="-181.853%" b="-528.1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6.296%" t="-409.375%" r="-0.857%" b="-528.125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.198%" t="-514.737%" r="-981.437%" b="-4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01.807%" t="-514.737%" r="-887.349%" b="-4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00.599%" t="-514.737%" r="-782.036%" b="-4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302.41%" t="-514.737%" r="-686.747%" b="-4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00%" t="-514.737%" r="-582.635%" b="-4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416.216%" t="-514.737%" r="-181.853%" b="-4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86.296%" t="-514.737%" r="-0.857%" b="-433.684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614.737%" r="-981.437%" b="-3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614.737%" r="-887.349%" b="-3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614.737%" r="-782.036%" b="-3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614.737%" r="-686.747%" b="-3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614.737%" r="-582.635%" b="-3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614.737%" r="-181.853%" b="-3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614.737%" r="-0.857%" b="-333.684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714.737%" r="-981.437%" b="-2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714.737%" r="-887.349%" b="-2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714.737%" r="-782.036%" b="-2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714.737%" r="-686.747%" b="-2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714.737%" r="-582.635%" b="-2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714.737%" r="-181.853%" b="-2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714.737%" r="-0.857%" b="-233.684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814.737%" r="-981.437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814.737%" r="-887.349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814.737%" r="-782.036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814.737%" r="-686.747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814.737%" r="-582.635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814.737%" r="-181.853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814.737%" r="-0.857%" b="-133.684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.198%" t="-914.737%" r="-981.437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1.807%" t="-914.737%" r="-887.349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.599%" t="-914.737%" r="-782.036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2.41%" t="-914.737%" r="-686.747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%" t="-914.737%" r="-582.635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3200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16.216%" t="-914.737%" r="-181.853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86.296%" t="-914.737%" r="-0.857%" b="-33.684%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8" name="TextBox 37"/>
          <p:cNvSpPr txBox="1"/>
          <p:nvPr/>
        </p:nvSpPr>
        <p:spPr>
          <a:xfrm>
            <a:off x="21949688" y="23619170"/>
            <a:ext cx="3607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</a:rPr>
              <a:t>Truth Table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4284" y="3832483"/>
            <a:ext cx="21467148" cy="304698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lvl="0" algn="ctr"/>
            <a:r>
              <a:rPr lang="es-ES" sz="7200" i="1" dirty="0">
                <a:solidFill>
                  <a:prstClr val="black"/>
                </a:solidFill>
                <a:latin typeface="Cambria" panose="02040503050406030204" pitchFamily="18" charset="0"/>
              </a:rPr>
              <a:t>Umair Z. </a:t>
            </a:r>
            <a:r>
              <a:rPr lang="es-ES" sz="72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Ahmed</a:t>
            </a:r>
            <a:r>
              <a:rPr lang="es-ES" sz="4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/>
            </a:r>
            <a:br>
              <a:rPr lang="es-ES" sz="4800" i="1" dirty="0" smtClean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s-ES" sz="4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umair@iitk.ac.in </a:t>
            </a:r>
          </a:p>
          <a:p>
            <a:pPr lvl="0"/>
            <a:endParaRPr lang="es-ES" sz="7200" i="1" dirty="0" smtClean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s-ES" sz="72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Sumit Gulwani</a:t>
            </a:r>
            <a:br>
              <a:rPr lang="es-ES" sz="7200" i="1" dirty="0" smtClean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s-ES" sz="4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sumitg@microsoft.com</a:t>
            </a:r>
          </a:p>
          <a:p>
            <a:pPr lvl="0"/>
            <a:endParaRPr lang="es-ES" sz="48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s-ES" sz="72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Amey Karkare </a:t>
            </a:r>
            <a:endParaRPr lang="es-ES" sz="7200" i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s-ES" sz="4800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 karkare@cse.iitk.ac.in</a:t>
            </a:r>
            <a:endParaRPr lang="es-ES" sz="115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54" name="Straight Arrow Connector 53"/>
          <p:cNvCxnSpPr>
            <a:stCxn id="6" idx="2"/>
            <a:endCxn id="7" idx="6"/>
          </p:cNvCxnSpPr>
          <p:nvPr/>
        </p:nvCxnSpPr>
        <p:spPr>
          <a:xfrm flipH="1" flipV="1">
            <a:off x="3038575" y="26902829"/>
            <a:ext cx="6475461" cy="275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353" name="Table 133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8741336"/>
                  </p:ext>
                </p:extLst>
              </p:nvPr>
            </p:nvGraphicFramePr>
            <p:xfrm>
              <a:off x="5095865" y="31264418"/>
              <a:ext cx="20183475" cy="128016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6727825"/>
                    <a:gridCol w="6727825"/>
                    <a:gridCol w="672782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  <a:ea typeface="Cambria Math" panose="02040503050406030204" pitchFamily="18" charset="0"/>
                            </a:rPr>
                            <a:t>Premise-1</a:t>
                          </a:r>
                          <a:endParaRPr lang="en-US" sz="3600" dirty="0">
                            <a:latin typeface="Cambria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  <a:ea typeface="Cambria Math" panose="02040503050406030204" pitchFamily="18" charset="0"/>
                            </a:rPr>
                            <a:t>Premise-2</a:t>
                          </a:r>
                          <a:endParaRPr lang="en-US" sz="3600" dirty="0">
                            <a:latin typeface="Cambria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  <a:ea typeface="Cambria Math" panose="02040503050406030204" pitchFamily="18" charset="0"/>
                            </a:rPr>
                            <a:t>Conclusion</a:t>
                          </a:r>
                          <a:endParaRPr lang="en-US" sz="3600" dirty="0">
                            <a:latin typeface="Cambria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→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∧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3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6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sz="3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:p="http://schemas.openxmlformats.org/presentationml/2006/main" xmlns:r="http://schemas.openxmlformats.org/officeDocument/2006/relationships" xmlns:a="http://schemas.openxmlformats.org/drawingml/2006/main" xmlns="">
          <p:graphicFrame>
            <p:nvGraphicFramePr>
              <p:cNvPr id="13353" name="Table 1335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8741336"/>
                  </p:ext>
                </p:extLst>
              </p:nvPr>
            </p:nvGraphicFramePr>
            <p:xfrm>
              <a:off x="5095865" y="31264418"/>
              <a:ext cx="20183475" cy="128016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6727825"/>
                    <a:gridCol w="6727825"/>
                    <a:gridCol w="6727825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  <a:ea typeface="Cambria Math" panose="02040503050406030204" pitchFamily="18" charset="0"/>
                            </a:rPr>
                            <a:t>Premise-1</a:t>
                          </a:r>
                          <a:endParaRPr lang="en-US" sz="3600" dirty="0">
                            <a:latin typeface="Cambria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  <a:ea typeface="Cambria Math" panose="02040503050406030204" pitchFamily="18" charset="0"/>
                            </a:rPr>
                            <a:t>Premise-2</a:t>
                          </a:r>
                          <a:endParaRPr lang="en-US" sz="3600" dirty="0">
                            <a:latin typeface="Cambria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  <a:ea typeface="Cambria Math" panose="02040503050406030204" pitchFamily="18" charset="0"/>
                            </a:rPr>
                            <a:t>Conclusion</a:t>
                          </a:r>
                          <a:endParaRPr lang="en-US" sz="3600" dirty="0">
                            <a:latin typeface="Cambria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0.091%" t="-115.238%" r="-200.453%" b="-1.90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.091%" t="-115.238%" r="-100.453%" b="-1.90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.091%" t="-115.238%" r="-0.453%" b="-1.905%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343" name="Straight Arrow Connector 13342"/>
          <p:cNvCxnSpPr>
            <a:stCxn id="9" idx="6"/>
            <a:endCxn id="11" idx="2"/>
          </p:cNvCxnSpPr>
          <p:nvPr/>
        </p:nvCxnSpPr>
        <p:spPr>
          <a:xfrm flipV="1">
            <a:off x="6778645" y="28531509"/>
            <a:ext cx="2623466" cy="114748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355" name="TextBox 13354"/>
          <p:cNvSpPr txBox="1"/>
          <p:nvPr/>
        </p:nvSpPr>
        <p:spPr>
          <a:xfrm>
            <a:off x="12223158" y="30331666"/>
            <a:ext cx="811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Original Problem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08" name="Group 21"/>
          <p:cNvGrpSpPr>
            <a:grpSpLocks/>
          </p:cNvGrpSpPr>
          <p:nvPr/>
        </p:nvGrpSpPr>
        <p:grpSpPr bwMode="auto">
          <a:xfrm>
            <a:off x="12019982" y="32520168"/>
            <a:ext cx="5054671" cy="4336332"/>
            <a:chOff x="13045078" y="20316236"/>
            <a:chExt cx="5055077" cy="4336482"/>
          </a:xfrm>
        </p:grpSpPr>
        <p:sp>
          <p:nvSpPr>
            <p:cNvPr id="109" name="Rectangle 108"/>
            <p:cNvSpPr/>
            <p:nvPr/>
          </p:nvSpPr>
          <p:spPr>
            <a:xfrm>
              <a:off x="16153276" y="20316236"/>
              <a:ext cx="255621" cy="43364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rot="16200000">
              <a:off x="14196377" y="19547699"/>
              <a:ext cx="256708" cy="22226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rot="16200000">
              <a:off x="16443247" y="19491487"/>
              <a:ext cx="256708" cy="2335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Down Arrow 111"/>
            <p:cNvSpPr/>
            <p:nvPr/>
          </p:nvSpPr>
          <p:spPr>
            <a:xfrm>
              <a:off x="13045078" y="20536694"/>
              <a:ext cx="520386" cy="853684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Down Arrow 112"/>
            <p:cNvSpPr/>
            <p:nvPr/>
          </p:nvSpPr>
          <p:spPr>
            <a:xfrm>
              <a:off x="17574931" y="20530686"/>
              <a:ext cx="525224" cy="850403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809562" y="32669960"/>
            <a:ext cx="882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Abstract Proof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3357" name="Table 13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0480"/>
              </p:ext>
            </p:extLst>
          </p:nvPr>
        </p:nvGraphicFramePr>
        <p:xfrm>
          <a:off x="3386021" y="33607921"/>
          <a:ext cx="11405647" cy="29565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671711"/>
                <a:gridCol w="5279923"/>
                <a:gridCol w="44540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</a:rPr>
                        <a:t>Step</a:t>
                      </a:r>
                      <a:endParaRPr lang="en-US" sz="3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</a:rPr>
                        <a:t>Truth-Table</a:t>
                      </a:r>
                      <a:endParaRPr lang="en-US" sz="3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Cambria" panose="02040503050406030204" pitchFamily="18" charset="0"/>
                        </a:rPr>
                        <a:t>Reason</a:t>
                      </a:r>
                      <a:endParaRPr lang="en-US" sz="3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P1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241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Premise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P2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204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Premise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243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Cambria" panose="02040503050406030204" pitchFamily="18" charset="0"/>
                        </a:rPr>
                        <a:t>P1, Simplification</a:t>
                      </a:r>
                      <a:endParaRPr lang="en-US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mbria" panose="02040503050406030204" pitchFamily="18" charset="0"/>
                        </a:rPr>
                        <a:t>240</a:t>
                      </a:r>
                      <a:endParaRPr lang="en-US" sz="3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Cambria" panose="02040503050406030204" pitchFamily="18" charset="0"/>
                        </a:rPr>
                        <a:t>1, P2,</a:t>
                      </a:r>
                      <a:r>
                        <a:rPr lang="en-US" sz="3200" b="1" baseline="0%" dirty="0" smtClean="0">
                          <a:latin typeface="Cambria" panose="02040503050406030204" pitchFamily="18" charset="0"/>
                        </a:rPr>
                        <a:t> Modus </a:t>
                      </a:r>
                      <a:r>
                        <a:rPr lang="en-US" sz="3200" b="1" baseline="0%" dirty="0" err="1" smtClean="0">
                          <a:latin typeface="Cambria" panose="02040503050406030204" pitchFamily="18" charset="0"/>
                        </a:rPr>
                        <a:t>Tollens</a:t>
                      </a:r>
                      <a:endParaRPr lang="en-US" sz="32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7" name="Down Arrow 116"/>
          <p:cNvSpPr/>
          <p:nvPr/>
        </p:nvSpPr>
        <p:spPr bwMode="auto">
          <a:xfrm>
            <a:off x="12016241" y="36598528"/>
            <a:ext cx="520344" cy="85365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2786136" y="36576904"/>
            <a:ext cx="882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Natural Deduction Proof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9" name="Table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882655"/>
                  </p:ext>
                </p:extLst>
              </p:nvPr>
            </p:nvGraphicFramePr>
            <p:xfrm>
              <a:off x="1756837" y="37485586"/>
              <a:ext cx="13076854" cy="469392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1268361"/>
                    <a:gridCol w="2861187"/>
                    <a:gridCol w="4277034"/>
                    <a:gridCol w="467027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Step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Truth-Table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Proposition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Reason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→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∧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Premise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P2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204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Premise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 ∨ 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 ∧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latin typeface="Cambria" panose="02040503050406030204" pitchFamily="18" charset="0"/>
                            </a:rPr>
                            <a:t>P1, Implication</a:t>
                          </a:r>
                          <a:endParaRPr lang="en-US" sz="3200" b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) ∧ (¬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latin typeface="Cambria" panose="02040503050406030204" pitchFamily="18" charset="0"/>
                            </a:rPr>
                            <a:t>1, Distribution</a:t>
                          </a:r>
                          <a:endParaRPr lang="en-US" sz="3200" b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3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243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 ∨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Cambria" panose="02040503050406030204" pitchFamily="18" charset="0"/>
                            </a:rPr>
                            <a:t>2, Simplification</a:t>
                          </a:r>
                          <a:endParaRPr lang="en-US" sz="32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4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243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→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Q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latin typeface="Cambria" panose="02040503050406030204" pitchFamily="18" charset="0"/>
                            </a:rPr>
                            <a:t>3, Implication</a:t>
                          </a:r>
                          <a:endParaRPr lang="en-US" sz="3200" b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240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purl.oclc.org/ooxml/officeDocument/math">
                              <m:oMathParaPr>
                                <m:jc m:val="centerGroup"/>
                              </m:oMathParaPr>
                              <m:oMath xmlns:m="http://purl.oclc.org/ooxml/officeDocument/math">
                                <m: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sz="32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Cambria" panose="02040503050406030204" pitchFamily="18" charset="0"/>
                            </a:rPr>
                            <a:t>4, P2, Modus </a:t>
                          </a:r>
                          <a:r>
                            <a:rPr lang="en-US" sz="3200" b="1" dirty="0" err="1" smtClean="0">
                              <a:latin typeface="Cambria" panose="02040503050406030204" pitchFamily="18" charset="0"/>
                            </a:rPr>
                            <a:t>Tollens</a:t>
                          </a:r>
                          <a:endParaRPr lang="en-US" sz="32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 xmlns:a="http://schemas.openxmlformats.org/drawingml/2006/main" xmlns:r="http://schemas.openxmlformats.org/officeDocument/2006/relationships" xmlns:p="http://schemas.openxmlformats.org/presentationml/2006/main">
          <p:graphicFrame>
            <p:nvGraphicFramePr>
              <p:cNvPr id="119" name="Table 1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882655"/>
                  </p:ext>
                </p:extLst>
              </p:nvPr>
            </p:nvGraphicFramePr>
            <p:xfrm>
              <a:off x="1756837" y="37485586"/>
              <a:ext cx="13076854" cy="469392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1268361"/>
                    <a:gridCol w="2861187"/>
                    <a:gridCol w="4277034"/>
                    <a:gridCol w="4670272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Step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Truth-Table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Proposition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Reason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6.724%" t="-126.316%" r="-109.687%" b="-6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Premise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P2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204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6.724%" t="-226.316%" r="-109.687%" b="-5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Premise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6.724%" t="-322.917%" r="-109.687%" b="-429.16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latin typeface="Cambria" panose="02040503050406030204" pitchFamily="18" charset="0"/>
                            </a:rPr>
                            <a:t>P1, Implication</a:t>
                          </a:r>
                          <a:endParaRPr lang="en-US" sz="3200" b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241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6.724%" t="-427.368%" r="-109.687%" b="-3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latin typeface="Cambria" panose="02040503050406030204" pitchFamily="18" charset="0"/>
                            </a:rPr>
                            <a:t>1, Distribution</a:t>
                          </a:r>
                          <a:endParaRPr lang="en-US" sz="3200" b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3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243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6.724%" t="-527.368%" r="-109.687%" b="-2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Cambria" panose="02040503050406030204" pitchFamily="18" charset="0"/>
                            </a:rPr>
                            <a:t>2, Simplification</a:t>
                          </a:r>
                          <a:endParaRPr lang="en-US" sz="32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4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243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6.724%" t="-627.368%" r="-109.687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0" dirty="0" smtClean="0">
                              <a:latin typeface="Cambria" panose="02040503050406030204" pitchFamily="18" charset="0"/>
                            </a:rPr>
                            <a:t>3, Implication</a:t>
                          </a:r>
                          <a:endParaRPr lang="en-US" sz="3200" b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5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240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96.724%" t="-727.368%" r="-109.687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 smtClean="0">
                              <a:latin typeface="Cambria" panose="02040503050406030204" pitchFamily="18" charset="0"/>
                            </a:rPr>
                            <a:t>4, P2, Modus </a:t>
                          </a:r>
                          <a:r>
                            <a:rPr lang="en-US" sz="3200" b="1" dirty="0" err="1" smtClean="0">
                              <a:latin typeface="Cambria" panose="02040503050406030204" pitchFamily="18" charset="0"/>
                            </a:rPr>
                            <a:t>Tollens</a:t>
                          </a:r>
                          <a:endParaRPr lang="en-US" sz="3200" b="1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26" name="Oval 125"/>
          <p:cNvSpPr/>
          <p:nvPr/>
        </p:nvSpPr>
        <p:spPr>
          <a:xfrm>
            <a:off x="11579331" y="29072074"/>
            <a:ext cx="1288124" cy="1224384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36" name="TextBox 75"/>
          <p:cNvSpPr txBox="1">
            <a:spLocks noChangeArrowheads="1"/>
          </p:cNvSpPr>
          <p:nvPr/>
        </p:nvSpPr>
        <p:spPr bwMode="auto">
          <a:xfrm>
            <a:off x="10061950" y="29393636"/>
            <a:ext cx="1144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6">
                    <a:lumMod val="50%"/>
                  </a:schemeClr>
                </a:solidFill>
              </a:rPr>
              <a:t>Conj.</a:t>
            </a:r>
          </a:p>
        </p:txBody>
      </p:sp>
      <p:cxnSp>
        <p:nvCxnSpPr>
          <p:cNvPr id="13368" name="Straight Arrow Connector 13367"/>
          <p:cNvCxnSpPr>
            <a:endCxn id="126" idx="1"/>
          </p:cNvCxnSpPr>
          <p:nvPr/>
        </p:nvCxnSpPr>
        <p:spPr>
          <a:xfrm>
            <a:off x="10574306" y="28845078"/>
            <a:ext cx="1193666" cy="406303"/>
          </a:xfrm>
          <a:prstGeom prst="straightConnector1">
            <a:avLst/>
          </a:prstGeom>
          <a:ln w="76200">
            <a:solidFill>
              <a:schemeClr val="accent6">
                <a:lumMod val="50%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7" name="Table 1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082431"/>
                  </p:ext>
                </p:extLst>
              </p:nvPr>
            </p:nvGraphicFramePr>
            <p:xfrm>
              <a:off x="15732937" y="33653464"/>
              <a:ext cx="9679755" cy="237744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3393263"/>
                    <a:gridCol w="3581400"/>
                    <a:gridCol w="27050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Premise-1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Premise-2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Conclusion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purl.oclc.org/ooxml/officeDocument/math"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oMath>
                          </a14:m>
                          <a:r>
                            <a:rPr lang="en-US" sz="3200" i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3200" i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oMath>
                          </a14:m>
                          <a:endParaRPr lang="en-US" sz="3200" i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Q ∨ R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purl.oclc.org/ooxml/officeDocument/math"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Q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oMath>
                          </a14:m>
                          <a:r>
                            <a:rPr lang="en-US" sz="3200" baseline="0%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3200" i="0" kern="120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Q</a:t>
                          </a:r>
                          <a:endParaRPr lang="en-US" sz="320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R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Q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P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:p="http://schemas.openxmlformats.org/presentationml/2006/main" xmlns:r="http://schemas.openxmlformats.org/officeDocument/2006/relationships" xmlns:a="http://schemas.openxmlformats.org/drawingml/2006/main" xmlns="">
          <p:graphicFrame>
            <p:nvGraphicFramePr>
              <p:cNvPr id="137" name="Table 1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1082431"/>
                  </p:ext>
                </p:extLst>
              </p:nvPr>
            </p:nvGraphicFramePr>
            <p:xfrm>
              <a:off x="15732937" y="33653464"/>
              <a:ext cx="9679755" cy="237744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3393263"/>
                    <a:gridCol w="3581400"/>
                    <a:gridCol w="2705092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Premise-1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Premise-2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Conclusion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0.18%" t="-125%" r="-185.996%" b="-232.292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4.898%" t="-125%" r="-76.19%" b="-232.292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58.108%" t="-125%" r="-0.901%" b="-232.292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0.18%" t="-227.368%" r="-185.996%" b="-1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4.898%" t="-227.368%" r="-76.19%" b="-1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258.108%" t="-227.368%" r="-0.901%" b="-134.737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0.18%" t="-327.368%" r="-185.996%" b="-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94.898%" t="-327.368%" r="-76.19%" b="-34.737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38" name="TextBox 137"/>
          <p:cNvSpPr txBox="1"/>
          <p:nvPr/>
        </p:nvSpPr>
        <p:spPr>
          <a:xfrm>
            <a:off x="17628643" y="32669960"/>
            <a:ext cx="832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Similar Problem Generation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 rot="16200000">
            <a:off x="15838701" y="35990721"/>
            <a:ext cx="255600" cy="1457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Down Arrow 139"/>
          <p:cNvSpPr/>
          <p:nvPr/>
        </p:nvSpPr>
        <p:spPr bwMode="auto">
          <a:xfrm>
            <a:off x="16524305" y="36591895"/>
            <a:ext cx="525182" cy="198552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17628643" y="36578652"/>
            <a:ext cx="1074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Parameterized Problem Generation</a:t>
            </a:r>
            <a:endParaRPr lang="en-US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9758397"/>
                  </p:ext>
                </p:extLst>
              </p:nvPr>
            </p:nvGraphicFramePr>
            <p:xfrm>
              <a:off x="15773400" y="38577417"/>
              <a:ext cx="9677400" cy="237744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3295650"/>
                    <a:gridCol w="3619500"/>
                    <a:gridCol w="27622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Premise-1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Premise-2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Conclusion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R ∨ Q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</a:t>
                          </a:r>
                          <a:r>
                            <a:rPr lang="en-US" sz="3200" baseline="0%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Q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i="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:endParaRPr lang="en-US" sz="3200" i="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R ≡ P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IN" sz="3200" b="0" i="0" kern="120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R ∨ P) ∧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IN" sz="3200" b="0" i="0" kern="120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R ≡ ¬ Q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Q ≡ P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3200" baseline="0%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baseline="0%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:r>
                            <a:rPr lang="en-IN" sz="3200" b="0" i="0" kern="120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∧</a:t>
                          </a:r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3200" dirty="0" smtClean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2088170" rtl="0" eaLnBrk="1" fontAlgn="auto" latinLnBrk="0" hangingPunct="1">
                            <a:lnSpc>
                              <a:spcPct val="100%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R ≡ P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IN" sz="3200" b="0" i="0" kern="120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∧</a:t>
                          </a:r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Q ≡ P</a:t>
                          </a:r>
                          <a14:m>
                            <m:oMath xmlns:m="http://purl.oclc.org/ooxml/officeDocument/math">
                              <m:r>
                                <a:rPr lang="en-US" sz="3200" i="0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P </a:t>
                          </a:r>
                          <a14:m>
                            <m:oMath xmlns:m="http://purl.oclc.org/ooxml/officeDocument/math">
                              <m:r>
                                <a:rPr lang="en-US" sz="32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oMath>
                          </a14:m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 R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:p="http://schemas.openxmlformats.org/presentationml/2006/main" xmlns:r="http://schemas.openxmlformats.org/officeDocument/2006/relationships" xmlns:a="http://schemas.openxmlformats.org/drawingml/2006/main" xmlns=""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9758397"/>
                  </p:ext>
                </p:extLst>
              </p:nvPr>
            </p:nvGraphicFramePr>
            <p:xfrm>
              <a:off x="15773400" y="38577417"/>
              <a:ext cx="9677400" cy="2377440"/>
            </p:xfrm>
            <a:graphic>
              <a:graphicData uri="http://purl.oclc.org/ooxml/drawingml/table">
                <a:tbl>
                  <a:tblPr firstRow="1" bandRow="1">
                    <a:tableStyleId>{5C22544A-7EE6-4342-B048-85BDC9FD1C3A}</a:tableStyleId>
                  </a:tblPr>
                  <a:tblGrid>
                    <a:gridCol w="3295650"/>
                    <a:gridCol w="3619500"/>
                    <a:gridCol w="276225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Premise-1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Premise-2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>
                              <a:latin typeface="Cambria" panose="02040503050406030204" pitchFamily="18" charset="0"/>
                            </a:rPr>
                            <a:t>Conclusion</a:t>
                          </a:r>
                          <a:endParaRPr lang="en-US" sz="36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0.185%" t="-125%" r="-194.455%" b="-231.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91.246%" t="-125%" r="-77.104%" b="-231.25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0.773%" t="-125%" r="-1.104%" b="-231.25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latin typeface="Cambria" panose="02040503050406030204" pitchFamily="18" charset="0"/>
                            </a:rPr>
                            <a:t>R ≡ P</a:t>
                          </a:r>
                          <a:endParaRPr lang="en-US" sz="32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91.246%" t="-227.368%" r="-77.104%" b="-1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0.773%" t="-227.368%" r="-1.104%" b="-133.684%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0.185%" t="-327.368%" r="-194.455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91.246%" t="-327.368%" r="-77.104%" b="-33.684%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50.773%" t="-327.368%" r="-1.104%" b="-33.684%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tint val="100%"/>
                <a:shade val="100%"/>
                <a:satMod val="130%"/>
              </a:schemeClr>
            </a:gs>
            <a:gs pos="100%">
              <a:schemeClr val="phClr">
                <a:tint val="50%"/>
                <a:shade val="100%"/>
                <a:satMod val="350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purl.oclc.org/ooxml/officeDocument/extendedProperties" xmlns:vt="http://purl.oclc.org/ooxml/officeDocument/docPropsVTypes">
  <TotalTime>430</TotalTime>
  <Words>730</Words>
  <Application>Microsoft Office PowerPoint</Application>
  <PresentationFormat>Custom</PresentationFormat>
  <Paragraphs>210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ＭＳ Ｐゴシック</vt:lpstr>
      <vt:lpstr>Arial</vt:lpstr>
      <vt:lpstr>Bookman Old Style</vt:lpstr>
      <vt:lpstr>Calibri</vt:lpstr>
      <vt:lpstr>Cambria</vt:lpstr>
      <vt:lpstr>Cambria Math</vt:lpstr>
      <vt:lpstr>Tema de Office</vt:lpstr>
      <vt:lpstr>PowerPoint Presentation</vt:lpstr>
    </vt:vector>
  </TitlesOfParts>
  <Company>IIIA-CSIC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Tito Cruz</dc:creator>
  <cp:lastModifiedBy>Sumit Gulwani</cp:lastModifiedBy>
  <cp:revision>171</cp:revision>
  <cp:lastPrinted>2013-06-11T09:02:25Z</cp:lastPrinted>
  <dcterms:created xsi:type="dcterms:W3CDTF">2013-05-24T10:54:49Z</dcterms:created>
  <dcterms:modified xsi:type="dcterms:W3CDTF">2014-10-18T21:24:49Z</dcterms:modified>
</cp:coreProperties>
</file>