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69"/>
  </p:notesMasterIdLst>
  <p:sldIdLst>
    <p:sldId id="256" r:id="rId2"/>
    <p:sldId id="283" r:id="rId3"/>
    <p:sldId id="345" r:id="rId4"/>
    <p:sldId id="321" r:id="rId5"/>
    <p:sldId id="343" r:id="rId6"/>
    <p:sldId id="371" r:id="rId7"/>
    <p:sldId id="276" r:id="rId8"/>
    <p:sldId id="373" r:id="rId9"/>
    <p:sldId id="322" r:id="rId10"/>
    <p:sldId id="258" r:id="rId11"/>
    <p:sldId id="259" r:id="rId12"/>
    <p:sldId id="260" r:id="rId13"/>
    <p:sldId id="261" r:id="rId14"/>
    <p:sldId id="262" r:id="rId15"/>
    <p:sldId id="263" r:id="rId16"/>
    <p:sldId id="264" r:id="rId17"/>
    <p:sldId id="265" r:id="rId18"/>
    <p:sldId id="295" r:id="rId19"/>
    <p:sldId id="344" r:id="rId20"/>
    <p:sldId id="291" r:id="rId21"/>
    <p:sldId id="350" r:id="rId22"/>
    <p:sldId id="285" r:id="rId23"/>
    <p:sldId id="372" r:id="rId24"/>
    <p:sldId id="361" r:id="rId25"/>
    <p:sldId id="362" r:id="rId26"/>
    <p:sldId id="364" r:id="rId27"/>
    <p:sldId id="307" r:id="rId28"/>
    <p:sldId id="351" r:id="rId29"/>
    <p:sldId id="358" r:id="rId30"/>
    <p:sldId id="267" r:id="rId31"/>
    <p:sldId id="268" r:id="rId32"/>
    <p:sldId id="329" r:id="rId33"/>
    <p:sldId id="352" r:id="rId34"/>
    <p:sldId id="354" r:id="rId35"/>
    <p:sldId id="297" r:id="rId36"/>
    <p:sldId id="281" r:id="rId37"/>
    <p:sldId id="366" r:id="rId38"/>
    <p:sldId id="330" r:id="rId39"/>
    <p:sldId id="286" r:id="rId40"/>
    <p:sldId id="368" r:id="rId41"/>
    <p:sldId id="275" r:id="rId42"/>
    <p:sldId id="376" r:id="rId43"/>
    <p:sldId id="377" r:id="rId44"/>
    <p:sldId id="315" r:id="rId45"/>
    <p:sldId id="284" r:id="rId46"/>
    <p:sldId id="308" r:id="rId47"/>
    <p:sldId id="309" r:id="rId48"/>
    <p:sldId id="310" r:id="rId49"/>
    <p:sldId id="311" r:id="rId50"/>
    <p:sldId id="324" r:id="rId51"/>
    <p:sldId id="325" r:id="rId52"/>
    <p:sldId id="337" r:id="rId53"/>
    <p:sldId id="338" r:id="rId54"/>
    <p:sldId id="341" r:id="rId55"/>
    <p:sldId id="346" r:id="rId56"/>
    <p:sldId id="347" r:id="rId57"/>
    <p:sldId id="348" r:id="rId58"/>
    <p:sldId id="353" r:id="rId59"/>
    <p:sldId id="356" r:id="rId60"/>
    <p:sldId id="357" r:id="rId61"/>
    <p:sldId id="359" r:id="rId62"/>
    <p:sldId id="363" r:id="rId63"/>
    <p:sldId id="365" r:id="rId64"/>
    <p:sldId id="369" r:id="rId65"/>
    <p:sldId id="370" r:id="rId66"/>
    <p:sldId id="374" r:id="rId67"/>
    <p:sldId id="375"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5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4" autoAdjust="0"/>
    <p:restoredTop sz="82590" autoAdjust="0"/>
  </p:normalViewPr>
  <p:slideViewPr>
    <p:cSldViewPr>
      <p:cViewPr varScale="1">
        <p:scale>
          <a:sx n="75" d="100"/>
          <a:sy n="75" d="100"/>
        </p:scale>
        <p:origin x="-142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804800-8B52-4ED4-BC16-C7D0FA40DE48}" type="datetimeFigureOut">
              <a:rPr lang="en-US" smtClean="0"/>
              <a:t>4/29/2013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D301AF-963E-4FC6-A047-FD86FF8AA455}" type="slidenum">
              <a:rPr lang="en-US" smtClean="0"/>
              <a:t>‹#›</a:t>
            </a:fld>
            <a:endParaRPr lang="en-US"/>
          </a:p>
        </p:txBody>
      </p:sp>
    </p:spTree>
    <p:extLst>
      <p:ext uri="{BB962C8B-B14F-4D97-AF65-F5344CB8AC3E}">
        <p14:creationId xmlns:p14="http://schemas.microsoft.com/office/powerpoint/2010/main" val="1357335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tx1">
                    <a:lumMod val="65000"/>
                    <a:lumOff val="35000"/>
                  </a:schemeClr>
                </a:solidFill>
              </a:rPr>
              <a:t>Hello,</a:t>
            </a:r>
            <a:r>
              <a:rPr lang="en-US" sz="1200" baseline="0" dirty="0" smtClean="0">
                <a:solidFill>
                  <a:schemeClr val="tx1">
                    <a:lumMod val="65000"/>
                    <a:lumOff val="35000"/>
                  </a:schemeClr>
                </a:solidFill>
              </a:rPr>
              <a:t> my name is Erik Andersen and I am a graduate student in the Center for Game Science at the University of Washington. I worked on this project with my advisors </a:t>
            </a:r>
            <a:r>
              <a:rPr lang="en-US" sz="1200" baseline="0" dirty="0" err="1" smtClean="0">
                <a:solidFill>
                  <a:schemeClr val="tx1">
                    <a:lumMod val="65000"/>
                    <a:lumOff val="35000"/>
                  </a:schemeClr>
                </a:solidFill>
              </a:rPr>
              <a:t>Zoran</a:t>
            </a:r>
            <a:r>
              <a:rPr lang="en-US" sz="1200" baseline="0" dirty="0" smtClean="0">
                <a:solidFill>
                  <a:schemeClr val="tx1">
                    <a:lumMod val="65000"/>
                    <a:lumOff val="35000"/>
                  </a:schemeClr>
                </a:solidFill>
              </a:rPr>
              <a:t> </a:t>
            </a:r>
            <a:r>
              <a:rPr lang="en-US" sz="1200" baseline="0" dirty="0" err="1" smtClean="0">
                <a:solidFill>
                  <a:schemeClr val="tx1">
                    <a:lumMod val="65000"/>
                    <a:lumOff val="35000"/>
                  </a:schemeClr>
                </a:solidFill>
              </a:rPr>
              <a:t>Popovic</a:t>
            </a:r>
            <a:r>
              <a:rPr lang="en-US" sz="1200" baseline="0" dirty="0" smtClean="0">
                <a:solidFill>
                  <a:schemeClr val="tx1">
                    <a:lumMod val="65000"/>
                    <a:lumOff val="35000"/>
                  </a:schemeClr>
                </a:solidFill>
              </a:rPr>
              <a:t> and </a:t>
            </a:r>
            <a:r>
              <a:rPr lang="en-US" sz="1200" baseline="0" dirty="0" err="1" smtClean="0">
                <a:solidFill>
                  <a:schemeClr val="tx1">
                    <a:lumMod val="65000"/>
                    <a:lumOff val="35000"/>
                  </a:schemeClr>
                </a:solidFill>
              </a:rPr>
              <a:t>Sumit</a:t>
            </a:r>
            <a:r>
              <a:rPr lang="en-US" sz="1200" baseline="0" dirty="0" smtClean="0">
                <a:solidFill>
                  <a:schemeClr val="tx1">
                    <a:lumMod val="65000"/>
                    <a:lumOff val="35000"/>
                  </a:schemeClr>
                </a:solidFill>
              </a:rPr>
              <a:t> </a:t>
            </a:r>
            <a:r>
              <a:rPr lang="en-US" sz="1200" baseline="0" dirty="0" err="1" smtClean="0">
                <a:solidFill>
                  <a:schemeClr val="tx1">
                    <a:lumMod val="65000"/>
                    <a:lumOff val="35000"/>
                  </a:schemeClr>
                </a:solidFill>
              </a:rPr>
              <a:t>Gulwani</a:t>
            </a:r>
            <a:r>
              <a:rPr lang="en-US" sz="1200" baseline="0" dirty="0" smtClean="0">
                <a:solidFill>
                  <a:schemeClr val="tx1">
                    <a:lumMod val="65000"/>
                    <a:lumOff val="35000"/>
                  </a:schemeClr>
                </a:solidFill>
              </a:rPr>
              <a:t> at Microsoft Research. Today, I am going to present a new framework that greatly increases our ability to automate task design and progression design for many domains including software tutorials, education, and video games. My hope is that these ideas will enable you to increase the amount of automation in your own research and reduce the need for expert design.</a:t>
            </a:r>
          </a:p>
        </p:txBody>
      </p:sp>
      <p:sp>
        <p:nvSpPr>
          <p:cNvPr id="4" name="Slide Number Placeholder 3"/>
          <p:cNvSpPr>
            <a:spLocks noGrp="1"/>
          </p:cNvSpPr>
          <p:nvPr>
            <p:ph type="sldNum" sz="quarter" idx="10"/>
          </p:nvPr>
        </p:nvSpPr>
        <p:spPr/>
        <p:txBody>
          <a:bodyPr/>
          <a:lstStyle/>
          <a:p>
            <a:fld id="{108125BB-93A7-45F9-A59E-7C3B397A9331}"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99404" rtl="0" eaLnBrk="1" fontAlgn="auto" latinLnBrk="0" hangingPunct="1">
              <a:lnSpc>
                <a:spcPct val="100000"/>
              </a:lnSpc>
              <a:spcBef>
                <a:spcPts val="0"/>
              </a:spcBef>
              <a:spcAft>
                <a:spcPts val="0"/>
              </a:spcAft>
              <a:buClrTx/>
              <a:buSzTx/>
              <a:buFontTx/>
              <a:buNone/>
              <a:tabLst/>
              <a:defRPr/>
            </a:pPr>
            <a:r>
              <a:rPr lang="en-US" baseline="0" dirty="0" smtClean="0"/>
              <a:t>Explain algorithm. We argue that one of the most useful characteristics of a practice problem for procedural learning in terms of creating progressions is the pathway that the solution procedure takes when solving that problem. In other words, what is the specific set of decisions the problem makes you think about, and what do you decide at each of these moments? We call this a “trace”.</a:t>
            </a:r>
            <a:endParaRPr lang="en-US" dirty="0" smtClean="0"/>
          </a:p>
        </p:txBody>
      </p:sp>
      <p:sp>
        <p:nvSpPr>
          <p:cNvPr id="4" name="Slide Number Placeholder 3"/>
          <p:cNvSpPr>
            <a:spLocks noGrp="1"/>
          </p:cNvSpPr>
          <p:nvPr>
            <p:ph type="sldNum" sz="quarter" idx="10"/>
          </p:nvPr>
        </p:nvSpPr>
        <p:spPr/>
        <p:txBody>
          <a:bodyPr/>
          <a:lstStyle/>
          <a:p>
            <a:fld id="{252530A3-EC73-4490-BD4B-A5EAEEF38CC6}" type="slidenum">
              <a:rPr lang="en-US" smtClean="0"/>
              <a:t>10</a:t>
            </a:fld>
            <a:endParaRPr lang="en-US"/>
          </a:p>
        </p:txBody>
      </p:sp>
    </p:spTree>
    <p:extLst>
      <p:ext uri="{BB962C8B-B14F-4D97-AF65-F5344CB8AC3E}">
        <p14:creationId xmlns:p14="http://schemas.microsoft.com/office/powerpoint/2010/main" val="476761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indicate traces through this procedure using letters. We will represent the full trace as a sequence of letters that are accumulated when the execution flow hits them.</a:t>
            </a:r>
            <a:endParaRPr lang="en-US" dirty="0"/>
          </a:p>
        </p:txBody>
      </p:sp>
      <p:sp>
        <p:nvSpPr>
          <p:cNvPr id="4" name="Slide Number Placeholder 3"/>
          <p:cNvSpPr>
            <a:spLocks noGrp="1"/>
          </p:cNvSpPr>
          <p:nvPr>
            <p:ph type="sldNum" sz="quarter" idx="10"/>
          </p:nvPr>
        </p:nvSpPr>
        <p:spPr/>
        <p:txBody>
          <a:bodyPr/>
          <a:lstStyle/>
          <a:p>
            <a:fld id="{252530A3-EC73-4490-BD4B-A5EAEEF38CC6}" type="slidenum">
              <a:rPr lang="en-US" smtClean="0"/>
              <a:t>11</a:t>
            </a:fld>
            <a:endParaRPr lang="en-US"/>
          </a:p>
        </p:txBody>
      </p:sp>
    </p:spTree>
    <p:extLst>
      <p:ext uri="{BB962C8B-B14F-4D97-AF65-F5344CB8AC3E}">
        <p14:creationId xmlns:p14="http://schemas.microsoft.com/office/powerpoint/2010/main" val="627949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r>
              <a:rPr lang="en-US" dirty="0" smtClean="0"/>
              <a:t>I will now</a:t>
            </a:r>
            <a:r>
              <a:rPr lang="en-US" baseline="0" dirty="0" smtClean="0"/>
              <a:t> show some of the traces for this procedure. This is “L” which corresponds to the situation where the first number has fewer digits than the second number and is therefore smaller.</a:t>
            </a:r>
            <a:endParaRPr lang="en-US" dirty="0" smtClean="0"/>
          </a:p>
        </p:txBody>
      </p:sp>
      <p:sp>
        <p:nvSpPr>
          <p:cNvPr id="4" name="Slide Number Placeholder 3"/>
          <p:cNvSpPr>
            <a:spLocks noGrp="1"/>
          </p:cNvSpPr>
          <p:nvPr>
            <p:ph type="sldNum" sz="quarter" idx="10"/>
          </p:nvPr>
        </p:nvSpPr>
        <p:spPr/>
        <p:txBody>
          <a:bodyPr/>
          <a:lstStyle/>
          <a:p>
            <a:fld id="{252530A3-EC73-4490-BD4B-A5EAEEF38CC6}" type="slidenum">
              <a:rPr lang="en-US" smtClean="0"/>
              <a:t>12</a:t>
            </a:fld>
            <a:endParaRPr lang="en-US"/>
          </a:p>
        </p:txBody>
      </p:sp>
    </p:spTree>
    <p:extLst>
      <p:ext uri="{BB962C8B-B14F-4D97-AF65-F5344CB8AC3E}">
        <p14:creationId xmlns:p14="http://schemas.microsoft.com/office/powerpoint/2010/main" val="592839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r>
              <a:rPr lang="en-US" dirty="0" smtClean="0"/>
              <a:t>This</a:t>
            </a:r>
            <a:r>
              <a:rPr lang="en-US" baseline="0" dirty="0" smtClean="0"/>
              <a:t> is “H”.</a:t>
            </a:r>
            <a:endParaRPr lang="en-US" dirty="0" smtClean="0"/>
          </a:p>
        </p:txBody>
      </p:sp>
      <p:sp>
        <p:nvSpPr>
          <p:cNvPr id="4" name="Slide Number Placeholder 3"/>
          <p:cNvSpPr>
            <a:spLocks noGrp="1"/>
          </p:cNvSpPr>
          <p:nvPr>
            <p:ph type="sldNum" sz="quarter" idx="10"/>
          </p:nvPr>
        </p:nvSpPr>
        <p:spPr/>
        <p:txBody>
          <a:bodyPr/>
          <a:lstStyle/>
          <a:p>
            <a:fld id="{252530A3-EC73-4490-BD4B-A5EAEEF38CC6}" type="slidenum">
              <a:rPr lang="en-US" smtClean="0"/>
              <a:t>13</a:t>
            </a:fld>
            <a:endParaRPr lang="en-US"/>
          </a:p>
        </p:txBody>
      </p:sp>
    </p:spTree>
    <p:extLst>
      <p:ext uri="{BB962C8B-B14F-4D97-AF65-F5344CB8AC3E}">
        <p14:creationId xmlns:p14="http://schemas.microsoft.com/office/powerpoint/2010/main" val="2851174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“DS”,</a:t>
            </a:r>
            <a:r>
              <a:rPr lang="en-US" baseline="0" dirty="0" smtClean="0"/>
              <a:t> and so forth.</a:t>
            </a:r>
            <a:endParaRPr lang="en-US" dirty="0"/>
          </a:p>
        </p:txBody>
      </p:sp>
      <p:sp>
        <p:nvSpPr>
          <p:cNvPr id="4" name="Slide Number Placeholder 3"/>
          <p:cNvSpPr>
            <a:spLocks noGrp="1"/>
          </p:cNvSpPr>
          <p:nvPr>
            <p:ph type="sldNum" sz="quarter" idx="10"/>
          </p:nvPr>
        </p:nvSpPr>
        <p:spPr/>
        <p:txBody>
          <a:bodyPr/>
          <a:lstStyle/>
          <a:p>
            <a:fld id="{252530A3-EC73-4490-BD4B-A5EAEEF38CC6}" type="slidenum">
              <a:rPr lang="en-US" smtClean="0"/>
              <a:t>14</a:t>
            </a:fld>
            <a:endParaRPr lang="en-US"/>
          </a:p>
        </p:txBody>
      </p:sp>
    </p:spTree>
    <p:extLst>
      <p:ext uri="{BB962C8B-B14F-4D97-AF65-F5344CB8AC3E}">
        <p14:creationId xmlns:p14="http://schemas.microsoft.com/office/powerpoint/2010/main" val="2556975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endParaRPr lang="en-US" dirty="0" smtClean="0"/>
          </a:p>
        </p:txBody>
      </p:sp>
      <p:sp>
        <p:nvSpPr>
          <p:cNvPr id="4" name="Slide Number Placeholder 3"/>
          <p:cNvSpPr>
            <a:spLocks noGrp="1"/>
          </p:cNvSpPr>
          <p:nvPr>
            <p:ph type="sldNum" sz="quarter" idx="10"/>
          </p:nvPr>
        </p:nvSpPr>
        <p:spPr/>
        <p:txBody>
          <a:bodyPr/>
          <a:lstStyle/>
          <a:p>
            <a:fld id="{252530A3-EC73-4490-BD4B-A5EAEEF38CC6}" type="slidenum">
              <a:rPr lang="en-US" smtClean="0"/>
              <a:t>15</a:t>
            </a:fld>
            <a:endParaRPr lang="en-US"/>
          </a:p>
        </p:txBody>
      </p:sp>
    </p:spTree>
    <p:extLst>
      <p:ext uri="{BB962C8B-B14F-4D97-AF65-F5344CB8AC3E}">
        <p14:creationId xmlns:p14="http://schemas.microsoft.com/office/powerpoint/2010/main" val="2571518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52530A3-EC73-4490-BD4B-A5EAEEF38CC6}" type="slidenum">
              <a:rPr lang="en-US" smtClean="0"/>
              <a:t>16</a:t>
            </a:fld>
            <a:endParaRPr lang="en-US"/>
          </a:p>
        </p:txBody>
      </p:sp>
    </p:spTree>
    <p:extLst>
      <p:ext uri="{BB962C8B-B14F-4D97-AF65-F5344CB8AC3E}">
        <p14:creationId xmlns:p14="http://schemas.microsoft.com/office/powerpoint/2010/main" val="2905211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now we have identified some traces but there are really a lot more.</a:t>
            </a:r>
          </a:p>
        </p:txBody>
      </p:sp>
      <p:sp>
        <p:nvSpPr>
          <p:cNvPr id="4" name="Slide Number Placeholder 3"/>
          <p:cNvSpPr>
            <a:spLocks noGrp="1"/>
          </p:cNvSpPr>
          <p:nvPr>
            <p:ph type="sldNum" sz="quarter" idx="10"/>
          </p:nvPr>
        </p:nvSpPr>
        <p:spPr/>
        <p:txBody>
          <a:bodyPr/>
          <a:lstStyle/>
          <a:p>
            <a:fld id="{252530A3-EC73-4490-BD4B-A5EAEEF38CC6}" type="slidenum">
              <a:rPr lang="en-US" smtClean="0"/>
              <a:t>17</a:t>
            </a:fld>
            <a:endParaRPr lang="en-US"/>
          </a:p>
        </p:txBody>
      </p:sp>
    </p:spTree>
    <p:extLst>
      <p:ext uri="{BB962C8B-B14F-4D97-AF65-F5344CB8AC3E}">
        <p14:creationId xmlns:p14="http://schemas.microsoft.com/office/powerpoint/2010/main" val="2789947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provides a useful way to characterize problems. I would like everyone </a:t>
            </a:r>
            <a:r>
              <a:rPr lang="en-US" baseline="0" smtClean="0"/>
              <a:t>to think about </a:t>
            </a:r>
            <a:endParaRPr lang="en-US" baseline="0" dirty="0" smtClean="0"/>
          </a:p>
        </p:txBody>
      </p:sp>
      <p:sp>
        <p:nvSpPr>
          <p:cNvPr id="4" name="Slide Number Placeholder 3"/>
          <p:cNvSpPr>
            <a:spLocks noGrp="1"/>
          </p:cNvSpPr>
          <p:nvPr>
            <p:ph type="sldNum" sz="quarter" idx="10"/>
          </p:nvPr>
        </p:nvSpPr>
        <p:spPr/>
        <p:txBody>
          <a:bodyPr/>
          <a:lstStyle/>
          <a:p>
            <a:fld id="{252530A3-EC73-4490-BD4B-A5EAEEF38CC6}" type="slidenum">
              <a:rPr lang="en-US" smtClean="0"/>
              <a:t>18</a:t>
            </a:fld>
            <a:endParaRPr lang="en-US"/>
          </a:p>
        </p:txBody>
      </p:sp>
    </p:spTree>
    <p:extLst>
      <p:ext uri="{BB962C8B-B14F-4D97-AF65-F5344CB8AC3E}">
        <p14:creationId xmlns:p14="http://schemas.microsoft.com/office/powerpoint/2010/main" val="2789947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52530A3-EC73-4490-BD4B-A5EAEEF38CC6}" type="slidenum">
              <a:rPr lang="en-US" smtClean="0"/>
              <a:t>19</a:t>
            </a:fld>
            <a:endParaRPr lang="en-US"/>
          </a:p>
        </p:txBody>
      </p:sp>
    </p:spTree>
    <p:extLst>
      <p:ext uri="{BB962C8B-B14F-4D97-AF65-F5344CB8AC3E}">
        <p14:creationId xmlns:p14="http://schemas.microsoft.com/office/powerpoint/2010/main" val="2905211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most important domains</a:t>
            </a:r>
            <a:r>
              <a:rPr lang="en-US" baseline="0" dirty="0" smtClean="0"/>
              <a:t> of education is procedural learning. People learn to follow procedures to build an airplane, to follow a cooking recipe, to succeed at some kinds of video games, and to solve math problems. What is common to all of these domains is that there is an algorithm that we want the student to learn. This algorithm involves atomic steps but may also include conditional branches and loops.</a:t>
            </a:r>
          </a:p>
        </p:txBody>
      </p:sp>
      <p:sp>
        <p:nvSpPr>
          <p:cNvPr id="4" name="Slide Number Placeholder 3"/>
          <p:cNvSpPr>
            <a:spLocks noGrp="1"/>
          </p:cNvSpPr>
          <p:nvPr>
            <p:ph type="sldNum" sz="quarter" idx="10"/>
          </p:nvPr>
        </p:nvSpPr>
        <p:spPr/>
        <p:txBody>
          <a:bodyPr/>
          <a:lstStyle/>
          <a:p>
            <a:fld id="{79D301AF-963E-4FC6-A047-FD86FF8AA455}" type="slidenum">
              <a:rPr lang="en-US" smtClean="0"/>
              <a:t>2</a:t>
            </a:fld>
            <a:endParaRPr lang="en-US"/>
          </a:p>
        </p:txBody>
      </p:sp>
    </p:spTree>
    <p:extLst>
      <p:ext uri="{BB962C8B-B14F-4D97-AF65-F5344CB8AC3E}">
        <p14:creationId xmlns:p14="http://schemas.microsoft.com/office/powerpoint/2010/main" val="2443564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dirty="0" smtClean="0"/>
              <a:t>can</a:t>
            </a:r>
            <a:r>
              <a:rPr lang="en-US" baseline="0" dirty="0" smtClean="0"/>
              <a:t> expand this </a:t>
            </a:r>
            <a:r>
              <a:rPr lang="en-US" baseline="0" dirty="0" smtClean="0"/>
              <a:t>partial ordering to </a:t>
            </a:r>
            <a:r>
              <a:rPr lang="en-US" baseline="0" dirty="0" smtClean="0"/>
              <a:t>a larger family of partial orderings by considering </a:t>
            </a:r>
            <a:r>
              <a:rPr lang="en-US" baseline="0" dirty="0" smtClean="0"/>
              <a:t>n-grams of statements. </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23</a:t>
            </a:fld>
            <a:endParaRPr lang="en-US"/>
          </a:p>
        </p:txBody>
      </p:sp>
    </p:spTree>
    <p:extLst>
      <p:ext uri="{BB962C8B-B14F-4D97-AF65-F5344CB8AC3E}">
        <p14:creationId xmlns:p14="http://schemas.microsoft.com/office/powerpoint/2010/main" val="965753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n-grams are an idea from natural</a:t>
            </a:r>
            <a:r>
              <a:rPr lang="en-US" baseline="0" dirty="0" smtClean="0"/>
              <a:t> language processing that provide a formal way to consider sequences of words.</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24</a:t>
            </a:fld>
            <a:endParaRPr lang="en-US"/>
          </a:p>
        </p:txBody>
      </p:sp>
    </p:spTree>
    <p:extLst>
      <p:ext uri="{BB962C8B-B14F-4D97-AF65-F5344CB8AC3E}">
        <p14:creationId xmlns:p14="http://schemas.microsoft.com/office/powerpoint/2010/main" val="965753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25</a:t>
            </a:fld>
            <a:endParaRPr lang="en-US"/>
          </a:p>
        </p:txBody>
      </p:sp>
    </p:spTree>
    <p:extLst>
      <p:ext uri="{BB962C8B-B14F-4D97-AF65-F5344CB8AC3E}">
        <p14:creationId xmlns:p14="http://schemas.microsoft.com/office/powerpoint/2010/main" val="965753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also consider</a:t>
            </a:r>
            <a:r>
              <a:rPr lang="en-US" baseline="0" dirty="0" smtClean="0"/>
              <a:t> n-grams of statements. In the integer comparison algorithm I showed before, here are the possible n-grams. We can look at a progression to look at which n-grams are missing; for example I mentioned that H and L were missing from the JUMP math progression before.</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26</a:t>
            </a:fld>
            <a:endParaRPr lang="en-US"/>
          </a:p>
        </p:txBody>
      </p:sp>
    </p:spTree>
    <p:extLst>
      <p:ext uri="{BB962C8B-B14F-4D97-AF65-F5344CB8AC3E}">
        <p14:creationId xmlns:p14="http://schemas.microsoft.com/office/powerpoint/2010/main" val="3031702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can also define a partial ordering with n-grams</a:t>
            </a:r>
            <a:endParaRPr lang="en-US" dirty="0" smtClean="0"/>
          </a:p>
          <a:p>
            <a:endParaRPr lang="en-US" dirty="0" smtClean="0"/>
          </a:p>
          <a:p>
            <a:r>
              <a:rPr lang="en-US" dirty="0" smtClean="0"/>
              <a:t>statement </a:t>
            </a:r>
            <a:r>
              <a:rPr lang="en-US" dirty="0" smtClean="0"/>
              <a:t>coverage =&gt; is</a:t>
            </a:r>
            <a:r>
              <a:rPr lang="en-US" baseline="0" dirty="0" smtClean="0"/>
              <a:t> every statement of T2 covered by T1?</a:t>
            </a:r>
          </a:p>
          <a:p>
            <a:r>
              <a:rPr lang="en-US" baseline="0" dirty="0" smtClean="0"/>
              <a:t>path coverage =&gt; is the entire trace of T2 contained inside T1?</a:t>
            </a:r>
          </a:p>
          <a:p>
            <a:endParaRPr lang="en-US" baseline="0" dirty="0" smtClean="0"/>
          </a:p>
          <a:p>
            <a:r>
              <a:rPr lang="en-US" baseline="0" dirty="0" smtClean="0"/>
              <a:t>point out that there are more metrics</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27</a:t>
            </a:fld>
            <a:endParaRPr lang="en-US"/>
          </a:p>
        </p:txBody>
      </p:sp>
    </p:spTree>
    <p:extLst>
      <p:ext uri="{BB962C8B-B14F-4D97-AF65-F5344CB8AC3E}">
        <p14:creationId xmlns:p14="http://schemas.microsoft.com/office/powerpoint/2010/main" val="1618429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29</a:t>
            </a:fld>
            <a:endParaRPr lang="en-US"/>
          </a:p>
        </p:txBody>
      </p:sp>
    </p:spTree>
    <p:extLst>
      <p:ext uri="{BB962C8B-B14F-4D97-AF65-F5344CB8AC3E}">
        <p14:creationId xmlns:p14="http://schemas.microsoft.com/office/powerpoint/2010/main" val="3651317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r>
              <a:rPr lang="en-US" dirty="0" smtClean="0"/>
              <a:t>This</a:t>
            </a:r>
            <a:r>
              <a:rPr lang="en-US" baseline="0" dirty="0" smtClean="0"/>
              <a:t> framework for analyzing practice problems is useful because we can create graphs to visualize progressions. This graph shows the progression of problems found in the JUMP Math curriculum. It starts with the trace “DDG”, then moves to “DG”, then “DDDS”, and back to “DDG”. This progression does not appear to be very systematic and instead appears to move between the problem types at random.</a:t>
            </a:r>
            <a:endParaRPr lang="en-US" dirty="0" smtClean="0"/>
          </a:p>
        </p:txBody>
      </p:sp>
      <p:sp>
        <p:nvSpPr>
          <p:cNvPr id="4" name="Slide Number Placeholder 3"/>
          <p:cNvSpPr>
            <a:spLocks noGrp="1"/>
          </p:cNvSpPr>
          <p:nvPr>
            <p:ph type="sldNum" sz="quarter" idx="10"/>
          </p:nvPr>
        </p:nvSpPr>
        <p:spPr/>
        <p:txBody>
          <a:bodyPr/>
          <a:lstStyle/>
          <a:p>
            <a:fld id="{252530A3-EC73-4490-BD4B-A5EAEEF38CC6}" type="slidenum">
              <a:rPr lang="en-US" smtClean="0"/>
              <a:t>30</a:t>
            </a:fld>
            <a:endParaRPr lang="en-US"/>
          </a:p>
        </p:txBody>
      </p:sp>
    </p:spTree>
    <p:extLst>
      <p:ext uri="{BB962C8B-B14F-4D97-AF65-F5344CB8AC3E}">
        <p14:creationId xmlns:p14="http://schemas.microsoft.com/office/powerpoint/2010/main" val="1989445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r>
              <a:rPr lang="en-US" dirty="0" smtClean="0"/>
              <a:t>We can also compare progressions</a:t>
            </a:r>
            <a:r>
              <a:rPr lang="en-US" baseline="0" dirty="0" smtClean="0"/>
              <a:t> from different textbooks. The blue nodes and lines indicate a problem progression from a different textbook. We can see that this progression includes two traces, “H” and “L”, that are completely missing from the JUMP Math progression. Furthermore, this other progression moves back and forth between shorter traces that involve fewer decisions, whereas the JUMP Math progression moves quickly into harder traces like “DDDS” and “DDDG”. The other progression never reaches these longer traces, which correspond to comparing two three-digit numbers in which the first two digit pairs are the same.</a:t>
            </a:r>
            <a:endParaRPr lang="en-US" dirty="0" smtClean="0"/>
          </a:p>
        </p:txBody>
      </p:sp>
      <p:sp>
        <p:nvSpPr>
          <p:cNvPr id="4" name="Slide Number Placeholder 3"/>
          <p:cNvSpPr>
            <a:spLocks noGrp="1"/>
          </p:cNvSpPr>
          <p:nvPr>
            <p:ph type="sldNum" sz="quarter" idx="10"/>
          </p:nvPr>
        </p:nvSpPr>
        <p:spPr/>
        <p:txBody>
          <a:bodyPr/>
          <a:lstStyle/>
          <a:p>
            <a:fld id="{252530A3-EC73-4490-BD4B-A5EAEEF38CC6}" type="slidenum">
              <a:rPr lang="en-US" smtClean="0"/>
              <a:t>31</a:t>
            </a:fld>
            <a:endParaRPr lang="en-US"/>
          </a:p>
        </p:txBody>
      </p:sp>
    </p:spTree>
    <p:extLst>
      <p:ext uri="{BB962C8B-B14F-4D97-AF65-F5344CB8AC3E}">
        <p14:creationId xmlns:p14="http://schemas.microsoft.com/office/powerpoint/2010/main" val="4150596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r>
              <a:rPr lang="en-US" dirty="0" smtClean="0"/>
              <a:t>Both</a:t>
            </a:r>
            <a:r>
              <a:rPr lang="en-US" baseline="0" dirty="0" smtClean="0"/>
              <a:t> of these curricula were optimized but they are different. What do we conclude? They are both optimal? What is more likely is that they are </a:t>
            </a:r>
            <a:r>
              <a:rPr lang="en-US" baseline="0" smtClean="0"/>
              <a:t>both suboptimal.</a:t>
            </a:r>
            <a:endParaRPr lang="en-US" dirty="0" smtClean="0"/>
          </a:p>
        </p:txBody>
      </p:sp>
      <p:sp>
        <p:nvSpPr>
          <p:cNvPr id="4" name="Slide Number Placeholder 3"/>
          <p:cNvSpPr>
            <a:spLocks noGrp="1"/>
          </p:cNvSpPr>
          <p:nvPr>
            <p:ph type="sldNum" sz="quarter" idx="10"/>
          </p:nvPr>
        </p:nvSpPr>
        <p:spPr/>
        <p:txBody>
          <a:bodyPr/>
          <a:lstStyle/>
          <a:p>
            <a:fld id="{252530A3-EC73-4490-BD4B-A5EAEEF38CC6}" type="slidenum">
              <a:rPr lang="en-US" smtClean="0"/>
              <a:t>32</a:t>
            </a:fld>
            <a:endParaRPr lang="en-US"/>
          </a:p>
        </p:txBody>
      </p:sp>
    </p:spTree>
    <p:extLst>
      <p:ext uri="{BB962C8B-B14F-4D97-AF65-F5344CB8AC3E}">
        <p14:creationId xmlns:p14="http://schemas.microsoft.com/office/powerpoint/2010/main" val="4150596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turns out there is </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34</a:t>
            </a:fld>
            <a:endParaRPr lang="en-US"/>
          </a:p>
        </p:txBody>
      </p:sp>
    </p:spTree>
    <p:extLst>
      <p:ext uri="{BB962C8B-B14F-4D97-AF65-F5344CB8AC3E}">
        <p14:creationId xmlns:p14="http://schemas.microsoft.com/office/powerpoint/2010/main" val="3651317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Procedural learning is also</a:t>
            </a:r>
            <a:r>
              <a:rPr lang="en-US" baseline="0" dirty="0" smtClean="0"/>
              <a:t> important to HCI because it is a part of software learnability. For example, Tao Dong and some colleagues from Adobe presented some work last year in which they created a set of </a:t>
            </a:r>
            <a:r>
              <a:rPr lang="en-US" baseline="0" dirty="0" err="1" smtClean="0"/>
              <a:t>minigames</a:t>
            </a:r>
            <a:r>
              <a:rPr lang="en-US" baseline="0" dirty="0" smtClean="0"/>
              <a:t> to help people learn how to execute procedures within Adobe Photoshop. HCI researchers often want to evaluate the degree to which a user interface facilitates the learning of procedures, and increase learnability as much as possible.</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3</a:t>
            </a:fld>
            <a:endParaRPr lang="en-US"/>
          </a:p>
        </p:txBody>
      </p:sp>
    </p:spTree>
    <p:extLst>
      <p:ext uri="{BB962C8B-B14F-4D97-AF65-F5344CB8AC3E}">
        <p14:creationId xmlns:p14="http://schemas.microsoft.com/office/powerpoint/2010/main" val="200346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you can just enumerate, but some</a:t>
            </a:r>
            <a:r>
              <a:rPr lang="en-US" baseline="0" dirty="0" smtClean="0"/>
              <a:t> you can’t.</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35</a:t>
            </a:fld>
            <a:endParaRPr lang="en-US"/>
          </a:p>
        </p:txBody>
      </p:sp>
    </p:spTree>
    <p:extLst>
      <p:ext uri="{BB962C8B-B14F-4D97-AF65-F5344CB8AC3E}">
        <p14:creationId xmlns:p14="http://schemas.microsoft.com/office/powerpoint/2010/main" val="1300006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wanted</a:t>
            </a:r>
            <a:r>
              <a:rPr lang="en-US" baseline="0" dirty="0" smtClean="0"/>
              <a:t> to try this on something other than K-12 math, especially something that has a really </a:t>
            </a:r>
            <a:r>
              <a:rPr lang="en-US" baseline="0" dirty="0" err="1" smtClean="0"/>
              <a:t>really</a:t>
            </a:r>
            <a:r>
              <a:rPr lang="en-US" baseline="0" dirty="0" smtClean="0"/>
              <a:t> huge design space.</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36</a:t>
            </a:fld>
            <a:endParaRPr lang="en-US"/>
          </a:p>
        </p:txBody>
      </p:sp>
    </p:spTree>
    <p:extLst>
      <p:ext uri="{BB962C8B-B14F-4D97-AF65-F5344CB8AC3E}">
        <p14:creationId xmlns:p14="http://schemas.microsoft.com/office/powerpoint/2010/main" val="1313937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did the same thing for this game.</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37</a:t>
            </a:fld>
            <a:endParaRPr lang="en-US"/>
          </a:p>
        </p:txBody>
      </p:sp>
    </p:spTree>
    <p:extLst>
      <p:ext uri="{BB962C8B-B14F-4D97-AF65-F5344CB8AC3E}">
        <p14:creationId xmlns:p14="http://schemas.microsoft.com/office/powerpoint/2010/main" val="3350138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t>
            </a:r>
            <a:r>
              <a:rPr lang="en-US" baseline="0" dirty="0" smtClean="0"/>
              <a:t>huge. This is a graph of the traces for this game up to length three. The black edges represent what was in the original progression, and the red edges represent the traces discovered by our process. The original game had 100 levels and we were able to automatically generate thousands of traces in a few hours, including all of the traces in the original progression. Therefore, we were able to replicate hundreds of hours of design effort in one single automatic design process, and we can use our partial ordering to assemble them into some progression, or just stick with the original one. You wouldn’t necessarily want to give ALL of these levels to the user, but this greatly increases our ability to build adaptive progression that can diagnose misconceptions by choosing highly targeted levels.</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38</a:t>
            </a:fld>
            <a:endParaRPr lang="en-US"/>
          </a:p>
        </p:txBody>
      </p:sp>
    </p:spTree>
    <p:extLst>
      <p:ext uri="{BB962C8B-B14F-4D97-AF65-F5344CB8AC3E}">
        <p14:creationId xmlns:p14="http://schemas.microsoft.com/office/powerpoint/2010/main" val="4258170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wanted to confirm that</a:t>
            </a:r>
            <a:r>
              <a:rPr lang="en-US" baseline="0" dirty="0" smtClean="0"/>
              <a:t> our partial ordering is correct. So we did a study.</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39</a:t>
            </a:fld>
            <a:endParaRPr lang="en-US"/>
          </a:p>
        </p:txBody>
      </p:sp>
    </p:spTree>
    <p:extLst>
      <p:ext uri="{BB962C8B-B14F-4D97-AF65-F5344CB8AC3E}">
        <p14:creationId xmlns:p14="http://schemas.microsoft.com/office/powerpoint/2010/main" val="3906799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 I have </a:t>
            </a:r>
            <a:r>
              <a:rPr lang="en-US" baseline="0" dirty="0" smtClean="0"/>
              <a:t>introduced a new representation of the space of problem difficulty for procedural learning. I have shown how it can be used to rank the difficulty of practice problems and I presented a little bit of data supporting these ideas. I have also shown how we can use this framework to analyze, compare, and generate progressions. But what excites me most about this work is that were able to use the natural hierarchies that exist within the model of what we are trying to teach, in this case a procedure, to suggest a pragmatic, automatic, and general way to assemble educational content conforming to theories of how people learn. This is where I think there is the most potential for future work and I wonder if there are other domains of learning in which we can automate content design in a similar way. </a:t>
            </a:r>
            <a:endParaRPr lang="en-US" dirty="0" smtClean="0"/>
          </a:p>
        </p:txBody>
      </p:sp>
      <p:sp>
        <p:nvSpPr>
          <p:cNvPr id="4" name="Slide Number Placeholder 3"/>
          <p:cNvSpPr>
            <a:spLocks noGrp="1"/>
          </p:cNvSpPr>
          <p:nvPr>
            <p:ph type="sldNum" sz="quarter" idx="10"/>
          </p:nvPr>
        </p:nvSpPr>
        <p:spPr/>
        <p:txBody>
          <a:bodyPr/>
          <a:lstStyle/>
          <a:p>
            <a:fld id="{79D301AF-963E-4FC6-A047-FD86FF8AA455}" type="slidenum">
              <a:rPr lang="en-US" smtClean="0"/>
              <a:t>40</a:t>
            </a:fld>
            <a:endParaRPr lang="en-US"/>
          </a:p>
        </p:txBody>
      </p:sp>
    </p:spTree>
    <p:extLst>
      <p:ext uri="{BB962C8B-B14F-4D97-AF65-F5344CB8AC3E}">
        <p14:creationId xmlns:p14="http://schemas.microsoft.com/office/powerpoint/2010/main" val="1405278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thank some people who helped me run the user study and digitize problems</a:t>
            </a:r>
            <a:r>
              <a:rPr lang="en-US" baseline="0" dirty="0" smtClean="0"/>
              <a:t> from the worksheets.</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41</a:t>
            </a:fld>
            <a:endParaRPr lang="en-US"/>
          </a:p>
        </p:txBody>
      </p:sp>
    </p:spTree>
    <p:extLst>
      <p:ext uri="{BB962C8B-B14F-4D97-AF65-F5344CB8AC3E}">
        <p14:creationId xmlns:p14="http://schemas.microsoft.com/office/powerpoint/2010/main" val="690654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provide a theoretical argument for secondary objectives by considering </a:t>
            </a:r>
            <a:r>
              <a:rPr lang="en-US" baseline="0" dirty="0" smtClean="0"/>
              <a:t>basically says that players reach maximal enjoyment when a game’s challenge is matched to their skill level. If the challenge increases too quickly, the player will become anxious, and if the challenge increases too slowly, the player will become bored. </a:t>
            </a:r>
            <a:endParaRPr lang="en-US" dirty="0"/>
          </a:p>
        </p:txBody>
      </p:sp>
      <p:sp>
        <p:nvSpPr>
          <p:cNvPr id="4" name="Slide Number Placeholder 3"/>
          <p:cNvSpPr>
            <a:spLocks noGrp="1"/>
          </p:cNvSpPr>
          <p:nvPr>
            <p:ph type="sldNum" sz="quarter" idx="10"/>
          </p:nvPr>
        </p:nvSpPr>
        <p:spPr/>
        <p:txBody>
          <a:bodyPr/>
          <a:lstStyle/>
          <a:p>
            <a:fld id="{108125BB-93A7-45F9-A59E-7C3B397A9331}" type="slidenum">
              <a:rPr lang="en-US" smtClean="0"/>
              <a:pPr/>
              <a:t>45</a:t>
            </a:fld>
            <a:endParaRPr lang="en-US"/>
          </a:p>
        </p:txBody>
      </p:sp>
    </p:spTree>
    <p:extLst>
      <p:ext uri="{BB962C8B-B14F-4D97-AF65-F5344CB8AC3E}">
        <p14:creationId xmlns:p14="http://schemas.microsoft.com/office/powerpoint/2010/main" val="500789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Quiz. What is the trace of 32 and 314. (L)</a:t>
            </a:r>
          </a:p>
        </p:txBody>
      </p:sp>
      <p:sp>
        <p:nvSpPr>
          <p:cNvPr id="4" name="Slide Number Placeholder 3"/>
          <p:cNvSpPr>
            <a:spLocks noGrp="1"/>
          </p:cNvSpPr>
          <p:nvPr>
            <p:ph type="sldNum" sz="quarter" idx="10"/>
          </p:nvPr>
        </p:nvSpPr>
        <p:spPr/>
        <p:txBody>
          <a:bodyPr/>
          <a:lstStyle/>
          <a:p>
            <a:fld id="{252530A3-EC73-4490-BD4B-A5EAEEF38CC6}" type="slidenum">
              <a:rPr lang="en-US" smtClean="0"/>
              <a:t>50</a:t>
            </a:fld>
            <a:endParaRPr lang="en-US"/>
          </a:p>
        </p:txBody>
      </p:sp>
    </p:spTree>
    <p:extLst>
      <p:ext uri="{BB962C8B-B14F-4D97-AF65-F5344CB8AC3E}">
        <p14:creationId xmlns:p14="http://schemas.microsoft.com/office/powerpoint/2010/main" val="2789947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11111 and 11112</a:t>
            </a:r>
          </a:p>
        </p:txBody>
      </p:sp>
      <p:sp>
        <p:nvSpPr>
          <p:cNvPr id="4" name="Slide Number Placeholder 3"/>
          <p:cNvSpPr>
            <a:spLocks noGrp="1"/>
          </p:cNvSpPr>
          <p:nvPr>
            <p:ph type="sldNum" sz="quarter" idx="10"/>
          </p:nvPr>
        </p:nvSpPr>
        <p:spPr/>
        <p:txBody>
          <a:bodyPr/>
          <a:lstStyle/>
          <a:p>
            <a:fld id="{252530A3-EC73-4490-BD4B-A5EAEEF38CC6}" type="slidenum">
              <a:rPr lang="en-US" smtClean="0"/>
              <a:t>51</a:t>
            </a:fld>
            <a:endParaRPr lang="en-US"/>
          </a:p>
        </p:txBody>
      </p:sp>
    </p:spTree>
    <p:extLst>
      <p:ext uri="{BB962C8B-B14F-4D97-AF65-F5344CB8AC3E}">
        <p14:creationId xmlns:p14="http://schemas.microsoft.com/office/powerpoint/2010/main" val="2789947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standard way people learn</a:t>
            </a:r>
            <a:r>
              <a:rPr lang="en-US" baseline="0" dirty="0" smtClean="0"/>
              <a:t> how to execute procedures is by solving progressions of practice problems.</a:t>
            </a:r>
            <a:r>
              <a:rPr lang="en-US" dirty="0" smtClean="0"/>
              <a:t> If we look at</a:t>
            </a:r>
            <a:r>
              <a:rPr lang="en-US" baseline="0" dirty="0" smtClean="0"/>
              <a:t> a math textbook, we may notice many different problem types. Some are sort of standard 2-D tables, other problem types include shapes and line drawings. What is common to all of these different kinds of problems is that there is a progression of problems that start easy and get harder. We have learned some principles of how to design an effective progression from psychology and education.</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4</a:t>
            </a:fld>
            <a:endParaRPr lang="en-US"/>
          </a:p>
        </p:txBody>
      </p:sp>
    </p:spTree>
    <p:extLst>
      <p:ext uri="{BB962C8B-B14F-4D97-AF65-F5344CB8AC3E}">
        <p14:creationId xmlns:p14="http://schemas.microsoft.com/office/powerpoint/2010/main" val="2256620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Recently there has been a surge in interest in using technology in education</a:t>
            </a:r>
            <a:r>
              <a:rPr lang="en-US" sz="1200" kern="1200" baseline="0" dirty="0" smtClean="0">
                <a:solidFill>
                  <a:schemeClr val="tx1"/>
                </a:solidFill>
                <a:effectLst/>
                <a:latin typeface="+mn-lt"/>
                <a:ea typeface="+mn-ea"/>
                <a:cs typeface="+mn-cs"/>
              </a:rPr>
              <a:t>. We have seen the rise of </a:t>
            </a:r>
            <a:r>
              <a:rPr lang="en-US" sz="1200" kern="1200" dirty="0" smtClean="0">
                <a:solidFill>
                  <a:schemeClr val="tx1"/>
                </a:solidFill>
                <a:effectLst/>
                <a:latin typeface="+mn-lt"/>
                <a:ea typeface="+mn-ea"/>
                <a:cs typeface="+mn-cs"/>
              </a:rPr>
              <a:t>massively open online courses</a:t>
            </a:r>
            <a:r>
              <a:rPr lang="en-US" sz="1200" kern="1200" baseline="0" dirty="0" smtClean="0">
                <a:solidFill>
                  <a:schemeClr val="tx1"/>
                </a:solidFill>
                <a:effectLst/>
                <a:latin typeface="+mn-lt"/>
                <a:ea typeface="+mn-ea"/>
                <a:cs typeface="+mn-cs"/>
              </a:rPr>
              <a:t> through companies like </a:t>
            </a:r>
            <a:r>
              <a:rPr lang="en-US" sz="1200" kern="1200" baseline="0" dirty="0" err="1" smtClean="0">
                <a:solidFill>
                  <a:schemeClr val="tx1"/>
                </a:solidFill>
                <a:effectLst/>
                <a:latin typeface="+mn-lt"/>
                <a:ea typeface="+mn-ea"/>
                <a:cs typeface="+mn-cs"/>
              </a:rPr>
              <a:t>Coursera</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nline video tutorials have become popular </a:t>
            </a:r>
            <a:r>
              <a:rPr lang="en-US" sz="1200" kern="1200" baseline="0" dirty="0" smtClean="0">
                <a:solidFill>
                  <a:schemeClr val="tx1"/>
                </a:solidFill>
                <a:effectLst/>
                <a:latin typeface="+mn-lt"/>
                <a:ea typeface="+mn-ea"/>
                <a:cs typeface="+mn-cs"/>
              </a:rPr>
              <a:t>through websites like the </a:t>
            </a:r>
            <a:r>
              <a:rPr lang="en-US" sz="1200" kern="1200" dirty="0" smtClean="0">
                <a:solidFill>
                  <a:schemeClr val="tx1"/>
                </a:solidFill>
                <a:effectLst/>
                <a:latin typeface="+mn-lt"/>
                <a:ea typeface="+mn-ea"/>
                <a:cs typeface="+mn-cs"/>
              </a:rPr>
              <a:t>Khan Academy.</a:t>
            </a:r>
            <a:r>
              <a:rPr lang="en-US" sz="1200" kern="1200" baseline="0" dirty="0" smtClean="0">
                <a:solidFill>
                  <a:schemeClr val="tx1"/>
                </a:solidFill>
                <a:effectLst/>
                <a:latin typeface="+mn-lt"/>
                <a:ea typeface="+mn-ea"/>
                <a:cs typeface="+mn-cs"/>
              </a:rPr>
              <a:t> There have also been games for learning. I was one of the co-creators of a math learning game, Refraction. For a short time last year, an algebra learning game called </a:t>
            </a:r>
            <a:r>
              <a:rPr lang="en-US" sz="1200" kern="1200" baseline="0" dirty="0" err="1" smtClean="0">
                <a:solidFill>
                  <a:schemeClr val="tx1"/>
                </a:solidFill>
                <a:effectLst/>
                <a:latin typeface="+mn-lt"/>
                <a:ea typeface="+mn-ea"/>
                <a:cs typeface="+mn-cs"/>
              </a:rPr>
              <a:t>DragonBox</a:t>
            </a:r>
            <a:r>
              <a:rPr lang="en-US" sz="1200" kern="1200" baseline="0" dirty="0" smtClean="0">
                <a:solidFill>
                  <a:schemeClr val="tx1"/>
                </a:solidFill>
                <a:effectLst/>
                <a:latin typeface="+mn-lt"/>
                <a:ea typeface="+mn-ea"/>
                <a:cs typeface="+mn-cs"/>
              </a:rPr>
              <a:t> actually became the most bought app in Norway in the Apple app store.</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52</a:t>
            </a:fld>
            <a:endParaRPr lang="en-US"/>
          </a:p>
        </p:txBody>
      </p:sp>
    </p:spTree>
    <p:extLst>
      <p:ext uri="{BB962C8B-B14F-4D97-AF65-F5344CB8AC3E}">
        <p14:creationId xmlns:p14="http://schemas.microsoft.com/office/powerpoint/2010/main" val="1092335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all of these domains, </a:t>
            </a:r>
          </a:p>
        </p:txBody>
      </p:sp>
      <p:sp>
        <p:nvSpPr>
          <p:cNvPr id="4" name="Slide Number Placeholder 3"/>
          <p:cNvSpPr>
            <a:spLocks noGrp="1"/>
          </p:cNvSpPr>
          <p:nvPr>
            <p:ph type="sldNum" sz="quarter" idx="10"/>
          </p:nvPr>
        </p:nvSpPr>
        <p:spPr/>
        <p:txBody>
          <a:bodyPr/>
          <a:lstStyle/>
          <a:p>
            <a:fld id="{79D301AF-963E-4FC6-A047-FD86FF8AA455}" type="slidenum">
              <a:rPr lang="en-US" smtClean="0"/>
              <a:t>53</a:t>
            </a:fld>
            <a:endParaRPr lang="en-US"/>
          </a:p>
        </p:txBody>
      </p:sp>
    </p:spTree>
    <p:extLst>
      <p:ext uri="{BB962C8B-B14F-4D97-AF65-F5344CB8AC3E}">
        <p14:creationId xmlns:p14="http://schemas.microsoft.com/office/powerpoint/2010/main" val="1092335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it </a:t>
            </a:r>
            <a:r>
              <a:rPr lang="en-US" dirty="0" err="1" smtClean="0"/>
              <a:t>didnt</a:t>
            </a:r>
            <a:r>
              <a:rPr lang="en-US" dirty="0" smtClean="0"/>
              <a:t> generate it made one like</a:t>
            </a:r>
            <a:r>
              <a:rPr lang="en-US" baseline="0" dirty="0" smtClean="0"/>
              <a:t> it. also </a:t>
            </a:r>
            <a:r>
              <a:rPr lang="en-US" baseline="0" dirty="0" err="1" smtClean="0"/>
              <a:t>straightline</a:t>
            </a:r>
            <a:r>
              <a:rPr lang="en-US" baseline="0" dirty="0" smtClean="0"/>
              <a:t> procedure</a:t>
            </a:r>
            <a:endParaRPr lang="en-US" dirty="0"/>
          </a:p>
        </p:txBody>
      </p:sp>
      <p:sp>
        <p:nvSpPr>
          <p:cNvPr id="4" name="Slide Number Placeholder 3"/>
          <p:cNvSpPr>
            <a:spLocks noGrp="1"/>
          </p:cNvSpPr>
          <p:nvPr>
            <p:ph type="sldNum" sz="quarter" idx="10"/>
          </p:nvPr>
        </p:nvSpPr>
        <p:spPr/>
        <p:txBody>
          <a:bodyPr/>
          <a:lstStyle/>
          <a:p>
            <a:fld id="{CFCE9D44-0759-46E3-8624-D1C17B54216F}" type="slidenum">
              <a:rPr lang="en-US" smtClean="0"/>
              <a:t>54</a:t>
            </a:fld>
            <a:endParaRPr lang="en-US"/>
          </a:p>
        </p:txBody>
      </p:sp>
    </p:spTree>
    <p:extLst>
      <p:ext uri="{BB962C8B-B14F-4D97-AF65-F5344CB8AC3E}">
        <p14:creationId xmlns:p14="http://schemas.microsoft.com/office/powerpoint/2010/main" val="169661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 am going to tell you about a project</a:t>
            </a:r>
            <a:r>
              <a:rPr lang="en-US" baseline="0" dirty="0" smtClean="0"/>
              <a:t> that combines ideas from HCI, education, software engineering, and video games. I know that you, the members of the audience, may belong to one, or all, or none of these areas.</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55</a:t>
            </a:fld>
            <a:endParaRPr lang="en-US"/>
          </a:p>
        </p:txBody>
      </p:sp>
    </p:spTree>
    <p:extLst>
      <p:ext uri="{BB962C8B-B14F-4D97-AF65-F5344CB8AC3E}">
        <p14:creationId xmlns:p14="http://schemas.microsoft.com/office/powerpoint/2010/main" val="14052784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Regardless of what you are interested in, my objective is to empower you in two ways. First, I want to propose a new representation of the space of difficulty of practice problems for procedural learning. Second, I want to demonstrate the power of this representation, by showing how we can use it to automatically evaluate the completeness of a problem set, and generate complete progressions of practice problems.</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56</a:t>
            </a:fld>
            <a:endParaRPr lang="en-US"/>
          </a:p>
        </p:txBody>
      </p:sp>
    </p:spTree>
    <p:extLst>
      <p:ext uri="{BB962C8B-B14F-4D97-AF65-F5344CB8AC3E}">
        <p14:creationId xmlns:p14="http://schemas.microsoft.com/office/powerpoint/2010/main" val="14052784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even use it at the scale of generating all of the levels of a popular educational game. My hope is that you will be able to use these ideas to automate certain aspects of your own research.</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57</a:t>
            </a:fld>
            <a:endParaRPr lang="en-US"/>
          </a:p>
        </p:txBody>
      </p:sp>
    </p:spTree>
    <p:extLst>
      <p:ext uri="{BB962C8B-B14F-4D97-AF65-F5344CB8AC3E}">
        <p14:creationId xmlns:p14="http://schemas.microsoft.com/office/powerpoint/2010/main" val="14052784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58</a:t>
            </a:fld>
            <a:endParaRPr lang="en-US"/>
          </a:p>
        </p:txBody>
      </p:sp>
    </p:spTree>
    <p:extLst>
      <p:ext uri="{BB962C8B-B14F-4D97-AF65-F5344CB8AC3E}">
        <p14:creationId xmlns:p14="http://schemas.microsoft.com/office/powerpoint/2010/main" val="36513173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Quiz. What is the trace of 323 and 314. (DG). It turns out that there are software verification tools that do this automatically.</a:t>
            </a:r>
          </a:p>
        </p:txBody>
      </p:sp>
      <p:sp>
        <p:nvSpPr>
          <p:cNvPr id="4" name="Slide Number Placeholder 3"/>
          <p:cNvSpPr>
            <a:spLocks noGrp="1"/>
          </p:cNvSpPr>
          <p:nvPr>
            <p:ph type="sldNum" sz="quarter" idx="10"/>
          </p:nvPr>
        </p:nvSpPr>
        <p:spPr/>
        <p:txBody>
          <a:bodyPr/>
          <a:lstStyle/>
          <a:p>
            <a:fld id="{252530A3-EC73-4490-BD4B-A5EAEEF38CC6}" type="slidenum">
              <a:rPr lang="en-US" smtClean="0"/>
              <a:t>60</a:t>
            </a:fld>
            <a:endParaRPr lang="en-US"/>
          </a:p>
        </p:txBody>
      </p:sp>
    </p:spTree>
    <p:extLst>
      <p:ext uri="{BB962C8B-B14F-4D97-AF65-F5344CB8AC3E}">
        <p14:creationId xmlns:p14="http://schemas.microsoft.com/office/powerpoint/2010/main" val="2789947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a:t>
            </a:r>
            <a:r>
              <a:rPr lang="en-US" baseline="0" dirty="0" smtClean="0"/>
              <a:t> expand this to a larger family of partial orderings by considering n-grams</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62</a:t>
            </a:fld>
            <a:endParaRPr lang="en-US"/>
          </a:p>
        </p:txBody>
      </p:sp>
    </p:spTree>
    <p:extLst>
      <p:ext uri="{BB962C8B-B14F-4D97-AF65-F5344CB8AC3E}">
        <p14:creationId xmlns:p14="http://schemas.microsoft.com/office/powerpoint/2010/main" val="9657539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a:t>
            </a:r>
            <a:r>
              <a:rPr lang="en-US" baseline="0" dirty="0" smtClean="0"/>
              <a:t> expand this to a larger family of partial orderings by considering n-grams</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63</a:t>
            </a:fld>
            <a:endParaRPr lang="en-US"/>
          </a:p>
        </p:txBody>
      </p:sp>
    </p:spTree>
    <p:extLst>
      <p:ext uri="{BB962C8B-B14F-4D97-AF65-F5344CB8AC3E}">
        <p14:creationId xmlns:p14="http://schemas.microsoft.com/office/powerpoint/2010/main" val="965753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a:t>
            </a:r>
            <a:r>
              <a:rPr lang="en-US" baseline="0" dirty="0" err="1" smtClean="0"/>
              <a:t>Csikszentmihalyi’s</a:t>
            </a:r>
            <a:r>
              <a:rPr lang="en-US" baseline="0" dirty="0" smtClean="0"/>
              <a:t> theory of flow suggests that as the learner’s skill improves, problem difficulty should also increase proportionately</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108125BB-93A7-45F9-A59E-7C3B397A9331}" type="slidenum">
              <a:rPr lang="en-US" smtClean="0"/>
              <a:pPr/>
              <a:t>5</a:t>
            </a:fld>
            <a:endParaRPr lang="en-US"/>
          </a:p>
        </p:txBody>
      </p:sp>
    </p:spTree>
    <p:extLst>
      <p:ext uri="{BB962C8B-B14F-4D97-AF65-F5344CB8AC3E}">
        <p14:creationId xmlns:p14="http://schemas.microsoft.com/office/powerpoint/2010/main" val="5007893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I</a:t>
            </a:r>
            <a:r>
              <a:rPr lang="en-US" baseline="0" dirty="0" smtClean="0"/>
              <a:t> have introduced </a:t>
            </a:r>
            <a:r>
              <a:rPr lang="en-US" dirty="0" smtClean="0"/>
              <a:t>have deﬁned a trace-based framework for using execution traces to explore the space of problem progressions for</a:t>
            </a:r>
            <a:r>
              <a:rPr lang="en-US" baseline="0" dirty="0" smtClean="0"/>
              <a:t> </a:t>
            </a:r>
            <a:r>
              <a:rPr lang="en-US" dirty="0" smtClean="0"/>
              <a:t>any procedural task that can be speciﬁed as a computer program. I have shown how this trace-based framework can</a:t>
            </a:r>
            <a:r>
              <a:rPr lang="en-US" baseline="0" dirty="0" smtClean="0"/>
              <a:t> </a:t>
            </a:r>
            <a:r>
              <a:rPr lang="en-US" dirty="0" smtClean="0"/>
              <a:t>categorize problems according to their traces, deﬁne partial</a:t>
            </a:r>
            <a:r>
              <a:rPr lang="en-US" baseline="0" dirty="0" smtClean="0"/>
              <a:t> </a:t>
            </a:r>
            <a:r>
              <a:rPr lang="en-US" dirty="0" smtClean="0"/>
              <a:t>orderings that can compare two problems and assemble a set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 problems into a progression, and analyze the thoroughness</a:t>
            </a:r>
            <a:r>
              <a:rPr lang="en-US" baseline="0" dirty="0" smtClean="0"/>
              <a:t> </a:t>
            </a:r>
            <a:r>
              <a:rPr lang="en-US" dirty="0" smtClean="0"/>
              <a:t>and depth of existing progressions.</a:t>
            </a:r>
          </a:p>
        </p:txBody>
      </p:sp>
      <p:sp>
        <p:nvSpPr>
          <p:cNvPr id="4" name="Slide Number Placeholder 3"/>
          <p:cNvSpPr>
            <a:spLocks noGrp="1"/>
          </p:cNvSpPr>
          <p:nvPr>
            <p:ph type="sldNum" sz="quarter" idx="10"/>
          </p:nvPr>
        </p:nvSpPr>
        <p:spPr/>
        <p:txBody>
          <a:bodyPr/>
          <a:lstStyle/>
          <a:p>
            <a:fld id="{79D301AF-963E-4FC6-A047-FD86FF8AA455}" type="slidenum">
              <a:rPr lang="en-US" smtClean="0"/>
              <a:t>64</a:t>
            </a:fld>
            <a:endParaRPr lang="en-US"/>
          </a:p>
        </p:txBody>
      </p:sp>
    </p:spTree>
    <p:extLst>
      <p:ext uri="{BB962C8B-B14F-4D97-AF65-F5344CB8AC3E}">
        <p14:creationId xmlns:p14="http://schemas.microsoft.com/office/powerpoint/2010/main" val="14052784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have also shown how we can use tools from</a:t>
            </a:r>
            <a:r>
              <a:rPr lang="en-US" baseline="0" dirty="0" smtClean="0"/>
              <a:t> the software engineering community to generate progressions in a single automatic process. I strongly believe that automating educational content generation in this way will greatly reduce the design effort required to create effective learning progressions and reduce the barriers towards creating scaffolding for procedural learning.</a:t>
            </a:r>
            <a:endParaRPr lang="en-US" dirty="0" smtClean="0"/>
          </a:p>
        </p:txBody>
      </p:sp>
      <p:sp>
        <p:nvSpPr>
          <p:cNvPr id="4" name="Slide Number Placeholder 3"/>
          <p:cNvSpPr>
            <a:spLocks noGrp="1"/>
          </p:cNvSpPr>
          <p:nvPr>
            <p:ph type="sldNum" sz="quarter" idx="10"/>
          </p:nvPr>
        </p:nvSpPr>
        <p:spPr/>
        <p:txBody>
          <a:bodyPr/>
          <a:lstStyle/>
          <a:p>
            <a:fld id="{79D301AF-963E-4FC6-A047-FD86FF8AA455}" type="slidenum">
              <a:rPr lang="en-US" smtClean="0"/>
              <a:t>65</a:t>
            </a:fld>
            <a:endParaRPr lang="en-US"/>
          </a:p>
        </p:txBody>
      </p:sp>
    </p:spTree>
    <p:extLst>
      <p:ext uri="{BB962C8B-B14F-4D97-AF65-F5344CB8AC3E}">
        <p14:creationId xmlns:p14="http://schemas.microsoft.com/office/powerpoint/2010/main" val="14052784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huge</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66</a:t>
            </a:fld>
            <a:endParaRPr lang="en-US"/>
          </a:p>
        </p:txBody>
      </p:sp>
    </p:spTree>
    <p:extLst>
      <p:ext uri="{BB962C8B-B14F-4D97-AF65-F5344CB8AC3E}">
        <p14:creationId xmlns:p14="http://schemas.microsoft.com/office/powerpoint/2010/main" val="4258170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book</a:t>
            </a:r>
            <a:endParaRPr lang="en-US" dirty="0"/>
          </a:p>
        </p:txBody>
      </p:sp>
      <p:sp>
        <p:nvSpPr>
          <p:cNvPr id="4" name="Slide Number Placeholder 3"/>
          <p:cNvSpPr>
            <a:spLocks noGrp="1"/>
          </p:cNvSpPr>
          <p:nvPr>
            <p:ph type="sldNum" sz="quarter" idx="10"/>
          </p:nvPr>
        </p:nvSpPr>
        <p:spPr/>
        <p:txBody>
          <a:bodyPr/>
          <a:lstStyle/>
          <a:p>
            <a:fld id="{CFCE9D44-0759-46E3-8624-D1C17B54216F}" type="slidenum">
              <a:rPr lang="en-US" smtClean="0"/>
              <a:t>67</a:t>
            </a:fld>
            <a:endParaRPr lang="en-US"/>
          </a:p>
        </p:txBody>
      </p:sp>
    </p:spTree>
    <p:extLst>
      <p:ext uri="{BB962C8B-B14F-4D97-AF65-F5344CB8AC3E}">
        <p14:creationId xmlns:p14="http://schemas.microsoft.com/office/powerpoint/2010/main" val="2982237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Lev </a:t>
            </a:r>
            <a:r>
              <a:rPr lang="en-US" baseline="0" dirty="0" err="1" smtClean="0"/>
              <a:t>Vygotsky</a:t>
            </a:r>
            <a:r>
              <a:rPr lang="en-US" baseline="0" dirty="0" smtClean="0"/>
              <a:t> </a:t>
            </a:r>
            <a:r>
              <a:rPr lang="en-US" baseline="0" dirty="0" smtClean="0"/>
              <a:t>proposed that learners have a zone of proximal development, essentially </a:t>
            </a:r>
            <a:r>
              <a:rPr lang="en-US" baseline="0" dirty="0" smtClean="0"/>
              <a:t>there is always a set of things the learner can do now, a set of things the learner cannot do yet, and a </a:t>
            </a:r>
            <a:r>
              <a:rPr lang="en-US" baseline="0" dirty="0" smtClean="0"/>
              <a:t>set of things that they should learn next in order to advance their knowledge. Expert designers often apply principles such as these when creating progressions, but we lack a pragmatic and automatic way to do this in general. Furthermore, progressions are typically authored by hand, and little can be reused across problem domains. If we want to teach something new, or if we want to build an adaptive progression that can actually change depending on how the student is doing, we need a lot of authoring. Just to give one example, it has been estimated that 200-300 hours of content are necessary to produce a single hour of content for cognitive tutors.</a:t>
            </a:r>
            <a:endParaRPr lang="en-US" dirty="0" smtClean="0"/>
          </a:p>
        </p:txBody>
      </p:sp>
      <p:sp>
        <p:nvSpPr>
          <p:cNvPr id="4" name="Slide Number Placeholder 3"/>
          <p:cNvSpPr>
            <a:spLocks noGrp="1"/>
          </p:cNvSpPr>
          <p:nvPr>
            <p:ph type="sldNum" sz="quarter" idx="10"/>
          </p:nvPr>
        </p:nvSpPr>
        <p:spPr/>
        <p:txBody>
          <a:bodyPr/>
          <a:lstStyle/>
          <a:p>
            <a:fld id="{108125BB-93A7-45F9-A59E-7C3B397A9331}" type="slidenum">
              <a:rPr lang="en-US" smtClean="0"/>
              <a:pPr/>
              <a:t>6</a:t>
            </a:fld>
            <a:endParaRPr lang="en-US"/>
          </a:p>
        </p:txBody>
      </p:sp>
    </p:spTree>
    <p:extLst>
      <p:ext uri="{BB962C8B-B14F-4D97-AF65-F5344CB8AC3E}">
        <p14:creationId xmlns:p14="http://schemas.microsoft.com/office/powerpoint/2010/main" val="500789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a:t>
            </a:r>
            <a:r>
              <a:rPr lang="en-US" baseline="0" dirty="0" smtClean="0"/>
              <a:t> we believe that automating progression design can dramatically reduce this effort. </a:t>
            </a:r>
            <a:r>
              <a:rPr lang="en-US" dirty="0" smtClean="0"/>
              <a:t>I</a:t>
            </a:r>
            <a:r>
              <a:rPr lang="en-US" baseline="0" dirty="0" smtClean="0"/>
              <a:t>n order to automate the creation of progressions for all procedures, we need to understand procedural learning not just as an algorithm and a set of practice problems, but as a collection of smaller conceptual building blocks. We can then systematically introduce these building blocks with a set of knobs to create a progression of problems.</a:t>
            </a:r>
            <a:endParaRPr lang="en-US" dirty="0"/>
          </a:p>
        </p:txBody>
      </p:sp>
      <p:sp>
        <p:nvSpPr>
          <p:cNvPr id="4" name="Slide Number Placeholder 3"/>
          <p:cNvSpPr>
            <a:spLocks noGrp="1"/>
          </p:cNvSpPr>
          <p:nvPr>
            <p:ph type="sldNum" sz="quarter" idx="10"/>
          </p:nvPr>
        </p:nvSpPr>
        <p:spPr/>
        <p:txBody>
          <a:bodyPr/>
          <a:lstStyle/>
          <a:p>
            <a:fld id="{79D301AF-963E-4FC6-A047-FD86FF8AA455}" type="slidenum">
              <a:rPr lang="en-US" smtClean="0"/>
              <a:t>7</a:t>
            </a:fld>
            <a:endParaRPr lang="en-US"/>
          </a:p>
        </p:txBody>
      </p:sp>
    </p:spTree>
    <p:extLst>
      <p:ext uri="{BB962C8B-B14F-4D97-AF65-F5344CB8AC3E}">
        <p14:creationId xmlns:p14="http://schemas.microsoft.com/office/powerpoint/2010/main" val="3806656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propose that we can create a set of building blocks for procedural learning by examining the specific set of decisions that the learner needs to make when solving a practice problem with a target procedure. We call this a “trace”. First I will give a concrete example of what I mean, and then I will explain why this representation is useful.</a:t>
            </a:r>
            <a:endParaRPr lang="en-US" dirty="0" smtClean="0"/>
          </a:p>
        </p:txBody>
      </p:sp>
      <p:sp>
        <p:nvSpPr>
          <p:cNvPr id="4" name="Slide Number Placeholder 3"/>
          <p:cNvSpPr>
            <a:spLocks noGrp="1"/>
          </p:cNvSpPr>
          <p:nvPr>
            <p:ph type="sldNum" sz="quarter" idx="10"/>
          </p:nvPr>
        </p:nvSpPr>
        <p:spPr/>
        <p:txBody>
          <a:bodyPr/>
          <a:lstStyle/>
          <a:p>
            <a:fld id="{79D301AF-963E-4FC6-A047-FD86FF8AA455}" type="slidenum">
              <a:rPr lang="en-US" smtClean="0"/>
              <a:t>8</a:t>
            </a:fld>
            <a:endParaRPr lang="en-US"/>
          </a:p>
        </p:txBody>
      </p:sp>
    </p:spTree>
    <p:extLst>
      <p:ext uri="{BB962C8B-B14F-4D97-AF65-F5344CB8AC3E}">
        <p14:creationId xmlns:p14="http://schemas.microsoft.com/office/powerpoint/2010/main" val="3662173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illustrate how this works, let’s</a:t>
            </a:r>
            <a:r>
              <a:rPr lang="en-US" dirty="0" smtClean="0"/>
              <a:t> look at an example of</a:t>
            </a:r>
            <a:r>
              <a:rPr lang="en-US" baseline="0" dirty="0" smtClean="0"/>
              <a:t> an algorithm. This is a w</a:t>
            </a:r>
            <a:r>
              <a:rPr lang="en-US" dirty="0" smtClean="0"/>
              <a:t>orksheet</a:t>
            </a:r>
            <a:r>
              <a:rPr lang="en-US" baseline="0" dirty="0" smtClean="0"/>
              <a:t> on integer comparison from a textbook called JUMP math which is used in 15% of Canadian schools.</a:t>
            </a:r>
            <a:endParaRPr lang="en-US" dirty="0" smtClean="0"/>
          </a:p>
        </p:txBody>
      </p:sp>
      <p:sp>
        <p:nvSpPr>
          <p:cNvPr id="4" name="Slide Number Placeholder 3"/>
          <p:cNvSpPr>
            <a:spLocks noGrp="1"/>
          </p:cNvSpPr>
          <p:nvPr>
            <p:ph type="sldNum" sz="quarter" idx="10"/>
          </p:nvPr>
        </p:nvSpPr>
        <p:spPr/>
        <p:txBody>
          <a:bodyPr/>
          <a:lstStyle/>
          <a:p>
            <a:fld id="{79D301AF-963E-4FC6-A047-FD86FF8AA455}" type="slidenum">
              <a:rPr lang="en-US" smtClean="0"/>
              <a:t>9</a:t>
            </a:fld>
            <a:endParaRPr lang="en-US"/>
          </a:p>
        </p:txBody>
      </p:sp>
    </p:spTree>
    <p:extLst>
      <p:ext uri="{BB962C8B-B14F-4D97-AF65-F5344CB8AC3E}">
        <p14:creationId xmlns:p14="http://schemas.microsoft.com/office/powerpoint/2010/main" val="2435196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BDDAAC-D1E9-46D7-8E12-78E3E9DA6D47}" type="datetimeFigureOut">
              <a:rPr lang="en-US" smtClean="0">
                <a:solidFill>
                  <a:prstClr val="white">
                    <a:tint val="75000"/>
                  </a:prstClr>
                </a:solidFill>
              </a:rPr>
              <a:pPr/>
              <a:t>4/29/2013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9154128-0639-4288-B237-4EE10B28278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63807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BDDAAC-D1E9-46D7-8E12-78E3E9DA6D47}" type="datetimeFigureOut">
              <a:rPr lang="en-US" smtClean="0">
                <a:solidFill>
                  <a:prstClr val="white">
                    <a:tint val="75000"/>
                  </a:prstClr>
                </a:solidFill>
              </a:rPr>
              <a:pPr/>
              <a:t>4/29/2013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9154128-0639-4288-B237-4EE10B28278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412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BDDAAC-D1E9-46D7-8E12-78E3E9DA6D47}" type="datetimeFigureOut">
              <a:rPr lang="en-US" smtClean="0">
                <a:solidFill>
                  <a:prstClr val="white">
                    <a:tint val="75000"/>
                  </a:prstClr>
                </a:solidFill>
              </a:rPr>
              <a:pPr/>
              <a:t>4/29/2013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9154128-0639-4288-B237-4EE10B28278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38572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descr="GDC1211_2012_SOGS.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0"/>
            <a:ext cx="9141291" cy="6858000"/>
          </a:xfrm>
          <a:prstGeom prst="rect">
            <a:avLst/>
          </a:prstGeom>
        </p:spPr>
      </p:pic>
    </p:spTree>
    <p:extLst>
      <p:ext uri="{BB962C8B-B14F-4D97-AF65-F5344CB8AC3E}">
        <p14:creationId xmlns:p14="http://schemas.microsoft.com/office/powerpoint/2010/main" val="1374527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889000"/>
            <a:ext cx="8077200" cy="1041400"/>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533400" y="2006600"/>
            <a:ext cx="8077200" cy="3657600"/>
          </a:xfrm>
          <a:prstGeom prst="rect">
            <a:avLst/>
          </a:prstGeom>
        </p:spPr>
        <p:txBody>
          <a:bodyPr/>
          <a:lstStyle>
            <a:lvl1pPr indent="-27432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2359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BDDAAC-D1E9-46D7-8E12-78E3E9DA6D47}" type="datetimeFigureOut">
              <a:rPr lang="en-US" smtClean="0">
                <a:solidFill>
                  <a:prstClr val="white">
                    <a:tint val="75000"/>
                  </a:prstClr>
                </a:solidFill>
              </a:rPr>
              <a:pPr/>
              <a:t>4/29/2013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9154128-0639-4288-B237-4EE10B28278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147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BDDAAC-D1E9-46D7-8E12-78E3E9DA6D47}" type="datetimeFigureOut">
              <a:rPr lang="en-US" smtClean="0">
                <a:solidFill>
                  <a:prstClr val="white">
                    <a:tint val="75000"/>
                  </a:prstClr>
                </a:solidFill>
              </a:rPr>
              <a:pPr/>
              <a:t>4/29/2013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9154128-0639-4288-B237-4EE10B28278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6409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BDDAAC-D1E9-46D7-8E12-78E3E9DA6D47}" type="datetimeFigureOut">
              <a:rPr lang="en-US" smtClean="0">
                <a:solidFill>
                  <a:prstClr val="white">
                    <a:tint val="75000"/>
                  </a:prstClr>
                </a:solidFill>
              </a:rPr>
              <a:pPr/>
              <a:t>4/29/2013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9154128-0639-4288-B237-4EE10B28278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20391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BDDAAC-D1E9-46D7-8E12-78E3E9DA6D47}" type="datetimeFigureOut">
              <a:rPr lang="en-US" smtClean="0">
                <a:solidFill>
                  <a:prstClr val="white">
                    <a:tint val="75000"/>
                  </a:prstClr>
                </a:solidFill>
              </a:rPr>
              <a:pPr/>
              <a:t>4/29/2013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99154128-0639-4288-B237-4EE10B28278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87496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BDDAAC-D1E9-46D7-8E12-78E3E9DA6D47}" type="datetimeFigureOut">
              <a:rPr lang="en-US" smtClean="0">
                <a:solidFill>
                  <a:prstClr val="white">
                    <a:tint val="75000"/>
                  </a:prstClr>
                </a:solidFill>
              </a:rPr>
              <a:pPr/>
              <a:t>4/29/2013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9154128-0639-4288-B237-4EE10B28278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86747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DDAAC-D1E9-46D7-8E12-78E3E9DA6D47}" type="datetimeFigureOut">
              <a:rPr lang="en-US" smtClean="0">
                <a:solidFill>
                  <a:prstClr val="white">
                    <a:tint val="75000"/>
                  </a:prstClr>
                </a:solidFill>
              </a:rPr>
              <a:pPr/>
              <a:t>4/29/2013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99154128-0639-4288-B237-4EE10B28278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82889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BDDAAC-D1E9-46D7-8E12-78E3E9DA6D47}" type="datetimeFigureOut">
              <a:rPr lang="en-US" smtClean="0">
                <a:solidFill>
                  <a:prstClr val="white">
                    <a:tint val="75000"/>
                  </a:prstClr>
                </a:solidFill>
              </a:rPr>
              <a:pPr/>
              <a:t>4/29/2013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9154128-0639-4288-B237-4EE10B28278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69736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BDDAAC-D1E9-46D7-8E12-78E3E9DA6D47}" type="datetimeFigureOut">
              <a:rPr lang="en-US" smtClean="0">
                <a:solidFill>
                  <a:prstClr val="white">
                    <a:tint val="75000"/>
                  </a:prstClr>
                </a:solidFill>
              </a:rPr>
              <a:pPr/>
              <a:t>4/29/2013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9154128-0639-4288-B237-4EE10B28278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16536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DDAAC-D1E9-46D7-8E12-78E3E9DA6D47}" type="datetimeFigureOut">
              <a:rPr lang="en-US" smtClean="0">
                <a:solidFill>
                  <a:prstClr val="white">
                    <a:tint val="75000"/>
                  </a:prstClr>
                </a:solidFill>
              </a:rPr>
              <a:pPr/>
              <a:t>4/29/2013</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54128-0639-4288-B237-4EE10B28278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486923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jpg"/><Relationship Id="rId4" Type="http://schemas.openxmlformats.org/officeDocument/2006/relationships/image" Target="../media/image30.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normAutofit/>
          </a:bodyPr>
          <a:lstStyle/>
          <a:p>
            <a:r>
              <a:rPr lang="en-US" sz="3200" dirty="0" smtClean="0"/>
              <a:t>A Trace-based Framework for Analyzing and Synthesizing Educational Progressions</a:t>
            </a:r>
            <a:endParaRPr lang="en-US" sz="3200" dirty="0"/>
          </a:p>
        </p:txBody>
      </p:sp>
      <p:sp>
        <p:nvSpPr>
          <p:cNvPr id="4" name="Subtitle 3"/>
          <p:cNvSpPr>
            <a:spLocks noGrp="1"/>
          </p:cNvSpPr>
          <p:nvPr>
            <p:ph type="subTitle" idx="1"/>
          </p:nvPr>
        </p:nvSpPr>
        <p:spPr>
          <a:xfrm>
            <a:off x="381000" y="2044700"/>
            <a:ext cx="8382000" cy="685800"/>
          </a:xfrm>
        </p:spPr>
        <p:txBody>
          <a:bodyPr>
            <a:normAutofit/>
          </a:bodyPr>
          <a:lstStyle/>
          <a:p>
            <a:r>
              <a:rPr lang="en-US" sz="2400" dirty="0" smtClean="0">
                <a:solidFill>
                  <a:schemeClr val="tx1"/>
                </a:solidFill>
              </a:rPr>
              <a:t>Erik Andersen                   </a:t>
            </a:r>
            <a:r>
              <a:rPr lang="en-US" sz="2400" dirty="0" err="1" smtClean="0">
                <a:solidFill>
                  <a:schemeClr val="tx1"/>
                </a:solidFill>
              </a:rPr>
              <a:t>Sumit</a:t>
            </a:r>
            <a:r>
              <a:rPr lang="en-US" sz="2400" dirty="0" smtClean="0">
                <a:solidFill>
                  <a:schemeClr val="tx1"/>
                </a:solidFill>
              </a:rPr>
              <a:t> </a:t>
            </a:r>
            <a:r>
              <a:rPr lang="en-US" sz="2400" dirty="0" err="1" smtClean="0">
                <a:solidFill>
                  <a:schemeClr val="tx1"/>
                </a:solidFill>
              </a:rPr>
              <a:t>Gulwani</a:t>
            </a:r>
            <a:r>
              <a:rPr lang="en-US" sz="2400" dirty="0" smtClean="0">
                <a:solidFill>
                  <a:schemeClr val="tx1"/>
                </a:solidFill>
              </a:rPr>
              <a:t>                    </a:t>
            </a:r>
            <a:r>
              <a:rPr lang="en-US" sz="2400" dirty="0" err="1" smtClean="0">
                <a:solidFill>
                  <a:schemeClr val="tx1"/>
                </a:solidFill>
              </a:rPr>
              <a:t>Zoran</a:t>
            </a:r>
            <a:r>
              <a:rPr lang="en-US" sz="2400" dirty="0" smtClean="0">
                <a:solidFill>
                  <a:schemeClr val="tx1"/>
                </a:solidFill>
              </a:rPr>
              <a:t> </a:t>
            </a:r>
            <a:r>
              <a:rPr lang="en-US" sz="2400" dirty="0" err="1" smtClean="0">
                <a:solidFill>
                  <a:schemeClr val="tx1"/>
                </a:solidFill>
              </a:rPr>
              <a:t>Popović</a:t>
            </a:r>
            <a:endParaRPr lang="en-US" sz="2400" dirty="0">
              <a:solidFill>
                <a:schemeClr val="tx1"/>
              </a:solidFill>
            </a:endParaRPr>
          </a:p>
        </p:txBody>
      </p:sp>
      <p:pic>
        <p:nvPicPr>
          <p:cNvPr id="3" name="Picture 2" descr="CGS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422031"/>
            <a:ext cx="2667000" cy="2667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4415388"/>
            <a:ext cx="2438400" cy="680286"/>
          </a:xfrm>
          <a:prstGeom prst="rect">
            <a:avLst/>
          </a:prstGeom>
        </p:spPr>
      </p:pic>
    </p:spTree>
    <p:extLst>
      <p:ext uri="{BB962C8B-B14F-4D97-AF65-F5344CB8AC3E}">
        <p14:creationId xmlns:p14="http://schemas.microsoft.com/office/powerpoint/2010/main" val="1483294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11" name="Straight Arrow Connector 10"/>
          <p:cNvCxnSpPr>
            <a:stCxn id="6"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23" name="Flowchart: Alternate Process 22"/>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24" name="TextBox 23"/>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26" name="Straight Arrow Connector 25"/>
          <p:cNvCxnSpPr>
            <a:stCxn id="23" idx="3"/>
            <a:endCxn id="28"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Flowchart: Alternate Process 27"/>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9" name="TextBox 28"/>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31" name="Flowchart: Alternate Process 30"/>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3" idx="2"/>
            <a:endCxn id="31"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6" idx="2"/>
            <a:endCxn id="41"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Alternate Process 40"/>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44" name="Flowchart: Alternate Process 43"/>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45" name="TextBox 44"/>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46" name="Straight Arrow Connector 45"/>
          <p:cNvCxnSpPr>
            <a:stCxn id="44" idx="3"/>
            <a:endCxn id="47"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Flowchart: Alternate Process 46"/>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48" name="TextBox 47"/>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49" name="Flowchart: Alternate Process 48"/>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50" name="Straight Arrow Connector 49"/>
          <p:cNvCxnSpPr>
            <a:stCxn id="44" idx="2"/>
            <a:endCxn id="49"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1" idx="3"/>
            <a:endCxn id="44"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59" name="Flowchart: Alternate Process 58"/>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60" name="Flowchart: Alternate Process 59"/>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61" name="TextBox 60"/>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62" name="Straight Arrow Connector 61"/>
          <p:cNvCxnSpPr>
            <a:stCxn id="60" idx="3"/>
            <a:endCxn id="63"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Flowchart: Alternate Process 62"/>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64" name="TextBox 63"/>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65" name="Flowchart: Alternate Process 64"/>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66" name="Straight Arrow Connector 65"/>
          <p:cNvCxnSpPr>
            <a:stCxn id="60" idx="2"/>
            <a:endCxn id="65"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3"/>
            <a:endCxn id="60"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69" name="Straight Arrow Connector 68"/>
          <p:cNvCxnSpPr>
            <a:stCxn id="41" idx="2"/>
            <a:endCxn id="59"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84" name="Straight Arrow Connector 83"/>
          <p:cNvCxnSpPr>
            <a:stCxn id="59" idx="2"/>
            <a:endCxn id="9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90" name="Flowchart: Alternate Process 8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310846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23" grpId="0" animBg="1"/>
      <p:bldP spid="24" grpId="0"/>
      <p:bldP spid="28" grpId="0" animBg="1"/>
      <p:bldP spid="29" grpId="0"/>
      <p:bldP spid="31" grpId="0" animBg="1"/>
      <p:bldP spid="36" grpId="0"/>
      <p:bldP spid="41" grpId="0" animBg="1"/>
      <p:bldP spid="44" grpId="0" animBg="1"/>
      <p:bldP spid="45" grpId="0"/>
      <p:bldP spid="47" grpId="0" animBg="1"/>
      <p:bldP spid="48" grpId="0"/>
      <p:bldP spid="49" grpId="0" animBg="1"/>
      <p:bldP spid="55" grpId="0"/>
      <p:bldP spid="59" grpId="0" animBg="1"/>
      <p:bldP spid="60" grpId="0" animBg="1"/>
      <p:bldP spid="61" grpId="0"/>
      <p:bldP spid="63" grpId="0" animBg="1"/>
      <p:bldP spid="64" grpId="0"/>
      <p:bldP spid="65" grpId="0" animBg="1"/>
      <p:bldP spid="68" grpId="0"/>
      <p:bldP spid="81" grpId="0"/>
      <p:bldP spid="85" grpId="0"/>
      <p:bldP spid="9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11" name="Straight Arrow Connector 10"/>
          <p:cNvCxnSpPr>
            <a:stCxn id="6"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23" name="Flowchart: Alternate Process 22"/>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24" name="TextBox 23"/>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26" name="Straight Arrow Connector 25"/>
          <p:cNvCxnSpPr>
            <a:stCxn id="23" idx="3"/>
            <a:endCxn id="28"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Flowchart: Alternate Process 27"/>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9" name="TextBox 28"/>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31" name="Flowchart: Alternate Process 30"/>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3" idx="2"/>
            <a:endCxn id="31"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6" idx="2"/>
            <a:endCxn id="41"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Alternate Process 40"/>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44" name="Flowchart: Alternate Process 43"/>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45" name="TextBox 44"/>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46" name="Straight Arrow Connector 45"/>
          <p:cNvCxnSpPr>
            <a:stCxn id="44" idx="3"/>
            <a:endCxn id="47"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Flowchart: Alternate Process 46"/>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48" name="TextBox 47"/>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49" name="Flowchart: Alternate Process 48"/>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50" name="Straight Arrow Connector 49"/>
          <p:cNvCxnSpPr>
            <a:stCxn id="44" idx="2"/>
            <a:endCxn id="49"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1" idx="3"/>
            <a:endCxn id="44"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59" name="Flowchart: Alternate Process 58"/>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60" name="Flowchart: Alternate Process 59"/>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61" name="TextBox 60"/>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62" name="Straight Arrow Connector 61"/>
          <p:cNvCxnSpPr>
            <a:stCxn id="60" idx="3"/>
            <a:endCxn id="63"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Flowchart: Alternate Process 62"/>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64" name="TextBox 63"/>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65" name="Flowchart: Alternate Process 64"/>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66" name="Straight Arrow Connector 65"/>
          <p:cNvCxnSpPr>
            <a:stCxn id="60" idx="2"/>
            <a:endCxn id="65"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3"/>
            <a:endCxn id="60"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69" name="Straight Arrow Connector 68"/>
          <p:cNvCxnSpPr>
            <a:stCxn id="41" idx="2"/>
            <a:endCxn id="59"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84" name="Straight Arrow Connector 83"/>
          <p:cNvCxnSpPr>
            <a:stCxn id="59" idx="2"/>
            <a:endCxn id="9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90" name="Flowchart: Alternate Process 8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3" name="TextBox 2"/>
          <p:cNvSpPr txBox="1"/>
          <p:nvPr/>
        </p:nvSpPr>
        <p:spPr>
          <a:xfrm>
            <a:off x="789014" y="1078695"/>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2" name="TextBox 41"/>
          <p:cNvSpPr txBox="1"/>
          <p:nvPr/>
        </p:nvSpPr>
        <p:spPr>
          <a:xfrm>
            <a:off x="788912" y="2993987"/>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3" name="TextBox 42"/>
          <p:cNvSpPr txBox="1"/>
          <p:nvPr/>
        </p:nvSpPr>
        <p:spPr>
          <a:xfrm>
            <a:off x="8534400" y="2061115"/>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3" name="TextBox 52"/>
          <p:cNvSpPr txBox="1"/>
          <p:nvPr/>
        </p:nvSpPr>
        <p:spPr>
          <a:xfrm>
            <a:off x="8534400" y="79915"/>
            <a:ext cx="457200" cy="923330"/>
          </a:xfrm>
          <a:prstGeom prst="rect">
            <a:avLst/>
          </a:prstGeom>
          <a:noFill/>
        </p:spPr>
        <p:txBody>
          <a:bodyPr wrap="square" rtlCol="0">
            <a:spAutoFit/>
          </a:bodyPr>
          <a:lstStyle/>
          <a:p>
            <a:r>
              <a:rPr lang="en-US" sz="5400" b="1" dirty="0" smtClean="0">
                <a:solidFill>
                  <a:srgbClr val="92D050"/>
                </a:solidFill>
              </a:rPr>
              <a:t>L</a:t>
            </a:r>
            <a:endParaRPr lang="en-US" sz="5400" b="1" dirty="0">
              <a:solidFill>
                <a:srgbClr val="92D050"/>
              </a:solidFill>
            </a:endParaRPr>
          </a:p>
        </p:txBody>
      </p:sp>
      <p:sp>
        <p:nvSpPr>
          <p:cNvPr id="54" name="TextBox 53"/>
          <p:cNvSpPr txBox="1"/>
          <p:nvPr/>
        </p:nvSpPr>
        <p:spPr>
          <a:xfrm>
            <a:off x="5780314" y="1078695"/>
            <a:ext cx="620485" cy="923330"/>
          </a:xfrm>
          <a:prstGeom prst="rect">
            <a:avLst/>
          </a:prstGeom>
          <a:noFill/>
        </p:spPr>
        <p:txBody>
          <a:bodyPr wrap="square" rtlCol="0">
            <a:spAutoFit/>
          </a:bodyPr>
          <a:lstStyle/>
          <a:p>
            <a:r>
              <a:rPr lang="en-US" sz="5400" b="1" dirty="0">
                <a:solidFill>
                  <a:srgbClr val="92D050"/>
                </a:solidFill>
              </a:rPr>
              <a:t>H</a:t>
            </a:r>
          </a:p>
        </p:txBody>
      </p:sp>
      <p:sp>
        <p:nvSpPr>
          <p:cNvPr id="56" name="TextBox 55"/>
          <p:cNvSpPr txBox="1"/>
          <p:nvPr/>
        </p:nvSpPr>
        <p:spPr>
          <a:xfrm>
            <a:off x="788911" y="4855461"/>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57" name="TextBox 56"/>
          <p:cNvSpPr txBox="1"/>
          <p:nvPr/>
        </p:nvSpPr>
        <p:spPr>
          <a:xfrm>
            <a:off x="5780315" y="3010494"/>
            <a:ext cx="620484" cy="923330"/>
          </a:xfrm>
          <a:prstGeom prst="rect">
            <a:avLst/>
          </a:prstGeom>
          <a:noFill/>
        </p:spPr>
        <p:txBody>
          <a:bodyPr wrap="square" rtlCol="0">
            <a:spAutoFit/>
          </a:bodyPr>
          <a:lstStyle/>
          <a:p>
            <a:r>
              <a:rPr lang="en-US" sz="5400" b="1" dirty="0">
                <a:solidFill>
                  <a:srgbClr val="92D050"/>
                </a:solidFill>
              </a:rPr>
              <a:t>G</a:t>
            </a:r>
          </a:p>
        </p:txBody>
      </p:sp>
      <p:sp>
        <p:nvSpPr>
          <p:cNvPr id="58" name="TextBox 57"/>
          <p:cNvSpPr txBox="1"/>
          <p:nvPr/>
        </p:nvSpPr>
        <p:spPr>
          <a:xfrm>
            <a:off x="5780315" y="4885958"/>
            <a:ext cx="620484" cy="923330"/>
          </a:xfrm>
          <a:prstGeom prst="rect">
            <a:avLst/>
          </a:prstGeom>
          <a:noFill/>
        </p:spPr>
        <p:txBody>
          <a:bodyPr wrap="square" rtlCol="0">
            <a:spAutoFit/>
          </a:bodyPr>
          <a:lstStyle/>
          <a:p>
            <a:r>
              <a:rPr lang="en-US" sz="5400" b="1" dirty="0">
                <a:solidFill>
                  <a:srgbClr val="92D050"/>
                </a:solidFill>
              </a:rPr>
              <a:t>G</a:t>
            </a:r>
          </a:p>
        </p:txBody>
      </p:sp>
      <p:sp>
        <p:nvSpPr>
          <p:cNvPr id="70" name="TextBox 69"/>
          <p:cNvSpPr txBox="1"/>
          <p:nvPr/>
        </p:nvSpPr>
        <p:spPr>
          <a:xfrm>
            <a:off x="8534400" y="3915973"/>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Tree>
    <p:extLst>
      <p:ext uri="{BB962C8B-B14F-4D97-AF65-F5344CB8AC3E}">
        <p14:creationId xmlns:p14="http://schemas.microsoft.com/office/powerpoint/2010/main" val="3439126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11" name="Straight Arrow Connector 10"/>
          <p:cNvCxnSpPr>
            <a:stCxn id="6"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23" name="Flowchart: Alternate Process 22"/>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24" name="TextBox 23"/>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26" name="Straight Arrow Connector 25"/>
          <p:cNvCxnSpPr>
            <a:stCxn id="23" idx="3"/>
            <a:endCxn id="28"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Flowchart: Alternate Process 27"/>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9" name="TextBox 28"/>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31" name="Flowchart: Alternate Process 30"/>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3" idx="2"/>
            <a:endCxn id="31"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6" idx="2"/>
            <a:endCxn id="41"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Alternate Process 40"/>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44" name="Flowchart: Alternate Process 43"/>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45" name="TextBox 44"/>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46" name="Straight Arrow Connector 45"/>
          <p:cNvCxnSpPr>
            <a:stCxn id="44" idx="3"/>
            <a:endCxn id="47"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Flowchart: Alternate Process 46"/>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48" name="TextBox 47"/>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49" name="Flowchart: Alternate Process 48"/>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50" name="Straight Arrow Connector 49"/>
          <p:cNvCxnSpPr>
            <a:stCxn id="44" idx="2"/>
            <a:endCxn id="49"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1" idx="3"/>
            <a:endCxn id="44"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59" name="Flowchart: Alternate Process 58"/>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60" name="Flowchart: Alternate Process 59"/>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61" name="TextBox 60"/>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62" name="Straight Arrow Connector 61"/>
          <p:cNvCxnSpPr>
            <a:stCxn id="60" idx="3"/>
            <a:endCxn id="63"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Flowchart: Alternate Process 62"/>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64" name="TextBox 63"/>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65" name="Flowchart: Alternate Process 64"/>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66" name="Straight Arrow Connector 65"/>
          <p:cNvCxnSpPr>
            <a:stCxn id="60" idx="2"/>
            <a:endCxn id="65"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3"/>
            <a:endCxn id="60"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69" name="Straight Arrow Connector 68"/>
          <p:cNvCxnSpPr>
            <a:stCxn id="41" idx="2"/>
            <a:endCxn id="59"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84" name="Straight Arrow Connector 83"/>
          <p:cNvCxnSpPr>
            <a:stCxn id="59" idx="2"/>
            <a:endCxn id="9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90" name="Flowchart: Alternate Process 8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3" name="TextBox 2"/>
          <p:cNvSpPr txBox="1"/>
          <p:nvPr/>
        </p:nvSpPr>
        <p:spPr>
          <a:xfrm>
            <a:off x="789014" y="1078695"/>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2" name="TextBox 41"/>
          <p:cNvSpPr txBox="1"/>
          <p:nvPr/>
        </p:nvSpPr>
        <p:spPr>
          <a:xfrm>
            <a:off x="788912" y="2993987"/>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3" name="TextBox 42"/>
          <p:cNvSpPr txBox="1"/>
          <p:nvPr/>
        </p:nvSpPr>
        <p:spPr>
          <a:xfrm>
            <a:off x="8534400" y="2061115"/>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3" name="TextBox 52"/>
          <p:cNvSpPr txBox="1"/>
          <p:nvPr/>
        </p:nvSpPr>
        <p:spPr>
          <a:xfrm>
            <a:off x="8534400" y="79915"/>
            <a:ext cx="457200" cy="923330"/>
          </a:xfrm>
          <a:prstGeom prst="rect">
            <a:avLst/>
          </a:prstGeom>
          <a:noFill/>
        </p:spPr>
        <p:txBody>
          <a:bodyPr wrap="square" rtlCol="0">
            <a:spAutoFit/>
          </a:bodyPr>
          <a:lstStyle/>
          <a:p>
            <a:r>
              <a:rPr lang="en-US" sz="5400" b="1" dirty="0" smtClean="0">
                <a:solidFill>
                  <a:srgbClr val="FFC000"/>
                </a:solidFill>
              </a:rPr>
              <a:t>L</a:t>
            </a:r>
            <a:endParaRPr lang="en-US" sz="5400" b="1" dirty="0">
              <a:solidFill>
                <a:srgbClr val="FFC000"/>
              </a:solidFill>
            </a:endParaRPr>
          </a:p>
        </p:txBody>
      </p:sp>
      <p:sp>
        <p:nvSpPr>
          <p:cNvPr id="54" name="TextBox 53"/>
          <p:cNvSpPr txBox="1"/>
          <p:nvPr/>
        </p:nvSpPr>
        <p:spPr>
          <a:xfrm>
            <a:off x="5780314" y="1078695"/>
            <a:ext cx="620485" cy="923330"/>
          </a:xfrm>
          <a:prstGeom prst="rect">
            <a:avLst/>
          </a:prstGeom>
          <a:noFill/>
        </p:spPr>
        <p:txBody>
          <a:bodyPr wrap="square" rtlCol="0">
            <a:spAutoFit/>
          </a:bodyPr>
          <a:lstStyle/>
          <a:p>
            <a:r>
              <a:rPr lang="en-US" sz="5400" b="1" dirty="0">
                <a:solidFill>
                  <a:srgbClr val="92D050"/>
                </a:solidFill>
              </a:rPr>
              <a:t>H</a:t>
            </a:r>
          </a:p>
        </p:txBody>
      </p:sp>
      <p:sp>
        <p:nvSpPr>
          <p:cNvPr id="56" name="TextBox 55"/>
          <p:cNvSpPr txBox="1"/>
          <p:nvPr/>
        </p:nvSpPr>
        <p:spPr>
          <a:xfrm>
            <a:off x="788911" y="4855461"/>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57" name="TextBox 56"/>
          <p:cNvSpPr txBox="1"/>
          <p:nvPr/>
        </p:nvSpPr>
        <p:spPr>
          <a:xfrm>
            <a:off x="5780315" y="3010494"/>
            <a:ext cx="620484" cy="923330"/>
          </a:xfrm>
          <a:prstGeom prst="rect">
            <a:avLst/>
          </a:prstGeom>
          <a:noFill/>
        </p:spPr>
        <p:txBody>
          <a:bodyPr wrap="square" rtlCol="0">
            <a:spAutoFit/>
          </a:bodyPr>
          <a:lstStyle/>
          <a:p>
            <a:r>
              <a:rPr lang="en-US" sz="5400" b="1" dirty="0">
                <a:solidFill>
                  <a:srgbClr val="92D050"/>
                </a:solidFill>
              </a:rPr>
              <a:t>G</a:t>
            </a:r>
          </a:p>
        </p:txBody>
      </p:sp>
      <p:sp>
        <p:nvSpPr>
          <p:cNvPr id="58" name="TextBox 57"/>
          <p:cNvSpPr txBox="1"/>
          <p:nvPr/>
        </p:nvSpPr>
        <p:spPr>
          <a:xfrm>
            <a:off x="5780315" y="4885958"/>
            <a:ext cx="620484" cy="923330"/>
          </a:xfrm>
          <a:prstGeom prst="rect">
            <a:avLst/>
          </a:prstGeom>
          <a:noFill/>
        </p:spPr>
        <p:txBody>
          <a:bodyPr wrap="square" rtlCol="0">
            <a:spAutoFit/>
          </a:bodyPr>
          <a:lstStyle/>
          <a:p>
            <a:r>
              <a:rPr lang="en-US" sz="5400" b="1" dirty="0">
                <a:solidFill>
                  <a:srgbClr val="92D050"/>
                </a:solidFill>
              </a:rPr>
              <a:t>G</a:t>
            </a:r>
          </a:p>
        </p:txBody>
      </p:sp>
      <p:sp>
        <p:nvSpPr>
          <p:cNvPr id="70" name="TextBox 69"/>
          <p:cNvSpPr txBox="1"/>
          <p:nvPr/>
        </p:nvSpPr>
        <p:spPr>
          <a:xfrm>
            <a:off x="8534400" y="3915973"/>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pic>
        <p:nvPicPr>
          <p:cNvPr id="1029" name="Picture 5" descr="C:\Users\mel9\Downloads\Slide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4" y="0"/>
            <a:ext cx="912291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78370" y="5858470"/>
            <a:ext cx="476412" cy="923330"/>
          </a:xfrm>
          <a:prstGeom prst="rect">
            <a:avLst/>
          </a:prstGeom>
          <a:noFill/>
        </p:spPr>
        <p:txBody>
          <a:bodyPr wrap="none" rtlCol="0">
            <a:spAutoFit/>
          </a:bodyPr>
          <a:lstStyle/>
          <a:p>
            <a:r>
              <a:rPr lang="en-US" sz="5400" b="1" dirty="0" smtClean="0">
                <a:solidFill>
                  <a:srgbClr val="FFC000"/>
                </a:solidFill>
              </a:rPr>
              <a:t>L</a:t>
            </a:r>
            <a:endParaRPr lang="en-US" sz="5400" b="1" dirty="0">
              <a:solidFill>
                <a:srgbClr val="FFC000"/>
              </a:solidFill>
            </a:endParaRPr>
          </a:p>
        </p:txBody>
      </p:sp>
    </p:spTree>
    <p:extLst>
      <p:ext uri="{BB962C8B-B14F-4D97-AF65-F5344CB8AC3E}">
        <p14:creationId xmlns:p14="http://schemas.microsoft.com/office/powerpoint/2010/main" val="903014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11" name="Straight Arrow Connector 10"/>
          <p:cNvCxnSpPr>
            <a:stCxn id="6"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23" name="Flowchart: Alternate Process 22"/>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24" name="TextBox 23"/>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26" name="Straight Arrow Connector 25"/>
          <p:cNvCxnSpPr>
            <a:stCxn id="23" idx="3"/>
            <a:endCxn id="28"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Flowchart: Alternate Process 27"/>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9" name="TextBox 28"/>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31" name="Flowchart: Alternate Process 30"/>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3" idx="2"/>
            <a:endCxn id="31"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6" idx="2"/>
            <a:endCxn id="41"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Alternate Process 40"/>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44" name="Flowchart: Alternate Process 43"/>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45" name="TextBox 44"/>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46" name="Straight Arrow Connector 45"/>
          <p:cNvCxnSpPr>
            <a:stCxn id="44" idx="3"/>
            <a:endCxn id="47"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Flowchart: Alternate Process 46"/>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48" name="TextBox 47"/>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49" name="Flowchart: Alternate Process 48"/>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50" name="Straight Arrow Connector 49"/>
          <p:cNvCxnSpPr>
            <a:stCxn id="44" idx="2"/>
            <a:endCxn id="49"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1" idx="3"/>
            <a:endCxn id="44"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59" name="Flowchart: Alternate Process 58"/>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60" name="Flowchart: Alternate Process 59"/>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61" name="TextBox 60"/>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62" name="Straight Arrow Connector 61"/>
          <p:cNvCxnSpPr>
            <a:stCxn id="60" idx="3"/>
            <a:endCxn id="63"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Flowchart: Alternate Process 62"/>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64" name="TextBox 63"/>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65" name="Flowchart: Alternate Process 64"/>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66" name="Straight Arrow Connector 65"/>
          <p:cNvCxnSpPr>
            <a:stCxn id="60" idx="2"/>
            <a:endCxn id="65"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3"/>
            <a:endCxn id="60"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69" name="Straight Arrow Connector 68"/>
          <p:cNvCxnSpPr>
            <a:stCxn id="41" idx="2"/>
            <a:endCxn id="59"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84" name="Straight Arrow Connector 83"/>
          <p:cNvCxnSpPr>
            <a:stCxn id="59" idx="2"/>
            <a:endCxn id="9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90" name="Flowchart: Alternate Process 8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3" name="TextBox 2"/>
          <p:cNvSpPr txBox="1"/>
          <p:nvPr/>
        </p:nvSpPr>
        <p:spPr>
          <a:xfrm>
            <a:off x="789014" y="1078695"/>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2" name="TextBox 41"/>
          <p:cNvSpPr txBox="1"/>
          <p:nvPr/>
        </p:nvSpPr>
        <p:spPr>
          <a:xfrm>
            <a:off x="788912" y="2993987"/>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3" name="TextBox 42"/>
          <p:cNvSpPr txBox="1"/>
          <p:nvPr/>
        </p:nvSpPr>
        <p:spPr>
          <a:xfrm>
            <a:off x="8534400" y="2061115"/>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3" name="TextBox 52"/>
          <p:cNvSpPr txBox="1"/>
          <p:nvPr/>
        </p:nvSpPr>
        <p:spPr>
          <a:xfrm>
            <a:off x="8534400" y="79915"/>
            <a:ext cx="457200" cy="923330"/>
          </a:xfrm>
          <a:prstGeom prst="rect">
            <a:avLst/>
          </a:prstGeom>
          <a:noFill/>
        </p:spPr>
        <p:txBody>
          <a:bodyPr wrap="square" rtlCol="0">
            <a:spAutoFit/>
          </a:bodyPr>
          <a:lstStyle/>
          <a:p>
            <a:r>
              <a:rPr lang="en-US" sz="5400" b="1" dirty="0" smtClean="0">
                <a:solidFill>
                  <a:srgbClr val="92D050"/>
                </a:solidFill>
              </a:rPr>
              <a:t>L</a:t>
            </a:r>
            <a:endParaRPr lang="en-US" sz="5400" b="1" dirty="0">
              <a:solidFill>
                <a:srgbClr val="92D050"/>
              </a:solidFill>
            </a:endParaRPr>
          </a:p>
        </p:txBody>
      </p:sp>
      <p:sp>
        <p:nvSpPr>
          <p:cNvPr id="54" name="TextBox 53"/>
          <p:cNvSpPr txBox="1"/>
          <p:nvPr/>
        </p:nvSpPr>
        <p:spPr>
          <a:xfrm>
            <a:off x="5780314" y="1078695"/>
            <a:ext cx="620485" cy="923330"/>
          </a:xfrm>
          <a:prstGeom prst="rect">
            <a:avLst/>
          </a:prstGeom>
          <a:noFill/>
        </p:spPr>
        <p:txBody>
          <a:bodyPr wrap="square" rtlCol="0">
            <a:spAutoFit/>
          </a:bodyPr>
          <a:lstStyle/>
          <a:p>
            <a:r>
              <a:rPr lang="en-US" sz="5400" b="1" dirty="0">
                <a:solidFill>
                  <a:srgbClr val="FFC000"/>
                </a:solidFill>
              </a:rPr>
              <a:t>H</a:t>
            </a:r>
          </a:p>
        </p:txBody>
      </p:sp>
      <p:sp>
        <p:nvSpPr>
          <p:cNvPr id="56" name="TextBox 55"/>
          <p:cNvSpPr txBox="1"/>
          <p:nvPr/>
        </p:nvSpPr>
        <p:spPr>
          <a:xfrm>
            <a:off x="788911" y="4855461"/>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57" name="TextBox 56"/>
          <p:cNvSpPr txBox="1"/>
          <p:nvPr/>
        </p:nvSpPr>
        <p:spPr>
          <a:xfrm>
            <a:off x="5780315" y="3010494"/>
            <a:ext cx="620484" cy="923330"/>
          </a:xfrm>
          <a:prstGeom prst="rect">
            <a:avLst/>
          </a:prstGeom>
          <a:noFill/>
        </p:spPr>
        <p:txBody>
          <a:bodyPr wrap="square" rtlCol="0">
            <a:spAutoFit/>
          </a:bodyPr>
          <a:lstStyle/>
          <a:p>
            <a:r>
              <a:rPr lang="en-US" sz="5400" b="1" dirty="0">
                <a:solidFill>
                  <a:srgbClr val="92D050"/>
                </a:solidFill>
              </a:rPr>
              <a:t>G</a:t>
            </a:r>
          </a:p>
        </p:txBody>
      </p:sp>
      <p:sp>
        <p:nvSpPr>
          <p:cNvPr id="58" name="TextBox 57"/>
          <p:cNvSpPr txBox="1"/>
          <p:nvPr/>
        </p:nvSpPr>
        <p:spPr>
          <a:xfrm>
            <a:off x="5780315" y="4885958"/>
            <a:ext cx="620484" cy="923330"/>
          </a:xfrm>
          <a:prstGeom prst="rect">
            <a:avLst/>
          </a:prstGeom>
          <a:noFill/>
        </p:spPr>
        <p:txBody>
          <a:bodyPr wrap="square" rtlCol="0">
            <a:spAutoFit/>
          </a:bodyPr>
          <a:lstStyle/>
          <a:p>
            <a:r>
              <a:rPr lang="en-US" sz="5400" b="1" dirty="0">
                <a:solidFill>
                  <a:srgbClr val="92D050"/>
                </a:solidFill>
              </a:rPr>
              <a:t>G</a:t>
            </a:r>
          </a:p>
        </p:txBody>
      </p:sp>
      <p:sp>
        <p:nvSpPr>
          <p:cNvPr id="70" name="TextBox 69"/>
          <p:cNvSpPr txBox="1"/>
          <p:nvPr/>
        </p:nvSpPr>
        <p:spPr>
          <a:xfrm>
            <a:off x="8534400" y="3915973"/>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2" name="TextBox 51"/>
          <p:cNvSpPr txBox="1"/>
          <p:nvPr/>
        </p:nvSpPr>
        <p:spPr>
          <a:xfrm>
            <a:off x="2178370" y="5936159"/>
            <a:ext cx="695896" cy="769441"/>
          </a:xfrm>
          <a:prstGeom prst="rect">
            <a:avLst/>
          </a:prstGeom>
          <a:noFill/>
        </p:spPr>
        <p:txBody>
          <a:bodyPr wrap="none" rtlCol="0">
            <a:spAutoFit/>
          </a:bodyPr>
          <a:lstStyle/>
          <a:p>
            <a:r>
              <a:rPr lang="en-US" sz="4400" dirty="0" smtClean="0">
                <a:solidFill>
                  <a:srgbClr val="92D050"/>
                </a:solidFill>
              </a:rPr>
              <a:t>L, </a:t>
            </a:r>
            <a:endParaRPr lang="en-US" sz="4400" dirty="0">
              <a:solidFill>
                <a:srgbClr val="92D050"/>
              </a:solidFill>
            </a:endParaRPr>
          </a:p>
        </p:txBody>
      </p:sp>
      <p:pic>
        <p:nvPicPr>
          <p:cNvPr id="2050" name="Picture 2" descr="C:\Users\mel9\Downloads\Slide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1" y="0"/>
            <a:ext cx="9127098" cy="6858000"/>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2654314" y="5858470"/>
            <a:ext cx="622286" cy="923330"/>
          </a:xfrm>
          <a:prstGeom prst="rect">
            <a:avLst/>
          </a:prstGeom>
          <a:noFill/>
        </p:spPr>
        <p:txBody>
          <a:bodyPr wrap="none" rtlCol="0">
            <a:spAutoFit/>
          </a:bodyPr>
          <a:lstStyle/>
          <a:p>
            <a:r>
              <a:rPr lang="en-US" sz="5400" b="1" dirty="0" smtClean="0">
                <a:solidFill>
                  <a:srgbClr val="FFC000"/>
                </a:solidFill>
              </a:rPr>
              <a:t>H</a:t>
            </a:r>
            <a:endParaRPr lang="en-US" sz="5400" b="1" dirty="0">
              <a:solidFill>
                <a:srgbClr val="FFC000"/>
              </a:solidFill>
            </a:endParaRPr>
          </a:p>
        </p:txBody>
      </p:sp>
    </p:spTree>
    <p:extLst>
      <p:ext uri="{BB962C8B-B14F-4D97-AF65-F5344CB8AC3E}">
        <p14:creationId xmlns:p14="http://schemas.microsoft.com/office/powerpoint/2010/main" val="1409262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11" name="Straight Arrow Connector 10"/>
          <p:cNvCxnSpPr>
            <a:stCxn id="6"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23" name="Flowchart: Alternate Process 22"/>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24" name="TextBox 23"/>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26" name="Straight Arrow Connector 25"/>
          <p:cNvCxnSpPr>
            <a:stCxn id="23" idx="3"/>
            <a:endCxn id="28"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Flowchart: Alternate Process 27"/>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9" name="TextBox 28"/>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31" name="Flowchart: Alternate Process 30"/>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3" idx="2"/>
            <a:endCxn id="31"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6" idx="2"/>
            <a:endCxn id="41"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Alternate Process 40"/>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44" name="Flowchart: Alternate Process 43"/>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45" name="TextBox 44"/>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46" name="Straight Arrow Connector 45"/>
          <p:cNvCxnSpPr>
            <a:stCxn id="44" idx="3"/>
            <a:endCxn id="47"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Flowchart: Alternate Process 46"/>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48" name="TextBox 47"/>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49" name="Flowchart: Alternate Process 48"/>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50" name="Straight Arrow Connector 49"/>
          <p:cNvCxnSpPr>
            <a:stCxn id="44" idx="2"/>
            <a:endCxn id="49"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1" idx="3"/>
            <a:endCxn id="44"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59" name="Flowchart: Alternate Process 58"/>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60" name="Flowchart: Alternate Process 59"/>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61" name="TextBox 60"/>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62" name="Straight Arrow Connector 61"/>
          <p:cNvCxnSpPr>
            <a:stCxn id="60" idx="3"/>
            <a:endCxn id="63"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Flowchart: Alternate Process 62"/>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64" name="TextBox 63"/>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65" name="Flowchart: Alternate Process 64"/>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66" name="Straight Arrow Connector 65"/>
          <p:cNvCxnSpPr>
            <a:stCxn id="60" idx="2"/>
            <a:endCxn id="65"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3"/>
            <a:endCxn id="60"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69" name="Straight Arrow Connector 68"/>
          <p:cNvCxnSpPr>
            <a:stCxn id="41" idx="2"/>
            <a:endCxn id="59"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84" name="Straight Arrow Connector 83"/>
          <p:cNvCxnSpPr>
            <a:stCxn id="59" idx="2"/>
            <a:endCxn id="9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90" name="Flowchart: Alternate Process 8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3" name="TextBox 2"/>
          <p:cNvSpPr txBox="1"/>
          <p:nvPr/>
        </p:nvSpPr>
        <p:spPr>
          <a:xfrm>
            <a:off x="789014" y="1078695"/>
            <a:ext cx="620683" cy="923330"/>
          </a:xfrm>
          <a:prstGeom prst="rect">
            <a:avLst/>
          </a:prstGeom>
          <a:noFill/>
        </p:spPr>
        <p:txBody>
          <a:bodyPr wrap="none" rtlCol="0">
            <a:spAutoFit/>
          </a:bodyPr>
          <a:lstStyle/>
          <a:p>
            <a:r>
              <a:rPr lang="en-US" sz="5400" b="1" dirty="0" smtClean="0">
                <a:solidFill>
                  <a:srgbClr val="FFC000"/>
                </a:solidFill>
              </a:rPr>
              <a:t>D</a:t>
            </a:r>
            <a:endParaRPr lang="en-US" sz="5400" b="1" dirty="0">
              <a:solidFill>
                <a:srgbClr val="FFC000"/>
              </a:solidFill>
            </a:endParaRPr>
          </a:p>
        </p:txBody>
      </p:sp>
      <p:sp>
        <p:nvSpPr>
          <p:cNvPr id="42" name="TextBox 41"/>
          <p:cNvSpPr txBox="1"/>
          <p:nvPr/>
        </p:nvSpPr>
        <p:spPr>
          <a:xfrm>
            <a:off x="788912" y="2993987"/>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3" name="TextBox 42"/>
          <p:cNvSpPr txBox="1"/>
          <p:nvPr/>
        </p:nvSpPr>
        <p:spPr>
          <a:xfrm>
            <a:off x="8534400" y="2061115"/>
            <a:ext cx="457200" cy="923330"/>
          </a:xfrm>
          <a:prstGeom prst="rect">
            <a:avLst/>
          </a:prstGeom>
          <a:noFill/>
        </p:spPr>
        <p:txBody>
          <a:bodyPr wrap="square" rtlCol="0">
            <a:spAutoFit/>
          </a:bodyPr>
          <a:lstStyle/>
          <a:p>
            <a:r>
              <a:rPr lang="en-US" sz="5400" b="1" dirty="0" smtClean="0">
                <a:solidFill>
                  <a:srgbClr val="FFC000"/>
                </a:solidFill>
              </a:rPr>
              <a:t>S</a:t>
            </a:r>
            <a:endParaRPr lang="en-US" sz="5400" b="1" dirty="0">
              <a:solidFill>
                <a:srgbClr val="FFC000"/>
              </a:solidFill>
            </a:endParaRPr>
          </a:p>
        </p:txBody>
      </p:sp>
      <p:sp>
        <p:nvSpPr>
          <p:cNvPr id="53" name="TextBox 52"/>
          <p:cNvSpPr txBox="1"/>
          <p:nvPr/>
        </p:nvSpPr>
        <p:spPr>
          <a:xfrm>
            <a:off x="8534400" y="79915"/>
            <a:ext cx="457200" cy="923330"/>
          </a:xfrm>
          <a:prstGeom prst="rect">
            <a:avLst/>
          </a:prstGeom>
          <a:noFill/>
        </p:spPr>
        <p:txBody>
          <a:bodyPr wrap="square" rtlCol="0">
            <a:spAutoFit/>
          </a:bodyPr>
          <a:lstStyle/>
          <a:p>
            <a:r>
              <a:rPr lang="en-US" sz="5400" b="1" dirty="0" smtClean="0">
                <a:solidFill>
                  <a:srgbClr val="92D050"/>
                </a:solidFill>
              </a:rPr>
              <a:t>L</a:t>
            </a:r>
            <a:endParaRPr lang="en-US" sz="5400" b="1" dirty="0">
              <a:solidFill>
                <a:srgbClr val="92D050"/>
              </a:solidFill>
            </a:endParaRPr>
          </a:p>
        </p:txBody>
      </p:sp>
      <p:sp>
        <p:nvSpPr>
          <p:cNvPr id="54" name="TextBox 53"/>
          <p:cNvSpPr txBox="1"/>
          <p:nvPr/>
        </p:nvSpPr>
        <p:spPr>
          <a:xfrm>
            <a:off x="5780314" y="1078695"/>
            <a:ext cx="620485" cy="923330"/>
          </a:xfrm>
          <a:prstGeom prst="rect">
            <a:avLst/>
          </a:prstGeom>
          <a:noFill/>
        </p:spPr>
        <p:txBody>
          <a:bodyPr wrap="square" rtlCol="0">
            <a:spAutoFit/>
          </a:bodyPr>
          <a:lstStyle/>
          <a:p>
            <a:r>
              <a:rPr lang="en-US" sz="5400" b="1" dirty="0">
                <a:solidFill>
                  <a:srgbClr val="92D050"/>
                </a:solidFill>
              </a:rPr>
              <a:t>H</a:t>
            </a:r>
          </a:p>
        </p:txBody>
      </p:sp>
      <p:sp>
        <p:nvSpPr>
          <p:cNvPr id="56" name="TextBox 55"/>
          <p:cNvSpPr txBox="1"/>
          <p:nvPr/>
        </p:nvSpPr>
        <p:spPr>
          <a:xfrm>
            <a:off x="788911" y="4855461"/>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57" name="TextBox 56"/>
          <p:cNvSpPr txBox="1"/>
          <p:nvPr/>
        </p:nvSpPr>
        <p:spPr>
          <a:xfrm>
            <a:off x="5780315" y="3010494"/>
            <a:ext cx="620484" cy="923330"/>
          </a:xfrm>
          <a:prstGeom prst="rect">
            <a:avLst/>
          </a:prstGeom>
          <a:noFill/>
        </p:spPr>
        <p:txBody>
          <a:bodyPr wrap="square" rtlCol="0">
            <a:spAutoFit/>
          </a:bodyPr>
          <a:lstStyle/>
          <a:p>
            <a:r>
              <a:rPr lang="en-US" sz="5400" b="1" dirty="0">
                <a:solidFill>
                  <a:srgbClr val="92D050"/>
                </a:solidFill>
              </a:rPr>
              <a:t>G</a:t>
            </a:r>
          </a:p>
        </p:txBody>
      </p:sp>
      <p:sp>
        <p:nvSpPr>
          <p:cNvPr id="58" name="TextBox 57"/>
          <p:cNvSpPr txBox="1"/>
          <p:nvPr/>
        </p:nvSpPr>
        <p:spPr>
          <a:xfrm>
            <a:off x="5780315" y="4885958"/>
            <a:ext cx="620484" cy="923330"/>
          </a:xfrm>
          <a:prstGeom prst="rect">
            <a:avLst/>
          </a:prstGeom>
          <a:noFill/>
        </p:spPr>
        <p:txBody>
          <a:bodyPr wrap="square" rtlCol="0">
            <a:spAutoFit/>
          </a:bodyPr>
          <a:lstStyle/>
          <a:p>
            <a:r>
              <a:rPr lang="en-US" sz="5400" b="1" dirty="0">
                <a:solidFill>
                  <a:srgbClr val="92D050"/>
                </a:solidFill>
              </a:rPr>
              <a:t>G</a:t>
            </a:r>
          </a:p>
        </p:txBody>
      </p:sp>
      <p:sp>
        <p:nvSpPr>
          <p:cNvPr id="70" name="TextBox 69"/>
          <p:cNvSpPr txBox="1"/>
          <p:nvPr/>
        </p:nvSpPr>
        <p:spPr>
          <a:xfrm>
            <a:off x="8534400" y="3915973"/>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2" name="TextBox 51"/>
          <p:cNvSpPr txBox="1"/>
          <p:nvPr/>
        </p:nvSpPr>
        <p:spPr>
          <a:xfrm>
            <a:off x="2178370" y="5936159"/>
            <a:ext cx="1188018" cy="769441"/>
          </a:xfrm>
          <a:prstGeom prst="rect">
            <a:avLst/>
          </a:prstGeom>
          <a:noFill/>
        </p:spPr>
        <p:txBody>
          <a:bodyPr wrap="none" rtlCol="0">
            <a:spAutoFit/>
          </a:bodyPr>
          <a:lstStyle/>
          <a:p>
            <a:r>
              <a:rPr lang="en-US" sz="4400" dirty="0" smtClean="0">
                <a:solidFill>
                  <a:srgbClr val="92D050"/>
                </a:solidFill>
              </a:rPr>
              <a:t>L, H,</a:t>
            </a:r>
            <a:endParaRPr lang="en-US" sz="4400" dirty="0">
              <a:solidFill>
                <a:srgbClr val="92D050"/>
              </a:solidFill>
            </a:endParaRPr>
          </a:p>
        </p:txBody>
      </p:sp>
      <p:pic>
        <p:nvPicPr>
          <p:cNvPr id="3074" name="Picture 2" descr="C:\Users\mel9\Downloads\Slide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 y="0"/>
            <a:ext cx="9139774"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3243305" y="5858470"/>
            <a:ext cx="947695" cy="923330"/>
          </a:xfrm>
          <a:prstGeom prst="rect">
            <a:avLst/>
          </a:prstGeom>
          <a:noFill/>
        </p:spPr>
        <p:txBody>
          <a:bodyPr wrap="none" rtlCol="0">
            <a:spAutoFit/>
          </a:bodyPr>
          <a:lstStyle/>
          <a:p>
            <a:r>
              <a:rPr lang="en-US" sz="5400" b="1" dirty="0" smtClean="0">
                <a:solidFill>
                  <a:srgbClr val="FFC000"/>
                </a:solidFill>
              </a:rPr>
              <a:t>DS</a:t>
            </a:r>
            <a:endParaRPr lang="en-US" sz="5400" b="1" dirty="0">
              <a:solidFill>
                <a:srgbClr val="FFC000"/>
              </a:solidFill>
            </a:endParaRPr>
          </a:p>
        </p:txBody>
      </p:sp>
    </p:spTree>
    <p:extLst>
      <p:ext uri="{BB962C8B-B14F-4D97-AF65-F5344CB8AC3E}">
        <p14:creationId xmlns:p14="http://schemas.microsoft.com/office/powerpoint/2010/main" val="4111724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11" name="Straight Arrow Connector 10"/>
          <p:cNvCxnSpPr>
            <a:stCxn id="6"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23" name="Flowchart: Alternate Process 22"/>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24" name="TextBox 23"/>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26" name="Straight Arrow Connector 25"/>
          <p:cNvCxnSpPr>
            <a:stCxn id="23" idx="3"/>
            <a:endCxn id="28"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Flowchart: Alternate Process 27"/>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9" name="TextBox 28"/>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31" name="Flowchart: Alternate Process 30"/>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3" idx="2"/>
            <a:endCxn id="31"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6" idx="2"/>
            <a:endCxn id="41"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Alternate Process 40"/>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44" name="Flowchart: Alternate Process 43"/>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45" name="TextBox 44"/>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46" name="Straight Arrow Connector 45"/>
          <p:cNvCxnSpPr>
            <a:stCxn id="44" idx="3"/>
            <a:endCxn id="47"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Flowchart: Alternate Process 46"/>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48" name="TextBox 47"/>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49" name="Flowchart: Alternate Process 48"/>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50" name="Straight Arrow Connector 49"/>
          <p:cNvCxnSpPr>
            <a:stCxn id="44" idx="2"/>
            <a:endCxn id="49"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1" idx="3"/>
            <a:endCxn id="44"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59" name="Flowchart: Alternate Process 58"/>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60" name="Flowchart: Alternate Process 59"/>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61" name="TextBox 60"/>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62" name="Straight Arrow Connector 61"/>
          <p:cNvCxnSpPr>
            <a:stCxn id="60" idx="3"/>
            <a:endCxn id="63"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Flowchart: Alternate Process 62"/>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64" name="TextBox 63"/>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65" name="Flowchart: Alternate Process 64"/>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66" name="Straight Arrow Connector 65"/>
          <p:cNvCxnSpPr>
            <a:stCxn id="60" idx="2"/>
            <a:endCxn id="65"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3"/>
            <a:endCxn id="60"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69" name="Straight Arrow Connector 68"/>
          <p:cNvCxnSpPr>
            <a:stCxn id="41" idx="2"/>
            <a:endCxn id="59"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84" name="Straight Arrow Connector 83"/>
          <p:cNvCxnSpPr>
            <a:stCxn id="59" idx="2"/>
            <a:endCxn id="9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90" name="Flowchart: Alternate Process 8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3" name="TextBox 2"/>
          <p:cNvSpPr txBox="1"/>
          <p:nvPr/>
        </p:nvSpPr>
        <p:spPr>
          <a:xfrm>
            <a:off x="789014" y="1078695"/>
            <a:ext cx="620683" cy="923330"/>
          </a:xfrm>
          <a:prstGeom prst="rect">
            <a:avLst/>
          </a:prstGeom>
          <a:noFill/>
        </p:spPr>
        <p:txBody>
          <a:bodyPr wrap="none" rtlCol="0">
            <a:spAutoFit/>
          </a:bodyPr>
          <a:lstStyle/>
          <a:p>
            <a:r>
              <a:rPr lang="en-US" sz="5400" b="1" dirty="0" smtClean="0">
                <a:solidFill>
                  <a:srgbClr val="FFC000"/>
                </a:solidFill>
              </a:rPr>
              <a:t>D</a:t>
            </a:r>
            <a:endParaRPr lang="en-US" sz="5400" b="1" dirty="0">
              <a:solidFill>
                <a:srgbClr val="FFC000"/>
              </a:solidFill>
            </a:endParaRPr>
          </a:p>
        </p:txBody>
      </p:sp>
      <p:sp>
        <p:nvSpPr>
          <p:cNvPr id="42" name="TextBox 41"/>
          <p:cNvSpPr txBox="1"/>
          <p:nvPr/>
        </p:nvSpPr>
        <p:spPr>
          <a:xfrm>
            <a:off x="788912" y="2993987"/>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3" name="TextBox 42"/>
          <p:cNvSpPr txBox="1"/>
          <p:nvPr/>
        </p:nvSpPr>
        <p:spPr>
          <a:xfrm>
            <a:off x="8534400" y="2061115"/>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3" name="TextBox 52"/>
          <p:cNvSpPr txBox="1"/>
          <p:nvPr/>
        </p:nvSpPr>
        <p:spPr>
          <a:xfrm>
            <a:off x="8534400" y="79915"/>
            <a:ext cx="457200" cy="923330"/>
          </a:xfrm>
          <a:prstGeom prst="rect">
            <a:avLst/>
          </a:prstGeom>
          <a:noFill/>
        </p:spPr>
        <p:txBody>
          <a:bodyPr wrap="square" rtlCol="0">
            <a:spAutoFit/>
          </a:bodyPr>
          <a:lstStyle/>
          <a:p>
            <a:r>
              <a:rPr lang="en-US" sz="5400" b="1" dirty="0" smtClean="0">
                <a:solidFill>
                  <a:srgbClr val="92D050"/>
                </a:solidFill>
              </a:rPr>
              <a:t>L</a:t>
            </a:r>
            <a:endParaRPr lang="en-US" sz="5400" b="1" dirty="0">
              <a:solidFill>
                <a:srgbClr val="92D050"/>
              </a:solidFill>
            </a:endParaRPr>
          </a:p>
        </p:txBody>
      </p:sp>
      <p:sp>
        <p:nvSpPr>
          <p:cNvPr id="54" name="TextBox 53"/>
          <p:cNvSpPr txBox="1"/>
          <p:nvPr/>
        </p:nvSpPr>
        <p:spPr>
          <a:xfrm>
            <a:off x="5780314" y="1078695"/>
            <a:ext cx="620485" cy="923330"/>
          </a:xfrm>
          <a:prstGeom prst="rect">
            <a:avLst/>
          </a:prstGeom>
          <a:noFill/>
        </p:spPr>
        <p:txBody>
          <a:bodyPr wrap="square" rtlCol="0">
            <a:spAutoFit/>
          </a:bodyPr>
          <a:lstStyle/>
          <a:p>
            <a:r>
              <a:rPr lang="en-US" sz="5400" b="1" dirty="0">
                <a:solidFill>
                  <a:srgbClr val="92D050"/>
                </a:solidFill>
              </a:rPr>
              <a:t>H</a:t>
            </a:r>
          </a:p>
        </p:txBody>
      </p:sp>
      <p:sp>
        <p:nvSpPr>
          <p:cNvPr id="56" name="TextBox 55"/>
          <p:cNvSpPr txBox="1"/>
          <p:nvPr/>
        </p:nvSpPr>
        <p:spPr>
          <a:xfrm>
            <a:off x="788911" y="4855461"/>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57" name="TextBox 56"/>
          <p:cNvSpPr txBox="1"/>
          <p:nvPr/>
        </p:nvSpPr>
        <p:spPr>
          <a:xfrm>
            <a:off x="5780315" y="3010494"/>
            <a:ext cx="620484" cy="923330"/>
          </a:xfrm>
          <a:prstGeom prst="rect">
            <a:avLst/>
          </a:prstGeom>
          <a:noFill/>
        </p:spPr>
        <p:txBody>
          <a:bodyPr wrap="square" rtlCol="0">
            <a:spAutoFit/>
          </a:bodyPr>
          <a:lstStyle/>
          <a:p>
            <a:r>
              <a:rPr lang="en-US" sz="5400" b="1" dirty="0">
                <a:solidFill>
                  <a:srgbClr val="FFC000"/>
                </a:solidFill>
              </a:rPr>
              <a:t>G</a:t>
            </a:r>
          </a:p>
        </p:txBody>
      </p:sp>
      <p:sp>
        <p:nvSpPr>
          <p:cNvPr id="58" name="TextBox 57"/>
          <p:cNvSpPr txBox="1"/>
          <p:nvPr/>
        </p:nvSpPr>
        <p:spPr>
          <a:xfrm>
            <a:off x="5780315" y="4885958"/>
            <a:ext cx="620484" cy="923330"/>
          </a:xfrm>
          <a:prstGeom prst="rect">
            <a:avLst/>
          </a:prstGeom>
          <a:noFill/>
        </p:spPr>
        <p:txBody>
          <a:bodyPr wrap="square" rtlCol="0">
            <a:spAutoFit/>
          </a:bodyPr>
          <a:lstStyle/>
          <a:p>
            <a:r>
              <a:rPr lang="en-US" sz="5400" b="1" dirty="0">
                <a:solidFill>
                  <a:srgbClr val="92D050"/>
                </a:solidFill>
              </a:rPr>
              <a:t>G</a:t>
            </a:r>
          </a:p>
        </p:txBody>
      </p:sp>
      <p:sp>
        <p:nvSpPr>
          <p:cNvPr id="70" name="TextBox 69"/>
          <p:cNvSpPr txBox="1"/>
          <p:nvPr/>
        </p:nvSpPr>
        <p:spPr>
          <a:xfrm>
            <a:off x="8534400" y="3915973"/>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2" name="TextBox 51"/>
          <p:cNvSpPr txBox="1"/>
          <p:nvPr/>
        </p:nvSpPr>
        <p:spPr>
          <a:xfrm>
            <a:off x="2178370" y="5936159"/>
            <a:ext cx="2064861" cy="769441"/>
          </a:xfrm>
          <a:prstGeom prst="rect">
            <a:avLst/>
          </a:prstGeom>
          <a:noFill/>
        </p:spPr>
        <p:txBody>
          <a:bodyPr wrap="none" rtlCol="0">
            <a:spAutoFit/>
          </a:bodyPr>
          <a:lstStyle/>
          <a:p>
            <a:r>
              <a:rPr lang="en-US" sz="4400" dirty="0" smtClean="0">
                <a:solidFill>
                  <a:srgbClr val="92D050"/>
                </a:solidFill>
              </a:rPr>
              <a:t>L, H, DS,</a:t>
            </a:r>
            <a:endParaRPr lang="en-US" sz="4400" dirty="0">
              <a:solidFill>
                <a:srgbClr val="92D050"/>
              </a:solidFill>
            </a:endParaRPr>
          </a:p>
        </p:txBody>
      </p:sp>
      <p:pic>
        <p:nvPicPr>
          <p:cNvPr id="4098" name="Picture 2" descr="C:\Users\mel9\Downloads\Slide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28"/>
            <a:ext cx="9144000" cy="6829543"/>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4120091" y="5858470"/>
            <a:ext cx="1061509" cy="923330"/>
          </a:xfrm>
          <a:prstGeom prst="rect">
            <a:avLst/>
          </a:prstGeom>
          <a:noFill/>
        </p:spPr>
        <p:txBody>
          <a:bodyPr wrap="none" rtlCol="0">
            <a:spAutoFit/>
          </a:bodyPr>
          <a:lstStyle/>
          <a:p>
            <a:r>
              <a:rPr lang="en-US" sz="5400" b="1" dirty="0" smtClean="0">
                <a:solidFill>
                  <a:srgbClr val="FFC000"/>
                </a:solidFill>
              </a:rPr>
              <a:t>DG</a:t>
            </a:r>
            <a:endParaRPr lang="en-US" sz="5400" b="1" dirty="0">
              <a:solidFill>
                <a:srgbClr val="FFC000"/>
              </a:solidFill>
            </a:endParaRPr>
          </a:p>
        </p:txBody>
      </p:sp>
    </p:spTree>
    <p:extLst>
      <p:ext uri="{BB962C8B-B14F-4D97-AF65-F5344CB8AC3E}">
        <p14:creationId xmlns:p14="http://schemas.microsoft.com/office/powerpoint/2010/main" val="905659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11" name="Straight Arrow Connector 10"/>
          <p:cNvCxnSpPr>
            <a:stCxn id="6"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23" name="Flowchart: Alternate Process 22"/>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24" name="TextBox 23"/>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26" name="Straight Arrow Connector 25"/>
          <p:cNvCxnSpPr>
            <a:stCxn id="23" idx="3"/>
            <a:endCxn id="28"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Flowchart: Alternate Process 27"/>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9" name="TextBox 28"/>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31" name="Flowchart: Alternate Process 30"/>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3" idx="2"/>
            <a:endCxn id="31"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6" idx="2"/>
            <a:endCxn id="41"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Alternate Process 40"/>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44" name="Flowchart: Alternate Process 43"/>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45" name="TextBox 44"/>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46" name="Straight Arrow Connector 45"/>
          <p:cNvCxnSpPr>
            <a:stCxn id="44" idx="3"/>
            <a:endCxn id="47"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Flowchart: Alternate Process 46"/>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48" name="TextBox 47"/>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49" name="Flowchart: Alternate Process 48"/>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50" name="Straight Arrow Connector 49"/>
          <p:cNvCxnSpPr>
            <a:stCxn id="44" idx="2"/>
            <a:endCxn id="49"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1" idx="3"/>
            <a:endCxn id="44"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59" name="Flowchart: Alternate Process 58"/>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60" name="Flowchart: Alternate Process 59"/>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61" name="TextBox 60"/>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62" name="Straight Arrow Connector 61"/>
          <p:cNvCxnSpPr>
            <a:stCxn id="60" idx="3"/>
            <a:endCxn id="63"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Flowchart: Alternate Process 62"/>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64" name="TextBox 63"/>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65" name="Flowchart: Alternate Process 64"/>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66" name="Straight Arrow Connector 65"/>
          <p:cNvCxnSpPr>
            <a:stCxn id="60" idx="2"/>
            <a:endCxn id="65"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3"/>
            <a:endCxn id="60"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69" name="Straight Arrow Connector 68"/>
          <p:cNvCxnSpPr>
            <a:stCxn id="41" idx="2"/>
            <a:endCxn id="59"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84" name="Straight Arrow Connector 83"/>
          <p:cNvCxnSpPr>
            <a:stCxn id="59" idx="2"/>
            <a:endCxn id="9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90" name="Flowchart: Alternate Process 8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3" name="TextBox 2"/>
          <p:cNvSpPr txBox="1"/>
          <p:nvPr/>
        </p:nvSpPr>
        <p:spPr>
          <a:xfrm>
            <a:off x="789014" y="1078695"/>
            <a:ext cx="620683" cy="923330"/>
          </a:xfrm>
          <a:prstGeom prst="rect">
            <a:avLst/>
          </a:prstGeom>
          <a:noFill/>
        </p:spPr>
        <p:txBody>
          <a:bodyPr wrap="none" rtlCol="0">
            <a:spAutoFit/>
          </a:bodyPr>
          <a:lstStyle/>
          <a:p>
            <a:r>
              <a:rPr lang="en-US" sz="5400" b="1" dirty="0" smtClean="0">
                <a:solidFill>
                  <a:srgbClr val="FFC000"/>
                </a:solidFill>
              </a:rPr>
              <a:t>D</a:t>
            </a:r>
            <a:endParaRPr lang="en-US" sz="5400" b="1" dirty="0">
              <a:solidFill>
                <a:srgbClr val="FFC000"/>
              </a:solidFill>
            </a:endParaRPr>
          </a:p>
        </p:txBody>
      </p:sp>
      <p:sp>
        <p:nvSpPr>
          <p:cNvPr id="42" name="TextBox 41"/>
          <p:cNvSpPr txBox="1"/>
          <p:nvPr/>
        </p:nvSpPr>
        <p:spPr>
          <a:xfrm>
            <a:off x="788912" y="2993987"/>
            <a:ext cx="620683" cy="923330"/>
          </a:xfrm>
          <a:prstGeom prst="rect">
            <a:avLst/>
          </a:prstGeom>
          <a:noFill/>
        </p:spPr>
        <p:txBody>
          <a:bodyPr wrap="none" rtlCol="0">
            <a:spAutoFit/>
          </a:bodyPr>
          <a:lstStyle/>
          <a:p>
            <a:r>
              <a:rPr lang="en-US" sz="5400" b="1" dirty="0" smtClean="0">
                <a:solidFill>
                  <a:srgbClr val="FFC000"/>
                </a:solidFill>
              </a:rPr>
              <a:t>D</a:t>
            </a:r>
            <a:endParaRPr lang="en-US" sz="5400" b="1" dirty="0">
              <a:solidFill>
                <a:srgbClr val="FFC000"/>
              </a:solidFill>
            </a:endParaRPr>
          </a:p>
        </p:txBody>
      </p:sp>
      <p:sp>
        <p:nvSpPr>
          <p:cNvPr id="43" name="TextBox 42"/>
          <p:cNvSpPr txBox="1"/>
          <p:nvPr/>
        </p:nvSpPr>
        <p:spPr>
          <a:xfrm>
            <a:off x="8534400" y="2061115"/>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3" name="TextBox 52"/>
          <p:cNvSpPr txBox="1"/>
          <p:nvPr/>
        </p:nvSpPr>
        <p:spPr>
          <a:xfrm>
            <a:off x="8534400" y="79915"/>
            <a:ext cx="457200" cy="923330"/>
          </a:xfrm>
          <a:prstGeom prst="rect">
            <a:avLst/>
          </a:prstGeom>
          <a:noFill/>
        </p:spPr>
        <p:txBody>
          <a:bodyPr wrap="square" rtlCol="0">
            <a:spAutoFit/>
          </a:bodyPr>
          <a:lstStyle/>
          <a:p>
            <a:r>
              <a:rPr lang="en-US" sz="5400" b="1" dirty="0" smtClean="0">
                <a:solidFill>
                  <a:srgbClr val="92D050"/>
                </a:solidFill>
              </a:rPr>
              <a:t>L</a:t>
            </a:r>
            <a:endParaRPr lang="en-US" sz="5400" b="1" dirty="0">
              <a:solidFill>
                <a:srgbClr val="92D050"/>
              </a:solidFill>
            </a:endParaRPr>
          </a:p>
        </p:txBody>
      </p:sp>
      <p:sp>
        <p:nvSpPr>
          <p:cNvPr id="54" name="TextBox 53"/>
          <p:cNvSpPr txBox="1"/>
          <p:nvPr/>
        </p:nvSpPr>
        <p:spPr>
          <a:xfrm>
            <a:off x="5780314" y="1078695"/>
            <a:ext cx="620485" cy="923330"/>
          </a:xfrm>
          <a:prstGeom prst="rect">
            <a:avLst/>
          </a:prstGeom>
          <a:noFill/>
        </p:spPr>
        <p:txBody>
          <a:bodyPr wrap="square" rtlCol="0">
            <a:spAutoFit/>
          </a:bodyPr>
          <a:lstStyle/>
          <a:p>
            <a:r>
              <a:rPr lang="en-US" sz="5400" b="1" dirty="0">
                <a:solidFill>
                  <a:srgbClr val="92D050"/>
                </a:solidFill>
              </a:rPr>
              <a:t>H</a:t>
            </a:r>
          </a:p>
        </p:txBody>
      </p:sp>
      <p:sp>
        <p:nvSpPr>
          <p:cNvPr id="56" name="TextBox 55"/>
          <p:cNvSpPr txBox="1"/>
          <p:nvPr/>
        </p:nvSpPr>
        <p:spPr>
          <a:xfrm>
            <a:off x="788911" y="4855461"/>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57" name="TextBox 56"/>
          <p:cNvSpPr txBox="1"/>
          <p:nvPr/>
        </p:nvSpPr>
        <p:spPr>
          <a:xfrm>
            <a:off x="5780315" y="3010494"/>
            <a:ext cx="620484" cy="923330"/>
          </a:xfrm>
          <a:prstGeom prst="rect">
            <a:avLst/>
          </a:prstGeom>
          <a:noFill/>
        </p:spPr>
        <p:txBody>
          <a:bodyPr wrap="square" rtlCol="0">
            <a:spAutoFit/>
          </a:bodyPr>
          <a:lstStyle/>
          <a:p>
            <a:r>
              <a:rPr lang="en-US" sz="5400" b="1" dirty="0">
                <a:solidFill>
                  <a:srgbClr val="92D050"/>
                </a:solidFill>
              </a:rPr>
              <a:t>G</a:t>
            </a:r>
          </a:p>
        </p:txBody>
      </p:sp>
      <p:sp>
        <p:nvSpPr>
          <p:cNvPr id="58" name="TextBox 57"/>
          <p:cNvSpPr txBox="1"/>
          <p:nvPr/>
        </p:nvSpPr>
        <p:spPr>
          <a:xfrm>
            <a:off x="5780315" y="4885958"/>
            <a:ext cx="620484" cy="923330"/>
          </a:xfrm>
          <a:prstGeom prst="rect">
            <a:avLst/>
          </a:prstGeom>
          <a:noFill/>
        </p:spPr>
        <p:txBody>
          <a:bodyPr wrap="square" rtlCol="0">
            <a:spAutoFit/>
          </a:bodyPr>
          <a:lstStyle/>
          <a:p>
            <a:r>
              <a:rPr lang="en-US" sz="5400" b="1" dirty="0">
                <a:solidFill>
                  <a:srgbClr val="92D050"/>
                </a:solidFill>
              </a:rPr>
              <a:t>G</a:t>
            </a:r>
          </a:p>
        </p:txBody>
      </p:sp>
      <p:sp>
        <p:nvSpPr>
          <p:cNvPr id="70" name="TextBox 69"/>
          <p:cNvSpPr txBox="1"/>
          <p:nvPr/>
        </p:nvSpPr>
        <p:spPr>
          <a:xfrm>
            <a:off x="8534400" y="3915973"/>
            <a:ext cx="457200" cy="923330"/>
          </a:xfrm>
          <a:prstGeom prst="rect">
            <a:avLst/>
          </a:prstGeom>
          <a:noFill/>
        </p:spPr>
        <p:txBody>
          <a:bodyPr wrap="square" rtlCol="0">
            <a:spAutoFit/>
          </a:bodyPr>
          <a:lstStyle/>
          <a:p>
            <a:r>
              <a:rPr lang="en-US" sz="5400" b="1" dirty="0" smtClean="0">
                <a:solidFill>
                  <a:srgbClr val="FFC000"/>
                </a:solidFill>
              </a:rPr>
              <a:t>S</a:t>
            </a:r>
            <a:endParaRPr lang="en-US" sz="5400" b="1" dirty="0">
              <a:solidFill>
                <a:srgbClr val="FFC000"/>
              </a:solidFill>
            </a:endParaRPr>
          </a:p>
        </p:txBody>
      </p:sp>
      <p:sp>
        <p:nvSpPr>
          <p:cNvPr id="52" name="TextBox 51"/>
          <p:cNvSpPr txBox="1"/>
          <p:nvPr/>
        </p:nvSpPr>
        <p:spPr>
          <a:xfrm>
            <a:off x="2178370" y="5936159"/>
            <a:ext cx="3166123" cy="769441"/>
          </a:xfrm>
          <a:prstGeom prst="rect">
            <a:avLst/>
          </a:prstGeom>
          <a:noFill/>
        </p:spPr>
        <p:txBody>
          <a:bodyPr wrap="none" rtlCol="0">
            <a:spAutoFit/>
          </a:bodyPr>
          <a:lstStyle/>
          <a:p>
            <a:r>
              <a:rPr lang="en-US" sz="4400" dirty="0" smtClean="0">
                <a:solidFill>
                  <a:srgbClr val="92D050"/>
                </a:solidFill>
              </a:rPr>
              <a:t>L, H, DS, DG, </a:t>
            </a:r>
            <a:endParaRPr lang="en-US" sz="4400" dirty="0">
              <a:solidFill>
                <a:srgbClr val="92D050"/>
              </a:solidFill>
            </a:endParaRPr>
          </a:p>
        </p:txBody>
      </p:sp>
      <p:pic>
        <p:nvPicPr>
          <p:cNvPr id="7170" name="Picture 2" descr="C:\Users\mel9\Downloads\Slide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 y="6777"/>
            <a:ext cx="9142858" cy="684444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5105400" y="5858470"/>
            <a:ext cx="1383712" cy="923330"/>
          </a:xfrm>
          <a:prstGeom prst="rect">
            <a:avLst/>
          </a:prstGeom>
          <a:noFill/>
        </p:spPr>
        <p:txBody>
          <a:bodyPr wrap="none" rtlCol="0">
            <a:spAutoFit/>
          </a:bodyPr>
          <a:lstStyle/>
          <a:p>
            <a:r>
              <a:rPr lang="en-US" sz="5400" b="1" dirty="0" smtClean="0">
                <a:solidFill>
                  <a:srgbClr val="FFC000"/>
                </a:solidFill>
              </a:rPr>
              <a:t>DDS</a:t>
            </a:r>
            <a:endParaRPr lang="en-US" sz="5400" b="1" dirty="0">
              <a:solidFill>
                <a:srgbClr val="FFC000"/>
              </a:solidFill>
            </a:endParaRPr>
          </a:p>
        </p:txBody>
      </p:sp>
    </p:spTree>
    <p:extLst>
      <p:ext uri="{BB962C8B-B14F-4D97-AF65-F5344CB8AC3E}">
        <p14:creationId xmlns:p14="http://schemas.microsoft.com/office/powerpoint/2010/main" val="3966107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11" name="Straight Arrow Connector 10"/>
          <p:cNvCxnSpPr>
            <a:stCxn id="6"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23" name="Flowchart: Alternate Process 22"/>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24" name="TextBox 23"/>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26" name="Straight Arrow Connector 25"/>
          <p:cNvCxnSpPr>
            <a:stCxn id="23" idx="3"/>
            <a:endCxn id="28"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Flowchart: Alternate Process 27"/>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9" name="TextBox 28"/>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31" name="Flowchart: Alternate Process 30"/>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3" idx="2"/>
            <a:endCxn id="31"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6" idx="2"/>
            <a:endCxn id="41"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Alternate Process 40"/>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44" name="Flowchart: Alternate Process 43"/>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45" name="TextBox 44"/>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46" name="Straight Arrow Connector 45"/>
          <p:cNvCxnSpPr>
            <a:stCxn id="44" idx="3"/>
            <a:endCxn id="47"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Flowchart: Alternate Process 46"/>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48" name="TextBox 47"/>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49" name="Flowchart: Alternate Process 48"/>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50" name="Straight Arrow Connector 49"/>
          <p:cNvCxnSpPr>
            <a:stCxn id="44" idx="2"/>
            <a:endCxn id="49"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1" idx="3"/>
            <a:endCxn id="44"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59" name="Flowchart: Alternate Process 58"/>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60" name="Flowchart: Alternate Process 59"/>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61" name="TextBox 60"/>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62" name="Straight Arrow Connector 61"/>
          <p:cNvCxnSpPr>
            <a:stCxn id="60" idx="3"/>
            <a:endCxn id="63"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Flowchart: Alternate Process 62"/>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64" name="TextBox 63"/>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65" name="Flowchart: Alternate Process 64"/>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66" name="Straight Arrow Connector 65"/>
          <p:cNvCxnSpPr>
            <a:stCxn id="60" idx="2"/>
            <a:endCxn id="65"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3"/>
            <a:endCxn id="60"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69" name="Straight Arrow Connector 68"/>
          <p:cNvCxnSpPr>
            <a:stCxn id="41" idx="2"/>
            <a:endCxn id="59"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84" name="Straight Arrow Connector 83"/>
          <p:cNvCxnSpPr>
            <a:stCxn id="59" idx="2"/>
            <a:endCxn id="9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90" name="Flowchart: Alternate Process 8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3" name="TextBox 2"/>
          <p:cNvSpPr txBox="1"/>
          <p:nvPr/>
        </p:nvSpPr>
        <p:spPr>
          <a:xfrm>
            <a:off x="789014" y="1078695"/>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2" name="TextBox 41"/>
          <p:cNvSpPr txBox="1"/>
          <p:nvPr/>
        </p:nvSpPr>
        <p:spPr>
          <a:xfrm>
            <a:off x="788912" y="2993987"/>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3" name="TextBox 42"/>
          <p:cNvSpPr txBox="1"/>
          <p:nvPr/>
        </p:nvSpPr>
        <p:spPr>
          <a:xfrm>
            <a:off x="8534400" y="2061115"/>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3" name="TextBox 52"/>
          <p:cNvSpPr txBox="1"/>
          <p:nvPr/>
        </p:nvSpPr>
        <p:spPr>
          <a:xfrm>
            <a:off x="8534400" y="79915"/>
            <a:ext cx="457200" cy="923330"/>
          </a:xfrm>
          <a:prstGeom prst="rect">
            <a:avLst/>
          </a:prstGeom>
          <a:noFill/>
        </p:spPr>
        <p:txBody>
          <a:bodyPr wrap="square" rtlCol="0">
            <a:spAutoFit/>
          </a:bodyPr>
          <a:lstStyle/>
          <a:p>
            <a:r>
              <a:rPr lang="en-US" sz="5400" b="1" dirty="0" smtClean="0">
                <a:solidFill>
                  <a:srgbClr val="92D050"/>
                </a:solidFill>
              </a:rPr>
              <a:t>L</a:t>
            </a:r>
            <a:endParaRPr lang="en-US" sz="5400" b="1" dirty="0">
              <a:solidFill>
                <a:srgbClr val="92D050"/>
              </a:solidFill>
            </a:endParaRPr>
          </a:p>
        </p:txBody>
      </p:sp>
      <p:sp>
        <p:nvSpPr>
          <p:cNvPr id="54" name="TextBox 53"/>
          <p:cNvSpPr txBox="1"/>
          <p:nvPr/>
        </p:nvSpPr>
        <p:spPr>
          <a:xfrm>
            <a:off x="5780314" y="1078695"/>
            <a:ext cx="620485" cy="923330"/>
          </a:xfrm>
          <a:prstGeom prst="rect">
            <a:avLst/>
          </a:prstGeom>
          <a:noFill/>
        </p:spPr>
        <p:txBody>
          <a:bodyPr wrap="square" rtlCol="0">
            <a:spAutoFit/>
          </a:bodyPr>
          <a:lstStyle/>
          <a:p>
            <a:r>
              <a:rPr lang="en-US" sz="5400" b="1" dirty="0">
                <a:solidFill>
                  <a:srgbClr val="92D050"/>
                </a:solidFill>
              </a:rPr>
              <a:t>H</a:t>
            </a:r>
          </a:p>
        </p:txBody>
      </p:sp>
      <p:sp>
        <p:nvSpPr>
          <p:cNvPr id="56" name="TextBox 55"/>
          <p:cNvSpPr txBox="1"/>
          <p:nvPr/>
        </p:nvSpPr>
        <p:spPr>
          <a:xfrm>
            <a:off x="788911" y="4855461"/>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57" name="TextBox 56"/>
          <p:cNvSpPr txBox="1"/>
          <p:nvPr/>
        </p:nvSpPr>
        <p:spPr>
          <a:xfrm>
            <a:off x="5780315" y="3010494"/>
            <a:ext cx="620484" cy="923330"/>
          </a:xfrm>
          <a:prstGeom prst="rect">
            <a:avLst/>
          </a:prstGeom>
          <a:noFill/>
        </p:spPr>
        <p:txBody>
          <a:bodyPr wrap="square" rtlCol="0">
            <a:spAutoFit/>
          </a:bodyPr>
          <a:lstStyle/>
          <a:p>
            <a:r>
              <a:rPr lang="en-US" sz="5400" b="1" dirty="0">
                <a:solidFill>
                  <a:srgbClr val="92D050"/>
                </a:solidFill>
              </a:rPr>
              <a:t>G</a:t>
            </a:r>
          </a:p>
        </p:txBody>
      </p:sp>
      <p:sp>
        <p:nvSpPr>
          <p:cNvPr id="58" name="TextBox 57"/>
          <p:cNvSpPr txBox="1"/>
          <p:nvPr/>
        </p:nvSpPr>
        <p:spPr>
          <a:xfrm>
            <a:off x="5780315" y="4885958"/>
            <a:ext cx="620484" cy="923330"/>
          </a:xfrm>
          <a:prstGeom prst="rect">
            <a:avLst/>
          </a:prstGeom>
          <a:noFill/>
        </p:spPr>
        <p:txBody>
          <a:bodyPr wrap="square" rtlCol="0">
            <a:spAutoFit/>
          </a:bodyPr>
          <a:lstStyle/>
          <a:p>
            <a:r>
              <a:rPr lang="en-US" sz="5400" b="1" dirty="0">
                <a:solidFill>
                  <a:srgbClr val="92D050"/>
                </a:solidFill>
              </a:rPr>
              <a:t>G</a:t>
            </a:r>
          </a:p>
        </p:txBody>
      </p:sp>
      <p:sp>
        <p:nvSpPr>
          <p:cNvPr id="70" name="TextBox 69"/>
          <p:cNvSpPr txBox="1"/>
          <p:nvPr/>
        </p:nvSpPr>
        <p:spPr>
          <a:xfrm>
            <a:off x="8534400" y="3915973"/>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2" name="TextBox 51"/>
          <p:cNvSpPr txBox="1"/>
          <p:nvPr/>
        </p:nvSpPr>
        <p:spPr>
          <a:xfrm>
            <a:off x="2178370" y="5936159"/>
            <a:ext cx="5870390" cy="769441"/>
          </a:xfrm>
          <a:prstGeom prst="rect">
            <a:avLst/>
          </a:prstGeom>
          <a:noFill/>
        </p:spPr>
        <p:txBody>
          <a:bodyPr wrap="none" rtlCol="0">
            <a:spAutoFit/>
          </a:bodyPr>
          <a:lstStyle/>
          <a:p>
            <a:r>
              <a:rPr lang="en-US" sz="4400" dirty="0" smtClean="0">
                <a:solidFill>
                  <a:srgbClr val="92D050"/>
                </a:solidFill>
              </a:rPr>
              <a:t>L, H, DS, DG, DDS, DDG…</a:t>
            </a:r>
            <a:endParaRPr lang="en-US" sz="4400" dirty="0">
              <a:solidFill>
                <a:srgbClr val="92D050"/>
              </a:solidFill>
            </a:endParaRPr>
          </a:p>
        </p:txBody>
      </p:sp>
    </p:spTree>
    <p:extLst>
      <p:ext uri="{BB962C8B-B14F-4D97-AF65-F5344CB8AC3E}">
        <p14:creationId xmlns:p14="http://schemas.microsoft.com/office/powerpoint/2010/main" val="18035291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11" name="Straight Arrow Connector 10"/>
          <p:cNvCxnSpPr>
            <a:stCxn id="6"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23" name="Flowchart: Alternate Process 22"/>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24" name="TextBox 23"/>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26" name="Straight Arrow Connector 25"/>
          <p:cNvCxnSpPr>
            <a:stCxn id="23" idx="3"/>
            <a:endCxn id="28"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Flowchart: Alternate Process 27"/>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9" name="TextBox 28"/>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31" name="Flowchart: Alternate Process 30"/>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3" idx="2"/>
            <a:endCxn id="31"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6" idx="2"/>
            <a:endCxn id="41"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Alternate Process 40"/>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44" name="Flowchart: Alternate Process 43"/>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45" name="TextBox 44"/>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46" name="Straight Arrow Connector 45"/>
          <p:cNvCxnSpPr>
            <a:stCxn id="44" idx="3"/>
            <a:endCxn id="47"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Flowchart: Alternate Process 46"/>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48" name="TextBox 47"/>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49" name="Flowchart: Alternate Process 48"/>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50" name="Straight Arrow Connector 49"/>
          <p:cNvCxnSpPr>
            <a:stCxn id="44" idx="2"/>
            <a:endCxn id="49"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1" idx="3"/>
            <a:endCxn id="44"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59" name="Flowchart: Alternate Process 58"/>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60" name="Flowchart: Alternate Process 59"/>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61" name="TextBox 60"/>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62" name="Straight Arrow Connector 61"/>
          <p:cNvCxnSpPr>
            <a:stCxn id="60" idx="3"/>
            <a:endCxn id="63"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Flowchart: Alternate Process 62"/>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64" name="TextBox 63"/>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65" name="Flowchart: Alternate Process 64"/>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66" name="Straight Arrow Connector 65"/>
          <p:cNvCxnSpPr>
            <a:stCxn id="60" idx="2"/>
            <a:endCxn id="65"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3"/>
            <a:endCxn id="60"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69" name="Straight Arrow Connector 68"/>
          <p:cNvCxnSpPr>
            <a:stCxn id="41" idx="2"/>
            <a:endCxn id="59"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84" name="Straight Arrow Connector 83"/>
          <p:cNvCxnSpPr>
            <a:stCxn id="59" idx="2"/>
            <a:endCxn id="9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90" name="Flowchart: Alternate Process 8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3" name="TextBox 2"/>
          <p:cNvSpPr txBox="1"/>
          <p:nvPr/>
        </p:nvSpPr>
        <p:spPr>
          <a:xfrm>
            <a:off x="789014" y="1078695"/>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2" name="TextBox 41"/>
          <p:cNvSpPr txBox="1"/>
          <p:nvPr/>
        </p:nvSpPr>
        <p:spPr>
          <a:xfrm>
            <a:off x="788912" y="2993987"/>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3" name="TextBox 42"/>
          <p:cNvSpPr txBox="1"/>
          <p:nvPr/>
        </p:nvSpPr>
        <p:spPr>
          <a:xfrm>
            <a:off x="8534400" y="2061115"/>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3" name="TextBox 52"/>
          <p:cNvSpPr txBox="1"/>
          <p:nvPr/>
        </p:nvSpPr>
        <p:spPr>
          <a:xfrm>
            <a:off x="8534400" y="79915"/>
            <a:ext cx="457200" cy="923330"/>
          </a:xfrm>
          <a:prstGeom prst="rect">
            <a:avLst/>
          </a:prstGeom>
          <a:noFill/>
        </p:spPr>
        <p:txBody>
          <a:bodyPr wrap="square" rtlCol="0">
            <a:spAutoFit/>
          </a:bodyPr>
          <a:lstStyle/>
          <a:p>
            <a:r>
              <a:rPr lang="en-US" sz="5400" b="1" dirty="0" smtClean="0">
                <a:solidFill>
                  <a:srgbClr val="92D050"/>
                </a:solidFill>
              </a:rPr>
              <a:t>L</a:t>
            </a:r>
            <a:endParaRPr lang="en-US" sz="5400" b="1" dirty="0">
              <a:solidFill>
                <a:srgbClr val="92D050"/>
              </a:solidFill>
            </a:endParaRPr>
          </a:p>
        </p:txBody>
      </p:sp>
      <p:sp>
        <p:nvSpPr>
          <p:cNvPr id="54" name="TextBox 53"/>
          <p:cNvSpPr txBox="1"/>
          <p:nvPr/>
        </p:nvSpPr>
        <p:spPr>
          <a:xfrm>
            <a:off x="5780314" y="1078695"/>
            <a:ext cx="620485" cy="923330"/>
          </a:xfrm>
          <a:prstGeom prst="rect">
            <a:avLst/>
          </a:prstGeom>
          <a:noFill/>
        </p:spPr>
        <p:txBody>
          <a:bodyPr wrap="square" rtlCol="0">
            <a:spAutoFit/>
          </a:bodyPr>
          <a:lstStyle/>
          <a:p>
            <a:r>
              <a:rPr lang="en-US" sz="5400" b="1" dirty="0">
                <a:solidFill>
                  <a:srgbClr val="92D050"/>
                </a:solidFill>
              </a:rPr>
              <a:t>H</a:t>
            </a:r>
          </a:p>
        </p:txBody>
      </p:sp>
      <p:sp>
        <p:nvSpPr>
          <p:cNvPr id="56" name="TextBox 55"/>
          <p:cNvSpPr txBox="1"/>
          <p:nvPr/>
        </p:nvSpPr>
        <p:spPr>
          <a:xfrm>
            <a:off x="788911" y="4855461"/>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57" name="TextBox 56"/>
          <p:cNvSpPr txBox="1"/>
          <p:nvPr/>
        </p:nvSpPr>
        <p:spPr>
          <a:xfrm>
            <a:off x="5780315" y="3010494"/>
            <a:ext cx="620484" cy="923330"/>
          </a:xfrm>
          <a:prstGeom prst="rect">
            <a:avLst/>
          </a:prstGeom>
          <a:noFill/>
        </p:spPr>
        <p:txBody>
          <a:bodyPr wrap="square" rtlCol="0">
            <a:spAutoFit/>
          </a:bodyPr>
          <a:lstStyle/>
          <a:p>
            <a:r>
              <a:rPr lang="en-US" sz="5400" b="1" dirty="0">
                <a:solidFill>
                  <a:srgbClr val="92D050"/>
                </a:solidFill>
              </a:rPr>
              <a:t>G</a:t>
            </a:r>
          </a:p>
        </p:txBody>
      </p:sp>
      <p:sp>
        <p:nvSpPr>
          <p:cNvPr id="58" name="TextBox 57"/>
          <p:cNvSpPr txBox="1"/>
          <p:nvPr/>
        </p:nvSpPr>
        <p:spPr>
          <a:xfrm>
            <a:off x="5780315" y="4885958"/>
            <a:ext cx="620484" cy="923330"/>
          </a:xfrm>
          <a:prstGeom prst="rect">
            <a:avLst/>
          </a:prstGeom>
          <a:noFill/>
        </p:spPr>
        <p:txBody>
          <a:bodyPr wrap="square" rtlCol="0">
            <a:spAutoFit/>
          </a:bodyPr>
          <a:lstStyle/>
          <a:p>
            <a:r>
              <a:rPr lang="en-US" sz="5400" b="1" dirty="0">
                <a:solidFill>
                  <a:srgbClr val="92D050"/>
                </a:solidFill>
              </a:rPr>
              <a:t>G</a:t>
            </a:r>
          </a:p>
        </p:txBody>
      </p:sp>
      <p:sp>
        <p:nvSpPr>
          <p:cNvPr id="70" name="TextBox 69"/>
          <p:cNvSpPr txBox="1"/>
          <p:nvPr/>
        </p:nvSpPr>
        <p:spPr>
          <a:xfrm>
            <a:off x="8534400" y="3915973"/>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2" name="TextBox 51"/>
          <p:cNvSpPr txBox="1"/>
          <p:nvPr/>
        </p:nvSpPr>
        <p:spPr>
          <a:xfrm>
            <a:off x="2081321" y="5697173"/>
            <a:ext cx="6816161" cy="1015663"/>
          </a:xfrm>
          <a:prstGeom prst="rect">
            <a:avLst/>
          </a:prstGeom>
          <a:noFill/>
        </p:spPr>
        <p:txBody>
          <a:bodyPr wrap="none" rtlCol="0">
            <a:spAutoFit/>
          </a:bodyPr>
          <a:lstStyle/>
          <a:p>
            <a:r>
              <a:rPr lang="en-US" sz="6000" b="1" dirty="0" smtClean="0">
                <a:solidFill>
                  <a:srgbClr val="FFC000"/>
                </a:solidFill>
              </a:rPr>
              <a:t>Compare 313 to 324.</a:t>
            </a:r>
            <a:endParaRPr lang="en-US" sz="6000" b="1" dirty="0">
              <a:solidFill>
                <a:srgbClr val="FFC000"/>
              </a:solidFill>
            </a:endParaRPr>
          </a:p>
        </p:txBody>
      </p:sp>
    </p:spTree>
    <p:extLst>
      <p:ext uri="{BB962C8B-B14F-4D97-AF65-F5344CB8AC3E}">
        <p14:creationId xmlns:p14="http://schemas.microsoft.com/office/powerpoint/2010/main" val="13114977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11" name="Straight Arrow Connector 10"/>
          <p:cNvCxnSpPr>
            <a:stCxn id="6"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23" name="Flowchart: Alternate Process 22"/>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24" name="TextBox 23"/>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26" name="Straight Arrow Connector 25"/>
          <p:cNvCxnSpPr>
            <a:stCxn id="23" idx="3"/>
            <a:endCxn id="28"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Flowchart: Alternate Process 27"/>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9" name="TextBox 28"/>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31" name="Flowchart: Alternate Process 30"/>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3" idx="2"/>
            <a:endCxn id="31"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6" idx="2"/>
            <a:endCxn id="41"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Alternate Process 40"/>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44" name="Flowchart: Alternate Process 43"/>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45" name="TextBox 44"/>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46" name="Straight Arrow Connector 45"/>
          <p:cNvCxnSpPr>
            <a:stCxn id="44" idx="3"/>
            <a:endCxn id="47"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Flowchart: Alternate Process 46"/>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48" name="TextBox 47"/>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49" name="Flowchart: Alternate Process 48"/>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50" name="Straight Arrow Connector 49"/>
          <p:cNvCxnSpPr>
            <a:stCxn id="44" idx="2"/>
            <a:endCxn id="49"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1" idx="3"/>
            <a:endCxn id="44"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59" name="Flowchart: Alternate Process 58"/>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60" name="Flowchart: Alternate Process 59"/>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61" name="TextBox 60"/>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62" name="Straight Arrow Connector 61"/>
          <p:cNvCxnSpPr>
            <a:stCxn id="60" idx="3"/>
            <a:endCxn id="63"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Flowchart: Alternate Process 62"/>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64" name="TextBox 63"/>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65" name="Flowchart: Alternate Process 64"/>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66" name="Straight Arrow Connector 65"/>
          <p:cNvCxnSpPr>
            <a:stCxn id="60" idx="2"/>
            <a:endCxn id="65"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3"/>
            <a:endCxn id="60"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69" name="Straight Arrow Connector 68"/>
          <p:cNvCxnSpPr>
            <a:stCxn id="41" idx="2"/>
            <a:endCxn id="59"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84" name="Straight Arrow Connector 83"/>
          <p:cNvCxnSpPr>
            <a:stCxn id="59" idx="2"/>
            <a:endCxn id="9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90" name="Flowchart: Alternate Process 8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3" name="TextBox 2"/>
          <p:cNvSpPr txBox="1"/>
          <p:nvPr/>
        </p:nvSpPr>
        <p:spPr>
          <a:xfrm>
            <a:off x="789014" y="1078695"/>
            <a:ext cx="620683" cy="923330"/>
          </a:xfrm>
          <a:prstGeom prst="rect">
            <a:avLst/>
          </a:prstGeom>
          <a:noFill/>
        </p:spPr>
        <p:txBody>
          <a:bodyPr wrap="none" rtlCol="0">
            <a:spAutoFit/>
          </a:bodyPr>
          <a:lstStyle/>
          <a:p>
            <a:r>
              <a:rPr lang="en-US" sz="5400" b="1" dirty="0" smtClean="0">
                <a:solidFill>
                  <a:srgbClr val="FFC000"/>
                </a:solidFill>
              </a:rPr>
              <a:t>D</a:t>
            </a:r>
            <a:endParaRPr lang="en-US" sz="5400" b="1" dirty="0">
              <a:solidFill>
                <a:srgbClr val="FFC000"/>
              </a:solidFill>
            </a:endParaRPr>
          </a:p>
        </p:txBody>
      </p:sp>
      <p:sp>
        <p:nvSpPr>
          <p:cNvPr id="42" name="TextBox 41"/>
          <p:cNvSpPr txBox="1"/>
          <p:nvPr/>
        </p:nvSpPr>
        <p:spPr>
          <a:xfrm>
            <a:off x="788912" y="2993987"/>
            <a:ext cx="620683" cy="923330"/>
          </a:xfrm>
          <a:prstGeom prst="rect">
            <a:avLst/>
          </a:prstGeom>
          <a:noFill/>
        </p:spPr>
        <p:txBody>
          <a:bodyPr wrap="none" rtlCol="0">
            <a:spAutoFit/>
          </a:bodyPr>
          <a:lstStyle/>
          <a:p>
            <a:r>
              <a:rPr lang="en-US" sz="5400" b="1" dirty="0" smtClean="0">
                <a:solidFill>
                  <a:srgbClr val="FFC000"/>
                </a:solidFill>
              </a:rPr>
              <a:t>D</a:t>
            </a:r>
            <a:endParaRPr lang="en-US" sz="5400" b="1" dirty="0">
              <a:solidFill>
                <a:srgbClr val="FFC000"/>
              </a:solidFill>
            </a:endParaRPr>
          </a:p>
        </p:txBody>
      </p:sp>
      <p:sp>
        <p:nvSpPr>
          <p:cNvPr id="43" name="TextBox 42"/>
          <p:cNvSpPr txBox="1"/>
          <p:nvPr/>
        </p:nvSpPr>
        <p:spPr>
          <a:xfrm>
            <a:off x="8534400" y="2061115"/>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3" name="TextBox 52"/>
          <p:cNvSpPr txBox="1"/>
          <p:nvPr/>
        </p:nvSpPr>
        <p:spPr>
          <a:xfrm>
            <a:off x="8534400" y="79915"/>
            <a:ext cx="457200" cy="923330"/>
          </a:xfrm>
          <a:prstGeom prst="rect">
            <a:avLst/>
          </a:prstGeom>
          <a:noFill/>
        </p:spPr>
        <p:txBody>
          <a:bodyPr wrap="square" rtlCol="0">
            <a:spAutoFit/>
          </a:bodyPr>
          <a:lstStyle/>
          <a:p>
            <a:r>
              <a:rPr lang="en-US" sz="5400" b="1" dirty="0" smtClean="0">
                <a:solidFill>
                  <a:srgbClr val="92D050"/>
                </a:solidFill>
              </a:rPr>
              <a:t>L</a:t>
            </a:r>
            <a:endParaRPr lang="en-US" sz="5400" b="1" dirty="0">
              <a:solidFill>
                <a:srgbClr val="92D050"/>
              </a:solidFill>
            </a:endParaRPr>
          </a:p>
        </p:txBody>
      </p:sp>
      <p:sp>
        <p:nvSpPr>
          <p:cNvPr id="54" name="TextBox 53"/>
          <p:cNvSpPr txBox="1"/>
          <p:nvPr/>
        </p:nvSpPr>
        <p:spPr>
          <a:xfrm>
            <a:off x="5780314" y="1078695"/>
            <a:ext cx="620485" cy="923330"/>
          </a:xfrm>
          <a:prstGeom prst="rect">
            <a:avLst/>
          </a:prstGeom>
          <a:noFill/>
        </p:spPr>
        <p:txBody>
          <a:bodyPr wrap="square" rtlCol="0">
            <a:spAutoFit/>
          </a:bodyPr>
          <a:lstStyle/>
          <a:p>
            <a:r>
              <a:rPr lang="en-US" sz="5400" b="1" dirty="0">
                <a:solidFill>
                  <a:srgbClr val="92D050"/>
                </a:solidFill>
              </a:rPr>
              <a:t>H</a:t>
            </a:r>
          </a:p>
        </p:txBody>
      </p:sp>
      <p:sp>
        <p:nvSpPr>
          <p:cNvPr id="56" name="TextBox 55"/>
          <p:cNvSpPr txBox="1"/>
          <p:nvPr/>
        </p:nvSpPr>
        <p:spPr>
          <a:xfrm>
            <a:off x="788911" y="4855461"/>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57" name="TextBox 56"/>
          <p:cNvSpPr txBox="1"/>
          <p:nvPr/>
        </p:nvSpPr>
        <p:spPr>
          <a:xfrm>
            <a:off x="5780315" y="3010494"/>
            <a:ext cx="620484" cy="923330"/>
          </a:xfrm>
          <a:prstGeom prst="rect">
            <a:avLst/>
          </a:prstGeom>
          <a:noFill/>
        </p:spPr>
        <p:txBody>
          <a:bodyPr wrap="square" rtlCol="0">
            <a:spAutoFit/>
          </a:bodyPr>
          <a:lstStyle/>
          <a:p>
            <a:r>
              <a:rPr lang="en-US" sz="5400" b="1" dirty="0">
                <a:solidFill>
                  <a:srgbClr val="92D050"/>
                </a:solidFill>
              </a:rPr>
              <a:t>G</a:t>
            </a:r>
          </a:p>
        </p:txBody>
      </p:sp>
      <p:sp>
        <p:nvSpPr>
          <p:cNvPr id="58" name="TextBox 57"/>
          <p:cNvSpPr txBox="1"/>
          <p:nvPr/>
        </p:nvSpPr>
        <p:spPr>
          <a:xfrm>
            <a:off x="5780315" y="4885958"/>
            <a:ext cx="620484" cy="923330"/>
          </a:xfrm>
          <a:prstGeom prst="rect">
            <a:avLst/>
          </a:prstGeom>
          <a:noFill/>
        </p:spPr>
        <p:txBody>
          <a:bodyPr wrap="square" rtlCol="0">
            <a:spAutoFit/>
          </a:bodyPr>
          <a:lstStyle/>
          <a:p>
            <a:r>
              <a:rPr lang="en-US" sz="5400" b="1" dirty="0">
                <a:solidFill>
                  <a:srgbClr val="92D050"/>
                </a:solidFill>
              </a:rPr>
              <a:t>G</a:t>
            </a:r>
          </a:p>
        </p:txBody>
      </p:sp>
      <p:sp>
        <p:nvSpPr>
          <p:cNvPr id="70" name="TextBox 69"/>
          <p:cNvSpPr txBox="1"/>
          <p:nvPr/>
        </p:nvSpPr>
        <p:spPr>
          <a:xfrm>
            <a:off x="8534400" y="3915973"/>
            <a:ext cx="457200" cy="923330"/>
          </a:xfrm>
          <a:prstGeom prst="rect">
            <a:avLst/>
          </a:prstGeom>
          <a:noFill/>
        </p:spPr>
        <p:txBody>
          <a:bodyPr wrap="square" rtlCol="0">
            <a:spAutoFit/>
          </a:bodyPr>
          <a:lstStyle/>
          <a:p>
            <a:r>
              <a:rPr lang="en-US" sz="5400" b="1" dirty="0" smtClean="0">
                <a:solidFill>
                  <a:srgbClr val="FFC000"/>
                </a:solidFill>
              </a:rPr>
              <a:t>S</a:t>
            </a:r>
            <a:endParaRPr lang="en-US" sz="5400" b="1" dirty="0">
              <a:solidFill>
                <a:srgbClr val="FFC000"/>
              </a:solidFill>
            </a:endParaRPr>
          </a:p>
        </p:txBody>
      </p:sp>
      <p:sp>
        <p:nvSpPr>
          <p:cNvPr id="52" name="TextBox 51"/>
          <p:cNvSpPr txBox="1"/>
          <p:nvPr/>
        </p:nvSpPr>
        <p:spPr>
          <a:xfrm>
            <a:off x="2081321" y="5697173"/>
            <a:ext cx="6816161" cy="1015663"/>
          </a:xfrm>
          <a:prstGeom prst="rect">
            <a:avLst/>
          </a:prstGeom>
          <a:noFill/>
        </p:spPr>
        <p:txBody>
          <a:bodyPr wrap="none" rtlCol="0">
            <a:spAutoFit/>
          </a:bodyPr>
          <a:lstStyle/>
          <a:p>
            <a:r>
              <a:rPr lang="en-US" sz="6000" b="1" dirty="0" smtClean="0">
                <a:solidFill>
                  <a:srgbClr val="FFC000"/>
                </a:solidFill>
              </a:rPr>
              <a:t>Compare 313 to 324.</a:t>
            </a:r>
            <a:endParaRPr lang="en-US" sz="6000" b="1" dirty="0">
              <a:solidFill>
                <a:srgbClr val="FFC000"/>
              </a:solidFill>
            </a:endParaRPr>
          </a:p>
        </p:txBody>
      </p:sp>
      <p:pic>
        <p:nvPicPr>
          <p:cNvPr id="7170" name="Picture 2" descr="C:\Users\mel9\Downloads\Slide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2" y="-15185"/>
            <a:ext cx="9153242" cy="688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403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Procedural Learning</a:t>
            </a:r>
            <a:endParaRPr lang="en-US" dirty="0"/>
          </a:p>
        </p:txBody>
      </p:sp>
      <p:pic>
        <p:nvPicPr>
          <p:cNvPr id="1032" name="Picture 8" descr="C:\Users\Erik Andersen\AppData\Local\Microsoft\Windows\Temporary Internet Files\Content.IE5\OKOXPGJV\MC90004008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1500" y="1476548"/>
            <a:ext cx="2895600" cy="20005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Content Placeholder 2"/>
              <p:cNvSpPr txBox="1">
                <a:spLocks/>
              </p:cNvSpPr>
              <p:nvPr/>
            </p:nvSpPr>
            <p:spPr>
              <a:xfrm>
                <a:off x="6858000" y="2061440"/>
                <a:ext cx="1981200" cy="30346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14:m>
                  <m:oMathPara xmlns:m="http://schemas.openxmlformats.org/officeDocument/2006/math">
                    <m:oMathParaPr>
                      <m:jc m:val="centerGroup"/>
                    </m:oMathParaPr>
                    <m:oMath xmlns:m="http://schemas.openxmlformats.org/officeDocument/2006/math">
                      <m:f>
                        <m:fPr>
                          <m:ctrlPr>
                            <a:rPr lang="en-US" sz="7200" i="1" smtClean="0">
                              <a:latin typeface="Cambria Math"/>
                            </a:rPr>
                          </m:ctrlPr>
                        </m:fPr>
                        <m:num>
                          <m:m>
                            <m:mPr>
                              <m:mcs>
                                <m:mc>
                                  <m:mcPr>
                                    <m:count m:val="1"/>
                                    <m:mcJc m:val="center"/>
                                  </m:mcPr>
                                </m:mc>
                              </m:mcs>
                              <m:ctrlPr>
                                <a:rPr lang="en-US" sz="7200" i="1" smtClean="0">
                                  <a:latin typeface="Cambria Math"/>
                                </a:rPr>
                              </m:ctrlPr>
                            </m:mPr>
                            <m:mr>
                              <m:e>
                                <m:r>
                                  <m:rPr>
                                    <m:brk m:alnAt="7"/>
                                  </m:rPr>
                                  <a:rPr lang="en-US" sz="7200" i="1" smtClean="0">
                                    <a:latin typeface="Cambria Math"/>
                                  </a:rPr>
                                  <m:t> </m:t>
                                </m:r>
                                <m:r>
                                  <a:rPr lang="en-US" sz="7200" i="1" smtClean="0">
                                    <a:latin typeface="Cambria Math"/>
                                  </a:rPr>
                                  <m:t>  </m:t>
                                </m:r>
                                <m:r>
                                  <a:rPr lang="en-US" sz="7200" b="0" i="1" smtClean="0">
                                    <a:latin typeface="Cambria Math"/>
                                  </a:rPr>
                                  <m:t> 2</m:t>
                                </m:r>
                                <m:r>
                                  <a:rPr lang="en-US" sz="7200" i="1" smtClean="0">
                                    <a:latin typeface="Cambria Math"/>
                                  </a:rPr>
                                  <m:t>1</m:t>
                                </m:r>
                              </m:e>
                            </m:mr>
                            <m:mr>
                              <m:e>
                                <m:r>
                                  <a:rPr lang="en-US" sz="7200" i="1" smtClean="0">
                                    <a:latin typeface="Cambria Math"/>
                                  </a:rPr>
                                  <m:t>+</m:t>
                                </m:r>
                                <m:r>
                                  <a:rPr lang="en-US" sz="7200" b="0" i="1" smtClean="0">
                                    <a:latin typeface="Cambria Math"/>
                                  </a:rPr>
                                  <m:t>2</m:t>
                                </m:r>
                                <m:r>
                                  <a:rPr lang="en-US" sz="7200" i="1" smtClean="0">
                                    <a:latin typeface="Cambria Math"/>
                                  </a:rPr>
                                  <m:t>2</m:t>
                                </m:r>
                              </m:e>
                            </m:mr>
                          </m:m>
                        </m:num>
                        <m:den>
                          <m:r>
                            <a:rPr lang="en-US" sz="7200" i="1" smtClean="0">
                              <a:latin typeface="Cambria Math"/>
                            </a:rPr>
                            <m:t>   </m:t>
                          </m:r>
                          <m:r>
                            <a:rPr lang="en-US" sz="7200" b="0" i="1" smtClean="0">
                              <a:latin typeface="Cambria Math"/>
                            </a:rPr>
                            <m:t>4</m:t>
                          </m:r>
                          <m:r>
                            <a:rPr lang="en-US" sz="7200" i="1" smtClean="0">
                              <a:latin typeface="Cambria Math"/>
                            </a:rPr>
                            <m:t>3</m:t>
                          </m:r>
                        </m:den>
                      </m:f>
                    </m:oMath>
                  </m:oMathPara>
                </a14:m>
                <a:endParaRPr lang="en-US" sz="7200" dirty="0"/>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6858000" y="2061440"/>
                <a:ext cx="1981200" cy="3034608"/>
              </a:xfrm>
              <a:prstGeom prst="rect">
                <a:avLst/>
              </a:prstGeom>
              <a:blipFill rotWithShape="1">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905000"/>
            <a:ext cx="2413000" cy="361950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4629" r="18056"/>
          <a:stretch/>
        </p:blipFill>
        <p:spPr>
          <a:xfrm>
            <a:off x="3200400" y="3871090"/>
            <a:ext cx="2806700" cy="2449916"/>
          </a:xfrm>
          <a:prstGeom prst="rect">
            <a:avLst/>
          </a:prstGeom>
        </p:spPr>
      </p:pic>
    </p:spTree>
    <p:extLst>
      <p:ext uri="{BB962C8B-B14F-4D97-AF65-F5344CB8AC3E}">
        <p14:creationId xmlns:p14="http://schemas.microsoft.com/office/powerpoint/2010/main" val="147445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 with traces?</a:t>
            </a:r>
            <a:endParaRPr lang="en-US" dirty="0"/>
          </a:p>
        </p:txBody>
      </p:sp>
      <p:sp>
        <p:nvSpPr>
          <p:cNvPr id="3" name="Content Placeholder 2"/>
          <p:cNvSpPr>
            <a:spLocks noGrp="1"/>
          </p:cNvSpPr>
          <p:nvPr>
            <p:ph idx="1"/>
          </p:nvPr>
        </p:nvSpPr>
        <p:spPr/>
        <p:txBody>
          <a:bodyPr/>
          <a:lstStyle/>
          <a:p>
            <a:r>
              <a:rPr lang="en-US" dirty="0" smtClean="0"/>
              <a:t>Rank their difficulty</a:t>
            </a:r>
          </a:p>
          <a:p>
            <a:endParaRPr lang="en-US" dirty="0" smtClean="0"/>
          </a:p>
          <a:p>
            <a:endParaRPr lang="en-US" dirty="0"/>
          </a:p>
          <a:p>
            <a:r>
              <a:rPr lang="en-US" dirty="0" smtClean="0"/>
              <a:t>Analyze and compare progressions</a:t>
            </a:r>
          </a:p>
          <a:p>
            <a:endParaRPr lang="en-US" dirty="0"/>
          </a:p>
          <a:p>
            <a:endParaRPr lang="en-US" dirty="0" smtClean="0"/>
          </a:p>
          <a:p>
            <a:r>
              <a:rPr lang="en-US" dirty="0" smtClean="0"/>
              <a:t>Synthesize new progressions</a:t>
            </a:r>
            <a:endParaRPr lang="en-US" dirty="0"/>
          </a:p>
        </p:txBody>
      </p:sp>
    </p:spTree>
    <p:extLst>
      <p:ext uri="{BB962C8B-B14F-4D97-AF65-F5344CB8AC3E}">
        <p14:creationId xmlns:p14="http://schemas.microsoft.com/office/powerpoint/2010/main" val="24419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 with traces?</a:t>
            </a:r>
            <a:endParaRPr lang="en-US" dirty="0"/>
          </a:p>
        </p:txBody>
      </p:sp>
      <p:sp>
        <p:nvSpPr>
          <p:cNvPr id="3" name="Content Placeholder 2"/>
          <p:cNvSpPr>
            <a:spLocks noGrp="1"/>
          </p:cNvSpPr>
          <p:nvPr>
            <p:ph idx="1"/>
          </p:nvPr>
        </p:nvSpPr>
        <p:spPr/>
        <p:txBody>
          <a:bodyPr/>
          <a:lstStyle/>
          <a:p>
            <a:r>
              <a:rPr lang="en-US" dirty="0" smtClean="0"/>
              <a:t>Rank their difficulty</a:t>
            </a:r>
          </a:p>
          <a:p>
            <a:endParaRPr lang="en-US" dirty="0" smtClean="0"/>
          </a:p>
          <a:p>
            <a:endParaRPr lang="en-US" dirty="0"/>
          </a:p>
          <a:p>
            <a:r>
              <a:rPr lang="en-US" dirty="0" smtClean="0">
                <a:solidFill>
                  <a:schemeClr val="bg1">
                    <a:lumMod val="65000"/>
                  </a:schemeClr>
                </a:solidFill>
              </a:rPr>
              <a:t>Analyze and compare progressions</a:t>
            </a:r>
          </a:p>
          <a:p>
            <a:endParaRPr lang="en-US" dirty="0">
              <a:solidFill>
                <a:schemeClr val="bg1">
                  <a:lumMod val="65000"/>
                </a:schemeClr>
              </a:solidFill>
            </a:endParaRPr>
          </a:p>
          <a:p>
            <a:endParaRPr lang="en-US" dirty="0" smtClean="0">
              <a:solidFill>
                <a:schemeClr val="bg1">
                  <a:lumMod val="65000"/>
                </a:schemeClr>
              </a:solidFill>
            </a:endParaRPr>
          </a:p>
          <a:p>
            <a:r>
              <a:rPr lang="en-US" dirty="0" smtClean="0">
                <a:solidFill>
                  <a:schemeClr val="bg1">
                    <a:lumMod val="65000"/>
                  </a:schemeClr>
                </a:solidFill>
              </a:rPr>
              <a:t>Synthesize new progressions</a:t>
            </a:r>
            <a:endParaRPr lang="en-US" dirty="0">
              <a:solidFill>
                <a:schemeClr val="bg1">
                  <a:lumMod val="65000"/>
                </a:schemeClr>
              </a:solidFill>
            </a:endParaRPr>
          </a:p>
        </p:txBody>
      </p:sp>
    </p:spTree>
    <p:extLst>
      <p:ext uri="{BB962C8B-B14F-4D97-AF65-F5344CB8AC3E}">
        <p14:creationId xmlns:p14="http://schemas.microsoft.com/office/powerpoint/2010/main" val="14538234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 Ordering</a:t>
            </a:r>
            <a:endParaRPr lang="en-US" dirty="0"/>
          </a:p>
        </p:txBody>
      </p:sp>
      <p:sp>
        <p:nvSpPr>
          <p:cNvPr id="3" name="Content Placeholder 2"/>
          <p:cNvSpPr>
            <a:spLocks noGrp="1"/>
          </p:cNvSpPr>
          <p:nvPr>
            <p:ph idx="1"/>
          </p:nvPr>
        </p:nvSpPr>
        <p:spPr/>
        <p:txBody>
          <a:bodyPr/>
          <a:lstStyle/>
          <a:p>
            <a:r>
              <a:rPr lang="en-US" dirty="0" smtClean="0"/>
              <a:t>Loop executes longer = harder</a:t>
            </a:r>
          </a:p>
          <a:p>
            <a:pPr lvl="1"/>
            <a:r>
              <a:rPr lang="en-US" dirty="0" smtClean="0"/>
              <a:t>more digits in number comparison</a:t>
            </a:r>
          </a:p>
          <a:p>
            <a:pPr lvl="1"/>
            <a:r>
              <a:rPr lang="en-US" dirty="0" smtClean="0"/>
              <a:t>more columns in subtraction</a:t>
            </a:r>
          </a:p>
          <a:p>
            <a:endParaRPr lang="en-US" dirty="0" smtClean="0"/>
          </a:p>
          <a:p>
            <a:r>
              <a:rPr lang="en-US" dirty="0" smtClean="0"/>
              <a:t>Exceptional conditions = harder</a:t>
            </a:r>
            <a:endParaRPr lang="en-US" dirty="0"/>
          </a:p>
          <a:p>
            <a:pPr lvl="1"/>
            <a:r>
              <a:rPr lang="en-US" dirty="0" smtClean="0"/>
              <a:t>if </a:t>
            </a:r>
            <a:r>
              <a:rPr lang="en-US" i="1" dirty="0" err="1" smtClean="0"/>
              <a:t>boolean</a:t>
            </a:r>
            <a:r>
              <a:rPr lang="en-US" i="1" dirty="0" smtClean="0"/>
              <a:t> expression:</a:t>
            </a:r>
            <a:r>
              <a:rPr lang="en-US" dirty="0" smtClean="0"/>
              <a:t> </a:t>
            </a:r>
            <a:r>
              <a:rPr lang="en-US" i="1" dirty="0" smtClean="0"/>
              <a:t>statement</a:t>
            </a:r>
            <a:endParaRPr lang="en-US" dirty="0"/>
          </a:p>
          <a:p>
            <a:pPr lvl="1"/>
            <a:r>
              <a:rPr lang="en-US" dirty="0" smtClean="0"/>
              <a:t>borrowing in subtraction</a:t>
            </a:r>
          </a:p>
          <a:p>
            <a:pPr lvl="1"/>
            <a:r>
              <a:rPr lang="en-US" dirty="0" smtClean="0"/>
              <a:t>carrying in addition</a:t>
            </a:r>
            <a:endParaRPr lang="en-US" dirty="0"/>
          </a:p>
          <a:p>
            <a:endParaRPr lang="en-US" dirty="0" smtClean="0"/>
          </a:p>
          <a:p>
            <a:endParaRPr lang="en-US" dirty="0"/>
          </a:p>
        </p:txBody>
      </p:sp>
    </p:spTree>
    <p:extLst>
      <p:ext uri="{BB962C8B-B14F-4D97-AF65-F5344CB8AC3E}">
        <p14:creationId xmlns:p14="http://schemas.microsoft.com/office/powerpoint/2010/main" val="310985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a:t>
            </a:r>
            <a:r>
              <a:rPr lang="en-US" i="1" dirty="0" smtClean="0"/>
              <a:t>-</a:t>
            </a:r>
            <a:r>
              <a:rPr lang="en-US" dirty="0" smtClean="0"/>
              <a:t>grams</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24843021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1-</a:t>
            </a:r>
            <a:r>
              <a:rPr lang="en-US" dirty="0" smtClean="0"/>
              <a:t>grams</a:t>
            </a:r>
            <a:endParaRPr lang="en-US" dirty="0"/>
          </a:p>
        </p:txBody>
      </p:sp>
      <p:sp>
        <p:nvSpPr>
          <p:cNvPr id="3" name="Content Placeholder 2"/>
          <p:cNvSpPr>
            <a:spLocks noGrp="1"/>
          </p:cNvSpPr>
          <p:nvPr>
            <p:ph idx="1"/>
          </p:nvPr>
        </p:nvSpPr>
        <p:spPr/>
        <p:txBody>
          <a:bodyPr/>
          <a:lstStyle/>
          <a:p>
            <a:endParaRPr lang="en-US" dirty="0" smtClean="0"/>
          </a:p>
          <a:p>
            <a:pPr marL="0" indent="0">
              <a:buNone/>
            </a:pPr>
            <a:endParaRPr lang="en-US" dirty="0"/>
          </a:p>
          <a:p>
            <a:pPr marL="0" indent="0" algn="ctr">
              <a:buNone/>
            </a:pPr>
            <a:r>
              <a:rPr lang="en-US" sz="6000" dirty="0" smtClean="0"/>
              <a:t>the boy threw the ball</a:t>
            </a:r>
          </a:p>
        </p:txBody>
      </p:sp>
      <p:sp>
        <p:nvSpPr>
          <p:cNvPr id="4" name="Rectangle 3"/>
          <p:cNvSpPr/>
          <p:nvPr/>
        </p:nvSpPr>
        <p:spPr>
          <a:xfrm>
            <a:off x="1066800" y="2971800"/>
            <a:ext cx="1143000" cy="838200"/>
          </a:xfrm>
          <a:prstGeom prst="rect">
            <a:avLst/>
          </a:prstGeom>
          <a:solidFill>
            <a:schemeClr val="accent6">
              <a:lumMod val="75000"/>
              <a:alpha val="18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00" y="2971800"/>
            <a:ext cx="1295400" cy="838200"/>
          </a:xfrm>
          <a:prstGeom prst="rect">
            <a:avLst/>
          </a:prstGeom>
          <a:solidFill>
            <a:schemeClr val="accent6">
              <a:lumMod val="75000"/>
              <a:alpha val="18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57600" y="2971800"/>
            <a:ext cx="1905000" cy="838200"/>
          </a:xfrm>
          <a:prstGeom prst="rect">
            <a:avLst/>
          </a:prstGeom>
          <a:solidFill>
            <a:schemeClr val="accent6">
              <a:lumMod val="75000"/>
              <a:alpha val="18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38800" y="2971800"/>
            <a:ext cx="1143000" cy="838200"/>
          </a:xfrm>
          <a:prstGeom prst="rect">
            <a:avLst/>
          </a:prstGeom>
          <a:solidFill>
            <a:schemeClr val="accent6">
              <a:lumMod val="75000"/>
              <a:alpha val="18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0" y="2971800"/>
            <a:ext cx="1219200" cy="838200"/>
          </a:xfrm>
          <a:prstGeom prst="rect">
            <a:avLst/>
          </a:prstGeom>
          <a:solidFill>
            <a:schemeClr val="accent6">
              <a:lumMod val="75000"/>
              <a:alpha val="18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66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2</a:t>
            </a:r>
            <a:r>
              <a:rPr lang="en-US" i="1" dirty="0" smtClean="0"/>
              <a:t>-</a:t>
            </a:r>
            <a:r>
              <a:rPr lang="en-US" dirty="0" smtClean="0"/>
              <a:t>grams</a:t>
            </a:r>
            <a:endParaRPr lang="en-US" dirty="0"/>
          </a:p>
        </p:txBody>
      </p:sp>
      <p:sp>
        <p:nvSpPr>
          <p:cNvPr id="3" name="Content Placeholder 2"/>
          <p:cNvSpPr>
            <a:spLocks noGrp="1"/>
          </p:cNvSpPr>
          <p:nvPr>
            <p:ph idx="1"/>
          </p:nvPr>
        </p:nvSpPr>
        <p:spPr/>
        <p:txBody>
          <a:bodyPr/>
          <a:lstStyle/>
          <a:p>
            <a:endParaRPr lang="en-US" dirty="0" smtClean="0"/>
          </a:p>
          <a:p>
            <a:pPr marL="0" indent="0">
              <a:buNone/>
            </a:pPr>
            <a:endParaRPr lang="en-US" dirty="0"/>
          </a:p>
          <a:p>
            <a:pPr marL="0" indent="0" algn="ctr">
              <a:buNone/>
            </a:pPr>
            <a:r>
              <a:rPr lang="en-US" sz="6000" dirty="0" smtClean="0"/>
              <a:t>the boy threw the ball</a:t>
            </a:r>
          </a:p>
        </p:txBody>
      </p:sp>
      <p:sp>
        <p:nvSpPr>
          <p:cNvPr id="4" name="Rectangle 3"/>
          <p:cNvSpPr/>
          <p:nvPr/>
        </p:nvSpPr>
        <p:spPr>
          <a:xfrm>
            <a:off x="1066800" y="2971800"/>
            <a:ext cx="2590800" cy="838200"/>
          </a:xfrm>
          <a:prstGeom prst="rect">
            <a:avLst/>
          </a:prstGeom>
          <a:solidFill>
            <a:schemeClr val="accent6">
              <a:lumMod val="75000"/>
              <a:alpha val="18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00" y="2971800"/>
            <a:ext cx="3276600" cy="838200"/>
          </a:xfrm>
          <a:prstGeom prst="rect">
            <a:avLst/>
          </a:prstGeom>
          <a:solidFill>
            <a:schemeClr val="accent6">
              <a:lumMod val="75000"/>
              <a:alpha val="18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57600" y="2971800"/>
            <a:ext cx="3124200" cy="838200"/>
          </a:xfrm>
          <a:prstGeom prst="rect">
            <a:avLst/>
          </a:prstGeom>
          <a:solidFill>
            <a:schemeClr val="accent6">
              <a:lumMod val="75000"/>
              <a:alpha val="18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62600" y="2971800"/>
            <a:ext cx="2438400" cy="838200"/>
          </a:xfrm>
          <a:prstGeom prst="rect">
            <a:avLst/>
          </a:prstGeom>
          <a:solidFill>
            <a:schemeClr val="accent6">
              <a:lumMod val="75000"/>
              <a:alpha val="18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34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5" grpId="0" animBg="1"/>
      <p:bldP spid="5" grpId="1" animBg="1"/>
      <p:bldP spid="6" grpId="0" animBg="1"/>
      <p:bldP spid="6" grpId="1"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14444328"/>
              </p:ext>
            </p:extLst>
          </p:nvPr>
        </p:nvGraphicFramePr>
        <p:xfrm>
          <a:off x="1905000" y="1676400"/>
          <a:ext cx="5410200" cy="3733800"/>
        </p:xfrm>
        <a:graphic>
          <a:graphicData uri="http://schemas.openxmlformats.org/drawingml/2006/table">
            <a:tbl>
              <a:tblPr firstRow="1" bandRow="1">
                <a:tableStyleId>{5C22544A-7EE6-4342-B048-85BDC9FD1C3A}</a:tableStyleId>
              </a:tblPr>
              <a:tblGrid>
                <a:gridCol w="1066800"/>
                <a:gridCol w="4343400"/>
              </a:tblGrid>
              <a:tr h="933450">
                <a:tc>
                  <a:txBody>
                    <a:bodyPr/>
                    <a:lstStyle/>
                    <a:p>
                      <a:r>
                        <a:rPr lang="en-US" sz="5400" i="1" dirty="0" smtClean="0"/>
                        <a:t>n</a:t>
                      </a:r>
                      <a:endParaRPr lang="en-US" sz="5400" i="1" dirty="0"/>
                    </a:p>
                  </a:txBody>
                  <a:tcPr/>
                </a:tc>
                <a:tc>
                  <a:txBody>
                    <a:bodyPr/>
                    <a:lstStyle/>
                    <a:p>
                      <a:r>
                        <a:rPr lang="en-US" sz="5400" i="1" dirty="0" smtClean="0"/>
                        <a:t>n</a:t>
                      </a:r>
                      <a:r>
                        <a:rPr lang="en-US" sz="5400" dirty="0" smtClean="0"/>
                        <a:t>-grams</a:t>
                      </a:r>
                      <a:endParaRPr lang="en-US" sz="5400" dirty="0"/>
                    </a:p>
                  </a:txBody>
                  <a:tcPr/>
                </a:tc>
              </a:tr>
              <a:tr h="933450">
                <a:tc>
                  <a:txBody>
                    <a:bodyPr/>
                    <a:lstStyle/>
                    <a:p>
                      <a:r>
                        <a:rPr lang="en-US" sz="5400" dirty="0" smtClean="0"/>
                        <a:t>1</a:t>
                      </a:r>
                      <a:endParaRPr lang="en-US" sz="5400" dirty="0"/>
                    </a:p>
                  </a:txBody>
                  <a:tcPr/>
                </a:tc>
                <a:tc>
                  <a:txBody>
                    <a:bodyPr/>
                    <a:lstStyle/>
                    <a:p>
                      <a:r>
                        <a:rPr lang="en-US" sz="5400" dirty="0" smtClean="0"/>
                        <a:t>H</a:t>
                      </a:r>
                      <a:r>
                        <a:rPr lang="en-US" sz="5400" baseline="0" dirty="0" smtClean="0"/>
                        <a:t>, L, D, S, G</a:t>
                      </a:r>
                      <a:endParaRPr lang="en-US" sz="5400" dirty="0"/>
                    </a:p>
                  </a:txBody>
                  <a:tcPr/>
                </a:tc>
              </a:tr>
              <a:tr h="933450">
                <a:tc>
                  <a:txBody>
                    <a:bodyPr/>
                    <a:lstStyle/>
                    <a:p>
                      <a:r>
                        <a:rPr lang="en-US" sz="5400" dirty="0" smtClean="0"/>
                        <a:t>2</a:t>
                      </a:r>
                      <a:endParaRPr lang="en-US" sz="5400" dirty="0"/>
                    </a:p>
                  </a:txBody>
                  <a:tcPr/>
                </a:tc>
                <a:tc>
                  <a:txBody>
                    <a:bodyPr/>
                    <a:lstStyle/>
                    <a:p>
                      <a:r>
                        <a:rPr lang="en-US" sz="5400" dirty="0" smtClean="0"/>
                        <a:t>DD,</a:t>
                      </a:r>
                      <a:r>
                        <a:rPr lang="en-US" sz="5400" baseline="0" dirty="0" smtClean="0"/>
                        <a:t> DS, DG</a:t>
                      </a:r>
                      <a:endParaRPr lang="en-US" sz="5400" dirty="0"/>
                    </a:p>
                  </a:txBody>
                  <a:tcPr/>
                </a:tc>
              </a:tr>
              <a:tr h="933450">
                <a:tc>
                  <a:txBody>
                    <a:bodyPr/>
                    <a:lstStyle/>
                    <a:p>
                      <a:r>
                        <a:rPr lang="en-US" sz="5400" dirty="0" smtClean="0"/>
                        <a:t>3</a:t>
                      </a:r>
                      <a:endParaRPr lang="en-US" sz="5400" dirty="0"/>
                    </a:p>
                  </a:txBody>
                  <a:tcPr/>
                </a:tc>
                <a:tc>
                  <a:txBody>
                    <a:bodyPr/>
                    <a:lstStyle/>
                    <a:p>
                      <a:r>
                        <a:rPr lang="en-US" sz="5400" dirty="0" smtClean="0"/>
                        <a:t>DDS, DDG</a:t>
                      </a:r>
                      <a:endParaRPr lang="en-US" sz="5400" dirty="0"/>
                    </a:p>
                  </a:txBody>
                  <a:tcPr/>
                </a:tc>
              </a:tr>
            </a:tbl>
          </a:graphicData>
        </a:graphic>
      </p:graphicFrame>
    </p:spTree>
    <p:extLst>
      <p:ext uri="{BB962C8B-B14F-4D97-AF65-F5344CB8AC3E}">
        <p14:creationId xmlns:p14="http://schemas.microsoft.com/office/powerpoint/2010/main" val="18401912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-gram based Partial Ordering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for </a:t>
                </a:r>
                <a:r>
                  <a:rPr lang="en-US" dirty="0"/>
                  <a:t>some integer </a:t>
                </a:r>
                <a:r>
                  <a:rPr lang="en-US" i="1" dirty="0" smtClean="0"/>
                  <a:t>n</a:t>
                </a:r>
                <a:endParaRPr lang="en-US" dirty="0" smtClean="0"/>
              </a:p>
              <a:p>
                <a:pPr marL="457200" lvl="1" indent="0">
                  <a:buNone/>
                </a:pPr>
                <a:r>
                  <a:rPr lang="en-US" dirty="0" smtClean="0"/>
                  <a:t>if T</a:t>
                </a:r>
                <a:r>
                  <a:rPr lang="en-US" baseline="-25000" dirty="0" smtClean="0"/>
                  <a:t>1</a:t>
                </a:r>
                <a:r>
                  <a:rPr lang="en-US" dirty="0" smtClean="0"/>
                  <a:t> </a:t>
                </a:r>
                <a:r>
                  <a:rPr lang="en-US" dirty="0"/>
                  <a:t>contains all of the </a:t>
                </a:r>
                <a:r>
                  <a:rPr lang="en-US" i="1" dirty="0"/>
                  <a:t>n</a:t>
                </a:r>
                <a:r>
                  <a:rPr lang="en-US" dirty="0"/>
                  <a:t>-grams </a:t>
                </a:r>
                <a:r>
                  <a:rPr lang="en-US" dirty="0" smtClean="0"/>
                  <a:t>of T</a:t>
                </a:r>
                <a:r>
                  <a:rPr lang="en-US" baseline="-25000" dirty="0" smtClean="0"/>
                  <a:t>2</a:t>
                </a:r>
              </a:p>
              <a:p>
                <a:pPr marL="457200" lvl="1" indent="0">
                  <a:buNone/>
                </a:pPr>
                <a:r>
                  <a:rPr lang="en-US" baseline="-25000" dirty="0"/>
                  <a:t>	</a:t>
                </a:r>
                <a:r>
                  <a:rPr lang="en-US" dirty="0" smtClean="0"/>
                  <a:t>then T</a:t>
                </a:r>
                <a:r>
                  <a:rPr lang="en-US" baseline="-25000" dirty="0" smtClean="0"/>
                  <a:t>1</a:t>
                </a:r>
                <a:r>
                  <a:rPr lang="en-US" dirty="0" smtClean="0"/>
                  <a:t> </a:t>
                </a:r>
                <a:r>
                  <a:rPr lang="en-US" dirty="0"/>
                  <a:t>&gt; </a:t>
                </a:r>
                <a:r>
                  <a:rPr lang="en-US" dirty="0" smtClean="0"/>
                  <a:t>T</a:t>
                </a:r>
                <a:r>
                  <a:rPr lang="en-US" baseline="-25000" dirty="0" smtClean="0"/>
                  <a:t>2</a:t>
                </a:r>
                <a:endParaRPr lang="en-US" dirty="0" smtClean="0"/>
              </a:p>
              <a:p>
                <a:pPr marL="457200" lvl="1" indent="0">
                  <a:buNone/>
                </a:pPr>
                <a:endParaRPr lang="en-US" dirty="0" smtClean="0"/>
              </a:p>
              <a:p>
                <a:pPr marL="457200" lvl="1" indent="0">
                  <a:buNone/>
                </a:pPr>
                <a:endParaRPr lang="en-US" dirty="0"/>
              </a:p>
              <a:p>
                <a:pPr marL="0" indent="0">
                  <a:buNone/>
                </a:pPr>
                <a:r>
                  <a:rPr lang="en-US" dirty="0" smtClean="0"/>
                  <a:t>1-grams </a:t>
                </a:r>
                <a:r>
                  <a:rPr lang="en-US" dirty="0"/>
                  <a:t>→</a:t>
                </a:r>
                <a:r>
                  <a:rPr lang="en-US" dirty="0" smtClean="0"/>
                  <a:t> statement coverage</a:t>
                </a:r>
              </a:p>
              <a:p>
                <a:pPr marL="0" indent="0">
                  <a:buNone/>
                </a:pPr>
                <a14:m>
                  <m:oMath xmlns:m="http://schemas.openxmlformats.org/officeDocument/2006/math">
                    <m:r>
                      <a:rPr lang="en-US" i="1" smtClean="0">
                        <a:latin typeface="Cambria Math"/>
                        <a:ea typeface="Cambria Math"/>
                      </a:rPr>
                      <m:t>∞</m:t>
                    </m:r>
                  </m:oMath>
                </a14:m>
                <a:r>
                  <a:rPr lang="en-US" dirty="0" smtClean="0"/>
                  <a:t>-grams </a:t>
                </a:r>
                <a:r>
                  <a:rPr lang="en-US" dirty="0"/>
                  <a:t>→</a:t>
                </a:r>
                <a:r>
                  <a:rPr lang="en-US" dirty="0" smtClean="0"/>
                  <a:t> path coverage</a:t>
                </a:r>
                <a:endParaRPr lang="en-US" dirty="0"/>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852" t="-1752"/>
                </a:stretch>
              </a:blipFill>
            </p:spPr>
            <p:txBody>
              <a:bodyPr/>
              <a:lstStyle/>
              <a:p>
                <a:r>
                  <a:rPr lang="en-US">
                    <a:noFill/>
                  </a:rPr>
                  <a:t> </a:t>
                </a:r>
              </a:p>
            </p:txBody>
          </p:sp>
        </mc:Fallback>
      </mc:AlternateContent>
      <p:sp>
        <p:nvSpPr>
          <p:cNvPr id="4" name="Rectangle 3"/>
          <p:cNvSpPr/>
          <p:nvPr/>
        </p:nvSpPr>
        <p:spPr>
          <a:xfrm>
            <a:off x="419100" y="4038600"/>
            <a:ext cx="571500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46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 with traces?</a:t>
            </a:r>
            <a:endParaRPr lang="en-US" dirty="0"/>
          </a:p>
        </p:txBody>
      </p:sp>
      <p:sp>
        <p:nvSpPr>
          <p:cNvPr id="3" name="Content Placeholder 2"/>
          <p:cNvSpPr>
            <a:spLocks noGrp="1"/>
          </p:cNvSpPr>
          <p:nvPr>
            <p:ph idx="1"/>
          </p:nvPr>
        </p:nvSpPr>
        <p:spPr/>
        <p:txBody>
          <a:bodyPr/>
          <a:lstStyle/>
          <a:p>
            <a:r>
              <a:rPr lang="en-US" dirty="0" smtClean="0">
                <a:solidFill>
                  <a:schemeClr val="bg1">
                    <a:lumMod val="65000"/>
                  </a:schemeClr>
                </a:solidFill>
              </a:rPr>
              <a:t>Rank their difficulty</a:t>
            </a:r>
          </a:p>
          <a:p>
            <a:endParaRPr lang="en-US" dirty="0" smtClean="0"/>
          </a:p>
          <a:p>
            <a:endParaRPr lang="en-US" dirty="0"/>
          </a:p>
          <a:p>
            <a:r>
              <a:rPr lang="en-US" dirty="0" smtClean="0"/>
              <a:t>Analyze and compare progressions</a:t>
            </a:r>
          </a:p>
          <a:p>
            <a:endParaRPr lang="en-US" dirty="0">
              <a:solidFill>
                <a:schemeClr val="bg1">
                  <a:lumMod val="65000"/>
                </a:schemeClr>
              </a:solidFill>
            </a:endParaRPr>
          </a:p>
          <a:p>
            <a:endParaRPr lang="en-US" dirty="0" smtClean="0">
              <a:solidFill>
                <a:schemeClr val="bg1">
                  <a:lumMod val="65000"/>
                </a:schemeClr>
              </a:solidFill>
            </a:endParaRPr>
          </a:p>
          <a:p>
            <a:r>
              <a:rPr lang="en-US" dirty="0" smtClean="0">
                <a:solidFill>
                  <a:schemeClr val="bg1">
                    <a:lumMod val="65000"/>
                  </a:schemeClr>
                </a:solidFill>
              </a:rPr>
              <a:t>Synthesize new progressions</a:t>
            </a:r>
            <a:endParaRPr lang="en-US" dirty="0">
              <a:solidFill>
                <a:schemeClr val="bg1">
                  <a:lumMod val="65000"/>
                </a:schemeClr>
              </a:solidFill>
            </a:endParaRPr>
          </a:p>
        </p:txBody>
      </p:sp>
    </p:spTree>
    <p:extLst>
      <p:ext uri="{BB962C8B-B14F-4D97-AF65-F5344CB8AC3E}">
        <p14:creationId xmlns:p14="http://schemas.microsoft.com/office/powerpoint/2010/main" val="3784052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153400" cy="3657600"/>
          </a:xfrm>
        </p:spPr>
        <p:txBody>
          <a:bodyPr/>
          <a:lstStyle/>
          <a:p>
            <a:pPr marL="0" indent="0">
              <a:buNone/>
            </a:pPr>
            <a:r>
              <a:rPr lang="en-US" dirty="0" smtClean="0">
                <a:solidFill>
                  <a:srgbClr val="0070C0"/>
                </a:solidFill>
              </a:rPr>
              <a:t>if</a:t>
            </a:r>
            <a:r>
              <a:rPr lang="en-US" dirty="0" smtClean="0"/>
              <a:t> length(</a:t>
            </a:r>
            <a:r>
              <a:rPr lang="en-US" b="1" dirty="0" smtClean="0"/>
              <a:t>n</a:t>
            </a:r>
            <a:r>
              <a:rPr lang="en-US" b="1" baseline="-25000" dirty="0" smtClean="0"/>
              <a:t>1</a:t>
            </a:r>
            <a:r>
              <a:rPr lang="en-US" dirty="0" smtClean="0"/>
              <a:t>) </a:t>
            </a:r>
            <a:r>
              <a:rPr lang="en-US" dirty="0"/>
              <a:t>&lt;</a:t>
            </a:r>
            <a:r>
              <a:rPr lang="en-US" dirty="0" smtClean="0"/>
              <a:t> length(</a:t>
            </a:r>
            <a:r>
              <a:rPr lang="en-US" b="1" dirty="0" smtClean="0"/>
              <a:t>n</a:t>
            </a:r>
            <a:r>
              <a:rPr lang="en-US" b="1" baseline="-25000" dirty="0" smtClean="0"/>
              <a:t>2</a:t>
            </a:r>
            <a:r>
              <a:rPr lang="en-US" dirty="0" smtClean="0"/>
              <a:t>): </a:t>
            </a:r>
            <a:r>
              <a:rPr lang="en-US" dirty="0" smtClean="0">
                <a:solidFill>
                  <a:srgbClr val="0070C0"/>
                </a:solidFill>
              </a:rPr>
              <a:t>return</a:t>
            </a:r>
            <a:r>
              <a:rPr lang="en-US" dirty="0" smtClean="0"/>
              <a:t> </a:t>
            </a:r>
            <a:r>
              <a:rPr lang="en-US" i="1" dirty="0" smtClean="0">
                <a:solidFill>
                  <a:srgbClr val="FFC000"/>
                </a:solidFill>
              </a:rPr>
              <a:t>less                   </a:t>
            </a:r>
            <a:r>
              <a:rPr lang="en-US" b="1" dirty="0" smtClean="0">
                <a:solidFill>
                  <a:srgbClr val="00B050"/>
                </a:solidFill>
              </a:rPr>
              <a:t>L</a:t>
            </a:r>
            <a:r>
              <a:rPr lang="en-US" dirty="0" smtClean="0"/>
              <a:t>                      </a:t>
            </a:r>
            <a:endParaRPr lang="en-US" i="1" dirty="0" smtClean="0"/>
          </a:p>
          <a:p>
            <a:pPr marL="0" indent="0">
              <a:buNone/>
            </a:pPr>
            <a:r>
              <a:rPr lang="en-US" dirty="0">
                <a:solidFill>
                  <a:srgbClr val="0070C0"/>
                </a:solidFill>
              </a:rPr>
              <a:t>if</a:t>
            </a:r>
            <a:r>
              <a:rPr lang="en-US" dirty="0"/>
              <a:t> </a:t>
            </a:r>
            <a:r>
              <a:rPr lang="en-US" dirty="0" smtClean="0"/>
              <a:t>length(</a:t>
            </a:r>
            <a:r>
              <a:rPr lang="en-US" b="1" dirty="0" smtClean="0"/>
              <a:t>n</a:t>
            </a:r>
            <a:r>
              <a:rPr lang="en-US" b="1" baseline="-25000" dirty="0"/>
              <a:t>1</a:t>
            </a:r>
            <a:r>
              <a:rPr lang="en-US" dirty="0" smtClean="0"/>
              <a:t>) &gt; length(</a:t>
            </a:r>
            <a:r>
              <a:rPr lang="en-US" b="1" dirty="0" smtClean="0"/>
              <a:t>n</a:t>
            </a:r>
            <a:r>
              <a:rPr lang="en-US" b="1" baseline="-25000" dirty="0"/>
              <a:t>2</a:t>
            </a:r>
            <a:r>
              <a:rPr lang="en-US" dirty="0" smtClean="0"/>
              <a:t>): </a:t>
            </a:r>
            <a:r>
              <a:rPr lang="en-US" dirty="0">
                <a:solidFill>
                  <a:srgbClr val="0070C0"/>
                </a:solidFill>
              </a:rPr>
              <a:t>return</a:t>
            </a:r>
            <a:r>
              <a:rPr lang="en-US" dirty="0"/>
              <a:t> </a:t>
            </a:r>
            <a:r>
              <a:rPr lang="en-US" i="1" dirty="0" smtClean="0">
                <a:solidFill>
                  <a:srgbClr val="FFC000"/>
                </a:solidFill>
              </a:rPr>
              <a:t>greater</a:t>
            </a:r>
            <a:r>
              <a:rPr lang="en-US" dirty="0" smtClean="0"/>
              <a:t>            </a:t>
            </a:r>
            <a:r>
              <a:rPr lang="en-US" b="1" dirty="0" smtClean="0">
                <a:solidFill>
                  <a:srgbClr val="00B050"/>
                </a:solidFill>
              </a:rPr>
              <a:t>H</a:t>
            </a:r>
            <a:r>
              <a:rPr lang="en-US" dirty="0" smtClean="0"/>
              <a:t> </a:t>
            </a:r>
            <a:endParaRPr lang="en-US" i="1" dirty="0" smtClean="0"/>
          </a:p>
          <a:p>
            <a:pPr marL="0" indent="0">
              <a:buNone/>
            </a:pPr>
            <a:r>
              <a:rPr lang="en-US" dirty="0" smtClean="0">
                <a:solidFill>
                  <a:srgbClr val="0070C0"/>
                </a:solidFill>
              </a:rPr>
              <a:t>for</a:t>
            </a:r>
            <a:r>
              <a:rPr lang="en-US" dirty="0" smtClean="0"/>
              <a:t> </a:t>
            </a:r>
            <a:r>
              <a:rPr lang="en-US" b="1" dirty="0" err="1" smtClean="0"/>
              <a:t>i</a:t>
            </a:r>
            <a:r>
              <a:rPr lang="en-US" dirty="0" smtClean="0"/>
              <a:t> ← 0 to </a:t>
            </a:r>
            <a:r>
              <a:rPr lang="en-US" dirty="0"/>
              <a:t>length(</a:t>
            </a:r>
            <a:r>
              <a:rPr lang="en-US" b="1" dirty="0"/>
              <a:t>n</a:t>
            </a:r>
            <a:r>
              <a:rPr lang="en-US" b="1" baseline="-25000" dirty="0"/>
              <a:t>1</a:t>
            </a:r>
            <a:r>
              <a:rPr lang="en-US" dirty="0"/>
              <a:t>) </a:t>
            </a:r>
            <a:r>
              <a:rPr lang="en-US" dirty="0" smtClean="0"/>
              <a:t>– 1:                                     </a:t>
            </a:r>
            <a:r>
              <a:rPr lang="en-US" b="1" dirty="0" smtClean="0">
                <a:solidFill>
                  <a:srgbClr val="00B050"/>
                </a:solidFill>
              </a:rPr>
              <a:t>D</a:t>
            </a:r>
            <a:r>
              <a:rPr lang="en-US" dirty="0" smtClean="0"/>
              <a:t>                  </a:t>
            </a:r>
          </a:p>
          <a:p>
            <a:pPr marL="0" indent="0">
              <a:buNone/>
            </a:pPr>
            <a:r>
              <a:rPr lang="en-US" dirty="0"/>
              <a:t>	</a:t>
            </a:r>
            <a:r>
              <a:rPr lang="en-US" dirty="0">
                <a:solidFill>
                  <a:srgbClr val="0070C0"/>
                </a:solidFill>
              </a:rPr>
              <a:t>if</a:t>
            </a:r>
            <a:r>
              <a:rPr lang="en-US" dirty="0"/>
              <a:t> </a:t>
            </a:r>
            <a:r>
              <a:rPr lang="en-US" b="1" dirty="0" smtClean="0"/>
              <a:t>n</a:t>
            </a:r>
            <a:r>
              <a:rPr lang="en-US" b="1" baseline="-25000" dirty="0" smtClean="0"/>
              <a:t>1</a:t>
            </a:r>
            <a:r>
              <a:rPr lang="en-US" dirty="0" smtClean="0"/>
              <a:t>[</a:t>
            </a:r>
            <a:r>
              <a:rPr lang="en-US" b="1" dirty="0" err="1" smtClean="0"/>
              <a:t>i</a:t>
            </a:r>
            <a:r>
              <a:rPr lang="en-US" dirty="0" smtClean="0"/>
              <a:t>]&lt; </a:t>
            </a:r>
            <a:r>
              <a:rPr lang="en-US" b="1" dirty="0" smtClean="0"/>
              <a:t>n</a:t>
            </a:r>
            <a:r>
              <a:rPr lang="en-US" b="1" baseline="-25000" dirty="0" smtClean="0"/>
              <a:t>2</a:t>
            </a:r>
            <a:r>
              <a:rPr lang="en-US" dirty="0" smtClean="0"/>
              <a:t>[</a:t>
            </a:r>
            <a:r>
              <a:rPr lang="en-US" b="1" dirty="0" err="1" smtClean="0"/>
              <a:t>i</a:t>
            </a:r>
            <a:r>
              <a:rPr lang="en-US" dirty="0" smtClean="0"/>
              <a:t>]: </a:t>
            </a:r>
            <a:r>
              <a:rPr lang="en-US" dirty="0">
                <a:solidFill>
                  <a:srgbClr val="0070C0"/>
                </a:solidFill>
              </a:rPr>
              <a:t>return</a:t>
            </a:r>
            <a:r>
              <a:rPr lang="en-US" dirty="0"/>
              <a:t> </a:t>
            </a:r>
            <a:r>
              <a:rPr lang="en-US" i="1" dirty="0" smtClean="0">
                <a:solidFill>
                  <a:srgbClr val="FFC000"/>
                </a:solidFill>
              </a:rPr>
              <a:t>less</a:t>
            </a:r>
            <a:r>
              <a:rPr lang="en-US" i="1" dirty="0" smtClean="0"/>
              <a:t>                               </a:t>
            </a:r>
            <a:r>
              <a:rPr lang="en-US" b="1" dirty="0" smtClean="0">
                <a:solidFill>
                  <a:srgbClr val="00B050"/>
                </a:solidFill>
              </a:rPr>
              <a:t>S</a:t>
            </a:r>
            <a:endParaRPr lang="en-US" b="1" dirty="0">
              <a:solidFill>
                <a:srgbClr val="00B050"/>
              </a:solidFill>
            </a:endParaRPr>
          </a:p>
          <a:p>
            <a:pPr marL="0" indent="0">
              <a:buNone/>
            </a:pPr>
            <a:r>
              <a:rPr lang="en-US" dirty="0" smtClean="0"/>
              <a:t>	</a:t>
            </a:r>
            <a:r>
              <a:rPr lang="en-US" dirty="0">
                <a:solidFill>
                  <a:schemeClr val="accent1"/>
                </a:solidFill>
              </a:rPr>
              <a:t>if</a:t>
            </a:r>
            <a:r>
              <a:rPr lang="en-US" dirty="0"/>
              <a:t> </a:t>
            </a:r>
            <a:r>
              <a:rPr lang="en-US" b="1" dirty="0"/>
              <a:t>n</a:t>
            </a:r>
            <a:r>
              <a:rPr lang="en-US" b="1" baseline="-25000" dirty="0"/>
              <a:t>1</a:t>
            </a:r>
            <a:r>
              <a:rPr lang="en-US" dirty="0"/>
              <a:t>[</a:t>
            </a:r>
            <a:r>
              <a:rPr lang="en-US" b="1" dirty="0" err="1"/>
              <a:t>i</a:t>
            </a:r>
            <a:r>
              <a:rPr lang="en-US" dirty="0" smtClean="0"/>
              <a:t>]&gt; </a:t>
            </a:r>
            <a:r>
              <a:rPr lang="en-US" b="1" dirty="0"/>
              <a:t>n</a:t>
            </a:r>
            <a:r>
              <a:rPr lang="en-US" b="1" baseline="-25000" dirty="0"/>
              <a:t>2</a:t>
            </a:r>
            <a:r>
              <a:rPr lang="en-US" dirty="0"/>
              <a:t>[</a:t>
            </a:r>
            <a:r>
              <a:rPr lang="en-US" b="1" dirty="0" err="1"/>
              <a:t>i</a:t>
            </a:r>
            <a:r>
              <a:rPr lang="en-US" dirty="0"/>
              <a:t>]: </a:t>
            </a:r>
            <a:r>
              <a:rPr lang="en-US" dirty="0">
                <a:solidFill>
                  <a:srgbClr val="0070C0"/>
                </a:solidFill>
              </a:rPr>
              <a:t>return</a:t>
            </a:r>
            <a:r>
              <a:rPr lang="en-US" dirty="0"/>
              <a:t> </a:t>
            </a:r>
            <a:r>
              <a:rPr lang="en-US" i="1" dirty="0" smtClean="0">
                <a:solidFill>
                  <a:srgbClr val="FFC000"/>
                </a:solidFill>
              </a:rPr>
              <a:t>greater</a:t>
            </a:r>
            <a:r>
              <a:rPr lang="en-US" i="1" dirty="0"/>
              <a:t> </a:t>
            </a:r>
            <a:r>
              <a:rPr lang="en-US" i="1" dirty="0" smtClean="0"/>
              <a:t>                       </a:t>
            </a:r>
            <a:r>
              <a:rPr lang="en-US" b="1" dirty="0" smtClean="0">
                <a:solidFill>
                  <a:srgbClr val="00B050"/>
                </a:solidFill>
              </a:rPr>
              <a:t>G</a:t>
            </a:r>
          </a:p>
          <a:p>
            <a:pPr marL="0" indent="0">
              <a:buNone/>
            </a:pPr>
            <a:r>
              <a:rPr lang="en-US" dirty="0" smtClean="0">
                <a:solidFill>
                  <a:srgbClr val="0070C0"/>
                </a:solidFill>
              </a:rPr>
              <a:t>return</a:t>
            </a:r>
            <a:r>
              <a:rPr lang="en-US" dirty="0"/>
              <a:t> </a:t>
            </a:r>
            <a:r>
              <a:rPr lang="en-US" i="1" dirty="0" smtClean="0">
                <a:solidFill>
                  <a:srgbClr val="FFC000"/>
                </a:solidFill>
              </a:rPr>
              <a:t>equal</a:t>
            </a:r>
            <a:endParaRPr lang="en-US" i="1" dirty="0">
              <a:solidFill>
                <a:srgbClr val="FFC000"/>
              </a:solidFill>
            </a:endParaRPr>
          </a:p>
          <a:p>
            <a:pPr marL="0" indent="0">
              <a:buNone/>
            </a:pPr>
            <a:endParaRPr lang="en-US" dirty="0"/>
          </a:p>
        </p:txBody>
      </p:sp>
    </p:spTree>
    <p:extLst>
      <p:ext uri="{BB962C8B-B14F-4D97-AF65-F5344CB8AC3E}">
        <p14:creationId xmlns:p14="http://schemas.microsoft.com/office/powerpoint/2010/main" val="1704293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Software Learnability</a:t>
            </a:r>
            <a:endParaRPr lang="en-US" dirty="0"/>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129117"/>
            <a:ext cx="8229600" cy="3468129"/>
          </a:xfrm>
        </p:spPr>
      </p:pic>
      <p:sp>
        <p:nvSpPr>
          <p:cNvPr id="6" name="TextBox 5"/>
          <p:cNvSpPr txBox="1"/>
          <p:nvPr/>
        </p:nvSpPr>
        <p:spPr>
          <a:xfrm>
            <a:off x="3352800" y="5410200"/>
            <a:ext cx="2097434" cy="369332"/>
          </a:xfrm>
          <a:prstGeom prst="rect">
            <a:avLst/>
          </a:prstGeom>
          <a:noFill/>
        </p:spPr>
        <p:txBody>
          <a:bodyPr wrap="none" rtlCol="0">
            <a:spAutoFit/>
          </a:bodyPr>
          <a:lstStyle/>
          <a:p>
            <a:r>
              <a:rPr lang="en-US" dirty="0" smtClean="0"/>
              <a:t>Dong et al. CHI 2012</a:t>
            </a:r>
            <a:endParaRPr lang="en-US" dirty="0"/>
          </a:p>
        </p:txBody>
      </p:sp>
    </p:spTree>
    <p:extLst>
      <p:ext uri="{BB962C8B-B14F-4D97-AF65-F5344CB8AC3E}">
        <p14:creationId xmlns:p14="http://schemas.microsoft.com/office/powerpoint/2010/main" val="102455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1" y="215133"/>
            <a:ext cx="3678888" cy="6414268"/>
          </a:xfrm>
          <a:prstGeom prst="rect">
            <a:avLst/>
          </a:prstGeom>
        </p:spPr>
      </p:pic>
      <p:sp>
        <p:nvSpPr>
          <p:cNvPr id="5" name="TextBox 4"/>
          <p:cNvSpPr txBox="1"/>
          <p:nvPr/>
        </p:nvSpPr>
        <p:spPr>
          <a:xfrm>
            <a:off x="152400" y="2743200"/>
            <a:ext cx="3102837" cy="830997"/>
          </a:xfrm>
          <a:prstGeom prst="rect">
            <a:avLst/>
          </a:prstGeom>
          <a:noFill/>
        </p:spPr>
        <p:txBody>
          <a:bodyPr wrap="none" rtlCol="0">
            <a:spAutoFit/>
          </a:bodyPr>
          <a:lstStyle/>
          <a:p>
            <a:r>
              <a:rPr lang="en-US" sz="4800" dirty="0" smtClean="0">
                <a:solidFill>
                  <a:srgbClr val="92D050"/>
                </a:solidFill>
              </a:rPr>
              <a:t>JUMP Math</a:t>
            </a:r>
            <a:endParaRPr lang="en-US" sz="4800" dirty="0">
              <a:solidFill>
                <a:srgbClr val="92D050"/>
              </a:solidFill>
            </a:endParaRPr>
          </a:p>
        </p:txBody>
      </p:sp>
    </p:spTree>
    <p:extLst>
      <p:ext uri="{BB962C8B-B14F-4D97-AF65-F5344CB8AC3E}">
        <p14:creationId xmlns:p14="http://schemas.microsoft.com/office/powerpoint/2010/main" val="4026745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8546" y="212054"/>
            <a:ext cx="4861626" cy="6417346"/>
          </a:xfrm>
          <a:prstGeom prst="rect">
            <a:avLst/>
          </a:prstGeom>
        </p:spPr>
      </p:pic>
      <p:sp>
        <p:nvSpPr>
          <p:cNvPr id="6" name="TextBox 5"/>
          <p:cNvSpPr txBox="1"/>
          <p:nvPr/>
        </p:nvSpPr>
        <p:spPr>
          <a:xfrm>
            <a:off x="152400" y="2743200"/>
            <a:ext cx="3102837" cy="1323439"/>
          </a:xfrm>
          <a:prstGeom prst="rect">
            <a:avLst/>
          </a:prstGeom>
          <a:noFill/>
        </p:spPr>
        <p:txBody>
          <a:bodyPr wrap="none" rtlCol="0">
            <a:spAutoFit/>
          </a:bodyPr>
          <a:lstStyle/>
          <a:p>
            <a:r>
              <a:rPr lang="en-US" sz="4800" dirty="0" smtClean="0">
                <a:solidFill>
                  <a:srgbClr val="92D050"/>
                </a:solidFill>
              </a:rPr>
              <a:t>JUMP Math</a:t>
            </a:r>
          </a:p>
          <a:p>
            <a:r>
              <a:rPr lang="en-US" sz="3200" dirty="0" smtClean="0">
                <a:solidFill>
                  <a:schemeClr val="accent5">
                    <a:lumMod val="60000"/>
                    <a:lumOff val="40000"/>
                  </a:schemeClr>
                </a:solidFill>
              </a:rPr>
              <a:t>Singapore Math</a:t>
            </a:r>
            <a:endParaRPr lang="en-US" sz="3200" dirty="0">
              <a:solidFill>
                <a:schemeClr val="accent5">
                  <a:lumMod val="60000"/>
                  <a:lumOff val="40000"/>
                </a:schemeClr>
              </a:solidFill>
            </a:endParaRPr>
          </a:p>
        </p:txBody>
      </p:sp>
    </p:spTree>
    <p:extLst>
      <p:ext uri="{BB962C8B-B14F-4D97-AF65-F5344CB8AC3E}">
        <p14:creationId xmlns:p14="http://schemas.microsoft.com/office/powerpoint/2010/main" val="33931530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8546" y="212054"/>
            <a:ext cx="4861626" cy="6417346"/>
          </a:xfrm>
          <a:prstGeom prst="rect">
            <a:avLst/>
          </a:prstGeom>
        </p:spPr>
      </p:pic>
      <p:sp>
        <p:nvSpPr>
          <p:cNvPr id="6" name="TextBox 5"/>
          <p:cNvSpPr txBox="1"/>
          <p:nvPr/>
        </p:nvSpPr>
        <p:spPr>
          <a:xfrm>
            <a:off x="152400" y="2743200"/>
            <a:ext cx="3102837" cy="1323439"/>
          </a:xfrm>
          <a:prstGeom prst="rect">
            <a:avLst/>
          </a:prstGeom>
          <a:noFill/>
        </p:spPr>
        <p:txBody>
          <a:bodyPr wrap="none" rtlCol="0">
            <a:spAutoFit/>
          </a:bodyPr>
          <a:lstStyle/>
          <a:p>
            <a:r>
              <a:rPr lang="en-US" sz="4800" dirty="0" smtClean="0">
                <a:solidFill>
                  <a:srgbClr val="92D050"/>
                </a:solidFill>
              </a:rPr>
              <a:t>JUMP Math</a:t>
            </a:r>
          </a:p>
          <a:p>
            <a:r>
              <a:rPr lang="en-US" sz="3200" dirty="0" smtClean="0">
                <a:solidFill>
                  <a:schemeClr val="accent5">
                    <a:lumMod val="60000"/>
                    <a:lumOff val="40000"/>
                  </a:schemeClr>
                </a:solidFill>
              </a:rPr>
              <a:t>Singapore Math</a:t>
            </a:r>
            <a:endParaRPr lang="en-US" sz="3200" dirty="0">
              <a:solidFill>
                <a:schemeClr val="accent5">
                  <a:lumMod val="60000"/>
                  <a:lumOff val="40000"/>
                </a:schemeClr>
              </a:solidFill>
            </a:endParaRPr>
          </a:p>
        </p:txBody>
      </p:sp>
    </p:spTree>
    <p:extLst>
      <p:ext uri="{BB962C8B-B14F-4D97-AF65-F5344CB8AC3E}">
        <p14:creationId xmlns:p14="http://schemas.microsoft.com/office/powerpoint/2010/main" val="2926045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 with traces?</a:t>
            </a:r>
            <a:endParaRPr lang="en-US" dirty="0"/>
          </a:p>
        </p:txBody>
      </p:sp>
      <p:sp>
        <p:nvSpPr>
          <p:cNvPr id="3" name="Content Placeholder 2"/>
          <p:cNvSpPr>
            <a:spLocks noGrp="1"/>
          </p:cNvSpPr>
          <p:nvPr>
            <p:ph idx="1"/>
          </p:nvPr>
        </p:nvSpPr>
        <p:spPr/>
        <p:txBody>
          <a:bodyPr/>
          <a:lstStyle/>
          <a:p>
            <a:r>
              <a:rPr lang="en-US" dirty="0" smtClean="0">
                <a:solidFill>
                  <a:schemeClr val="bg1">
                    <a:lumMod val="65000"/>
                  </a:schemeClr>
                </a:solidFill>
              </a:rPr>
              <a:t>Rank their difficulty</a:t>
            </a:r>
          </a:p>
          <a:p>
            <a:endParaRPr lang="en-US" dirty="0" smtClean="0"/>
          </a:p>
          <a:p>
            <a:endParaRPr lang="en-US" dirty="0"/>
          </a:p>
          <a:p>
            <a:r>
              <a:rPr lang="en-US" dirty="0" smtClean="0">
                <a:solidFill>
                  <a:schemeClr val="bg1">
                    <a:lumMod val="65000"/>
                  </a:schemeClr>
                </a:solidFill>
              </a:rPr>
              <a:t>Analyze and compare progressions</a:t>
            </a:r>
          </a:p>
          <a:p>
            <a:endParaRPr lang="en-US" dirty="0">
              <a:solidFill>
                <a:schemeClr val="bg1">
                  <a:lumMod val="65000"/>
                </a:schemeClr>
              </a:solidFill>
            </a:endParaRPr>
          </a:p>
          <a:p>
            <a:endParaRPr lang="en-US" dirty="0" smtClean="0">
              <a:solidFill>
                <a:schemeClr val="bg1">
                  <a:lumMod val="65000"/>
                </a:schemeClr>
              </a:solidFill>
            </a:endParaRPr>
          </a:p>
          <a:p>
            <a:r>
              <a:rPr lang="en-US" dirty="0" smtClean="0"/>
              <a:t>Synthesize new progressions</a:t>
            </a:r>
            <a:endParaRPr lang="en-US" dirty="0"/>
          </a:p>
        </p:txBody>
      </p:sp>
    </p:spTree>
    <p:extLst>
      <p:ext uri="{BB962C8B-B14F-4D97-AF65-F5344CB8AC3E}">
        <p14:creationId xmlns:p14="http://schemas.microsoft.com/office/powerpoint/2010/main" val="16936160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153400" cy="3657600"/>
          </a:xfrm>
        </p:spPr>
        <p:txBody>
          <a:bodyPr/>
          <a:lstStyle/>
          <a:p>
            <a:pPr marL="0" indent="0">
              <a:buNone/>
            </a:pPr>
            <a:r>
              <a:rPr lang="en-US" dirty="0" smtClean="0">
                <a:solidFill>
                  <a:srgbClr val="0070C0"/>
                </a:solidFill>
              </a:rPr>
              <a:t>if</a:t>
            </a:r>
            <a:r>
              <a:rPr lang="en-US" dirty="0" smtClean="0"/>
              <a:t> length(</a:t>
            </a:r>
            <a:r>
              <a:rPr lang="en-US" b="1" dirty="0" smtClean="0"/>
              <a:t>n</a:t>
            </a:r>
            <a:r>
              <a:rPr lang="en-US" b="1" baseline="-25000" dirty="0" smtClean="0"/>
              <a:t>1</a:t>
            </a:r>
            <a:r>
              <a:rPr lang="en-US" dirty="0" smtClean="0"/>
              <a:t>) </a:t>
            </a:r>
            <a:r>
              <a:rPr lang="en-US" dirty="0"/>
              <a:t>&lt;</a:t>
            </a:r>
            <a:r>
              <a:rPr lang="en-US" dirty="0" smtClean="0"/>
              <a:t> length(</a:t>
            </a:r>
            <a:r>
              <a:rPr lang="en-US" b="1" dirty="0" smtClean="0"/>
              <a:t>n</a:t>
            </a:r>
            <a:r>
              <a:rPr lang="en-US" b="1" baseline="-25000" dirty="0" smtClean="0"/>
              <a:t>2</a:t>
            </a:r>
            <a:r>
              <a:rPr lang="en-US" dirty="0" smtClean="0"/>
              <a:t>): </a:t>
            </a:r>
            <a:r>
              <a:rPr lang="en-US" dirty="0" smtClean="0">
                <a:solidFill>
                  <a:srgbClr val="0070C0"/>
                </a:solidFill>
              </a:rPr>
              <a:t>return</a:t>
            </a:r>
            <a:r>
              <a:rPr lang="en-US" dirty="0" smtClean="0"/>
              <a:t> </a:t>
            </a:r>
            <a:r>
              <a:rPr lang="en-US" i="1" dirty="0" smtClean="0">
                <a:solidFill>
                  <a:srgbClr val="FFC000"/>
                </a:solidFill>
              </a:rPr>
              <a:t>less                   </a:t>
            </a:r>
            <a:r>
              <a:rPr lang="en-US" b="1" dirty="0" smtClean="0">
                <a:solidFill>
                  <a:srgbClr val="00B050"/>
                </a:solidFill>
              </a:rPr>
              <a:t>L</a:t>
            </a:r>
            <a:r>
              <a:rPr lang="en-US" dirty="0" smtClean="0"/>
              <a:t>                      </a:t>
            </a:r>
            <a:endParaRPr lang="en-US" i="1" dirty="0" smtClean="0"/>
          </a:p>
          <a:p>
            <a:pPr marL="0" indent="0">
              <a:buNone/>
            </a:pPr>
            <a:r>
              <a:rPr lang="en-US" dirty="0">
                <a:solidFill>
                  <a:srgbClr val="0070C0"/>
                </a:solidFill>
              </a:rPr>
              <a:t>if</a:t>
            </a:r>
            <a:r>
              <a:rPr lang="en-US" dirty="0"/>
              <a:t> </a:t>
            </a:r>
            <a:r>
              <a:rPr lang="en-US" dirty="0" smtClean="0"/>
              <a:t>length(</a:t>
            </a:r>
            <a:r>
              <a:rPr lang="en-US" b="1" dirty="0" smtClean="0"/>
              <a:t>n</a:t>
            </a:r>
            <a:r>
              <a:rPr lang="en-US" b="1" baseline="-25000" dirty="0"/>
              <a:t>1</a:t>
            </a:r>
            <a:r>
              <a:rPr lang="en-US" dirty="0" smtClean="0"/>
              <a:t>) &gt; length(</a:t>
            </a:r>
            <a:r>
              <a:rPr lang="en-US" b="1" dirty="0" smtClean="0"/>
              <a:t>n</a:t>
            </a:r>
            <a:r>
              <a:rPr lang="en-US" b="1" baseline="-25000" dirty="0"/>
              <a:t>2</a:t>
            </a:r>
            <a:r>
              <a:rPr lang="en-US" dirty="0" smtClean="0"/>
              <a:t>): </a:t>
            </a:r>
            <a:r>
              <a:rPr lang="en-US" dirty="0">
                <a:solidFill>
                  <a:srgbClr val="0070C0"/>
                </a:solidFill>
              </a:rPr>
              <a:t>return</a:t>
            </a:r>
            <a:r>
              <a:rPr lang="en-US" dirty="0"/>
              <a:t> </a:t>
            </a:r>
            <a:r>
              <a:rPr lang="en-US" i="1" dirty="0" smtClean="0">
                <a:solidFill>
                  <a:srgbClr val="FFC000"/>
                </a:solidFill>
              </a:rPr>
              <a:t>greater</a:t>
            </a:r>
            <a:r>
              <a:rPr lang="en-US" dirty="0" smtClean="0"/>
              <a:t>            </a:t>
            </a:r>
            <a:r>
              <a:rPr lang="en-US" b="1" dirty="0" smtClean="0">
                <a:solidFill>
                  <a:srgbClr val="00B050"/>
                </a:solidFill>
              </a:rPr>
              <a:t>H</a:t>
            </a:r>
            <a:r>
              <a:rPr lang="en-US" dirty="0" smtClean="0"/>
              <a:t> </a:t>
            </a:r>
            <a:endParaRPr lang="en-US" i="1" dirty="0" smtClean="0"/>
          </a:p>
          <a:p>
            <a:pPr marL="0" indent="0">
              <a:buNone/>
            </a:pPr>
            <a:r>
              <a:rPr lang="en-US" dirty="0" smtClean="0">
                <a:solidFill>
                  <a:srgbClr val="0070C0"/>
                </a:solidFill>
              </a:rPr>
              <a:t>for</a:t>
            </a:r>
            <a:r>
              <a:rPr lang="en-US" dirty="0" smtClean="0"/>
              <a:t> </a:t>
            </a:r>
            <a:r>
              <a:rPr lang="en-US" b="1" dirty="0" err="1" smtClean="0"/>
              <a:t>i</a:t>
            </a:r>
            <a:r>
              <a:rPr lang="en-US" dirty="0" smtClean="0"/>
              <a:t> ← 0 to </a:t>
            </a:r>
            <a:r>
              <a:rPr lang="en-US" dirty="0"/>
              <a:t>length(</a:t>
            </a:r>
            <a:r>
              <a:rPr lang="en-US" b="1" dirty="0"/>
              <a:t>n</a:t>
            </a:r>
            <a:r>
              <a:rPr lang="en-US" b="1" baseline="-25000" dirty="0"/>
              <a:t>1</a:t>
            </a:r>
            <a:r>
              <a:rPr lang="en-US" dirty="0"/>
              <a:t>) </a:t>
            </a:r>
            <a:r>
              <a:rPr lang="en-US" dirty="0" smtClean="0"/>
              <a:t>– 1:                                     </a:t>
            </a:r>
            <a:r>
              <a:rPr lang="en-US" b="1" dirty="0" smtClean="0">
                <a:solidFill>
                  <a:srgbClr val="00B050"/>
                </a:solidFill>
              </a:rPr>
              <a:t>D</a:t>
            </a:r>
            <a:r>
              <a:rPr lang="en-US" dirty="0" smtClean="0"/>
              <a:t>                  </a:t>
            </a:r>
          </a:p>
          <a:p>
            <a:pPr marL="0" indent="0">
              <a:buNone/>
            </a:pPr>
            <a:r>
              <a:rPr lang="en-US" dirty="0"/>
              <a:t>	</a:t>
            </a:r>
            <a:r>
              <a:rPr lang="en-US" dirty="0">
                <a:solidFill>
                  <a:srgbClr val="0070C0"/>
                </a:solidFill>
              </a:rPr>
              <a:t>if</a:t>
            </a:r>
            <a:r>
              <a:rPr lang="en-US" dirty="0"/>
              <a:t> </a:t>
            </a:r>
            <a:r>
              <a:rPr lang="en-US" b="1" dirty="0" smtClean="0"/>
              <a:t>n</a:t>
            </a:r>
            <a:r>
              <a:rPr lang="en-US" b="1" baseline="-25000" dirty="0" smtClean="0"/>
              <a:t>1</a:t>
            </a:r>
            <a:r>
              <a:rPr lang="en-US" dirty="0" smtClean="0"/>
              <a:t>[</a:t>
            </a:r>
            <a:r>
              <a:rPr lang="en-US" b="1" dirty="0" err="1" smtClean="0"/>
              <a:t>i</a:t>
            </a:r>
            <a:r>
              <a:rPr lang="en-US" dirty="0" smtClean="0"/>
              <a:t>]&lt; </a:t>
            </a:r>
            <a:r>
              <a:rPr lang="en-US" b="1" dirty="0" smtClean="0"/>
              <a:t>n</a:t>
            </a:r>
            <a:r>
              <a:rPr lang="en-US" b="1" baseline="-25000" dirty="0" smtClean="0"/>
              <a:t>2</a:t>
            </a:r>
            <a:r>
              <a:rPr lang="en-US" dirty="0" smtClean="0"/>
              <a:t>[</a:t>
            </a:r>
            <a:r>
              <a:rPr lang="en-US" b="1" dirty="0" err="1" smtClean="0"/>
              <a:t>i</a:t>
            </a:r>
            <a:r>
              <a:rPr lang="en-US" dirty="0" smtClean="0"/>
              <a:t>]: </a:t>
            </a:r>
            <a:r>
              <a:rPr lang="en-US" dirty="0">
                <a:solidFill>
                  <a:srgbClr val="0070C0"/>
                </a:solidFill>
              </a:rPr>
              <a:t>return</a:t>
            </a:r>
            <a:r>
              <a:rPr lang="en-US" dirty="0"/>
              <a:t> </a:t>
            </a:r>
            <a:r>
              <a:rPr lang="en-US" i="1" dirty="0" smtClean="0">
                <a:solidFill>
                  <a:srgbClr val="FFC000"/>
                </a:solidFill>
              </a:rPr>
              <a:t>less</a:t>
            </a:r>
            <a:r>
              <a:rPr lang="en-US" i="1" dirty="0" smtClean="0"/>
              <a:t>                               </a:t>
            </a:r>
            <a:r>
              <a:rPr lang="en-US" b="1" dirty="0" smtClean="0">
                <a:solidFill>
                  <a:srgbClr val="00B050"/>
                </a:solidFill>
              </a:rPr>
              <a:t>S</a:t>
            </a:r>
            <a:endParaRPr lang="en-US" b="1" dirty="0">
              <a:solidFill>
                <a:srgbClr val="00B050"/>
              </a:solidFill>
            </a:endParaRPr>
          </a:p>
          <a:p>
            <a:pPr marL="0" indent="0">
              <a:buNone/>
            </a:pPr>
            <a:r>
              <a:rPr lang="en-US" dirty="0" smtClean="0"/>
              <a:t>	</a:t>
            </a:r>
            <a:r>
              <a:rPr lang="en-US" dirty="0">
                <a:solidFill>
                  <a:schemeClr val="accent1"/>
                </a:solidFill>
              </a:rPr>
              <a:t>if</a:t>
            </a:r>
            <a:r>
              <a:rPr lang="en-US" dirty="0"/>
              <a:t> </a:t>
            </a:r>
            <a:r>
              <a:rPr lang="en-US" b="1" dirty="0"/>
              <a:t>n</a:t>
            </a:r>
            <a:r>
              <a:rPr lang="en-US" b="1" baseline="-25000" dirty="0"/>
              <a:t>1</a:t>
            </a:r>
            <a:r>
              <a:rPr lang="en-US" dirty="0"/>
              <a:t>[</a:t>
            </a:r>
            <a:r>
              <a:rPr lang="en-US" b="1" dirty="0" err="1"/>
              <a:t>i</a:t>
            </a:r>
            <a:r>
              <a:rPr lang="en-US" dirty="0" smtClean="0"/>
              <a:t>]&gt; </a:t>
            </a:r>
            <a:r>
              <a:rPr lang="en-US" b="1" dirty="0"/>
              <a:t>n</a:t>
            </a:r>
            <a:r>
              <a:rPr lang="en-US" b="1" baseline="-25000" dirty="0"/>
              <a:t>2</a:t>
            </a:r>
            <a:r>
              <a:rPr lang="en-US" dirty="0"/>
              <a:t>[</a:t>
            </a:r>
            <a:r>
              <a:rPr lang="en-US" b="1" dirty="0" err="1"/>
              <a:t>i</a:t>
            </a:r>
            <a:r>
              <a:rPr lang="en-US" dirty="0"/>
              <a:t>]: </a:t>
            </a:r>
            <a:r>
              <a:rPr lang="en-US" dirty="0">
                <a:solidFill>
                  <a:srgbClr val="0070C0"/>
                </a:solidFill>
              </a:rPr>
              <a:t>return</a:t>
            </a:r>
            <a:r>
              <a:rPr lang="en-US" dirty="0"/>
              <a:t> </a:t>
            </a:r>
            <a:r>
              <a:rPr lang="en-US" i="1" dirty="0" smtClean="0">
                <a:solidFill>
                  <a:srgbClr val="FFC000"/>
                </a:solidFill>
              </a:rPr>
              <a:t>greater</a:t>
            </a:r>
            <a:r>
              <a:rPr lang="en-US" i="1" dirty="0"/>
              <a:t> </a:t>
            </a:r>
            <a:r>
              <a:rPr lang="en-US" i="1" dirty="0" smtClean="0"/>
              <a:t>                       </a:t>
            </a:r>
            <a:r>
              <a:rPr lang="en-US" b="1" dirty="0" smtClean="0">
                <a:solidFill>
                  <a:srgbClr val="00B050"/>
                </a:solidFill>
              </a:rPr>
              <a:t>G</a:t>
            </a:r>
          </a:p>
          <a:p>
            <a:pPr marL="0" indent="0">
              <a:buNone/>
            </a:pPr>
            <a:r>
              <a:rPr lang="en-US" dirty="0" smtClean="0">
                <a:solidFill>
                  <a:srgbClr val="0070C0"/>
                </a:solidFill>
              </a:rPr>
              <a:t>return</a:t>
            </a:r>
            <a:r>
              <a:rPr lang="en-US" dirty="0"/>
              <a:t> </a:t>
            </a:r>
            <a:r>
              <a:rPr lang="en-US" i="1" dirty="0" smtClean="0">
                <a:solidFill>
                  <a:srgbClr val="FFC000"/>
                </a:solidFill>
              </a:rPr>
              <a:t>equal</a:t>
            </a:r>
            <a:endParaRPr lang="en-US" i="1" dirty="0">
              <a:solidFill>
                <a:srgbClr val="FFC000"/>
              </a:solidFill>
            </a:endParaRPr>
          </a:p>
          <a:p>
            <a:pPr marL="0" indent="0">
              <a:buNone/>
            </a:pPr>
            <a:endParaRPr lang="en-US" dirty="0"/>
          </a:p>
        </p:txBody>
      </p:sp>
      <p:sp>
        <p:nvSpPr>
          <p:cNvPr id="4" name="TextBox 3"/>
          <p:cNvSpPr txBox="1"/>
          <p:nvPr/>
        </p:nvSpPr>
        <p:spPr>
          <a:xfrm>
            <a:off x="2728683" y="5697173"/>
            <a:ext cx="1519968" cy="1015663"/>
          </a:xfrm>
          <a:prstGeom prst="rect">
            <a:avLst/>
          </a:prstGeom>
          <a:noFill/>
        </p:spPr>
        <p:txBody>
          <a:bodyPr wrap="none" rtlCol="0">
            <a:spAutoFit/>
          </a:bodyPr>
          <a:lstStyle/>
          <a:p>
            <a:r>
              <a:rPr lang="en-US" sz="6000" b="1" dirty="0" smtClean="0">
                <a:solidFill>
                  <a:srgbClr val="FF0000"/>
                </a:solidFill>
              </a:rPr>
              <a:t>DDS</a:t>
            </a:r>
            <a:endParaRPr lang="en-US" sz="6000" b="1" dirty="0">
              <a:solidFill>
                <a:srgbClr val="FF0000"/>
              </a:solidFill>
            </a:endParaRPr>
          </a:p>
        </p:txBody>
      </p:sp>
      <p:sp>
        <p:nvSpPr>
          <p:cNvPr id="5" name="TextBox 4"/>
          <p:cNvSpPr txBox="1"/>
          <p:nvPr/>
        </p:nvSpPr>
        <p:spPr>
          <a:xfrm>
            <a:off x="4846864" y="5699019"/>
            <a:ext cx="2475358" cy="1015663"/>
          </a:xfrm>
          <a:prstGeom prst="rect">
            <a:avLst/>
          </a:prstGeom>
          <a:noFill/>
        </p:spPr>
        <p:txBody>
          <a:bodyPr wrap="none" rtlCol="0">
            <a:spAutoFit/>
          </a:bodyPr>
          <a:lstStyle/>
          <a:p>
            <a:r>
              <a:rPr lang="en-US" sz="6000" b="1" dirty="0" smtClean="0">
                <a:solidFill>
                  <a:srgbClr val="FF0000"/>
                </a:solidFill>
              </a:rPr>
              <a:t>11 &lt; 12</a:t>
            </a:r>
            <a:endParaRPr lang="en-US" sz="6000" b="1" dirty="0">
              <a:solidFill>
                <a:srgbClr val="FF0000"/>
              </a:solidFill>
            </a:endParaRPr>
          </a:p>
        </p:txBody>
      </p:sp>
    </p:spTree>
    <p:extLst>
      <p:ext uri="{BB962C8B-B14F-4D97-AF65-F5344CB8AC3E}">
        <p14:creationId xmlns:p14="http://schemas.microsoft.com/office/powerpoint/2010/main" val="382459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2135573595"/>
              </p:ext>
            </p:extLst>
          </p:nvPr>
        </p:nvGraphicFramePr>
        <p:xfrm>
          <a:off x="457200" y="1320800"/>
          <a:ext cx="8153400" cy="4053840"/>
        </p:xfrm>
        <a:graphic>
          <a:graphicData uri="http://schemas.openxmlformats.org/drawingml/2006/table">
            <a:tbl>
              <a:tblPr firstRow="1" bandRow="1">
                <a:tableStyleId>{5C22544A-7EE6-4342-B048-85BDC9FD1C3A}</a:tableStyleId>
              </a:tblPr>
              <a:tblGrid>
                <a:gridCol w="3810000"/>
                <a:gridCol w="1447800"/>
                <a:gridCol w="2895600"/>
              </a:tblGrid>
              <a:tr h="370840">
                <a:tc>
                  <a:txBody>
                    <a:bodyPr/>
                    <a:lstStyle/>
                    <a:p>
                      <a:r>
                        <a:rPr lang="en-US" sz="3200" dirty="0" smtClean="0"/>
                        <a:t>Problem</a:t>
                      </a:r>
                      <a:endParaRPr lang="en-US" sz="3200" dirty="0"/>
                    </a:p>
                  </a:txBody>
                  <a:tcPr/>
                </a:tc>
                <a:tc>
                  <a:txBody>
                    <a:bodyPr/>
                    <a:lstStyle/>
                    <a:p>
                      <a:r>
                        <a:rPr lang="en-US" sz="3200" dirty="0" smtClean="0"/>
                        <a:t>Time</a:t>
                      </a:r>
                      <a:endParaRPr lang="en-US" sz="3200" dirty="0"/>
                    </a:p>
                  </a:txBody>
                  <a:tcPr/>
                </a:tc>
                <a:tc>
                  <a:txBody>
                    <a:bodyPr/>
                    <a:lstStyle/>
                    <a:p>
                      <a:r>
                        <a:rPr lang="en-US" sz="3200" dirty="0" smtClean="0"/>
                        <a:t>Unique Traces</a:t>
                      </a:r>
                      <a:endParaRPr lang="en-US" sz="3200" dirty="0"/>
                    </a:p>
                  </a:txBody>
                  <a:tcPr/>
                </a:tc>
              </a:tr>
              <a:tr h="0">
                <a:tc>
                  <a:txBody>
                    <a:bodyPr/>
                    <a:lstStyle/>
                    <a:p>
                      <a:r>
                        <a:rPr lang="en-US" sz="3200" dirty="0" smtClean="0"/>
                        <a:t>Addition</a:t>
                      </a:r>
                      <a:endParaRPr lang="en-US" sz="3200" dirty="0"/>
                    </a:p>
                  </a:txBody>
                  <a:tcPr/>
                </a:tc>
                <a:tc>
                  <a:txBody>
                    <a:bodyPr/>
                    <a:lstStyle/>
                    <a:p>
                      <a:r>
                        <a:rPr lang="en-US" sz="3200" dirty="0" smtClean="0"/>
                        <a:t>64 min</a:t>
                      </a:r>
                      <a:endParaRPr lang="en-US" sz="3200" dirty="0"/>
                    </a:p>
                  </a:txBody>
                  <a:tcPr/>
                </a:tc>
                <a:tc>
                  <a:txBody>
                    <a:bodyPr/>
                    <a:lstStyle/>
                    <a:p>
                      <a:r>
                        <a:rPr lang="en-US" sz="3200" dirty="0" smtClean="0"/>
                        <a:t>1433</a:t>
                      </a:r>
                      <a:endParaRPr lang="en-US" sz="3200" dirty="0"/>
                    </a:p>
                  </a:txBody>
                  <a:tcPr/>
                </a:tc>
              </a:tr>
              <a:tr h="0">
                <a:tc>
                  <a:txBody>
                    <a:bodyPr/>
                    <a:lstStyle/>
                    <a:p>
                      <a:r>
                        <a:rPr lang="en-US" sz="3200" dirty="0" smtClean="0"/>
                        <a:t>Fraction Computation</a:t>
                      </a:r>
                      <a:endParaRPr lang="en-US" sz="3200" dirty="0"/>
                    </a:p>
                  </a:txBody>
                  <a:tcPr/>
                </a:tc>
                <a:tc>
                  <a:txBody>
                    <a:bodyPr/>
                    <a:lstStyle/>
                    <a:p>
                      <a:r>
                        <a:rPr lang="en-US" sz="3200" dirty="0" smtClean="0"/>
                        <a:t>16 min</a:t>
                      </a:r>
                      <a:endParaRPr lang="en-US" sz="3200" dirty="0"/>
                    </a:p>
                  </a:txBody>
                  <a:tcPr/>
                </a:tc>
                <a:tc>
                  <a:txBody>
                    <a:bodyPr/>
                    <a:lstStyle/>
                    <a:p>
                      <a:r>
                        <a:rPr lang="en-US" sz="3200" dirty="0" smtClean="0"/>
                        <a:t>72</a:t>
                      </a:r>
                      <a:endParaRPr lang="en-US" sz="3200" dirty="0"/>
                    </a:p>
                  </a:txBody>
                  <a:tcPr/>
                </a:tc>
              </a:tr>
              <a:tr h="0">
                <a:tc>
                  <a:txBody>
                    <a:bodyPr/>
                    <a:lstStyle/>
                    <a:p>
                      <a:r>
                        <a:rPr lang="en-US" sz="3200" dirty="0" smtClean="0"/>
                        <a:t>Fraction Reduction</a:t>
                      </a:r>
                      <a:endParaRPr lang="en-US" sz="3200" dirty="0"/>
                    </a:p>
                  </a:txBody>
                  <a:tcPr/>
                </a:tc>
                <a:tc>
                  <a:txBody>
                    <a:bodyPr/>
                    <a:lstStyle/>
                    <a:p>
                      <a:r>
                        <a:rPr lang="en-US" sz="3200" dirty="0" smtClean="0"/>
                        <a:t>2 min</a:t>
                      </a:r>
                      <a:endParaRPr lang="en-US" sz="3200" dirty="0"/>
                    </a:p>
                  </a:txBody>
                  <a:tcPr/>
                </a:tc>
                <a:tc>
                  <a:txBody>
                    <a:bodyPr/>
                    <a:lstStyle/>
                    <a:p>
                      <a:r>
                        <a:rPr lang="en-US" sz="3200" dirty="0" smtClean="0"/>
                        <a:t>29</a:t>
                      </a:r>
                      <a:endParaRPr lang="en-US" sz="3200" dirty="0"/>
                    </a:p>
                  </a:txBody>
                  <a:tcPr/>
                </a:tc>
              </a:tr>
              <a:tr h="0">
                <a:tc>
                  <a:txBody>
                    <a:bodyPr/>
                    <a:lstStyle/>
                    <a:p>
                      <a:r>
                        <a:rPr lang="en-US" sz="3200" dirty="0" smtClean="0"/>
                        <a:t>Integer Comparison</a:t>
                      </a:r>
                      <a:endParaRPr lang="en-US" sz="3200" dirty="0"/>
                    </a:p>
                  </a:txBody>
                  <a:tcPr/>
                </a:tc>
                <a:tc>
                  <a:txBody>
                    <a:bodyPr/>
                    <a:lstStyle/>
                    <a:p>
                      <a:r>
                        <a:rPr lang="en-US" sz="3200" dirty="0" smtClean="0"/>
                        <a:t>2 min</a:t>
                      </a:r>
                      <a:endParaRPr lang="en-US" sz="3200" dirty="0"/>
                    </a:p>
                  </a:txBody>
                  <a:tcPr/>
                </a:tc>
                <a:tc>
                  <a:txBody>
                    <a:bodyPr/>
                    <a:lstStyle/>
                    <a:p>
                      <a:r>
                        <a:rPr lang="en-US" sz="3200" dirty="0" smtClean="0"/>
                        <a:t>26</a:t>
                      </a:r>
                      <a:endParaRPr lang="en-US" sz="3200" dirty="0"/>
                    </a:p>
                  </a:txBody>
                  <a:tcPr/>
                </a:tc>
              </a:tr>
              <a:tr h="0">
                <a:tc>
                  <a:txBody>
                    <a:bodyPr/>
                    <a:lstStyle/>
                    <a:p>
                      <a:r>
                        <a:rPr lang="en-US" sz="3200" dirty="0" smtClean="0"/>
                        <a:t>Subtraction</a:t>
                      </a:r>
                      <a:endParaRPr lang="en-US" sz="3200" dirty="0"/>
                    </a:p>
                  </a:txBody>
                  <a:tcPr/>
                </a:tc>
                <a:tc>
                  <a:txBody>
                    <a:bodyPr/>
                    <a:lstStyle/>
                    <a:p>
                      <a:r>
                        <a:rPr lang="en-US" sz="3200" dirty="0" smtClean="0"/>
                        <a:t>2 min</a:t>
                      </a:r>
                      <a:endParaRPr lang="en-US" sz="3200" dirty="0"/>
                    </a:p>
                  </a:txBody>
                  <a:tcPr/>
                </a:tc>
                <a:tc>
                  <a:txBody>
                    <a:bodyPr/>
                    <a:lstStyle/>
                    <a:p>
                      <a:r>
                        <a:rPr lang="en-US" sz="3200" dirty="0" smtClean="0"/>
                        <a:t>157</a:t>
                      </a:r>
                      <a:endParaRPr lang="en-US" sz="3200" dirty="0"/>
                    </a:p>
                  </a:txBody>
                  <a:tcPr/>
                </a:tc>
              </a:tr>
              <a:tr h="0">
                <a:tc>
                  <a:txBody>
                    <a:bodyPr/>
                    <a:lstStyle/>
                    <a:p>
                      <a:r>
                        <a:rPr lang="en-US" sz="3200" dirty="0" smtClean="0"/>
                        <a:t>Prime Factorization</a:t>
                      </a:r>
                      <a:endParaRPr lang="en-US" sz="3200" dirty="0"/>
                    </a:p>
                  </a:txBody>
                  <a:tcPr/>
                </a:tc>
                <a:tc>
                  <a:txBody>
                    <a:bodyPr/>
                    <a:lstStyle/>
                    <a:p>
                      <a:r>
                        <a:rPr lang="en-US" sz="3200" dirty="0" smtClean="0"/>
                        <a:t>2 min</a:t>
                      </a:r>
                      <a:endParaRPr lang="en-US" sz="3200" dirty="0"/>
                    </a:p>
                  </a:txBody>
                  <a:tcPr/>
                </a:tc>
                <a:tc>
                  <a:txBody>
                    <a:bodyPr/>
                    <a:lstStyle/>
                    <a:p>
                      <a:r>
                        <a:rPr lang="en-US" sz="3200" dirty="0" smtClean="0"/>
                        <a:t>70</a:t>
                      </a:r>
                      <a:endParaRPr lang="en-US" sz="3200" dirty="0"/>
                    </a:p>
                  </a:txBody>
                  <a:tcPr/>
                </a:tc>
              </a:tr>
            </a:tbl>
          </a:graphicData>
        </a:graphic>
      </p:graphicFrame>
    </p:spTree>
    <p:extLst>
      <p:ext uri="{BB962C8B-B14F-4D97-AF65-F5344CB8AC3E}">
        <p14:creationId xmlns:p14="http://schemas.microsoft.com/office/powerpoint/2010/main" val="22720084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DragonBox</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9712" y="1600200"/>
            <a:ext cx="6024576" cy="4525963"/>
          </a:xfrm>
        </p:spPr>
      </p:pic>
    </p:spTree>
    <p:extLst>
      <p:ext uri="{BB962C8B-B14F-4D97-AF65-F5344CB8AC3E}">
        <p14:creationId xmlns:p14="http://schemas.microsoft.com/office/powerpoint/2010/main" val="18391431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DragonBox</a:t>
            </a:r>
            <a:endParaRPr lang="en-US" dirty="0"/>
          </a:p>
        </p:txBody>
      </p:sp>
      <p:pic>
        <p:nvPicPr>
          <p:cNvPr id="5" name="dragonbox.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63688" y="1600200"/>
            <a:ext cx="6015037" cy="4525963"/>
          </a:xfrm>
        </p:spPr>
      </p:pic>
    </p:spTree>
    <p:extLst>
      <p:ext uri="{BB962C8B-B14F-4D97-AF65-F5344CB8AC3E}">
        <p14:creationId xmlns:p14="http://schemas.microsoft.com/office/powerpoint/2010/main" val="118201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86200" y="1"/>
            <a:ext cx="1121457" cy="6858000"/>
          </a:xfrm>
        </p:spPr>
      </p:pic>
      <p:sp>
        <p:nvSpPr>
          <p:cNvPr id="2" name="Rectangle 1"/>
          <p:cNvSpPr/>
          <p:nvPr/>
        </p:nvSpPr>
        <p:spPr>
          <a:xfrm>
            <a:off x="3733800" y="25400"/>
            <a:ext cx="1524000" cy="1193800"/>
          </a:xfrm>
          <a:prstGeom prst="rect">
            <a:avLst/>
          </a:prstGeom>
          <a:solidFill>
            <a:schemeClr val="tx1">
              <a:lumMod val="95000"/>
              <a:lumOff val="5000"/>
              <a:alpha val="29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33800" y="25400"/>
            <a:ext cx="1524000" cy="6832600"/>
          </a:xfrm>
          <a:prstGeom prst="rect">
            <a:avLst/>
          </a:prstGeom>
          <a:solidFill>
            <a:schemeClr val="tx1">
              <a:lumMod val="95000"/>
              <a:lumOff val="5000"/>
              <a:alpha val="29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821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Validating Our Partial Ordering</a:t>
            </a:r>
            <a:endParaRPr lang="en-US" dirty="0"/>
          </a:p>
        </p:txBody>
      </p:sp>
      <p:sp>
        <p:nvSpPr>
          <p:cNvPr id="3" name="Content Placeholder 2"/>
          <p:cNvSpPr>
            <a:spLocks noGrp="1"/>
          </p:cNvSpPr>
          <p:nvPr>
            <p:ph idx="1"/>
          </p:nvPr>
        </p:nvSpPr>
        <p:spPr/>
        <p:txBody>
          <a:bodyPr/>
          <a:lstStyle/>
          <a:p>
            <a:r>
              <a:rPr lang="en-US" dirty="0" smtClean="0"/>
              <a:t>20 participants</a:t>
            </a:r>
          </a:p>
          <a:p>
            <a:r>
              <a:rPr lang="en-US" dirty="0" smtClean="0"/>
              <a:t>20 level pairs</a:t>
            </a:r>
          </a:p>
          <a:p>
            <a:r>
              <a:rPr lang="en-US" dirty="0" smtClean="0"/>
              <a:t>Users ranked </a:t>
            </a:r>
            <a:r>
              <a:rPr lang="en-US" dirty="0" smtClean="0"/>
              <a:t>pairs: </a:t>
            </a:r>
            <a:r>
              <a:rPr lang="en-US" dirty="0" smtClean="0"/>
              <a:t>easier, harder, the same</a:t>
            </a:r>
            <a:endParaRPr lang="en-US" dirty="0"/>
          </a:p>
          <a:p>
            <a:r>
              <a:rPr lang="en-US" dirty="0" smtClean="0"/>
              <a:t>Calculated Root-Mean-Squared-Error</a:t>
            </a:r>
          </a:p>
          <a:p>
            <a:pPr lvl="1"/>
            <a:r>
              <a:rPr lang="en-US" dirty="0" smtClean="0"/>
              <a:t>our ordering: 0.35</a:t>
            </a:r>
          </a:p>
          <a:p>
            <a:pPr lvl="1"/>
            <a:r>
              <a:rPr lang="en-US" dirty="0" smtClean="0"/>
              <a:t>random baseline: 1.00</a:t>
            </a:r>
          </a:p>
        </p:txBody>
      </p:sp>
    </p:spTree>
    <p:extLst>
      <p:ext uri="{BB962C8B-B14F-4D97-AF65-F5344CB8AC3E}">
        <p14:creationId xmlns:p14="http://schemas.microsoft.com/office/powerpoint/2010/main" val="132640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6820" t="17749" r="8885" b="61362"/>
          <a:stretch/>
        </p:blipFill>
        <p:spPr>
          <a:xfrm>
            <a:off x="522041" y="3541050"/>
            <a:ext cx="2667000" cy="2087879"/>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972" t="31534" r="5204" b="42467"/>
          <a:stretch/>
        </p:blipFill>
        <p:spPr>
          <a:xfrm>
            <a:off x="3701700" y="3579150"/>
            <a:ext cx="4947649" cy="1986262"/>
          </a:xfrm>
          <a:prstGeom prst="rect">
            <a:avLst/>
          </a:prstGeom>
        </p:spPr>
      </p:pic>
      <p:sp>
        <p:nvSpPr>
          <p:cNvPr id="6" name="Rectangle 5"/>
          <p:cNvSpPr/>
          <p:nvPr/>
        </p:nvSpPr>
        <p:spPr>
          <a:xfrm>
            <a:off x="3845369" y="5252454"/>
            <a:ext cx="2220515" cy="73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0850" t="60137" r="6626" b="27779"/>
          <a:stretch/>
        </p:blipFill>
        <p:spPr>
          <a:xfrm>
            <a:off x="534741" y="1246450"/>
            <a:ext cx="8114608" cy="1521488"/>
          </a:xfrm>
          <a:prstGeom prst="rect">
            <a:avLst/>
          </a:prstGeom>
        </p:spPr>
      </p:pic>
      <p:sp>
        <p:nvSpPr>
          <p:cNvPr id="10" name="Right Arrow 9"/>
          <p:cNvSpPr/>
          <p:nvPr/>
        </p:nvSpPr>
        <p:spPr>
          <a:xfrm>
            <a:off x="915741" y="3134650"/>
            <a:ext cx="1524000" cy="4445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ight Arrow 10"/>
          <p:cNvSpPr/>
          <p:nvPr/>
        </p:nvSpPr>
        <p:spPr>
          <a:xfrm rot="5400000">
            <a:off x="5303884" y="4317813"/>
            <a:ext cx="1524000" cy="4445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ight Arrow 11"/>
          <p:cNvSpPr/>
          <p:nvPr/>
        </p:nvSpPr>
        <p:spPr>
          <a:xfrm rot="1308374">
            <a:off x="2664634" y="1693933"/>
            <a:ext cx="2411197" cy="4445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Rectangle 1"/>
          <p:cNvSpPr/>
          <p:nvPr/>
        </p:nvSpPr>
        <p:spPr>
          <a:xfrm>
            <a:off x="382340" y="1077250"/>
            <a:ext cx="8381999"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2341" y="3356900"/>
            <a:ext cx="2743200" cy="24447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584025" y="3356900"/>
            <a:ext cx="5180315" cy="24447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290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 grpId="0" animBg="1"/>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new representation of problem difficulty</a:t>
            </a:r>
          </a:p>
          <a:p>
            <a:pPr marL="0" indent="0">
              <a:buNone/>
            </a:pPr>
            <a:endParaRPr lang="en-US" dirty="0" smtClean="0"/>
          </a:p>
          <a:p>
            <a:pPr marL="0" indent="0">
              <a:buNone/>
            </a:pPr>
            <a:r>
              <a:rPr lang="en-US" dirty="0" smtClean="0"/>
              <a:t>allows us to:</a:t>
            </a:r>
          </a:p>
          <a:p>
            <a:pPr lvl="1"/>
            <a:r>
              <a:rPr lang="en-US" dirty="0" smtClean="0"/>
              <a:t>rank problem difficulty</a:t>
            </a:r>
          </a:p>
          <a:p>
            <a:pPr lvl="1"/>
            <a:r>
              <a:rPr lang="en-US" dirty="0" smtClean="0"/>
              <a:t>analyze and compare progressions</a:t>
            </a:r>
          </a:p>
          <a:p>
            <a:pPr lvl="1"/>
            <a:r>
              <a:rPr lang="en-US" dirty="0" smtClean="0"/>
              <a:t>generate an entire progression</a:t>
            </a:r>
          </a:p>
          <a:p>
            <a:pPr marL="0" indent="0">
              <a:buNone/>
            </a:pPr>
            <a:endParaRPr lang="en-US" dirty="0"/>
          </a:p>
          <a:p>
            <a:pPr marL="0" indent="0">
              <a:buNone/>
            </a:pPr>
            <a:r>
              <a:rPr lang="en-US" dirty="0" smtClean="0"/>
              <a:t>pragmatic way to make content fit theory</a:t>
            </a:r>
            <a:endParaRPr lang="en-US" dirty="0"/>
          </a:p>
          <a:p>
            <a:endParaRPr lang="en-US" dirty="0" smtClean="0"/>
          </a:p>
          <a:p>
            <a:pPr lvl="1"/>
            <a:endParaRPr lang="en-US" dirty="0"/>
          </a:p>
        </p:txBody>
      </p:sp>
    </p:spTree>
    <p:extLst>
      <p:ext uri="{BB962C8B-B14F-4D97-AF65-F5344CB8AC3E}">
        <p14:creationId xmlns:p14="http://schemas.microsoft.com/office/powerpoint/2010/main" val="137640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lstStyle/>
          <a:p>
            <a:r>
              <a:rPr lang="en-US" dirty="0" smtClean="0"/>
              <a:t>Help: David </a:t>
            </a:r>
            <a:r>
              <a:rPr lang="en-US" dirty="0" err="1" smtClean="0"/>
              <a:t>Yamanoha</a:t>
            </a:r>
            <a:r>
              <a:rPr lang="en-US" dirty="0" smtClean="0"/>
              <a:t> and </a:t>
            </a:r>
            <a:r>
              <a:rPr lang="en-US" dirty="0" err="1" smtClean="0"/>
              <a:t>Ryoko</a:t>
            </a:r>
            <a:r>
              <a:rPr lang="en-US" dirty="0" smtClean="0"/>
              <a:t> </a:t>
            </a:r>
            <a:r>
              <a:rPr lang="en-US" dirty="0" err="1" smtClean="0"/>
              <a:t>Nozawa</a:t>
            </a:r>
            <a:endParaRPr lang="en-US" dirty="0" smtClean="0"/>
          </a:p>
          <a:p>
            <a:pPr marL="0" indent="0">
              <a:buNone/>
            </a:pPr>
            <a:endParaRPr lang="en-US" dirty="0"/>
          </a:p>
          <a:p>
            <a:r>
              <a:rPr lang="en-US" dirty="0" smtClean="0"/>
              <a:t>Funding: Bill </a:t>
            </a:r>
            <a:r>
              <a:rPr lang="en-US" dirty="0"/>
              <a:t>and Melinda Gates </a:t>
            </a:r>
            <a:r>
              <a:rPr lang="en-US" dirty="0" smtClean="0"/>
              <a:t>Foundation, Office</a:t>
            </a:r>
            <a:r>
              <a:rPr lang="en-US" dirty="0"/>
              <a:t> </a:t>
            </a:r>
            <a:r>
              <a:rPr lang="en-US" dirty="0" smtClean="0"/>
              <a:t>of </a:t>
            </a:r>
            <a:r>
              <a:rPr lang="en-US" dirty="0"/>
              <a:t>Naval </a:t>
            </a:r>
            <a:r>
              <a:rPr lang="en-US" dirty="0" smtClean="0"/>
              <a:t>Research, Hewlett Foundation, </a:t>
            </a:r>
            <a:r>
              <a:rPr lang="en-US" dirty="0"/>
              <a:t>Adobe, and </a:t>
            </a:r>
            <a:r>
              <a:rPr lang="en-US" dirty="0" smtClean="0"/>
              <a:t>Intel</a:t>
            </a:r>
          </a:p>
          <a:p>
            <a:pPr marL="0" indent="0">
              <a:buNone/>
            </a:pPr>
            <a:endParaRPr lang="en-US" dirty="0"/>
          </a:p>
          <a:p>
            <a:r>
              <a:rPr lang="en-US" dirty="0" smtClean="0"/>
              <a:t>Contact me: </a:t>
            </a:r>
            <a:r>
              <a:rPr lang="en-US" u="sng" dirty="0" smtClean="0"/>
              <a:t>eland@cs.washington.edu</a:t>
            </a:r>
          </a:p>
          <a:p>
            <a:endParaRPr lang="en-US" dirty="0" smtClean="0"/>
          </a:p>
          <a:p>
            <a:endParaRPr lang="en-US" dirty="0" smtClean="0"/>
          </a:p>
          <a:p>
            <a:endParaRPr lang="en-US" dirty="0"/>
          </a:p>
        </p:txBody>
      </p:sp>
    </p:spTree>
    <p:extLst>
      <p:ext uri="{BB962C8B-B14F-4D97-AF65-F5344CB8AC3E}">
        <p14:creationId xmlns:p14="http://schemas.microsoft.com/office/powerpoint/2010/main" val="2561988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62389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05859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here</a:t>
            </a:r>
            <a:endParaRPr lang="en-US" dirty="0"/>
          </a:p>
        </p:txBody>
      </p:sp>
      <p:sp>
        <p:nvSpPr>
          <p:cNvPr id="3" name="Content Placeholder 2"/>
          <p:cNvSpPr>
            <a:spLocks noGrp="1"/>
          </p:cNvSpPr>
          <p:nvPr>
            <p:ph idx="1"/>
          </p:nvPr>
        </p:nvSpPr>
        <p:spPr/>
        <p:txBody>
          <a:bodyPr/>
          <a:lstStyle/>
          <a:p>
            <a:r>
              <a:rPr lang="en-US" dirty="0" smtClean="0"/>
              <a:t>automate other things</a:t>
            </a:r>
          </a:p>
          <a:p>
            <a:pPr lvl="1"/>
            <a:r>
              <a:rPr lang="en-US" dirty="0" smtClean="0"/>
              <a:t>tutorials</a:t>
            </a:r>
            <a:endParaRPr lang="en-US" dirty="0"/>
          </a:p>
          <a:p>
            <a:pPr lvl="1"/>
            <a:r>
              <a:rPr lang="en-US" dirty="0" smtClean="0"/>
              <a:t>diagnosis of student errors</a:t>
            </a:r>
            <a:endParaRPr lang="en-US" dirty="0"/>
          </a:p>
        </p:txBody>
      </p:sp>
    </p:spTree>
    <p:extLst>
      <p:ext uri="{BB962C8B-B14F-4D97-AF65-F5344CB8AC3E}">
        <p14:creationId xmlns:p14="http://schemas.microsoft.com/office/powerpoint/2010/main" val="370040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p:nvPr/>
        </p:nvSpPr>
        <p:spPr>
          <a:xfrm>
            <a:off x="2235200" y="1955800"/>
            <a:ext cx="5270500" cy="3644900"/>
          </a:xfrm>
          <a:custGeom>
            <a:avLst/>
            <a:gdLst>
              <a:gd name="connsiteX0" fmla="*/ 0 w 5270500"/>
              <a:gd name="connsiteY0" fmla="*/ 3644900 h 3644900"/>
              <a:gd name="connsiteX1" fmla="*/ 5257800 w 5270500"/>
              <a:gd name="connsiteY1" fmla="*/ 0 h 3644900"/>
              <a:gd name="connsiteX2" fmla="*/ 5270500 w 5270500"/>
              <a:gd name="connsiteY2" fmla="*/ 3632200 h 3644900"/>
              <a:gd name="connsiteX3" fmla="*/ 0 w 5270500"/>
              <a:gd name="connsiteY3" fmla="*/ 3644900 h 3644900"/>
            </a:gdLst>
            <a:ahLst/>
            <a:cxnLst>
              <a:cxn ang="0">
                <a:pos x="connsiteX0" y="connsiteY0"/>
              </a:cxn>
              <a:cxn ang="0">
                <a:pos x="connsiteX1" y="connsiteY1"/>
              </a:cxn>
              <a:cxn ang="0">
                <a:pos x="connsiteX2" y="connsiteY2"/>
              </a:cxn>
              <a:cxn ang="0">
                <a:pos x="connsiteX3" y="connsiteY3"/>
              </a:cxn>
            </a:cxnLst>
            <a:rect l="l" t="t" r="r" b="b"/>
            <a:pathLst>
              <a:path w="5270500" h="3644900">
                <a:moveTo>
                  <a:pt x="0" y="3644900"/>
                </a:moveTo>
                <a:lnTo>
                  <a:pt x="5257800" y="0"/>
                </a:lnTo>
                <a:cubicBezTo>
                  <a:pt x="5262033" y="1210733"/>
                  <a:pt x="5266267" y="2421467"/>
                  <a:pt x="5270500" y="3632200"/>
                </a:cubicBezTo>
                <a:lnTo>
                  <a:pt x="0" y="364490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320800" y="1536700"/>
            <a:ext cx="4533900" cy="3111500"/>
          </a:xfrm>
          <a:custGeom>
            <a:avLst/>
            <a:gdLst>
              <a:gd name="connsiteX0" fmla="*/ 25400 w 4533900"/>
              <a:gd name="connsiteY0" fmla="*/ 3111500 h 3111500"/>
              <a:gd name="connsiteX1" fmla="*/ 4533900 w 4533900"/>
              <a:gd name="connsiteY1" fmla="*/ 0 h 3111500"/>
              <a:gd name="connsiteX2" fmla="*/ 0 w 4533900"/>
              <a:gd name="connsiteY2" fmla="*/ 25400 h 3111500"/>
              <a:gd name="connsiteX3" fmla="*/ 25400 w 4533900"/>
              <a:gd name="connsiteY3" fmla="*/ 3111500 h 3111500"/>
            </a:gdLst>
            <a:ahLst/>
            <a:cxnLst>
              <a:cxn ang="0">
                <a:pos x="connsiteX0" y="connsiteY0"/>
              </a:cxn>
              <a:cxn ang="0">
                <a:pos x="connsiteX1" y="connsiteY1"/>
              </a:cxn>
              <a:cxn ang="0">
                <a:pos x="connsiteX2" y="connsiteY2"/>
              </a:cxn>
              <a:cxn ang="0">
                <a:pos x="connsiteX3" y="connsiteY3"/>
              </a:cxn>
            </a:cxnLst>
            <a:rect l="l" t="t" r="r" b="b"/>
            <a:pathLst>
              <a:path w="4533900" h="3111500">
                <a:moveTo>
                  <a:pt x="25400" y="3111500"/>
                </a:moveTo>
                <a:lnTo>
                  <a:pt x="4533900" y="0"/>
                </a:lnTo>
                <a:lnTo>
                  <a:pt x="0" y="25400"/>
                </a:lnTo>
                <a:lnTo>
                  <a:pt x="25400" y="31115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Flow</a:t>
            </a:r>
            <a:endParaRPr lang="en-US" dirty="0"/>
          </a:p>
        </p:txBody>
      </p:sp>
      <p:cxnSp>
        <p:nvCxnSpPr>
          <p:cNvPr id="4" name="Straight Connector 3"/>
          <p:cNvCxnSpPr/>
          <p:nvPr/>
        </p:nvCxnSpPr>
        <p:spPr>
          <a:xfrm>
            <a:off x="1261925" y="5613400"/>
            <a:ext cx="6781800" cy="0"/>
          </a:xfrm>
          <a:prstGeom prst="line">
            <a:avLst/>
          </a:prstGeom>
          <a:ln w="1270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338125" y="1193800"/>
            <a:ext cx="0" cy="4495800"/>
          </a:xfrm>
          <a:prstGeom prst="line">
            <a:avLst/>
          </a:prstGeom>
          <a:ln w="1270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91000" y="5791200"/>
            <a:ext cx="923651" cy="646331"/>
          </a:xfrm>
          <a:prstGeom prst="rect">
            <a:avLst/>
          </a:prstGeom>
          <a:noFill/>
        </p:spPr>
        <p:txBody>
          <a:bodyPr wrap="none" rtlCol="0">
            <a:spAutoFit/>
          </a:bodyPr>
          <a:lstStyle/>
          <a:p>
            <a:r>
              <a:rPr lang="en-US" sz="3600" dirty="0" smtClean="0"/>
              <a:t>Skill</a:t>
            </a:r>
            <a:endParaRPr lang="en-US" sz="3600" dirty="0"/>
          </a:p>
        </p:txBody>
      </p:sp>
      <p:sp>
        <p:nvSpPr>
          <p:cNvPr id="13" name="TextBox 12"/>
          <p:cNvSpPr txBox="1"/>
          <p:nvPr/>
        </p:nvSpPr>
        <p:spPr>
          <a:xfrm rot="16200000">
            <a:off x="-306366" y="2991535"/>
            <a:ext cx="2021066" cy="646331"/>
          </a:xfrm>
          <a:prstGeom prst="rect">
            <a:avLst/>
          </a:prstGeom>
          <a:noFill/>
        </p:spPr>
        <p:txBody>
          <a:bodyPr wrap="none" rtlCol="0">
            <a:spAutoFit/>
          </a:bodyPr>
          <a:lstStyle/>
          <a:p>
            <a:r>
              <a:rPr lang="en-US" sz="3600" dirty="0" smtClean="0"/>
              <a:t>Challenge</a:t>
            </a:r>
            <a:endParaRPr lang="en-US" sz="3600" dirty="0"/>
          </a:p>
        </p:txBody>
      </p:sp>
      <p:sp>
        <p:nvSpPr>
          <p:cNvPr id="19" name="Freeform 18"/>
          <p:cNvSpPr/>
          <p:nvPr/>
        </p:nvSpPr>
        <p:spPr>
          <a:xfrm>
            <a:off x="1384300" y="1384300"/>
            <a:ext cx="5805305" cy="4216400"/>
          </a:xfrm>
          <a:custGeom>
            <a:avLst/>
            <a:gdLst>
              <a:gd name="connsiteX0" fmla="*/ 0 w 5805305"/>
              <a:gd name="connsiteY0" fmla="*/ 4216400 h 4216400"/>
              <a:gd name="connsiteX1" fmla="*/ 0 w 5805305"/>
              <a:gd name="connsiteY1" fmla="*/ 4216400 h 4216400"/>
              <a:gd name="connsiteX2" fmla="*/ 63500 w 5805305"/>
              <a:gd name="connsiteY2" fmla="*/ 3987800 h 4216400"/>
              <a:gd name="connsiteX3" fmla="*/ 76200 w 5805305"/>
              <a:gd name="connsiteY3" fmla="*/ 3949700 h 4216400"/>
              <a:gd name="connsiteX4" fmla="*/ 88900 w 5805305"/>
              <a:gd name="connsiteY4" fmla="*/ 3886200 h 4216400"/>
              <a:gd name="connsiteX5" fmla="*/ 114300 w 5805305"/>
              <a:gd name="connsiteY5" fmla="*/ 3797300 h 4216400"/>
              <a:gd name="connsiteX6" fmla="*/ 139700 w 5805305"/>
              <a:gd name="connsiteY6" fmla="*/ 3670300 h 4216400"/>
              <a:gd name="connsiteX7" fmla="*/ 165100 w 5805305"/>
              <a:gd name="connsiteY7" fmla="*/ 3632200 h 4216400"/>
              <a:gd name="connsiteX8" fmla="*/ 190500 w 5805305"/>
              <a:gd name="connsiteY8" fmla="*/ 3543300 h 4216400"/>
              <a:gd name="connsiteX9" fmla="*/ 228600 w 5805305"/>
              <a:gd name="connsiteY9" fmla="*/ 3517900 h 4216400"/>
              <a:gd name="connsiteX10" fmla="*/ 292100 w 5805305"/>
              <a:gd name="connsiteY10" fmla="*/ 3441700 h 4216400"/>
              <a:gd name="connsiteX11" fmla="*/ 368300 w 5805305"/>
              <a:gd name="connsiteY11" fmla="*/ 3416300 h 4216400"/>
              <a:gd name="connsiteX12" fmla="*/ 419100 w 5805305"/>
              <a:gd name="connsiteY12" fmla="*/ 3390900 h 4216400"/>
              <a:gd name="connsiteX13" fmla="*/ 660400 w 5805305"/>
              <a:gd name="connsiteY13" fmla="*/ 3416300 h 4216400"/>
              <a:gd name="connsiteX14" fmla="*/ 698500 w 5805305"/>
              <a:gd name="connsiteY14" fmla="*/ 3441700 h 4216400"/>
              <a:gd name="connsiteX15" fmla="*/ 800100 w 5805305"/>
              <a:gd name="connsiteY15" fmla="*/ 3492500 h 4216400"/>
              <a:gd name="connsiteX16" fmla="*/ 838200 w 5805305"/>
              <a:gd name="connsiteY16" fmla="*/ 3517900 h 4216400"/>
              <a:gd name="connsiteX17" fmla="*/ 889000 w 5805305"/>
              <a:gd name="connsiteY17" fmla="*/ 3543300 h 4216400"/>
              <a:gd name="connsiteX18" fmla="*/ 965200 w 5805305"/>
              <a:gd name="connsiteY18" fmla="*/ 3581400 h 4216400"/>
              <a:gd name="connsiteX19" fmla="*/ 1066800 w 5805305"/>
              <a:gd name="connsiteY19" fmla="*/ 3606800 h 4216400"/>
              <a:gd name="connsiteX20" fmla="*/ 1282700 w 5805305"/>
              <a:gd name="connsiteY20" fmla="*/ 3594100 h 4216400"/>
              <a:gd name="connsiteX21" fmla="*/ 1295400 w 5805305"/>
              <a:gd name="connsiteY21" fmla="*/ 3543300 h 4216400"/>
              <a:gd name="connsiteX22" fmla="*/ 1308100 w 5805305"/>
              <a:gd name="connsiteY22" fmla="*/ 3505200 h 4216400"/>
              <a:gd name="connsiteX23" fmla="*/ 1320800 w 5805305"/>
              <a:gd name="connsiteY23" fmla="*/ 3454400 h 4216400"/>
              <a:gd name="connsiteX24" fmla="*/ 1346200 w 5805305"/>
              <a:gd name="connsiteY24" fmla="*/ 3378200 h 4216400"/>
              <a:gd name="connsiteX25" fmla="*/ 1371600 w 5805305"/>
              <a:gd name="connsiteY25" fmla="*/ 2997200 h 4216400"/>
              <a:gd name="connsiteX26" fmla="*/ 1384300 w 5805305"/>
              <a:gd name="connsiteY26" fmla="*/ 2959100 h 4216400"/>
              <a:gd name="connsiteX27" fmla="*/ 1409700 w 5805305"/>
              <a:gd name="connsiteY27" fmla="*/ 2908300 h 4216400"/>
              <a:gd name="connsiteX28" fmla="*/ 1422400 w 5805305"/>
              <a:gd name="connsiteY28" fmla="*/ 2870200 h 4216400"/>
              <a:gd name="connsiteX29" fmla="*/ 1511300 w 5805305"/>
              <a:gd name="connsiteY29" fmla="*/ 2781300 h 4216400"/>
              <a:gd name="connsiteX30" fmla="*/ 1549400 w 5805305"/>
              <a:gd name="connsiteY30" fmla="*/ 2743200 h 4216400"/>
              <a:gd name="connsiteX31" fmla="*/ 1587500 w 5805305"/>
              <a:gd name="connsiteY31" fmla="*/ 2692400 h 4216400"/>
              <a:gd name="connsiteX32" fmla="*/ 1651000 w 5805305"/>
              <a:gd name="connsiteY32" fmla="*/ 2628900 h 4216400"/>
              <a:gd name="connsiteX33" fmla="*/ 1689100 w 5805305"/>
              <a:gd name="connsiteY33" fmla="*/ 2603500 h 4216400"/>
              <a:gd name="connsiteX34" fmla="*/ 1727200 w 5805305"/>
              <a:gd name="connsiteY34" fmla="*/ 2590800 h 4216400"/>
              <a:gd name="connsiteX35" fmla="*/ 1968500 w 5805305"/>
              <a:gd name="connsiteY35" fmla="*/ 2565400 h 4216400"/>
              <a:gd name="connsiteX36" fmla="*/ 2286000 w 5805305"/>
              <a:gd name="connsiteY36" fmla="*/ 2540000 h 4216400"/>
              <a:gd name="connsiteX37" fmla="*/ 2438400 w 5805305"/>
              <a:gd name="connsiteY37" fmla="*/ 2413000 h 4216400"/>
              <a:gd name="connsiteX38" fmla="*/ 2501900 w 5805305"/>
              <a:gd name="connsiteY38" fmla="*/ 2362200 h 4216400"/>
              <a:gd name="connsiteX39" fmla="*/ 2540000 w 5805305"/>
              <a:gd name="connsiteY39" fmla="*/ 2336800 h 4216400"/>
              <a:gd name="connsiteX40" fmla="*/ 2603500 w 5805305"/>
              <a:gd name="connsiteY40" fmla="*/ 2286000 h 4216400"/>
              <a:gd name="connsiteX41" fmla="*/ 2679700 w 5805305"/>
              <a:gd name="connsiteY41" fmla="*/ 2260600 h 4216400"/>
              <a:gd name="connsiteX42" fmla="*/ 2717800 w 5805305"/>
              <a:gd name="connsiteY42" fmla="*/ 2235200 h 4216400"/>
              <a:gd name="connsiteX43" fmla="*/ 2781300 w 5805305"/>
              <a:gd name="connsiteY43" fmla="*/ 2159000 h 4216400"/>
              <a:gd name="connsiteX44" fmla="*/ 2832100 w 5805305"/>
              <a:gd name="connsiteY44" fmla="*/ 2082800 h 4216400"/>
              <a:gd name="connsiteX45" fmla="*/ 2844800 w 5805305"/>
              <a:gd name="connsiteY45" fmla="*/ 2032000 h 4216400"/>
              <a:gd name="connsiteX46" fmla="*/ 2870200 w 5805305"/>
              <a:gd name="connsiteY46" fmla="*/ 1955800 h 4216400"/>
              <a:gd name="connsiteX47" fmla="*/ 2895600 w 5805305"/>
              <a:gd name="connsiteY47" fmla="*/ 1752600 h 4216400"/>
              <a:gd name="connsiteX48" fmla="*/ 2921000 w 5805305"/>
              <a:gd name="connsiteY48" fmla="*/ 1676400 h 4216400"/>
              <a:gd name="connsiteX49" fmla="*/ 2984500 w 5805305"/>
              <a:gd name="connsiteY49" fmla="*/ 1638300 h 4216400"/>
              <a:gd name="connsiteX50" fmla="*/ 3060700 w 5805305"/>
              <a:gd name="connsiteY50" fmla="*/ 1625600 h 4216400"/>
              <a:gd name="connsiteX51" fmla="*/ 3213100 w 5805305"/>
              <a:gd name="connsiteY51" fmla="*/ 1612900 h 4216400"/>
              <a:gd name="connsiteX52" fmla="*/ 3302000 w 5805305"/>
              <a:gd name="connsiteY52" fmla="*/ 1562100 h 4216400"/>
              <a:gd name="connsiteX53" fmla="*/ 3340100 w 5805305"/>
              <a:gd name="connsiteY53" fmla="*/ 1536700 h 4216400"/>
              <a:gd name="connsiteX54" fmla="*/ 3378200 w 5805305"/>
              <a:gd name="connsiteY54" fmla="*/ 1498600 h 4216400"/>
              <a:gd name="connsiteX55" fmla="*/ 3441700 w 5805305"/>
              <a:gd name="connsiteY55" fmla="*/ 1485900 h 4216400"/>
              <a:gd name="connsiteX56" fmla="*/ 3556000 w 5805305"/>
              <a:gd name="connsiteY56" fmla="*/ 1397000 h 4216400"/>
              <a:gd name="connsiteX57" fmla="*/ 3568700 w 5805305"/>
              <a:gd name="connsiteY57" fmla="*/ 1358900 h 4216400"/>
              <a:gd name="connsiteX58" fmla="*/ 3594100 w 5805305"/>
              <a:gd name="connsiteY58" fmla="*/ 1320800 h 4216400"/>
              <a:gd name="connsiteX59" fmla="*/ 3606800 w 5805305"/>
              <a:gd name="connsiteY59" fmla="*/ 1219200 h 4216400"/>
              <a:gd name="connsiteX60" fmla="*/ 3644900 w 5805305"/>
              <a:gd name="connsiteY60" fmla="*/ 1193800 h 4216400"/>
              <a:gd name="connsiteX61" fmla="*/ 3771900 w 5805305"/>
              <a:gd name="connsiteY61" fmla="*/ 1155700 h 4216400"/>
              <a:gd name="connsiteX62" fmla="*/ 3860800 w 5805305"/>
              <a:gd name="connsiteY62" fmla="*/ 1143000 h 4216400"/>
              <a:gd name="connsiteX63" fmla="*/ 4419600 w 5805305"/>
              <a:gd name="connsiteY63" fmla="*/ 1130300 h 4216400"/>
              <a:gd name="connsiteX64" fmla="*/ 4635500 w 5805305"/>
              <a:gd name="connsiteY64" fmla="*/ 1117600 h 4216400"/>
              <a:gd name="connsiteX65" fmla="*/ 4673600 w 5805305"/>
              <a:gd name="connsiteY65" fmla="*/ 1104900 h 4216400"/>
              <a:gd name="connsiteX66" fmla="*/ 4686300 w 5805305"/>
              <a:gd name="connsiteY66" fmla="*/ 1066800 h 4216400"/>
              <a:gd name="connsiteX67" fmla="*/ 4660900 w 5805305"/>
              <a:gd name="connsiteY67" fmla="*/ 889000 h 4216400"/>
              <a:gd name="connsiteX68" fmla="*/ 4610100 w 5805305"/>
              <a:gd name="connsiteY68" fmla="*/ 838200 h 4216400"/>
              <a:gd name="connsiteX69" fmla="*/ 4559300 w 5805305"/>
              <a:gd name="connsiteY69" fmla="*/ 762000 h 4216400"/>
              <a:gd name="connsiteX70" fmla="*/ 4635500 w 5805305"/>
              <a:gd name="connsiteY70" fmla="*/ 711200 h 4216400"/>
              <a:gd name="connsiteX71" fmla="*/ 4749800 w 5805305"/>
              <a:gd name="connsiteY71" fmla="*/ 647700 h 4216400"/>
              <a:gd name="connsiteX72" fmla="*/ 4864100 w 5805305"/>
              <a:gd name="connsiteY72" fmla="*/ 635000 h 4216400"/>
              <a:gd name="connsiteX73" fmla="*/ 4940300 w 5805305"/>
              <a:gd name="connsiteY73" fmla="*/ 596900 h 4216400"/>
              <a:gd name="connsiteX74" fmla="*/ 5016500 w 5805305"/>
              <a:gd name="connsiteY74" fmla="*/ 533400 h 4216400"/>
              <a:gd name="connsiteX75" fmla="*/ 5041900 w 5805305"/>
              <a:gd name="connsiteY75" fmla="*/ 495300 h 4216400"/>
              <a:gd name="connsiteX76" fmla="*/ 5092700 w 5805305"/>
              <a:gd name="connsiteY76" fmla="*/ 304800 h 4216400"/>
              <a:gd name="connsiteX77" fmla="*/ 5257800 w 5805305"/>
              <a:gd name="connsiteY77" fmla="*/ 215900 h 4216400"/>
              <a:gd name="connsiteX78" fmla="*/ 5397500 w 5805305"/>
              <a:gd name="connsiteY78" fmla="*/ 203200 h 4216400"/>
              <a:gd name="connsiteX79" fmla="*/ 5638800 w 5805305"/>
              <a:gd name="connsiteY79" fmla="*/ 190500 h 4216400"/>
              <a:gd name="connsiteX80" fmla="*/ 5765800 w 5805305"/>
              <a:gd name="connsiteY80" fmla="*/ 127000 h 4216400"/>
              <a:gd name="connsiteX81" fmla="*/ 5803900 w 5805305"/>
              <a:gd name="connsiteY81" fmla="*/ 101600 h 4216400"/>
              <a:gd name="connsiteX82" fmla="*/ 5791200 w 5805305"/>
              <a:gd name="connsiteY82" fmla="*/ 0 h 4216400"/>
              <a:gd name="connsiteX83" fmla="*/ 5791200 w 5805305"/>
              <a:gd name="connsiteY83"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805305" h="4216400">
                <a:moveTo>
                  <a:pt x="0" y="4216400"/>
                </a:moveTo>
                <a:lnTo>
                  <a:pt x="0" y="4216400"/>
                </a:lnTo>
                <a:cubicBezTo>
                  <a:pt x="81426" y="4033193"/>
                  <a:pt x="32352" y="4174686"/>
                  <a:pt x="63500" y="3987800"/>
                </a:cubicBezTo>
                <a:cubicBezTo>
                  <a:pt x="65701" y="3974595"/>
                  <a:pt x="72953" y="3962687"/>
                  <a:pt x="76200" y="3949700"/>
                </a:cubicBezTo>
                <a:cubicBezTo>
                  <a:pt x="81435" y="3928759"/>
                  <a:pt x="83665" y="3907141"/>
                  <a:pt x="88900" y="3886200"/>
                </a:cubicBezTo>
                <a:cubicBezTo>
                  <a:pt x="113109" y="3789366"/>
                  <a:pt x="90545" y="3916077"/>
                  <a:pt x="114300" y="3797300"/>
                </a:cubicBezTo>
                <a:cubicBezTo>
                  <a:pt x="118239" y="3777603"/>
                  <a:pt x="128638" y="3696112"/>
                  <a:pt x="139700" y="3670300"/>
                </a:cubicBezTo>
                <a:cubicBezTo>
                  <a:pt x="145713" y="3656271"/>
                  <a:pt x="156633" y="3644900"/>
                  <a:pt x="165100" y="3632200"/>
                </a:cubicBezTo>
                <a:cubicBezTo>
                  <a:pt x="165930" y="3628881"/>
                  <a:pt x="183875" y="3551582"/>
                  <a:pt x="190500" y="3543300"/>
                </a:cubicBezTo>
                <a:cubicBezTo>
                  <a:pt x="200035" y="3531381"/>
                  <a:pt x="215900" y="3526367"/>
                  <a:pt x="228600" y="3517900"/>
                </a:cubicBezTo>
                <a:cubicBezTo>
                  <a:pt x="244409" y="3494186"/>
                  <a:pt x="266216" y="3456080"/>
                  <a:pt x="292100" y="3441700"/>
                </a:cubicBezTo>
                <a:cubicBezTo>
                  <a:pt x="315505" y="3428697"/>
                  <a:pt x="344353" y="3428274"/>
                  <a:pt x="368300" y="3416300"/>
                </a:cubicBezTo>
                <a:lnTo>
                  <a:pt x="419100" y="3390900"/>
                </a:lnTo>
                <a:cubicBezTo>
                  <a:pt x="499533" y="3399367"/>
                  <a:pt x="580827" y="3401832"/>
                  <a:pt x="660400" y="3416300"/>
                </a:cubicBezTo>
                <a:cubicBezTo>
                  <a:pt x="675417" y="3419030"/>
                  <a:pt x="685100" y="3434391"/>
                  <a:pt x="698500" y="3441700"/>
                </a:cubicBezTo>
                <a:cubicBezTo>
                  <a:pt x="731741" y="3459831"/>
                  <a:pt x="768595" y="3471497"/>
                  <a:pt x="800100" y="3492500"/>
                </a:cubicBezTo>
                <a:cubicBezTo>
                  <a:pt x="812800" y="3500967"/>
                  <a:pt x="824948" y="3510327"/>
                  <a:pt x="838200" y="3517900"/>
                </a:cubicBezTo>
                <a:cubicBezTo>
                  <a:pt x="854638" y="3527293"/>
                  <a:pt x="872562" y="3533907"/>
                  <a:pt x="889000" y="3543300"/>
                </a:cubicBezTo>
                <a:cubicBezTo>
                  <a:pt x="941774" y="3573457"/>
                  <a:pt x="909519" y="3566214"/>
                  <a:pt x="965200" y="3581400"/>
                </a:cubicBezTo>
                <a:cubicBezTo>
                  <a:pt x="998879" y="3590585"/>
                  <a:pt x="1066800" y="3606800"/>
                  <a:pt x="1066800" y="3606800"/>
                </a:cubicBezTo>
                <a:cubicBezTo>
                  <a:pt x="1138767" y="3602567"/>
                  <a:pt x="1213239" y="3613395"/>
                  <a:pt x="1282700" y="3594100"/>
                </a:cubicBezTo>
                <a:cubicBezTo>
                  <a:pt x="1299518" y="3589428"/>
                  <a:pt x="1290605" y="3560083"/>
                  <a:pt x="1295400" y="3543300"/>
                </a:cubicBezTo>
                <a:cubicBezTo>
                  <a:pt x="1299078" y="3530428"/>
                  <a:pt x="1304422" y="3518072"/>
                  <a:pt x="1308100" y="3505200"/>
                </a:cubicBezTo>
                <a:cubicBezTo>
                  <a:pt x="1312895" y="3488417"/>
                  <a:pt x="1315784" y="3471118"/>
                  <a:pt x="1320800" y="3454400"/>
                </a:cubicBezTo>
                <a:cubicBezTo>
                  <a:pt x="1328493" y="3428755"/>
                  <a:pt x="1346200" y="3378200"/>
                  <a:pt x="1346200" y="3378200"/>
                </a:cubicBezTo>
                <a:cubicBezTo>
                  <a:pt x="1354043" y="3174270"/>
                  <a:pt x="1333061" y="3132086"/>
                  <a:pt x="1371600" y="2997200"/>
                </a:cubicBezTo>
                <a:cubicBezTo>
                  <a:pt x="1375278" y="2984328"/>
                  <a:pt x="1379027" y="2971405"/>
                  <a:pt x="1384300" y="2959100"/>
                </a:cubicBezTo>
                <a:cubicBezTo>
                  <a:pt x="1391758" y="2941699"/>
                  <a:pt x="1402242" y="2925701"/>
                  <a:pt x="1409700" y="2908300"/>
                </a:cubicBezTo>
                <a:cubicBezTo>
                  <a:pt x="1414973" y="2895995"/>
                  <a:pt x="1414037" y="2880653"/>
                  <a:pt x="1422400" y="2870200"/>
                </a:cubicBezTo>
                <a:cubicBezTo>
                  <a:pt x="1448580" y="2837475"/>
                  <a:pt x="1481667" y="2810933"/>
                  <a:pt x="1511300" y="2781300"/>
                </a:cubicBezTo>
                <a:cubicBezTo>
                  <a:pt x="1524000" y="2768600"/>
                  <a:pt x="1538624" y="2757568"/>
                  <a:pt x="1549400" y="2743200"/>
                </a:cubicBezTo>
                <a:lnTo>
                  <a:pt x="1587500" y="2692400"/>
                </a:lnTo>
                <a:cubicBezTo>
                  <a:pt x="1607492" y="2632423"/>
                  <a:pt x="1586380" y="2665826"/>
                  <a:pt x="1651000" y="2628900"/>
                </a:cubicBezTo>
                <a:cubicBezTo>
                  <a:pt x="1664252" y="2621327"/>
                  <a:pt x="1675448" y="2610326"/>
                  <a:pt x="1689100" y="2603500"/>
                </a:cubicBezTo>
                <a:cubicBezTo>
                  <a:pt x="1701074" y="2597513"/>
                  <a:pt x="1714213" y="2594047"/>
                  <a:pt x="1727200" y="2590800"/>
                </a:cubicBezTo>
                <a:cubicBezTo>
                  <a:pt x="1816086" y="2568578"/>
                  <a:pt x="1859668" y="2573772"/>
                  <a:pt x="1968500" y="2565400"/>
                </a:cubicBezTo>
                <a:lnTo>
                  <a:pt x="2286000" y="2540000"/>
                </a:lnTo>
                <a:cubicBezTo>
                  <a:pt x="2448080" y="2442752"/>
                  <a:pt x="2225691" y="2583167"/>
                  <a:pt x="2438400" y="2413000"/>
                </a:cubicBezTo>
                <a:cubicBezTo>
                  <a:pt x="2459567" y="2396067"/>
                  <a:pt x="2480215" y="2378464"/>
                  <a:pt x="2501900" y="2362200"/>
                </a:cubicBezTo>
                <a:cubicBezTo>
                  <a:pt x="2514111" y="2353042"/>
                  <a:pt x="2527789" y="2345958"/>
                  <a:pt x="2540000" y="2336800"/>
                </a:cubicBezTo>
                <a:cubicBezTo>
                  <a:pt x="2561685" y="2320536"/>
                  <a:pt x="2579703" y="2298980"/>
                  <a:pt x="2603500" y="2286000"/>
                </a:cubicBezTo>
                <a:cubicBezTo>
                  <a:pt x="2627005" y="2273179"/>
                  <a:pt x="2655234" y="2271474"/>
                  <a:pt x="2679700" y="2260600"/>
                </a:cubicBezTo>
                <a:cubicBezTo>
                  <a:pt x="2693648" y="2254401"/>
                  <a:pt x="2705100" y="2243667"/>
                  <a:pt x="2717800" y="2235200"/>
                </a:cubicBezTo>
                <a:cubicBezTo>
                  <a:pt x="2808564" y="2099054"/>
                  <a:pt x="2667217" y="2305679"/>
                  <a:pt x="2781300" y="2159000"/>
                </a:cubicBezTo>
                <a:cubicBezTo>
                  <a:pt x="2800042" y="2134903"/>
                  <a:pt x="2832100" y="2082800"/>
                  <a:pt x="2832100" y="2082800"/>
                </a:cubicBezTo>
                <a:cubicBezTo>
                  <a:pt x="2836333" y="2065867"/>
                  <a:pt x="2839784" y="2048718"/>
                  <a:pt x="2844800" y="2032000"/>
                </a:cubicBezTo>
                <a:cubicBezTo>
                  <a:pt x="2852493" y="2006355"/>
                  <a:pt x="2870200" y="1955800"/>
                  <a:pt x="2870200" y="1955800"/>
                </a:cubicBezTo>
                <a:cubicBezTo>
                  <a:pt x="2878667" y="1888067"/>
                  <a:pt x="2874014" y="1817358"/>
                  <a:pt x="2895600" y="1752600"/>
                </a:cubicBezTo>
                <a:cubicBezTo>
                  <a:pt x="2904067" y="1727200"/>
                  <a:pt x="2898042" y="1690175"/>
                  <a:pt x="2921000" y="1676400"/>
                </a:cubicBezTo>
                <a:cubicBezTo>
                  <a:pt x="2942167" y="1663700"/>
                  <a:pt x="2961302" y="1646736"/>
                  <a:pt x="2984500" y="1638300"/>
                </a:cubicBezTo>
                <a:cubicBezTo>
                  <a:pt x="3008700" y="1629500"/>
                  <a:pt x="3035107" y="1628444"/>
                  <a:pt x="3060700" y="1625600"/>
                </a:cubicBezTo>
                <a:cubicBezTo>
                  <a:pt x="3111364" y="1619971"/>
                  <a:pt x="3162300" y="1617133"/>
                  <a:pt x="3213100" y="1612900"/>
                </a:cubicBezTo>
                <a:cubicBezTo>
                  <a:pt x="3274928" y="1592291"/>
                  <a:pt x="3234724" y="1610154"/>
                  <a:pt x="3302000" y="1562100"/>
                </a:cubicBezTo>
                <a:cubicBezTo>
                  <a:pt x="3314420" y="1553228"/>
                  <a:pt x="3328374" y="1546471"/>
                  <a:pt x="3340100" y="1536700"/>
                </a:cubicBezTo>
                <a:cubicBezTo>
                  <a:pt x="3353898" y="1525202"/>
                  <a:pt x="3362136" y="1506632"/>
                  <a:pt x="3378200" y="1498600"/>
                </a:cubicBezTo>
                <a:cubicBezTo>
                  <a:pt x="3397507" y="1488947"/>
                  <a:pt x="3420533" y="1490133"/>
                  <a:pt x="3441700" y="1485900"/>
                </a:cubicBezTo>
                <a:cubicBezTo>
                  <a:pt x="3532844" y="1425137"/>
                  <a:pt x="3496314" y="1456686"/>
                  <a:pt x="3556000" y="1397000"/>
                </a:cubicBezTo>
                <a:cubicBezTo>
                  <a:pt x="3560233" y="1384300"/>
                  <a:pt x="3562713" y="1370874"/>
                  <a:pt x="3568700" y="1358900"/>
                </a:cubicBezTo>
                <a:cubicBezTo>
                  <a:pt x="3575526" y="1345248"/>
                  <a:pt x="3590084" y="1335526"/>
                  <a:pt x="3594100" y="1320800"/>
                </a:cubicBezTo>
                <a:cubicBezTo>
                  <a:pt x="3603080" y="1287872"/>
                  <a:pt x="3594124" y="1250889"/>
                  <a:pt x="3606800" y="1219200"/>
                </a:cubicBezTo>
                <a:cubicBezTo>
                  <a:pt x="3612469" y="1205028"/>
                  <a:pt x="3631648" y="1201373"/>
                  <a:pt x="3644900" y="1193800"/>
                </a:cubicBezTo>
                <a:cubicBezTo>
                  <a:pt x="3703961" y="1160051"/>
                  <a:pt x="3697116" y="1167205"/>
                  <a:pt x="3771900" y="1155700"/>
                </a:cubicBezTo>
                <a:cubicBezTo>
                  <a:pt x="3801486" y="1151148"/>
                  <a:pt x="3830889" y="1144173"/>
                  <a:pt x="3860800" y="1143000"/>
                </a:cubicBezTo>
                <a:cubicBezTo>
                  <a:pt x="4046972" y="1135699"/>
                  <a:pt x="4233333" y="1134533"/>
                  <a:pt x="4419600" y="1130300"/>
                </a:cubicBezTo>
                <a:cubicBezTo>
                  <a:pt x="4491567" y="1126067"/>
                  <a:pt x="4563767" y="1124773"/>
                  <a:pt x="4635500" y="1117600"/>
                </a:cubicBezTo>
                <a:cubicBezTo>
                  <a:pt x="4648821" y="1116268"/>
                  <a:pt x="4664134" y="1114366"/>
                  <a:pt x="4673600" y="1104900"/>
                </a:cubicBezTo>
                <a:cubicBezTo>
                  <a:pt x="4683066" y="1095434"/>
                  <a:pt x="4682067" y="1079500"/>
                  <a:pt x="4686300" y="1066800"/>
                </a:cubicBezTo>
                <a:cubicBezTo>
                  <a:pt x="4677833" y="1007533"/>
                  <a:pt x="4679832" y="945796"/>
                  <a:pt x="4660900" y="889000"/>
                </a:cubicBezTo>
                <a:cubicBezTo>
                  <a:pt x="4653327" y="866282"/>
                  <a:pt x="4625060" y="856900"/>
                  <a:pt x="4610100" y="838200"/>
                </a:cubicBezTo>
                <a:cubicBezTo>
                  <a:pt x="4591030" y="814362"/>
                  <a:pt x="4559300" y="762000"/>
                  <a:pt x="4559300" y="762000"/>
                </a:cubicBezTo>
                <a:cubicBezTo>
                  <a:pt x="4604951" y="693524"/>
                  <a:pt x="4557807" y="745730"/>
                  <a:pt x="4635500" y="711200"/>
                </a:cubicBezTo>
                <a:cubicBezTo>
                  <a:pt x="4653553" y="703176"/>
                  <a:pt x="4724229" y="653601"/>
                  <a:pt x="4749800" y="647700"/>
                </a:cubicBezTo>
                <a:cubicBezTo>
                  <a:pt x="4787153" y="639080"/>
                  <a:pt x="4826000" y="639233"/>
                  <a:pt x="4864100" y="635000"/>
                </a:cubicBezTo>
                <a:cubicBezTo>
                  <a:pt x="4973289" y="562207"/>
                  <a:pt x="4835140" y="649480"/>
                  <a:pt x="4940300" y="596900"/>
                </a:cubicBezTo>
                <a:cubicBezTo>
                  <a:pt x="4968843" y="582629"/>
                  <a:pt x="4996438" y="557475"/>
                  <a:pt x="5016500" y="533400"/>
                </a:cubicBezTo>
                <a:cubicBezTo>
                  <a:pt x="5026271" y="521674"/>
                  <a:pt x="5033433" y="508000"/>
                  <a:pt x="5041900" y="495300"/>
                </a:cubicBezTo>
                <a:cubicBezTo>
                  <a:pt x="5042347" y="493065"/>
                  <a:pt x="5066804" y="330696"/>
                  <a:pt x="5092700" y="304800"/>
                </a:cubicBezTo>
                <a:cubicBezTo>
                  <a:pt x="5111734" y="285766"/>
                  <a:pt x="5215386" y="223853"/>
                  <a:pt x="5257800" y="215900"/>
                </a:cubicBezTo>
                <a:cubicBezTo>
                  <a:pt x="5303758" y="207283"/>
                  <a:pt x="5350845" y="206310"/>
                  <a:pt x="5397500" y="203200"/>
                </a:cubicBezTo>
                <a:cubicBezTo>
                  <a:pt x="5477866" y="197842"/>
                  <a:pt x="5558367" y="194733"/>
                  <a:pt x="5638800" y="190500"/>
                </a:cubicBezTo>
                <a:cubicBezTo>
                  <a:pt x="5729523" y="130018"/>
                  <a:pt x="5685384" y="147104"/>
                  <a:pt x="5765800" y="127000"/>
                </a:cubicBezTo>
                <a:cubicBezTo>
                  <a:pt x="5778500" y="118533"/>
                  <a:pt x="5800907" y="116567"/>
                  <a:pt x="5803900" y="101600"/>
                </a:cubicBezTo>
                <a:cubicBezTo>
                  <a:pt x="5810593" y="68133"/>
                  <a:pt x="5791200" y="0"/>
                  <a:pt x="5791200" y="0"/>
                </a:cubicBezTo>
                <a:lnTo>
                  <a:pt x="5791200" y="0"/>
                </a:lnTo>
              </a:path>
            </a:pathLst>
          </a:cu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0" name="TextBox 19"/>
          <p:cNvSpPr txBox="1"/>
          <p:nvPr/>
        </p:nvSpPr>
        <p:spPr>
          <a:xfrm>
            <a:off x="1828800" y="1981001"/>
            <a:ext cx="1585306" cy="646331"/>
          </a:xfrm>
          <a:prstGeom prst="rect">
            <a:avLst/>
          </a:prstGeom>
          <a:noFill/>
        </p:spPr>
        <p:txBody>
          <a:bodyPr wrap="none" rtlCol="0">
            <a:spAutoFit/>
          </a:bodyPr>
          <a:lstStyle/>
          <a:p>
            <a:r>
              <a:rPr lang="en-US" sz="3600" dirty="0" smtClean="0"/>
              <a:t>Anxiety</a:t>
            </a:r>
          </a:p>
        </p:txBody>
      </p:sp>
      <p:sp>
        <p:nvSpPr>
          <p:cNvPr id="21" name="TextBox 20"/>
          <p:cNvSpPr txBox="1"/>
          <p:nvPr/>
        </p:nvSpPr>
        <p:spPr>
          <a:xfrm>
            <a:off x="5114651" y="4325234"/>
            <a:ext cx="1917833" cy="646331"/>
          </a:xfrm>
          <a:prstGeom prst="rect">
            <a:avLst/>
          </a:prstGeom>
          <a:noFill/>
        </p:spPr>
        <p:txBody>
          <a:bodyPr wrap="none" rtlCol="0">
            <a:spAutoFit/>
          </a:bodyPr>
          <a:lstStyle/>
          <a:p>
            <a:r>
              <a:rPr lang="en-US" sz="3600" dirty="0" smtClean="0"/>
              <a:t>Boredom</a:t>
            </a:r>
          </a:p>
        </p:txBody>
      </p:sp>
    </p:spTree>
    <p:extLst>
      <p:ext uri="{BB962C8B-B14F-4D97-AF65-F5344CB8AC3E}">
        <p14:creationId xmlns:p14="http://schemas.microsoft.com/office/powerpoint/2010/main" val="2027829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a:t>
            </a:r>
            <a:endParaRPr lang="en-US" dirty="0"/>
          </a:p>
        </p:txBody>
      </p:sp>
      <p:sp>
        <p:nvSpPr>
          <p:cNvPr id="3" name="Content Placeholder 2"/>
          <p:cNvSpPr>
            <a:spLocks noGrp="1"/>
          </p:cNvSpPr>
          <p:nvPr>
            <p:ph idx="1"/>
          </p:nvPr>
        </p:nvSpPr>
        <p:spPr/>
        <p:txBody>
          <a:bodyPr/>
          <a:lstStyle/>
          <a:p>
            <a:endParaRPr lang="en-US" dirty="0" smtClean="0"/>
          </a:p>
          <a:p>
            <a:r>
              <a:rPr lang="en-US" dirty="0" smtClean="0"/>
              <a:t>Games</a:t>
            </a:r>
          </a:p>
          <a:p>
            <a:endParaRPr lang="en-US" dirty="0"/>
          </a:p>
          <a:p>
            <a:endParaRPr lang="en-US" dirty="0" smtClean="0"/>
          </a:p>
          <a:p>
            <a:r>
              <a:rPr lang="en-US" dirty="0" smtClean="0"/>
              <a:t>Education</a:t>
            </a:r>
          </a:p>
          <a:p>
            <a:endParaRPr lang="en-US" dirty="0"/>
          </a:p>
          <a:p>
            <a:endParaRPr lang="en-US" dirty="0" smtClean="0"/>
          </a:p>
          <a:p>
            <a:endParaRPr lang="en-US" dirty="0"/>
          </a:p>
        </p:txBody>
      </p:sp>
    </p:spTree>
    <p:extLst>
      <p:ext uri="{BB962C8B-B14F-4D97-AF65-F5344CB8AC3E}">
        <p14:creationId xmlns:p14="http://schemas.microsoft.com/office/powerpoint/2010/main" val="31682472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3916363"/>
          </a:xfrm>
        </p:spPr>
        <p:txBody>
          <a:bodyPr/>
          <a:lstStyle/>
          <a:p>
            <a:pPr marL="0" indent="0" algn="ctr">
              <a:buNone/>
            </a:pPr>
            <a:r>
              <a:rPr lang="en-US" dirty="0" smtClean="0"/>
              <a:t>“Games are a series of interesting decisions.”</a:t>
            </a:r>
          </a:p>
          <a:p>
            <a:pPr marL="0" indent="0">
              <a:buNone/>
            </a:pPr>
            <a:r>
              <a:rPr lang="en-US" dirty="0"/>
              <a:t>	</a:t>
            </a:r>
            <a:r>
              <a:rPr lang="en-US" dirty="0" smtClean="0"/>
              <a:t>					– Sid Meier</a:t>
            </a:r>
          </a:p>
        </p:txBody>
      </p:sp>
    </p:spTree>
    <p:extLst>
      <p:ext uri="{BB962C8B-B14F-4D97-AF65-F5344CB8AC3E}">
        <p14:creationId xmlns:p14="http://schemas.microsoft.com/office/powerpoint/2010/main" val="9496286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Artifacts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52600"/>
            <a:ext cx="7210425" cy="4041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30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Artifacts             Progressions</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876800"/>
            <a:ext cx="1908683" cy="1069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3566604" y="612140"/>
            <a:ext cx="978408" cy="48463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4114799"/>
            <a:ext cx="1908683" cy="1069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8212" y="3441700"/>
            <a:ext cx="1908683" cy="1069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2666999"/>
            <a:ext cx="1908683" cy="1069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454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p:nvPr/>
        </p:nvSpPr>
        <p:spPr>
          <a:xfrm>
            <a:off x="2235200" y="1955800"/>
            <a:ext cx="5270500" cy="3644900"/>
          </a:xfrm>
          <a:custGeom>
            <a:avLst/>
            <a:gdLst>
              <a:gd name="connsiteX0" fmla="*/ 0 w 5270500"/>
              <a:gd name="connsiteY0" fmla="*/ 3644900 h 3644900"/>
              <a:gd name="connsiteX1" fmla="*/ 5257800 w 5270500"/>
              <a:gd name="connsiteY1" fmla="*/ 0 h 3644900"/>
              <a:gd name="connsiteX2" fmla="*/ 5270500 w 5270500"/>
              <a:gd name="connsiteY2" fmla="*/ 3632200 h 3644900"/>
              <a:gd name="connsiteX3" fmla="*/ 0 w 5270500"/>
              <a:gd name="connsiteY3" fmla="*/ 3644900 h 3644900"/>
            </a:gdLst>
            <a:ahLst/>
            <a:cxnLst>
              <a:cxn ang="0">
                <a:pos x="connsiteX0" y="connsiteY0"/>
              </a:cxn>
              <a:cxn ang="0">
                <a:pos x="connsiteX1" y="connsiteY1"/>
              </a:cxn>
              <a:cxn ang="0">
                <a:pos x="connsiteX2" y="connsiteY2"/>
              </a:cxn>
              <a:cxn ang="0">
                <a:pos x="connsiteX3" y="connsiteY3"/>
              </a:cxn>
            </a:cxnLst>
            <a:rect l="l" t="t" r="r" b="b"/>
            <a:pathLst>
              <a:path w="5270500" h="3644900">
                <a:moveTo>
                  <a:pt x="0" y="3644900"/>
                </a:moveTo>
                <a:lnTo>
                  <a:pt x="5257800" y="0"/>
                </a:lnTo>
                <a:cubicBezTo>
                  <a:pt x="5262033" y="1210733"/>
                  <a:pt x="5266267" y="2421467"/>
                  <a:pt x="5270500" y="3632200"/>
                </a:cubicBezTo>
                <a:lnTo>
                  <a:pt x="0" y="364490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320800" y="1536700"/>
            <a:ext cx="4533900" cy="3111500"/>
          </a:xfrm>
          <a:custGeom>
            <a:avLst/>
            <a:gdLst>
              <a:gd name="connsiteX0" fmla="*/ 25400 w 4533900"/>
              <a:gd name="connsiteY0" fmla="*/ 3111500 h 3111500"/>
              <a:gd name="connsiteX1" fmla="*/ 4533900 w 4533900"/>
              <a:gd name="connsiteY1" fmla="*/ 0 h 3111500"/>
              <a:gd name="connsiteX2" fmla="*/ 0 w 4533900"/>
              <a:gd name="connsiteY2" fmla="*/ 25400 h 3111500"/>
              <a:gd name="connsiteX3" fmla="*/ 25400 w 4533900"/>
              <a:gd name="connsiteY3" fmla="*/ 3111500 h 3111500"/>
            </a:gdLst>
            <a:ahLst/>
            <a:cxnLst>
              <a:cxn ang="0">
                <a:pos x="connsiteX0" y="connsiteY0"/>
              </a:cxn>
              <a:cxn ang="0">
                <a:pos x="connsiteX1" y="connsiteY1"/>
              </a:cxn>
              <a:cxn ang="0">
                <a:pos x="connsiteX2" y="connsiteY2"/>
              </a:cxn>
              <a:cxn ang="0">
                <a:pos x="connsiteX3" y="connsiteY3"/>
              </a:cxn>
            </a:cxnLst>
            <a:rect l="l" t="t" r="r" b="b"/>
            <a:pathLst>
              <a:path w="4533900" h="3111500">
                <a:moveTo>
                  <a:pt x="25400" y="3111500"/>
                </a:moveTo>
                <a:lnTo>
                  <a:pt x="4533900" y="0"/>
                </a:lnTo>
                <a:lnTo>
                  <a:pt x="0" y="25400"/>
                </a:lnTo>
                <a:lnTo>
                  <a:pt x="25400" y="31115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Flow</a:t>
            </a:r>
            <a:endParaRPr lang="en-US" dirty="0"/>
          </a:p>
        </p:txBody>
      </p:sp>
      <p:cxnSp>
        <p:nvCxnSpPr>
          <p:cNvPr id="4" name="Straight Connector 3"/>
          <p:cNvCxnSpPr/>
          <p:nvPr/>
        </p:nvCxnSpPr>
        <p:spPr>
          <a:xfrm>
            <a:off x="1261925" y="5613400"/>
            <a:ext cx="6781800" cy="0"/>
          </a:xfrm>
          <a:prstGeom prst="line">
            <a:avLst/>
          </a:prstGeom>
          <a:ln w="1270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338125" y="1193800"/>
            <a:ext cx="0" cy="4495800"/>
          </a:xfrm>
          <a:prstGeom prst="line">
            <a:avLst/>
          </a:prstGeom>
          <a:ln w="1270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91000" y="5791200"/>
            <a:ext cx="923651" cy="646331"/>
          </a:xfrm>
          <a:prstGeom prst="rect">
            <a:avLst/>
          </a:prstGeom>
          <a:noFill/>
        </p:spPr>
        <p:txBody>
          <a:bodyPr wrap="none" rtlCol="0">
            <a:spAutoFit/>
          </a:bodyPr>
          <a:lstStyle/>
          <a:p>
            <a:r>
              <a:rPr lang="en-US" sz="3600" dirty="0" smtClean="0"/>
              <a:t>Skill</a:t>
            </a:r>
            <a:endParaRPr lang="en-US" sz="3600" dirty="0"/>
          </a:p>
        </p:txBody>
      </p:sp>
      <p:sp>
        <p:nvSpPr>
          <p:cNvPr id="13" name="TextBox 12"/>
          <p:cNvSpPr txBox="1"/>
          <p:nvPr/>
        </p:nvSpPr>
        <p:spPr>
          <a:xfrm rot="16200000">
            <a:off x="-306366" y="2991535"/>
            <a:ext cx="2021066" cy="646331"/>
          </a:xfrm>
          <a:prstGeom prst="rect">
            <a:avLst/>
          </a:prstGeom>
          <a:noFill/>
        </p:spPr>
        <p:txBody>
          <a:bodyPr wrap="none" rtlCol="0">
            <a:spAutoFit/>
          </a:bodyPr>
          <a:lstStyle/>
          <a:p>
            <a:r>
              <a:rPr lang="en-US" sz="3600" dirty="0" smtClean="0"/>
              <a:t>Challenge</a:t>
            </a:r>
            <a:endParaRPr lang="en-US" sz="3600" dirty="0"/>
          </a:p>
        </p:txBody>
      </p:sp>
      <p:sp>
        <p:nvSpPr>
          <p:cNvPr id="19" name="Freeform 18"/>
          <p:cNvSpPr/>
          <p:nvPr/>
        </p:nvSpPr>
        <p:spPr>
          <a:xfrm>
            <a:off x="1384300" y="1384300"/>
            <a:ext cx="5805305" cy="4216400"/>
          </a:xfrm>
          <a:custGeom>
            <a:avLst/>
            <a:gdLst>
              <a:gd name="connsiteX0" fmla="*/ 0 w 5805305"/>
              <a:gd name="connsiteY0" fmla="*/ 4216400 h 4216400"/>
              <a:gd name="connsiteX1" fmla="*/ 0 w 5805305"/>
              <a:gd name="connsiteY1" fmla="*/ 4216400 h 4216400"/>
              <a:gd name="connsiteX2" fmla="*/ 63500 w 5805305"/>
              <a:gd name="connsiteY2" fmla="*/ 3987800 h 4216400"/>
              <a:gd name="connsiteX3" fmla="*/ 76200 w 5805305"/>
              <a:gd name="connsiteY3" fmla="*/ 3949700 h 4216400"/>
              <a:gd name="connsiteX4" fmla="*/ 88900 w 5805305"/>
              <a:gd name="connsiteY4" fmla="*/ 3886200 h 4216400"/>
              <a:gd name="connsiteX5" fmla="*/ 114300 w 5805305"/>
              <a:gd name="connsiteY5" fmla="*/ 3797300 h 4216400"/>
              <a:gd name="connsiteX6" fmla="*/ 139700 w 5805305"/>
              <a:gd name="connsiteY6" fmla="*/ 3670300 h 4216400"/>
              <a:gd name="connsiteX7" fmla="*/ 165100 w 5805305"/>
              <a:gd name="connsiteY7" fmla="*/ 3632200 h 4216400"/>
              <a:gd name="connsiteX8" fmla="*/ 190500 w 5805305"/>
              <a:gd name="connsiteY8" fmla="*/ 3543300 h 4216400"/>
              <a:gd name="connsiteX9" fmla="*/ 228600 w 5805305"/>
              <a:gd name="connsiteY9" fmla="*/ 3517900 h 4216400"/>
              <a:gd name="connsiteX10" fmla="*/ 292100 w 5805305"/>
              <a:gd name="connsiteY10" fmla="*/ 3441700 h 4216400"/>
              <a:gd name="connsiteX11" fmla="*/ 368300 w 5805305"/>
              <a:gd name="connsiteY11" fmla="*/ 3416300 h 4216400"/>
              <a:gd name="connsiteX12" fmla="*/ 419100 w 5805305"/>
              <a:gd name="connsiteY12" fmla="*/ 3390900 h 4216400"/>
              <a:gd name="connsiteX13" fmla="*/ 660400 w 5805305"/>
              <a:gd name="connsiteY13" fmla="*/ 3416300 h 4216400"/>
              <a:gd name="connsiteX14" fmla="*/ 698500 w 5805305"/>
              <a:gd name="connsiteY14" fmla="*/ 3441700 h 4216400"/>
              <a:gd name="connsiteX15" fmla="*/ 800100 w 5805305"/>
              <a:gd name="connsiteY15" fmla="*/ 3492500 h 4216400"/>
              <a:gd name="connsiteX16" fmla="*/ 838200 w 5805305"/>
              <a:gd name="connsiteY16" fmla="*/ 3517900 h 4216400"/>
              <a:gd name="connsiteX17" fmla="*/ 889000 w 5805305"/>
              <a:gd name="connsiteY17" fmla="*/ 3543300 h 4216400"/>
              <a:gd name="connsiteX18" fmla="*/ 965200 w 5805305"/>
              <a:gd name="connsiteY18" fmla="*/ 3581400 h 4216400"/>
              <a:gd name="connsiteX19" fmla="*/ 1066800 w 5805305"/>
              <a:gd name="connsiteY19" fmla="*/ 3606800 h 4216400"/>
              <a:gd name="connsiteX20" fmla="*/ 1282700 w 5805305"/>
              <a:gd name="connsiteY20" fmla="*/ 3594100 h 4216400"/>
              <a:gd name="connsiteX21" fmla="*/ 1295400 w 5805305"/>
              <a:gd name="connsiteY21" fmla="*/ 3543300 h 4216400"/>
              <a:gd name="connsiteX22" fmla="*/ 1308100 w 5805305"/>
              <a:gd name="connsiteY22" fmla="*/ 3505200 h 4216400"/>
              <a:gd name="connsiteX23" fmla="*/ 1320800 w 5805305"/>
              <a:gd name="connsiteY23" fmla="*/ 3454400 h 4216400"/>
              <a:gd name="connsiteX24" fmla="*/ 1346200 w 5805305"/>
              <a:gd name="connsiteY24" fmla="*/ 3378200 h 4216400"/>
              <a:gd name="connsiteX25" fmla="*/ 1371600 w 5805305"/>
              <a:gd name="connsiteY25" fmla="*/ 2997200 h 4216400"/>
              <a:gd name="connsiteX26" fmla="*/ 1384300 w 5805305"/>
              <a:gd name="connsiteY26" fmla="*/ 2959100 h 4216400"/>
              <a:gd name="connsiteX27" fmla="*/ 1409700 w 5805305"/>
              <a:gd name="connsiteY27" fmla="*/ 2908300 h 4216400"/>
              <a:gd name="connsiteX28" fmla="*/ 1422400 w 5805305"/>
              <a:gd name="connsiteY28" fmla="*/ 2870200 h 4216400"/>
              <a:gd name="connsiteX29" fmla="*/ 1511300 w 5805305"/>
              <a:gd name="connsiteY29" fmla="*/ 2781300 h 4216400"/>
              <a:gd name="connsiteX30" fmla="*/ 1549400 w 5805305"/>
              <a:gd name="connsiteY30" fmla="*/ 2743200 h 4216400"/>
              <a:gd name="connsiteX31" fmla="*/ 1587500 w 5805305"/>
              <a:gd name="connsiteY31" fmla="*/ 2692400 h 4216400"/>
              <a:gd name="connsiteX32" fmla="*/ 1651000 w 5805305"/>
              <a:gd name="connsiteY32" fmla="*/ 2628900 h 4216400"/>
              <a:gd name="connsiteX33" fmla="*/ 1689100 w 5805305"/>
              <a:gd name="connsiteY33" fmla="*/ 2603500 h 4216400"/>
              <a:gd name="connsiteX34" fmla="*/ 1727200 w 5805305"/>
              <a:gd name="connsiteY34" fmla="*/ 2590800 h 4216400"/>
              <a:gd name="connsiteX35" fmla="*/ 1968500 w 5805305"/>
              <a:gd name="connsiteY35" fmla="*/ 2565400 h 4216400"/>
              <a:gd name="connsiteX36" fmla="*/ 2286000 w 5805305"/>
              <a:gd name="connsiteY36" fmla="*/ 2540000 h 4216400"/>
              <a:gd name="connsiteX37" fmla="*/ 2438400 w 5805305"/>
              <a:gd name="connsiteY37" fmla="*/ 2413000 h 4216400"/>
              <a:gd name="connsiteX38" fmla="*/ 2501900 w 5805305"/>
              <a:gd name="connsiteY38" fmla="*/ 2362200 h 4216400"/>
              <a:gd name="connsiteX39" fmla="*/ 2540000 w 5805305"/>
              <a:gd name="connsiteY39" fmla="*/ 2336800 h 4216400"/>
              <a:gd name="connsiteX40" fmla="*/ 2603500 w 5805305"/>
              <a:gd name="connsiteY40" fmla="*/ 2286000 h 4216400"/>
              <a:gd name="connsiteX41" fmla="*/ 2679700 w 5805305"/>
              <a:gd name="connsiteY41" fmla="*/ 2260600 h 4216400"/>
              <a:gd name="connsiteX42" fmla="*/ 2717800 w 5805305"/>
              <a:gd name="connsiteY42" fmla="*/ 2235200 h 4216400"/>
              <a:gd name="connsiteX43" fmla="*/ 2781300 w 5805305"/>
              <a:gd name="connsiteY43" fmla="*/ 2159000 h 4216400"/>
              <a:gd name="connsiteX44" fmla="*/ 2832100 w 5805305"/>
              <a:gd name="connsiteY44" fmla="*/ 2082800 h 4216400"/>
              <a:gd name="connsiteX45" fmla="*/ 2844800 w 5805305"/>
              <a:gd name="connsiteY45" fmla="*/ 2032000 h 4216400"/>
              <a:gd name="connsiteX46" fmla="*/ 2870200 w 5805305"/>
              <a:gd name="connsiteY46" fmla="*/ 1955800 h 4216400"/>
              <a:gd name="connsiteX47" fmla="*/ 2895600 w 5805305"/>
              <a:gd name="connsiteY47" fmla="*/ 1752600 h 4216400"/>
              <a:gd name="connsiteX48" fmla="*/ 2921000 w 5805305"/>
              <a:gd name="connsiteY48" fmla="*/ 1676400 h 4216400"/>
              <a:gd name="connsiteX49" fmla="*/ 2984500 w 5805305"/>
              <a:gd name="connsiteY49" fmla="*/ 1638300 h 4216400"/>
              <a:gd name="connsiteX50" fmla="*/ 3060700 w 5805305"/>
              <a:gd name="connsiteY50" fmla="*/ 1625600 h 4216400"/>
              <a:gd name="connsiteX51" fmla="*/ 3213100 w 5805305"/>
              <a:gd name="connsiteY51" fmla="*/ 1612900 h 4216400"/>
              <a:gd name="connsiteX52" fmla="*/ 3302000 w 5805305"/>
              <a:gd name="connsiteY52" fmla="*/ 1562100 h 4216400"/>
              <a:gd name="connsiteX53" fmla="*/ 3340100 w 5805305"/>
              <a:gd name="connsiteY53" fmla="*/ 1536700 h 4216400"/>
              <a:gd name="connsiteX54" fmla="*/ 3378200 w 5805305"/>
              <a:gd name="connsiteY54" fmla="*/ 1498600 h 4216400"/>
              <a:gd name="connsiteX55" fmla="*/ 3441700 w 5805305"/>
              <a:gd name="connsiteY55" fmla="*/ 1485900 h 4216400"/>
              <a:gd name="connsiteX56" fmla="*/ 3556000 w 5805305"/>
              <a:gd name="connsiteY56" fmla="*/ 1397000 h 4216400"/>
              <a:gd name="connsiteX57" fmla="*/ 3568700 w 5805305"/>
              <a:gd name="connsiteY57" fmla="*/ 1358900 h 4216400"/>
              <a:gd name="connsiteX58" fmla="*/ 3594100 w 5805305"/>
              <a:gd name="connsiteY58" fmla="*/ 1320800 h 4216400"/>
              <a:gd name="connsiteX59" fmla="*/ 3606800 w 5805305"/>
              <a:gd name="connsiteY59" fmla="*/ 1219200 h 4216400"/>
              <a:gd name="connsiteX60" fmla="*/ 3644900 w 5805305"/>
              <a:gd name="connsiteY60" fmla="*/ 1193800 h 4216400"/>
              <a:gd name="connsiteX61" fmla="*/ 3771900 w 5805305"/>
              <a:gd name="connsiteY61" fmla="*/ 1155700 h 4216400"/>
              <a:gd name="connsiteX62" fmla="*/ 3860800 w 5805305"/>
              <a:gd name="connsiteY62" fmla="*/ 1143000 h 4216400"/>
              <a:gd name="connsiteX63" fmla="*/ 4419600 w 5805305"/>
              <a:gd name="connsiteY63" fmla="*/ 1130300 h 4216400"/>
              <a:gd name="connsiteX64" fmla="*/ 4635500 w 5805305"/>
              <a:gd name="connsiteY64" fmla="*/ 1117600 h 4216400"/>
              <a:gd name="connsiteX65" fmla="*/ 4673600 w 5805305"/>
              <a:gd name="connsiteY65" fmla="*/ 1104900 h 4216400"/>
              <a:gd name="connsiteX66" fmla="*/ 4686300 w 5805305"/>
              <a:gd name="connsiteY66" fmla="*/ 1066800 h 4216400"/>
              <a:gd name="connsiteX67" fmla="*/ 4660900 w 5805305"/>
              <a:gd name="connsiteY67" fmla="*/ 889000 h 4216400"/>
              <a:gd name="connsiteX68" fmla="*/ 4610100 w 5805305"/>
              <a:gd name="connsiteY68" fmla="*/ 838200 h 4216400"/>
              <a:gd name="connsiteX69" fmla="*/ 4559300 w 5805305"/>
              <a:gd name="connsiteY69" fmla="*/ 762000 h 4216400"/>
              <a:gd name="connsiteX70" fmla="*/ 4635500 w 5805305"/>
              <a:gd name="connsiteY70" fmla="*/ 711200 h 4216400"/>
              <a:gd name="connsiteX71" fmla="*/ 4749800 w 5805305"/>
              <a:gd name="connsiteY71" fmla="*/ 647700 h 4216400"/>
              <a:gd name="connsiteX72" fmla="*/ 4864100 w 5805305"/>
              <a:gd name="connsiteY72" fmla="*/ 635000 h 4216400"/>
              <a:gd name="connsiteX73" fmla="*/ 4940300 w 5805305"/>
              <a:gd name="connsiteY73" fmla="*/ 596900 h 4216400"/>
              <a:gd name="connsiteX74" fmla="*/ 5016500 w 5805305"/>
              <a:gd name="connsiteY74" fmla="*/ 533400 h 4216400"/>
              <a:gd name="connsiteX75" fmla="*/ 5041900 w 5805305"/>
              <a:gd name="connsiteY75" fmla="*/ 495300 h 4216400"/>
              <a:gd name="connsiteX76" fmla="*/ 5092700 w 5805305"/>
              <a:gd name="connsiteY76" fmla="*/ 304800 h 4216400"/>
              <a:gd name="connsiteX77" fmla="*/ 5257800 w 5805305"/>
              <a:gd name="connsiteY77" fmla="*/ 215900 h 4216400"/>
              <a:gd name="connsiteX78" fmla="*/ 5397500 w 5805305"/>
              <a:gd name="connsiteY78" fmla="*/ 203200 h 4216400"/>
              <a:gd name="connsiteX79" fmla="*/ 5638800 w 5805305"/>
              <a:gd name="connsiteY79" fmla="*/ 190500 h 4216400"/>
              <a:gd name="connsiteX80" fmla="*/ 5765800 w 5805305"/>
              <a:gd name="connsiteY80" fmla="*/ 127000 h 4216400"/>
              <a:gd name="connsiteX81" fmla="*/ 5803900 w 5805305"/>
              <a:gd name="connsiteY81" fmla="*/ 101600 h 4216400"/>
              <a:gd name="connsiteX82" fmla="*/ 5791200 w 5805305"/>
              <a:gd name="connsiteY82" fmla="*/ 0 h 4216400"/>
              <a:gd name="connsiteX83" fmla="*/ 5791200 w 5805305"/>
              <a:gd name="connsiteY83"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805305" h="4216400">
                <a:moveTo>
                  <a:pt x="0" y="4216400"/>
                </a:moveTo>
                <a:lnTo>
                  <a:pt x="0" y="4216400"/>
                </a:lnTo>
                <a:cubicBezTo>
                  <a:pt x="81426" y="4033193"/>
                  <a:pt x="32352" y="4174686"/>
                  <a:pt x="63500" y="3987800"/>
                </a:cubicBezTo>
                <a:cubicBezTo>
                  <a:pt x="65701" y="3974595"/>
                  <a:pt x="72953" y="3962687"/>
                  <a:pt x="76200" y="3949700"/>
                </a:cubicBezTo>
                <a:cubicBezTo>
                  <a:pt x="81435" y="3928759"/>
                  <a:pt x="83665" y="3907141"/>
                  <a:pt x="88900" y="3886200"/>
                </a:cubicBezTo>
                <a:cubicBezTo>
                  <a:pt x="113109" y="3789366"/>
                  <a:pt x="90545" y="3916077"/>
                  <a:pt x="114300" y="3797300"/>
                </a:cubicBezTo>
                <a:cubicBezTo>
                  <a:pt x="118239" y="3777603"/>
                  <a:pt x="128638" y="3696112"/>
                  <a:pt x="139700" y="3670300"/>
                </a:cubicBezTo>
                <a:cubicBezTo>
                  <a:pt x="145713" y="3656271"/>
                  <a:pt x="156633" y="3644900"/>
                  <a:pt x="165100" y="3632200"/>
                </a:cubicBezTo>
                <a:cubicBezTo>
                  <a:pt x="165930" y="3628881"/>
                  <a:pt x="183875" y="3551582"/>
                  <a:pt x="190500" y="3543300"/>
                </a:cubicBezTo>
                <a:cubicBezTo>
                  <a:pt x="200035" y="3531381"/>
                  <a:pt x="215900" y="3526367"/>
                  <a:pt x="228600" y="3517900"/>
                </a:cubicBezTo>
                <a:cubicBezTo>
                  <a:pt x="244409" y="3494186"/>
                  <a:pt x="266216" y="3456080"/>
                  <a:pt x="292100" y="3441700"/>
                </a:cubicBezTo>
                <a:cubicBezTo>
                  <a:pt x="315505" y="3428697"/>
                  <a:pt x="344353" y="3428274"/>
                  <a:pt x="368300" y="3416300"/>
                </a:cubicBezTo>
                <a:lnTo>
                  <a:pt x="419100" y="3390900"/>
                </a:lnTo>
                <a:cubicBezTo>
                  <a:pt x="499533" y="3399367"/>
                  <a:pt x="580827" y="3401832"/>
                  <a:pt x="660400" y="3416300"/>
                </a:cubicBezTo>
                <a:cubicBezTo>
                  <a:pt x="675417" y="3419030"/>
                  <a:pt x="685100" y="3434391"/>
                  <a:pt x="698500" y="3441700"/>
                </a:cubicBezTo>
                <a:cubicBezTo>
                  <a:pt x="731741" y="3459831"/>
                  <a:pt x="768595" y="3471497"/>
                  <a:pt x="800100" y="3492500"/>
                </a:cubicBezTo>
                <a:cubicBezTo>
                  <a:pt x="812800" y="3500967"/>
                  <a:pt x="824948" y="3510327"/>
                  <a:pt x="838200" y="3517900"/>
                </a:cubicBezTo>
                <a:cubicBezTo>
                  <a:pt x="854638" y="3527293"/>
                  <a:pt x="872562" y="3533907"/>
                  <a:pt x="889000" y="3543300"/>
                </a:cubicBezTo>
                <a:cubicBezTo>
                  <a:pt x="941774" y="3573457"/>
                  <a:pt x="909519" y="3566214"/>
                  <a:pt x="965200" y="3581400"/>
                </a:cubicBezTo>
                <a:cubicBezTo>
                  <a:pt x="998879" y="3590585"/>
                  <a:pt x="1066800" y="3606800"/>
                  <a:pt x="1066800" y="3606800"/>
                </a:cubicBezTo>
                <a:cubicBezTo>
                  <a:pt x="1138767" y="3602567"/>
                  <a:pt x="1213239" y="3613395"/>
                  <a:pt x="1282700" y="3594100"/>
                </a:cubicBezTo>
                <a:cubicBezTo>
                  <a:pt x="1299518" y="3589428"/>
                  <a:pt x="1290605" y="3560083"/>
                  <a:pt x="1295400" y="3543300"/>
                </a:cubicBezTo>
                <a:cubicBezTo>
                  <a:pt x="1299078" y="3530428"/>
                  <a:pt x="1304422" y="3518072"/>
                  <a:pt x="1308100" y="3505200"/>
                </a:cubicBezTo>
                <a:cubicBezTo>
                  <a:pt x="1312895" y="3488417"/>
                  <a:pt x="1315784" y="3471118"/>
                  <a:pt x="1320800" y="3454400"/>
                </a:cubicBezTo>
                <a:cubicBezTo>
                  <a:pt x="1328493" y="3428755"/>
                  <a:pt x="1346200" y="3378200"/>
                  <a:pt x="1346200" y="3378200"/>
                </a:cubicBezTo>
                <a:cubicBezTo>
                  <a:pt x="1354043" y="3174270"/>
                  <a:pt x="1333061" y="3132086"/>
                  <a:pt x="1371600" y="2997200"/>
                </a:cubicBezTo>
                <a:cubicBezTo>
                  <a:pt x="1375278" y="2984328"/>
                  <a:pt x="1379027" y="2971405"/>
                  <a:pt x="1384300" y="2959100"/>
                </a:cubicBezTo>
                <a:cubicBezTo>
                  <a:pt x="1391758" y="2941699"/>
                  <a:pt x="1402242" y="2925701"/>
                  <a:pt x="1409700" y="2908300"/>
                </a:cubicBezTo>
                <a:cubicBezTo>
                  <a:pt x="1414973" y="2895995"/>
                  <a:pt x="1414037" y="2880653"/>
                  <a:pt x="1422400" y="2870200"/>
                </a:cubicBezTo>
                <a:cubicBezTo>
                  <a:pt x="1448580" y="2837475"/>
                  <a:pt x="1481667" y="2810933"/>
                  <a:pt x="1511300" y="2781300"/>
                </a:cubicBezTo>
                <a:cubicBezTo>
                  <a:pt x="1524000" y="2768600"/>
                  <a:pt x="1538624" y="2757568"/>
                  <a:pt x="1549400" y="2743200"/>
                </a:cubicBezTo>
                <a:lnTo>
                  <a:pt x="1587500" y="2692400"/>
                </a:lnTo>
                <a:cubicBezTo>
                  <a:pt x="1607492" y="2632423"/>
                  <a:pt x="1586380" y="2665826"/>
                  <a:pt x="1651000" y="2628900"/>
                </a:cubicBezTo>
                <a:cubicBezTo>
                  <a:pt x="1664252" y="2621327"/>
                  <a:pt x="1675448" y="2610326"/>
                  <a:pt x="1689100" y="2603500"/>
                </a:cubicBezTo>
                <a:cubicBezTo>
                  <a:pt x="1701074" y="2597513"/>
                  <a:pt x="1714213" y="2594047"/>
                  <a:pt x="1727200" y="2590800"/>
                </a:cubicBezTo>
                <a:cubicBezTo>
                  <a:pt x="1816086" y="2568578"/>
                  <a:pt x="1859668" y="2573772"/>
                  <a:pt x="1968500" y="2565400"/>
                </a:cubicBezTo>
                <a:lnTo>
                  <a:pt x="2286000" y="2540000"/>
                </a:lnTo>
                <a:cubicBezTo>
                  <a:pt x="2448080" y="2442752"/>
                  <a:pt x="2225691" y="2583167"/>
                  <a:pt x="2438400" y="2413000"/>
                </a:cubicBezTo>
                <a:cubicBezTo>
                  <a:pt x="2459567" y="2396067"/>
                  <a:pt x="2480215" y="2378464"/>
                  <a:pt x="2501900" y="2362200"/>
                </a:cubicBezTo>
                <a:cubicBezTo>
                  <a:pt x="2514111" y="2353042"/>
                  <a:pt x="2527789" y="2345958"/>
                  <a:pt x="2540000" y="2336800"/>
                </a:cubicBezTo>
                <a:cubicBezTo>
                  <a:pt x="2561685" y="2320536"/>
                  <a:pt x="2579703" y="2298980"/>
                  <a:pt x="2603500" y="2286000"/>
                </a:cubicBezTo>
                <a:cubicBezTo>
                  <a:pt x="2627005" y="2273179"/>
                  <a:pt x="2655234" y="2271474"/>
                  <a:pt x="2679700" y="2260600"/>
                </a:cubicBezTo>
                <a:cubicBezTo>
                  <a:pt x="2693648" y="2254401"/>
                  <a:pt x="2705100" y="2243667"/>
                  <a:pt x="2717800" y="2235200"/>
                </a:cubicBezTo>
                <a:cubicBezTo>
                  <a:pt x="2808564" y="2099054"/>
                  <a:pt x="2667217" y="2305679"/>
                  <a:pt x="2781300" y="2159000"/>
                </a:cubicBezTo>
                <a:cubicBezTo>
                  <a:pt x="2800042" y="2134903"/>
                  <a:pt x="2832100" y="2082800"/>
                  <a:pt x="2832100" y="2082800"/>
                </a:cubicBezTo>
                <a:cubicBezTo>
                  <a:pt x="2836333" y="2065867"/>
                  <a:pt x="2839784" y="2048718"/>
                  <a:pt x="2844800" y="2032000"/>
                </a:cubicBezTo>
                <a:cubicBezTo>
                  <a:pt x="2852493" y="2006355"/>
                  <a:pt x="2870200" y="1955800"/>
                  <a:pt x="2870200" y="1955800"/>
                </a:cubicBezTo>
                <a:cubicBezTo>
                  <a:pt x="2878667" y="1888067"/>
                  <a:pt x="2874014" y="1817358"/>
                  <a:pt x="2895600" y="1752600"/>
                </a:cubicBezTo>
                <a:cubicBezTo>
                  <a:pt x="2904067" y="1727200"/>
                  <a:pt x="2898042" y="1690175"/>
                  <a:pt x="2921000" y="1676400"/>
                </a:cubicBezTo>
                <a:cubicBezTo>
                  <a:pt x="2942167" y="1663700"/>
                  <a:pt x="2961302" y="1646736"/>
                  <a:pt x="2984500" y="1638300"/>
                </a:cubicBezTo>
                <a:cubicBezTo>
                  <a:pt x="3008700" y="1629500"/>
                  <a:pt x="3035107" y="1628444"/>
                  <a:pt x="3060700" y="1625600"/>
                </a:cubicBezTo>
                <a:cubicBezTo>
                  <a:pt x="3111364" y="1619971"/>
                  <a:pt x="3162300" y="1617133"/>
                  <a:pt x="3213100" y="1612900"/>
                </a:cubicBezTo>
                <a:cubicBezTo>
                  <a:pt x="3274928" y="1592291"/>
                  <a:pt x="3234724" y="1610154"/>
                  <a:pt x="3302000" y="1562100"/>
                </a:cubicBezTo>
                <a:cubicBezTo>
                  <a:pt x="3314420" y="1553228"/>
                  <a:pt x="3328374" y="1546471"/>
                  <a:pt x="3340100" y="1536700"/>
                </a:cubicBezTo>
                <a:cubicBezTo>
                  <a:pt x="3353898" y="1525202"/>
                  <a:pt x="3362136" y="1506632"/>
                  <a:pt x="3378200" y="1498600"/>
                </a:cubicBezTo>
                <a:cubicBezTo>
                  <a:pt x="3397507" y="1488947"/>
                  <a:pt x="3420533" y="1490133"/>
                  <a:pt x="3441700" y="1485900"/>
                </a:cubicBezTo>
                <a:cubicBezTo>
                  <a:pt x="3532844" y="1425137"/>
                  <a:pt x="3496314" y="1456686"/>
                  <a:pt x="3556000" y="1397000"/>
                </a:cubicBezTo>
                <a:cubicBezTo>
                  <a:pt x="3560233" y="1384300"/>
                  <a:pt x="3562713" y="1370874"/>
                  <a:pt x="3568700" y="1358900"/>
                </a:cubicBezTo>
                <a:cubicBezTo>
                  <a:pt x="3575526" y="1345248"/>
                  <a:pt x="3590084" y="1335526"/>
                  <a:pt x="3594100" y="1320800"/>
                </a:cubicBezTo>
                <a:cubicBezTo>
                  <a:pt x="3603080" y="1287872"/>
                  <a:pt x="3594124" y="1250889"/>
                  <a:pt x="3606800" y="1219200"/>
                </a:cubicBezTo>
                <a:cubicBezTo>
                  <a:pt x="3612469" y="1205028"/>
                  <a:pt x="3631648" y="1201373"/>
                  <a:pt x="3644900" y="1193800"/>
                </a:cubicBezTo>
                <a:cubicBezTo>
                  <a:pt x="3703961" y="1160051"/>
                  <a:pt x="3697116" y="1167205"/>
                  <a:pt x="3771900" y="1155700"/>
                </a:cubicBezTo>
                <a:cubicBezTo>
                  <a:pt x="3801486" y="1151148"/>
                  <a:pt x="3830889" y="1144173"/>
                  <a:pt x="3860800" y="1143000"/>
                </a:cubicBezTo>
                <a:cubicBezTo>
                  <a:pt x="4046972" y="1135699"/>
                  <a:pt x="4233333" y="1134533"/>
                  <a:pt x="4419600" y="1130300"/>
                </a:cubicBezTo>
                <a:cubicBezTo>
                  <a:pt x="4491567" y="1126067"/>
                  <a:pt x="4563767" y="1124773"/>
                  <a:pt x="4635500" y="1117600"/>
                </a:cubicBezTo>
                <a:cubicBezTo>
                  <a:pt x="4648821" y="1116268"/>
                  <a:pt x="4664134" y="1114366"/>
                  <a:pt x="4673600" y="1104900"/>
                </a:cubicBezTo>
                <a:cubicBezTo>
                  <a:pt x="4683066" y="1095434"/>
                  <a:pt x="4682067" y="1079500"/>
                  <a:pt x="4686300" y="1066800"/>
                </a:cubicBezTo>
                <a:cubicBezTo>
                  <a:pt x="4677833" y="1007533"/>
                  <a:pt x="4679832" y="945796"/>
                  <a:pt x="4660900" y="889000"/>
                </a:cubicBezTo>
                <a:cubicBezTo>
                  <a:pt x="4653327" y="866282"/>
                  <a:pt x="4625060" y="856900"/>
                  <a:pt x="4610100" y="838200"/>
                </a:cubicBezTo>
                <a:cubicBezTo>
                  <a:pt x="4591030" y="814362"/>
                  <a:pt x="4559300" y="762000"/>
                  <a:pt x="4559300" y="762000"/>
                </a:cubicBezTo>
                <a:cubicBezTo>
                  <a:pt x="4604951" y="693524"/>
                  <a:pt x="4557807" y="745730"/>
                  <a:pt x="4635500" y="711200"/>
                </a:cubicBezTo>
                <a:cubicBezTo>
                  <a:pt x="4653553" y="703176"/>
                  <a:pt x="4724229" y="653601"/>
                  <a:pt x="4749800" y="647700"/>
                </a:cubicBezTo>
                <a:cubicBezTo>
                  <a:pt x="4787153" y="639080"/>
                  <a:pt x="4826000" y="639233"/>
                  <a:pt x="4864100" y="635000"/>
                </a:cubicBezTo>
                <a:cubicBezTo>
                  <a:pt x="4973289" y="562207"/>
                  <a:pt x="4835140" y="649480"/>
                  <a:pt x="4940300" y="596900"/>
                </a:cubicBezTo>
                <a:cubicBezTo>
                  <a:pt x="4968843" y="582629"/>
                  <a:pt x="4996438" y="557475"/>
                  <a:pt x="5016500" y="533400"/>
                </a:cubicBezTo>
                <a:cubicBezTo>
                  <a:pt x="5026271" y="521674"/>
                  <a:pt x="5033433" y="508000"/>
                  <a:pt x="5041900" y="495300"/>
                </a:cubicBezTo>
                <a:cubicBezTo>
                  <a:pt x="5042347" y="493065"/>
                  <a:pt x="5066804" y="330696"/>
                  <a:pt x="5092700" y="304800"/>
                </a:cubicBezTo>
                <a:cubicBezTo>
                  <a:pt x="5111734" y="285766"/>
                  <a:pt x="5215386" y="223853"/>
                  <a:pt x="5257800" y="215900"/>
                </a:cubicBezTo>
                <a:cubicBezTo>
                  <a:pt x="5303758" y="207283"/>
                  <a:pt x="5350845" y="206310"/>
                  <a:pt x="5397500" y="203200"/>
                </a:cubicBezTo>
                <a:cubicBezTo>
                  <a:pt x="5477866" y="197842"/>
                  <a:pt x="5558367" y="194733"/>
                  <a:pt x="5638800" y="190500"/>
                </a:cubicBezTo>
                <a:cubicBezTo>
                  <a:pt x="5729523" y="130018"/>
                  <a:pt x="5685384" y="147104"/>
                  <a:pt x="5765800" y="127000"/>
                </a:cubicBezTo>
                <a:cubicBezTo>
                  <a:pt x="5778500" y="118533"/>
                  <a:pt x="5800907" y="116567"/>
                  <a:pt x="5803900" y="101600"/>
                </a:cubicBezTo>
                <a:cubicBezTo>
                  <a:pt x="5810593" y="68133"/>
                  <a:pt x="5791200" y="0"/>
                  <a:pt x="5791200" y="0"/>
                </a:cubicBezTo>
                <a:lnTo>
                  <a:pt x="5791200" y="0"/>
                </a:lnTo>
              </a:path>
            </a:pathLst>
          </a:cu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0" name="TextBox 19"/>
          <p:cNvSpPr txBox="1"/>
          <p:nvPr/>
        </p:nvSpPr>
        <p:spPr>
          <a:xfrm>
            <a:off x="1828800" y="1981001"/>
            <a:ext cx="1585306" cy="646331"/>
          </a:xfrm>
          <a:prstGeom prst="rect">
            <a:avLst/>
          </a:prstGeom>
          <a:noFill/>
        </p:spPr>
        <p:txBody>
          <a:bodyPr wrap="none" rtlCol="0">
            <a:spAutoFit/>
          </a:bodyPr>
          <a:lstStyle/>
          <a:p>
            <a:r>
              <a:rPr lang="en-US" sz="3600" dirty="0" smtClean="0"/>
              <a:t>Anxiety</a:t>
            </a:r>
          </a:p>
        </p:txBody>
      </p:sp>
      <p:sp>
        <p:nvSpPr>
          <p:cNvPr id="21" name="TextBox 20"/>
          <p:cNvSpPr txBox="1"/>
          <p:nvPr/>
        </p:nvSpPr>
        <p:spPr>
          <a:xfrm>
            <a:off x="5114651" y="4325234"/>
            <a:ext cx="1917833" cy="646331"/>
          </a:xfrm>
          <a:prstGeom prst="rect">
            <a:avLst/>
          </a:prstGeom>
          <a:noFill/>
        </p:spPr>
        <p:txBody>
          <a:bodyPr wrap="none" rtlCol="0">
            <a:spAutoFit/>
          </a:bodyPr>
          <a:lstStyle/>
          <a:p>
            <a:r>
              <a:rPr lang="en-US" sz="3600" dirty="0" smtClean="0"/>
              <a:t>Boredom</a:t>
            </a:r>
          </a:p>
        </p:txBody>
      </p:sp>
      <p:sp>
        <p:nvSpPr>
          <p:cNvPr id="14" name="TextBox 13"/>
          <p:cNvSpPr txBox="1"/>
          <p:nvPr/>
        </p:nvSpPr>
        <p:spPr>
          <a:xfrm>
            <a:off x="6095024" y="6312694"/>
            <a:ext cx="3048976" cy="523220"/>
          </a:xfrm>
          <a:prstGeom prst="rect">
            <a:avLst/>
          </a:prstGeom>
          <a:noFill/>
        </p:spPr>
        <p:txBody>
          <a:bodyPr wrap="none" rtlCol="0">
            <a:spAutoFit/>
          </a:bodyPr>
          <a:lstStyle/>
          <a:p>
            <a:r>
              <a:rPr lang="en-US" sz="2800" dirty="0"/>
              <a:t>M</a:t>
            </a:r>
            <a:r>
              <a:rPr lang="en-US" sz="2800" dirty="0" smtClean="0"/>
              <a:t>. </a:t>
            </a:r>
            <a:r>
              <a:rPr lang="en-US" sz="2800" dirty="0" err="1"/>
              <a:t>Csikszentmihalyi</a:t>
            </a:r>
            <a:endParaRPr lang="en-US" sz="2800" dirty="0"/>
          </a:p>
        </p:txBody>
      </p:sp>
    </p:spTree>
    <p:extLst>
      <p:ext uri="{BB962C8B-B14F-4D97-AF65-F5344CB8AC3E}">
        <p14:creationId xmlns:p14="http://schemas.microsoft.com/office/powerpoint/2010/main" val="4720794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11" name="Straight Arrow Connector 10"/>
          <p:cNvCxnSpPr>
            <a:stCxn id="6"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23" name="Flowchart: Alternate Process 22"/>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24" name="TextBox 23"/>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26" name="Straight Arrow Connector 25"/>
          <p:cNvCxnSpPr>
            <a:stCxn id="23" idx="3"/>
            <a:endCxn id="28"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Flowchart: Alternate Process 27"/>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9" name="TextBox 28"/>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31" name="Flowchart: Alternate Process 30"/>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3" idx="2"/>
            <a:endCxn id="31"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6" idx="2"/>
            <a:endCxn id="41"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Alternate Process 40"/>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44" name="Flowchart: Alternate Process 43"/>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45" name="TextBox 44"/>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46" name="Straight Arrow Connector 45"/>
          <p:cNvCxnSpPr>
            <a:stCxn id="44" idx="3"/>
            <a:endCxn id="47"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Flowchart: Alternate Process 46"/>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48" name="TextBox 47"/>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49" name="Flowchart: Alternate Process 48"/>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50" name="Straight Arrow Connector 49"/>
          <p:cNvCxnSpPr>
            <a:stCxn id="44" idx="2"/>
            <a:endCxn id="49"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1" idx="3"/>
            <a:endCxn id="44"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59" name="Flowchart: Alternate Process 58"/>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60" name="Flowchart: Alternate Process 59"/>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61" name="TextBox 60"/>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62" name="Straight Arrow Connector 61"/>
          <p:cNvCxnSpPr>
            <a:stCxn id="60" idx="3"/>
            <a:endCxn id="63"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Flowchart: Alternate Process 62"/>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64" name="TextBox 63"/>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65" name="Flowchart: Alternate Process 64"/>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66" name="Straight Arrow Connector 65"/>
          <p:cNvCxnSpPr>
            <a:stCxn id="60" idx="2"/>
            <a:endCxn id="65"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3"/>
            <a:endCxn id="60"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69" name="Straight Arrow Connector 68"/>
          <p:cNvCxnSpPr>
            <a:stCxn id="41" idx="2"/>
            <a:endCxn id="59"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84" name="Straight Arrow Connector 83"/>
          <p:cNvCxnSpPr>
            <a:stCxn id="59" idx="2"/>
            <a:endCxn id="9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90" name="Flowchart: Alternate Process 8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3" name="TextBox 2"/>
          <p:cNvSpPr txBox="1"/>
          <p:nvPr/>
        </p:nvSpPr>
        <p:spPr>
          <a:xfrm>
            <a:off x="789014" y="1078695"/>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2" name="TextBox 41"/>
          <p:cNvSpPr txBox="1"/>
          <p:nvPr/>
        </p:nvSpPr>
        <p:spPr>
          <a:xfrm>
            <a:off x="788912" y="2993987"/>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3" name="TextBox 42"/>
          <p:cNvSpPr txBox="1"/>
          <p:nvPr/>
        </p:nvSpPr>
        <p:spPr>
          <a:xfrm>
            <a:off x="8534400" y="2061115"/>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3" name="TextBox 52"/>
          <p:cNvSpPr txBox="1"/>
          <p:nvPr/>
        </p:nvSpPr>
        <p:spPr>
          <a:xfrm>
            <a:off x="8534400" y="79915"/>
            <a:ext cx="457200" cy="923330"/>
          </a:xfrm>
          <a:prstGeom prst="rect">
            <a:avLst/>
          </a:prstGeom>
          <a:noFill/>
        </p:spPr>
        <p:txBody>
          <a:bodyPr wrap="square" rtlCol="0">
            <a:spAutoFit/>
          </a:bodyPr>
          <a:lstStyle/>
          <a:p>
            <a:r>
              <a:rPr lang="en-US" sz="5400" b="1" dirty="0" smtClean="0">
                <a:solidFill>
                  <a:srgbClr val="92D050"/>
                </a:solidFill>
              </a:rPr>
              <a:t>L</a:t>
            </a:r>
            <a:endParaRPr lang="en-US" sz="5400" b="1" dirty="0">
              <a:solidFill>
                <a:srgbClr val="92D050"/>
              </a:solidFill>
            </a:endParaRPr>
          </a:p>
        </p:txBody>
      </p:sp>
      <p:sp>
        <p:nvSpPr>
          <p:cNvPr id="54" name="TextBox 53"/>
          <p:cNvSpPr txBox="1"/>
          <p:nvPr/>
        </p:nvSpPr>
        <p:spPr>
          <a:xfrm>
            <a:off x="5780314" y="1078695"/>
            <a:ext cx="620485" cy="923330"/>
          </a:xfrm>
          <a:prstGeom prst="rect">
            <a:avLst/>
          </a:prstGeom>
          <a:noFill/>
        </p:spPr>
        <p:txBody>
          <a:bodyPr wrap="square" rtlCol="0">
            <a:spAutoFit/>
          </a:bodyPr>
          <a:lstStyle/>
          <a:p>
            <a:r>
              <a:rPr lang="en-US" sz="5400" b="1" dirty="0">
                <a:solidFill>
                  <a:srgbClr val="92D050"/>
                </a:solidFill>
              </a:rPr>
              <a:t>H</a:t>
            </a:r>
          </a:p>
        </p:txBody>
      </p:sp>
      <p:sp>
        <p:nvSpPr>
          <p:cNvPr id="56" name="TextBox 55"/>
          <p:cNvSpPr txBox="1"/>
          <p:nvPr/>
        </p:nvSpPr>
        <p:spPr>
          <a:xfrm>
            <a:off x="788911" y="4855461"/>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57" name="TextBox 56"/>
          <p:cNvSpPr txBox="1"/>
          <p:nvPr/>
        </p:nvSpPr>
        <p:spPr>
          <a:xfrm>
            <a:off x="5780315" y="3010494"/>
            <a:ext cx="620484" cy="923330"/>
          </a:xfrm>
          <a:prstGeom prst="rect">
            <a:avLst/>
          </a:prstGeom>
          <a:noFill/>
        </p:spPr>
        <p:txBody>
          <a:bodyPr wrap="square" rtlCol="0">
            <a:spAutoFit/>
          </a:bodyPr>
          <a:lstStyle/>
          <a:p>
            <a:r>
              <a:rPr lang="en-US" sz="5400" b="1" dirty="0">
                <a:solidFill>
                  <a:srgbClr val="92D050"/>
                </a:solidFill>
              </a:rPr>
              <a:t>G</a:t>
            </a:r>
          </a:p>
        </p:txBody>
      </p:sp>
      <p:sp>
        <p:nvSpPr>
          <p:cNvPr id="58" name="TextBox 57"/>
          <p:cNvSpPr txBox="1"/>
          <p:nvPr/>
        </p:nvSpPr>
        <p:spPr>
          <a:xfrm>
            <a:off x="5780315" y="4885958"/>
            <a:ext cx="620484" cy="923330"/>
          </a:xfrm>
          <a:prstGeom prst="rect">
            <a:avLst/>
          </a:prstGeom>
          <a:noFill/>
        </p:spPr>
        <p:txBody>
          <a:bodyPr wrap="square" rtlCol="0">
            <a:spAutoFit/>
          </a:bodyPr>
          <a:lstStyle/>
          <a:p>
            <a:r>
              <a:rPr lang="en-US" sz="5400" b="1" dirty="0">
                <a:solidFill>
                  <a:srgbClr val="92D050"/>
                </a:solidFill>
              </a:rPr>
              <a:t>G</a:t>
            </a:r>
          </a:p>
        </p:txBody>
      </p:sp>
      <p:sp>
        <p:nvSpPr>
          <p:cNvPr id="70" name="TextBox 69"/>
          <p:cNvSpPr txBox="1"/>
          <p:nvPr/>
        </p:nvSpPr>
        <p:spPr>
          <a:xfrm>
            <a:off x="8534400" y="3915973"/>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2" name="TextBox 51"/>
          <p:cNvSpPr txBox="1"/>
          <p:nvPr/>
        </p:nvSpPr>
        <p:spPr>
          <a:xfrm>
            <a:off x="2081321" y="5697173"/>
            <a:ext cx="6426631" cy="1015663"/>
          </a:xfrm>
          <a:prstGeom prst="rect">
            <a:avLst/>
          </a:prstGeom>
          <a:noFill/>
        </p:spPr>
        <p:txBody>
          <a:bodyPr wrap="none" rtlCol="0">
            <a:spAutoFit/>
          </a:bodyPr>
          <a:lstStyle/>
          <a:p>
            <a:r>
              <a:rPr lang="en-US" sz="6000" b="1" dirty="0" smtClean="0">
                <a:solidFill>
                  <a:srgbClr val="FFC000"/>
                </a:solidFill>
              </a:rPr>
              <a:t>Compare 32 to 314.</a:t>
            </a:r>
            <a:endParaRPr lang="en-US" sz="6000" b="1" dirty="0">
              <a:solidFill>
                <a:srgbClr val="FFC000"/>
              </a:solidFill>
            </a:endParaRPr>
          </a:p>
        </p:txBody>
      </p:sp>
    </p:spTree>
    <p:extLst>
      <p:ext uri="{BB962C8B-B14F-4D97-AF65-F5344CB8AC3E}">
        <p14:creationId xmlns:p14="http://schemas.microsoft.com/office/powerpoint/2010/main" val="18009547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11" name="Straight Arrow Connector 10"/>
          <p:cNvCxnSpPr>
            <a:stCxn id="6"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23" name="Flowchart: Alternate Process 22"/>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24" name="TextBox 23"/>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26" name="Straight Arrow Connector 25"/>
          <p:cNvCxnSpPr>
            <a:stCxn id="23" idx="3"/>
            <a:endCxn id="28"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Flowchart: Alternate Process 27"/>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9" name="TextBox 28"/>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31" name="Flowchart: Alternate Process 30"/>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3" idx="2"/>
            <a:endCxn id="31"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6" idx="2"/>
            <a:endCxn id="41"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Alternate Process 40"/>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44" name="Flowchart: Alternate Process 43"/>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45" name="TextBox 44"/>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46" name="Straight Arrow Connector 45"/>
          <p:cNvCxnSpPr>
            <a:stCxn id="44" idx="3"/>
            <a:endCxn id="47"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Flowchart: Alternate Process 46"/>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48" name="TextBox 47"/>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49" name="Flowchart: Alternate Process 48"/>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50" name="Straight Arrow Connector 49"/>
          <p:cNvCxnSpPr>
            <a:stCxn id="44" idx="2"/>
            <a:endCxn id="49"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1" idx="3"/>
            <a:endCxn id="44"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59" name="Flowchart: Alternate Process 58"/>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60" name="Flowchart: Alternate Process 59"/>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61" name="TextBox 60"/>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62" name="Straight Arrow Connector 61"/>
          <p:cNvCxnSpPr>
            <a:stCxn id="60" idx="3"/>
            <a:endCxn id="63"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Flowchart: Alternate Process 62"/>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64" name="TextBox 63"/>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65" name="Flowchart: Alternate Process 64"/>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66" name="Straight Arrow Connector 65"/>
          <p:cNvCxnSpPr>
            <a:stCxn id="60" idx="2"/>
            <a:endCxn id="65"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3"/>
            <a:endCxn id="60"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69" name="Straight Arrow Connector 68"/>
          <p:cNvCxnSpPr>
            <a:stCxn id="41" idx="2"/>
            <a:endCxn id="59"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84" name="Straight Arrow Connector 83"/>
          <p:cNvCxnSpPr>
            <a:stCxn id="59" idx="2"/>
            <a:endCxn id="9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90" name="Flowchart: Alternate Process 8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3" name="TextBox 2"/>
          <p:cNvSpPr txBox="1"/>
          <p:nvPr/>
        </p:nvSpPr>
        <p:spPr>
          <a:xfrm>
            <a:off x="789014" y="1078695"/>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2" name="TextBox 41"/>
          <p:cNvSpPr txBox="1"/>
          <p:nvPr/>
        </p:nvSpPr>
        <p:spPr>
          <a:xfrm>
            <a:off x="788912" y="2993987"/>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3" name="TextBox 42"/>
          <p:cNvSpPr txBox="1"/>
          <p:nvPr/>
        </p:nvSpPr>
        <p:spPr>
          <a:xfrm>
            <a:off x="8534400" y="2061115"/>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3" name="TextBox 52"/>
          <p:cNvSpPr txBox="1"/>
          <p:nvPr/>
        </p:nvSpPr>
        <p:spPr>
          <a:xfrm>
            <a:off x="8534400" y="79915"/>
            <a:ext cx="457200" cy="923330"/>
          </a:xfrm>
          <a:prstGeom prst="rect">
            <a:avLst/>
          </a:prstGeom>
          <a:noFill/>
        </p:spPr>
        <p:txBody>
          <a:bodyPr wrap="square" rtlCol="0">
            <a:spAutoFit/>
          </a:bodyPr>
          <a:lstStyle/>
          <a:p>
            <a:r>
              <a:rPr lang="en-US" sz="5400" b="1" dirty="0" smtClean="0">
                <a:solidFill>
                  <a:srgbClr val="92D050"/>
                </a:solidFill>
              </a:rPr>
              <a:t>L</a:t>
            </a:r>
            <a:endParaRPr lang="en-US" sz="5400" b="1" dirty="0">
              <a:solidFill>
                <a:srgbClr val="92D050"/>
              </a:solidFill>
            </a:endParaRPr>
          </a:p>
        </p:txBody>
      </p:sp>
      <p:sp>
        <p:nvSpPr>
          <p:cNvPr id="54" name="TextBox 53"/>
          <p:cNvSpPr txBox="1"/>
          <p:nvPr/>
        </p:nvSpPr>
        <p:spPr>
          <a:xfrm>
            <a:off x="5780314" y="1078695"/>
            <a:ext cx="620485" cy="923330"/>
          </a:xfrm>
          <a:prstGeom prst="rect">
            <a:avLst/>
          </a:prstGeom>
          <a:noFill/>
        </p:spPr>
        <p:txBody>
          <a:bodyPr wrap="square" rtlCol="0">
            <a:spAutoFit/>
          </a:bodyPr>
          <a:lstStyle/>
          <a:p>
            <a:r>
              <a:rPr lang="en-US" sz="5400" b="1" dirty="0">
                <a:solidFill>
                  <a:srgbClr val="92D050"/>
                </a:solidFill>
              </a:rPr>
              <a:t>H</a:t>
            </a:r>
          </a:p>
        </p:txBody>
      </p:sp>
      <p:sp>
        <p:nvSpPr>
          <p:cNvPr id="56" name="TextBox 55"/>
          <p:cNvSpPr txBox="1"/>
          <p:nvPr/>
        </p:nvSpPr>
        <p:spPr>
          <a:xfrm>
            <a:off x="788911" y="4855461"/>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57" name="TextBox 56"/>
          <p:cNvSpPr txBox="1"/>
          <p:nvPr/>
        </p:nvSpPr>
        <p:spPr>
          <a:xfrm>
            <a:off x="5780315" y="3010494"/>
            <a:ext cx="620484" cy="923330"/>
          </a:xfrm>
          <a:prstGeom prst="rect">
            <a:avLst/>
          </a:prstGeom>
          <a:noFill/>
        </p:spPr>
        <p:txBody>
          <a:bodyPr wrap="square" rtlCol="0">
            <a:spAutoFit/>
          </a:bodyPr>
          <a:lstStyle/>
          <a:p>
            <a:r>
              <a:rPr lang="en-US" sz="5400" b="1" dirty="0">
                <a:solidFill>
                  <a:srgbClr val="92D050"/>
                </a:solidFill>
              </a:rPr>
              <a:t>G</a:t>
            </a:r>
          </a:p>
        </p:txBody>
      </p:sp>
      <p:sp>
        <p:nvSpPr>
          <p:cNvPr id="58" name="TextBox 57"/>
          <p:cNvSpPr txBox="1"/>
          <p:nvPr/>
        </p:nvSpPr>
        <p:spPr>
          <a:xfrm>
            <a:off x="5780315" y="4885958"/>
            <a:ext cx="620484" cy="923330"/>
          </a:xfrm>
          <a:prstGeom prst="rect">
            <a:avLst/>
          </a:prstGeom>
          <a:noFill/>
        </p:spPr>
        <p:txBody>
          <a:bodyPr wrap="square" rtlCol="0">
            <a:spAutoFit/>
          </a:bodyPr>
          <a:lstStyle/>
          <a:p>
            <a:r>
              <a:rPr lang="en-US" sz="5400" b="1" dirty="0">
                <a:solidFill>
                  <a:srgbClr val="92D050"/>
                </a:solidFill>
              </a:rPr>
              <a:t>G</a:t>
            </a:r>
          </a:p>
        </p:txBody>
      </p:sp>
      <p:sp>
        <p:nvSpPr>
          <p:cNvPr id="70" name="TextBox 69"/>
          <p:cNvSpPr txBox="1"/>
          <p:nvPr/>
        </p:nvSpPr>
        <p:spPr>
          <a:xfrm>
            <a:off x="8534400" y="3915973"/>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2" name="TextBox 51"/>
          <p:cNvSpPr txBox="1"/>
          <p:nvPr/>
        </p:nvSpPr>
        <p:spPr>
          <a:xfrm>
            <a:off x="2092773" y="5695738"/>
            <a:ext cx="2618024" cy="1015663"/>
          </a:xfrm>
          <a:prstGeom prst="rect">
            <a:avLst/>
          </a:prstGeom>
          <a:noFill/>
        </p:spPr>
        <p:txBody>
          <a:bodyPr wrap="none" rtlCol="0">
            <a:spAutoFit/>
          </a:bodyPr>
          <a:lstStyle/>
          <a:p>
            <a:r>
              <a:rPr lang="en-US" sz="6000" b="1" dirty="0" smtClean="0">
                <a:solidFill>
                  <a:srgbClr val="FFC000"/>
                </a:solidFill>
              </a:rPr>
              <a:t>DDDDG</a:t>
            </a:r>
            <a:endParaRPr lang="en-US" sz="6000" b="1" dirty="0">
              <a:solidFill>
                <a:srgbClr val="FFC000"/>
              </a:solidFill>
            </a:endParaRPr>
          </a:p>
        </p:txBody>
      </p:sp>
      <p:sp>
        <p:nvSpPr>
          <p:cNvPr id="71" name="TextBox 70"/>
          <p:cNvSpPr txBox="1"/>
          <p:nvPr/>
        </p:nvSpPr>
        <p:spPr>
          <a:xfrm>
            <a:off x="4846864" y="5699019"/>
            <a:ext cx="4033476" cy="1015663"/>
          </a:xfrm>
          <a:prstGeom prst="rect">
            <a:avLst/>
          </a:prstGeom>
          <a:noFill/>
        </p:spPr>
        <p:txBody>
          <a:bodyPr wrap="none" rtlCol="0">
            <a:spAutoFit/>
          </a:bodyPr>
          <a:lstStyle/>
          <a:p>
            <a:r>
              <a:rPr lang="en-US" sz="6000" b="1" dirty="0" smtClean="0">
                <a:solidFill>
                  <a:srgbClr val="FFC000"/>
                </a:solidFill>
              </a:rPr>
              <a:t>1112 &gt; 1111</a:t>
            </a:r>
            <a:endParaRPr lang="en-US" sz="6000" b="1" dirty="0">
              <a:solidFill>
                <a:srgbClr val="FFC000"/>
              </a:solidFill>
            </a:endParaRPr>
          </a:p>
        </p:txBody>
      </p:sp>
    </p:spTree>
    <p:extLst>
      <p:ext uri="{BB962C8B-B14F-4D97-AF65-F5344CB8AC3E}">
        <p14:creationId xmlns:p14="http://schemas.microsoft.com/office/powerpoint/2010/main" val="66505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603171"/>
            <a:ext cx="2743200" cy="23416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81000"/>
            <a:ext cx="3175000" cy="238125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011" t="2826" r="27587" b="3065"/>
          <a:stretch/>
        </p:blipFill>
        <p:spPr>
          <a:xfrm>
            <a:off x="5398093" y="247456"/>
            <a:ext cx="2641600" cy="264833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199" y="3510415"/>
            <a:ext cx="3379387" cy="2527158"/>
          </a:xfrm>
          <a:prstGeom prst="rect">
            <a:avLst/>
          </a:prstGeom>
        </p:spPr>
      </p:pic>
    </p:spTree>
    <p:extLst>
      <p:ext uri="{BB962C8B-B14F-4D97-AF65-F5344CB8AC3E}">
        <p14:creationId xmlns:p14="http://schemas.microsoft.com/office/powerpoint/2010/main" val="403057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603171"/>
            <a:ext cx="2743200" cy="23416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81000"/>
            <a:ext cx="3175000" cy="238125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011" t="2826" r="27587" b="3065"/>
          <a:stretch/>
        </p:blipFill>
        <p:spPr>
          <a:xfrm>
            <a:off x="4119668" y="338650"/>
            <a:ext cx="2641600" cy="264833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057400"/>
            <a:ext cx="3309147" cy="246595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7800" y="3886200"/>
            <a:ext cx="3379387" cy="2527158"/>
          </a:xfrm>
          <a:prstGeom prst="rect">
            <a:avLst/>
          </a:prstGeom>
        </p:spPr>
      </p:pic>
    </p:spTree>
    <p:extLst>
      <p:ext uri="{BB962C8B-B14F-4D97-AF65-F5344CB8AC3E}">
        <p14:creationId xmlns:p14="http://schemas.microsoft.com/office/powerpoint/2010/main" val="23600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p:cNvGraphicFramePr>
            <a:graphicFrameLocks/>
          </p:cNvGraphicFramePr>
          <p:nvPr>
            <p:extLst>
              <p:ext uri="{D42A27DB-BD31-4B8C-83A1-F6EECF244321}">
                <p14:modId xmlns:p14="http://schemas.microsoft.com/office/powerpoint/2010/main" val="1778184666"/>
              </p:ext>
            </p:extLst>
          </p:nvPr>
        </p:nvGraphicFramePr>
        <p:xfrm>
          <a:off x="533400" y="609600"/>
          <a:ext cx="8153400" cy="5791200"/>
        </p:xfrm>
        <a:graphic>
          <a:graphicData uri="http://schemas.openxmlformats.org/drawingml/2006/table">
            <a:tbl>
              <a:tblPr firstRow="1" bandRow="1">
                <a:tableStyleId>{5C22544A-7EE6-4342-B048-85BDC9FD1C3A}</a:tableStyleId>
              </a:tblPr>
              <a:tblGrid>
                <a:gridCol w="2209800"/>
                <a:gridCol w="1143000"/>
                <a:gridCol w="2057400"/>
                <a:gridCol w="1295400"/>
                <a:gridCol w="1447800"/>
              </a:tblGrid>
              <a:tr h="121920">
                <a:tc>
                  <a:txBody>
                    <a:bodyPr/>
                    <a:lstStyle/>
                    <a:p>
                      <a:r>
                        <a:rPr lang="en-US" sz="3200" dirty="0" smtClean="0"/>
                        <a:t>Problem</a:t>
                      </a:r>
                      <a:endParaRPr lang="en-US" sz="3200" dirty="0"/>
                    </a:p>
                  </a:txBody>
                  <a:tcPr/>
                </a:tc>
                <a:tc>
                  <a:txBody>
                    <a:bodyPr/>
                    <a:lstStyle/>
                    <a:p>
                      <a:r>
                        <a:rPr lang="en-US" sz="3200" dirty="0" smtClean="0"/>
                        <a:t>Book</a:t>
                      </a:r>
                      <a:endParaRPr lang="en-US" sz="3200" dirty="0"/>
                    </a:p>
                  </a:txBody>
                  <a:tcPr/>
                </a:tc>
                <a:tc>
                  <a:txBody>
                    <a:bodyPr/>
                    <a:lstStyle/>
                    <a:p>
                      <a:r>
                        <a:rPr lang="en-US" sz="3200" dirty="0" smtClean="0"/>
                        <a:t>Problems</a:t>
                      </a:r>
                      <a:endParaRPr lang="en-US" sz="3200" dirty="0"/>
                    </a:p>
                  </a:txBody>
                  <a:tcPr/>
                </a:tc>
                <a:tc>
                  <a:txBody>
                    <a:bodyPr/>
                    <a:lstStyle/>
                    <a:p>
                      <a:r>
                        <a:rPr lang="en-US" sz="3200" dirty="0" smtClean="0"/>
                        <a:t>Traces</a:t>
                      </a:r>
                      <a:endParaRPr lang="en-US" sz="3200" dirty="0"/>
                    </a:p>
                  </a:txBody>
                  <a:tcPr/>
                </a:tc>
                <a:tc>
                  <a:txBody>
                    <a:bodyPr/>
                    <a:lstStyle/>
                    <a:p>
                      <a:r>
                        <a:rPr lang="en-US" sz="3200" dirty="0" smtClean="0"/>
                        <a:t>% gen</a:t>
                      </a:r>
                      <a:endParaRPr lang="en-US" sz="3200" dirty="0"/>
                    </a:p>
                  </a:txBody>
                  <a:tcPr/>
                </a:tc>
              </a:tr>
              <a:tr h="0">
                <a:tc rowSpan="2">
                  <a:txBody>
                    <a:bodyPr/>
                    <a:lstStyle/>
                    <a:p>
                      <a:r>
                        <a:rPr lang="en-US" sz="3200" dirty="0" smtClean="0"/>
                        <a:t>Addition</a:t>
                      </a:r>
                      <a:endParaRPr lang="en-US" sz="3200" dirty="0"/>
                    </a:p>
                  </a:txBody>
                  <a:tcPr/>
                </a:tc>
                <a:tc>
                  <a:txBody>
                    <a:bodyPr/>
                    <a:lstStyle/>
                    <a:p>
                      <a:r>
                        <a:rPr lang="en-US" sz="3200" dirty="0" smtClean="0"/>
                        <a:t>SS:M</a:t>
                      </a:r>
                    </a:p>
                  </a:txBody>
                  <a:tcPr/>
                </a:tc>
                <a:tc>
                  <a:txBody>
                    <a:bodyPr/>
                    <a:lstStyle/>
                    <a:p>
                      <a:r>
                        <a:rPr lang="en-US" sz="3200" dirty="0" smtClean="0"/>
                        <a:t>584</a:t>
                      </a:r>
                    </a:p>
                  </a:txBody>
                  <a:tcPr/>
                </a:tc>
                <a:tc>
                  <a:txBody>
                    <a:bodyPr/>
                    <a:lstStyle/>
                    <a:p>
                      <a:r>
                        <a:rPr lang="en-US" sz="3200" dirty="0" smtClean="0"/>
                        <a:t>17</a:t>
                      </a:r>
                    </a:p>
                  </a:txBody>
                  <a:tcPr/>
                </a:tc>
                <a:tc>
                  <a:txBody>
                    <a:bodyPr/>
                    <a:lstStyle/>
                    <a:p>
                      <a:r>
                        <a:rPr lang="en-US" sz="3200" dirty="0" smtClean="0"/>
                        <a:t>88%</a:t>
                      </a:r>
                      <a:endParaRPr lang="en-US" sz="3200" dirty="0"/>
                    </a:p>
                  </a:txBody>
                  <a:tcPr/>
                </a:tc>
              </a:tr>
              <a:tr h="0">
                <a:tc vMerge="1">
                  <a:txBody>
                    <a:bodyPr/>
                    <a:lstStyle/>
                    <a:p>
                      <a:endParaRPr lang="en-US" sz="3200" dirty="0"/>
                    </a:p>
                  </a:txBody>
                  <a:tcPr/>
                </a:tc>
                <a:tc>
                  <a:txBody>
                    <a:bodyPr/>
                    <a:lstStyle/>
                    <a:p>
                      <a:r>
                        <a:rPr lang="en-US" sz="3200" dirty="0" smtClean="0"/>
                        <a:t>SMS</a:t>
                      </a:r>
                    </a:p>
                  </a:txBody>
                  <a:tcPr/>
                </a:tc>
                <a:tc>
                  <a:txBody>
                    <a:bodyPr/>
                    <a:lstStyle/>
                    <a:p>
                      <a:r>
                        <a:rPr lang="en-US" sz="3200" dirty="0" smtClean="0"/>
                        <a:t>576</a:t>
                      </a:r>
                    </a:p>
                  </a:txBody>
                  <a:tcPr/>
                </a:tc>
                <a:tc>
                  <a:txBody>
                    <a:bodyPr/>
                    <a:lstStyle/>
                    <a:p>
                      <a:r>
                        <a:rPr lang="en-US" sz="3200" dirty="0" smtClean="0"/>
                        <a:t>48</a:t>
                      </a:r>
                    </a:p>
                  </a:txBody>
                  <a:tcPr/>
                </a:tc>
                <a:tc>
                  <a:txBody>
                    <a:bodyPr/>
                    <a:lstStyle/>
                    <a:p>
                      <a:r>
                        <a:rPr lang="en-US" sz="3200" dirty="0" smtClean="0"/>
                        <a:t>64%</a:t>
                      </a:r>
                      <a:endParaRPr lang="en-US" sz="3200" dirty="0"/>
                    </a:p>
                  </a:txBody>
                  <a:tcPr/>
                </a:tc>
              </a:tr>
              <a:tr h="0">
                <a:tc rowSpan="3">
                  <a:txBody>
                    <a:bodyPr/>
                    <a:lstStyle/>
                    <a:p>
                      <a:r>
                        <a:rPr lang="en-US" sz="3200" dirty="0" smtClean="0"/>
                        <a:t>Fraction Addition</a:t>
                      </a:r>
                      <a:r>
                        <a:rPr lang="en-US" sz="3200" baseline="0" dirty="0" smtClean="0"/>
                        <a:t> &amp; Subtraction</a:t>
                      </a:r>
                      <a:endParaRPr lang="en-US" sz="3200" dirty="0"/>
                    </a:p>
                  </a:txBody>
                  <a:tcPr/>
                </a:tc>
                <a:tc>
                  <a:txBody>
                    <a:bodyPr/>
                    <a:lstStyle/>
                    <a:p>
                      <a:r>
                        <a:rPr lang="en-US" sz="3200" dirty="0" smtClean="0"/>
                        <a:t>SS:M</a:t>
                      </a:r>
                      <a:endParaRPr lang="en-US" sz="3200" dirty="0"/>
                    </a:p>
                  </a:txBody>
                  <a:tcPr/>
                </a:tc>
                <a:tc>
                  <a:txBody>
                    <a:bodyPr/>
                    <a:lstStyle/>
                    <a:p>
                      <a:r>
                        <a:rPr lang="en-US" sz="3200" dirty="0" smtClean="0"/>
                        <a:t>66</a:t>
                      </a:r>
                      <a:endParaRPr lang="en-US" sz="3200" dirty="0"/>
                    </a:p>
                  </a:txBody>
                  <a:tcPr/>
                </a:tc>
                <a:tc>
                  <a:txBody>
                    <a:bodyPr/>
                    <a:lstStyle/>
                    <a:p>
                      <a:r>
                        <a:rPr lang="en-US" sz="3200" dirty="0" smtClean="0"/>
                        <a:t>13</a:t>
                      </a:r>
                      <a:endParaRPr lang="en-US" sz="3200" dirty="0"/>
                    </a:p>
                  </a:txBody>
                  <a:tcPr/>
                </a:tc>
                <a:tc>
                  <a:txBody>
                    <a:bodyPr/>
                    <a:lstStyle/>
                    <a:p>
                      <a:r>
                        <a:rPr lang="en-US" sz="3200" dirty="0" smtClean="0"/>
                        <a:t>100%</a:t>
                      </a:r>
                      <a:endParaRPr lang="en-US" sz="3200" dirty="0"/>
                    </a:p>
                  </a:txBody>
                  <a:tcPr/>
                </a:tc>
              </a:tr>
              <a:tr h="0">
                <a:tc vMerge="1">
                  <a:txBody>
                    <a:bodyPr/>
                    <a:lstStyle/>
                    <a:p>
                      <a:endParaRPr lang="en-US" sz="3200" dirty="0"/>
                    </a:p>
                  </a:txBody>
                  <a:tcPr/>
                </a:tc>
                <a:tc>
                  <a:txBody>
                    <a:bodyPr/>
                    <a:lstStyle/>
                    <a:p>
                      <a:r>
                        <a:rPr lang="en-US" sz="3200" dirty="0" smtClean="0"/>
                        <a:t>SMS</a:t>
                      </a:r>
                      <a:endParaRPr lang="en-US" sz="3200" dirty="0"/>
                    </a:p>
                  </a:txBody>
                  <a:tcPr/>
                </a:tc>
                <a:tc>
                  <a:txBody>
                    <a:bodyPr/>
                    <a:lstStyle/>
                    <a:p>
                      <a:r>
                        <a:rPr lang="en-US" sz="3200" dirty="0" smtClean="0"/>
                        <a:t>248</a:t>
                      </a:r>
                      <a:endParaRPr lang="en-US" sz="3200" dirty="0"/>
                    </a:p>
                  </a:txBody>
                  <a:tcPr/>
                </a:tc>
                <a:tc>
                  <a:txBody>
                    <a:bodyPr/>
                    <a:lstStyle/>
                    <a:p>
                      <a:r>
                        <a:rPr lang="en-US" sz="3200" dirty="0" smtClean="0"/>
                        <a:t>15</a:t>
                      </a:r>
                      <a:endParaRPr lang="en-US" sz="3200" dirty="0"/>
                    </a:p>
                  </a:txBody>
                  <a:tcPr/>
                </a:tc>
                <a:tc>
                  <a:txBody>
                    <a:bodyPr/>
                    <a:lstStyle/>
                    <a:p>
                      <a:r>
                        <a:rPr lang="en-US" sz="3200" dirty="0" smtClean="0"/>
                        <a:t>100%</a:t>
                      </a:r>
                      <a:endParaRPr lang="en-US" sz="3200" dirty="0"/>
                    </a:p>
                  </a:txBody>
                  <a:tcPr/>
                </a:tc>
              </a:tr>
              <a:tr h="0">
                <a:tc vMerge="1">
                  <a:txBody>
                    <a:bodyPr/>
                    <a:lstStyle/>
                    <a:p>
                      <a:endParaRPr lang="en-US" sz="3200" dirty="0"/>
                    </a:p>
                  </a:txBody>
                  <a:tcPr/>
                </a:tc>
                <a:tc>
                  <a:txBody>
                    <a:bodyPr/>
                    <a:lstStyle/>
                    <a:p>
                      <a:r>
                        <a:rPr lang="en-US" sz="3200" dirty="0" smtClean="0"/>
                        <a:t>JUMP</a:t>
                      </a:r>
                      <a:endParaRPr lang="en-US" sz="3200" dirty="0"/>
                    </a:p>
                  </a:txBody>
                  <a:tcPr/>
                </a:tc>
                <a:tc>
                  <a:txBody>
                    <a:bodyPr/>
                    <a:lstStyle/>
                    <a:p>
                      <a:r>
                        <a:rPr lang="en-US" sz="3200" dirty="0" smtClean="0"/>
                        <a:t>131</a:t>
                      </a:r>
                      <a:endParaRPr lang="en-US" sz="3200" dirty="0"/>
                    </a:p>
                  </a:txBody>
                  <a:tcPr/>
                </a:tc>
                <a:tc>
                  <a:txBody>
                    <a:bodyPr/>
                    <a:lstStyle/>
                    <a:p>
                      <a:r>
                        <a:rPr lang="en-US" sz="3200" dirty="0" smtClean="0"/>
                        <a:t>11</a:t>
                      </a:r>
                      <a:endParaRPr lang="en-US" sz="3200" dirty="0"/>
                    </a:p>
                  </a:txBody>
                  <a:tcPr/>
                </a:tc>
                <a:tc>
                  <a:txBody>
                    <a:bodyPr/>
                    <a:lstStyle/>
                    <a:p>
                      <a:r>
                        <a:rPr lang="en-US" sz="3200" dirty="0" smtClean="0"/>
                        <a:t>95%</a:t>
                      </a:r>
                      <a:endParaRPr lang="en-US" sz="3200" dirty="0"/>
                    </a:p>
                  </a:txBody>
                  <a:tcPr/>
                </a:tc>
              </a:tr>
              <a:tr h="0">
                <a:tc rowSpan="2">
                  <a:txBody>
                    <a:bodyPr/>
                    <a:lstStyle/>
                    <a:p>
                      <a:r>
                        <a:rPr lang="en-US" sz="3200" dirty="0" smtClean="0"/>
                        <a:t>Fraction Reduction</a:t>
                      </a:r>
                      <a:endParaRPr lang="en-US" sz="3200" dirty="0"/>
                    </a:p>
                  </a:txBody>
                  <a:tcPr/>
                </a:tc>
                <a:tc>
                  <a:txBody>
                    <a:bodyPr/>
                    <a:lstStyle/>
                    <a:p>
                      <a:r>
                        <a:rPr lang="en-US" sz="3200" dirty="0" smtClean="0"/>
                        <a:t>SS:M</a:t>
                      </a:r>
                      <a:endParaRPr lang="en-US" sz="3200" dirty="0"/>
                    </a:p>
                  </a:txBody>
                  <a:tcPr/>
                </a:tc>
                <a:tc>
                  <a:txBody>
                    <a:bodyPr/>
                    <a:lstStyle/>
                    <a:p>
                      <a:r>
                        <a:rPr lang="en-US" sz="3200" dirty="0" smtClean="0"/>
                        <a:t>66</a:t>
                      </a:r>
                      <a:endParaRPr lang="en-US" sz="3200" dirty="0"/>
                    </a:p>
                  </a:txBody>
                  <a:tcPr/>
                </a:tc>
                <a:tc>
                  <a:txBody>
                    <a:bodyPr/>
                    <a:lstStyle/>
                    <a:p>
                      <a:r>
                        <a:rPr lang="en-US" sz="3200" dirty="0" smtClean="0"/>
                        <a:t>13</a:t>
                      </a:r>
                      <a:endParaRPr lang="en-US" sz="3200" dirty="0"/>
                    </a:p>
                  </a:txBody>
                  <a:tcPr/>
                </a:tc>
                <a:tc>
                  <a:txBody>
                    <a:bodyPr/>
                    <a:lstStyle/>
                    <a:p>
                      <a:r>
                        <a:rPr lang="en-US" sz="3200" dirty="0" smtClean="0"/>
                        <a:t>100%</a:t>
                      </a:r>
                      <a:endParaRPr lang="en-US" sz="3200" dirty="0"/>
                    </a:p>
                  </a:txBody>
                  <a:tcPr/>
                </a:tc>
              </a:tr>
              <a:tr h="0">
                <a:tc vMerge="1">
                  <a:txBody>
                    <a:bodyPr/>
                    <a:lstStyle/>
                    <a:p>
                      <a:endParaRPr lang="en-US" sz="3200" dirty="0"/>
                    </a:p>
                  </a:txBody>
                  <a:tcPr/>
                </a:tc>
                <a:tc>
                  <a:txBody>
                    <a:bodyPr/>
                    <a:lstStyle/>
                    <a:p>
                      <a:r>
                        <a:rPr lang="en-US" sz="3200" dirty="0" smtClean="0"/>
                        <a:t>JUMP</a:t>
                      </a:r>
                      <a:endParaRPr lang="en-US" sz="3200" dirty="0"/>
                    </a:p>
                  </a:txBody>
                  <a:tcPr/>
                </a:tc>
                <a:tc>
                  <a:txBody>
                    <a:bodyPr/>
                    <a:lstStyle/>
                    <a:p>
                      <a:r>
                        <a:rPr lang="en-US" sz="3200" dirty="0" smtClean="0"/>
                        <a:t>56</a:t>
                      </a:r>
                      <a:endParaRPr lang="en-US" sz="3200" dirty="0"/>
                    </a:p>
                  </a:txBody>
                  <a:tcPr/>
                </a:tc>
                <a:tc>
                  <a:txBody>
                    <a:bodyPr/>
                    <a:lstStyle/>
                    <a:p>
                      <a:r>
                        <a:rPr lang="en-US" sz="3200" dirty="0" smtClean="0"/>
                        <a:t>11</a:t>
                      </a:r>
                      <a:endParaRPr lang="en-US" sz="3200" dirty="0"/>
                    </a:p>
                  </a:txBody>
                  <a:tcPr/>
                </a:tc>
                <a:tc>
                  <a:txBody>
                    <a:bodyPr/>
                    <a:lstStyle/>
                    <a:p>
                      <a:r>
                        <a:rPr lang="en-US" sz="3200" dirty="0" smtClean="0"/>
                        <a:t>100%</a:t>
                      </a:r>
                      <a:endParaRPr lang="en-US" sz="3200" dirty="0"/>
                    </a:p>
                  </a:txBody>
                  <a:tcPr/>
                </a:tc>
              </a:tr>
              <a:tr h="0">
                <a:tc rowSpan="2">
                  <a:txBody>
                    <a:bodyPr/>
                    <a:lstStyle/>
                    <a:p>
                      <a:r>
                        <a:rPr lang="en-US" sz="3200" dirty="0" smtClean="0"/>
                        <a:t>Integer Comparison</a:t>
                      </a:r>
                      <a:endParaRPr lang="en-US" sz="3200" dirty="0"/>
                    </a:p>
                  </a:txBody>
                  <a:tcPr/>
                </a:tc>
                <a:tc>
                  <a:txBody>
                    <a:bodyPr/>
                    <a:lstStyle/>
                    <a:p>
                      <a:r>
                        <a:rPr lang="en-US" sz="3200" dirty="0" smtClean="0"/>
                        <a:t>SS:M</a:t>
                      </a:r>
                      <a:endParaRPr lang="en-US" sz="3200" dirty="0"/>
                    </a:p>
                  </a:txBody>
                  <a:tcPr/>
                </a:tc>
                <a:tc>
                  <a:txBody>
                    <a:bodyPr/>
                    <a:lstStyle/>
                    <a:p>
                      <a:r>
                        <a:rPr lang="en-US" sz="3200" dirty="0" smtClean="0"/>
                        <a:t>24</a:t>
                      </a:r>
                      <a:endParaRPr lang="en-US" sz="3200" dirty="0"/>
                    </a:p>
                  </a:txBody>
                  <a:tcPr/>
                </a:tc>
                <a:tc>
                  <a:txBody>
                    <a:bodyPr/>
                    <a:lstStyle/>
                    <a:p>
                      <a:r>
                        <a:rPr lang="en-US" sz="3200" dirty="0" smtClean="0"/>
                        <a:t>6</a:t>
                      </a:r>
                      <a:endParaRPr lang="en-US" sz="3200" dirty="0"/>
                    </a:p>
                  </a:txBody>
                  <a:tcPr/>
                </a:tc>
                <a:tc>
                  <a:txBody>
                    <a:bodyPr/>
                    <a:lstStyle/>
                    <a:p>
                      <a:r>
                        <a:rPr lang="en-US" sz="3200" dirty="0" smtClean="0"/>
                        <a:t>100%</a:t>
                      </a:r>
                      <a:endParaRPr lang="en-US" sz="3200" dirty="0"/>
                    </a:p>
                  </a:txBody>
                  <a:tcPr/>
                </a:tc>
              </a:tr>
              <a:tr h="0">
                <a:tc vMerge="1">
                  <a:txBody>
                    <a:bodyPr/>
                    <a:lstStyle/>
                    <a:p>
                      <a:endParaRPr lang="en-US" sz="3200" dirty="0"/>
                    </a:p>
                  </a:txBody>
                  <a:tcPr/>
                </a:tc>
                <a:tc>
                  <a:txBody>
                    <a:bodyPr/>
                    <a:lstStyle/>
                    <a:p>
                      <a:r>
                        <a:rPr lang="en-US" sz="3200" dirty="0" smtClean="0"/>
                        <a:t>JUMP</a:t>
                      </a:r>
                      <a:endParaRPr lang="en-US" sz="3200" dirty="0"/>
                    </a:p>
                  </a:txBody>
                  <a:tcPr/>
                </a:tc>
                <a:tc>
                  <a:txBody>
                    <a:bodyPr/>
                    <a:lstStyle/>
                    <a:p>
                      <a:r>
                        <a:rPr lang="en-US" sz="3200" dirty="0" smtClean="0"/>
                        <a:t>88</a:t>
                      </a:r>
                      <a:endParaRPr lang="en-US" sz="3200" dirty="0"/>
                    </a:p>
                  </a:txBody>
                  <a:tcPr/>
                </a:tc>
                <a:tc>
                  <a:txBody>
                    <a:bodyPr/>
                    <a:lstStyle/>
                    <a:p>
                      <a:r>
                        <a:rPr lang="en-US" sz="3200" dirty="0" smtClean="0"/>
                        <a:t>12</a:t>
                      </a:r>
                      <a:endParaRPr lang="en-US" sz="3200" dirty="0"/>
                    </a:p>
                  </a:txBody>
                  <a:tcPr/>
                </a:tc>
                <a:tc>
                  <a:txBody>
                    <a:bodyPr/>
                    <a:lstStyle/>
                    <a:p>
                      <a:r>
                        <a:rPr lang="en-US" sz="3200" dirty="0" smtClean="0"/>
                        <a:t>100%</a:t>
                      </a:r>
                      <a:endParaRPr lang="en-US" sz="3200" dirty="0"/>
                    </a:p>
                  </a:txBody>
                  <a:tcPr/>
                </a:tc>
              </a:tr>
            </a:tbl>
          </a:graphicData>
        </a:graphic>
      </p:graphicFrame>
    </p:spTree>
    <p:extLst>
      <p:ext uri="{BB962C8B-B14F-4D97-AF65-F5344CB8AC3E}">
        <p14:creationId xmlns:p14="http://schemas.microsoft.com/office/powerpoint/2010/main" val="1114742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HCI</a:t>
            </a:r>
          </a:p>
          <a:p>
            <a:r>
              <a:rPr lang="en-US" dirty="0" smtClean="0"/>
              <a:t>education</a:t>
            </a:r>
          </a:p>
          <a:p>
            <a:r>
              <a:rPr lang="en-US" dirty="0" smtClean="0"/>
              <a:t>software engineering</a:t>
            </a:r>
          </a:p>
          <a:p>
            <a:r>
              <a:rPr lang="en-US" dirty="0" smtClean="0"/>
              <a:t>video games</a:t>
            </a:r>
          </a:p>
          <a:p>
            <a:endParaRPr lang="en-US" dirty="0"/>
          </a:p>
          <a:p>
            <a:endParaRPr lang="en-US" dirty="0"/>
          </a:p>
        </p:txBody>
      </p:sp>
    </p:spTree>
    <p:extLst>
      <p:ext uri="{BB962C8B-B14F-4D97-AF65-F5344CB8AC3E}">
        <p14:creationId xmlns:p14="http://schemas.microsoft.com/office/powerpoint/2010/main" val="142430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Promise</a:t>
            </a:r>
            <a:endParaRPr lang="en-US" dirty="0"/>
          </a:p>
        </p:txBody>
      </p:sp>
      <p:sp>
        <p:nvSpPr>
          <p:cNvPr id="3" name="Content Placeholder 2"/>
          <p:cNvSpPr>
            <a:spLocks noGrp="1"/>
          </p:cNvSpPr>
          <p:nvPr>
            <p:ph idx="1"/>
          </p:nvPr>
        </p:nvSpPr>
        <p:spPr/>
        <p:txBody>
          <a:bodyPr/>
          <a:lstStyle/>
          <a:p>
            <a:pPr marL="0" indent="0">
              <a:buNone/>
            </a:pPr>
            <a:r>
              <a:rPr lang="en-US" dirty="0" smtClean="0"/>
              <a:t>new representation of problem difficulty</a:t>
            </a:r>
          </a:p>
          <a:p>
            <a:endParaRPr lang="en-US" dirty="0"/>
          </a:p>
          <a:p>
            <a:endParaRPr lang="en-US" dirty="0" smtClean="0"/>
          </a:p>
          <a:p>
            <a:pPr marL="0" indent="0">
              <a:buNone/>
            </a:pPr>
            <a:r>
              <a:rPr lang="en-US" dirty="0" smtClean="0"/>
              <a:t>can</a:t>
            </a:r>
          </a:p>
          <a:p>
            <a:pPr marL="457200" lvl="1" indent="0">
              <a:buNone/>
            </a:pPr>
            <a:r>
              <a:rPr lang="en-US" dirty="0" smtClean="0"/>
              <a:t>analyze problem sets</a:t>
            </a:r>
          </a:p>
          <a:p>
            <a:pPr marL="457200" lvl="1" indent="0">
              <a:buNone/>
            </a:pPr>
            <a:r>
              <a:rPr lang="en-US" dirty="0" smtClean="0"/>
              <a:t>generate an entire progression</a:t>
            </a:r>
          </a:p>
        </p:txBody>
      </p:sp>
    </p:spTree>
    <p:extLst>
      <p:ext uri="{BB962C8B-B14F-4D97-AF65-F5344CB8AC3E}">
        <p14:creationId xmlns:p14="http://schemas.microsoft.com/office/powerpoint/2010/main" val="21583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Promise</a:t>
            </a:r>
            <a:endParaRPr lang="en-US" dirty="0"/>
          </a:p>
        </p:txBody>
      </p:sp>
      <p:sp>
        <p:nvSpPr>
          <p:cNvPr id="3" name="Content Placeholder 2"/>
          <p:cNvSpPr>
            <a:spLocks noGrp="1"/>
          </p:cNvSpPr>
          <p:nvPr>
            <p:ph idx="1"/>
          </p:nvPr>
        </p:nvSpPr>
        <p:spPr/>
        <p:txBody>
          <a:bodyPr/>
          <a:lstStyle/>
          <a:p>
            <a:pPr marL="0" indent="0">
              <a:buNone/>
            </a:pPr>
            <a:r>
              <a:rPr lang="en-US" dirty="0" smtClean="0"/>
              <a:t>new representation of problem difficulty</a:t>
            </a:r>
          </a:p>
          <a:p>
            <a:endParaRPr lang="en-US" dirty="0"/>
          </a:p>
          <a:p>
            <a:endParaRPr lang="en-US" dirty="0" smtClean="0"/>
          </a:p>
          <a:p>
            <a:pPr marL="0" indent="0">
              <a:buNone/>
            </a:pPr>
            <a:r>
              <a:rPr lang="en-US" dirty="0" smtClean="0"/>
              <a:t>can</a:t>
            </a:r>
          </a:p>
          <a:p>
            <a:pPr marL="457200" lvl="1" indent="0">
              <a:buNone/>
            </a:pPr>
            <a:r>
              <a:rPr lang="en-US" dirty="0" smtClean="0"/>
              <a:t>analyze problem sets</a:t>
            </a:r>
          </a:p>
          <a:p>
            <a:pPr marL="457200" lvl="1" indent="0">
              <a:buNone/>
            </a:pPr>
            <a:r>
              <a:rPr lang="en-US" dirty="0" smtClean="0"/>
              <a:t>generate an entire progression</a:t>
            </a:r>
          </a:p>
        </p:txBody>
      </p:sp>
    </p:spTree>
    <p:extLst>
      <p:ext uri="{BB962C8B-B14F-4D97-AF65-F5344CB8AC3E}">
        <p14:creationId xmlns:p14="http://schemas.microsoft.com/office/powerpoint/2010/main" val="25761558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153400" cy="3657600"/>
          </a:xfrm>
        </p:spPr>
        <p:txBody>
          <a:bodyPr/>
          <a:lstStyle/>
          <a:p>
            <a:pPr marL="0" indent="0">
              <a:buNone/>
            </a:pPr>
            <a:r>
              <a:rPr lang="en-US" dirty="0" smtClean="0">
                <a:solidFill>
                  <a:srgbClr val="0070C0"/>
                </a:solidFill>
              </a:rPr>
              <a:t>if</a:t>
            </a:r>
            <a:r>
              <a:rPr lang="en-US" dirty="0" smtClean="0"/>
              <a:t> length(</a:t>
            </a:r>
            <a:r>
              <a:rPr lang="en-US" b="1" dirty="0" smtClean="0"/>
              <a:t>n</a:t>
            </a:r>
            <a:r>
              <a:rPr lang="en-US" b="1" baseline="-25000" dirty="0" smtClean="0"/>
              <a:t>1</a:t>
            </a:r>
            <a:r>
              <a:rPr lang="en-US" dirty="0" smtClean="0"/>
              <a:t>) </a:t>
            </a:r>
            <a:r>
              <a:rPr lang="en-US" dirty="0"/>
              <a:t>&lt;</a:t>
            </a:r>
            <a:r>
              <a:rPr lang="en-US" dirty="0" smtClean="0"/>
              <a:t> length(</a:t>
            </a:r>
            <a:r>
              <a:rPr lang="en-US" b="1" dirty="0" smtClean="0"/>
              <a:t>n</a:t>
            </a:r>
            <a:r>
              <a:rPr lang="en-US" b="1" baseline="-25000" dirty="0" smtClean="0"/>
              <a:t>2</a:t>
            </a:r>
            <a:r>
              <a:rPr lang="en-US" dirty="0" smtClean="0"/>
              <a:t>): </a:t>
            </a:r>
            <a:r>
              <a:rPr lang="en-US" dirty="0" smtClean="0">
                <a:solidFill>
                  <a:srgbClr val="0070C0"/>
                </a:solidFill>
              </a:rPr>
              <a:t>return</a:t>
            </a:r>
            <a:r>
              <a:rPr lang="en-US" dirty="0" smtClean="0"/>
              <a:t> </a:t>
            </a:r>
            <a:r>
              <a:rPr lang="en-US" i="1" dirty="0" smtClean="0">
                <a:solidFill>
                  <a:srgbClr val="FFC000"/>
                </a:solidFill>
              </a:rPr>
              <a:t>less                   </a:t>
            </a:r>
            <a:r>
              <a:rPr lang="en-US" b="1" dirty="0" smtClean="0">
                <a:solidFill>
                  <a:srgbClr val="00B050"/>
                </a:solidFill>
              </a:rPr>
              <a:t>L</a:t>
            </a:r>
            <a:r>
              <a:rPr lang="en-US" dirty="0" smtClean="0"/>
              <a:t>                      </a:t>
            </a:r>
            <a:endParaRPr lang="en-US" i="1" dirty="0" smtClean="0"/>
          </a:p>
          <a:p>
            <a:pPr marL="0" indent="0">
              <a:buNone/>
            </a:pPr>
            <a:r>
              <a:rPr lang="en-US" dirty="0">
                <a:solidFill>
                  <a:srgbClr val="0070C0"/>
                </a:solidFill>
              </a:rPr>
              <a:t>if</a:t>
            </a:r>
            <a:r>
              <a:rPr lang="en-US" dirty="0"/>
              <a:t> </a:t>
            </a:r>
            <a:r>
              <a:rPr lang="en-US" dirty="0" smtClean="0"/>
              <a:t>length(</a:t>
            </a:r>
            <a:r>
              <a:rPr lang="en-US" b="1" dirty="0" smtClean="0"/>
              <a:t>n</a:t>
            </a:r>
            <a:r>
              <a:rPr lang="en-US" b="1" baseline="-25000" dirty="0"/>
              <a:t>1</a:t>
            </a:r>
            <a:r>
              <a:rPr lang="en-US" dirty="0" smtClean="0"/>
              <a:t>) &gt; length(</a:t>
            </a:r>
            <a:r>
              <a:rPr lang="en-US" b="1" dirty="0" smtClean="0"/>
              <a:t>n</a:t>
            </a:r>
            <a:r>
              <a:rPr lang="en-US" b="1" baseline="-25000" dirty="0"/>
              <a:t>2</a:t>
            </a:r>
            <a:r>
              <a:rPr lang="en-US" dirty="0" smtClean="0"/>
              <a:t>): </a:t>
            </a:r>
            <a:r>
              <a:rPr lang="en-US" dirty="0">
                <a:solidFill>
                  <a:srgbClr val="0070C0"/>
                </a:solidFill>
              </a:rPr>
              <a:t>return</a:t>
            </a:r>
            <a:r>
              <a:rPr lang="en-US" dirty="0"/>
              <a:t> </a:t>
            </a:r>
            <a:r>
              <a:rPr lang="en-US" i="1" dirty="0" smtClean="0">
                <a:solidFill>
                  <a:srgbClr val="FFC000"/>
                </a:solidFill>
              </a:rPr>
              <a:t>greater</a:t>
            </a:r>
            <a:r>
              <a:rPr lang="en-US" dirty="0" smtClean="0"/>
              <a:t>            </a:t>
            </a:r>
            <a:r>
              <a:rPr lang="en-US" b="1" dirty="0" smtClean="0">
                <a:solidFill>
                  <a:srgbClr val="00B050"/>
                </a:solidFill>
              </a:rPr>
              <a:t>H</a:t>
            </a:r>
            <a:r>
              <a:rPr lang="en-US" dirty="0" smtClean="0"/>
              <a:t> </a:t>
            </a:r>
            <a:endParaRPr lang="en-US" i="1" dirty="0" smtClean="0"/>
          </a:p>
          <a:p>
            <a:pPr marL="0" indent="0">
              <a:buNone/>
            </a:pPr>
            <a:r>
              <a:rPr lang="en-US" dirty="0" smtClean="0">
                <a:solidFill>
                  <a:srgbClr val="0070C0"/>
                </a:solidFill>
              </a:rPr>
              <a:t>for</a:t>
            </a:r>
            <a:r>
              <a:rPr lang="en-US" dirty="0" smtClean="0"/>
              <a:t> </a:t>
            </a:r>
            <a:r>
              <a:rPr lang="en-US" b="1" dirty="0" err="1" smtClean="0"/>
              <a:t>i</a:t>
            </a:r>
            <a:r>
              <a:rPr lang="en-US" dirty="0" smtClean="0"/>
              <a:t> ← 0 to </a:t>
            </a:r>
            <a:r>
              <a:rPr lang="en-US" dirty="0"/>
              <a:t>length(</a:t>
            </a:r>
            <a:r>
              <a:rPr lang="en-US" b="1" dirty="0"/>
              <a:t>n</a:t>
            </a:r>
            <a:r>
              <a:rPr lang="en-US" b="1" baseline="-25000" dirty="0"/>
              <a:t>1</a:t>
            </a:r>
            <a:r>
              <a:rPr lang="en-US" dirty="0"/>
              <a:t>) </a:t>
            </a:r>
            <a:r>
              <a:rPr lang="en-US" dirty="0" smtClean="0"/>
              <a:t>– 1:                                     </a:t>
            </a:r>
            <a:r>
              <a:rPr lang="en-US" b="1" dirty="0" smtClean="0">
                <a:solidFill>
                  <a:srgbClr val="00B050"/>
                </a:solidFill>
              </a:rPr>
              <a:t>D</a:t>
            </a:r>
            <a:r>
              <a:rPr lang="en-US" dirty="0" smtClean="0"/>
              <a:t>                  </a:t>
            </a:r>
          </a:p>
          <a:p>
            <a:pPr marL="0" indent="0">
              <a:buNone/>
            </a:pPr>
            <a:r>
              <a:rPr lang="en-US" dirty="0"/>
              <a:t>	</a:t>
            </a:r>
            <a:r>
              <a:rPr lang="en-US" dirty="0">
                <a:solidFill>
                  <a:srgbClr val="0070C0"/>
                </a:solidFill>
              </a:rPr>
              <a:t>if</a:t>
            </a:r>
            <a:r>
              <a:rPr lang="en-US" dirty="0"/>
              <a:t> </a:t>
            </a:r>
            <a:r>
              <a:rPr lang="en-US" b="1" dirty="0" smtClean="0"/>
              <a:t>n</a:t>
            </a:r>
            <a:r>
              <a:rPr lang="en-US" b="1" baseline="-25000" dirty="0" smtClean="0"/>
              <a:t>1</a:t>
            </a:r>
            <a:r>
              <a:rPr lang="en-US" dirty="0" smtClean="0"/>
              <a:t>[</a:t>
            </a:r>
            <a:r>
              <a:rPr lang="en-US" b="1" dirty="0" err="1" smtClean="0"/>
              <a:t>i</a:t>
            </a:r>
            <a:r>
              <a:rPr lang="en-US" dirty="0" smtClean="0"/>
              <a:t>]&lt; </a:t>
            </a:r>
            <a:r>
              <a:rPr lang="en-US" b="1" dirty="0" smtClean="0"/>
              <a:t>n</a:t>
            </a:r>
            <a:r>
              <a:rPr lang="en-US" b="1" baseline="-25000" dirty="0" smtClean="0"/>
              <a:t>2</a:t>
            </a:r>
            <a:r>
              <a:rPr lang="en-US" dirty="0" smtClean="0"/>
              <a:t>[</a:t>
            </a:r>
            <a:r>
              <a:rPr lang="en-US" b="1" dirty="0" err="1" smtClean="0"/>
              <a:t>i</a:t>
            </a:r>
            <a:r>
              <a:rPr lang="en-US" dirty="0" smtClean="0"/>
              <a:t>]: </a:t>
            </a:r>
            <a:r>
              <a:rPr lang="en-US" dirty="0">
                <a:solidFill>
                  <a:srgbClr val="0070C0"/>
                </a:solidFill>
              </a:rPr>
              <a:t>return</a:t>
            </a:r>
            <a:r>
              <a:rPr lang="en-US" dirty="0"/>
              <a:t> </a:t>
            </a:r>
            <a:r>
              <a:rPr lang="en-US" i="1" dirty="0" smtClean="0">
                <a:solidFill>
                  <a:srgbClr val="FFC000"/>
                </a:solidFill>
              </a:rPr>
              <a:t>less</a:t>
            </a:r>
            <a:r>
              <a:rPr lang="en-US" i="1" dirty="0" smtClean="0"/>
              <a:t>                               </a:t>
            </a:r>
            <a:r>
              <a:rPr lang="en-US" b="1" dirty="0" smtClean="0">
                <a:solidFill>
                  <a:srgbClr val="00B050"/>
                </a:solidFill>
              </a:rPr>
              <a:t>S</a:t>
            </a:r>
            <a:endParaRPr lang="en-US" b="1" dirty="0">
              <a:solidFill>
                <a:srgbClr val="00B050"/>
              </a:solidFill>
            </a:endParaRPr>
          </a:p>
          <a:p>
            <a:pPr marL="0" indent="0">
              <a:buNone/>
            </a:pPr>
            <a:r>
              <a:rPr lang="en-US" dirty="0" smtClean="0"/>
              <a:t>	</a:t>
            </a:r>
            <a:r>
              <a:rPr lang="en-US" dirty="0">
                <a:solidFill>
                  <a:schemeClr val="accent1"/>
                </a:solidFill>
              </a:rPr>
              <a:t>if</a:t>
            </a:r>
            <a:r>
              <a:rPr lang="en-US" dirty="0"/>
              <a:t> </a:t>
            </a:r>
            <a:r>
              <a:rPr lang="en-US" b="1" dirty="0"/>
              <a:t>n</a:t>
            </a:r>
            <a:r>
              <a:rPr lang="en-US" b="1" baseline="-25000" dirty="0"/>
              <a:t>1</a:t>
            </a:r>
            <a:r>
              <a:rPr lang="en-US" dirty="0"/>
              <a:t>[</a:t>
            </a:r>
            <a:r>
              <a:rPr lang="en-US" b="1" dirty="0" err="1"/>
              <a:t>i</a:t>
            </a:r>
            <a:r>
              <a:rPr lang="en-US" dirty="0" smtClean="0"/>
              <a:t>]&gt; </a:t>
            </a:r>
            <a:r>
              <a:rPr lang="en-US" b="1" dirty="0"/>
              <a:t>n</a:t>
            </a:r>
            <a:r>
              <a:rPr lang="en-US" b="1" baseline="-25000" dirty="0"/>
              <a:t>2</a:t>
            </a:r>
            <a:r>
              <a:rPr lang="en-US" dirty="0"/>
              <a:t>[</a:t>
            </a:r>
            <a:r>
              <a:rPr lang="en-US" b="1" dirty="0" err="1"/>
              <a:t>i</a:t>
            </a:r>
            <a:r>
              <a:rPr lang="en-US" dirty="0"/>
              <a:t>]: </a:t>
            </a:r>
            <a:r>
              <a:rPr lang="en-US" dirty="0">
                <a:solidFill>
                  <a:srgbClr val="0070C0"/>
                </a:solidFill>
              </a:rPr>
              <a:t>return</a:t>
            </a:r>
            <a:r>
              <a:rPr lang="en-US" dirty="0"/>
              <a:t> </a:t>
            </a:r>
            <a:r>
              <a:rPr lang="en-US" i="1" dirty="0" smtClean="0">
                <a:solidFill>
                  <a:srgbClr val="FFC000"/>
                </a:solidFill>
              </a:rPr>
              <a:t>greater</a:t>
            </a:r>
            <a:r>
              <a:rPr lang="en-US" i="1" dirty="0"/>
              <a:t> </a:t>
            </a:r>
            <a:r>
              <a:rPr lang="en-US" i="1" dirty="0" smtClean="0"/>
              <a:t>                       </a:t>
            </a:r>
            <a:r>
              <a:rPr lang="en-US" b="1" dirty="0" smtClean="0">
                <a:solidFill>
                  <a:srgbClr val="00B050"/>
                </a:solidFill>
              </a:rPr>
              <a:t>G</a:t>
            </a:r>
          </a:p>
          <a:p>
            <a:pPr marL="0" indent="0">
              <a:buNone/>
            </a:pPr>
            <a:r>
              <a:rPr lang="en-US" dirty="0" smtClean="0">
                <a:solidFill>
                  <a:srgbClr val="0070C0"/>
                </a:solidFill>
              </a:rPr>
              <a:t>return</a:t>
            </a:r>
            <a:r>
              <a:rPr lang="en-US" dirty="0"/>
              <a:t> </a:t>
            </a:r>
            <a:r>
              <a:rPr lang="en-US" i="1" dirty="0" smtClean="0">
                <a:solidFill>
                  <a:srgbClr val="FFC000"/>
                </a:solidFill>
              </a:rPr>
              <a:t>equal</a:t>
            </a:r>
            <a:endParaRPr lang="en-US" i="1" dirty="0">
              <a:solidFill>
                <a:srgbClr val="FFC000"/>
              </a:solidFill>
            </a:endParaRPr>
          </a:p>
          <a:p>
            <a:pPr marL="0" indent="0">
              <a:buNone/>
            </a:pPr>
            <a:endParaRPr lang="en-US" dirty="0"/>
          </a:p>
        </p:txBody>
      </p:sp>
    </p:spTree>
    <p:extLst>
      <p:ext uri="{BB962C8B-B14F-4D97-AF65-F5344CB8AC3E}">
        <p14:creationId xmlns:p14="http://schemas.microsoft.com/office/powerpoint/2010/main" val="8168016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5" name="Straight Arrow Connector 4"/>
          <p:cNvCxnSpPr>
            <a:stCxn id="4"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7" name="Flowchart: Alternate Process 6"/>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8" name="TextBox 7"/>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9" name="Straight Arrow Connector 8"/>
          <p:cNvCxnSpPr>
            <a:stCxn id="7" idx="3"/>
            <a:endCxn id="10"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Flowchart: Alternate Process 9"/>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11" name="TextBox 10"/>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12" name="Flowchart: Alternate Process 11"/>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13" name="Straight Arrow Connector 12"/>
          <p:cNvCxnSpPr>
            <a:stCxn id="7" idx="2"/>
            <a:endCxn id="12"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15" name="Straight Arrow Connector 14"/>
          <p:cNvCxnSpPr>
            <a:stCxn id="4" idx="2"/>
            <a:endCxn id="16"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Flowchart: Alternate Process 15"/>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17" name="Flowchart: Alternate Process 16"/>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18" name="TextBox 17"/>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19" name="Straight Arrow Connector 18"/>
          <p:cNvCxnSpPr>
            <a:stCxn id="17" idx="3"/>
            <a:endCxn id="20"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Flowchart: Alternate Process 19"/>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1" name="TextBox 20"/>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22" name="Flowchart: Alternate Process 21"/>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23" name="Straight Arrow Connector 22"/>
          <p:cNvCxnSpPr>
            <a:stCxn id="17" idx="2"/>
            <a:endCxn id="22"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3"/>
            <a:endCxn id="17"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26" name="Flowchart: Alternate Process 25"/>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27" name="Flowchart: Alternate Process 26"/>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28" name="TextBox 27"/>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29" name="Straight Arrow Connector 28"/>
          <p:cNvCxnSpPr>
            <a:stCxn id="27" idx="3"/>
            <a:endCxn id="30"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 name="Flowchart: Alternate Process 29"/>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31" name="TextBox 30"/>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32" name="Flowchart: Alternate Process 31"/>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7" idx="2"/>
            <a:endCxn id="32"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6" idx="3"/>
            <a:endCxn id="27"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36" name="Straight Arrow Connector 35"/>
          <p:cNvCxnSpPr>
            <a:stCxn id="16" idx="2"/>
            <a:endCxn id="26"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26" idx="2"/>
            <a:endCxn id="4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40" name="Flowchart: Alternate Process 3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2040740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609600" y="1295400"/>
            <a:ext cx="8305800" cy="501368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Zone of Proximal Development</a:t>
            </a:r>
            <a:endParaRPr lang="en-US" dirty="0"/>
          </a:p>
        </p:txBody>
      </p:sp>
      <p:sp>
        <p:nvSpPr>
          <p:cNvPr id="6" name="Oval 5"/>
          <p:cNvSpPr/>
          <p:nvPr/>
        </p:nvSpPr>
        <p:spPr>
          <a:xfrm>
            <a:off x="1371600" y="2209800"/>
            <a:ext cx="7010400" cy="324557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 name="Oval 6"/>
          <p:cNvSpPr/>
          <p:nvPr/>
        </p:nvSpPr>
        <p:spPr>
          <a:xfrm>
            <a:off x="2019300" y="3295650"/>
            <a:ext cx="5715000" cy="1073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can do now</a:t>
            </a:r>
            <a:endParaRPr lang="en-US" sz="3600" dirty="0"/>
          </a:p>
        </p:txBody>
      </p:sp>
      <p:sp>
        <p:nvSpPr>
          <p:cNvPr id="8" name="TextBox 7"/>
          <p:cNvSpPr txBox="1"/>
          <p:nvPr/>
        </p:nvSpPr>
        <p:spPr>
          <a:xfrm>
            <a:off x="2821405" y="2514600"/>
            <a:ext cx="4186990" cy="646331"/>
          </a:xfrm>
          <a:prstGeom prst="rect">
            <a:avLst/>
          </a:prstGeom>
          <a:noFill/>
        </p:spPr>
        <p:txBody>
          <a:bodyPr wrap="square" rtlCol="0">
            <a:spAutoFit/>
          </a:bodyPr>
          <a:lstStyle/>
          <a:p>
            <a:r>
              <a:rPr lang="en-US" sz="3600" dirty="0" smtClean="0">
                <a:solidFill>
                  <a:schemeClr val="bg1"/>
                </a:solidFill>
              </a:rPr>
              <a:t>can do with guidance</a:t>
            </a:r>
            <a:endParaRPr lang="en-US" sz="3600" dirty="0">
              <a:solidFill>
                <a:schemeClr val="bg1"/>
              </a:solidFill>
            </a:endParaRPr>
          </a:p>
        </p:txBody>
      </p:sp>
      <p:sp>
        <p:nvSpPr>
          <p:cNvPr id="22" name="TextBox 21"/>
          <p:cNvSpPr txBox="1"/>
          <p:nvPr/>
        </p:nvSpPr>
        <p:spPr>
          <a:xfrm>
            <a:off x="3505200" y="1460862"/>
            <a:ext cx="2438400" cy="646331"/>
          </a:xfrm>
          <a:prstGeom prst="rect">
            <a:avLst/>
          </a:prstGeom>
          <a:noFill/>
        </p:spPr>
        <p:txBody>
          <a:bodyPr wrap="square" rtlCol="0">
            <a:spAutoFit/>
          </a:bodyPr>
          <a:lstStyle/>
          <a:p>
            <a:r>
              <a:rPr lang="en-US" sz="3600" dirty="0" smtClean="0">
                <a:solidFill>
                  <a:schemeClr val="bg1"/>
                </a:solidFill>
              </a:rPr>
              <a:t>can’t do yet</a:t>
            </a:r>
            <a:endParaRPr lang="en-US" sz="3600" dirty="0">
              <a:solidFill>
                <a:schemeClr val="bg1"/>
              </a:solidFill>
            </a:endParaRPr>
          </a:p>
        </p:txBody>
      </p:sp>
      <p:sp>
        <p:nvSpPr>
          <p:cNvPr id="3" name="TextBox 2"/>
          <p:cNvSpPr txBox="1"/>
          <p:nvPr/>
        </p:nvSpPr>
        <p:spPr>
          <a:xfrm>
            <a:off x="7339019" y="6306276"/>
            <a:ext cx="1804981" cy="523220"/>
          </a:xfrm>
          <a:prstGeom prst="rect">
            <a:avLst/>
          </a:prstGeom>
          <a:noFill/>
        </p:spPr>
        <p:txBody>
          <a:bodyPr wrap="none" rtlCol="0">
            <a:spAutoFit/>
          </a:bodyPr>
          <a:lstStyle/>
          <a:p>
            <a:r>
              <a:rPr lang="en-US" sz="2800" dirty="0" smtClean="0"/>
              <a:t>L. </a:t>
            </a:r>
            <a:r>
              <a:rPr lang="en-US" sz="2800" dirty="0" err="1" smtClean="0"/>
              <a:t>Vygotsky</a:t>
            </a:r>
            <a:endParaRPr lang="en-US" sz="2800" dirty="0"/>
          </a:p>
        </p:txBody>
      </p:sp>
    </p:spTree>
    <p:extLst>
      <p:ext uri="{BB962C8B-B14F-4D97-AF65-F5344CB8AC3E}">
        <p14:creationId xmlns:p14="http://schemas.microsoft.com/office/powerpoint/2010/main" val="14525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7" grpId="0" animBg="1"/>
      <p:bldP spid="8" grpId="0"/>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332013" y="2803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same # of digits?</a:t>
            </a:r>
            <a:endParaRPr lang="en-US" dirty="0">
              <a:solidFill>
                <a:schemeClr val="tx1"/>
              </a:solidFill>
            </a:endParaRPr>
          </a:p>
        </p:txBody>
      </p:sp>
      <p:cxnSp>
        <p:nvCxnSpPr>
          <p:cNvPr id="11" name="Straight Arrow Connector 10"/>
          <p:cNvCxnSpPr>
            <a:stCxn id="6" idx="3"/>
          </p:cNvCxnSpPr>
          <p:nvPr/>
        </p:nvCxnSpPr>
        <p:spPr>
          <a:xfrm>
            <a:off x="2487384" y="547023"/>
            <a:ext cx="91440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77883" y="211130"/>
            <a:ext cx="533402" cy="369332"/>
          </a:xfrm>
          <a:prstGeom prst="rect">
            <a:avLst/>
          </a:prstGeom>
          <a:noFill/>
        </p:spPr>
        <p:txBody>
          <a:bodyPr wrap="square" rtlCol="0">
            <a:spAutoFit/>
          </a:bodyPr>
          <a:lstStyle/>
          <a:p>
            <a:r>
              <a:rPr lang="en-US" dirty="0" smtClean="0"/>
              <a:t>NO</a:t>
            </a:r>
            <a:endParaRPr lang="en-US" dirty="0"/>
          </a:p>
        </p:txBody>
      </p:sp>
      <p:sp>
        <p:nvSpPr>
          <p:cNvPr id="23" name="Flowchart: Alternate Process 22"/>
          <p:cNvSpPr/>
          <p:nvPr/>
        </p:nvSpPr>
        <p:spPr>
          <a:xfrm>
            <a:off x="3412671" y="280323"/>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greater # of digits?</a:t>
            </a:r>
            <a:endParaRPr lang="en-US" dirty="0">
              <a:solidFill>
                <a:schemeClr val="tx1"/>
              </a:solidFill>
            </a:endParaRPr>
          </a:p>
        </p:txBody>
      </p:sp>
      <p:sp>
        <p:nvSpPr>
          <p:cNvPr id="24" name="TextBox 23"/>
          <p:cNvSpPr txBox="1"/>
          <p:nvPr/>
        </p:nvSpPr>
        <p:spPr>
          <a:xfrm>
            <a:off x="5704113" y="211130"/>
            <a:ext cx="533402" cy="369332"/>
          </a:xfrm>
          <a:prstGeom prst="rect">
            <a:avLst/>
          </a:prstGeom>
          <a:noFill/>
        </p:spPr>
        <p:txBody>
          <a:bodyPr wrap="square" rtlCol="0">
            <a:spAutoFit/>
          </a:bodyPr>
          <a:lstStyle/>
          <a:p>
            <a:r>
              <a:rPr lang="en-US" dirty="0" smtClean="0"/>
              <a:t>NO</a:t>
            </a:r>
            <a:endParaRPr lang="en-US" dirty="0"/>
          </a:p>
        </p:txBody>
      </p:sp>
      <p:cxnSp>
        <p:nvCxnSpPr>
          <p:cNvPr id="26" name="Straight Arrow Connector 25"/>
          <p:cNvCxnSpPr>
            <a:stCxn id="23" idx="3"/>
            <a:endCxn id="28" idx="1"/>
          </p:cNvCxnSpPr>
          <p:nvPr/>
        </p:nvCxnSpPr>
        <p:spPr>
          <a:xfrm flipV="1">
            <a:off x="5704113" y="541580"/>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Flowchart: Alternate Process 27"/>
          <p:cNvSpPr/>
          <p:nvPr/>
        </p:nvSpPr>
        <p:spPr>
          <a:xfrm>
            <a:off x="6248401" y="2748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29" name="TextBox 28"/>
          <p:cNvSpPr txBox="1"/>
          <p:nvPr/>
        </p:nvSpPr>
        <p:spPr>
          <a:xfrm>
            <a:off x="4580163" y="857657"/>
            <a:ext cx="533402" cy="369332"/>
          </a:xfrm>
          <a:prstGeom prst="rect">
            <a:avLst/>
          </a:prstGeom>
          <a:noFill/>
        </p:spPr>
        <p:txBody>
          <a:bodyPr wrap="square" rtlCol="0">
            <a:spAutoFit/>
          </a:bodyPr>
          <a:lstStyle/>
          <a:p>
            <a:r>
              <a:rPr lang="en-US" dirty="0" smtClean="0"/>
              <a:t>YES</a:t>
            </a:r>
            <a:endParaRPr lang="en-US" dirty="0"/>
          </a:p>
        </p:txBody>
      </p:sp>
      <p:sp>
        <p:nvSpPr>
          <p:cNvPr id="31" name="Flowchart: Alternate Process 30"/>
          <p:cNvSpPr/>
          <p:nvPr/>
        </p:nvSpPr>
        <p:spPr>
          <a:xfrm>
            <a:off x="3412670" y="127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33" name="Straight Arrow Connector 32"/>
          <p:cNvCxnSpPr>
            <a:stCxn id="23" idx="2"/>
            <a:endCxn id="31" idx="0"/>
          </p:cNvCxnSpPr>
          <p:nvPr/>
        </p:nvCxnSpPr>
        <p:spPr>
          <a:xfrm flipH="1">
            <a:off x="4558391" y="813723"/>
            <a:ext cx="1"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31471" y="1352957"/>
            <a:ext cx="533402" cy="369332"/>
          </a:xfrm>
          <a:prstGeom prst="rect">
            <a:avLst/>
          </a:prstGeom>
          <a:noFill/>
        </p:spPr>
        <p:txBody>
          <a:bodyPr wrap="square" rtlCol="0">
            <a:spAutoFit/>
          </a:bodyPr>
          <a:lstStyle/>
          <a:p>
            <a:r>
              <a:rPr lang="en-US" dirty="0" smtClean="0"/>
              <a:t>YES</a:t>
            </a:r>
            <a:endParaRPr lang="en-US" dirty="0"/>
          </a:p>
        </p:txBody>
      </p:sp>
      <p:cxnSp>
        <p:nvCxnSpPr>
          <p:cNvPr id="38" name="Straight Arrow Connector 37"/>
          <p:cNvCxnSpPr>
            <a:stCxn id="6" idx="2"/>
            <a:endCxn id="41" idx="0"/>
          </p:cNvCxnSpPr>
          <p:nvPr/>
        </p:nvCxnSpPr>
        <p:spPr>
          <a:xfrm>
            <a:off x="1409699" y="813723"/>
            <a:ext cx="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Alternate Process 40"/>
          <p:cNvSpPr/>
          <p:nvPr/>
        </p:nvSpPr>
        <p:spPr>
          <a:xfrm>
            <a:off x="332013" y="2261523"/>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same?</a:t>
            </a:r>
            <a:endParaRPr lang="en-US" dirty="0">
              <a:solidFill>
                <a:schemeClr val="tx1"/>
              </a:solidFill>
            </a:endParaRPr>
          </a:p>
        </p:txBody>
      </p:sp>
      <p:sp>
        <p:nvSpPr>
          <p:cNvPr id="44" name="Flowchart: Alternate Process 43"/>
          <p:cNvSpPr/>
          <p:nvPr/>
        </p:nvSpPr>
        <p:spPr>
          <a:xfrm>
            <a:off x="3434443" y="2261523"/>
            <a:ext cx="2269669"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first digit greater?</a:t>
            </a:r>
            <a:endParaRPr lang="en-US" dirty="0">
              <a:solidFill>
                <a:schemeClr val="tx1"/>
              </a:solidFill>
            </a:endParaRPr>
          </a:p>
        </p:txBody>
      </p:sp>
      <p:sp>
        <p:nvSpPr>
          <p:cNvPr id="45" name="TextBox 44"/>
          <p:cNvSpPr txBox="1"/>
          <p:nvPr/>
        </p:nvSpPr>
        <p:spPr>
          <a:xfrm>
            <a:off x="5725885" y="2192330"/>
            <a:ext cx="533402" cy="369332"/>
          </a:xfrm>
          <a:prstGeom prst="rect">
            <a:avLst/>
          </a:prstGeom>
          <a:noFill/>
        </p:spPr>
        <p:txBody>
          <a:bodyPr wrap="square" rtlCol="0">
            <a:spAutoFit/>
          </a:bodyPr>
          <a:lstStyle/>
          <a:p>
            <a:r>
              <a:rPr lang="en-US" dirty="0" smtClean="0"/>
              <a:t>NO</a:t>
            </a:r>
            <a:endParaRPr lang="en-US" dirty="0"/>
          </a:p>
        </p:txBody>
      </p:sp>
      <p:cxnSp>
        <p:nvCxnSpPr>
          <p:cNvPr id="46" name="Straight Arrow Connector 45"/>
          <p:cNvCxnSpPr>
            <a:stCxn id="44" idx="3"/>
            <a:endCxn id="47" idx="1"/>
          </p:cNvCxnSpPr>
          <p:nvPr/>
        </p:nvCxnSpPr>
        <p:spPr>
          <a:xfrm flipV="1">
            <a:off x="5704112" y="2522780"/>
            <a:ext cx="566061"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Flowchart: Alternate Process 46"/>
          <p:cNvSpPr/>
          <p:nvPr/>
        </p:nvSpPr>
        <p:spPr>
          <a:xfrm>
            <a:off x="6270173" y="2256080"/>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48" name="TextBox 47"/>
          <p:cNvSpPr txBox="1"/>
          <p:nvPr/>
        </p:nvSpPr>
        <p:spPr>
          <a:xfrm>
            <a:off x="4601935" y="2825828"/>
            <a:ext cx="533402" cy="369332"/>
          </a:xfrm>
          <a:prstGeom prst="rect">
            <a:avLst/>
          </a:prstGeom>
          <a:noFill/>
        </p:spPr>
        <p:txBody>
          <a:bodyPr wrap="square" rtlCol="0">
            <a:spAutoFit/>
          </a:bodyPr>
          <a:lstStyle/>
          <a:p>
            <a:r>
              <a:rPr lang="en-US" dirty="0" smtClean="0"/>
              <a:t>YES</a:t>
            </a:r>
            <a:endParaRPr lang="en-US" dirty="0"/>
          </a:p>
        </p:txBody>
      </p:sp>
      <p:sp>
        <p:nvSpPr>
          <p:cNvPr id="49" name="Flowchart: Alternate Process 48"/>
          <p:cNvSpPr/>
          <p:nvPr/>
        </p:nvSpPr>
        <p:spPr>
          <a:xfrm>
            <a:off x="3445328" y="3226065"/>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50" name="Straight Arrow Connector 49"/>
          <p:cNvCxnSpPr>
            <a:stCxn id="44" idx="2"/>
            <a:endCxn id="49" idx="0"/>
          </p:cNvCxnSpPr>
          <p:nvPr/>
        </p:nvCxnSpPr>
        <p:spPr>
          <a:xfrm>
            <a:off x="4569278" y="2794923"/>
            <a:ext cx="21771"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1" idx="3"/>
            <a:endCxn id="44" idx="1"/>
          </p:cNvCxnSpPr>
          <p:nvPr/>
        </p:nvCxnSpPr>
        <p:spPr>
          <a:xfrm>
            <a:off x="2487384" y="2528223"/>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94212" y="2153448"/>
            <a:ext cx="533402" cy="369332"/>
          </a:xfrm>
          <a:prstGeom prst="rect">
            <a:avLst/>
          </a:prstGeom>
          <a:noFill/>
        </p:spPr>
        <p:txBody>
          <a:bodyPr wrap="square" rtlCol="0">
            <a:spAutoFit/>
          </a:bodyPr>
          <a:lstStyle/>
          <a:p>
            <a:r>
              <a:rPr lang="en-US" dirty="0" smtClean="0"/>
              <a:t>NO</a:t>
            </a:r>
            <a:endParaRPr lang="en-US" dirty="0"/>
          </a:p>
        </p:txBody>
      </p:sp>
      <p:sp>
        <p:nvSpPr>
          <p:cNvPr id="59" name="Flowchart: Alternate Process 58"/>
          <p:cNvSpPr/>
          <p:nvPr/>
        </p:nvSpPr>
        <p:spPr>
          <a:xfrm>
            <a:off x="342899" y="4116381"/>
            <a:ext cx="215537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same?</a:t>
            </a:r>
            <a:endParaRPr lang="en-US" dirty="0">
              <a:solidFill>
                <a:schemeClr val="tx1"/>
              </a:solidFill>
            </a:endParaRPr>
          </a:p>
        </p:txBody>
      </p:sp>
      <p:sp>
        <p:nvSpPr>
          <p:cNvPr id="60" name="Flowchart: Alternate Process 59"/>
          <p:cNvSpPr/>
          <p:nvPr/>
        </p:nvSpPr>
        <p:spPr>
          <a:xfrm>
            <a:off x="3445329" y="4116381"/>
            <a:ext cx="2291442"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second digit greater?</a:t>
            </a:r>
            <a:endParaRPr lang="en-US" dirty="0">
              <a:solidFill>
                <a:schemeClr val="tx1"/>
              </a:solidFill>
            </a:endParaRPr>
          </a:p>
        </p:txBody>
      </p:sp>
      <p:sp>
        <p:nvSpPr>
          <p:cNvPr id="61" name="TextBox 60"/>
          <p:cNvSpPr txBox="1"/>
          <p:nvPr/>
        </p:nvSpPr>
        <p:spPr>
          <a:xfrm>
            <a:off x="5736771" y="4047188"/>
            <a:ext cx="533402" cy="369332"/>
          </a:xfrm>
          <a:prstGeom prst="rect">
            <a:avLst/>
          </a:prstGeom>
          <a:noFill/>
        </p:spPr>
        <p:txBody>
          <a:bodyPr wrap="square" rtlCol="0">
            <a:spAutoFit/>
          </a:bodyPr>
          <a:lstStyle/>
          <a:p>
            <a:r>
              <a:rPr lang="en-US" dirty="0" smtClean="0"/>
              <a:t>NO</a:t>
            </a:r>
            <a:endParaRPr lang="en-US" dirty="0"/>
          </a:p>
        </p:txBody>
      </p:sp>
      <p:cxnSp>
        <p:nvCxnSpPr>
          <p:cNvPr id="62" name="Straight Arrow Connector 61"/>
          <p:cNvCxnSpPr>
            <a:stCxn id="60" idx="3"/>
            <a:endCxn id="63" idx="1"/>
          </p:cNvCxnSpPr>
          <p:nvPr/>
        </p:nvCxnSpPr>
        <p:spPr>
          <a:xfrm flipV="1">
            <a:off x="5736771" y="4377638"/>
            <a:ext cx="544288" cy="54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Flowchart: Alternate Process 62"/>
          <p:cNvSpPr/>
          <p:nvPr/>
        </p:nvSpPr>
        <p:spPr>
          <a:xfrm>
            <a:off x="6281059" y="4110938"/>
            <a:ext cx="2155371"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“less”</a:t>
            </a:r>
            <a:endParaRPr lang="en-US" dirty="0">
              <a:solidFill>
                <a:schemeClr val="tx1"/>
              </a:solidFill>
            </a:endParaRPr>
          </a:p>
        </p:txBody>
      </p:sp>
      <p:sp>
        <p:nvSpPr>
          <p:cNvPr id="64" name="TextBox 63"/>
          <p:cNvSpPr txBox="1"/>
          <p:nvPr/>
        </p:nvSpPr>
        <p:spPr>
          <a:xfrm>
            <a:off x="4601935" y="4680686"/>
            <a:ext cx="533402" cy="369332"/>
          </a:xfrm>
          <a:prstGeom prst="rect">
            <a:avLst/>
          </a:prstGeom>
          <a:noFill/>
        </p:spPr>
        <p:txBody>
          <a:bodyPr wrap="square" rtlCol="0">
            <a:spAutoFit/>
          </a:bodyPr>
          <a:lstStyle/>
          <a:p>
            <a:r>
              <a:rPr lang="en-US" dirty="0" smtClean="0"/>
              <a:t>YES</a:t>
            </a:r>
            <a:endParaRPr lang="en-US" dirty="0"/>
          </a:p>
        </p:txBody>
      </p:sp>
      <p:sp>
        <p:nvSpPr>
          <p:cNvPr id="65" name="Flowchart: Alternate Process 64"/>
          <p:cNvSpPr/>
          <p:nvPr/>
        </p:nvSpPr>
        <p:spPr>
          <a:xfrm>
            <a:off x="3456214" y="5080923"/>
            <a:ext cx="2291442" cy="533400"/>
          </a:xfrm>
          <a:prstGeom prst="flowChartAlternateProcess">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report “greater”</a:t>
            </a:r>
            <a:endParaRPr lang="en-US" dirty="0">
              <a:solidFill>
                <a:schemeClr val="tx1"/>
              </a:solidFill>
            </a:endParaRPr>
          </a:p>
        </p:txBody>
      </p:sp>
      <p:cxnSp>
        <p:nvCxnSpPr>
          <p:cNvPr id="66" name="Straight Arrow Connector 65"/>
          <p:cNvCxnSpPr>
            <a:stCxn id="60" idx="2"/>
            <a:endCxn id="65" idx="0"/>
          </p:cNvCxnSpPr>
          <p:nvPr/>
        </p:nvCxnSpPr>
        <p:spPr>
          <a:xfrm>
            <a:off x="4591050" y="4649781"/>
            <a:ext cx="10885" cy="431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3"/>
            <a:endCxn id="60" idx="1"/>
          </p:cNvCxnSpPr>
          <p:nvPr/>
        </p:nvCxnSpPr>
        <p:spPr>
          <a:xfrm>
            <a:off x="2498270" y="4383081"/>
            <a:ext cx="94705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05098" y="4008306"/>
            <a:ext cx="533402" cy="369332"/>
          </a:xfrm>
          <a:prstGeom prst="rect">
            <a:avLst/>
          </a:prstGeom>
          <a:noFill/>
        </p:spPr>
        <p:txBody>
          <a:bodyPr wrap="square" rtlCol="0">
            <a:spAutoFit/>
          </a:bodyPr>
          <a:lstStyle/>
          <a:p>
            <a:r>
              <a:rPr lang="en-US" dirty="0" smtClean="0"/>
              <a:t>NO</a:t>
            </a:r>
            <a:endParaRPr lang="en-US" dirty="0"/>
          </a:p>
        </p:txBody>
      </p:sp>
      <p:cxnSp>
        <p:nvCxnSpPr>
          <p:cNvPr id="69" name="Straight Arrow Connector 68"/>
          <p:cNvCxnSpPr>
            <a:stCxn id="41" idx="2"/>
            <a:endCxn id="59" idx="0"/>
          </p:cNvCxnSpPr>
          <p:nvPr/>
        </p:nvCxnSpPr>
        <p:spPr>
          <a:xfrm>
            <a:off x="1409699" y="2794923"/>
            <a:ext cx="10886" cy="1321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31471" y="3270986"/>
            <a:ext cx="533402" cy="369332"/>
          </a:xfrm>
          <a:prstGeom prst="rect">
            <a:avLst/>
          </a:prstGeom>
          <a:noFill/>
        </p:spPr>
        <p:txBody>
          <a:bodyPr wrap="square" rtlCol="0">
            <a:spAutoFit/>
          </a:bodyPr>
          <a:lstStyle/>
          <a:p>
            <a:r>
              <a:rPr lang="en-US" dirty="0" smtClean="0"/>
              <a:t>YES</a:t>
            </a:r>
            <a:endParaRPr lang="en-US" dirty="0"/>
          </a:p>
        </p:txBody>
      </p:sp>
      <p:cxnSp>
        <p:nvCxnSpPr>
          <p:cNvPr id="84" name="Straight Arrow Connector 83"/>
          <p:cNvCxnSpPr>
            <a:stCxn id="59" idx="2"/>
            <a:endCxn id="90" idx="0"/>
          </p:cNvCxnSpPr>
          <p:nvPr/>
        </p:nvCxnSpPr>
        <p:spPr>
          <a:xfrm flipH="1">
            <a:off x="1409698" y="4649781"/>
            <a:ext cx="10887" cy="1334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453243" y="5138668"/>
            <a:ext cx="533402" cy="369332"/>
          </a:xfrm>
          <a:prstGeom prst="rect">
            <a:avLst/>
          </a:prstGeom>
          <a:noFill/>
        </p:spPr>
        <p:txBody>
          <a:bodyPr wrap="square" rtlCol="0">
            <a:spAutoFit/>
          </a:bodyPr>
          <a:lstStyle/>
          <a:p>
            <a:r>
              <a:rPr lang="en-US" dirty="0" smtClean="0"/>
              <a:t>YES</a:t>
            </a:r>
            <a:endParaRPr lang="en-US" dirty="0"/>
          </a:p>
        </p:txBody>
      </p:sp>
      <p:sp>
        <p:nvSpPr>
          <p:cNvPr id="90" name="Flowchart: Alternate Process 89"/>
          <p:cNvSpPr/>
          <p:nvPr/>
        </p:nvSpPr>
        <p:spPr>
          <a:xfrm>
            <a:off x="1142997" y="5984471"/>
            <a:ext cx="533401" cy="533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3" name="TextBox 2"/>
          <p:cNvSpPr txBox="1"/>
          <p:nvPr/>
        </p:nvSpPr>
        <p:spPr>
          <a:xfrm>
            <a:off x="789014" y="1078695"/>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2" name="TextBox 41"/>
          <p:cNvSpPr txBox="1"/>
          <p:nvPr/>
        </p:nvSpPr>
        <p:spPr>
          <a:xfrm>
            <a:off x="788912" y="2993987"/>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43" name="TextBox 42"/>
          <p:cNvSpPr txBox="1"/>
          <p:nvPr/>
        </p:nvSpPr>
        <p:spPr>
          <a:xfrm>
            <a:off x="8534400" y="2061115"/>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3" name="TextBox 52"/>
          <p:cNvSpPr txBox="1"/>
          <p:nvPr/>
        </p:nvSpPr>
        <p:spPr>
          <a:xfrm>
            <a:off x="8534400" y="79915"/>
            <a:ext cx="457200" cy="923330"/>
          </a:xfrm>
          <a:prstGeom prst="rect">
            <a:avLst/>
          </a:prstGeom>
          <a:noFill/>
        </p:spPr>
        <p:txBody>
          <a:bodyPr wrap="square" rtlCol="0">
            <a:spAutoFit/>
          </a:bodyPr>
          <a:lstStyle/>
          <a:p>
            <a:r>
              <a:rPr lang="en-US" sz="5400" b="1" dirty="0" smtClean="0">
                <a:solidFill>
                  <a:srgbClr val="92D050"/>
                </a:solidFill>
              </a:rPr>
              <a:t>L</a:t>
            </a:r>
            <a:endParaRPr lang="en-US" sz="5400" b="1" dirty="0">
              <a:solidFill>
                <a:srgbClr val="92D050"/>
              </a:solidFill>
            </a:endParaRPr>
          </a:p>
        </p:txBody>
      </p:sp>
      <p:sp>
        <p:nvSpPr>
          <p:cNvPr id="54" name="TextBox 53"/>
          <p:cNvSpPr txBox="1"/>
          <p:nvPr/>
        </p:nvSpPr>
        <p:spPr>
          <a:xfrm>
            <a:off x="5780314" y="1078695"/>
            <a:ext cx="620485" cy="923330"/>
          </a:xfrm>
          <a:prstGeom prst="rect">
            <a:avLst/>
          </a:prstGeom>
          <a:noFill/>
        </p:spPr>
        <p:txBody>
          <a:bodyPr wrap="square" rtlCol="0">
            <a:spAutoFit/>
          </a:bodyPr>
          <a:lstStyle/>
          <a:p>
            <a:r>
              <a:rPr lang="en-US" sz="5400" b="1" dirty="0">
                <a:solidFill>
                  <a:srgbClr val="92D050"/>
                </a:solidFill>
              </a:rPr>
              <a:t>H</a:t>
            </a:r>
          </a:p>
        </p:txBody>
      </p:sp>
      <p:sp>
        <p:nvSpPr>
          <p:cNvPr id="56" name="TextBox 55"/>
          <p:cNvSpPr txBox="1"/>
          <p:nvPr/>
        </p:nvSpPr>
        <p:spPr>
          <a:xfrm>
            <a:off x="788911" y="4855461"/>
            <a:ext cx="620683" cy="923330"/>
          </a:xfrm>
          <a:prstGeom prst="rect">
            <a:avLst/>
          </a:prstGeom>
          <a:noFill/>
        </p:spPr>
        <p:txBody>
          <a:bodyPr wrap="none" rtlCol="0">
            <a:spAutoFit/>
          </a:bodyPr>
          <a:lstStyle/>
          <a:p>
            <a:r>
              <a:rPr lang="en-US" sz="5400" b="1" dirty="0" smtClean="0">
                <a:solidFill>
                  <a:srgbClr val="92D050"/>
                </a:solidFill>
              </a:rPr>
              <a:t>D</a:t>
            </a:r>
            <a:endParaRPr lang="en-US" sz="5400" b="1" dirty="0">
              <a:solidFill>
                <a:srgbClr val="92D050"/>
              </a:solidFill>
            </a:endParaRPr>
          </a:p>
        </p:txBody>
      </p:sp>
      <p:sp>
        <p:nvSpPr>
          <p:cNvPr id="57" name="TextBox 56"/>
          <p:cNvSpPr txBox="1"/>
          <p:nvPr/>
        </p:nvSpPr>
        <p:spPr>
          <a:xfrm>
            <a:off x="5780315" y="3010494"/>
            <a:ext cx="620484" cy="923330"/>
          </a:xfrm>
          <a:prstGeom prst="rect">
            <a:avLst/>
          </a:prstGeom>
          <a:noFill/>
        </p:spPr>
        <p:txBody>
          <a:bodyPr wrap="square" rtlCol="0">
            <a:spAutoFit/>
          </a:bodyPr>
          <a:lstStyle/>
          <a:p>
            <a:r>
              <a:rPr lang="en-US" sz="5400" b="1" dirty="0">
                <a:solidFill>
                  <a:srgbClr val="92D050"/>
                </a:solidFill>
              </a:rPr>
              <a:t>G</a:t>
            </a:r>
          </a:p>
        </p:txBody>
      </p:sp>
      <p:sp>
        <p:nvSpPr>
          <p:cNvPr id="58" name="TextBox 57"/>
          <p:cNvSpPr txBox="1"/>
          <p:nvPr/>
        </p:nvSpPr>
        <p:spPr>
          <a:xfrm>
            <a:off x="5780315" y="4885958"/>
            <a:ext cx="620484" cy="923330"/>
          </a:xfrm>
          <a:prstGeom prst="rect">
            <a:avLst/>
          </a:prstGeom>
          <a:noFill/>
        </p:spPr>
        <p:txBody>
          <a:bodyPr wrap="square" rtlCol="0">
            <a:spAutoFit/>
          </a:bodyPr>
          <a:lstStyle/>
          <a:p>
            <a:r>
              <a:rPr lang="en-US" sz="5400" b="1" dirty="0">
                <a:solidFill>
                  <a:srgbClr val="92D050"/>
                </a:solidFill>
              </a:rPr>
              <a:t>G</a:t>
            </a:r>
          </a:p>
        </p:txBody>
      </p:sp>
      <p:sp>
        <p:nvSpPr>
          <p:cNvPr id="70" name="TextBox 69"/>
          <p:cNvSpPr txBox="1"/>
          <p:nvPr/>
        </p:nvSpPr>
        <p:spPr>
          <a:xfrm>
            <a:off x="8534400" y="3915973"/>
            <a:ext cx="457200" cy="923330"/>
          </a:xfrm>
          <a:prstGeom prst="rect">
            <a:avLst/>
          </a:prstGeom>
          <a:noFill/>
        </p:spPr>
        <p:txBody>
          <a:bodyPr wrap="square" rtlCol="0">
            <a:spAutoFit/>
          </a:bodyPr>
          <a:lstStyle/>
          <a:p>
            <a:r>
              <a:rPr lang="en-US" sz="5400" b="1" dirty="0" smtClean="0">
                <a:solidFill>
                  <a:srgbClr val="92D050"/>
                </a:solidFill>
              </a:rPr>
              <a:t>S</a:t>
            </a:r>
            <a:endParaRPr lang="en-US" sz="5400" b="1" dirty="0">
              <a:solidFill>
                <a:srgbClr val="92D050"/>
              </a:solidFill>
            </a:endParaRPr>
          </a:p>
        </p:txBody>
      </p:sp>
      <p:sp>
        <p:nvSpPr>
          <p:cNvPr id="52" name="TextBox 51"/>
          <p:cNvSpPr txBox="1"/>
          <p:nvPr/>
        </p:nvSpPr>
        <p:spPr>
          <a:xfrm>
            <a:off x="2728683" y="5697173"/>
            <a:ext cx="1519968" cy="1015663"/>
          </a:xfrm>
          <a:prstGeom prst="rect">
            <a:avLst/>
          </a:prstGeom>
          <a:noFill/>
        </p:spPr>
        <p:txBody>
          <a:bodyPr wrap="none" rtlCol="0">
            <a:spAutoFit/>
          </a:bodyPr>
          <a:lstStyle/>
          <a:p>
            <a:r>
              <a:rPr lang="en-US" sz="6000" b="1" dirty="0" smtClean="0">
                <a:solidFill>
                  <a:srgbClr val="FFC000"/>
                </a:solidFill>
              </a:rPr>
              <a:t>DDS</a:t>
            </a:r>
            <a:endParaRPr lang="en-US" sz="6000" b="1" dirty="0">
              <a:solidFill>
                <a:srgbClr val="FFC000"/>
              </a:solidFill>
            </a:endParaRPr>
          </a:p>
        </p:txBody>
      </p:sp>
      <p:sp>
        <p:nvSpPr>
          <p:cNvPr id="71" name="TextBox 70"/>
          <p:cNvSpPr txBox="1"/>
          <p:nvPr/>
        </p:nvSpPr>
        <p:spPr>
          <a:xfrm>
            <a:off x="4846864" y="5699019"/>
            <a:ext cx="2475358" cy="1015663"/>
          </a:xfrm>
          <a:prstGeom prst="rect">
            <a:avLst/>
          </a:prstGeom>
          <a:noFill/>
        </p:spPr>
        <p:txBody>
          <a:bodyPr wrap="none" rtlCol="0">
            <a:spAutoFit/>
          </a:bodyPr>
          <a:lstStyle/>
          <a:p>
            <a:r>
              <a:rPr lang="en-US" sz="6000" b="1" dirty="0" smtClean="0">
                <a:solidFill>
                  <a:srgbClr val="FFC000"/>
                </a:solidFill>
              </a:rPr>
              <a:t>11 &lt; 12</a:t>
            </a:r>
            <a:endParaRPr lang="en-US" sz="6000" b="1" dirty="0">
              <a:solidFill>
                <a:srgbClr val="FFC000"/>
              </a:solidFill>
            </a:endParaRPr>
          </a:p>
        </p:txBody>
      </p:sp>
    </p:spTree>
    <p:extLst>
      <p:ext uri="{BB962C8B-B14F-4D97-AF65-F5344CB8AC3E}">
        <p14:creationId xmlns:p14="http://schemas.microsoft.com/office/powerpoint/2010/main" val="426893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492" y="448869"/>
            <a:ext cx="2163943" cy="1618230"/>
          </a:xfrm>
        </p:spPr>
      </p:pic>
      <p:sp>
        <p:nvSpPr>
          <p:cNvPr id="5" name="TextBox 4"/>
          <p:cNvSpPr txBox="1"/>
          <p:nvPr/>
        </p:nvSpPr>
        <p:spPr>
          <a:xfrm>
            <a:off x="603090" y="2200470"/>
            <a:ext cx="2599173" cy="523220"/>
          </a:xfrm>
          <a:prstGeom prst="rect">
            <a:avLst/>
          </a:prstGeom>
          <a:noFill/>
        </p:spPr>
        <p:txBody>
          <a:bodyPr wrap="none" rtlCol="0">
            <a:spAutoFit/>
          </a:bodyPr>
          <a:lstStyle/>
          <a:p>
            <a:r>
              <a:rPr lang="en-US" sz="2800" dirty="0" err="1" smtClean="0"/>
              <a:t>DragonBox</a:t>
            </a:r>
            <a:r>
              <a:rPr lang="en-US" sz="2800" dirty="0" smtClean="0"/>
              <a:t> Level</a:t>
            </a:r>
            <a:endParaRPr lang="en-US" sz="2800" dirty="0"/>
          </a:p>
        </p:txBody>
      </p:sp>
      <p:sp>
        <p:nvSpPr>
          <p:cNvPr id="6" name="Right Arrow 5"/>
          <p:cNvSpPr/>
          <p:nvPr/>
        </p:nvSpPr>
        <p:spPr>
          <a:xfrm>
            <a:off x="3733800" y="1050504"/>
            <a:ext cx="2133600" cy="58691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22648" y="1637422"/>
            <a:ext cx="955903" cy="461665"/>
          </a:xfrm>
          <a:prstGeom prst="rect">
            <a:avLst/>
          </a:prstGeom>
          <a:noFill/>
        </p:spPr>
        <p:txBody>
          <a:bodyPr wrap="none" rtlCol="0">
            <a:spAutoFit/>
          </a:bodyPr>
          <a:lstStyle/>
          <a:p>
            <a:r>
              <a:rPr lang="en-US" sz="2400" dirty="0" smtClean="0"/>
              <a:t>Solver</a:t>
            </a:r>
            <a:endParaRPr lang="en-US" sz="2400" dirty="0"/>
          </a:p>
        </p:txBody>
      </p:sp>
      <p:sp>
        <p:nvSpPr>
          <p:cNvPr id="10" name="TextBox 9"/>
          <p:cNvSpPr txBox="1"/>
          <p:nvPr/>
        </p:nvSpPr>
        <p:spPr>
          <a:xfrm>
            <a:off x="6400800" y="645978"/>
            <a:ext cx="1063112" cy="1569660"/>
          </a:xfrm>
          <a:prstGeom prst="rect">
            <a:avLst/>
          </a:prstGeom>
          <a:noFill/>
        </p:spPr>
        <p:txBody>
          <a:bodyPr wrap="none" rtlCol="0">
            <a:spAutoFit/>
          </a:bodyPr>
          <a:lstStyle/>
          <a:p>
            <a:r>
              <a:rPr lang="en-US" sz="2400" dirty="0" smtClean="0"/>
              <a:t>action</a:t>
            </a:r>
            <a:r>
              <a:rPr lang="en-US" sz="2400" baseline="-25000" dirty="0" smtClean="0"/>
              <a:t>1</a:t>
            </a:r>
          </a:p>
          <a:p>
            <a:r>
              <a:rPr lang="en-US" sz="2400" dirty="0" smtClean="0"/>
              <a:t>action</a:t>
            </a:r>
            <a:r>
              <a:rPr lang="en-US" sz="2400" baseline="-25000" dirty="0" smtClean="0"/>
              <a:t>2</a:t>
            </a:r>
            <a:endParaRPr lang="en-US" sz="2400" dirty="0" smtClean="0"/>
          </a:p>
          <a:p>
            <a:r>
              <a:rPr lang="en-US" sz="2400" dirty="0" smtClean="0"/>
              <a:t>action</a:t>
            </a:r>
            <a:r>
              <a:rPr lang="en-US" sz="2400" baseline="-25000" dirty="0" smtClean="0"/>
              <a:t>3</a:t>
            </a:r>
            <a:endParaRPr lang="en-US" sz="2400" dirty="0"/>
          </a:p>
          <a:p>
            <a:r>
              <a:rPr lang="en-US" sz="2400" dirty="0" smtClean="0"/>
              <a:t>...</a:t>
            </a:r>
            <a:endParaRPr lang="en-US" sz="2400" dirty="0"/>
          </a:p>
        </p:txBody>
      </p:sp>
      <p:sp>
        <p:nvSpPr>
          <p:cNvPr id="11" name="Down Arrow 10"/>
          <p:cNvSpPr/>
          <p:nvPr/>
        </p:nvSpPr>
        <p:spPr>
          <a:xfrm>
            <a:off x="4362561" y="2281088"/>
            <a:ext cx="782752" cy="1681312"/>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645978"/>
            <a:ext cx="2590800" cy="163511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67" y="4249913"/>
            <a:ext cx="1507855" cy="1127597"/>
          </a:xfrm>
          <a:prstGeom prst="rect">
            <a:avLst/>
          </a:prstGeom>
        </p:spPr>
      </p:pic>
      <p:pic>
        <p:nvPicPr>
          <p:cNvPr id="1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700" y="4261658"/>
            <a:ext cx="1476442" cy="1104106"/>
          </a:xfrm>
          <a:prstGeom prst="rect">
            <a:avLst/>
          </a:prstGeom>
        </p:spPr>
      </p:pic>
      <p:pic>
        <p:nvPicPr>
          <p:cNvPr id="1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0" y="4267200"/>
            <a:ext cx="1460735" cy="1092360"/>
          </a:xfrm>
          <a:prstGeom prst="rect">
            <a:avLst/>
          </a:prstGeom>
        </p:spPr>
      </p:pic>
      <p:pic>
        <p:nvPicPr>
          <p:cNvPr id="18"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4287987"/>
            <a:ext cx="1406025" cy="1051447"/>
          </a:xfrm>
          <a:prstGeom prst="rect">
            <a:avLst/>
          </a:prstGeom>
        </p:spPr>
      </p:pic>
      <p:pic>
        <p:nvPicPr>
          <p:cNvPr id="19"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5500" y="4267200"/>
            <a:ext cx="1461621" cy="1093022"/>
          </a:xfrm>
          <a:prstGeom prst="rect">
            <a:avLst/>
          </a:prstGeom>
        </p:spPr>
      </p:pic>
      <p:sp>
        <p:nvSpPr>
          <p:cNvPr id="20" name="TextBox 19"/>
          <p:cNvSpPr txBox="1"/>
          <p:nvPr/>
        </p:nvSpPr>
        <p:spPr>
          <a:xfrm>
            <a:off x="1003039" y="5452442"/>
            <a:ext cx="433132" cy="584775"/>
          </a:xfrm>
          <a:prstGeom prst="rect">
            <a:avLst/>
          </a:prstGeom>
          <a:noFill/>
        </p:spPr>
        <p:txBody>
          <a:bodyPr wrap="none" rtlCol="0">
            <a:spAutoFit/>
          </a:bodyPr>
          <a:lstStyle/>
          <a:p>
            <a:r>
              <a:rPr lang="en-US" sz="3200" dirty="0" smtClean="0"/>
              <a:t>A</a:t>
            </a:r>
            <a:endParaRPr lang="en-US" sz="3200" dirty="0"/>
          </a:p>
        </p:txBody>
      </p:sp>
      <p:sp>
        <p:nvSpPr>
          <p:cNvPr id="21" name="TextBox 20"/>
          <p:cNvSpPr txBox="1"/>
          <p:nvPr/>
        </p:nvSpPr>
        <p:spPr>
          <a:xfrm>
            <a:off x="2587557" y="5452442"/>
            <a:ext cx="663964" cy="584775"/>
          </a:xfrm>
          <a:prstGeom prst="rect">
            <a:avLst/>
          </a:prstGeom>
          <a:noFill/>
        </p:spPr>
        <p:txBody>
          <a:bodyPr wrap="none" rtlCol="0">
            <a:spAutoFit/>
          </a:bodyPr>
          <a:lstStyle/>
          <a:p>
            <a:r>
              <a:rPr lang="en-US" sz="3200" dirty="0" smtClean="0"/>
              <a:t>AB</a:t>
            </a:r>
            <a:endParaRPr lang="en-US" sz="3200" dirty="0"/>
          </a:p>
        </p:txBody>
      </p:sp>
      <p:sp>
        <p:nvSpPr>
          <p:cNvPr id="22" name="TextBox 21"/>
          <p:cNvSpPr txBox="1"/>
          <p:nvPr/>
        </p:nvSpPr>
        <p:spPr>
          <a:xfrm>
            <a:off x="4275768" y="5439453"/>
            <a:ext cx="681597" cy="584775"/>
          </a:xfrm>
          <a:prstGeom prst="rect">
            <a:avLst/>
          </a:prstGeom>
          <a:noFill/>
        </p:spPr>
        <p:txBody>
          <a:bodyPr wrap="none" rtlCol="0">
            <a:spAutoFit/>
          </a:bodyPr>
          <a:lstStyle/>
          <a:p>
            <a:r>
              <a:rPr lang="en-US" sz="3200" dirty="0" smtClean="0"/>
              <a:t>AA</a:t>
            </a:r>
            <a:endParaRPr lang="en-US" sz="3200" dirty="0"/>
          </a:p>
        </p:txBody>
      </p:sp>
      <p:sp>
        <p:nvSpPr>
          <p:cNvPr id="23" name="TextBox 22"/>
          <p:cNvSpPr txBox="1"/>
          <p:nvPr/>
        </p:nvSpPr>
        <p:spPr>
          <a:xfrm>
            <a:off x="5809396" y="5439453"/>
            <a:ext cx="912429" cy="584775"/>
          </a:xfrm>
          <a:prstGeom prst="rect">
            <a:avLst/>
          </a:prstGeom>
          <a:noFill/>
        </p:spPr>
        <p:txBody>
          <a:bodyPr wrap="none" rtlCol="0">
            <a:spAutoFit/>
          </a:bodyPr>
          <a:lstStyle/>
          <a:p>
            <a:r>
              <a:rPr lang="en-US" sz="3200" dirty="0" smtClean="0"/>
              <a:t>AAB</a:t>
            </a:r>
            <a:endParaRPr lang="en-US" sz="3200" dirty="0"/>
          </a:p>
        </p:txBody>
      </p:sp>
      <p:sp>
        <p:nvSpPr>
          <p:cNvPr id="24" name="TextBox 23"/>
          <p:cNvSpPr txBox="1"/>
          <p:nvPr/>
        </p:nvSpPr>
        <p:spPr>
          <a:xfrm>
            <a:off x="7450095" y="5452442"/>
            <a:ext cx="864339" cy="584775"/>
          </a:xfrm>
          <a:prstGeom prst="rect">
            <a:avLst/>
          </a:prstGeom>
          <a:noFill/>
        </p:spPr>
        <p:txBody>
          <a:bodyPr wrap="none" rtlCol="0">
            <a:spAutoFit/>
          </a:bodyPr>
          <a:lstStyle/>
          <a:p>
            <a:r>
              <a:rPr lang="en-US" sz="3200" dirty="0" smtClean="0"/>
              <a:t>ABC</a:t>
            </a:r>
            <a:endParaRPr lang="en-US" sz="3200" dirty="0"/>
          </a:p>
        </p:txBody>
      </p:sp>
    </p:spTree>
    <p:extLst>
      <p:ext uri="{BB962C8B-B14F-4D97-AF65-F5344CB8AC3E}">
        <p14:creationId xmlns:p14="http://schemas.microsoft.com/office/powerpoint/2010/main" val="13972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animBg="1"/>
      <p:bldP spid="12" grpId="0" animBg="1"/>
      <p:bldP spid="20" grpId="0"/>
      <p:bldP spid="21" grpId="0"/>
      <p:bldP spid="22" grpId="0"/>
      <p:bldP spid="23" grpId="0"/>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-gram based Partial Ordering</a:t>
            </a:r>
            <a:endParaRPr lang="en-US" dirty="0"/>
          </a:p>
        </p:txBody>
      </p:sp>
      <p:sp>
        <p:nvSpPr>
          <p:cNvPr id="3" name="Content Placeholder 2"/>
          <p:cNvSpPr>
            <a:spLocks noGrp="1"/>
          </p:cNvSpPr>
          <p:nvPr>
            <p:ph idx="1"/>
          </p:nvPr>
        </p:nvSpPr>
        <p:spPr/>
        <p:txBody>
          <a:bodyPr/>
          <a:lstStyle/>
          <a:p>
            <a:r>
              <a:rPr lang="en-US" dirty="0" smtClean="0"/>
              <a:t>the boy passed the ball</a:t>
            </a:r>
          </a:p>
          <a:p>
            <a:pPr lvl="1"/>
            <a:r>
              <a:rPr lang="en-US" dirty="0" smtClean="0"/>
              <a:t>unigrams: the, boy, passed, ball</a:t>
            </a:r>
          </a:p>
          <a:p>
            <a:pPr lvl="1"/>
            <a:r>
              <a:rPr lang="en-US" dirty="0" smtClean="0"/>
              <a:t>bigrams: the boy, boy passed, passed the, the ball</a:t>
            </a:r>
          </a:p>
          <a:p>
            <a:pPr lvl="1"/>
            <a:r>
              <a:rPr lang="en-US" dirty="0" smtClean="0"/>
              <a:t>trigrams: the boy passed, boy passed the, passed the ball</a:t>
            </a:r>
          </a:p>
        </p:txBody>
      </p:sp>
    </p:spTree>
    <p:extLst>
      <p:ext uri="{BB962C8B-B14F-4D97-AF65-F5344CB8AC3E}">
        <p14:creationId xmlns:p14="http://schemas.microsoft.com/office/powerpoint/2010/main" val="338030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-gram based Partial Ordering</a:t>
            </a:r>
            <a:endParaRPr lang="en-US" dirty="0"/>
          </a:p>
        </p:txBody>
      </p:sp>
      <p:sp>
        <p:nvSpPr>
          <p:cNvPr id="3" name="Content Placeholder 2"/>
          <p:cNvSpPr>
            <a:spLocks noGrp="1"/>
          </p:cNvSpPr>
          <p:nvPr>
            <p:ph idx="1"/>
          </p:nvPr>
        </p:nvSpPr>
        <p:spPr/>
        <p:txBody>
          <a:bodyPr/>
          <a:lstStyle/>
          <a:p>
            <a:r>
              <a:rPr lang="en-US" dirty="0" smtClean="0"/>
              <a:t>Integer Comparison</a:t>
            </a:r>
          </a:p>
          <a:p>
            <a:pPr lvl="1"/>
            <a:r>
              <a:rPr lang="en-US" dirty="0" smtClean="0"/>
              <a:t>unigrams: H, L, D, G, S</a:t>
            </a:r>
          </a:p>
          <a:p>
            <a:pPr lvl="1"/>
            <a:r>
              <a:rPr lang="en-US" dirty="0" smtClean="0"/>
              <a:t>bigrams: DD, DG, DS</a:t>
            </a:r>
          </a:p>
          <a:p>
            <a:pPr lvl="1"/>
            <a:r>
              <a:rPr lang="en-US" dirty="0" smtClean="0"/>
              <a:t>trigrams: DDG, DDS</a:t>
            </a:r>
          </a:p>
        </p:txBody>
      </p:sp>
    </p:spTree>
    <p:extLst>
      <p:ext uri="{BB962C8B-B14F-4D97-AF65-F5344CB8AC3E}">
        <p14:creationId xmlns:p14="http://schemas.microsoft.com/office/powerpoint/2010/main" val="77123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Promise</a:t>
            </a:r>
            <a:endParaRPr lang="en-US" dirty="0"/>
          </a:p>
        </p:txBody>
      </p:sp>
      <p:sp>
        <p:nvSpPr>
          <p:cNvPr id="3" name="Content Placeholder 2"/>
          <p:cNvSpPr>
            <a:spLocks noGrp="1"/>
          </p:cNvSpPr>
          <p:nvPr>
            <p:ph idx="1"/>
          </p:nvPr>
        </p:nvSpPr>
        <p:spPr/>
        <p:txBody>
          <a:bodyPr/>
          <a:lstStyle/>
          <a:p>
            <a:pPr marL="0" indent="0">
              <a:buNone/>
            </a:pPr>
            <a:r>
              <a:rPr lang="en-US" dirty="0" smtClean="0"/>
              <a:t>new representation of problem difficulty</a:t>
            </a:r>
          </a:p>
          <a:p>
            <a:endParaRPr lang="en-US" dirty="0"/>
          </a:p>
          <a:p>
            <a:endParaRPr lang="en-US" dirty="0" smtClean="0"/>
          </a:p>
          <a:p>
            <a:pPr marL="0" indent="0">
              <a:buNone/>
            </a:pPr>
            <a:r>
              <a:rPr lang="en-US" dirty="0" smtClean="0"/>
              <a:t>can</a:t>
            </a:r>
          </a:p>
          <a:p>
            <a:pPr marL="457200" lvl="1" indent="0">
              <a:buNone/>
            </a:pPr>
            <a:r>
              <a:rPr lang="en-US" dirty="0" smtClean="0"/>
              <a:t>analyze problem sets</a:t>
            </a:r>
          </a:p>
          <a:p>
            <a:pPr marL="457200" lvl="1" indent="0">
              <a:buNone/>
            </a:pPr>
            <a:r>
              <a:rPr lang="en-US" dirty="0" smtClean="0"/>
              <a:t>generate an entire progression</a:t>
            </a:r>
          </a:p>
        </p:txBody>
      </p:sp>
    </p:spTree>
    <p:extLst>
      <p:ext uri="{BB962C8B-B14F-4D97-AF65-F5344CB8AC3E}">
        <p14:creationId xmlns:p14="http://schemas.microsoft.com/office/powerpoint/2010/main" val="19880804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Promise</a:t>
            </a:r>
            <a:endParaRPr lang="en-US" dirty="0"/>
          </a:p>
        </p:txBody>
      </p:sp>
      <p:sp>
        <p:nvSpPr>
          <p:cNvPr id="3" name="Content Placeholder 2"/>
          <p:cNvSpPr>
            <a:spLocks noGrp="1"/>
          </p:cNvSpPr>
          <p:nvPr>
            <p:ph idx="1"/>
          </p:nvPr>
        </p:nvSpPr>
        <p:spPr/>
        <p:txBody>
          <a:bodyPr/>
          <a:lstStyle/>
          <a:p>
            <a:pPr marL="0" indent="0">
              <a:buNone/>
            </a:pPr>
            <a:r>
              <a:rPr lang="en-US" dirty="0" smtClean="0"/>
              <a:t>new representation of problem difficulty</a:t>
            </a:r>
          </a:p>
          <a:p>
            <a:endParaRPr lang="en-US" dirty="0"/>
          </a:p>
          <a:p>
            <a:endParaRPr lang="en-US" dirty="0" smtClean="0"/>
          </a:p>
          <a:p>
            <a:pPr marL="0" indent="0">
              <a:buNone/>
            </a:pPr>
            <a:r>
              <a:rPr lang="en-US" dirty="0" smtClean="0"/>
              <a:t>can</a:t>
            </a:r>
          </a:p>
          <a:p>
            <a:pPr marL="457200" lvl="1" indent="0">
              <a:buNone/>
            </a:pPr>
            <a:r>
              <a:rPr lang="en-US" dirty="0" smtClean="0"/>
              <a:t>analyze problem sets</a:t>
            </a:r>
          </a:p>
          <a:p>
            <a:pPr marL="457200" lvl="1" indent="0">
              <a:buNone/>
            </a:pPr>
            <a:r>
              <a:rPr lang="en-US" dirty="0" smtClean="0"/>
              <a:t>generate an entire progression</a:t>
            </a:r>
          </a:p>
        </p:txBody>
      </p:sp>
    </p:spTree>
    <p:extLst>
      <p:ext uri="{BB962C8B-B14F-4D97-AF65-F5344CB8AC3E}">
        <p14:creationId xmlns:p14="http://schemas.microsoft.com/office/powerpoint/2010/main" val="847936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0"/>
            <a:ext cx="8826343" cy="6845300"/>
          </a:xfrm>
        </p:spPr>
      </p:pic>
    </p:spTree>
    <p:extLst>
      <p:ext uri="{BB962C8B-B14F-4D97-AF65-F5344CB8AC3E}">
        <p14:creationId xmlns:p14="http://schemas.microsoft.com/office/powerpoint/2010/main" val="10830102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3700" y="960569"/>
            <a:ext cx="4012309" cy="4525963"/>
          </a:xfrm>
        </p:spPr>
      </p:pic>
      <p:pic>
        <p:nvPicPr>
          <p:cNvPr id="8" name="Content Placeholder 7"/>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4742202" y="2057400"/>
            <a:ext cx="4191000" cy="2330754"/>
          </a:xfrm>
        </p:spPr>
      </p:pic>
      <p:sp>
        <p:nvSpPr>
          <p:cNvPr id="2" name="TextBox 1"/>
          <p:cNvSpPr txBox="1"/>
          <p:nvPr/>
        </p:nvSpPr>
        <p:spPr>
          <a:xfrm>
            <a:off x="265363" y="5532569"/>
            <a:ext cx="4389856" cy="461665"/>
          </a:xfrm>
          <a:prstGeom prst="rect">
            <a:avLst/>
          </a:prstGeom>
          <a:noFill/>
        </p:spPr>
        <p:txBody>
          <a:bodyPr wrap="none" rtlCol="0">
            <a:spAutoFit/>
          </a:bodyPr>
          <a:lstStyle/>
          <a:p>
            <a:r>
              <a:rPr lang="en-US" sz="2400" dirty="0" smtClean="0"/>
              <a:t>Fraction Addition and Subtraction</a:t>
            </a:r>
            <a:endParaRPr lang="en-US" sz="2400" dirty="0"/>
          </a:p>
        </p:txBody>
      </p:sp>
      <p:sp>
        <p:nvSpPr>
          <p:cNvPr id="6" name="TextBox 5"/>
          <p:cNvSpPr txBox="1"/>
          <p:nvPr/>
        </p:nvSpPr>
        <p:spPr>
          <a:xfrm>
            <a:off x="5732802" y="4440016"/>
            <a:ext cx="2214902" cy="461665"/>
          </a:xfrm>
          <a:prstGeom prst="rect">
            <a:avLst/>
          </a:prstGeom>
          <a:noFill/>
        </p:spPr>
        <p:txBody>
          <a:bodyPr wrap="none" rtlCol="0">
            <a:spAutoFit/>
          </a:bodyPr>
          <a:lstStyle/>
          <a:p>
            <a:r>
              <a:rPr lang="en-US" sz="2400" dirty="0" smtClean="0"/>
              <a:t>Integer Addition</a:t>
            </a:r>
            <a:endParaRPr lang="en-US" sz="2400" dirty="0"/>
          </a:p>
        </p:txBody>
      </p:sp>
    </p:spTree>
    <p:extLst>
      <p:ext uri="{BB962C8B-B14F-4D97-AF65-F5344CB8AC3E}">
        <p14:creationId xmlns:p14="http://schemas.microsoft.com/office/powerpoint/2010/main" val="423153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5778500" y="1097742"/>
            <a:ext cx="2543670" cy="2514600"/>
          </a:xfrm>
          <a:prstGeom prst="rect">
            <a:avLst/>
          </a:prstGeom>
          <a:noFill/>
          <a:ln w="9525">
            <a:noFill/>
            <a:miter lim="800000"/>
            <a:headEnd/>
            <a:tailEnd/>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075"/>
          <a:stretch/>
        </p:blipFill>
        <p:spPr>
          <a:xfrm>
            <a:off x="952500" y="1981200"/>
            <a:ext cx="2223748" cy="3124200"/>
          </a:xfrm>
          <a:prstGeom prst="rect">
            <a:avLst/>
          </a:prstGeom>
        </p:spPr>
      </p:pic>
      <p:pic>
        <p:nvPicPr>
          <p:cNvPr id="1027" name="Picture 3" descr="C:\Users\Erik Andersen\AppData\Local\Microsoft\Windows\Temporary Internet Files\Content.IE5\JTM55NE0\MP90038781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500" y="3962400"/>
            <a:ext cx="2543670" cy="1814484"/>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a:off x="3848100" y="2971800"/>
            <a:ext cx="1143000" cy="990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84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Procedural Traces</a:t>
            </a:r>
            <a:endParaRPr lang="en-US" dirty="0"/>
          </a:p>
        </p:txBody>
      </p:sp>
      <p:sp>
        <p:nvSpPr>
          <p:cNvPr id="3" name="Content Placeholder 2"/>
          <p:cNvSpPr>
            <a:spLocks noGrp="1"/>
          </p:cNvSpPr>
          <p:nvPr>
            <p:ph idx="1"/>
          </p:nvPr>
        </p:nvSpPr>
        <p:spPr/>
        <p:txBody>
          <a:bodyPr/>
          <a:lstStyle/>
          <a:p>
            <a:r>
              <a:rPr lang="en-US" dirty="0" smtClean="0"/>
              <a:t>What are traces?</a:t>
            </a:r>
          </a:p>
          <a:p>
            <a:endParaRPr lang="en-US" dirty="0" smtClean="0"/>
          </a:p>
          <a:p>
            <a:endParaRPr lang="en-US" dirty="0"/>
          </a:p>
          <a:p>
            <a:r>
              <a:rPr lang="en-US" dirty="0" smtClean="0"/>
              <a:t>What can we do with traces?</a:t>
            </a:r>
          </a:p>
        </p:txBody>
      </p:sp>
    </p:spTree>
    <p:extLst>
      <p:ext uri="{BB962C8B-B14F-4D97-AF65-F5344CB8AC3E}">
        <p14:creationId xmlns:p14="http://schemas.microsoft.com/office/powerpoint/2010/main" val="92866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075"/>
          <a:stretch/>
        </p:blipFill>
        <p:spPr>
          <a:xfrm>
            <a:off x="2133600" y="-34610"/>
            <a:ext cx="4876800" cy="6851541"/>
          </a:xfrm>
          <a:prstGeom prst="rect">
            <a:avLst/>
          </a:prstGeom>
        </p:spPr>
      </p:pic>
    </p:spTree>
    <p:extLst>
      <p:ext uri="{BB962C8B-B14F-4D97-AF65-F5344CB8AC3E}">
        <p14:creationId xmlns:p14="http://schemas.microsoft.com/office/powerpoint/2010/main" val="9636691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4237</TotalTime>
  <Words>3987</Words>
  <Application>Microsoft Office PowerPoint</Application>
  <PresentationFormat>On-screen Show (4:3)</PresentationFormat>
  <Paragraphs>860</Paragraphs>
  <Slides>67</Slides>
  <Notes>53</Notes>
  <HiddenSlides>0</HiddenSlides>
  <MMClips>1</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A Trace-based Framework for Analyzing and Synthesizing Educational Progressions</vt:lpstr>
      <vt:lpstr>Procedural Learning</vt:lpstr>
      <vt:lpstr>Software Learnability</vt:lpstr>
      <vt:lpstr>PowerPoint Presentation</vt:lpstr>
      <vt:lpstr>Flow</vt:lpstr>
      <vt:lpstr>Zone of Proximal Development</vt:lpstr>
      <vt:lpstr>PowerPoint Presentation</vt:lpstr>
      <vt:lpstr>Procedural Traces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we do with traces?</vt:lpstr>
      <vt:lpstr>What can we do with traces?</vt:lpstr>
      <vt:lpstr>Partial Ordering</vt:lpstr>
      <vt:lpstr>n-grams</vt:lpstr>
      <vt:lpstr>1-grams</vt:lpstr>
      <vt:lpstr>2-grams</vt:lpstr>
      <vt:lpstr>PowerPoint Presentation</vt:lpstr>
      <vt:lpstr>n-gram based Partial Ordering</vt:lpstr>
      <vt:lpstr>What can we do with traces?</vt:lpstr>
      <vt:lpstr>PowerPoint Presentation</vt:lpstr>
      <vt:lpstr>PowerPoint Presentation</vt:lpstr>
      <vt:lpstr>PowerPoint Presentation</vt:lpstr>
      <vt:lpstr>PowerPoint Presentation</vt:lpstr>
      <vt:lpstr>What can we do with traces?</vt:lpstr>
      <vt:lpstr>PowerPoint Presentation</vt:lpstr>
      <vt:lpstr>PowerPoint Presentation</vt:lpstr>
      <vt:lpstr>DragonBox</vt:lpstr>
      <vt:lpstr>DragonBox</vt:lpstr>
      <vt:lpstr>PowerPoint Presentation</vt:lpstr>
      <vt:lpstr>Validating Our Partial Ordering</vt:lpstr>
      <vt:lpstr>Summary</vt:lpstr>
      <vt:lpstr>Acknowledgments</vt:lpstr>
      <vt:lpstr>PowerPoint Presentation</vt:lpstr>
      <vt:lpstr>PowerPoint Presentation</vt:lpstr>
      <vt:lpstr>From here</vt:lpstr>
      <vt:lpstr>Flow</vt:lpstr>
      <vt:lpstr>Implications</vt:lpstr>
      <vt:lpstr>PowerPoint Presentation</vt:lpstr>
      <vt:lpstr>Artifacts</vt:lpstr>
      <vt:lpstr>Artifacts             Progressions</vt:lpstr>
      <vt:lpstr>PowerPoint Presentation</vt:lpstr>
      <vt:lpstr>PowerPoint Presentation</vt:lpstr>
      <vt:lpstr>PowerPoint Presentation</vt:lpstr>
      <vt:lpstr>PowerPoint Presentation</vt:lpstr>
      <vt:lpstr>PowerPoint Presentation</vt:lpstr>
      <vt:lpstr>PowerPoint Presentation</vt:lpstr>
      <vt:lpstr>Promise</vt:lpstr>
      <vt:lpstr>Promise</vt:lpstr>
      <vt:lpstr>PowerPoint Presentation</vt:lpstr>
      <vt:lpstr>PowerPoint Presentation</vt:lpstr>
      <vt:lpstr>PowerPoint Presentation</vt:lpstr>
      <vt:lpstr>PowerPoint Presentation</vt:lpstr>
      <vt:lpstr>n-gram based Partial Ordering</vt:lpstr>
      <vt:lpstr>n-gram based Partial Ordering</vt:lpstr>
      <vt:lpstr>Promise</vt:lpstr>
      <vt:lpstr>Promise</vt:lpstr>
      <vt:lpstr>PowerPoint Presentation</vt:lpstr>
      <vt:lpstr>PowerPoint Presentation</vt:lpstr>
    </vt:vector>
  </TitlesOfParts>
  <Company>UW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Parametric Design of Interactive Experiences</dc:title>
  <dc:creator>CSE</dc:creator>
  <cp:lastModifiedBy>CSE</cp:lastModifiedBy>
  <cp:revision>158</cp:revision>
  <dcterms:created xsi:type="dcterms:W3CDTF">2012-08-28T03:14:33Z</dcterms:created>
  <dcterms:modified xsi:type="dcterms:W3CDTF">2013-04-29T15:39:24Z</dcterms:modified>
</cp:coreProperties>
</file>