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256" r:id="rId2"/>
    <p:sldId id="257" r:id="rId3"/>
    <p:sldId id="262" r:id="rId4"/>
    <p:sldId id="275" r:id="rId5"/>
    <p:sldId id="276" r:id="rId6"/>
    <p:sldId id="263" r:id="rId7"/>
    <p:sldId id="277" r:id="rId8"/>
    <p:sldId id="264" r:id="rId9"/>
    <p:sldId id="265" r:id="rId10"/>
    <p:sldId id="267" r:id="rId11"/>
    <p:sldId id="281" r:id="rId12"/>
    <p:sldId id="278" r:id="rId13"/>
    <p:sldId id="279" r:id="rId14"/>
    <p:sldId id="259" r:id="rId15"/>
    <p:sldId id="269" r:id="rId16"/>
    <p:sldId id="270" r:id="rId17"/>
    <p:sldId id="271" r:id="rId18"/>
    <p:sldId id="272" r:id="rId19"/>
    <p:sldId id="280" r:id="rId20"/>
    <p:sldId id="273" r:id="rId21"/>
    <p:sldId id="260" r:id="rId22"/>
    <p:sldId id="274"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18" autoAdjust="0"/>
  </p:normalViewPr>
  <p:slideViewPr>
    <p:cSldViewPr>
      <p:cViewPr varScale="1">
        <p:scale>
          <a:sx n="69" d="100"/>
          <a:sy n="69" d="100"/>
        </p:scale>
        <p:origin x="-1824"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A474D-3A4D-419B-B851-023B55D60AEF}" type="datetimeFigureOut">
              <a:rPr lang="en-US" smtClean="0"/>
              <a:pPr/>
              <a:t>7/29/2012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0296F2-7FBF-49E3-ABEB-87C757B5AC70}" type="slidenum">
              <a:rPr lang="en-US" smtClean="0"/>
              <a:pPr/>
              <a:t>‹#›</a:t>
            </a:fld>
            <a:endParaRPr lang="en-US" dirty="0"/>
          </a:p>
        </p:txBody>
      </p:sp>
    </p:spTree>
    <p:extLst>
      <p:ext uri="{BB962C8B-B14F-4D97-AF65-F5344CB8AC3E}">
        <p14:creationId xmlns:p14="http://schemas.microsoft.com/office/powerpoint/2010/main" xmlns="" val="126993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30296F2-7FBF-49E3-ABEB-87C757B5AC70}"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30296F2-7FBF-49E3-ABEB-87C757B5AC70}" type="slidenum">
              <a:rPr lang="en-US" smtClean="0"/>
              <a:pPr/>
              <a:t>3</a:t>
            </a:fld>
            <a:endParaRPr lang="en-US" dirty="0"/>
          </a:p>
        </p:txBody>
      </p:sp>
    </p:spTree>
    <p:extLst>
      <p:ext uri="{BB962C8B-B14F-4D97-AF65-F5344CB8AC3E}">
        <p14:creationId xmlns:p14="http://schemas.microsoft.com/office/powerpoint/2010/main" xmlns="" val="153225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296F2-7FBF-49E3-ABEB-87C757B5AC70}" type="slidenum">
              <a:rPr lang="en-US" smtClean="0"/>
              <a:pPr/>
              <a:t>5</a:t>
            </a:fld>
            <a:endParaRPr lang="en-US" dirty="0"/>
          </a:p>
        </p:txBody>
      </p:sp>
    </p:spTree>
    <p:extLst>
      <p:ext uri="{BB962C8B-B14F-4D97-AF65-F5344CB8AC3E}">
        <p14:creationId xmlns:p14="http://schemas.microsoft.com/office/powerpoint/2010/main" xmlns="" val="3905666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advantages</a:t>
            </a:r>
            <a:r>
              <a:rPr lang="en-US" baseline="0" dirty="0" smtClean="0"/>
              <a:t> in allowing natural sketching of diagrams. </a:t>
            </a:r>
          </a:p>
          <a:p>
            <a:r>
              <a:rPr lang="en-US" baseline="0" dirty="0" smtClean="0"/>
              <a:t>1) This gets very close to solving problems with pen and paper. </a:t>
            </a:r>
          </a:p>
          <a:p>
            <a:r>
              <a:rPr lang="en-US" baseline="0" dirty="0" smtClean="0"/>
              <a:t>2) A rough sketch is usually the first step to solving several geometry diagrams. </a:t>
            </a:r>
          </a:p>
          <a:p>
            <a:endParaRPr lang="en-US" baseline="0" dirty="0" smtClean="0"/>
          </a:p>
          <a:p>
            <a:r>
              <a:rPr lang="en-US" baseline="0" dirty="0" smtClean="0"/>
              <a:t>QuickDraw leverages this ingrained behavior. When someone is doing the rough sketch, the precise diagram exists in his/her imagination. To get an understanding of this mental model, </a:t>
            </a:r>
            <a:r>
              <a:rPr lang="en-US" baseline="0" dirty="0" err="1" smtClean="0"/>
              <a:t>quickdraw</a:t>
            </a:r>
            <a:r>
              <a:rPr lang="en-US" baseline="0" dirty="0" smtClean="0"/>
              <a:t> tries to infer a number of geometric constraints from the sketched diagram. These constraints are then used by our beautification algorithm to generate a mathematically precise diagram.</a:t>
            </a:r>
            <a:endParaRPr lang="en-US" dirty="0"/>
          </a:p>
        </p:txBody>
      </p:sp>
      <p:sp>
        <p:nvSpPr>
          <p:cNvPr id="4" name="Slide Number Placeholder 3"/>
          <p:cNvSpPr>
            <a:spLocks noGrp="1"/>
          </p:cNvSpPr>
          <p:nvPr>
            <p:ph type="sldNum" sz="quarter" idx="10"/>
          </p:nvPr>
        </p:nvSpPr>
        <p:spPr/>
        <p:txBody>
          <a:bodyPr/>
          <a:lstStyle/>
          <a:p>
            <a:fld id="{830296F2-7FBF-49E3-ABEB-87C757B5AC70}" type="slidenum">
              <a:rPr lang="en-US" smtClean="0"/>
              <a:pPr/>
              <a:t>6</a:t>
            </a:fld>
            <a:endParaRPr lang="en-US" dirty="0"/>
          </a:p>
        </p:txBody>
      </p:sp>
    </p:spTree>
    <p:extLst>
      <p:ext uri="{BB962C8B-B14F-4D97-AF65-F5344CB8AC3E}">
        <p14:creationId xmlns:p14="http://schemas.microsoft.com/office/powerpoint/2010/main" xmlns="" val="133595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0296F2-7FBF-49E3-ABEB-87C757B5AC70}"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beautification algorithm</a:t>
            </a:r>
            <a:r>
              <a:rPr lang="en-US" baseline="0" dirty="0" smtClean="0"/>
              <a:t> essentially solves an optimization problem. A sketched diagram is </a:t>
            </a:r>
            <a:r>
              <a:rPr lang="en-US" baseline="0" dirty="0" smtClean="0"/>
              <a:t>a </a:t>
            </a:r>
            <a:r>
              <a:rPr lang="en-US" baseline="0" dirty="0" smtClean="0"/>
              <a:t>rough estimate of what the beautified diagram should look like. Our approach is this. We take each recognized component and split it into its attributes. For example: a line segment has four attributes: its slope, its intercept, and two endpoints.   </a:t>
            </a:r>
          </a:p>
          <a:p>
            <a:r>
              <a:rPr lang="en-US" dirty="0" smtClean="0"/>
              <a:t>Talk about how the sketch is a rough estimate of what the user has in his</a:t>
            </a:r>
            <a:r>
              <a:rPr lang="en-US" baseline="0" dirty="0" smtClean="0"/>
              <a:t> mind. </a:t>
            </a:r>
          </a:p>
          <a:p>
            <a:endParaRPr lang="en-US" baseline="0" dirty="0" smtClean="0"/>
          </a:p>
          <a:p>
            <a:r>
              <a:rPr lang="en-US" baseline="0" dirty="0" smtClean="0"/>
              <a:t>Idea 1 = doing reasoning at the level of attributes, rather than components. This makes our algorithm more powerful compared to existing constraint techniques because most of them work at the level of components</a:t>
            </a:r>
          </a:p>
          <a:p>
            <a:r>
              <a:rPr lang="en-US" baseline="0" dirty="0" smtClean="0"/>
              <a:t>Idea 2 = several options for computing the value of each attribute. This makes our algorithm robust because it can compute a given attribute using several possible options. This is useful when the constraint inference engine misses a constraint or incorrectly recognizes a constraint. </a:t>
            </a:r>
            <a:endParaRPr lang="en-US" dirty="0"/>
          </a:p>
        </p:txBody>
      </p:sp>
      <p:sp>
        <p:nvSpPr>
          <p:cNvPr id="4" name="Slide Number Placeholder 3"/>
          <p:cNvSpPr>
            <a:spLocks noGrp="1"/>
          </p:cNvSpPr>
          <p:nvPr>
            <p:ph type="sldNum" sz="quarter" idx="10"/>
          </p:nvPr>
        </p:nvSpPr>
        <p:spPr/>
        <p:txBody>
          <a:bodyPr/>
          <a:lstStyle/>
          <a:p>
            <a:fld id="{830296F2-7FBF-49E3-ABEB-87C757B5AC70}" type="slidenum">
              <a:rPr lang="en-US" smtClean="0"/>
              <a:pPr/>
              <a:t>11</a:t>
            </a:fld>
            <a:endParaRPr lang="en-US" dirty="0"/>
          </a:p>
        </p:txBody>
      </p:sp>
    </p:spTree>
    <p:extLst>
      <p:ext uri="{BB962C8B-B14F-4D97-AF65-F5344CB8AC3E}">
        <p14:creationId xmlns:p14="http://schemas.microsoft.com/office/powerpoint/2010/main" xmlns="" val="459005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 </a:t>
            </a:r>
            <a:r>
              <a:rPr lang="en-US" baseline="0" dirty="0" smtClean="0"/>
              <a:t>all the constraints inferred were used in </a:t>
            </a:r>
            <a:r>
              <a:rPr lang="en-US" baseline="0" dirty="0" smtClean="0"/>
              <a:t>beautification, thus enabling redundancy in the number of ways in which an attribute’s value can be determined. This gives robustness to our algorithm because we can do beautification even when some constraint is not recognized correctly</a:t>
            </a:r>
            <a:endParaRPr lang="en-US" dirty="0"/>
          </a:p>
        </p:txBody>
      </p:sp>
      <p:sp>
        <p:nvSpPr>
          <p:cNvPr id="4" name="Slide Number Placeholder 3"/>
          <p:cNvSpPr>
            <a:spLocks noGrp="1"/>
          </p:cNvSpPr>
          <p:nvPr>
            <p:ph type="sldNum" sz="quarter" idx="10"/>
          </p:nvPr>
        </p:nvSpPr>
        <p:spPr/>
        <p:txBody>
          <a:bodyPr/>
          <a:lstStyle/>
          <a:p>
            <a:fld id="{830296F2-7FBF-49E3-ABEB-87C757B5AC70}" type="slidenum">
              <a:rPr lang="en-US" smtClean="0"/>
              <a:pPr/>
              <a:t>13</a:t>
            </a:fld>
            <a:endParaRPr lang="en-US" dirty="0"/>
          </a:p>
        </p:txBody>
      </p:sp>
    </p:spTree>
    <p:extLst>
      <p:ext uri="{BB962C8B-B14F-4D97-AF65-F5344CB8AC3E}">
        <p14:creationId xmlns:p14="http://schemas.microsoft.com/office/powerpoint/2010/main" xmlns="" val="1187339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296F2-7FBF-49E3-ABEB-87C757B5AC70}" type="slidenum">
              <a:rPr lang="en-US" smtClean="0"/>
              <a:pPr/>
              <a:t>18</a:t>
            </a:fld>
            <a:endParaRPr lang="en-US" dirty="0"/>
          </a:p>
        </p:txBody>
      </p:sp>
    </p:spTree>
    <p:extLst>
      <p:ext uri="{BB962C8B-B14F-4D97-AF65-F5344CB8AC3E}">
        <p14:creationId xmlns:p14="http://schemas.microsoft.com/office/powerpoint/2010/main" xmlns="" val="4159699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7/29/2012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pic>
        <p:nvPicPr>
          <p:cNvPr id="16" name="Picture 15" descr="ISUE-logo.png"/>
          <p:cNvPicPr>
            <a:picLocks noChangeAspect="1"/>
          </p:cNvPicPr>
          <p:nvPr userDrawn="1"/>
        </p:nvPicPr>
        <p:blipFill>
          <a:blip r:embed="rId2" cstate="print"/>
          <a:stretch>
            <a:fillRect/>
          </a:stretch>
        </p:blipFill>
        <p:spPr>
          <a:xfrm>
            <a:off x="6248400" y="6096000"/>
            <a:ext cx="548640" cy="548640"/>
          </a:xfrm>
          <a:prstGeom prst="rect">
            <a:avLst/>
          </a:prstGeom>
        </p:spPr>
      </p:pic>
      <p:pic>
        <p:nvPicPr>
          <p:cNvPr id="17" name="Picture 16" descr="UCF-Logo-Gold-1.png"/>
          <p:cNvPicPr>
            <a:picLocks noChangeAspect="1"/>
          </p:cNvPicPr>
          <p:nvPr userDrawn="1"/>
        </p:nvPicPr>
        <p:blipFill>
          <a:blip r:embed="rId3" cstate="print"/>
          <a:stretch>
            <a:fillRect/>
          </a:stretch>
        </p:blipFill>
        <p:spPr>
          <a:xfrm>
            <a:off x="6952303" y="6096000"/>
            <a:ext cx="515297" cy="548640"/>
          </a:xfrm>
          <a:prstGeom prst="rect">
            <a:avLst/>
          </a:prstGeom>
        </p:spPr>
      </p:pic>
      <p:pic>
        <p:nvPicPr>
          <p:cNvPr id="18" name="Picture 17" descr="ms_masthead_ltr.gif"/>
          <p:cNvPicPr>
            <a:picLocks noChangeAspect="1"/>
          </p:cNvPicPr>
          <p:nvPr userDrawn="1"/>
        </p:nvPicPr>
        <p:blipFill>
          <a:blip r:embed="rId4" cstate="print"/>
          <a:stretch>
            <a:fillRect/>
          </a:stretch>
        </p:blipFill>
        <p:spPr>
          <a:xfrm>
            <a:off x="7620000" y="6248400"/>
            <a:ext cx="1143000" cy="35298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7/29/2012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7/29/2012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7/29/2012</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6.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7.tiff"/><Relationship Id="rId7" Type="http://schemas.openxmlformats.org/officeDocument/2006/relationships/image" Target="../media/image20.tiff"/><Relationship Id="rId2" Type="http://schemas.openxmlformats.org/officeDocument/2006/relationships/image" Target="../media/image7.tiff"/><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image" Target="../media/image8.tiff"/><Relationship Id="rId10" Type="http://schemas.openxmlformats.org/officeDocument/2006/relationships/image" Target="../media/image23.tiff"/><Relationship Id="rId4" Type="http://schemas.openxmlformats.org/officeDocument/2006/relationships/image" Target="../media/image18.tiff"/><Relationship Id="rId9" Type="http://schemas.openxmlformats.org/officeDocument/2006/relationships/image" Target="../media/image22.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media/media1.wmv"/><Relationship Id="rId5" Type="http://schemas.openxmlformats.org/officeDocument/2006/relationships/image" Target="../media/image9.png"/><Relationship Id="rId4" Type="http://schemas.microsoft.com/office/2007/relationships/media" Target="../media/media1.wmv"/></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915400" cy="2868168"/>
          </a:xfrm>
        </p:spPr>
        <p:txBody>
          <a:bodyPr>
            <a:normAutofit/>
          </a:bodyPr>
          <a:lstStyle/>
          <a:p>
            <a:r>
              <a:rPr lang="en-US" dirty="0" smtClean="0"/>
              <a:t>QuickDraw : Improving Drawing for Geometric Diagrams</a:t>
            </a:r>
            <a:endParaRPr lang="en-US" dirty="0"/>
          </a:p>
        </p:txBody>
      </p:sp>
      <p:sp>
        <p:nvSpPr>
          <p:cNvPr id="3" name="Subtitle 2"/>
          <p:cNvSpPr>
            <a:spLocks noGrp="1"/>
          </p:cNvSpPr>
          <p:nvPr>
            <p:ph type="subTitle" idx="1"/>
          </p:nvPr>
        </p:nvSpPr>
        <p:spPr>
          <a:xfrm>
            <a:off x="1219200" y="4080352"/>
            <a:ext cx="7162800" cy="1253648"/>
          </a:xfrm>
        </p:spPr>
        <p:txBody>
          <a:bodyPr anchor="ctr">
            <a:normAutofit fontScale="85000" lnSpcReduction="20000"/>
          </a:bodyPr>
          <a:lstStyle/>
          <a:p>
            <a:r>
              <a:rPr lang="en-US" dirty="0" smtClean="0"/>
              <a:t>Salman Cheema</a:t>
            </a:r>
            <a:r>
              <a:rPr lang="en-US" baseline="30000" dirty="0" smtClean="0"/>
              <a:t>1</a:t>
            </a:r>
            <a:r>
              <a:rPr lang="en-US" dirty="0" smtClean="0"/>
              <a:t>, </a:t>
            </a:r>
            <a:r>
              <a:rPr lang="en-US" dirty="0" err="1" smtClean="0"/>
              <a:t>Sumit</a:t>
            </a:r>
            <a:r>
              <a:rPr lang="en-US" dirty="0" smtClean="0"/>
              <a:t> Gulwani</a:t>
            </a:r>
            <a:r>
              <a:rPr lang="en-US" baseline="30000" dirty="0" smtClean="0"/>
              <a:t>2</a:t>
            </a:r>
            <a:r>
              <a:rPr lang="en-US" dirty="0" smtClean="0"/>
              <a:t>, Joseph J. </a:t>
            </a:r>
            <a:r>
              <a:rPr lang="en-US" dirty="0" err="1" smtClean="0"/>
              <a:t>LaViola</a:t>
            </a:r>
            <a:r>
              <a:rPr lang="en-US" dirty="0" smtClean="0"/>
              <a:t> Jr</a:t>
            </a:r>
            <a:r>
              <a:rPr lang="en-US" baseline="30000" dirty="0" smtClean="0"/>
              <a:t>1</a:t>
            </a:r>
            <a:r>
              <a:rPr lang="en-US" dirty="0" smtClean="0"/>
              <a:t>	</a:t>
            </a:r>
          </a:p>
          <a:p>
            <a:endParaRPr lang="en-US" dirty="0"/>
          </a:p>
          <a:p>
            <a:r>
              <a:rPr lang="en-US" dirty="0" smtClean="0"/>
              <a:t>1: University of Central Florida</a:t>
            </a:r>
          </a:p>
          <a:p>
            <a:r>
              <a:rPr lang="en-US" dirty="0" smtClean="0"/>
              <a:t>2: Microsoft Research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For each pair of recognized components (Line Segments/Circles)</a:t>
            </a:r>
          </a:p>
          <a:p>
            <a:pPr lvl="1"/>
            <a:r>
              <a:rPr lang="en-US" dirty="0" smtClean="0"/>
              <a:t>Infer geometric constraints</a:t>
            </a:r>
          </a:p>
          <a:p>
            <a:endParaRPr lang="en-US" dirty="0" smtClean="0"/>
          </a:p>
          <a:p>
            <a:r>
              <a:rPr lang="en-US" u="sng" dirty="0" smtClean="0"/>
              <a:t>Examples</a:t>
            </a:r>
            <a:r>
              <a:rPr lang="en-US" dirty="0" smtClean="0"/>
              <a:t>: Equal Length/Radius, Parallel, Perpendicular, Collinear, Connected, Tangent, etc</a:t>
            </a:r>
          </a:p>
          <a:p>
            <a:pPr lvl="1">
              <a:buNone/>
            </a:pPr>
            <a:endParaRPr lang="en-US" dirty="0" smtClean="0"/>
          </a:p>
          <a:p>
            <a:r>
              <a:rPr lang="en-US" dirty="0" smtClean="0"/>
              <a:t>Help in understanding user intent</a:t>
            </a:r>
          </a:p>
          <a:p>
            <a:endParaRPr lang="en-US" dirty="0" smtClean="0"/>
          </a:p>
          <a:p>
            <a:r>
              <a:rPr lang="en-US" dirty="0" smtClean="0"/>
              <a:t>What happens when an error occurs?</a:t>
            </a:r>
          </a:p>
          <a:p>
            <a:endParaRPr lang="en-US" dirty="0" smtClean="0"/>
          </a:p>
        </p:txBody>
      </p:sp>
      <p:sp>
        <p:nvSpPr>
          <p:cNvPr id="2" name="Title 1"/>
          <p:cNvSpPr>
            <a:spLocks noGrp="1"/>
          </p:cNvSpPr>
          <p:nvPr>
            <p:ph type="title"/>
          </p:nvPr>
        </p:nvSpPr>
        <p:spPr/>
        <p:txBody>
          <a:bodyPr/>
          <a:lstStyle/>
          <a:p>
            <a:r>
              <a:rPr lang="en-US" dirty="0" smtClean="0"/>
              <a:t>Inference of Constraints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 set of attributes of all components</a:t>
            </a:r>
          </a:p>
          <a:p>
            <a:r>
              <a:rPr lang="en-US" dirty="0" smtClean="0"/>
              <a:t>B = Empty Set</a:t>
            </a:r>
          </a:p>
          <a:p>
            <a:r>
              <a:rPr lang="en-US" dirty="0" smtClean="0"/>
              <a:t>While ( A is not empty)</a:t>
            </a:r>
          </a:p>
          <a:p>
            <a:pPr lvl="1"/>
            <a:r>
              <a:rPr lang="en-US" dirty="0" smtClean="0"/>
              <a:t>If an attribute </a:t>
            </a:r>
            <a:r>
              <a:rPr lang="en-US" dirty="0" err="1" smtClean="0"/>
              <a:t>a</a:t>
            </a:r>
            <a:r>
              <a:rPr lang="en-US" baseline="-25000" dirty="0" err="1" smtClean="0"/>
              <a:t>i</a:t>
            </a:r>
            <a:r>
              <a:rPr lang="en-US" dirty="0" smtClean="0"/>
              <a:t> is computable using attributes in B</a:t>
            </a:r>
          </a:p>
          <a:p>
            <a:pPr lvl="2"/>
            <a:r>
              <a:rPr lang="en-US" dirty="0" smtClean="0"/>
              <a:t>Compute its value by using associated constraint</a:t>
            </a:r>
          </a:p>
          <a:p>
            <a:pPr lvl="1"/>
            <a:r>
              <a:rPr lang="en-US" dirty="0" smtClean="0"/>
              <a:t>else</a:t>
            </a:r>
          </a:p>
          <a:p>
            <a:pPr lvl="2"/>
            <a:r>
              <a:rPr lang="en-US" dirty="0" smtClean="0"/>
              <a:t>Select highest ranked </a:t>
            </a:r>
            <a:r>
              <a:rPr lang="en-US" dirty="0" err="1" smtClean="0"/>
              <a:t>a</a:t>
            </a:r>
            <a:r>
              <a:rPr lang="en-US" baseline="-25000" dirty="0" err="1" smtClean="0"/>
              <a:t>i</a:t>
            </a:r>
            <a:r>
              <a:rPr lang="en-US" dirty="0" smtClean="0"/>
              <a:t> from A</a:t>
            </a:r>
          </a:p>
          <a:p>
            <a:pPr lvl="2"/>
            <a:r>
              <a:rPr lang="en-US" dirty="0" smtClean="0"/>
              <a:t> Read its value from sketch</a:t>
            </a:r>
          </a:p>
          <a:p>
            <a:pPr lvl="1"/>
            <a:r>
              <a:rPr lang="en-US" dirty="0" smtClean="0"/>
              <a:t>B += {</a:t>
            </a:r>
            <a:r>
              <a:rPr lang="en-US" dirty="0" err="1" smtClean="0"/>
              <a:t>a</a:t>
            </a:r>
            <a:r>
              <a:rPr lang="en-US" baseline="-25000" dirty="0" err="1" smtClean="0"/>
              <a:t>i</a:t>
            </a:r>
            <a:r>
              <a:rPr lang="en-US" dirty="0" smtClean="0"/>
              <a:t>}, A-= {</a:t>
            </a:r>
            <a:r>
              <a:rPr lang="en-US" dirty="0" err="1" smtClean="0"/>
              <a:t>a</a:t>
            </a:r>
            <a:r>
              <a:rPr lang="en-US" baseline="-25000" dirty="0" err="1" smtClean="0"/>
              <a:t>i</a:t>
            </a:r>
            <a:r>
              <a:rPr lang="en-US" dirty="0" smtClean="0"/>
              <a:t>}</a:t>
            </a:r>
          </a:p>
          <a:p>
            <a:r>
              <a:rPr lang="en-US" dirty="0" smtClean="0"/>
              <a:t>Construct beautified components from attributes in B</a:t>
            </a:r>
          </a:p>
        </p:txBody>
      </p:sp>
      <p:sp>
        <p:nvSpPr>
          <p:cNvPr id="3" name="Title 2"/>
          <p:cNvSpPr>
            <a:spLocks noGrp="1"/>
          </p:cNvSpPr>
          <p:nvPr>
            <p:ph type="title"/>
          </p:nvPr>
        </p:nvSpPr>
        <p:spPr/>
        <p:txBody>
          <a:bodyPr/>
          <a:lstStyle/>
          <a:p>
            <a:r>
              <a:rPr lang="en-US" dirty="0" smtClean="0"/>
              <a:t>Beautification Algorithm</a:t>
            </a:r>
            <a:endParaRPr lang="en-US" dirty="0"/>
          </a:p>
        </p:txBody>
      </p:sp>
    </p:spTree>
    <p:extLst>
      <p:ext uri="{BB962C8B-B14F-4D97-AF65-F5344CB8AC3E}">
        <p14:creationId xmlns:p14="http://schemas.microsoft.com/office/powerpoint/2010/main" xmlns="" val="2834082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Recognition</a:t>
            </a:r>
          </a:p>
          <a:p>
            <a:pPr lvl="1"/>
            <a:r>
              <a:rPr lang="en-US" dirty="0" smtClean="0"/>
              <a:t>4 line segments</a:t>
            </a:r>
          </a:p>
          <a:p>
            <a:r>
              <a:rPr lang="en-US" dirty="0" smtClean="0"/>
              <a:t>Inferred Constraints</a:t>
            </a:r>
          </a:p>
          <a:p>
            <a:pPr lvl="1"/>
            <a:r>
              <a:rPr lang="en-US" dirty="0" smtClean="0"/>
              <a:t>2 vertical and 2 horizontal lines</a:t>
            </a:r>
          </a:p>
          <a:p>
            <a:pPr lvl="1"/>
            <a:r>
              <a:rPr lang="en-US" dirty="0" smtClean="0"/>
              <a:t>Same length</a:t>
            </a:r>
          </a:p>
          <a:p>
            <a:pPr lvl="1"/>
            <a:r>
              <a:rPr lang="en-US" dirty="0" smtClean="0"/>
              <a:t>Vertical lines are parallel</a:t>
            </a:r>
          </a:p>
          <a:p>
            <a:pPr lvl="1"/>
            <a:r>
              <a:rPr lang="en-US" dirty="0" smtClean="0"/>
              <a:t>Horizontal lines are parallel</a:t>
            </a:r>
          </a:p>
          <a:p>
            <a:pPr lvl="1"/>
            <a:r>
              <a:rPr lang="en-US" dirty="0" smtClean="0"/>
              <a:t>Connected path</a:t>
            </a:r>
            <a:endParaRPr lang="en-US" dirty="0"/>
          </a:p>
          <a:p>
            <a:pPr lvl="1"/>
            <a:r>
              <a:rPr lang="en-US" dirty="0" smtClean="0"/>
              <a:t>Same perpendicular distance same between horizontal and vertical line segments</a:t>
            </a:r>
            <a:endParaRPr lang="en-US" dirty="0"/>
          </a:p>
        </p:txBody>
      </p:sp>
      <p:sp>
        <p:nvSpPr>
          <p:cNvPr id="3" name="Title 2"/>
          <p:cNvSpPr>
            <a:spLocks noGrp="1"/>
          </p:cNvSpPr>
          <p:nvPr>
            <p:ph type="title"/>
          </p:nvPr>
        </p:nvSpPr>
        <p:spPr/>
        <p:txBody>
          <a:bodyPr/>
          <a:lstStyle/>
          <a:p>
            <a:r>
              <a:rPr lang="en-US" dirty="0" smtClean="0"/>
              <a:t>Beautification Example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2362199"/>
            <a:ext cx="2133600" cy="199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4943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Based on ordering</a:t>
            </a:r>
          </a:p>
          <a:p>
            <a:pPr lvl="1"/>
            <a:r>
              <a:rPr lang="en-US" dirty="0" smtClean="0"/>
              <a:t>Compute the slope of left line segment</a:t>
            </a:r>
          </a:p>
          <a:p>
            <a:pPr lvl="1"/>
            <a:r>
              <a:rPr lang="en-US" dirty="0" smtClean="0"/>
              <a:t>Compute slopes of all other line segments </a:t>
            </a:r>
          </a:p>
          <a:p>
            <a:pPr lvl="1"/>
            <a:r>
              <a:rPr lang="en-US" dirty="0" smtClean="0"/>
              <a:t>Read an endpoint from the sketch</a:t>
            </a:r>
          </a:p>
          <a:p>
            <a:pPr lvl="2"/>
            <a:r>
              <a:rPr lang="en-US" dirty="0" smtClean="0"/>
              <a:t>Yields intercept</a:t>
            </a:r>
          </a:p>
          <a:p>
            <a:pPr lvl="1"/>
            <a:r>
              <a:rPr lang="en-US" dirty="0" smtClean="0"/>
              <a:t>Read length from sketch</a:t>
            </a:r>
          </a:p>
          <a:p>
            <a:pPr lvl="1"/>
            <a:r>
              <a:rPr lang="en-US" dirty="0" smtClean="0"/>
              <a:t>Beautify left line segment</a:t>
            </a:r>
          </a:p>
          <a:p>
            <a:pPr lvl="1"/>
            <a:r>
              <a:rPr lang="en-US" dirty="0" smtClean="0"/>
              <a:t>Beautify top line segment</a:t>
            </a:r>
          </a:p>
          <a:p>
            <a:pPr lvl="1"/>
            <a:r>
              <a:rPr lang="en-US" dirty="0" smtClean="0"/>
              <a:t>Beautify bottom line segment</a:t>
            </a:r>
          </a:p>
          <a:p>
            <a:pPr lvl="1"/>
            <a:r>
              <a:rPr lang="en-US" dirty="0" smtClean="0"/>
              <a:t>Beautify right line segment</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Beautification Example</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4343400"/>
            <a:ext cx="1533236"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9873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Compared QuickDraw with existing tools</a:t>
            </a:r>
          </a:p>
          <a:p>
            <a:pPr lvl="1"/>
            <a:r>
              <a:rPr lang="en-US" dirty="0" smtClean="0"/>
              <a:t>Cabri II Plus</a:t>
            </a:r>
          </a:p>
          <a:p>
            <a:pPr lvl="1"/>
            <a:r>
              <a:rPr lang="en-US" dirty="0" smtClean="0"/>
              <a:t>Geometer’s Sketchpad</a:t>
            </a:r>
          </a:p>
          <a:p>
            <a:pPr lvl="1"/>
            <a:r>
              <a:rPr lang="en-US" dirty="0" smtClean="0"/>
              <a:t>Geometry Expressions</a:t>
            </a:r>
          </a:p>
          <a:p>
            <a:pPr lvl="1"/>
            <a:r>
              <a:rPr lang="en-US" dirty="0" smtClean="0"/>
              <a:t>Microsoft PowerPoint</a:t>
            </a:r>
          </a:p>
          <a:p>
            <a:pPr lvl="1"/>
            <a:endParaRPr lang="en-US" dirty="0" smtClean="0"/>
          </a:p>
          <a:p>
            <a:r>
              <a:rPr lang="en-US" dirty="0" smtClean="0"/>
              <a:t>19 participants </a:t>
            </a:r>
          </a:p>
          <a:p>
            <a:pPr lvl="1"/>
            <a:r>
              <a:rPr lang="en-US" dirty="0" smtClean="0"/>
              <a:t>17 male</a:t>
            </a:r>
          </a:p>
          <a:p>
            <a:pPr lvl="1"/>
            <a:r>
              <a:rPr lang="en-US" dirty="0" smtClean="0"/>
              <a:t>2 female</a:t>
            </a:r>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User Study</a:t>
            </a:r>
            <a:endParaRPr lang="en-US" dirty="0"/>
          </a:p>
        </p:txBody>
      </p:sp>
      <p:pic>
        <p:nvPicPr>
          <p:cNvPr id="4" name="Picture 3" descr="IMG_2011_09_22_002825.jpg"/>
          <p:cNvPicPr>
            <a:picLocks noChangeAspect="1"/>
          </p:cNvPicPr>
          <p:nvPr/>
        </p:nvPicPr>
        <p:blipFill>
          <a:blip r:embed="rId2" cstate="print"/>
          <a:stretch>
            <a:fillRect/>
          </a:stretch>
        </p:blipFill>
        <p:spPr>
          <a:xfrm>
            <a:off x="4572000" y="3276600"/>
            <a:ext cx="3657600" cy="243932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Training Session</a:t>
            </a:r>
          </a:p>
          <a:p>
            <a:pPr lvl="1"/>
            <a:r>
              <a:rPr lang="en-US" dirty="0" smtClean="0"/>
              <a:t>3 practice diagrams</a:t>
            </a:r>
          </a:p>
          <a:p>
            <a:r>
              <a:rPr lang="en-US" dirty="0" smtClean="0"/>
              <a:t>Experiment Task</a:t>
            </a:r>
          </a:p>
          <a:p>
            <a:pPr lvl="1"/>
            <a:r>
              <a:rPr lang="en-US" dirty="0" smtClean="0"/>
              <a:t>9 diagrams split into easy, medium and hard difficulty levels</a:t>
            </a:r>
          </a:p>
          <a:p>
            <a:r>
              <a:rPr lang="en-US" dirty="0" smtClean="0"/>
              <a:t>Procedure</a:t>
            </a:r>
          </a:p>
          <a:p>
            <a:pPr lvl="1"/>
            <a:r>
              <a:rPr lang="en-US" dirty="0" smtClean="0"/>
              <a:t>Randomized order of tools</a:t>
            </a:r>
          </a:p>
          <a:p>
            <a:pPr lvl="1"/>
            <a:r>
              <a:rPr lang="en-US" dirty="0" smtClean="0"/>
              <a:t>Randomized order of diagrams for each tool</a:t>
            </a:r>
          </a:p>
          <a:p>
            <a:pPr lvl="1"/>
            <a:r>
              <a:rPr lang="en-US" dirty="0" smtClean="0"/>
              <a:t>Collected feedback at the end</a:t>
            </a:r>
          </a:p>
          <a:p>
            <a:pPr lvl="1"/>
            <a:r>
              <a:rPr lang="en-US" dirty="0" smtClean="0"/>
              <a:t>3 minutes to draw a given diagram</a:t>
            </a:r>
          </a:p>
          <a:p>
            <a:r>
              <a:rPr lang="en-US" dirty="0" smtClean="0"/>
              <a:t>Quantitative Metrics</a:t>
            </a:r>
          </a:p>
          <a:p>
            <a:pPr lvl="1"/>
            <a:r>
              <a:rPr lang="en-US" dirty="0" smtClean="0"/>
              <a:t>Mean Completion Time</a:t>
            </a:r>
          </a:p>
          <a:p>
            <a:pPr lvl="1"/>
            <a:r>
              <a:rPr lang="en-US" dirty="0" smtClean="0"/>
              <a:t>Mean number of editing operations</a:t>
            </a:r>
            <a:endParaRPr lang="en-US" dirty="0"/>
          </a:p>
        </p:txBody>
      </p:sp>
      <p:sp>
        <p:nvSpPr>
          <p:cNvPr id="2" name="Title 1"/>
          <p:cNvSpPr>
            <a:spLocks noGrp="1"/>
          </p:cNvSpPr>
          <p:nvPr>
            <p:ph type="title"/>
          </p:nvPr>
        </p:nvSpPr>
        <p:spPr/>
        <p:txBody>
          <a:bodyPr/>
          <a:lstStyle/>
          <a:p>
            <a:r>
              <a:rPr lang="en-US" dirty="0" smtClean="0"/>
              <a:t>User Study (cont’d)</a:t>
            </a:r>
            <a:endParaRPr lang="en-US" dirty="0"/>
          </a:p>
        </p:txBody>
      </p:sp>
      <p:pic>
        <p:nvPicPr>
          <p:cNvPr id="4" name="Picture 3" descr="practice-1.tif"/>
          <p:cNvPicPr>
            <a:picLocks noChangeAspect="1"/>
          </p:cNvPicPr>
          <p:nvPr/>
        </p:nvPicPr>
        <p:blipFill>
          <a:blip r:embed="rId2" cstate="print"/>
          <a:stretch>
            <a:fillRect/>
          </a:stretch>
        </p:blipFill>
        <p:spPr>
          <a:xfrm>
            <a:off x="6705600" y="2365765"/>
            <a:ext cx="762000" cy="653530"/>
          </a:xfrm>
          <a:prstGeom prst="rect">
            <a:avLst/>
          </a:prstGeom>
        </p:spPr>
      </p:pic>
      <p:pic>
        <p:nvPicPr>
          <p:cNvPr id="5" name="Picture 4" descr="practice-2.tif"/>
          <p:cNvPicPr>
            <a:picLocks noChangeAspect="1"/>
          </p:cNvPicPr>
          <p:nvPr/>
        </p:nvPicPr>
        <p:blipFill>
          <a:blip r:embed="rId3" cstate="print"/>
          <a:stretch>
            <a:fillRect/>
          </a:stretch>
        </p:blipFill>
        <p:spPr>
          <a:xfrm>
            <a:off x="7532129" y="2365765"/>
            <a:ext cx="857809" cy="685800"/>
          </a:xfrm>
          <a:prstGeom prst="rect">
            <a:avLst/>
          </a:prstGeom>
        </p:spPr>
      </p:pic>
      <p:pic>
        <p:nvPicPr>
          <p:cNvPr id="6" name="Picture 5" descr="practice-3.tif"/>
          <p:cNvPicPr>
            <a:picLocks noChangeAspect="1"/>
          </p:cNvPicPr>
          <p:nvPr/>
        </p:nvPicPr>
        <p:blipFill>
          <a:blip r:embed="rId4" cstate="print"/>
          <a:stretch>
            <a:fillRect/>
          </a:stretch>
        </p:blipFill>
        <p:spPr>
          <a:xfrm>
            <a:off x="5715000" y="2362200"/>
            <a:ext cx="844844" cy="66066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asy-1.tif"/>
          <p:cNvPicPr>
            <a:picLocks noGrp="1" noChangeAspect="1"/>
          </p:cNvPicPr>
          <p:nvPr>
            <p:ph idx="1"/>
          </p:nvPr>
        </p:nvPicPr>
        <p:blipFill>
          <a:blip r:embed="rId2" cstate="print"/>
          <a:stretch>
            <a:fillRect/>
          </a:stretch>
        </p:blipFill>
        <p:spPr>
          <a:xfrm>
            <a:off x="917950" y="4775835"/>
            <a:ext cx="1447800" cy="1238250"/>
          </a:xfrm>
        </p:spPr>
      </p:pic>
      <p:sp>
        <p:nvSpPr>
          <p:cNvPr id="2" name="Title 1"/>
          <p:cNvSpPr>
            <a:spLocks noGrp="1"/>
          </p:cNvSpPr>
          <p:nvPr>
            <p:ph type="title"/>
          </p:nvPr>
        </p:nvSpPr>
        <p:spPr>
          <a:xfrm>
            <a:off x="304800" y="570156"/>
            <a:ext cx="8610600" cy="1054250"/>
          </a:xfrm>
        </p:spPr>
        <p:txBody>
          <a:bodyPr/>
          <a:lstStyle/>
          <a:p>
            <a:r>
              <a:rPr lang="en-US" dirty="0" smtClean="0"/>
              <a:t>Diagrams used in the Study</a:t>
            </a:r>
            <a:endParaRPr lang="en-US" dirty="0"/>
          </a:p>
        </p:txBody>
      </p:sp>
      <p:pic>
        <p:nvPicPr>
          <p:cNvPr id="5" name="Picture 4" descr="easy-2.tif"/>
          <p:cNvPicPr>
            <a:picLocks noChangeAspect="1"/>
          </p:cNvPicPr>
          <p:nvPr/>
        </p:nvPicPr>
        <p:blipFill>
          <a:blip r:embed="rId3" cstate="print"/>
          <a:stretch>
            <a:fillRect/>
          </a:stretch>
        </p:blipFill>
        <p:spPr>
          <a:xfrm>
            <a:off x="2657129" y="3457575"/>
            <a:ext cx="1562100" cy="1333500"/>
          </a:xfrm>
          <a:prstGeom prst="rect">
            <a:avLst/>
          </a:prstGeom>
        </p:spPr>
      </p:pic>
      <p:pic>
        <p:nvPicPr>
          <p:cNvPr id="6" name="Picture 5" descr="easy-3.tif"/>
          <p:cNvPicPr>
            <a:picLocks noChangeAspect="1"/>
          </p:cNvPicPr>
          <p:nvPr/>
        </p:nvPicPr>
        <p:blipFill>
          <a:blip r:embed="rId4" cstate="print"/>
          <a:stretch>
            <a:fillRect/>
          </a:stretch>
        </p:blipFill>
        <p:spPr>
          <a:xfrm>
            <a:off x="676881" y="3457575"/>
            <a:ext cx="1676400" cy="1104900"/>
          </a:xfrm>
          <a:prstGeom prst="rect">
            <a:avLst/>
          </a:prstGeom>
        </p:spPr>
      </p:pic>
      <p:pic>
        <p:nvPicPr>
          <p:cNvPr id="7" name="Picture 6" descr="hard-1.tif"/>
          <p:cNvPicPr>
            <a:picLocks noChangeAspect="1"/>
          </p:cNvPicPr>
          <p:nvPr/>
        </p:nvPicPr>
        <p:blipFill>
          <a:blip r:embed="rId5" cstate="print"/>
          <a:stretch>
            <a:fillRect/>
          </a:stretch>
        </p:blipFill>
        <p:spPr>
          <a:xfrm>
            <a:off x="4461511" y="3457575"/>
            <a:ext cx="1428750" cy="1924050"/>
          </a:xfrm>
          <a:prstGeom prst="rect">
            <a:avLst/>
          </a:prstGeom>
        </p:spPr>
      </p:pic>
      <p:pic>
        <p:nvPicPr>
          <p:cNvPr id="8" name="Picture 7" descr="hard-2.tif"/>
          <p:cNvPicPr>
            <a:picLocks noChangeAspect="1"/>
          </p:cNvPicPr>
          <p:nvPr/>
        </p:nvPicPr>
        <p:blipFill>
          <a:blip r:embed="rId6" cstate="print"/>
          <a:stretch>
            <a:fillRect/>
          </a:stretch>
        </p:blipFill>
        <p:spPr>
          <a:xfrm>
            <a:off x="6191596" y="3457575"/>
            <a:ext cx="1543050" cy="1333500"/>
          </a:xfrm>
          <a:prstGeom prst="rect">
            <a:avLst/>
          </a:prstGeom>
        </p:spPr>
      </p:pic>
      <p:pic>
        <p:nvPicPr>
          <p:cNvPr id="9" name="Picture 8" descr="hard-3.tif"/>
          <p:cNvPicPr>
            <a:picLocks noChangeAspect="1"/>
          </p:cNvPicPr>
          <p:nvPr/>
        </p:nvPicPr>
        <p:blipFill>
          <a:blip r:embed="rId7" cstate="print"/>
          <a:stretch>
            <a:fillRect/>
          </a:stretch>
        </p:blipFill>
        <p:spPr>
          <a:xfrm>
            <a:off x="6086475" y="2114636"/>
            <a:ext cx="1990725" cy="1104900"/>
          </a:xfrm>
          <a:prstGeom prst="rect">
            <a:avLst/>
          </a:prstGeom>
        </p:spPr>
      </p:pic>
      <p:pic>
        <p:nvPicPr>
          <p:cNvPr id="10" name="Picture 9" descr="medium-1.tif"/>
          <p:cNvPicPr>
            <a:picLocks noChangeAspect="1"/>
          </p:cNvPicPr>
          <p:nvPr/>
        </p:nvPicPr>
        <p:blipFill>
          <a:blip r:embed="rId8" cstate="print"/>
          <a:stretch>
            <a:fillRect/>
          </a:stretch>
        </p:blipFill>
        <p:spPr>
          <a:xfrm>
            <a:off x="4219229" y="2222962"/>
            <a:ext cx="1590675" cy="1000125"/>
          </a:xfrm>
          <a:prstGeom prst="rect">
            <a:avLst/>
          </a:prstGeom>
        </p:spPr>
      </p:pic>
      <p:pic>
        <p:nvPicPr>
          <p:cNvPr id="11" name="Picture 10" descr="medium-2.tif"/>
          <p:cNvPicPr>
            <a:picLocks noChangeAspect="1"/>
          </p:cNvPicPr>
          <p:nvPr/>
        </p:nvPicPr>
        <p:blipFill>
          <a:blip r:embed="rId9" cstate="print"/>
          <a:stretch>
            <a:fillRect/>
          </a:stretch>
        </p:blipFill>
        <p:spPr>
          <a:xfrm>
            <a:off x="2448877" y="2062248"/>
            <a:ext cx="1419225" cy="1209675"/>
          </a:xfrm>
          <a:prstGeom prst="rect">
            <a:avLst/>
          </a:prstGeom>
        </p:spPr>
      </p:pic>
      <p:pic>
        <p:nvPicPr>
          <p:cNvPr id="12" name="Picture 11" descr="medium-3.tif"/>
          <p:cNvPicPr>
            <a:picLocks noChangeAspect="1"/>
          </p:cNvPicPr>
          <p:nvPr/>
        </p:nvPicPr>
        <p:blipFill>
          <a:blip r:embed="rId10" cstate="print"/>
          <a:stretch>
            <a:fillRect/>
          </a:stretch>
        </p:blipFill>
        <p:spPr>
          <a:xfrm>
            <a:off x="762000" y="2114635"/>
            <a:ext cx="1495425" cy="1104900"/>
          </a:xfrm>
          <a:prstGeom prst="rect">
            <a:avLst/>
          </a:prstGeom>
        </p:spPr>
      </p:pic>
      <p:sp>
        <p:nvSpPr>
          <p:cNvPr id="13" name="TextBox 12"/>
          <p:cNvSpPr txBox="1"/>
          <p:nvPr/>
        </p:nvSpPr>
        <p:spPr>
          <a:xfrm>
            <a:off x="2927986" y="5476163"/>
            <a:ext cx="4495800" cy="461665"/>
          </a:xfrm>
          <a:prstGeom prst="rect">
            <a:avLst/>
          </a:prstGeom>
          <a:noFill/>
        </p:spPr>
        <p:txBody>
          <a:bodyPr wrap="square" rtlCol="0">
            <a:spAutoFit/>
          </a:bodyPr>
          <a:lstStyle/>
          <a:p>
            <a:r>
              <a:rPr lang="en-US" sz="2400" dirty="0" smtClean="0"/>
              <a:t>Source : NCERT Mathematics Book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Recorded failure rate of 11% and 13% for medium and hard difficulty </a:t>
            </a:r>
            <a:r>
              <a:rPr lang="en-US" dirty="0" smtClean="0"/>
              <a:t>diagrams</a:t>
            </a:r>
          </a:p>
          <a:p>
            <a:r>
              <a:rPr lang="en-US" dirty="0" smtClean="0"/>
              <a:t>Statistical Analysis of Metrics via ANOVA and t-tests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At all levels of difficulty, QuickDraw was no worse than Geometry Expressions</a:t>
            </a:r>
          </a:p>
          <a:p>
            <a:endParaRPr lang="en-US" dirty="0" smtClean="0"/>
          </a:p>
        </p:txBody>
      </p:sp>
      <p:sp>
        <p:nvSpPr>
          <p:cNvPr id="2" name="Title 1"/>
          <p:cNvSpPr>
            <a:spLocks noGrp="1"/>
          </p:cNvSpPr>
          <p:nvPr>
            <p:ph type="title"/>
          </p:nvPr>
        </p:nvSpPr>
        <p:spPr/>
        <p:txBody>
          <a:bodyPr/>
          <a:lstStyle/>
          <a:p>
            <a:r>
              <a:rPr lang="en-US" dirty="0" smtClean="0"/>
              <a:t>Quantitative Analysis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512952311"/>
              </p:ext>
            </p:extLst>
          </p:nvPr>
        </p:nvGraphicFramePr>
        <p:xfrm>
          <a:off x="1219200" y="3276600"/>
          <a:ext cx="5867400" cy="1828800"/>
        </p:xfrm>
        <a:graphic>
          <a:graphicData uri="http://schemas.openxmlformats.org/drawingml/2006/table">
            <a:tbl>
              <a:tblPr firstRow="1" bandRow="1">
                <a:tableStyleId>{8EC20E35-A176-4012-BC5E-935CFFF8708E}</a:tableStyleId>
              </a:tblPr>
              <a:tblGrid>
                <a:gridCol w="1466850"/>
                <a:gridCol w="1466850"/>
                <a:gridCol w="1466850"/>
                <a:gridCol w="1466850"/>
              </a:tblGrid>
              <a:tr h="560070">
                <a:tc>
                  <a:txBody>
                    <a:bodyPr/>
                    <a:lstStyle/>
                    <a:p>
                      <a:pPr algn="ctr"/>
                      <a:r>
                        <a:rPr lang="en-US" dirty="0" smtClean="0"/>
                        <a:t>Diagram Difficulty</a:t>
                      </a:r>
                      <a:endParaRPr lang="en-US" dirty="0"/>
                    </a:p>
                  </a:txBody>
                  <a:tcPr/>
                </a:tc>
                <a:tc>
                  <a:txBody>
                    <a:bodyPr/>
                    <a:lstStyle/>
                    <a:p>
                      <a:pPr algn="ctr"/>
                      <a:r>
                        <a:rPr lang="en-US" dirty="0" smtClean="0"/>
                        <a:t>Easy</a:t>
                      </a:r>
                      <a:endParaRPr lang="en-US" dirty="0"/>
                    </a:p>
                  </a:txBody>
                  <a:tcPr/>
                </a:tc>
                <a:tc>
                  <a:txBody>
                    <a:bodyPr/>
                    <a:lstStyle/>
                    <a:p>
                      <a:pPr algn="ctr"/>
                      <a:r>
                        <a:rPr lang="en-US" dirty="0" smtClean="0"/>
                        <a:t>Medium</a:t>
                      </a:r>
                      <a:endParaRPr lang="en-US" dirty="0"/>
                    </a:p>
                  </a:txBody>
                  <a:tcPr/>
                </a:tc>
                <a:tc>
                  <a:txBody>
                    <a:bodyPr/>
                    <a:lstStyle/>
                    <a:p>
                      <a:pPr algn="ctr"/>
                      <a:r>
                        <a:rPr lang="en-US" dirty="0" smtClean="0"/>
                        <a:t>Hard</a:t>
                      </a:r>
                      <a:endParaRPr lang="en-US" dirty="0"/>
                    </a:p>
                  </a:txBody>
                  <a:tcPr/>
                </a:tc>
              </a:tr>
              <a:tr h="1040130">
                <a:tc>
                  <a:txBody>
                    <a:bodyPr/>
                    <a:lstStyle/>
                    <a:p>
                      <a:pPr marL="0" algn="ctr" defTabSz="914400" rtl="0" eaLnBrk="1" latinLnBrk="0" hangingPunct="1"/>
                      <a:r>
                        <a:rPr lang="en-US" sz="1800" b="1" kern="1200" dirty="0" smtClean="0">
                          <a:solidFill>
                            <a:schemeClr val="lt1"/>
                          </a:solidFill>
                          <a:latin typeface="+mn-lt"/>
                          <a:ea typeface="+mn-ea"/>
                          <a:cs typeface="+mn-cs"/>
                        </a:rPr>
                        <a:t>QuickDraw performed better than</a:t>
                      </a:r>
                    </a:p>
                  </a:txBody>
                  <a:tcPr>
                    <a:solidFill>
                      <a:schemeClr val="bg1"/>
                    </a:solidFill>
                  </a:tcPr>
                </a:tc>
                <a:tc>
                  <a:txBody>
                    <a:bodyPr/>
                    <a:lstStyle/>
                    <a:p>
                      <a:pPr algn="ctr"/>
                      <a:r>
                        <a:rPr lang="en-US" dirty="0" smtClean="0"/>
                        <a:t>PowerPoint</a:t>
                      </a:r>
                      <a:endParaRPr lang="en-US" dirty="0"/>
                    </a:p>
                  </a:txBody>
                  <a:tcPr/>
                </a:tc>
                <a:tc>
                  <a:txBody>
                    <a:bodyPr/>
                    <a:lstStyle/>
                    <a:p>
                      <a:pPr algn="ctr"/>
                      <a:r>
                        <a:rPr lang="en-US" dirty="0" smtClean="0"/>
                        <a:t>PowerPoint, Cabri II Plus,</a:t>
                      </a:r>
                      <a:r>
                        <a:rPr lang="en-US" baseline="0" dirty="0" smtClean="0"/>
                        <a:t> Geometer’s Sketchpad</a:t>
                      </a:r>
                      <a:endParaRPr lang="en-US" dirty="0"/>
                    </a:p>
                  </a:txBody>
                  <a:tcPr/>
                </a:tc>
                <a:tc>
                  <a:txBody>
                    <a:bodyPr/>
                    <a:lstStyle/>
                    <a:p>
                      <a:pPr algn="ctr"/>
                      <a:r>
                        <a:rPr lang="en-US" dirty="0" smtClean="0"/>
                        <a:t>PowerPoint, Cabri II Plus,</a:t>
                      </a:r>
                      <a:r>
                        <a:rPr lang="en-US" baseline="0" dirty="0" smtClean="0"/>
                        <a:t> Geometer’s Sketchpad</a:t>
                      </a:r>
                      <a:endParaRPr lang="en-U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Analysis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No significant difference in drawing capabilities of each tool</a:t>
            </a:r>
          </a:p>
          <a:p>
            <a:endParaRPr lang="en-US" dirty="0" smtClean="0"/>
          </a:p>
          <a:p>
            <a:r>
              <a:rPr lang="en-US" dirty="0" smtClean="0"/>
              <a:t>No significant difference in perceived drawing performance (except Microsoft PowerPoint)</a:t>
            </a:r>
          </a:p>
          <a:p>
            <a:endParaRPr lang="en-US" dirty="0" smtClean="0"/>
          </a:p>
          <a:p>
            <a:r>
              <a:rPr lang="en-US" dirty="0" smtClean="0"/>
              <a:t>No less difficult to correct mistakes in QuickDraw than any other tool</a:t>
            </a:r>
          </a:p>
          <a:p>
            <a:endParaRPr lang="en-US" dirty="0" smtClean="0"/>
          </a:p>
          <a:p>
            <a:r>
              <a:rPr lang="en-US" dirty="0" smtClean="0"/>
              <a:t>Recognition in QuickDraw was rated highly</a:t>
            </a:r>
          </a:p>
          <a:p>
            <a:endParaRPr lang="en-US" dirty="0" smtClean="0"/>
          </a:p>
          <a:p>
            <a:r>
              <a:rPr lang="en-US" dirty="0" smtClean="0"/>
              <a:t>QuickDraw rated higher in overall reaction</a:t>
            </a:r>
          </a:p>
          <a:p>
            <a:endParaRPr lang="en-US" dirty="0"/>
          </a:p>
          <a:p>
            <a:r>
              <a:rPr lang="en-US" dirty="0" smtClean="0"/>
              <a:t>Fairly even split between the two sketching modes</a:t>
            </a:r>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QuickDraw enables fast </a:t>
            </a:r>
            <a:r>
              <a:rPr lang="en-US" dirty="0" smtClean="0"/>
              <a:t>drawing</a:t>
            </a:r>
            <a:endParaRPr lang="en-US" dirty="0"/>
          </a:p>
          <a:p>
            <a:r>
              <a:rPr lang="en-US" dirty="0"/>
              <a:t>Editing/Correcting a diagram in QuickDraw is </a:t>
            </a:r>
            <a:r>
              <a:rPr lang="en-US" dirty="0" smtClean="0"/>
              <a:t>cumbersome</a:t>
            </a:r>
          </a:p>
          <a:p>
            <a:pPr lvl="1"/>
            <a:r>
              <a:rPr lang="en-US" dirty="0" smtClean="0"/>
              <a:t>Grid for snapping and manipulation</a:t>
            </a:r>
          </a:p>
          <a:p>
            <a:r>
              <a:rPr lang="en-US" dirty="0" smtClean="0"/>
              <a:t>Keyboard shortcuts</a:t>
            </a:r>
          </a:p>
          <a:p>
            <a:r>
              <a:rPr lang="en-US" dirty="0" smtClean="0"/>
              <a:t>Math recognition engine for specifying angles/dimensions</a:t>
            </a:r>
          </a:p>
          <a:p>
            <a:r>
              <a:rPr lang="en-US" dirty="0" smtClean="0"/>
              <a:t>Ability to sketch constraints on the diagram</a:t>
            </a:r>
            <a:endParaRPr lang="en-US" dirty="0"/>
          </a:p>
          <a:p>
            <a:r>
              <a:rPr lang="en-US" dirty="0" smtClean="0"/>
              <a:t>Majority </a:t>
            </a:r>
            <a:r>
              <a:rPr lang="en-US" dirty="0"/>
              <a:t>of participants want to use sketch-based interfaces in the </a:t>
            </a:r>
            <a:r>
              <a:rPr lang="en-US" dirty="0" smtClean="0"/>
              <a:t>future</a:t>
            </a:r>
          </a:p>
        </p:txBody>
      </p:sp>
      <p:sp>
        <p:nvSpPr>
          <p:cNvPr id="3" name="Title 2"/>
          <p:cNvSpPr>
            <a:spLocks noGrp="1"/>
          </p:cNvSpPr>
          <p:nvPr>
            <p:ph type="title"/>
          </p:nvPr>
        </p:nvSpPr>
        <p:spPr/>
        <p:txBody>
          <a:bodyPr/>
          <a:lstStyle/>
          <a:p>
            <a:r>
              <a:rPr lang="en-US" dirty="0" smtClean="0"/>
              <a:t>Feedback &amp; Suggestions</a:t>
            </a:r>
            <a:endParaRPr lang="en-US" dirty="0"/>
          </a:p>
        </p:txBody>
      </p:sp>
    </p:spTree>
    <p:extLst>
      <p:ext uri="{BB962C8B-B14F-4D97-AF65-F5344CB8AC3E}">
        <p14:creationId xmlns:p14="http://schemas.microsoft.com/office/powerpoint/2010/main" xmlns="" val="710891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Important in several disciplines</a:t>
            </a:r>
          </a:p>
          <a:p>
            <a:pPr lvl="1"/>
            <a:r>
              <a:rPr lang="en-US" dirty="0" smtClean="0"/>
              <a:t>Mathematics</a:t>
            </a:r>
          </a:p>
          <a:p>
            <a:pPr lvl="1"/>
            <a:r>
              <a:rPr lang="en-US" dirty="0" smtClean="0"/>
              <a:t>Physics</a:t>
            </a:r>
          </a:p>
          <a:p>
            <a:endParaRPr lang="en-US" dirty="0" smtClean="0"/>
          </a:p>
          <a:p>
            <a:r>
              <a:rPr lang="en-US" dirty="0" smtClean="0"/>
              <a:t>Often require precision</a:t>
            </a:r>
          </a:p>
          <a:p>
            <a:pPr lvl="1"/>
            <a:r>
              <a:rPr lang="en-US" dirty="0" smtClean="0"/>
              <a:t>Time consuming</a:t>
            </a:r>
          </a:p>
          <a:p>
            <a:pPr lvl="1"/>
            <a:r>
              <a:rPr lang="en-US" dirty="0" smtClean="0"/>
              <a:t>Tricky to Draw</a:t>
            </a:r>
          </a:p>
          <a:p>
            <a:pPr lvl="1"/>
            <a:endParaRPr lang="en-US" dirty="0" smtClean="0"/>
          </a:p>
        </p:txBody>
      </p:sp>
      <p:sp>
        <p:nvSpPr>
          <p:cNvPr id="2" name="Title 1"/>
          <p:cNvSpPr>
            <a:spLocks noGrp="1"/>
          </p:cNvSpPr>
          <p:nvPr>
            <p:ph type="title"/>
          </p:nvPr>
        </p:nvSpPr>
        <p:spPr/>
        <p:txBody>
          <a:bodyPr/>
          <a:lstStyle/>
          <a:p>
            <a:r>
              <a:rPr lang="en-US" dirty="0" smtClean="0"/>
              <a:t>Diagrams can be tricky</a:t>
            </a:r>
            <a:endParaRPr lang="en-US" dirty="0"/>
          </a:p>
        </p:txBody>
      </p:sp>
      <p:pic>
        <p:nvPicPr>
          <p:cNvPr id="4" name="Picture 3" descr="fig1.tif"/>
          <p:cNvPicPr>
            <a:picLocks noChangeAspect="1"/>
          </p:cNvPicPr>
          <p:nvPr/>
        </p:nvPicPr>
        <p:blipFill>
          <a:blip r:embed="rId3" cstate="print"/>
          <a:stretch>
            <a:fillRect/>
          </a:stretch>
        </p:blipFill>
        <p:spPr>
          <a:xfrm>
            <a:off x="5181600" y="3496886"/>
            <a:ext cx="1477366" cy="1263536"/>
          </a:xfrm>
          <a:prstGeom prst="rect">
            <a:avLst/>
          </a:prstGeom>
        </p:spPr>
      </p:pic>
      <p:pic>
        <p:nvPicPr>
          <p:cNvPr id="5" name="Picture 4" descr="fig2.tif"/>
          <p:cNvPicPr>
            <a:picLocks noChangeAspect="1"/>
          </p:cNvPicPr>
          <p:nvPr/>
        </p:nvPicPr>
        <p:blipFill>
          <a:blip r:embed="rId4" cstate="print"/>
          <a:stretch>
            <a:fillRect/>
          </a:stretch>
        </p:blipFill>
        <p:spPr>
          <a:xfrm>
            <a:off x="7002588" y="3099955"/>
            <a:ext cx="1527772" cy="205739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Diagramming Tool with natural mode of interaction</a:t>
            </a:r>
          </a:p>
          <a:p>
            <a:pPr marL="411480" lvl="1" indent="0">
              <a:buNone/>
            </a:pPr>
            <a:endParaRPr lang="en-US" dirty="0" smtClean="0"/>
          </a:p>
          <a:p>
            <a:r>
              <a:rPr lang="en-US" dirty="0" smtClean="0"/>
              <a:t>Novel</a:t>
            </a:r>
            <a:r>
              <a:rPr lang="en-US" smtClean="0"/>
              <a:t>, real-time </a:t>
            </a:r>
            <a:r>
              <a:rPr lang="en-US" dirty="0" smtClean="0"/>
              <a:t>beautification algorithm based on lightweight </a:t>
            </a:r>
            <a:r>
              <a:rPr lang="en-US" smtClean="0"/>
              <a:t>constraint solving</a:t>
            </a:r>
            <a:endParaRPr lang="en-US" dirty="0" smtClean="0"/>
          </a:p>
          <a:p>
            <a:pPr marL="411480" lvl="1" indent="0">
              <a:buNone/>
            </a:pPr>
            <a:endParaRPr lang="en-US" dirty="0" smtClean="0"/>
          </a:p>
          <a:p>
            <a:r>
              <a:rPr lang="en-US" dirty="0" smtClean="0"/>
              <a:t>Usability study demonstrating superior or comparable performance to state-of-the-art tools</a:t>
            </a:r>
          </a:p>
          <a:p>
            <a:endParaRPr lang="en-US" dirty="0" smtClean="0"/>
          </a:p>
          <a:p>
            <a:endParaRPr lang="en-US" dirty="0"/>
          </a:p>
          <a:p>
            <a:endParaRPr lang="en-US" dirty="0"/>
          </a:p>
        </p:txBody>
      </p:sp>
      <p:sp>
        <p:nvSpPr>
          <p:cNvPr id="2" name="Title 1"/>
          <p:cNvSpPr>
            <a:spLocks noGrp="1"/>
          </p:cNvSpPr>
          <p:nvPr>
            <p:ph type="title"/>
          </p:nvPr>
        </p:nvSpPr>
        <p:spPr/>
        <p:txBody>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Improve constraint inference and beautification systems</a:t>
            </a:r>
          </a:p>
          <a:p>
            <a:pPr lvl="1"/>
            <a:r>
              <a:rPr lang="en-US" dirty="0" smtClean="0"/>
              <a:t>To counter high failure rate </a:t>
            </a:r>
          </a:p>
          <a:p>
            <a:pPr lvl="1"/>
            <a:endParaRPr lang="en-US" dirty="0"/>
          </a:p>
          <a:p>
            <a:r>
              <a:rPr lang="en-US" dirty="0" smtClean="0"/>
              <a:t>Construct better editing capabilities</a:t>
            </a:r>
          </a:p>
          <a:p>
            <a:endParaRPr lang="en-US" dirty="0"/>
          </a:p>
          <a:p>
            <a:r>
              <a:rPr lang="en-US" dirty="0" smtClean="0"/>
              <a:t>Enable users to specify angles/dimensions for diagrams</a:t>
            </a:r>
          </a:p>
          <a:p>
            <a:endParaRPr lang="en-US" dirty="0"/>
          </a:p>
          <a:p>
            <a:r>
              <a:rPr lang="en-US" dirty="0" smtClean="0"/>
              <a:t>Enable users to specify constraints explicitly, instead of using just implicit inference</a:t>
            </a:r>
            <a:endParaRPr lang="en-US" dirty="0"/>
          </a:p>
        </p:txBody>
      </p:sp>
      <p:sp>
        <p:nvSpPr>
          <p:cNvPr id="2" name="Title 1"/>
          <p:cNvSpPr>
            <a:spLocks noGrp="1"/>
          </p:cNvSpPr>
          <p:nvPr>
            <p:ph type="title"/>
          </p:nvPr>
        </p:nvSpPr>
        <p:spPr/>
        <p:txBody>
          <a:bodyPr/>
          <a:lstStyle/>
          <a:p>
            <a:r>
              <a:rPr lang="en-US" dirty="0" smtClean="0"/>
              <a:t>Future Work</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This work is supported by</a:t>
            </a:r>
          </a:p>
          <a:p>
            <a:pPr lvl="1"/>
            <a:r>
              <a:rPr lang="en-US" dirty="0" smtClean="0"/>
              <a:t>Microsoft Research</a:t>
            </a:r>
          </a:p>
          <a:p>
            <a:pPr lvl="1"/>
            <a:r>
              <a:rPr lang="en-US" dirty="0" smtClean="0"/>
              <a:t>NSF Career Award IIS-0845921</a:t>
            </a:r>
          </a:p>
          <a:p>
            <a:pPr lvl="1"/>
            <a:r>
              <a:rPr lang="en-US" dirty="0" smtClean="0"/>
              <a:t>NSF Awards IIS-0865045 and CCF-1012056</a:t>
            </a:r>
          </a:p>
          <a:p>
            <a:pPr lvl="1"/>
            <a:endParaRPr lang="en-US" dirty="0" smtClean="0"/>
          </a:p>
          <a:p>
            <a:r>
              <a:rPr lang="en-US" dirty="0" smtClean="0"/>
              <a:t>Thanks to Bo Kang and Sarah Buchanan from the Interactive Systems and User Experience Lab for help with pilot testing</a:t>
            </a:r>
          </a:p>
          <a:p>
            <a:endParaRPr lang="en-US" dirty="0" smtClean="0"/>
          </a:p>
          <a:p>
            <a:r>
              <a:rPr lang="en-US" dirty="0" smtClean="0"/>
              <a:t>Anonymous Reviewers</a:t>
            </a:r>
            <a:endParaRPr lang="en-US" dirty="0"/>
          </a:p>
        </p:txBody>
      </p:sp>
      <p:sp>
        <p:nvSpPr>
          <p:cNvPr id="2" name="Title 1"/>
          <p:cNvSpPr>
            <a:spLocks noGrp="1"/>
          </p:cNvSpPr>
          <p:nvPr>
            <p:ph type="title"/>
          </p:nvPr>
        </p:nvSpPr>
        <p:spPr/>
        <p:txBody>
          <a:bodyPr/>
          <a:lstStyle/>
          <a:p>
            <a:r>
              <a:rPr lang="en-US" dirty="0" smtClean="0"/>
              <a:t>Acknowledgments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Live demo of QuickDraw in today’s Interactivity Session</a:t>
            </a:r>
          </a:p>
          <a:p>
            <a:pPr marL="0" indent="0">
              <a:buNone/>
            </a:pPr>
            <a:endParaRPr lang="en-US" dirty="0"/>
          </a:p>
          <a:p>
            <a:r>
              <a:rPr lang="en-US" dirty="0" smtClean="0"/>
              <a:t>Please come visit us in Exhibit Hall 4, Booth i428</a:t>
            </a:r>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 it by hand</a:t>
            </a:r>
          </a:p>
          <a:p>
            <a:pPr lvl="1"/>
            <a:r>
              <a:rPr lang="en-US" dirty="0" smtClean="0"/>
              <a:t>Using compass and set square</a:t>
            </a:r>
          </a:p>
          <a:p>
            <a:pPr lvl="1"/>
            <a:endParaRPr lang="en-US" dirty="0" smtClean="0"/>
          </a:p>
          <a:p>
            <a:r>
              <a:rPr lang="en-US" dirty="0" smtClean="0"/>
              <a:t>Use a software tool</a:t>
            </a:r>
          </a:p>
          <a:p>
            <a:pPr lvl="1"/>
            <a:r>
              <a:rPr lang="en-US" dirty="0" smtClean="0"/>
              <a:t>Cabri II Plus, Geometry Expressions, etc</a:t>
            </a:r>
          </a:p>
          <a:p>
            <a:pPr lvl="1"/>
            <a:endParaRPr lang="en-US" dirty="0" smtClean="0"/>
          </a:p>
          <a:p>
            <a:r>
              <a:rPr lang="en-US" u="sng" dirty="0" smtClean="0"/>
              <a:t>Our Solution</a:t>
            </a:r>
            <a:r>
              <a:rPr lang="en-US" dirty="0" smtClean="0"/>
              <a:t>: Enable natural sketching of diagrams, followed by constraint-based precise beautification</a:t>
            </a:r>
            <a:endParaRPr lang="en-US" dirty="0"/>
          </a:p>
        </p:txBody>
      </p:sp>
      <p:sp>
        <p:nvSpPr>
          <p:cNvPr id="2" name="Title 1"/>
          <p:cNvSpPr>
            <a:spLocks noGrp="1"/>
          </p:cNvSpPr>
          <p:nvPr>
            <p:ph type="title"/>
          </p:nvPr>
        </p:nvSpPr>
        <p:spPr/>
        <p:txBody>
          <a:bodyPr>
            <a:normAutofit fontScale="90000"/>
          </a:bodyPr>
          <a:lstStyle/>
          <a:p>
            <a:r>
              <a:rPr lang="en-US" dirty="0" smtClean="0"/>
              <a:t>Drawing Geometry Diagrams With Precision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Motivation (done)</a:t>
            </a:r>
          </a:p>
          <a:p>
            <a:r>
              <a:rPr lang="en-US" dirty="0" smtClean="0"/>
              <a:t>Related Work</a:t>
            </a:r>
          </a:p>
          <a:p>
            <a:r>
              <a:rPr lang="en-US" dirty="0" smtClean="0"/>
              <a:t>QuickDraw overview</a:t>
            </a:r>
          </a:p>
          <a:p>
            <a:r>
              <a:rPr lang="en-US" dirty="0" smtClean="0"/>
              <a:t>Demo</a:t>
            </a:r>
          </a:p>
          <a:p>
            <a:r>
              <a:rPr lang="en-US" dirty="0" smtClean="0"/>
              <a:t>Technical Details</a:t>
            </a:r>
          </a:p>
          <a:p>
            <a:r>
              <a:rPr lang="en-US" dirty="0" smtClean="0"/>
              <a:t>Findings of our Usability Study</a:t>
            </a:r>
          </a:p>
          <a:p>
            <a:r>
              <a:rPr lang="en-US" dirty="0" smtClean="0"/>
              <a:t>Q &amp; A</a:t>
            </a:r>
          </a:p>
          <a:p>
            <a:endParaRPr lang="en-US" dirty="0"/>
          </a:p>
        </p:txBody>
      </p:sp>
      <p:sp>
        <p:nvSpPr>
          <p:cNvPr id="2" name="Title 1"/>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xmlns="" val="4025009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Related Work</a:t>
            </a:r>
            <a:endParaRPr lang="en-US" dirty="0"/>
          </a:p>
        </p:txBody>
      </p:sp>
      <p:sp>
        <p:nvSpPr>
          <p:cNvPr id="6" name="Text Placeholder 5"/>
          <p:cNvSpPr>
            <a:spLocks noGrp="1"/>
          </p:cNvSpPr>
          <p:nvPr>
            <p:ph type="body" idx="1"/>
          </p:nvPr>
        </p:nvSpPr>
        <p:spPr/>
        <p:txBody>
          <a:bodyPr>
            <a:normAutofit fontScale="92500" lnSpcReduction="20000"/>
          </a:bodyPr>
          <a:lstStyle/>
          <a:p>
            <a:r>
              <a:rPr lang="en-US" dirty="0" smtClean="0"/>
              <a:t>Sketch Recognition &amp; Beautification</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CogSketch (2011)</a:t>
            </a:r>
          </a:p>
          <a:p>
            <a:r>
              <a:rPr lang="en-US" dirty="0" smtClean="0"/>
              <a:t>LADDER (2005)</a:t>
            </a:r>
          </a:p>
          <a:p>
            <a:r>
              <a:rPr lang="en-US" dirty="0" smtClean="0"/>
              <a:t>MathPad</a:t>
            </a:r>
            <a:r>
              <a:rPr lang="en-US" baseline="30000" dirty="0" smtClean="0"/>
              <a:t>2 </a:t>
            </a:r>
            <a:r>
              <a:rPr lang="en-US" dirty="0" smtClean="0">
                <a:solidFill>
                  <a:prstClr val="white">
                    <a:lumMod val="85000"/>
                    <a:lumOff val="15000"/>
                  </a:prstClr>
                </a:solidFill>
              </a:rPr>
              <a:t>(2004)</a:t>
            </a:r>
            <a:r>
              <a:rPr lang="en-US" baseline="30000" dirty="0" smtClean="0"/>
              <a:t> </a:t>
            </a:r>
          </a:p>
          <a:p>
            <a:r>
              <a:rPr lang="en-US" dirty="0" smtClean="0"/>
              <a:t>PaleoSketch (2008)</a:t>
            </a:r>
          </a:p>
          <a:p>
            <a:r>
              <a:rPr lang="en-US" dirty="0" smtClean="0"/>
              <a:t>Lineogrammar (2008)</a:t>
            </a:r>
          </a:p>
          <a:p>
            <a:r>
              <a:rPr lang="en-US" dirty="0" smtClean="0"/>
              <a:t>Wais, Wolin, Alvarado (2007)</a:t>
            </a:r>
          </a:p>
          <a:p>
            <a:r>
              <a:rPr lang="en-US" dirty="0" smtClean="0"/>
              <a:t>Igarashi et al (1997)</a:t>
            </a:r>
          </a:p>
          <a:p>
            <a:r>
              <a:rPr lang="en-US" dirty="0" smtClean="0"/>
              <a:t>PenProof (2010)</a:t>
            </a:r>
            <a:endParaRPr lang="en-US" dirty="0"/>
          </a:p>
          <a:p>
            <a:r>
              <a:rPr lang="en-US" dirty="0" smtClean="0"/>
              <a:t>IIPW (2007)</a:t>
            </a:r>
            <a:endParaRPr lang="en-US" dirty="0"/>
          </a:p>
        </p:txBody>
      </p:sp>
      <p:sp>
        <p:nvSpPr>
          <p:cNvPr id="7" name="Text Placeholder 6"/>
          <p:cNvSpPr>
            <a:spLocks noGrp="1"/>
          </p:cNvSpPr>
          <p:nvPr>
            <p:ph type="body" sz="quarter" idx="3"/>
          </p:nvPr>
        </p:nvSpPr>
        <p:spPr>
          <a:xfrm>
            <a:off x="5029200" y="2133600"/>
            <a:ext cx="3447288" cy="658368"/>
          </a:xfrm>
        </p:spPr>
        <p:txBody>
          <a:bodyPr/>
          <a:lstStyle/>
          <a:p>
            <a:r>
              <a:rPr lang="en-US" dirty="0" smtClean="0"/>
              <a:t>Constraint Solving</a:t>
            </a:r>
            <a:endParaRPr lang="en-US" dirty="0"/>
          </a:p>
        </p:txBody>
      </p:sp>
      <p:sp>
        <p:nvSpPr>
          <p:cNvPr id="5" name="Content Placeholder 4"/>
          <p:cNvSpPr>
            <a:spLocks noGrp="1"/>
          </p:cNvSpPr>
          <p:nvPr>
            <p:ph sz="quarter" idx="4"/>
          </p:nvPr>
        </p:nvSpPr>
        <p:spPr/>
        <p:txBody>
          <a:bodyPr/>
          <a:lstStyle/>
          <a:p>
            <a:endParaRPr lang="en-US" dirty="0"/>
          </a:p>
          <a:p>
            <a:r>
              <a:rPr lang="en-US" dirty="0" smtClean="0"/>
              <a:t>Gulwani et al (2011)</a:t>
            </a:r>
          </a:p>
          <a:p>
            <a:r>
              <a:rPr lang="en-US" dirty="0" smtClean="0"/>
              <a:t>Aldefeld (1988)</a:t>
            </a:r>
          </a:p>
          <a:p>
            <a:r>
              <a:rPr lang="en-US" dirty="0" smtClean="0"/>
              <a:t>Bouma et al (1995)</a:t>
            </a:r>
          </a:p>
          <a:p>
            <a:r>
              <a:rPr lang="en-US" dirty="0" smtClean="0"/>
              <a:t>Kondo (1992)</a:t>
            </a:r>
          </a:p>
          <a:p>
            <a:r>
              <a:rPr lang="en-US" dirty="0" smtClean="0"/>
              <a:t>Nelson (1985)</a:t>
            </a:r>
            <a:endParaRPr lang="en-US" dirty="0"/>
          </a:p>
        </p:txBody>
      </p:sp>
    </p:spTree>
    <p:extLst>
      <p:ext uri="{BB962C8B-B14F-4D97-AF65-F5344CB8AC3E}">
        <p14:creationId xmlns:p14="http://schemas.microsoft.com/office/powerpoint/2010/main" xmlns="" val="514794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Sketch-based interaction</a:t>
            </a:r>
          </a:p>
          <a:p>
            <a:pPr lvl="1"/>
            <a:r>
              <a:rPr lang="en-US" dirty="0" smtClean="0"/>
              <a:t>Natural and ingrained method of making diagrams</a:t>
            </a:r>
          </a:p>
          <a:p>
            <a:pPr lvl="1"/>
            <a:r>
              <a:rPr lang="en-US" dirty="0" smtClean="0"/>
              <a:t>Sketches are </a:t>
            </a:r>
            <a:r>
              <a:rPr lang="en-US" smtClean="0"/>
              <a:t>Imprecise </a:t>
            </a:r>
            <a:r>
              <a:rPr lang="en-US" smtClean="0">
                <a:sym typeface="Wingdings" pitchFamily="2" charset="2"/>
              </a:rPr>
              <a:t></a:t>
            </a:r>
          </a:p>
          <a:p>
            <a:pPr lvl="1"/>
            <a:endParaRPr lang="en-US" dirty="0" smtClean="0"/>
          </a:p>
          <a:p>
            <a:r>
              <a:rPr lang="en-US" u="sng" dirty="0" smtClean="0"/>
              <a:t>Problem</a:t>
            </a:r>
            <a:r>
              <a:rPr lang="en-US" dirty="0" smtClean="0"/>
              <a:t>: Given a rough sketch, generate a mathematically precise diagram!</a:t>
            </a:r>
          </a:p>
          <a:p>
            <a:endParaRPr lang="en-US" dirty="0" smtClean="0"/>
          </a:p>
          <a:p>
            <a:r>
              <a:rPr lang="en-US" u="sng" dirty="0" smtClean="0"/>
              <a:t>Observation</a:t>
            </a:r>
            <a:r>
              <a:rPr lang="en-US" dirty="0" smtClean="0"/>
              <a:t>: geometric constraints will probably be the same in both the rough sketch and the precise diagram </a:t>
            </a:r>
          </a:p>
          <a:p>
            <a:pPr lvl="1"/>
            <a:r>
              <a:rPr lang="en-US" dirty="0" smtClean="0"/>
              <a:t>Heuristics to infer geometric constraints</a:t>
            </a:r>
          </a:p>
          <a:p>
            <a:pPr lvl="1"/>
            <a:r>
              <a:rPr lang="en-US" dirty="0" smtClean="0"/>
              <a:t>Use inferred constraints to beautify sketch</a:t>
            </a:r>
          </a:p>
        </p:txBody>
      </p:sp>
      <p:sp>
        <p:nvSpPr>
          <p:cNvPr id="2" name="Title 1"/>
          <p:cNvSpPr>
            <a:spLocks noGrp="1"/>
          </p:cNvSpPr>
          <p:nvPr>
            <p:ph type="title"/>
          </p:nvPr>
        </p:nvSpPr>
        <p:spPr/>
        <p:txBody>
          <a:bodyPr/>
          <a:lstStyle/>
          <a:p>
            <a:r>
              <a:rPr lang="en-US" dirty="0" smtClean="0"/>
              <a:t>Underlying Problem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Sketch diagrams using stylus on a tablet PC</a:t>
            </a:r>
          </a:p>
          <a:p>
            <a:pPr lvl="1"/>
            <a:r>
              <a:rPr lang="en-US" dirty="0" smtClean="0"/>
              <a:t>In one go</a:t>
            </a:r>
          </a:p>
          <a:p>
            <a:pPr lvl="1"/>
            <a:r>
              <a:rPr lang="en-US" dirty="0" smtClean="0"/>
              <a:t>Incrementally</a:t>
            </a:r>
          </a:p>
          <a:p>
            <a:endParaRPr lang="en-US" dirty="0" smtClean="0"/>
          </a:p>
          <a:p>
            <a:r>
              <a:rPr lang="en-US" dirty="0" smtClean="0"/>
              <a:t>Editing Capabilities</a:t>
            </a:r>
          </a:p>
          <a:p>
            <a:pPr lvl="1"/>
            <a:r>
              <a:rPr lang="en-US" dirty="0" smtClean="0"/>
              <a:t>Clear the canvas</a:t>
            </a:r>
          </a:p>
          <a:p>
            <a:pPr lvl="1"/>
            <a:r>
              <a:rPr lang="en-US" dirty="0" smtClean="0"/>
              <a:t>Erase ink or recognized diagram components</a:t>
            </a:r>
          </a:p>
          <a:p>
            <a:pPr lvl="1"/>
            <a:r>
              <a:rPr lang="en-US" dirty="0" smtClean="0"/>
              <a:t>Reposition components by manipulating control points</a:t>
            </a:r>
          </a:p>
          <a:p>
            <a:endParaRPr lang="en-US" dirty="0" smtClean="0"/>
          </a:p>
          <a:p>
            <a:r>
              <a:rPr lang="en-US" dirty="0" smtClean="0"/>
              <a:t>Recognition is triggered explicitly</a:t>
            </a:r>
            <a:endParaRPr lang="en-US" dirty="0"/>
          </a:p>
          <a:p>
            <a:endParaRPr lang="en-US" dirty="0"/>
          </a:p>
        </p:txBody>
      </p:sp>
      <p:sp>
        <p:nvSpPr>
          <p:cNvPr id="3" name="Title 2"/>
          <p:cNvSpPr>
            <a:spLocks noGrp="1"/>
          </p:cNvSpPr>
          <p:nvPr>
            <p:ph type="title"/>
          </p:nvPr>
        </p:nvSpPr>
        <p:spPr>
          <a:xfrm>
            <a:off x="612290" y="570156"/>
            <a:ext cx="7998310" cy="1054250"/>
          </a:xfrm>
        </p:spPr>
        <p:txBody>
          <a:bodyPr/>
          <a:lstStyle/>
          <a:p>
            <a:r>
              <a:rPr lang="en-US" dirty="0" smtClean="0"/>
              <a:t>QuickDraw’s User-Interface</a:t>
            </a:r>
            <a:endParaRPr lang="en-US" dirty="0"/>
          </a:p>
        </p:txBody>
      </p:sp>
    </p:spTree>
    <p:extLst>
      <p:ext uri="{BB962C8B-B14F-4D97-AF65-F5344CB8AC3E}">
        <p14:creationId xmlns:p14="http://schemas.microsoft.com/office/powerpoint/2010/main" xmlns="" val="1785672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mo1.wmv">
            <a:hlinkClick r:id="" action="ppaction://media"/>
          </p:cNvPr>
          <p:cNvPicPr>
            <a:picLocks noGrp="1" noChangeAspect="1"/>
          </p:cNvPicPr>
          <p:nvPr>
            <p:ph idx="1"/>
            <a:videoFile r:link="rId1"/>
            <p:extLst>
              <p:ext uri="{DAA4B4D4-6D71-4841-9C94-3DE7FCFB9230}">
                <p14:media xmlns:p14="http://schemas.microsoft.com/office/powerpoint/2010/main" xmlns="" r:embed="rId4"/>
              </p:ext>
            </p:extLst>
          </p:nvPr>
        </p:nvPicPr>
        <p:blipFill>
          <a:blip r:embed="rId5" cstate="print"/>
          <a:stretch>
            <a:fillRect/>
          </a:stretch>
        </p:blipFill>
        <p:spPr>
          <a:xfrm>
            <a:off x="1120775" y="2247900"/>
            <a:ext cx="6900863" cy="3878263"/>
          </a:xfrm>
        </p:spPr>
      </p:pic>
      <p:sp>
        <p:nvSpPr>
          <p:cNvPr id="2" name="Title 1"/>
          <p:cNvSpPr>
            <a:spLocks noGrp="1"/>
          </p:cNvSpPr>
          <p:nvPr>
            <p:ph type="title"/>
          </p:nvPr>
        </p:nvSpPr>
        <p:spPr/>
        <p:txBody>
          <a:bodyPr/>
          <a:lstStyle/>
          <a:p>
            <a:r>
              <a:rPr lang="en-US" dirty="0" smtClean="0"/>
              <a:t>QuickDraw Demo</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u="sng" dirty="0" smtClean="0"/>
              <a:t>Sketch</a:t>
            </a:r>
            <a:r>
              <a:rPr lang="en-US" dirty="0" smtClean="0"/>
              <a:t>: Set of ink strokes</a:t>
            </a:r>
          </a:p>
          <a:p>
            <a:pPr lvl="1"/>
            <a:r>
              <a:rPr lang="en-US" u="sng" dirty="0" smtClean="0"/>
              <a:t>Ink Stroke</a:t>
            </a:r>
            <a:r>
              <a:rPr lang="en-US" dirty="0" smtClean="0"/>
              <a:t>: Collection of 2D points</a:t>
            </a:r>
          </a:p>
          <a:p>
            <a:pPr lvl="1"/>
            <a:r>
              <a:rPr lang="en-US" u="sng" dirty="0" smtClean="0"/>
              <a:t>Cusp</a:t>
            </a:r>
            <a:r>
              <a:rPr lang="en-US" dirty="0" smtClean="0"/>
              <a:t>: Region of high curvature in ink stroke</a:t>
            </a:r>
          </a:p>
          <a:p>
            <a:r>
              <a:rPr lang="en-US" dirty="0" smtClean="0"/>
              <a:t>Recognition of an ink stroke</a:t>
            </a:r>
          </a:p>
          <a:p>
            <a:pPr lvl="1"/>
            <a:r>
              <a:rPr lang="en-US" dirty="0" smtClean="0"/>
              <a:t>Enumerate all cusps [Istraw (Xiong and LaViola, 2010)]</a:t>
            </a:r>
          </a:p>
          <a:p>
            <a:pPr lvl="1"/>
            <a:r>
              <a:rPr lang="en-US" dirty="0" smtClean="0"/>
              <a:t>Use heuristics to classify stroke</a:t>
            </a:r>
          </a:p>
          <a:p>
            <a:pPr lvl="2"/>
            <a:r>
              <a:rPr lang="en-US" dirty="0" smtClean="0"/>
              <a:t>Circle or Line Segment</a:t>
            </a:r>
          </a:p>
          <a:p>
            <a:r>
              <a:rPr lang="en-US" dirty="0" smtClean="0"/>
              <a:t>Assign numerical ordering</a:t>
            </a:r>
          </a:p>
          <a:p>
            <a:pPr lvl="1"/>
            <a:r>
              <a:rPr lang="en-US" dirty="0" smtClean="0"/>
              <a:t>Left to right, then top to bottom</a:t>
            </a:r>
          </a:p>
          <a:p>
            <a:pPr lvl="1"/>
            <a:endParaRPr lang="en-US" dirty="0" smtClean="0"/>
          </a:p>
          <a:p>
            <a:endParaRPr lang="en-US" dirty="0"/>
          </a:p>
        </p:txBody>
      </p:sp>
      <p:sp>
        <p:nvSpPr>
          <p:cNvPr id="2" name="Title 1"/>
          <p:cNvSpPr>
            <a:spLocks noGrp="1"/>
          </p:cNvSpPr>
          <p:nvPr>
            <p:ph type="title"/>
          </p:nvPr>
        </p:nvSpPr>
        <p:spPr/>
        <p:txBody>
          <a:bodyPr/>
          <a:lstStyle/>
          <a:p>
            <a:r>
              <a:rPr lang="en-US" dirty="0" smtClean="0"/>
              <a:t>Input and Recognition</a:t>
            </a:r>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6600" y="2222857"/>
            <a:ext cx="1600200" cy="13044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1229</TotalTime>
  <Words>1215</Words>
  <Application>Microsoft Office PowerPoint</Application>
  <PresentationFormat>On-screen Show (4:3)</PresentationFormat>
  <Paragraphs>234</Paragraphs>
  <Slides>23</Slides>
  <Notes>8</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Hardcover</vt:lpstr>
      <vt:lpstr>QuickDraw : Improving Drawing for Geometric Diagrams</vt:lpstr>
      <vt:lpstr>Diagrams can be tricky</vt:lpstr>
      <vt:lpstr>Drawing Geometry Diagrams With Precision</vt:lpstr>
      <vt:lpstr>Outline</vt:lpstr>
      <vt:lpstr>Related Work</vt:lpstr>
      <vt:lpstr>Underlying Problem</vt:lpstr>
      <vt:lpstr>QuickDraw’s User-Interface</vt:lpstr>
      <vt:lpstr>QuickDraw Demo</vt:lpstr>
      <vt:lpstr>Input and Recognition</vt:lpstr>
      <vt:lpstr>Inference of Constraints</vt:lpstr>
      <vt:lpstr>Beautification Algorithm</vt:lpstr>
      <vt:lpstr>Beautification Example</vt:lpstr>
      <vt:lpstr>Beautification Example</vt:lpstr>
      <vt:lpstr>User Study</vt:lpstr>
      <vt:lpstr>User Study (cont’d)</vt:lpstr>
      <vt:lpstr>Diagrams used in the Study</vt:lpstr>
      <vt:lpstr>Quantitative Analysis</vt:lpstr>
      <vt:lpstr>Qualitative Analysis</vt:lpstr>
      <vt:lpstr>Feedback &amp; Suggestions</vt:lpstr>
      <vt:lpstr>Conclusion</vt:lpstr>
      <vt:lpstr>Future Work</vt:lpstr>
      <vt:lpstr>Acknowledgments</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QuickDraw : Improving Drawing for Geometry Diagrams</dc:title>
  <dc:creator>Salman</dc:creator>
  <cp:lastModifiedBy>Salman</cp:lastModifiedBy>
  <cp:revision>695</cp:revision>
  <dcterms:created xsi:type="dcterms:W3CDTF">2006-08-16T00:00:00Z</dcterms:created>
  <dcterms:modified xsi:type="dcterms:W3CDTF">2012-07-29T19:44:37Z</dcterms:modified>
</cp:coreProperties>
</file>