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8" r:id="rId2"/>
    <p:sldId id="622" r:id="rId3"/>
    <p:sldId id="602" r:id="rId4"/>
    <p:sldId id="615" r:id="rId5"/>
    <p:sldId id="616" r:id="rId6"/>
    <p:sldId id="617" r:id="rId7"/>
    <p:sldId id="618" r:id="rId8"/>
    <p:sldId id="629" r:id="rId9"/>
    <p:sldId id="624" r:id="rId10"/>
    <p:sldId id="625" r:id="rId11"/>
    <p:sldId id="621" r:id="rId12"/>
    <p:sldId id="630" r:id="rId13"/>
    <p:sldId id="637" r:id="rId14"/>
    <p:sldId id="609" r:id="rId15"/>
    <p:sldId id="631" r:id="rId16"/>
    <p:sldId id="611" r:id="rId17"/>
    <p:sldId id="612" r:id="rId18"/>
    <p:sldId id="613" r:id="rId19"/>
    <p:sldId id="614" r:id="rId20"/>
    <p:sldId id="635" r:id="rId21"/>
    <p:sldId id="636" r:id="rId22"/>
  </p:sldIdLst>
  <p:sldSz cx="9144000" cy="6858000" type="screen4x3"/>
  <p:notesSz cx="7162800" cy="9448800"/>
  <p:embeddedFontLst>
    <p:embeddedFont>
      <p:font typeface="Comic Sans MS" pitchFamily="66" charset="0"/>
      <p:regular r:id="rId25"/>
      <p:bold r:id="rId26"/>
    </p:embeddedFont>
    <p:embeddedFont>
      <p:font typeface="CMEX10" pitchFamily="34" charset="0"/>
      <p:regular r:id="rId27"/>
    </p:embeddedFont>
    <p:embeddedFont>
      <p:font typeface="CMMI7" pitchFamily="34" charset="0"/>
      <p:regular r:id="rId28"/>
    </p:embeddedFont>
    <p:embeddedFont>
      <p:font typeface="cmsy10" pitchFamily="34" charset="0"/>
      <p:regular r:id="rId29"/>
    </p:embeddedFont>
    <p:embeddedFont>
      <p:font typeface="cmmi10" pitchFamily="34" charset="0"/>
      <p:regular r:id="rId30"/>
    </p:embeddedFont>
  </p:embeddedFontLst>
  <p:custDataLst>
    <p:tags r:id="rId31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009900"/>
    <a:srgbClr val="FF9900"/>
    <a:srgbClr val="FFFF00"/>
    <a:srgbClr val="FF9999"/>
    <a:srgbClr val="BAE18F"/>
    <a:srgbClr val="FF7C80"/>
    <a:srgbClr val="FFFF66"/>
    <a:srgbClr val="CC0000"/>
    <a:srgbClr val="00999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21723" autoAdjust="0"/>
    <p:restoredTop sz="73519" autoAdjust="0"/>
  </p:normalViewPr>
  <p:slideViewPr>
    <p:cSldViewPr snapToGrid="0">
      <p:cViewPr varScale="1">
        <p:scale>
          <a:sx n="82" d="100"/>
          <a:sy n="82" d="100"/>
        </p:scale>
        <p:origin x="-1764" y="-9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/19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FDF8-3826-4507-B4EB-FAE8B7D15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4187-A053-4294-AB1D-F051A6449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/19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FE1D-8388-4F50-A5BA-F5BD69FC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18F0F-4C86-4480-9CEF-9A82C6216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937-B5E3-42E8-8740-74C18C3C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D83A-1587-4330-9240-6B196967A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1619-FDA7-4FC9-840C-D53AFE1F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DE51-BD96-4C08-856D-B7DBF4A2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D613-C508-465D-812B-64E825B5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18913"/>
            <a:ext cx="9005103" cy="2005012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00FF"/>
                </a:solidFill>
              </a:rPr>
              <a:t>A Numerical Abstract Domain based on Expression Abstraction + Max Operator with Application in Timing Analysis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38117" y="3301680"/>
            <a:ext cx="4132263" cy="1016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CC0000"/>
                </a:solidFill>
              </a:rPr>
              <a:t>Sumit Gulwani</a:t>
            </a:r>
          </a:p>
          <a:p>
            <a:pPr eaLnBrk="1" hangingPunct="1"/>
            <a:r>
              <a:rPr lang="en-US" sz="2800" dirty="0" smtClean="0">
                <a:solidFill>
                  <a:srgbClr val="CC0000"/>
                </a:solidFill>
              </a:rPr>
              <a:t>(MSR Redmond)</a:t>
            </a:r>
          </a:p>
          <a:p>
            <a:pPr eaLnBrk="1" hangingPunct="1"/>
            <a:endParaRPr lang="en-US" sz="2800" dirty="0" smtClean="0">
              <a:solidFill>
                <a:srgbClr val="CC0000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0987" y="6123008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3336" y="3327321"/>
            <a:ext cx="372745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kern="0" dirty="0" err="1" smtClean="0">
                <a:solidFill>
                  <a:srgbClr val="CC0000"/>
                </a:solidFill>
                <a:latin typeface="+mn-lt"/>
              </a:rPr>
              <a:t>Bhargav</a:t>
            </a:r>
            <a:r>
              <a:rPr lang="en-US" sz="2800" kern="0" dirty="0" smtClean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CC0000"/>
                </a:solidFill>
                <a:latin typeface="+mn-lt"/>
              </a:rPr>
              <a:t>Gulavani</a:t>
            </a:r>
            <a:endParaRPr lang="en-US" sz="2800" kern="0" dirty="0">
              <a:solidFill>
                <a:srgbClr val="CC0000"/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800" kern="0" dirty="0" smtClean="0">
                <a:solidFill>
                  <a:srgbClr val="CC0000"/>
                </a:solidFill>
                <a:latin typeface="+mn-lt"/>
              </a:rPr>
              <a:t>(IIT Bombay, India)</a:t>
            </a:r>
            <a:endParaRPr lang="en-US" sz="2800" kern="0" dirty="0">
              <a:solidFill>
                <a:srgbClr val="CC0000"/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kern="0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13320" name="Text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EX10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endParaRPr lang="en-US" dirty="0"/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424" y="6122814"/>
            <a:ext cx="2025088" cy="6253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28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FA4003-185D-48D3-96F7-9691BB94DF1C}" type="slidenum">
              <a:rPr lang="en-US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</a:t>
            </a: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44588"/>
            <a:ext cx="3927475" cy="3253792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x := 0; y := n;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ctr := 0;</a:t>
            </a:r>
            <a:r>
              <a:rPr lang="en-US" dirty="0" smtClean="0"/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while (x &lt; y)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ctr := ctr+1;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if (*) x := x+2;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else y := y-2; 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39725" y="5299075"/>
            <a:ext cx="83232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2726" name="Text Box 6"/>
          <p:cNvSpPr txBox="1">
            <a:spLocks noChangeArrowheads="1"/>
          </p:cNvSpPr>
          <p:nvPr/>
        </p:nvSpPr>
        <p:spPr bwMode="auto">
          <a:xfrm>
            <a:off x="250750" y="3889094"/>
            <a:ext cx="8858531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Abstract Interpreter </a:t>
            </a:r>
            <a:r>
              <a:rPr lang="en-US" sz="2400" dirty="0"/>
              <a:t>produces the loop invariant:          		</a:t>
            </a:r>
            <a:r>
              <a:rPr lang="en-US" sz="2400" dirty="0" smtClean="0">
                <a:solidFill>
                  <a:srgbClr val="009900"/>
                </a:solidFill>
              </a:rPr>
              <a:t>2*</a:t>
            </a:r>
            <a:r>
              <a:rPr lang="en-US" sz="2400" dirty="0" err="1" smtClean="0">
                <a:solidFill>
                  <a:srgbClr val="009900"/>
                </a:solidFill>
              </a:rPr>
              <a:t>ctr</a:t>
            </a:r>
            <a:r>
              <a:rPr lang="en-US" sz="2400" dirty="0" smtClean="0">
                <a:solidFill>
                  <a:srgbClr val="009900"/>
                </a:solidFill>
              </a:rPr>
              <a:t> = x + (n-y) </a:t>
            </a:r>
            <a:r>
              <a:rPr lang="en-US" sz="2400" dirty="0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 sz="2400" dirty="0">
                <a:solidFill>
                  <a:srgbClr val="009900"/>
                </a:solidFill>
              </a:rPr>
              <a:t>  x&lt;y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 Projecting out x and y yields </a:t>
            </a:r>
            <a:r>
              <a:rPr lang="en-US" sz="2400" dirty="0" smtClean="0">
                <a:solidFill>
                  <a:srgbClr val="009900"/>
                </a:solidFill>
              </a:rPr>
              <a:t>ctr </a:t>
            </a:r>
            <a:r>
              <a:rPr lang="en-US" sz="2400" dirty="0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 sz="2400" dirty="0">
                <a:solidFill>
                  <a:srgbClr val="009900"/>
                </a:solidFill>
              </a:rPr>
              <a:t> </a:t>
            </a:r>
            <a:r>
              <a:rPr lang="en-US" sz="2400" dirty="0" smtClean="0">
                <a:solidFill>
                  <a:srgbClr val="009900"/>
                </a:solidFill>
              </a:rPr>
              <a:t>n/2</a:t>
            </a:r>
            <a:r>
              <a:rPr lang="en-US" sz="2400" dirty="0"/>
              <a:t>. </a:t>
            </a:r>
          </a:p>
          <a:p>
            <a:pPr>
              <a:buFontTx/>
              <a:buChar char="•"/>
            </a:pPr>
            <a:r>
              <a:rPr lang="en-US" sz="2400" dirty="0"/>
              <a:t>Thus, Max{ 0, </a:t>
            </a:r>
            <a:r>
              <a:rPr lang="en-US" sz="2400" dirty="0" smtClean="0"/>
              <a:t>n/2 </a:t>
            </a:r>
            <a:r>
              <a:rPr lang="en-US" sz="2400" dirty="0"/>
              <a:t>} is an upper bound on loop iterations.</a:t>
            </a:r>
          </a:p>
        </p:txBody>
      </p:sp>
    </p:spTree>
    <p:custDataLst>
      <p:tags r:id="rId1"/>
    </p:custDataLst>
  </p:cSld>
  <p:clrMapOvr>
    <a:masterClrMapping/>
  </p:clrMapOvr>
  <p:transition advTm="430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our Numerical domain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need to perform abstract interpretation over a numerical domain that can reason about non-linearity as well as disjunctions.</a:t>
            </a:r>
          </a:p>
          <a:p>
            <a:pPr>
              <a:buNone/>
            </a:pPr>
            <a:endParaRPr lang="en-US" sz="2600" dirty="0" smtClean="0"/>
          </a:p>
          <a:p>
            <a:pPr algn="ctr">
              <a:buNone/>
            </a:pPr>
            <a:r>
              <a:rPr lang="en-US" sz="2600" dirty="0" smtClean="0"/>
              <a:t>Numerical Domain = </a:t>
            </a:r>
          </a:p>
          <a:p>
            <a:pPr algn="ctr">
              <a:buNone/>
            </a:pPr>
            <a:r>
              <a:rPr lang="en-US" dirty="0" smtClean="0"/>
              <a:t>  </a:t>
            </a:r>
          </a:p>
          <a:p>
            <a:pPr algn="ctr">
              <a:buNone/>
            </a:pPr>
            <a:r>
              <a:rPr lang="en-US" sz="2600" dirty="0" smtClean="0"/>
              <a:t>Linear Arithmetic Domain (such as </a:t>
            </a:r>
            <a:r>
              <a:rPr lang="en-US" sz="2600" dirty="0" err="1" smtClean="0"/>
              <a:t>Polyhedra</a:t>
            </a:r>
            <a:r>
              <a:rPr lang="en-US" sz="2600" dirty="0" smtClean="0"/>
              <a:t>)</a:t>
            </a:r>
          </a:p>
          <a:p>
            <a:pPr algn="ctr">
              <a:buNone/>
            </a:pPr>
            <a:r>
              <a:rPr lang="en-US" dirty="0" smtClean="0"/>
              <a:t>lifted with </a:t>
            </a:r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sz="2600" dirty="0" smtClean="0"/>
              <a:t>Expression Abstraction (for non-linearity) </a:t>
            </a:r>
          </a:p>
          <a:p>
            <a:pPr algn="ctr">
              <a:buNone/>
            </a:pPr>
            <a:r>
              <a:rPr lang="en-US" dirty="0" smtClean="0"/>
              <a:t>and </a:t>
            </a:r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sz="2600" dirty="0" smtClean="0"/>
              <a:t>Max Operator (for handling disjunctions)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advTm="3239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38" y="1143000"/>
            <a:ext cx="8018362" cy="5029200"/>
          </a:xfrm>
        </p:spPr>
        <p:txBody>
          <a:bodyPr/>
          <a:lstStyle/>
          <a:p>
            <a:r>
              <a:rPr lang="en-US" dirty="0" smtClean="0"/>
              <a:t>Challenges in Timing Analysis</a:t>
            </a:r>
          </a:p>
          <a:p>
            <a:endParaRPr lang="en-US" dirty="0" smtClean="0"/>
          </a:p>
          <a:p>
            <a:r>
              <a:rPr lang="en-US" dirty="0" smtClean="0"/>
              <a:t>Reduce Timing Analysis to Abstract Interpretation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/>
                </a:solidFill>
              </a:rPr>
              <a:t>Extend linear domain with Expression Abstraction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Max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advTm="1115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dirty="0" smtClean="0"/>
              <a:t>Extend Linear domain with Expression Abstraction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64661" cy="5029200"/>
          </a:xfrm>
        </p:spPr>
        <p:txBody>
          <a:bodyPr/>
          <a:lstStyle/>
          <a:p>
            <a:r>
              <a:rPr lang="en-US" dirty="0" smtClean="0"/>
              <a:t>Choose a set of expressions S over program variables V (closed under sub-expressions)</a:t>
            </a:r>
          </a:p>
          <a:p>
            <a:pPr lvl="1"/>
            <a:r>
              <a:rPr lang="en-US" dirty="0" smtClean="0"/>
              <a:t>Extended domain represents constraints over V </a:t>
            </a:r>
            <a:r>
              <a:rPr lang="en-US" dirty="0" smtClean="0">
                <a:latin typeface="cmsy10"/>
              </a:rPr>
              <a:t>[</a:t>
            </a:r>
            <a:r>
              <a:rPr lang="en-US" dirty="0" smtClean="0"/>
              <a:t> S </a:t>
            </a:r>
          </a:p>
          <a:p>
            <a:r>
              <a:rPr lang="en-US" sz="2400" dirty="0" smtClean="0"/>
              <a:t>Define semantics of operators </a:t>
            </a:r>
            <a:r>
              <a:rPr lang="en-US" dirty="0" smtClean="0"/>
              <a:t>in S </a:t>
            </a:r>
            <a:r>
              <a:rPr lang="en-US" sz="2400" dirty="0" smtClean="0"/>
              <a:t>using directed inference rules (</a:t>
            </a:r>
            <a:r>
              <a:rPr lang="en-US" dirty="0" smtClean="0">
                <a:latin typeface="Comic Sans MS"/>
              </a:rPr>
              <a:t>T</a:t>
            </a:r>
            <a:r>
              <a:rPr lang="en-US" sz="2400" dirty="0" smtClean="0">
                <a:latin typeface="Comic Sans MS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L</a:t>
            </a:r>
            <a:r>
              <a:rPr lang="en-US" sz="2400" dirty="0" smtClean="0">
                <a:latin typeface="Comic Sans MS"/>
              </a:rPr>
              <a:t>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R</a:t>
            </a:r>
            <a:r>
              <a:rPr lang="en-US" sz="2400" dirty="0" smtClean="0"/>
              <a:t>) </a:t>
            </a:r>
            <a:r>
              <a:rPr lang="en-US" sz="2400" dirty="0" err="1" smtClean="0"/>
              <a:t>s.t</a:t>
            </a:r>
            <a:r>
              <a:rPr lang="en-US" sz="2400" dirty="0" smtClean="0"/>
              <a:t>.</a:t>
            </a:r>
          </a:p>
          <a:p>
            <a:pPr lvl="1"/>
            <a:r>
              <a:rPr lang="en-US" dirty="0" smtClean="0">
                <a:latin typeface="Comic Sans MS"/>
              </a:rPr>
              <a:t>L</a:t>
            </a:r>
            <a:r>
              <a:rPr lang="en-US" dirty="0" smtClean="0"/>
              <a:t> and </a:t>
            </a:r>
            <a:r>
              <a:rPr lang="en-US" dirty="0" smtClean="0">
                <a:latin typeface="Comic Sans MS"/>
              </a:rPr>
              <a:t>R</a:t>
            </a:r>
            <a:r>
              <a:rPr lang="en-US" dirty="0" smtClean="0"/>
              <a:t> are linear inequalities over expressions in T. 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latin typeface="Comic Sans MS"/>
              </a:rPr>
              <a:t>L</a:t>
            </a:r>
            <a:r>
              <a:rPr lang="en-US" dirty="0" smtClean="0"/>
              <a:t> holds, then </a:t>
            </a:r>
            <a:r>
              <a:rPr lang="en-US" dirty="0" smtClean="0">
                <a:latin typeface="Comic Sans MS"/>
              </a:rPr>
              <a:t>R</a:t>
            </a:r>
            <a:r>
              <a:rPr lang="en-US" dirty="0" smtClean="0"/>
              <a:t> holds (as per the semantics of the operators used in T).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/>
              <a:t>{e</a:t>
            </a:r>
            <a:r>
              <a:rPr lang="en-US" baseline="-25000" dirty="0" smtClean="0"/>
              <a:t>1</a:t>
            </a:r>
            <a:r>
              <a:rPr lang="en-US" dirty="0" smtClean="0"/>
              <a:t>,e</a:t>
            </a:r>
            <a:r>
              <a:rPr lang="en-US" baseline="-25000" dirty="0" smtClean="0"/>
              <a:t>2</a:t>
            </a:r>
            <a:r>
              <a:rPr lang="en-US" dirty="0" smtClean="0"/>
              <a:t>,2</a:t>
            </a:r>
            <a:r>
              <a:rPr lang="en-US" baseline="30000" dirty="0" smtClean="0"/>
              <a:t>e</a:t>
            </a:r>
            <a:r>
              <a:rPr lang="en-US" sz="2000" baseline="15000" dirty="0" smtClean="0"/>
              <a:t>1</a:t>
            </a:r>
            <a:r>
              <a:rPr lang="en-US" dirty="0" smtClean="0"/>
              <a:t>,2</a:t>
            </a:r>
            <a:r>
              <a:rPr lang="en-US" baseline="30000" dirty="0" smtClean="0"/>
              <a:t>e</a:t>
            </a:r>
            <a:r>
              <a:rPr lang="en-US" sz="2000" baseline="15000" dirty="0" smtClean="0"/>
              <a:t>2</a:t>
            </a:r>
            <a:r>
              <a:rPr lang="en-US" dirty="0" smtClean="0"/>
              <a:t>} 	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+c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2000" baseline="30000" dirty="0" smtClean="0">
                <a:solidFill>
                  <a:srgbClr val="009900"/>
                </a:solidFill>
              </a:rPr>
              <a:t>1</a:t>
            </a:r>
            <a:r>
              <a:rPr lang="en-US" baseline="30000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2000" baseline="30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£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c</a:t>
            </a:r>
            <a:endParaRPr lang="en-US" dirty="0" smtClean="0"/>
          </a:p>
          <a:p>
            <a:r>
              <a:rPr lang="en-US" dirty="0" smtClean="0"/>
              <a:t>{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,</a:t>
            </a:r>
            <a:r>
              <a:rPr lang="en-US" dirty="0" smtClean="0">
                <a:latin typeface="Comic Sans MS"/>
              </a:rPr>
              <a:t>log(e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),</a:t>
            </a:r>
            <a:r>
              <a:rPr lang="en-US" dirty="0" smtClean="0">
                <a:latin typeface="Comic Sans MS"/>
              </a:rPr>
              <a:t>log(e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)} 	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ce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 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latin typeface="cmsy10"/>
              </a:rPr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Comic Sans MS"/>
              </a:rPr>
              <a:t>					log(e</a:t>
            </a:r>
            <a:r>
              <a:rPr lang="en-US" baseline="-25000" dirty="0" smtClean="0">
                <a:solidFill>
                  <a:srgbClr val="0099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9900"/>
                </a:solidFill>
                <a:latin typeface="Comic Sans MS"/>
              </a:rPr>
              <a:t>)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log c + </a:t>
            </a:r>
            <a:r>
              <a:rPr lang="en-US" dirty="0" smtClean="0">
                <a:solidFill>
                  <a:srgbClr val="009900"/>
                </a:solidFill>
                <a:latin typeface="Comic Sans MS"/>
              </a:rPr>
              <a:t>log(e</a:t>
            </a:r>
            <a:r>
              <a:rPr lang="en-US" baseline="-25000" dirty="0" smtClean="0">
                <a:solidFill>
                  <a:srgbClr val="0099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ee</a:t>
            </a:r>
            <a:r>
              <a:rPr lang="en-US" baseline="-25000" dirty="0" err="1" smtClean="0"/>
              <a:t>i</a:t>
            </a:r>
            <a:r>
              <a:rPr lang="en-US" dirty="0" smtClean="0"/>
              <a:t> }</a:t>
            </a:r>
            <a:r>
              <a:rPr lang="en-US" baseline="-25000" dirty="0" err="1" smtClean="0"/>
              <a:t>i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C00000"/>
                </a:solidFill>
                <a:latin typeface="Symbol"/>
                <a:sym typeface="Symbol"/>
              </a:rPr>
              <a:t></a:t>
            </a:r>
            <a:r>
              <a:rPr lang="en-US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C00000"/>
                </a:solidFill>
              </a:rPr>
              <a:t>c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e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C00000"/>
                </a:solidFill>
              </a:rPr>
              <a:t>0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  <a:latin typeface="Symbol"/>
                <a:sym typeface="Symbol"/>
              </a:rPr>
              <a:t></a:t>
            </a:r>
            <a:r>
              <a:rPr lang="en-US" baseline="-25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c</a:t>
            </a:r>
            <a:r>
              <a:rPr lang="en-US" baseline="-25000" dirty="0" err="1" smtClean="0">
                <a:solidFill>
                  <a:srgbClr val="009900"/>
                </a:solidFill>
              </a:rPr>
              <a:t>i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ee</a:t>
            </a:r>
            <a:r>
              <a:rPr lang="en-US" baseline="-25000" dirty="0" err="1" smtClean="0">
                <a:solidFill>
                  <a:srgbClr val="009900"/>
                </a:solidFill>
              </a:rPr>
              <a:t>i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ce</a:t>
            </a:r>
            <a:endParaRPr lang="en-US" dirty="0" smtClean="0">
              <a:solidFill>
                <a:srgbClr val="009900"/>
              </a:solidFill>
            </a:endParaRPr>
          </a:p>
          <a:p>
            <a:endParaRPr lang="en-US" sz="2400" dirty="0" smtClean="0"/>
          </a:p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  <p:transition advTm="15668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Functions of Extended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91" y="1096700"/>
            <a:ext cx="8588416" cy="5029200"/>
          </a:xfrm>
        </p:spPr>
        <p:txBody>
          <a:bodyPr/>
          <a:lstStyle/>
          <a:p>
            <a:r>
              <a:rPr lang="en-US" dirty="0" smtClean="0"/>
              <a:t>Transfer Functions for extended domain simply apply corresponding transfer function over given linear domain</a:t>
            </a:r>
          </a:p>
          <a:p>
            <a:pPr lvl="1"/>
            <a:r>
              <a:rPr lang="en-US" dirty="0" smtClean="0"/>
              <a:t>after </a:t>
            </a:r>
            <a:r>
              <a:rPr lang="en-US" dirty="0" smtClean="0">
                <a:solidFill>
                  <a:schemeClr val="accent6"/>
                </a:solidFill>
              </a:rPr>
              <a:t>saturating</a:t>
            </a:r>
            <a:r>
              <a:rPr lang="en-US" dirty="0" smtClean="0"/>
              <a:t> the inputs (which involves adding new linear relationships using rewrite rules).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Saturate(A):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do </a:t>
            </a:r>
          </a:p>
          <a:p>
            <a:pPr>
              <a:buNone/>
            </a:pPr>
            <a:r>
              <a:rPr lang="en-US" dirty="0" smtClean="0"/>
              <a:t>          A’ := A; </a:t>
            </a:r>
          </a:p>
          <a:p>
            <a:pPr>
              <a:buNone/>
            </a:pPr>
            <a:r>
              <a:rPr lang="en-US" dirty="0" smtClean="0"/>
              <a:t>          for each inference rule (T, </a:t>
            </a:r>
            <a:r>
              <a:rPr lang="en-US" dirty="0" smtClean="0">
                <a:latin typeface="Comic Sans MS"/>
              </a:rPr>
              <a:t>L</a:t>
            </a:r>
            <a:r>
              <a:rPr lang="en-US" dirty="0" smtClean="0"/>
              <a:t>, </a:t>
            </a:r>
            <a:r>
              <a:rPr lang="en-US" dirty="0" smtClean="0">
                <a:latin typeface="Comic Sans MS"/>
              </a:rPr>
              <a:t>R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              for each match 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: T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S</a:t>
            </a:r>
          </a:p>
          <a:p>
            <a:pPr>
              <a:buNone/>
            </a:pPr>
            <a:r>
              <a:rPr lang="en-US" dirty="0" smtClean="0"/>
              <a:t>                    if A’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L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, then A’ := A’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R</a:t>
            </a:r>
            <a:r>
              <a:rPr lang="en-US" dirty="0" smtClean="0">
                <a:latin typeface="cmmi10"/>
              </a:rPr>
              <a:t>¾</a:t>
            </a:r>
          </a:p>
          <a:p>
            <a:pPr>
              <a:buNone/>
            </a:pPr>
            <a:r>
              <a:rPr lang="en-US" dirty="0" smtClean="0"/>
              <a:t>	  while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(A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A’) &amp;&amp; not tired)</a:t>
            </a:r>
          </a:p>
          <a:p>
            <a:pPr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advTm="104281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38" y="1143000"/>
            <a:ext cx="8018362" cy="5029200"/>
          </a:xfrm>
        </p:spPr>
        <p:txBody>
          <a:bodyPr/>
          <a:lstStyle/>
          <a:p>
            <a:r>
              <a:rPr lang="en-US" dirty="0" smtClean="0"/>
              <a:t>Challenges in Timing Analysis</a:t>
            </a:r>
          </a:p>
          <a:p>
            <a:endParaRPr lang="en-US" dirty="0" smtClean="0"/>
          </a:p>
          <a:p>
            <a:r>
              <a:rPr lang="en-US" dirty="0" smtClean="0"/>
              <a:t>Reduce Timing Analysis to Abstract Interpretation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Expression Abstraction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/>
                </a:solidFill>
              </a:rPr>
              <a:t>Extend linear domain with Max Operator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advTm="568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 linear domain with Max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63" y="1143000"/>
            <a:ext cx="8218026" cy="5029200"/>
          </a:xfrm>
        </p:spPr>
        <p:txBody>
          <a:bodyPr/>
          <a:lstStyle/>
          <a:p>
            <a:r>
              <a:rPr lang="en-US" dirty="0" smtClean="0"/>
              <a:t>Choose a subset U of program variables V</a:t>
            </a:r>
          </a:p>
          <a:p>
            <a:pPr lvl="1"/>
            <a:r>
              <a:rPr lang="en-US" dirty="0" smtClean="0"/>
              <a:t>Typically U is set of inputs</a:t>
            </a:r>
          </a:p>
          <a:p>
            <a:endParaRPr lang="en-US" dirty="0" smtClean="0"/>
          </a:p>
          <a:p>
            <a:r>
              <a:rPr lang="en-US" dirty="0" smtClean="0"/>
              <a:t>New domain represents constraints over V-U, but with richer constant terms, constructed using (linear combinations of) max-linear expressions over U</a:t>
            </a:r>
          </a:p>
          <a:p>
            <a:pPr lvl="1"/>
            <a:r>
              <a:rPr lang="en-US" dirty="0" smtClean="0"/>
              <a:t>Example:  x + 2y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Max(</a:t>
            </a:r>
            <a:r>
              <a:rPr lang="en-US" dirty="0" err="1" smtClean="0"/>
              <a:t>n+m</a:t>
            </a:r>
            <a:r>
              <a:rPr lang="en-US" dirty="0" smtClean="0"/>
              <a:t>, 2n+3)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Max-linear expression over U is of the form </a:t>
            </a:r>
            <a:r>
              <a:rPr lang="en-US" dirty="0" smtClean="0">
                <a:latin typeface="Comic Sans MS"/>
              </a:rPr>
              <a:t>Max(e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,..,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n</a:t>
            </a:r>
            <a:r>
              <a:rPr lang="en-US" dirty="0" smtClean="0"/>
              <a:t>), where 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 is linear over U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advTm="3936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Functions of Extended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Transfer Functions make use of Witness Function based on </a:t>
            </a:r>
            <a:r>
              <a:rPr lang="en-US" dirty="0" err="1" smtClean="0"/>
              <a:t>Farkas</a:t>
            </a:r>
            <a:r>
              <a:rPr lang="en-US" dirty="0" smtClean="0"/>
              <a:t> lemma.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accent6"/>
                </a:solidFill>
              </a:rPr>
              <a:t>Farkas</a:t>
            </a:r>
            <a:r>
              <a:rPr lang="en-US" dirty="0" smtClean="0">
                <a:solidFill>
                  <a:schemeClr val="accent6"/>
                </a:solidFill>
              </a:rPr>
              <a:t> Lemma</a:t>
            </a:r>
          </a:p>
          <a:p>
            <a:r>
              <a:rPr lang="en-US" dirty="0" smtClean="0"/>
              <a:t>Let e, 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 be some linear arithmetic expressions </a:t>
            </a:r>
            <a:r>
              <a:rPr lang="en-US" i="1" dirty="0" smtClean="0"/>
              <a:t>without</a:t>
            </a:r>
            <a:r>
              <a:rPr lang="en-US" dirty="0" smtClean="0"/>
              <a:t> any constant term. </a:t>
            </a:r>
          </a:p>
          <a:p>
            <a:r>
              <a:rPr lang="en-US" dirty="0" smtClean="0"/>
              <a:t>If  {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 }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e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0, then 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0 </a:t>
            </a:r>
            <a:r>
              <a:rPr lang="en-US" dirty="0" err="1" smtClean="0"/>
              <a:t>s.t</a:t>
            </a:r>
            <a:r>
              <a:rPr lang="en-US" dirty="0" smtClean="0"/>
              <a:t>. e </a:t>
            </a:r>
            <a:r>
              <a:rPr lang="en-US" dirty="0" smtClean="0">
                <a:latin typeface="cmsy10"/>
              </a:rPr>
              <a:t>´</a:t>
            </a:r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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We refer to (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/>
              <a:t>) as </a:t>
            </a:r>
            <a:r>
              <a:rPr lang="en-US" dirty="0" smtClean="0">
                <a:solidFill>
                  <a:schemeClr val="accent6"/>
                </a:solidFill>
              </a:rPr>
              <a:t>Witness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{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0}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e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0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Witness(</a:t>
            </a:r>
            <a:r>
              <a:rPr lang="en-US" dirty="0" smtClean="0">
                <a:solidFill>
                  <a:srgbClr val="C00000"/>
                </a:solidFill>
              </a:rPr>
              <a:t>y-2x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0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x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y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0</a:t>
            </a:r>
            <a:r>
              <a:rPr lang="en-US" dirty="0" smtClean="0"/>
              <a:t>) = (1,2)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Transfer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46" y="980954"/>
            <a:ext cx="9282896" cy="5500868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  <a:latin typeface="Comic Sans MS"/>
              </a:rPr>
              <a:t>Join(A, B</a:t>
            </a:r>
            <a:r>
              <a:rPr lang="en-US" b="1" dirty="0" smtClean="0">
                <a:solidFill>
                  <a:schemeClr val="accent2"/>
                </a:solidFill>
              </a:rPr>
              <a:t>):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   </a:t>
            </a:r>
            <a:r>
              <a:rPr lang="en-US" dirty="0" smtClean="0"/>
              <a:t>Let </a:t>
            </a:r>
            <a:r>
              <a:rPr lang="en-US" dirty="0" smtClean="0">
                <a:latin typeface="Comic Sans MS"/>
              </a:rPr>
              <a:t>A</a:t>
            </a:r>
            <a:r>
              <a:rPr lang="en-US" dirty="0" smtClean="0"/>
              <a:t> be {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>
                <a:latin typeface="Comic Sans MS"/>
              </a:rPr>
              <a:t>f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}</a:t>
            </a:r>
            <a:r>
              <a:rPr lang="en-US" baseline="-25000" dirty="0" err="1" smtClean="0"/>
              <a:t>i</a:t>
            </a:r>
            <a:r>
              <a:rPr lang="en-US" dirty="0" smtClean="0"/>
              <a:t>  [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: linear over V-U, </a:t>
            </a:r>
            <a:r>
              <a:rPr lang="en-US" dirty="0" err="1" smtClean="0">
                <a:latin typeface="Comic Sans MS"/>
              </a:rPr>
              <a:t>f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: max-linear over U]</a:t>
            </a:r>
          </a:p>
          <a:p>
            <a:pPr>
              <a:buNone/>
            </a:pPr>
            <a:r>
              <a:rPr lang="en-US" dirty="0" smtClean="0">
                <a:latin typeface="Comic Sans MS"/>
              </a:rPr>
              <a:t>    Let B</a:t>
            </a:r>
            <a:r>
              <a:rPr lang="en-US" dirty="0" smtClean="0"/>
              <a:t> be {</a:t>
            </a:r>
            <a:r>
              <a:rPr lang="en-US" dirty="0" err="1" smtClean="0">
                <a:latin typeface="Comic Sans MS"/>
              </a:rPr>
              <a:t>e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err="1" smtClean="0"/>
              <a:t>’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>
                <a:latin typeface="Comic Sans MS"/>
              </a:rPr>
              <a:t>f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’}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dirty="0" smtClean="0">
                <a:latin typeface="Comic Sans MS"/>
              </a:rPr>
              <a:t>A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 := {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0}</a:t>
            </a:r>
            <a:r>
              <a:rPr lang="en-US" baseline="-25000" dirty="0" err="1" smtClean="0"/>
              <a:t>i</a:t>
            </a:r>
            <a:r>
              <a:rPr lang="en-US" dirty="0" smtClean="0"/>
              <a:t>;       </a:t>
            </a:r>
            <a:r>
              <a:rPr lang="en-US" dirty="0" smtClean="0">
                <a:latin typeface="Comic Sans MS"/>
              </a:rPr>
              <a:t>B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 := {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/>
              <a:t>’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/>
              </a:rPr>
              <a:t>0}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/>
              <a:t>;      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 := </a:t>
            </a:r>
            <a:r>
              <a:rPr lang="en-US" dirty="0" smtClean="0">
                <a:latin typeface="Comic Sans MS"/>
              </a:rPr>
              <a:t>Join(A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>
                <a:latin typeface="Comic Sans MS"/>
              </a:rPr>
              <a:t> ,B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);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Result := { </a:t>
            </a:r>
            <a:r>
              <a:rPr lang="en-US" dirty="0" err="1" smtClean="0"/>
              <a:t>e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f</a:t>
            </a:r>
            <a:r>
              <a:rPr lang="en-US" dirty="0" smtClean="0"/>
              <a:t>’’ | (e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0)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C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 } where f’’ is as follows: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    (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/>
              <a:t>) := </a:t>
            </a:r>
            <a:r>
              <a:rPr lang="en-US" dirty="0" smtClean="0">
                <a:latin typeface="Comic Sans MS"/>
              </a:rPr>
              <a:t>Witness(A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, e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0); f := </a:t>
            </a:r>
            <a:r>
              <a:rPr lang="en-US" dirty="0" smtClean="0">
                <a:latin typeface="Symbol"/>
                <a:sym typeface="Symbol"/>
              </a:rPr>
              <a:t>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	   (</a:t>
            </a:r>
            <a:r>
              <a:rPr lang="en-US" dirty="0" smtClean="0">
                <a:latin typeface="cmmi10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/>
              <a:t>’) := </a:t>
            </a:r>
            <a:r>
              <a:rPr lang="en-US" dirty="0" smtClean="0">
                <a:latin typeface="Comic Sans MS"/>
              </a:rPr>
              <a:t>Witness(B</a:t>
            </a:r>
            <a:r>
              <a:rPr lang="en-US" baseline="-25000" dirty="0" smtClean="0">
                <a:latin typeface="Comic Sans MS"/>
              </a:rPr>
              <a:t>s</a:t>
            </a:r>
            <a:r>
              <a:rPr lang="en-US" dirty="0" smtClean="0"/>
              <a:t>, e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0); f’ := </a:t>
            </a:r>
            <a:r>
              <a:rPr lang="en-US" dirty="0" smtClean="0">
                <a:latin typeface="Symbol"/>
                <a:sym typeface="Symbol"/>
              </a:rPr>
              <a:t>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mmi10"/>
                <a:sym typeface="Symbol"/>
              </a:rPr>
              <a:t>¸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dirty="0" smtClean="0">
                <a:sym typeface="Symbol"/>
              </a:rPr>
              <a:t>’</a:t>
            </a:r>
            <a:r>
              <a:rPr lang="en-US" dirty="0" smtClean="0"/>
              <a:t> </a:t>
            </a:r>
            <a:r>
              <a:rPr lang="en-US" dirty="0" err="1" smtClean="0"/>
              <a:t>f’</a:t>
            </a:r>
            <a:r>
              <a:rPr lang="en-US" baseline="-25000" dirty="0" err="1" smtClean="0"/>
              <a:t>i</a:t>
            </a:r>
            <a:r>
              <a:rPr lang="en-US" dirty="0" smtClean="0"/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         f’’ := Max(</a:t>
            </a:r>
            <a:r>
              <a:rPr lang="en-US" dirty="0" err="1" smtClean="0"/>
              <a:t>f,f</a:t>
            </a:r>
            <a:r>
              <a:rPr lang="en-US" dirty="0" smtClean="0"/>
              <a:t>’);</a:t>
            </a:r>
          </a:p>
          <a:p>
            <a:pPr>
              <a:buNone/>
            </a:pPr>
            <a:endParaRPr lang="en-US" sz="10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Correctness Proof:</a:t>
            </a:r>
          </a:p>
          <a:p>
            <a:pPr>
              <a:buNone/>
            </a:pPr>
            <a:r>
              <a:rPr lang="en-US" dirty="0" smtClean="0"/>
              <a:t>It can be shown that A </a:t>
            </a:r>
            <a:r>
              <a:rPr lang="en-US" dirty="0" smtClean="0">
                <a:latin typeface="cmsy10"/>
              </a:rPr>
              <a:t>) </a:t>
            </a:r>
            <a:r>
              <a:rPr lang="en-US" dirty="0" err="1" smtClean="0"/>
              <a:t>e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f</a:t>
            </a:r>
            <a:r>
              <a:rPr lang="en-US" dirty="0" smtClean="0"/>
              <a:t>’’ and B </a:t>
            </a:r>
            <a:r>
              <a:rPr lang="en-US" dirty="0" smtClean="0">
                <a:latin typeface="cmsy10"/>
              </a:rPr>
              <a:t>) </a:t>
            </a:r>
            <a:r>
              <a:rPr lang="en-US" dirty="0" err="1" smtClean="0"/>
              <a:t>e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f</a:t>
            </a:r>
            <a:r>
              <a:rPr lang="en-US" dirty="0" smtClean="0"/>
              <a:t>’’</a:t>
            </a:r>
          </a:p>
          <a:p>
            <a:pPr>
              <a:buNone/>
            </a:pPr>
            <a:endParaRPr lang="en-US" sz="10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Example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 Let V be {</a:t>
            </a:r>
            <a:r>
              <a:rPr lang="en-US" dirty="0" err="1" smtClean="0">
                <a:latin typeface="Comic Sans MS"/>
              </a:rPr>
              <a:t>y,x,n,m</a:t>
            </a:r>
            <a:r>
              <a:rPr lang="en-US" dirty="0" smtClean="0"/>
              <a:t>} and U be {</a:t>
            </a:r>
            <a:r>
              <a:rPr lang="en-US" dirty="0" err="1" smtClean="0">
                <a:latin typeface="Comic Sans MS"/>
              </a:rPr>
              <a:t>n,m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>
                <a:latin typeface="Comic Sans MS"/>
              </a:rPr>
              <a:t>               Let A</a:t>
            </a:r>
            <a:r>
              <a:rPr lang="en-US" dirty="0" smtClean="0"/>
              <a:t> be </a:t>
            </a:r>
            <a:r>
              <a:rPr lang="en-US" dirty="0" err="1" smtClean="0"/>
              <a:t>y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m</a:t>
            </a:r>
            <a:r>
              <a:rPr lang="en-US" dirty="0" smtClean="0"/>
              <a:t>    and  </a:t>
            </a:r>
            <a:r>
              <a:rPr lang="en-US" dirty="0" smtClean="0">
                <a:latin typeface="Comic Sans MS"/>
              </a:rPr>
              <a:t>B</a:t>
            </a:r>
            <a:r>
              <a:rPr lang="en-US" dirty="0" smtClean="0"/>
              <a:t> be y–2x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k 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 </a:t>
            </a:r>
            <a:r>
              <a:rPr lang="en-US" dirty="0" err="1" smtClean="0"/>
              <a:t>x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Then, </a:t>
            </a:r>
            <a:r>
              <a:rPr lang="en-US" dirty="0" smtClean="0">
                <a:latin typeface="Comic Sans MS"/>
              </a:rPr>
              <a:t>Join(A,B</a:t>
            </a:r>
            <a:r>
              <a:rPr lang="en-US" dirty="0" smtClean="0"/>
              <a:t>)  is </a:t>
            </a:r>
            <a:r>
              <a:rPr lang="en-US" dirty="0" err="1" smtClean="0"/>
              <a:t>y</a:t>
            </a:r>
            <a:r>
              <a:rPr lang="en-US" dirty="0" err="1" smtClean="0">
                <a:latin typeface="cmsy10"/>
              </a:rPr>
              <a:t>·</a:t>
            </a:r>
            <a:r>
              <a:rPr lang="en-US" dirty="0" err="1" smtClean="0"/>
              <a:t>max</a:t>
            </a:r>
            <a:r>
              <a:rPr lang="en-US" dirty="0" smtClean="0"/>
              <a:t>(m, k+2</a:t>
            </a:r>
            <a:r>
              <a:rPr lang="en-US" dirty="0" smtClean="0">
                <a:latin typeface="Comic Sans MS"/>
              </a:rPr>
              <a:t>n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2991" y="957800"/>
          <a:ext cx="828747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659"/>
                <a:gridCol w="942753"/>
                <a:gridCol w="3122801"/>
                <a:gridCol w="2237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r>
                        <a:rPr lang="en-US" baseline="0" dirty="0" smtClean="0"/>
                        <a:t> Set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Disjunction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Max(0,y-x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+ Max(0,y-z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Sequential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Max(0,n,m)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Non-linear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r>
                        <a:rPr lang="en-US" dirty="0" smtClean="0"/>
                        <a:t>(2n) + Max(0,-2y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)+1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y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sqrt</a:t>
                      </a:r>
                      <a:r>
                        <a:rPr lang="en-US" dirty="0" smtClean="0"/>
                        <a:t>{n}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ModularMultiply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jn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n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ModularSquare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n(n+1)/2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</a:t>
                      </a:r>
                      <a:r>
                        <a:rPr lang="en-US" baseline="0" dirty="0" smtClean="0"/>
                        <a:t>n</a:t>
                      </a:r>
                      <a:r>
                        <a:rPr lang="en-US" baseline="30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</a:t>
                      </a:r>
                      <a:r>
                        <a:rPr lang="en-US" baseline="0" dirty="0" smtClean="0"/>
                        <a:t>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log(n), log(x)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Fibonacci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MergeSort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 </a:t>
                      </a:r>
                      <a:r>
                        <a:rPr lang="en-US" dirty="0" smtClean="0"/>
                        <a:t>(log</a:t>
                      </a:r>
                      <a:r>
                        <a:rPr lang="en-US" baseline="0" dirty="0" smtClean="0"/>
                        <a:t>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baseline="0" dirty="0" smtClean="0"/>
                        <a:t> (log 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Max(0,z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), log(m), </a:t>
                      </a:r>
                      <a:r>
                        <a:rPr lang="en-US" baseline="0" dirty="0" smtClean="0"/>
                        <a:t>log(s)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91" y="1143000"/>
            <a:ext cx="8403219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Timing Analysis = Compute symbolic complexity bounds of programs in terms of inputs (assuming unit cost for statements)</a:t>
            </a:r>
          </a:p>
          <a:p>
            <a:pPr>
              <a:buNone/>
            </a:pPr>
            <a:endParaRPr lang="en-US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/>
                </a:solidFill>
              </a:rPr>
              <a:t>Challenges in Timing Analysis</a:t>
            </a:r>
          </a:p>
          <a:p>
            <a:endParaRPr lang="en-US" dirty="0" smtClean="0"/>
          </a:p>
          <a:p>
            <a:r>
              <a:rPr lang="en-US" dirty="0" smtClean="0"/>
              <a:t>Reduce Timing Analysis to Abstract Interpretation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Expression Abstraction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Max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advTm="38375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18" y="1143000"/>
            <a:ext cx="8924081" cy="5029200"/>
          </a:xfrm>
        </p:spPr>
        <p:txBody>
          <a:bodyPr/>
          <a:lstStyle/>
          <a:p>
            <a:r>
              <a:rPr lang="en-US" dirty="0" smtClean="0"/>
              <a:t>Worst Case Execution Time</a:t>
            </a:r>
          </a:p>
          <a:p>
            <a:pPr lvl="1"/>
            <a:r>
              <a:rPr lang="en-US" dirty="0" smtClean="0"/>
              <a:t>Wilhelm, CAV 2008 (Focus on architectural details).</a:t>
            </a:r>
          </a:p>
          <a:p>
            <a:pPr lvl="1"/>
            <a:r>
              <a:rPr lang="en-US" dirty="0" smtClean="0"/>
              <a:t>Our focus is on loop bounds</a:t>
            </a:r>
          </a:p>
          <a:p>
            <a:r>
              <a:rPr lang="en-US" dirty="0" smtClean="0"/>
              <a:t>Non-linear (polynomial inequalities) invariant generation</a:t>
            </a:r>
          </a:p>
          <a:p>
            <a:pPr lvl="1"/>
            <a:r>
              <a:rPr lang="en-US" dirty="0" err="1" smtClean="0"/>
              <a:t>Sankaranarayanan</a:t>
            </a:r>
            <a:r>
              <a:rPr lang="en-US" dirty="0" smtClean="0"/>
              <a:t> et al, POPL 2004; Muller-</a:t>
            </a:r>
            <a:r>
              <a:rPr lang="en-US" dirty="0" err="1" smtClean="0"/>
              <a:t>Olm</a:t>
            </a:r>
            <a:r>
              <a:rPr lang="en-US" dirty="0" smtClean="0"/>
              <a:t>, </a:t>
            </a:r>
            <a:r>
              <a:rPr lang="en-US" dirty="0" err="1" smtClean="0"/>
              <a:t>Seidl</a:t>
            </a:r>
            <a:r>
              <a:rPr lang="en-US" dirty="0" smtClean="0"/>
              <a:t>, POPL 2004; </a:t>
            </a:r>
            <a:r>
              <a:rPr lang="en-US" dirty="0" err="1" smtClean="0"/>
              <a:t>Bagnara</a:t>
            </a:r>
            <a:r>
              <a:rPr lang="en-US" dirty="0" smtClean="0"/>
              <a:t> et al, SAS 2005</a:t>
            </a:r>
          </a:p>
          <a:p>
            <a:pPr lvl="1"/>
            <a:r>
              <a:rPr lang="en-US" dirty="0" smtClean="0"/>
              <a:t>We allow any operator but over a fixed set of expressions</a:t>
            </a:r>
          </a:p>
          <a:p>
            <a:r>
              <a:rPr lang="en-US" dirty="0" smtClean="0"/>
              <a:t>Inference rule based reasoning</a:t>
            </a:r>
          </a:p>
          <a:p>
            <a:pPr lvl="1"/>
            <a:r>
              <a:rPr lang="en-US" dirty="0" smtClean="0"/>
              <a:t>for decision procedures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/>
              <a:t>Jhala</a:t>
            </a:r>
            <a:r>
              <a:rPr lang="en-US" dirty="0" smtClean="0"/>
              <a:t>, McMillan; CAV 2007)</a:t>
            </a:r>
          </a:p>
          <a:p>
            <a:pPr lvl="1"/>
            <a:r>
              <a:rPr lang="en-US" dirty="0" smtClean="0"/>
              <a:t>We show how to extend ideas to abstract interpretation.</a:t>
            </a:r>
          </a:p>
          <a:p>
            <a:r>
              <a:rPr lang="en-US" dirty="0" smtClean="0"/>
              <a:t>Disjunctive Numerical Domains</a:t>
            </a:r>
          </a:p>
          <a:p>
            <a:pPr lvl="1"/>
            <a:r>
              <a:rPr lang="en-US" dirty="0" smtClean="0"/>
              <a:t> Our algorithm finds a specific kind of disjunctive invariants using </a:t>
            </a:r>
            <a:r>
              <a:rPr lang="en-US" dirty="0" err="1" smtClean="0"/>
              <a:t>Farkas</a:t>
            </a:r>
            <a:r>
              <a:rPr lang="en-US" dirty="0" smtClean="0"/>
              <a:t> lemma.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advTm="165453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91" y="1143000"/>
            <a:ext cx="8576841" cy="5029200"/>
          </a:xfrm>
        </p:spPr>
        <p:txBody>
          <a:bodyPr/>
          <a:lstStyle/>
          <a:p>
            <a:r>
              <a:rPr lang="en-US" dirty="0" smtClean="0"/>
              <a:t>Timing Analysis using a numerical domain extended with</a:t>
            </a:r>
          </a:p>
          <a:p>
            <a:pPr lvl="1"/>
            <a:r>
              <a:rPr lang="en-US" dirty="0" smtClean="0"/>
              <a:t>Expression Abstraction (to handle non-linearity)</a:t>
            </a:r>
          </a:p>
          <a:p>
            <a:pPr lvl="1"/>
            <a:r>
              <a:rPr lang="en-US" dirty="0" smtClean="0"/>
              <a:t>Max Operator (to handle disjunctions)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 2 of the talk @ HAV 2008</a:t>
            </a:r>
          </a:p>
          <a:p>
            <a:pPr lvl="1"/>
            <a:r>
              <a:rPr lang="en-US" dirty="0" smtClean="0"/>
              <a:t>Data-structures</a:t>
            </a:r>
          </a:p>
          <a:p>
            <a:pPr lvl="1"/>
            <a:r>
              <a:rPr lang="en-US" dirty="0" smtClean="0"/>
              <a:t>Bonus: A different way to discover non-linear and disjunctive bounds</a:t>
            </a:r>
          </a:p>
          <a:p>
            <a:pPr lvl="2"/>
            <a:r>
              <a:rPr lang="en-US" dirty="0" smtClean="0"/>
              <a:t> using only a linear numerical domain, but in a CEGAR setting.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Analysis Challenges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799" y="1143000"/>
            <a:ext cx="8238281" cy="5500868"/>
          </a:xfrm>
        </p:spPr>
        <p:txBody>
          <a:bodyPr/>
          <a:lstStyle/>
          <a:p>
            <a:r>
              <a:rPr lang="en-US" dirty="0" smtClean="0"/>
              <a:t>Bounds for even simple programs may be</a:t>
            </a:r>
          </a:p>
          <a:p>
            <a:pPr lvl="1"/>
            <a:r>
              <a:rPr lang="en-US" dirty="0" smtClean="0"/>
              <a:t>Disjunctive (i.e., they involve max operators)</a:t>
            </a:r>
          </a:p>
          <a:p>
            <a:pPr lvl="1"/>
            <a:r>
              <a:rPr lang="en-US" dirty="0" smtClean="0"/>
              <a:t>Non-linear (polynomial, logarithmic, exponential)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Sometimes even proving termination is hard.</a:t>
            </a:r>
          </a:p>
          <a:p>
            <a:endParaRPr lang="en-US" dirty="0" smtClean="0"/>
          </a:p>
          <a:p>
            <a:r>
              <a:rPr lang="en-US" dirty="0" smtClean="0"/>
              <a:t>We would like to compute </a:t>
            </a:r>
            <a:r>
              <a:rPr lang="en-US" i="1" dirty="0" smtClean="0"/>
              <a:t>precise</a:t>
            </a:r>
            <a:r>
              <a:rPr lang="en-US" dirty="0" smtClean="0"/>
              <a:t> bounds.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advTm="4086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965" y="304800"/>
            <a:ext cx="8076235" cy="609600"/>
          </a:xfrm>
        </p:spPr>
        <p:txBody>
          <a:bodyPr/>
          <a:lstStyle/>
          <a:p>
            <a:r>
              <a:rPr lang="en-US" dirty="0" smtClean="0"/>
              <a:t>Simple Examples may have Disjunctive Bounds.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516" y="1536540"/>
            <a:ext cx="5000264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Simple(</a:t>
            </a:r>
            <a:r>
              <a:rPr lang="en-US" dirty="0" err="1" smtClean="0">
                <a:solidFill>
                  <a:schemeClr val="accent6"/>
                </a:solidFill>
              </a:rPr>
              <a:t>int</a:t>
            </a:r>
            <a:r>
              <a:rPr lang="en-US" dirty="0" smtClean="0">
                <a:solidFill>
                  <a:schemeClr val="accent6"/>
                </a:solidFill>
              </a:rPr>
              <a:t> n) </a:t>
            </a:r>
          </a:p>
          <a:p>
            <a:pPr>
              <a:buNone/>
            </a:pPr>
            <a:r>
              <a:rPr lang="en-US" dirty="0" smtClean="0"/>
              <a:t>	x := 0; while (x&lt;n) x++;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Simple2(</a:t>
            </a:r>
            <a:r>
              <a:rPr lang="en-US" dirty="0" err="1" smtClean="0">
                <a:solidFill>
                  <a:schemeClr val="accent6"/>
                </a:solidFill>
              </a:rPr>
              <a:t>int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Comic Sans MS"/>
              </a:rPr>
              <a:t>n,m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mic Sans MS"/>
              </a:rPr>
              <a:t>	Assume(n&gt;0); x := 0; y := 0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while (x&lt;n)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	if (y&lt;m) y++ else x++;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Simple3(</a:t>
            </a:r>
            <a:r>
              <a:rPr lang="en-US" dirty="0" err="1" smtClean="0">
                <a:solidFill>
                  <a:schemeClr val="accent6"/>
                </a:solidFill>
              </a:rPr>
              <a:t>int</a:t>
            </a:r>
            <a:r>
              <a:rPr lang="en-US" dirty="0" smtClean="0">
                <a:solidFill>
                  <a:schemeClr val="accent6"/>
                </a:solidFill>
              </a:rPr>
              <a:t> n, </a:t>
            </a:r>
            <a:r>
              <a:rPr lang="en-US" dirty="0" err="1" smtClean="0">
                <a:solidFill>
                  <a:schemeClr val="accent6"/>
                </a:solidFill>
              </a:rPr>
              <a:t>int</a:t>
            </a:r>
            <a:r>
              <a:rPr lang="en-US" dirty="0" smtClean="0">
                <a:solidFill>
                  <a:schemeClr val="accent6"/>
                </a:solidFill>
              </a:rPr>
              <a:t> m)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Assume (</a:t>
            </a:r>
            <a:r>
              <a:rPr lang="en-US" dirty="0" err="1" smtClean="0"/>
              <a:t>n,m</a:t>
            </a:r>
            <a:r>
              <a:rPr lang="en-US" dirty="0" smtClean="0"/>
              <a:t> &gt; 0); x := 0; y := 0;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while (x&lt;n || y&lt;m)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	x++; y++;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745895" y="1030147"/>
            <a:ext cx="3108760" cy="544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Bounds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(0,n)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baseline="0" dirty="0" smtClean="0">
              <a:latin typeface="+mn-lt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Comic Sans MS"/>
              </a:rPr>
              <a:t>n + Max(0,m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) </a:t>
            </a: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Max(</a:t>
            </a:r>
            <a:r>
              <a:rPr kumimoji="0" lang="en-US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n,m</a:t>
            </a: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84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Examples may have Non-linear bounds.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ModularMultiply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int</a:t>
            </a:r>
            <a:r>
              <a:rPr lang="en-US" dirty="0" smtClean="0">
                <a:solidFill>
                  <a:schemeClr val="accent2"/>
                </a:solidFill>
              </a:rPr>
              <a:t> n)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for (x:=0; x&lt;n; x++)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for (y:=0; </a:t>
            </a:r>
            <a:r>
              <a:rPr lang="en-US" dirty="0" smtClean="0">
                <a:solidFill>
                  <a:srgbClr val="009900"/>
                </a:solidFill>
              </a:rPr>
              <a:t>y&lt;n;</a:t>
            </a:r>
            <a:r>
              <a:rPr lang="en-US" dirty="0" smtClean="0"/>
              <a:t> y++);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ModularSquare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int</a:t>
            </a:r>
            <a:r>
              <a:rPr lang="en-US" dirty="0" smtClean="0">
                <a:solidFill>
                  <a:schemeClr val="accent2"/>
                </a:solidFill>
              </a:rPr>
              <a:t> n)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for (x:=0; x&lt;n; x++)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for(y:=0; </a:t>
            </a:r>
            <a:r>
              <a:rPr lang="en-US" dirty="0" smtClean="0">
                <a:solidFill>
                  <a:srgbClr val="009900"/>
                </a:solidFill>
              </a:rPr>
              <a:t>y&lt;x;</a:t>
            </a:r>
            <a:r>
              <a:rPr lang="en-US" dirty="0" smtClean="0"/>
              <a:t> y++);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Simple4(</a:t>
            </a:r>
            <a:r>
              <a:rPr lang="en-US" dirty="0" err="1" smtClean="0">
                <a:solidFill>
                  <a:schemeClr val="accent2"/>
                </a:solidFill>
              </a:rPr>
              <a:t>int</a:t>
            </a:r>
            <a:r>
              <a:rPr lang="en-US" dirty="0" smtClean="0">
                <a:solidFill>
                  <a:schemeClr val="accent2"/>
                </a:solidFill>
              </a:rPr>
              <a:t> n)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x := 0; y := 0;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while (x&lt;n) </a:t>
            </a:r>
            <a:br>
              <a:rPr lang="en-US" dirty="0" smtClean="0"/>
            </a:br>
            <a:r>
              <a:rPr lang="en-US" dirty="0" smtClean="0"/>
              <a:t>     if (y&lt;n) y++;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      else y := 0; x++;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023412" y="1030147"/>
            <a:ext cx="3379807" cy="544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Bounds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latin typeface="Comic Sans M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Comic Sans MS"/>
              </a:rPr>
              <a:t>n</a:t>
            </a:r>
            <a:r>
              <a:rPr lang="en-US" sz="2400" kern="0" baseline="30000" dirty="0" smtClean="0">
                <a:solidFill>
                  <a:srgbClr val="C00000"/>
                </a:solidFill>
                <a:latin typeface="Comic Sans MS"/>
              </a:rPr>
              <a:t>2</a:t>
            </a:r>
            <a:endParaRPr kumimoji="0" lang="en-US" sz="2400" strike="noStrike" kern="0" cap="none" spc="0" normalizeH="0" baseline="30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latin typeface="Comic Sans M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Comic Sans MS"/>
              </a:rPr>
              <a:t>n(n+1)/2</a:t>
            </a:r>
            <a:endParaRPr lang="en-US" sz="2400" kern="0" dirty="0" smtClean="0">
              <a:solidFill>
                <a:srgbClr val="C00000"/>
              </a:solidFill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noProof="0" dirty="0" smtClean="0"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Comic Sans MS"/>
              </a:rPr>
              <a:t>n</a:t>
            </a:r>
            <a:r>
              <a:rPr lang="en-US" sz="2400" kern="0" baseline="30000" dirty="0" smtClean="0">
                <a:solidFill>
                  <a:srgbClr val="C00000"/>
                </a:solidFill>
                <a:latin typeface="Comic Sans MS"/>
              </a:rPr>
              <a:t>2</a:t>
            </a:r>
            <a:endParaRPr kumimoji="0" lang="en-US" sz="2400" strike="noStrike" kern="0" cap="none" spc="0" normalizeH="0" baseline="30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ransition advTm="88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3999" cy="609600"/>
          </a:xfrm>
        </p:spPr>
        <p:txBody>
          <a:bodyPr/>
          <a:lstStyle/>
          <a:p>
            <a:r>
              <a:rPr lang="en-US" dirty="0" smtClean="0"/>
              <a:t>Even proving termination may be non-trivial.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69" y="1096700"/>
            <a:ext cx="8912506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while (x&lt;n) { x := </a:t>
            </a:r>
            <a:r>
              <a:rPr lang="en-US" dirty="0" err="1" smtClean="0">
                <a:solidFill>
                  <a:schemeClr val="accent2"/>
                </a:solidFill>
              </a:rPr>
              <a:t>x+y</a:t>
            </a:r>
            <a:r>
              <a:rPr lang="en-US" dirty="0" smtClean="0">
                <a:solidFill>
                  <a:schemeClr val="accent2"/>
                </a:solidFill>
              </a:rPr>
              <a:t>; y := y+1; }</a:t>
            </a:r>
          </a:p>
          <a:p>
            <a:r>
              <a:rPr lang="en-US" dirty="0" smtClean="0"/>
              <a:t>Termination proof: lexicographic </a:t>
            </a:r>
            <a:r>
              <a:rPr lang="en-US" dirty="0" err="1" smtClean="0"/>
              <a:t>polyranking</a:t>
            </a:r>
            <a:r>
              <a:rPr lang="en-US" dirty="0" smtClean="0"/>
              <a:t> fns</a:t>
            </a:r>
          </a:p>
          <a:p>
            <a:r>
              <a:rPr lang="en-US" dirty="0" smtClean="0"/>
              <a:t>Our tool computes bound: </a:t>
            </a:r>
            <a:r>
              <a:rPr lang="en-US" dirty="0" err="1" smtClean="0">
                <a:solidFill>
                  <a:srgbClr val="C00000"/>
                </a:solidFill>
              </a:rPr>
              <a:t>sqrt</a:t>
            </a:r>
            <a:r>
              <a:rPr lang="en-US" dirty="0" smtClean="0">
                <a:solidFill>
                  <a:srgbClr val="C00000"/>
                </a:solidFill>
              </a:rPr>
              <a:t>{2n} + max(0,-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2y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while (x&lt;y) { if (z&gt;x) x++;  else z++; }</a:t>
            </a:r>
          </a:p>
          <a:p>
            <a:r>
              <a:rPr lang="en-US" dirty="0" smtClean="0"/>
              <a:t>Termination proof: disjunctively well-founded ranking fns.</a:t>
            </a:r>
          </a:p>
          <a:p>
            <a:r>
              <a:rPr lang="en-US" dirty="0" smtClean="0"/>
              <a:t>Our tool computes bound: </a:t>
            </a:r>
            <a:r>
              <a:rPr lang="en-US" dirty="0" smtClean="0">
                <a:solidFill>
                  <a:srgbClr val="C00000"/>
                </a:solidFill>
              </a:rPr>
              <a:t>Max(0,y-x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 + Max(0,y-z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advTm="1035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We’d also like to compute precise bounds.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0" y="911499"/>
            <a:ext cx="9178729" cy="540827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Assume </a:t>
            </a:r>
            <a:r>
              <a:rPr lang="en-US" dirty="0" err="1" smtClean="0"/>
              <a:t>n,m</a:t>
            </a:r>
            <a:r>
              <a:rPr lang="en-US" dirty="0" smtClean="0"/>
              <a:t>&gt;0 and initial value of </a:t>
            </a:r>
            <a:r>
              <a:rPr lang="en-US" dirty="0" err="1" smtClean="0"/>
              <a:t>x,y</a:t>
            </a:r>
            <a:r>
              <a:rPr lang="en-US" dirty="0" smtClean="0"/>
              <a:t> is 0.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while (x&lt;n || y&lt;m) { x++; y++; }</a:t>
            </a:r>
            <a:r>
              <a:rPr lang="en-US" dirty="0" smtClean="0"/>
              <a:t>                    Bound is </a:t>
            </a:r>
            <a:r>
              <a:rPr lang="en-US" dirty="0" smtClean="0">
                <a:solidFill>
                  <a:srgbClr val="C00000"/>
                </a:solidFill>
              </a:rPr>
              <a:t>max(</a:t>
            </a:r>
            <a:r>
              <a:rPr lang="en-US" dirty="0" err="1" smtClean="0">
                <a:solidFill>
                  <a:srgbClr val="C00000"/>
                </a:solidFill>
              </a:rPr>
              <a:t>n,m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while (x&lt;n &amp;&amp; y&lt;m) { if (*) x++; else y++; }  </a:t>
            </a:r>
            <a:r>
              <a:rPr lang="en-US" dirty="0" smtClean="0"/>
              <a:t>Bound is </a:t>
            </a:r>
            <a:r>
              <a:rPr lang="en-US" dirty="0" err="1" smtClean="0">
                <a:solidFill>
                  <a:srgbClr val="C00000"/>
                </a:solidFill>
              </a:rPr>
              <a:t>n+m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while (x&lt;n) { y++; if (y&lt;m) y=0 else x++; } </a:t>
            </a:r>
            <a:r>
              <a:rPr lang="en-US" dirty="0" smtClean="0"/>
              <a:t>   Bound is </a:t>
            </a:r>
            <a:r>
              <a:rPr lang="en-US" dirty="0" err="1" smtClean="0">
                <a:solidFill>
                  <a:srgbClr val="C00000"/>
                </a:solidFill>
              </a:rPr>
              <a:t>n</a:t>
            </a:r>
            <a:r>
              <a:rPr lang="en-US" dirty="0" err="1" smtClean="0">
                <a:solidFill>
                  <a:srgbClr val="C00000"/>
                </a:solidFill>
                <a:latin typeface="cmsy10"/>
              </a:rPr>
              <a:t>£</a:t>
            </a:r>
            <a:r>
              <a:rPr lang="en-US" dirty="0" err="1" smtClean="0">
                <a:solidFill>
                  <a:srgbClr val="C00000"/>
                </a:solidFill>
              </a:rPr>
              <a:t>m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All examples above have same termination argument</a:t>
            </a:r>
            <a:r>
              <a:rPr lang="en-US" dirty="0" smtClean="0"/>
              <a:t>: Between any two successive </a:t>
            </a:r>
            <a:r>
              <a:rPr lang="en-US" dirty="0" smtClean="0"/>
              <a:t>(not necessarily consecutive) iterations:</a:t>
            </a:r>
            <a:endParaRPr lang="en-US" dirty="0" smtClean="0"/>
          </a:p>
          <a:p>
            <a:r>
              <a:rPr lang="en-US" dirty="0" smtClean="0"/>
              <a:t>Either x </a:t>
            </a:r>
            <a:r>
              <a:rPr lang="en-US" dirty="0" smtClean="0"/>
              <a:t>increases </a:t>
            </a:r>
            <a:r>
              <a:rPr lang="en-US" dirty="0" smtClean="0"/>
              <a:t>and is bounded by n</a:t>
            </a:r>
          </a:p>
          <a:p>
            <a:r>
              <a:rPr lang="en-US" dirty="0" smtClean="0"/>
              <a:t>Or y </a:t>
            </a:r>
            <a:r>
              <a:rPr lang="en-US" dirty="0" smtClean="0"/>
              <a:t>increases </a:t>
            </a:r>
            <a:r>
              <a:rPr lang="en-US" dirty="0" smtClean="0"/>
              <a:t>and is bounded by m</a:t>
            </a:r>
          </a:p>
          <a:p>
            <a:r>
              <a:rPr lang="en-US" dirty="0" smtClean="0"/>
              <a:t>This implies a bound of </a:t>
            </a:r>
            <a:r>
              <a:rPr lang="en-US" dirty="0" err="1" smtClean="0"/>
              <a:t>n</a:t>
            </a:r>
            <a:r>
              <a:rPr lang="en-US" dirty="0" err="1" smtClean="0">
                <a:latin typeface="cmsy10"/>
              </a:rPr>
              <a:t>£</a:t>
            </a:r>
            <a:r>
              <a:rPr lang="en-US" dirty="0" err="1" smtClean="0"/>
              <a:t>m</a:t>
            </a:r>
            <a:r>
              <a:rPr lang="en-US" dirty="0" smtClean="0"/>
              <a:t> in each case</a:t>
            </a:r>
          </a:p>
          <a:p>
            <a:pPr>
              <a:buNone/>
            </a:pPr>
            <a:r>
              <a:rPr lang="en-US" dirty="0" smtClean="0"/>
              <a:t>In contrast, we discover precise bounds for each of these.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advTm="5107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38" y="1143000"/>
            <a:ext cx="8018362" cy="5029200"/>
          </a:xfrm>
        </p:spPr>
        <p:txBody>
          <a:bodyPr/>
          <a:lstStyle/>
          <a:p>
            <a:r>
              <a:rPr lang="en-US" dirty="0" smtClean="0"/>
              <a:t>Challenges in Timing Analysis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/>
                </a:solidFill>
              </a:rPr>
              <a:t>Reduce Timing Analysis to Abstract Interpretation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Expression Abstraction</a:t>
            </a:r>
          </a:p>
          <a:p>
            <a:endParaRPr lang="en-US" dirty="0" smtClean="0"/>
          </a:p>
          <a:p>
            <a:r>
              <a:rPr lang="en-US" dirty="0" smtClean="0"/>
              <a:t>Extend linear domain with Max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advTm="2770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09BE0C-D68E-4D56-901D-98EEF7E3E3A7}" type="slidenum">
              <a:rPr lang="en-US"/>
              <a:pPr/>
              <a:t>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1700" y="2497138"/>
            <a:ext cx="2014538" cy="127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800" dirty="0" smtClean="0"/>
              <a:t>while c do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800" dirty="0" smtClean="0"/>
              <a:t>   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1152003" name="Rectangle 3"/>
          <p:cNvSpPr>
            <a:spLocks noChangeArrowheads="1"/>
          </p:cNvSpPr>
          <p:nvPr/>
        </p:nvSpPr>
        <p:spPr bwMode="auto">
          <a:xfrm>
            <a:off x="4876799" y="2362200"/>
            <a:ext cx="285508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ctr </a:t>
            </a:r>
            <a:r>
              <a:rPr lang="en-US" sz="2800" dirty="0">
                <a:solidFill>
                  <a:srgbClr val="0000FF"/>
                </a:solidFill>
              </a:rPr>
              <a:t>:= 0;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while c do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     </a:t>
            </a:r>
            <a:r>
              <a:rPr lang="en-US" sz="2800" dirty="0" smtClean="0">
                <a:solidFill>
                  <a:srgbClr val="0000FF"/>
                </a:solidFill>
              </a:rPr>
              <a:t>ctr </a:t>
            </a:r>
            <a:r>
              <a:rPr lang="en-US" sz="2800" dirty="0">
                <a:solidFill>
                  <a:srgbClr val="0000FF"/>
                </a:solidFill>
              </a:rPr>
              <a:t>:= </a:t>
            </a:r>
            <a:r>
              <a:rPr lang="en-US" sz="2800" dirty="0" smtClean="0">
                <a:solidFill>
                  <a:srgbClr val="0000FF"/>
                </a:solidFill>
              </a:rPr>
              <a:t>ctr+1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    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1152004" name="Rectangle 4"/>
          <p:cNvSpPr>
            <a:spLocks noChangeArrowheads="1"/>
          </p:cNvSpPr>
          <p:nvPr/>
        </p:nvSpPr>
        <p:spPr bwMode="auto">
          <a:xfrm>
            <a:off x="228600" y="48768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/>
              <a:t>Claim: Let </a:t>
            </a:r>
            <a:r>
              <a:rPr lang="en-US" sz="2800" dirty="0"/>
              <a:t>u be an upper bound on loop counter </a:t>
            </a:r>
            <a:r>
              <a:rPr lang="en-US" sz="2800" dirty="0" smtClean="0"/>
              <a:t>ctr inside the loop. Then Max(0,u) </a:t>
            </a:r>
            <a:r>
              <a:rPr lang="en-US" sz="2800" dirty="0"/>
              <a:t>denotes an upper bound on the number of loop iterations.</a:t>
            </a:r>
          </a:p>
        </p:txBody>
      </p:sp>
      <p:sp>
        <p:nvSpPr>
          <p:cNvPr id="1152005" name="Line 5"/>
          <p:cNvSpPr>
            <a:spLocks noChangeShapeType="1"/>
          </p:cNvSpPr>
          <p:nvPr/>
        </p:nvSpPr>
        <p:spPr bwMode="auto">
          <a:xfrm>
            <a:off x="3089475" y="309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title"/>
          </p:nvPr>
        </p:nvSpPr>
        <p:spPr>
          <a:xfrm>
            <a:off x="-104170" y="271463"/>
            <a:ext cx="9317620" cy="609600"/>
          </a:xfrm>
          <a:noFill/>
        </p:spPr>
        <p:txBody>
          <a:bodyPr/>
          <a:lstStyle/>
          <a:p>
            <a:pPr eaLnBrk="1" hangingPunct="1"/>
            <a:r>
              <a:rPr lang="en-US" sz="2900" dirty="0" smtClean="0"/>
              <a:t>Reduce Timing Analysis to Abstract Interpretation </a:t>
            </a:r>
          </a:p>
        </p:txBody>
      </p:sp>
    </p:spTree>
    <p:custDataLst>
      <p:tags r:id="rId1"/>
    </p:custDataLst>
  </p:cSld>
  <p:clrMapOvr>
    <a:masterClrMapping/>
  </p:clrMapOvr>
  <p:transition advTm="21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3" grpId="0"/>
      <p:bldP spid="1152004" grpId="0"/>
      <p:bldP spid="115200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1.8|10.9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45447</TotalTime>
  <Words>1353</Words>
  <Application>Microsoft PowerPoint</Application>
  <PresentationFormat>On-screen Show (4:3)</PresentationFormat>
  <Paragraphs>312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Comic Sans MS</vt:lpstr>
      <vt:lpstr>CMEX10</vt:lpstr>
      <vt:lpstr>CMMI7</vt:lpstr>
      <vt:lpstr>Wingdings</vt:lpstr>
      <vt:lpstr>Times New Roman</vt:lpstr>
      <vt:lpstr>cmsy10</vt:lpstr>
      <vt:lpstr>Symbol</vt:lpstr>
      <vt:lpstr>cmmi10</vt:lpstr>
      <vt:lpstr>Default Design</vt:lpstr>
      <vt:lpstr>A Numerical Abstract Domain based on Expression Abstraction + Max Operator with Application in Timing Analysis </vt:lpstr>
      <vt:lpstr>Outline</vt:lpstr>
      <vt:lpstr>Timing Analysis Challenges</vt:lpstr>
      <vt:lpstr>Simple Examples may have Disjunctive Bounds.</vt:lpstr>
      <vt:lpstr>Simple Examples may have Non-linear bounds.</vt:lpstr>
      <vt:lpstr>Even proving termination may be non-trivial.</vt:lpstr>
      <vt:lpstr>We’d also like to compute precise bounds.</vt:lpstr>
      <vt:lpstr>Outline</vt:lpstr>
      <vt:lpstr>Reduce Timing Analysis to Abstract Interpretation </vt:lpstr>
      <vt:lpstr>Example</vt:lpstr>
      <vt:lpstr>Design of our Numerical domain </vt:lpstr>
      <vt:lpstr>Outline</vt:lpstr>
      <vt:lpstr>Extend Linear domain with Expression Abstraction</vt:lpstr>
      <vt:lpstr>Transfer Functions of Extended Domain</vt:lpstr>
      <vt:lpstr>Outline</vt:lpstr>
      <vt:lpstr>Extend linear domain with Max Operator</vt:lpstr>
      <vt:lpstr>Transfer Functions of Extended Domain</vt:lpstr>
      <vt:lpstr>Join Transfer Function</vt:lpstr>
      <vt:lpstr>Experiments</vt:lpstr>
      <vt:lpstr>Related Work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 Gulwani</cp:lastModifiedBy>
  <cp:revision>3045</cp:revision>
  <dcterms:created xsi:type="dcterms:W3CDTF">1601-01-01T00:00:00Z</dcterms:created>
  <dcterms:modified xsi:type="dcterms:W3CDTF">2008-07-13T02:40:43Z</dcterms:modified>
</cp:coreProperties>
</file>