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69" r:id="rId3"/>
    <p:sldId id="270" r:id="rId4"/>
    <p:sldId id="274" r:id="rId5"/>
    <p:sldId id="268" r:id="rId6"/>
    <p:sldId id="260" r:id="rId7"/>
    <p:sldId id="276" r:id="rId8"/>
    <p:sldId id="277" r:id="rId9"/>
    <p:sldId id="258" r:id="rId10"/>
    <p:sldId id="263" r:id="rId11"/>
    <p:sldId id="278" r:id="rId12"/>
    <p:sldId id="272" r:id="rId13"/>
    <p:sldId id="264" r:id="rId14"/>
    <p:sldId id="273" r:id="rId15"/>
    <p:sldId id="257" r:id="rId16"/>
    <p:sldId id="279" r:id="rId17"/>
    <p:sldId id="261" r:id="rId18"/>
    <p:sldId id="267" r:id="rId19"/>
    <p:sldId id="262" r:id="rId20"/>
    <p:sldId id="266" r:id="rId21"/>
    <p:sldId id="26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565"/>
    <a:srgbClr val="FF191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3594" autoAdjust="0"/>
  </p:normalViewPr>
  <p:slideViewPr>
    <p:cSldViewPr snapToGrid="0" snapToObjects="1">
      <p:cViewPr varScale="1">
        <p:scale>
          <a:sx n="78" d="100"/>
          <a:sy n="78" d="100"/>
        </p:scale>
        <p:origin x="239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3" d="100"/>
          <a:sy n="83" d="100"/>
        </p:scale>
        <p:origin x="372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C5EE82-ED7D-2D4B-9CCE-D61334806EE1}" type="datetimeFigureOut">
              <a:rPr lang="en-US" smtClean="0"/>
              <a:t>2/11/2015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B67814A-8946-DF4C-8FCA-68ADA2E5872F}" type="slidenum">
              <a:rPr lang="en-US" smtClean="0"/>
              <a:t>‹#›</a:t>
            </a:fld>
            <a:endParaRPr lang="en-US"/>
          </a:p>
        </p:txBody>
      </p:sp>
    </p:spTree>
    <p:extLst>
      <p:ext uri="{BB962C8B-B14F-4D97-AF65-F5344CB8AC3E}">
        <p14:creationId xmlns:p14="http://schemas.microsoft.com/office/powerpoint/2010/main" val="31327395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19468B-9E02-5143-AEE0-8FAC264AE27B}" type="datetimeFigureOut">
              <a:rPr lang="en-US" smtClean="0"/>
              <a:t>2/11/2015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C46097-75F0-8C4A-9709-CC8343A26501}" type="slidenum">
              <a:rPr lang="en-US" smtClean="0"/>
              <a:t>‹#›</a:t>
            </a:fld>
            <a:endParaRPr lang="en-US"/>
          </a:p>
        </p:txBody>
      </p:sp>
    </p:spTree>
    <p:extLst>
      <p:ext uri="{BB962C8B-B14F-4D97-AF65-F5344CB8AC3E}">
        <p14:creationId xmlns:p14="http://schemas.microsoft.com/office/powerpoint/2010/main" val="38377314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Hello</a:t>
            </a:r>
            <a:r>
              <a:rPr lang="en-US" baseline="0" dirty="0" smtClean="0"/>
              <a:t> everyone, my name is </a:t>
            </a:r>
            <a:r>
              <a:rPr lang="en-US" baseline="0" dirty="0" err="1" smtClean="0"/>
              <a:t>Umair</a:t>
            </a:r>
            <a:r>
              <a:rPr lang="en-US" baseline="0" dirty="0" smtClean="0"/>
              <a:t> Ahmed and I will be presenting our work through this video. It is unfortunate that I cannot present this in person due to my visa issues. </a:t>
            </a:r>
          </a:p>
          <a:p>
            <a:pPr marL="171450" indent="-171450">
              <a:buFont typeface="Arial" panose="020B0604020202020204" pitchFamily="34" charset="0"/>
              <a:buChar char="•"/>
            </a:pPr>
            <a:r>
              <a:rPr lang="en-US" baseline="0" dirty="0" smtClean="0"/>
              <a:t>But please feel free to contact me in case you require any clarification.</a:t>
            </a:r>
            <a:endParaRPr lang="en-US" dirty="0" smtClean="0"/>
          </a:p>
          <a:p>
            <a:pPr marL="171450" indent="-171450">
              <a:buFont typeface="Arial" panose="020B0604020202020204" pitchFamily="34" charset="0"/>
              <a:buChar char="•"/>
            </a:pPr>
            <a:r>
              <a:rPr lang="en-US" dirty="0" smtClean="0"/>
              <a:t>So the title of the talk is - </a:t>
            </a:r>
            <a:r>
              <a:rPr lang="en-US" sz="1200" dirty="0" smtClean="0"/>
              <a:t>Automatic Generation of Alternative Starting Positions for Simple Traditional Board Games</a:t>
            </a:r>
          </a:p>
          <a:p>
            <a:pPr marL="171450" indent="-171450">
              <a:buFont typeface="Arial" panose="020B0604020202020204" pitchFamily="34" charset="0"/>
              <a:buChar char="•"/>
            </a:pPr>
            <a:r>
              <a:rPr lang="en-US" sz="1200" dirty="0" smtClean="0"/>
              <a:t>And this is a joint</a:t>
            </a:r>
            <a:r>
              <a:rPr lang="en-US" sz="1200" baseline="0" dirty="0" smtClean="0"/>
              <a:t> work with </a:t>
            </a:r>
            <a:r>
              <a:rPr lang="en-US" sz="1200" baseline="0" dirty="0" err="1" smtClean="0"/>
              <a:t>Krishnendu</a:t>
            </a:r>
            <a:r>
              <a:rPr lang="en-US" sz="1200" baseline="0" dirty="0" smtClean="0"/>
              <a:t> Chatterjee and </a:t>
            </a:r>
            <a:r>
              <a:rPr lang="en-US" sz="1200" baseline="0" dirty="0" err="1" smtClean="0"/>
              <a:t>Sumit</a:t>
            </a:r>
            <a:r>
              <a:rPr lang="en-US" sz="1200" baseline="0" dirty="0" smtClean="0"/>
              <a:t> </a:t>
            </a:r>
            <a:r>
              <a:rPr lang="en-US" sz="1200" baseline="0" dirty="0" err="1" smtClean="0"/>
              <a:t>Gulwani</a:t>
            </a:r>
            <a:endParaRPr lang="en-US" sz="1200" dirty="0" smtClean="0"/>
          </a:p>
        </p:txBody>
      </p:sp>
      <p:sp>
        <p:nvSpPr>
          <p:cNvPr id="4" name="Slide Number Placeholder 3"/>
          <p:cNvSpPr>
            <a:spLocks noGrp="1"/>
          </p:cNvSpPr>
          <p:nvPr>
            <p:ph type="sldNum" sz="quarter" idx="10"/>
          </p:nvPr>
        </p:nvSpPr>
        <p:spPr/>
        <p:txBody>
          <a:bodyPr/>
          <a:lstStyle/>
          <a:p>
            <a:fld id="{90C46097-75F0-8C4A-9709-CC8343A26501}" type="slidenum">
              <a:rPr lang="en-US" smtClean="0"/>
              <a:t>1</a:t>
            </a:fld>
            <a:endParaRPr lang="en-US"/>
          </a:p>
        </p:txBody>
      </p:sp>
    </p:spTree>
    <p:extLst>
      <p:ext uri="{BB962C8B-B14F-4D97-AF65-F5344CB8AC3E}">
        <p14:creationId xmlns:p14="http://schemas.microsoft.com/office/powerpoint/2010/main" val="2145792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And here are our </a:t>
            </a:r>
            <a:r>
              <a:rPr lang="en-US" baseline="0" dirty="0" smtClean="0"/>
              <a:t>experimental results for one particular</a:t>
            </a:r>
            <a:r>
              <a:rPr lang="en-US" dirty="0" smtClean="0"/>
              <a:t> board game  - Connect4 on a 5x5 board.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We consider </a:t>
            </a:r>
            <a:r>
              <a:rPr lang="en-US" dirty="0" err="1" smtClean="0"/>
              <a:t>Wj</a:t>
            </a:r>
            <a:r>
              <a:rPr lang="en-US" dirty="0" smtClean="0"/>
              <a:t>, for j=2 or 3, </a:t>
            </a:r>
            <a:r>
              <a:rPr lang="en-US" baseline="0" dirty="0" smtClean="0"/>
              <a:t>and sample 5000  states at random and consider this notion of what states are easy, medium and hard for depth k1 strategy of player-1 against a fixed depth-3 strategy of player-2</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And we find that we discover many of these interesting starting states which were not known before. And that’s the main result of our work.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And we have similar result for games against opponents of depth-2, and for other games like Bottom2 and </a:t>
            </a:r>
            <a:r>
              <a:rPr lang="en-US" baseline="0" dirty="0" err="1" smtClean="0"/>
              <a:t>TicTacToe</a:t>
            </a:r>
            <a:r>
              <a:rPr lang="en-US" baseline="0" dirty="0" smtClean="0"/>
              <a:t>.</a:t>
            </a:r>
            <a:endParaRPr lang="en-US" dirty="0" smtClean="0"/>
          </a:p>
          <a:p>
            <a:endParaRPr lang="en-US" dirty="0"/>
          </a:p>
        </p:txBody>
      </p:sp>
      <p:sp>
        <p:nvSpPr>
          <p:cNvPr id="4" name="Slide Number Placeholder 3"/>
          <p:cNvSpPr>
            <a:spLocks noGrp="1"/>
          </p:cNvSpPr>
          <p:nvPr>
            <p:ph type="sldNum" sz="quarter" idx="10"/>
          </p:nvPr>
        </p:nvSpPr>
        <p:spPr/>
        <p:txBody>
          <a:bodyPr/>
          <a:lstStyle/>
          <a:p>
            <a:fld id="{90C46097-75F0-8C4A-9709-CC8343A26501}" type="slidenum">
              <a:rPr lang="en-US" smtClean="0"/>
              <a:t>10</a:t>
            </a:fld>
            <a:endParaRPr lang="en-US"/>
          </a:p>
        </p:txBody>
      </p:sp>
    </p:spTree>
    <p:extLst>
      <p:ext uri="{BB962C8B-B14F-4D97-AF65-F5344CB8AC3E}">
        <p14:creationId xmlns:p14="http://schemas.microsoft.com/office/powerpoint/2010/main" val="1500112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summarize our experimental results.</a:t>
            </a:r>
          </a:p>
          <a:p>
            <a:r>
              <a:rPr lang="en-US" dirty="0" smtClean="0"/>
              <a:t>Interesting starting positions are found in all variety of board games. While </a:t>
            </a:r>
            <a:r>
              <a:rPr lang="en-US" dirty="0" err="1" smtClean="0"/>
              <a:t>TicTacToe</a:t>
            </a:r>
            <a:r>
              <a:rPr lang="en-US" dirty="0" smtClean="0"/>
              <a:t> has such</a:t>
            </a:r>
            <a:r>
              <a:rPr lang="en-US" baseline="0" dirty="0" smtClean="0"/>
              <a:t> positions only for depth-1 look ahead of player-1, Bottom-2 and Connect-4 have positions which are difficult for even depth-2 and depth-3 look ahead respectively. </a:t>
            </a:r>
            <a:endParaRPr lang="en-US" dirty="0" smtClean="0"/>
          </a:p>
          <a:p>
            <a:endParaRPr lang="en-US" dirty="0" smtClean="0"/>
          </a:p>
          <a:p>
            <a:r>
              <a:rPr lang="en-US" dirty="0" smtClean="0"/>
              <a:t>And consider </a:t>
            </a:r>
            <a:r>
              <a:rPr lang="en-US" dirty="0" err="1" smtClean="0"/>
              <a:t>TicTacToe</a:t>
            </a:r>
            <a:r>
              <a:rPr lang="en-US" dirty="0" smtClean="0"/>
              <a:t> 4x4, where if we start from default start state, there are no interesting positions.</a:t>
            </a:r>
          </a:p>
          <a:p>
            <a:r>
              <a:rPr lang="en-US" dirty="0" smtClean="0"/>
              <a:t>But if we consider alternative starting position, then they have same difficulty level as the states for example in </a:t>
            </a:r>
            <a:r>
              <a:rPr lang="en-US" dirty="0" err="1" smtClean="0"/>
              <a:t>TicTacToe</a:t>
            </a:r>
            <a:r>
              <a:rPr lang="en-US" dirty="0" smtClean="0"/>
              <a:t> 3x3.</a:t>
            </a:r>
          </a:p>
          <a:p>
            <a:endParaRPr lang="en-US" dirty="0"/>
          </a:p>
        </p:txBody>
      </p:sp>
      <p:sp>
        <p:nvSpPr>
          <p:cNvPr id="4" name="Slide Number Placeholder 3"/>
          <p:cNvSpPr>
            <a:spLocks noGrp="1"/>
          </p:cNvSpPr>
          <p:nvPr>
            <p:ph type="sldNum" sz="quarter" idx="10"/>
          </p:nvPr>
        </p:nvSpPr>
        <p:spPr/>
        <p:txBody>
          <a:bodyPr/>
          <a:lstStyle/>
          <a:p>
            <a:fld id="{90C46097-75F0-8C4A-9709-CC8343A26501}" type="slidenum">
              <a:rPr lang="en-US" smtClean="0"/>
              <a:t>11</a:t>
            </a:fld>
            <a:endParaRPr lang="en-US"/>
          </a:p>
        </p:txBody>
      </p:sp>
    </p:spTree>
    <p:extLst>
      <p:ext uri="{BB962C8B-B14F-4D97-AF65-F5344CB8AC3E}">
        <p14:creationId xmlns:p14="http://schemas.microsoft.com/office/powerpoint/2010/main" val="1749459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key thing about the experimental result is that we really find existence of positions of different hardness levels.</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default start state can only belong to one category – Easy, Medium or Hard.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But each of this game has various different gradation of states depending on the two strategies of the players.</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Another thing that we observe is that the number of interesting states are extremely rare. It forms a negligible fraction of the huge state space.</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Hence, you can’t really uniformly sample states and select them.</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And interestingly, games where the starting states were heavily biased, like </a:t>
            </a:r>
            <a:r>
              <a:rPr lang="en-US" baseline="0" dirty="0" err="1" smtClean="0"/>
              <a:t>TicTacToe</a:t>
            </a:r>
            <a:r>
              <a:rPr lang="en-US" baseline="0" dirty="0" smtClean="0"/>
              <a:t> 4x4, we find interesting states.</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Hence these games which were never played before can be played now.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0C46097-75F0-8C4A-9709-CC8343A26501}" type="slidenum">
              <a:rPr lang="en-US" smtClean="0"/>
              <a:t>12</a:t>
            </a:fld>
            <a:endParaRPr lang="en-US"/>
          </a:p>
        </p:txBody>
      </p:sp>
    </p:spTree>
    <p:extLst>
      <p:ext uri="{BB962C8B-B14F-4D97-AF65-F5344CB8AC3E}">
        <p14:creationId xmlns:p14="http://schemas.microsoft.com/office/powerpoint/2010/main" val="4026380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search methodology generates very interesting positions for which</a:t>
            </a:r>
            <a:r>
              <a:rPr lang="en-US" baseline="0" dirty="0" smtClean="0"/>
              <a:t> here are some samples.</a:t>
            </a:r>
          </a:p>
          <a:p>
            <a:endParaRPr lang="en-US" dirty="0" smtClean="0"/>
          </a:p>
          <a:p>
            <a:r>
              <a:rPr lang="en-US" dirty="0" smtClean="0"/>
              <a:t>Typical starting states in board games is a blank</a:t>
            </a:r>
            <a:r>
              <a:rPr lang="en-US" baseline="0" dirty="0" smtClean="0"/>
              <a:t> (or empty) state</a:t>
            </a:r>
            <a:endParaRPr lang="en-US" dirty="0" smtClean="0"/>
          </a:p>
          <a:p>
            <a:r>
              <a:rPr lang="en-US" dirty="0" smtClean="0"/>
              <a:t>But</a:t>
            </a:r>
            <a:r>
              <a:rPr lang="en-US" baseline="0" dirty="0" smtClean="0"/>
              <a:t> w</a:t>
            </a:r>
            <a:r>
              <a:rPr lang="en-US" dirty="0" smtClean="0"/>
              <a:t>e generate starting</a:t>
            </a:r>
            <a:r>
              <a:rPr lang="en-US" baseline="0" dirty="0" smtClean="0"/>
              <a:t> states such that player-1 is g</a:t>
            </a:r>
            <a:r>
              <a:rPr lang="en-US" dirty="0" smtClean="0"/>
              <a:t>uaranteed</a:t>
            </a:r>
            <a:r>
              <a:rPr lang="en-US" baseline="0" dirty="0" smtClean="0"/>
              <a:t> to win in J moves, if one plays optimally, irrespective of opponent moves.</a:t>
            </a:r>
            <a:endParaRPr lang="en-US" dirty="0" smtClean="0"/>
          </a:p>
          <a:p>
            <a:endParaRPr lang="en-US" dirty="0"/>
          </a:p>
        </p:txBody>
      </p:sp>
      <p:sp>
        <p:nvSpPr>
          <p:cNvPr id="4" name="Slide Number Placeholder 3"/>
          <p:cNvSpPr>
            <a:spLocks noGrp="1"/>
          </p:cNvSpPr>
          <p:nvPr>
            <p:ph type="sldNum" sz="quarter" idx="10"/>
          </p:nvPr>
        </p:nvSpPr>
        <p:spPr/>
        <p:txBody>
          <a:bodyPr/>
          <a:lstStyle/>
          <a:p>
            <a:fld id="{90C46097-75F0-8C4A-9709-CC8343A26501}" type="slidenum">
              <a:rPr lang="en-US" smtClean="0"/>
              <a:t>13</a:t>
            </a:fld>
            <a:endParaRPr lang="en-US"/>
          </a:p>
        </p:txBody>
      </p:sp>
    </p:spTree>
    <p:extLst>
      <p:ext uri="{BB962C8B-B14F-4D97-AF65-F5344CB8AC3E}">
        <p14:creationId xmlns:p14="http://schemas.microsoft.com/office/powerpoint/2010/main" val="544740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 we consider a very interesting and novel problem definition – which is about automatic</a:t>
            </a:r>
            <a:r>
              <a:rPr lang="en-US" baseline="0" dirty="0" smtClean="0"/>
              <a:t> generation of interesting starting states which was not considered before.</a:t>
            </a:r>
          </a:p>
          <a:p>
            <a:endParaRPr lang="en-US" baseline="0" dirty="0" smtClean="0"/>
          </a:p>
          <a:p>
            <a:r>
              <a:rPr lang="en-US" baseline="0" dirty="0" smtClean="0"/>
              <a:t>We present the search technique, utilizing symbolic methods and iterative simulation, which is general for graph games</a:t>
            </a:r>
          </a:p>
          <a:p>
            <a:r>
              <a:rPr lang="en-US" baseline="0" dirty="0" smtClean="0"/>
              <a:t>And for our experimental results, we consider simple traditional board games. Where our key findings was that such interesting states exist for games which were never played before.</a:t>
            </a:r>
          </a:p>
          <a:p>
            <a:endParaRPr lang="en-US" baseline="0" dirty="0" smtClean="0"/>
          </a:p>
          <a:p>
            <a:r>
              <a:rPr lang="en-US" baseline="0" dirty="0" smtClean="0"/>
              <a:t>Our experimental results currently are for simple traditional board games. Future work would be whether they can be extended to more complicated board games. </a:t>
            </a:r>
            <a:endParaRPr lang="en-US" dirty="0"/>
          </a:p>
        </p:txBody>
      </p:sp>
      <p:sp>
        <p:nvSpPr>
          <p:cNvPr id="4" name="Slide Number Placeholder 3"/>
          <p:cNvSpPr>
            <a:spLocks noGrp="1"/>
          </p:cNvSpPr>
          <p:nvPr>
            <p:ph type="sldNum" sz="quarter" idx="10"/>
          </p:nvPr>
        </p:nvSpPr>
        <p:spPr/>
        <p:txBody>
          <a:bodyPr/>
          <a:lstStyle/>
          <a:p>
            <a:fld id="{90C46097-75F0-8C4A-9709-CC8343A26501}" type="slidenum">
              <a:rPr lang="en-US" smtClean="0"/>
              <a:t>14</a:t>
            </a:fld>
            <a:endParaRPr lang="en-US"/>
          </a:p>
        </p:txBody>
      </p:sp>
    </p:spTree>
    <p:extLst>
      <p:ext uri="{BB962C8B-B14F-4D97-AF65-F5344CB8AC3E}">
        <p14:creationId xmlns:p14="http://schemas.microsoft.com/office/powerpoint/2010/main" val="1773093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a:t>
            </a:r>
            <a:r>
              <a:rPr lang="en-US" baseline="0" dirty="0" smtClean="0"/>
              <a:t> though I wasn’t able to attend AAAI, I would like to thank the following for agreeing to partially support my travel.</a:t>
            </a:r>
          </a:p>
          <a:p>
            <a:r>
              <a:rPr lang="en-US" baseline="0" dirty="0" smtClean="0"/>
              <a:t>I would also like to thank Martin for helping me in this video presentation.</a:t>
            </a:r>
          </a:p>
          <a:p>
            <a:endParaRPr lang="en-US" dirty="0" smtClean="0"/>
          </a:p>
          <a:p>
            <a:r>
              <a:rPr lang="en-US" dirty="0" smtClean="0"/>
              <a:t>In case you have any questions, please feel free to contact me on</a:t>
            </a:r>
            <a:r>
              <a:rPr lang="en-US" baseline="0" dirty="0" smtClean="0"/>
              <a:t> the email address shown below.</a:t>
            </a:r>
          </a:p>
          <a:p>
            <a:endParaRPr lang="en-US" baseline="0" dirty="0" smtClean="0"/>
          </a:p>
          <a:p>
            <a:r>
              <a:rPr lang="en-US" baseline="0" dirty="0" smtClean="0"/>
              <a:t>Thanks a lot for your attention and hope to see you at a future AAAI</a:t>
            </a:r>
            <a:endParaRPr lang="en-US" dirty="0"/>
          </a:p>
        </p:txBody>
      </p:sp>
      <p:sp>
        <p:nvSpPr>
          <p:cNvPr id="4" name="Slide Number Placeholder 3"/>
          <p:cNvSpPr>
            <a:spLocks noGrp="1"/>
          </p:cNvSpPr>
          <p:nvPr>
            <p:ph type="sldNum" sz="quarter" idx="10"/>
          </p:nvPr>
        </p:nvSpPr>
        <p:spPr/>
        <p:txBody>
          <a:bodyPr/>
          <a:lstStyle/>
          <a:p>
            <a:fld id="{90C46097-75F0-8C4A-9709-CC8343A26501}" type="slidenum">
              <a:rPr lang="en-US" smtClean="0"/>
              <a:t>15</a:t>
            </a:fld>
            <a:endParaRPr lang="en-US"/>
          </a:p>
        </p:txBody>
      </p:sp>
    </p:spTree>
    <p:extLst>
      <p:ext uri="{BB962C8B-B14F-4D97-AF65-F5344CB8AC3E}">
        <p14:creationId xmlns:p14="http://schemas.microsoft.com/office/powerpoint/2010/main" val="29625239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a:t>
            </a:r>
            <a:r>
              <a:rPr lang="en-US" baseline="0" dirty="0" smtClean="0"/>
              <a:t> application of </a:t>
            </a:r>
            <a:r>
              <a:rPr lang="en-US" baseline="0" dirty="0" err="1" smtClean="0"/>
              <a:t>Epre</a:t>
            </a:r>
            <a:r>
              <a:rPr lang="en-US" baseline="0" dirty="0" smtClean="0"/>
              <a:t> given the Transition rules</a:t>
            </a:r>
          </a:p>
          <a:p>
            <a:r>
              <a:rPr lang="en-US" baseline="0" dirty="0" smtClean="0"/>
              <a:t>Player-1 ensure to reach X from </a:t>
            </a:r>
            <a:r>
              <a:rPr lang="en-US" baseline="0" dirty="0" err="1" smtClean="0"/>
              <a:t>Epre</a:t>
            </a:r>
            <a:r>
              <a:rPr lang="en-US" baseline="0" dirty="0" smtClean="0"/>
              <a:t>(X) in one step</a:t>
            </a:r>
            <a:endParaRPr lang="en-US" dirty="0"/>
          </a:p>
        </p:txBody>
      </p:sp>
      <p:sp>
        <p:nvSpPr>
          <p:cNvPr id="4" name="Slide Number Placeholder 3"/>
          <p:cNvSpPr>
            <a:spLocks noGrp="1"/>
          </p:cNvSpPr>
          <p:nvPr>
            <p:ph type="sldNum" sz="quarter" idx="10"/>
          </p:nvPr>
        </p:nvSpPr>
        <p:spPr/>
        <p:txBody>
          <a:bodyPr/>
          <a:lstStyle/>
          <a:p>
            <a:fld id="{90C46097-75F0-8C4A-9709-CC8343A26501}" type="slidenum">
              <a:rPr lang="en-US" smtClean="0"/>
              <a:t>17</a:t>
            </a:fld>
            <a:endParaRPr lang="en-US"/>
          </a:p>
        </p:txBody>
      </p:sp>
    </p:spTree>
    <p:extLst>
      <p:ext uri="{BB962C8B-B14F-4D97-AF65-F5344CB8AC3E}">
        <p14:creationId xmlns:p14="http://schemas.microsoft.com/office/powerpoint/2010/main" val="2629969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On</a:t>
            </a:r>
            <a:r>
              <a:rPr lang="en-US" baseline="0" dirty="0" smtClean="0"/>
              <a:t> application of </a:t>
            </a:r>
            <a:r>
              <a:rPr lang="en-US" baseline="0" dirty="0" err="1" smtClean="0"/>
              <a:t>Apre</a:t>
            </a:r>
            <a:r>
              <a:rPr lang="en-US" baseline="0" dirty="0" smtClean="0"/>
              <a:t> given the Transition rules</a:t>
            </a:r>
          </a:p>
          <a:p>
            <a:r>
              <a:rPr lang="en-US" dirty="0" err="1" smtClean="0"/>
              <a:t>APre</a:t>
            </a:r>
            <a:r>
              <a:rPr lang="en-US" baseline="0" dirty="0" smtClean="0"/>
              <a:t> is the set of vertices that has ALL its outgoing edges to X</a:t>
            </a:r>
            <a:endParaRPr lang="en-US" dirty="0"/>
          </a:p>
        </p:txBody>
      </p:sp>
      <p:sp>
        <p:nvSpPr>
          <p:cNvPr id="4" name="Slide Number Placeholder 3"/>
          <p:cNvSpPr>
            <a:spLocks noGrp="1"/>
          </p:cNvSpPr>
          <p:nvPr>
            <p:ph type="sldNum" sz="quarter" idx="10"/>
          </p:nvPr>
        </p:nvSpPr>
        <p:spPr/>
        <p:txBody>
          <a:bodyPr/>
          <a:lstStyle/>
          <a:p>
            <a:fld id="{90C46097-75F0-8C4A-9709-CC8343A26501}" type="slidenum">
              <a:rPr lang="en-US" smtClean="0"/>
              <a:t>18</a:t>
            </a:fld>
            <a:endParaRPr lang="en-US"/>
          </a:p>
        </p:txBody>
      </p:sp>
    </p:spTree>
    <p:extLst>
      <p:ext uri="{BB962C8B-B14F-4D97-AF65-F5344CB8AC3E}">
        <p14:creationId xmlns:p14="http://schemas.microsoft.com/office/powerpoint/2010/main" val="12776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By simple traditional board games,</a:t>
            </a:r>
            <a:r>
              <a:rPr lang="en-US" sz="1200" baseline="0" dirty="0" smtClean="0"/>
              <a:t> we mean games such as Tic-Tac-Toe, Connect4 and so on.</a:t>
            </a:r>
            <a:endParaRPr lang="en-US" dirty="0" smtClean="0"/>
          </a:p>
          <a:p>
            <a:pPr marL="171450" indent="-171450">
              <a:buFont typeface="Arial" panose="020B0604020202020204" pitchFamily="34" charset="0"/>
              <a:buChar char="•"/>
            </a:pPr>
            <a:r>
              <a:rPr lang="en-US" dirty="0" smtClean="0"/>
              <a:t>The default</a:t>
            </a:r>
            <a:r>
              <a:rPr lang="en-US" baseline="0" dirty="0" smtClean="0"/>
              <a:t> starting state for such games is the empty (or blank) board</a:t>
            </a:r>
          </a:p>
          <a:p>
            <a:pPr marL="171450" indent="-171450">
              <a:buFont typeface="Arial" panose="020B0604020202020204" pitchFamily="34" charset="0"/>
              <a:buChar char="•"/>
            </a:pPr>
            <a:r>
              <a:rPr lang="en-US" dirty="0" smtClean="0"/>
              <a:t>And</a:t>
            </a:r>
            <a:r>
              <a:rPr lang="en-US" baseline="0" dirty="0" smtClean="0"/>
              <a:t> the traditional research question which people have asked in these kind of games is: who is the winner if you start from the empty board. And what kind of optimal strategies are required for plays from this empty starting state </a:t>
            </a:r>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0C46097-75F0-8C4A-9709-CC8343A26501}" type="slidenum">
              <a:rPr lang="en-US" smtClean="0"/>
              <a:t>2</a:t>
            </a:fld>
            <a:endParaRPr lang="en-US"/>
          </a:p>
        </p:txBody>
      </p:sp>
    </p:spTree>
    <p:extLst>
      <p:ext uri="{BB962C8B-B14F-4D97-AF65-F5344CB8AC3E}">
        <p14:creationId xmlns:p14="http://schemas.microsoft.com/office/powerpoint/2010/main" val="2975262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So in this work, we ask a novel but different problem</a:t>
            </a:r>
            <a:r>
              <a:rPr lang="en-US" baseline="0" dirty="0" smtClean="0"/>
              <a:t> – which is about generating alternative starting positions. </a:t>
            </a:r>
          </a:p>
          <a:p>
            <a:pPr marL="171450" indent="-171450">
              <a:buFont typeface="Arial" panose="020B0604020202020204" pitchFamily="34" charset="0"/>
              <a:buChar char="•"/>
            </a:pPr>
            <a:r>
              <a:rPr lang="en-US" baseline="0" dirty="0" smtClean="0"/>
              <a:t>To give a motivation why this problem is very important</a:t>
            </a:r>
          </a:p>
          <a:p>
            <a:pPr marL="628650" lvl="1" indent="-171450">
              <a:buFont typeface="Arial" panose="020B0604020202020204" pitchFamily="34" charset="0"/>
              <a:buChar char="•"/>
            </a:pPr>
            <a:r>
              <a:rPr lang="en-US" baseline="0" dirty="0" smtClean="0"/>
              <a:t>First is, about customizing the hardness level of starting state. </a:t>
            </a:r>
          </a:p>
          <a:p>
            <a:pPr marL="1085850" lvl="2" indent="-171450">
              <a:buFont typeface="Arial" panose="020B0604020202020204" pitchFamily="34" charset="0"/>
              <a:buChar char="•"/>
            </a:pPr>
            <a:r>
              <a:rPr lang="en-US" baseline="0" dirty="0" smtClean="0"/>
              <a:t>There are many games where the default start state is heavily biased. For example, if you consider a game of Tic-Tac-Toe, but on a board side of 4x4 – the player who starts almost invariably wins, even by playing a naïve strategy </a:t>
            </a:r>
          </a:p>
          <a:p>
            <a:pPr marL="1085850" lvl="2" indent="-171450">
              <a:buFont typeface="Arial" panose="020B0604020202020204" pitchFamily="34" charset="0"/>
              <a:buChar char="•"/>
            </a:pPr>
            <a:r>
              <a:rPr lang="en-US" baseline="0" dirty="0" smtClean="0"/>
              <a:t>Moreover, even if this starting state is unbiased, it might not be conducive for novice players – </a:t>
            </a:r>
            <a:r>
              <a:rPr lang="en-US" baseline="0" dirty="0" err="1" smtClean="0"/>
              <a:t>i</a:t>
            </a:r>
            <a:r>
              <a:rPr lang="en-US" baseline="0" dirty="0" smtClean="0"/>
              <a:t>.,e players who are weak, or those playing against really strong opponents</a:t>
            </a:r>
          </a:p>
          <a:p>
            <a:pPr marL="1085850" lvl="2" indent="-171450">
              <a:buFont typeface="Arial" panose="020B0604020202020204" pitchFamily="34" charset="0"/>
              <a:buChar char="•"/>
            </a:pPr>
            <a:r>
              <a:rPr lang="en-US" baseline="0" dirty="0" smtClean="0"/>
              <a:t>So, that’s one problem of starting from a default start position in a game</a:t>
            </a:r>
          </a:p>
          <a:p>
            <a:pPr marL="628650" lvl="1" indent="-171450">
              <a:buFont typeface="Arial" panose="020B0604020202020204" pitchFamily="34" charset="0"/>
              <a:buChar char="•"/>
            </a:pPr>
            <a:r>
              <a:rPr lang="en-US" baseline="0" dirty="0" smtClean="0"/>
              <a:t>The second problem with fixed starting state is that – if you consider a game like Tic </a:t>
            </a:r>
            <a:r>
              <a:rPr lang="en-US" baseline="0" dirty="0" err="1" smtClean="0"/>
              <a:t>Tac</a:t>
            </a:r>
            <a:r>
              <a:rPr lang="en-US" baseline="0" dirty="0" smtClean="0"/>
              <a:t> Toe 3x3 or other similar games, if you start from a given specific start states, people can memorize strategies. Like in </a:t>
            </a:r>
            <a:r>
              <a:rPr lang="en-US" baseline="0" dirty="0" err="1" smtClean="0"/>
              <a:t>TicTacToe</a:t>
            </a:r>
            <a:r>
              <a:rPr lang="en-US" baseline="0" dirty="0" smtClean="0"/>
              <a:t>, putting in middle position is best starting move. If we generate multiple different starting states, a person won’t be able to memorize starting moves</a:t>
            </a:r>
          </a:p>
          <a:p>
            <a:pPr marL="628650" lvl="1" indent="-171450">
              <a:buFont typeface="Arial" panose="020B0604020202020204" pitchFamily="34" charset="0"/>
              <a:buChar char="•"/>
            </a:pPr>
            <a:r>
              <a:rPr lang="en-US" baseline="0" dirty="0" smtClean="0"/>
              <a:t>The third is – if you consider a game such as Connect4 on a board size of 7x7, then the length of play can be very long which might be boring. We might want something interesting to happen in a short duration of play</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0C46097-75F0-8C4A-9709-CC8343A26501}" type="slidenum">
              <a:rPr lang="en-US" smtClean="0"/>
              <a:t>3</a:t>
            </a:fld>
            <a:endParaRPr lang="en-US"/>
          </a:p>
        </p:txBody>
      </p:sp>
    </p:spTree>
    <p:extLst>
      <p:ext uri="{BB962C8B-B14F-4D97-AF65-F5344CB8AC3E}">
        <p14:creationId xmlns:p14="http://schemas.microsoft.com/office/powerpoint/2010/main" val="1974748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So, that motivates the problem which we define in paper – that we should look for alternative starting positions in games as well</a:t>
            </a:r>
          </a:p>
          <a:p>
            <a:pPr marL="171450" indent="-171450">
              <a:buFont typeface="Arial" panose="020B0604020202020204" pitchFamily="34" charset="0"/>
              <a:buChar char="•"/>
            </a:pPr>
            <a:r>
              <a:rPr lang="en-US" dirty="0" smtClean="0"/>
              <a:t>For example, if we look at games like</a:t>
            </a:r>
            <a:r>
              <a:rPr lang="en-US" baseline="0" dirty="0" smtClean="0"/>
              <a:t> chess or bridge – sample interesting starting positions are regularly posted in newspapers and online, which they have found across some plays which are interesting, or even designed manually</a:t>
            </a:r>
          </a:p>
          <a:p>
            <a:pPr marL="171450" indent="-171450">
              <a:buFont typeface="Arial" panose="020B0604020202020204" pitchFamily="34" charset="0"/>
              <a:buChar char="•"/>
            </a:pPr>
            <a:r>
              <a:rPr lang="en-US" baseline="0" dirty="0" smtClean="0"/>
              <a:t>Our goal would be to automatically generate interesting starting states, but not for complicated games such as you know – chess or bridge</a:t>
            </a:r>
            <a:br>
              <a:rPr lang="en-US" baseline="0" dirty="0" smtClean="0"/>
            </a:br>
            <a:r>
              <a:rPr lang="en-US" baseline="0" dirty="0" smtClean="0"/>
              <a:t>But for simple traditional board games such as </a:t>
            </a:r>
            <a:r>
              <a:rPr lang="en-US" baseline="0" dirty="0" err="1" smtClean="0"/>
              <a:t>TicTacToe</a:t>
            </a:r>
            <a:r>
              <a:rPr lang="en-US" baseline="0" dirty="0" smtClean="0"/>
              <a:t> and Connect4 which are very simple to understand and adopt</a:t>
            </a:r>
          </a:p>
          <a:p>
            <a:pPr marL="171450" indent="-171450">
              <a:buFont typeface="Arial" panose="020B0604020202020204" pitchFamily="34" charset="0"/>
              <a:buChar char="•"/>
            </a:pPr>
            <a:r>
              <a:rPr lang="en-US" baseline="0" dirty="0" smtClean="0"/>
              <a:t>And our results are two fold – </a:t>
            </a:r>
            <a:br>
              <a:rPr lang="en-US" baseline="0" dirty="0" smtClean="0"/>
            </a:br>
            <a:r>
              <a:rPr lang="en-US" baseline="0" dirty="0" smtClean="0"/>
              <a:t>one is a theoretical results, where we define a search strategy for this problem, which applies for any graph games. Because all these board games can be considered as graph games. Hence our theoretical result is quite broad</a:t>
            </a:r>
            <a:br>
              <a:rPr lang="en-US" baseline="0" dirty="0" smtClean="0"/>
            </a:br>
            <a:r>
              <a:rPr lang="en-US" baseline="0" dirty="0" smtClean="0"/>
              <a:t>but for experimental results, we focus on simple traditional board games which are of real interest</a:t>
            </a:r>
            <a:br>
              <a:rPr lang="en-US" baseline="0" dirty="0" smtClean="0"/>
            </a:br>
            <a:endParaRPr lang="en-US" dirty="0" smtClean="0"/>
          </a:p>
        </p:txBody>
      </p:sp>
      <p:sp>
        <p:nvSpPr>
          <p:cNvPr id="4" name="Slide Number Placeholder 3"/>
          <p:cNvSpPr>
            <a:spLocks noGrp="1"/>
          </p:cNvSpPr>
          <p:nvPr>
            <p:ph type="sldNum" sz="quarter" idx="10"/>
          </p:nvPr>
        </p:nvSpPr>
        <p:spPr/>
        <p:txBody>
          <a:bodyPr/>
          <a:lstStyle/>
          <a:p>
            <a:fld id="{90C46097-75F0-8C4A-9709-CC8343A26501}" type="slidenum">
              <a:rPr lang="en-US" smtClean="0"/>
              <a:t>4</a:t>
            </a:fld>
            <a:endParaRPr lang="en-US"/>
          </a:p>
        </p:txBody>
      </p:sp>
    </p:spTree>
    <p:extLst>
      <p:ext uri="{BB962C8B-B14F-4D97-AF65-F5344CB8AC3E}">
        <p14:creationId xmlns:p14="http://schemas.microsoft.com/office/powerpoint/2010/main" val="2113093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Alternating graph games – I don’t need to really explain it to you. It consists of a graph G with a vertex set V and edge set E.</a:t>
            </a:r>
          </a:p>
          <a:p>
            <a:r>
              <a:rPr lang="en-US" dirty="0" smtClean="0"/>
              <a:t>The</a:t>
            </a:r>
            <a:r>
              <a:rPr lang="en-US" baseline="0" dirty="0" smtClean="0"/>
              <a:t> vertex set V1 and V2 which are partitions of V when player-1 and player-2 makes a choice. </a:t>
            </a:r>
          </a:p>
          <a:p>
            <a:endParaRPr lang="en-US" baseline="0" dirty="0" smtClean="0"/>
          </a:p>
          <a:p>
            <a:r>
              <a:rPr lang="en-US" baseline="0" dirty="0" smtClean="0"/>
              <a:t>We consider games where you have target set T1 for player-1 and target set T2 for player 2. </a:t>
            </a:r>
          </a:p>
          <a:p>
            <a:r>
              <a:rPr lang="en-US" baseline="0" dirty="0" smtClean="0"/>
              <a:t>If the game reaches one of these target sets, then either player-1 or player-2 will win. </a:t>
            </a:r>
            <a:endParaRPr lang="en-US" dirty="0" smtClean="0"/>
          </a:p>
        </p:txBody>
      </p:sp>
      <p:sp>
        <p:nvSpPr>
          <p:cNvPr id="4" name="Slide Number Placeholder 3"/>
          <p:cNvSpPr>
            <a:spLocks noGrp="1"/>
          </p:cNvSpPr>
          <p:nvPr>
            <p:ph type="sldNum" sz="quarter" idx="10"/>
          </p:nvPr>
        </p:nvSpPr>
        <p:spPr/>
        <p:txBody>
          <a:bodyPr/>
          <a:lstStyle/>
          <a:p>
            <a:fld id="{90C46097-75F0-8C4A-9709-CC8343A26501}" type="slidenum">
              <a:rPr lang="en-US" smtClean="0"/>
              <a:t>5</a:t>
            </a:fld>
            <a:endParaRPr lang="en-US"/>
          </a:p>
        </p:txBody>
      </p:sp>
    </p:spTree>
    <p:extLst>
      <p:ext uri="{BB962C8B-B14F-4D97-AF65-F5344CB8AC3E}">
        <p14:creationId xmlns:p14="http://schemas.microsoft.com/office/powerpoint/2010/main" val="4043529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the basic idea of our approach, whose details are present in the paper is:</a:t>
            </a:r>
          </a:p>
          <a:p>
            <a:pPr marL="171450" indent="-171450">
              <a:buFont typeface="Arial" panose="020B0604020202020204" pitchFamily="34" charset="0"/>
              <a:buChar char="•"/>
            </a:pPr>
            <a:r>
              <a:rPr lang="en-US" baseline="0" dirty="0" smtClean="0"/>
              <a:t>First for every J, we compute starting positions from which player-1 can ensure to win in J number of steps. This can be done by backward induction. This is the first step.</a:t>
            </a:r>
          </a:p>
          <a:p>
            <a:pPr marL="171450" indent="-171450">
              <a:buFont typeface="Arial" panose="020B0604020202020204" pitchFamily="34" charset="0"/>
              <a:buChar char="•"/>
            </a:pPr>
            <a:r>
              <a:rPr lang="en-US" dirty="0" smtClean="0"/>
              <a:t>And then, for positions in </a:t>
            </a:r>
            <a:r>
              <a:rPr lang="en-US" dirty="0" err="1" smtClean="0"/>
              <a:t>Wj</a:t>
            </a:r>
            <a:r>
              <a:rPr lang="en-US" dirty="0" smtClean="0"/>
              <a:t>, we consider various different depths</a:t>
            </a:r>
            <a:r>
              <a:rPr lang="en-US" baseline="0" dirty="0" smtClean="0"/>
              <a:t> of strategies. The number of steps which players can look ahead is the main notion of how complicated or how intelligent the strategy is.</a:t>
            </a:r>
          </a:p>
          <a:p>
            <a:pPr marL="171450" indent="-171450">
              <a:buFont typeface="Arial" panose="020B0604020202020204" pitchFamily="34" charset="0"/>
              <a:buChar char="•"/>
            </a:pPr>
            <a:r>
              <a:rPr lang="en-US" baseline="0" dirty="0" smtClean="0"/>
              <a:t>And we will evaluate using min-max evaluation, what move these strategies are going to play. And then determine the hardness for a depth K1 strategy for player-1 vs a depth K2 strategy for player-2</a:t>
            </a:r>
          </a:p>
          <a:p>
            <a:pPr marL="171450" indent="-171450">
              <a:buFont typeface="Arial" panose="020B0604020202020204" pitchFamily="34" charset="0"/>
              <a:buChar char="•"/>
            </a:pPr>
            <a:r>
              <a:rPr lang="en-US" dirty="0" smtClean="0"/>
              <a:t>This is our approach. </a:t>
            </a:r>
            <a:endParaRPr lang="en-US" dirty="0"/>
          </a:p>
        </p:txBody>
      </p:sp>
      <p:sp>
        <p:nvSpPr>
          <p:cNvPr id="4" name="Slide Number Placeholder 3"/>
          <p:cNvSpPr>
            <a:spLocks noGrp="1"/>
          </p:cNvSpPr>
          <p:nvPr>
            <p:ph type="sldNum" sz="quarter" idx="10"/>
          </p:nvPr>
        </p:nvSpPr>
        <p:spPr/>
        <p:txBody>
          <a:bodyPr/>
          <a:lstStyle/>
          <a:p>
            <a:fld id="{90C46097-75F0-8C4A-9709-CC8343A26501}" type="slidenum">
              <a:rPr lang="en-US" smtClean="0"/>
              <a:t>6</a:t>
            </a:fld>
            <a:endParaRPr lang="en-US"/>
          </a:p>
        </p:txBody>
      </p:sp>
    </p:spTree>
    <p:extLst>
      <p:ext uri="{BB962C8B-B14F-4D97-AF65-F5344CB8AC3E}">
        <p14:creationId xmlns:p14="http://schemas.microsoft.com/office/powerpoint/2010/main" val="2773853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this approach has two computational issues.</a:t>
            </a:r>
          </a:p>
          <a:p>
            <a:r>
              <a:rPr lang="en-US" dirty="0" smtClean="0"/>
              <a:t>For </a:t>
            </a:r>
            <a:r>
              <a:rPr lang="en-US" dirty="0" err="1" smtClean="0"/>
              <a:t>eg</a:t>
            </a:r>
            <a:r>
              <a:rPr lang="en-US" dirty="0" smtClean="0"/>
              <a:t>, if you consider game</a:t>
            </a:r>
            <a:r>
              <a:rPr lang="en-US" baseline="0" dirty="0" smtClean="0"/>
              <a:t> graphs even for traditional board games, they are really large. Hence, computing </a:t>
            </a:r>
            <a:r>
              <a:rPr lang="en-US" baseline="0" dirty="0" err="1" smtClean="0"/>
              <a:t>Wj</a:t>
            </a:r>
            <a:r>
              <a:rPr lang="en-US" baseline="0" dirty="0" smtClean="0"/>
              <a:t> is computationally expensive.</a:t>
            </a:r>
          </a:p>
          <a:p>
            <a:endParaRPr lang="en-US" baseline="0" dirty="0" smtClean="0"/>
          </a:p>
          <a:p>
            <a:r>
              <a:rPr lang="en-US" baseline="0" dirty="0" smtClean="0"/>
              <a:t>Moreover, the other problem is that, even after we compute </a:t>
            </a:r>
            <a:r>
              <a:rPr lang="en-US" baseline="0" dirty="0" err="1" smtClean="0"/>
              <a:t>Wj</a:t>
            </a:r>
            <a:r>
              <a:rPr lang="en-US" baseline="0" dirty="0" smtClean="0"/>
              <a:t>, if we consider large depth strategies, evaluating using this Min-Max evaluation will be very computationally expensive, since we will have to open up trees of large depths.</a:t>
            </a:r>
          </a:p>
          <a:p>
            <a:endParaRPr lang="en-US" baseline="0" dirty="0" smtClean="0"/>
          </a:p>
          <a:p>
            <a:r>
              <a:rPr lang="en-US" baseline="0" dirty="0" smtClean="0"/>
              <a:t>So, these are two key issues for this problem. </a:t>
            </a:r>
            <a:endParaRPr lang="en-US" dirty="0"/>
          </a:p>
        </p:txBody>
      </p:sp>
      <p:sp>
        <p:nvSpPr>
          <p:cNvPr id="4" name="Slide Number Placeholder 3"/>
          <p:cNvSpPr>
            <a:spLocks noGrp="1"/>
          </p:cNvSpPr>
          <p:nvPr>
            <p:ph type="sldNum" sz="quarter" idx="10"/>
          </p:nvPr>
        </p:nvSpPr>
        <p:spPr/>
        <p:txBody>
          <a:bodyPr/>
          <a:lstStyle/>
          <a:p>
            <a:fld id="{90C46097-75F0-8C4A-9709-CC8343A26501}" type="slidenum">
              <a:rPr lang="en-US" smtClean="0"/>
              <a:t>7</a:t>
            </a:fld>
            <a:endParaRPr lang="en-US"/>
          </a:p>
        </p:txBody>
      </p:sp>
    </p:spTree>
    <p:extLst>
      <p:ext uri="{BB962C8B-B14F-4D97-AF65-F5344CB8AC3E}">
        <p14:creationId xmlns:p14="http://schemas.microsoft.com/office/powerpoint/2010/main" val="9356403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our key solution ideas</a:t>
            </a:r>
            <a:r>
              <a:rPr lang="en-US" baseline="0" dirty="0" smtClean="0"/>
              <a:t> on how we tackle those issues. </a:t>
            </a:r>
            <a:r>
              <a:rPr lang="en-US" dirty="0" smtClean="0"/>
              <a:t>To briefly explain, </a:t>
            </a:r>
            <a:endParaRPr lang="en-US" baseline="0" dirty="0" smtClean="0"/>
          </a:p>
          <a:p>
            <a:r>
              <a:rPr lang="en-US" dirty="0" smtClean="0"/>
              <a:t>For the first problem, we don’t represent the games explicitly. Instead, we represent the games symbolically using variables,</a:t>
            </a:r>
            <a:r>
              <a:rPr lang="en-US" baseline="0" dirty="0" smtClean="0"/>
              <a:t> and compute </a:t>
            </a:r>
            <a:r>
              <a:rPr lang="en-US" baseline="0" dirty="0" err="1" smtClean="0"/>
              <a:t>Wj</a:t>
            </a:r>
            <a:r>
              <a:rPr lang="en-US" baseline="0" dirty="0" smtClean="0"/>
              <a:t> using symbolic methods. The details of which are present in the paper</a:t>
            </a:r>
          </a:p>
          <a:p>
            <a:endParaRPr lang="en-US" baseline="0" dirty="0" smtClean="0"/>
          </a:p>
          <a:p>
            <a:r>
              <a:rPr lang="en-US" baseline="0" dirty="0" smtClean="0"/>
              <a:t>And instead of doing this simulation for large depth strategies, what we do is, we perform a lightweight small depth strategy analysis, and infer which states are already not going to be interesting for large depth strategies.</a:t>
            </a:r>
          </a:p>
          <a:p>
            <a:r>
              <a:rPr lang="en-US" baseline="0" dirty="0" smtClean="0"/>
              <a:t>And that is why it is called iterative simulation.</a:t>
            </a:r>
          </a:p>
          <a:p>
            <a:endParaRPr lang="en-US" baseline="0" dirty="0" smtClean="0"/>
          </a:p>
          <a:p>
            <a:r>
              <a:rPr lang="en-US" baseline="0" dirty="0" smtClean="0"/>
              <a:t>These are the two main ideas by which we solve this problem and automatically generate interesting starting states.. The details are present in paper and we will not have time to elaborate on it. </a:t>
            </a:r>
          </a:p>
          <a:p>
            <a:endParaRPr lang="en-US" dirty="0"/>
          </a:p>
        </p:txBody>
      </p:sp>
      <p:sp>
        <p:nvSpPr>
          <p:cNvPr id="4" name="Slide Number Placeholder 3"/>
          <p:cNvSpPr>
            <a:spLocks noGrp="1"/>
          </p:cNvSpPr>
          <p:nvPr>
            <p:ph type="sldNum" sz="quarter" idx="10"/>
          </p:nvPr>
        </p:nvSpPr>
        <p:spPr/>
        <p:txBody>
          <a:bodyPr/>
          <a:lstStyle/>
          <a:p>
            <a:fld id="{90C46097-75F0-8C4A-9709-CC8343A26501}" type="slidenum">
              <a:rPr lang="en-US" smtClean="0"/>
              <a:t>8</a:t>
            </a:fld>
            <a:endParaRPr lang="en-US"/>
          </a:p>
        </p:txBody>
      </p:sp>
    </p:spTree>
    <p:extLst>
      <p:ext uri="{BB962C8B-B14F-4D97-AF65-F5344CB8AC3E}">
        <p14:creationId xmlns:p14="http://schemas.microsoft.com/office/powerpoint/2010/main" val="3525576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this framework that we have developed, we present the experimental</a:t>
            </a:r>
            <a:r>
              <a:rPr lang="en-US" baseline="0" dirty="0" smtClean="0"/>
              <a:t> results for simple board games and their variants which are very easy to understand. So people can easily adopt it. </a:t>
            </a:r>
          </a:p>
          <a:p>
            <a:pPr marL="171450" indent="-171450">
              <a:buFontTx/>
              <a:buChar char="-"/>
            </a:pPr>
            <a:r>
              <a:rPr lang="en-US" baseline="0" dirty="0" smtClean="0"/>
              <a:t>For example, we can consider different board sizes such as 3x3, 4x4, 4x5 and so on.</a:t>
            </a:r>
          </a:p>
          <a:p>
            <a:pPr marL="171450" indent="-171450">
              <a:buFontTx/>
              <a:buChar char="-"/>
            </a:pPr>
            <a:r>
              <a:rPr lang="en-US" baseline="0" dirty="0" smtClean="0"/>
              <a:t>And we can consider very simple changing of the winning condition. For example , we can say that if you mark three positions consecutively in a line, in either Row, Column or Diagonal, you win. </a:t>
            </a:r>
            <a:br>
              <a:rPr lang="en-US" baseline="0" dirty="0" smtClean="0"/>
            </a:br>
            <a:r>
              <a:rPr lang="en-US" baseline="0" dirty="0" smtClean="0"/>
              <a:t>But you can say that, I only consider winning condition for only Row or Column (</a:t>
            </a:r>
            <a:r>
              <a:rPr lang="en-US" baseline="0" dirty="0" err="1" smtClean="0"/>
              <a:t>i.e</a:t>
            </a:r>
            <a:r>
              <a:rPr lang="en-US" baseline="0" dirty="0" smtClean="0"/>
              <a:t>, consecutive marks in diagonal are not winning)</a:t>
            </a:r>
            <a:br>
              <a:rPr lang="en-US" baseline="0" dirty="0" smtClean="0"/>
            </a:br>
            <a:r>
              <a:rPr lang="en-US" baseline="0" dirty="0" smtClean="0"/>
              <a:t>Or column and diagonals, Or row and diagonals.</a:t>
            </a:r>
          </a:p>
          <a:p>
            <a:pPr marL="171450" indent="-171450">
              <a:buFontTx/>
              <a:buChar char="-"/>
            </a:pPr>
            <a:r>
              <a:rPr lang="en-US" baseline="0" dirty="0" smtClean="0"/>
              <a:t>And the other thing is how you can place your moves. </a:t>
            </a:r>
          </a:p>
          <a:p>
            <a:pPr marL="628650" lvl="1" indent="-171450">
              <a:buFontTx/>
              <a:buChar char="-"/>
            </a:pPr>
            <a:r>
              <a:rPr lang="en-US" baseline="0" dirty="0" smtClean="0"/>
              <a:t>In </a:t>
            </a:r>
            <a:r>
              <a:rPr lang="en-US" baseline="0" dirty="0" err="1" smtClean="0"/>
              <a:t>TicTacToe</a:t>
            </a:r>
            <a:r>
              <a:rPr lang="en-US" baseline="0" dirty="0" smtClean="0"/>
              <a:t>, you have a board and you can place your move in any one of the available positions. </a:t>
            </a:r>
            <a:r>
              <a:rPr lang="en-US" baseline="0" dirty="0" err="1" smtClean="0"/>
              <a:t>I.e</a:t>
            </a:r>
            <a:r>
              <a:rPr lang="en-US" baseline="0" dirty="0" smtClean="0"/>
              <a:t>, there is no restrictions (which means None)</a:t>
            </a:r>
          </a:p>
          <a:p>
            <a:pPr marL="628650" lvl="1" indent="-171450">
              <a:buFontTx/>
              <a:buChar char="-"/>
            </a:pPr>
            <a:r>
              <a:rPr lang="en-US" baseline="0" dirty="0" smtClean="0"/>
              <a:t>Full restriction means that once you choose a column, your move will come and fall into the last bottom-most position which is available. </a:t>
            </a:r>
          </a:p>
          <a:p>
            <a:pPr marL="628650" lvl="1" indent="-171450">
              <a:buFontTx/>
              <a:buChar char="-"/>
            </a:pPr>
            <a:r>
              <a:rPr lang="en-US" baseline="0" dirty="0" smtClean="0"/>
              <a:t>Or partially – where I can choose a particular column and put in either of the bottom-2 position. </a:t>
            </a:r>
          </a:p>
        </p:txBody>
      </p:sp>
      <p:sp>
        <p:nvSpPr>
          <p:cNvPr id="4" name="Slide Number Placeholder 3"/>
          <p:cNvSpPr>
            <a:spLocks noGrp="1"/>
          </p:cNvSpPr>
          <p:nvPr>
            <p:ph type="sldNum" sz="quarter" idx="10"/>
          </p:nvPr>
        </p:nvSpPr>
        <p:spPr/>
        <p:txBody>
          <a:bodyPr/>
          <a:lstStyle/>
          <a:p>
            <a:fld id="{90C46097-75F0-8C4A-9709-CC8343A26501}" type="slidenum">
              <a:rPr lang="en-US" smtClean="0"/>
              <a:t>9</a:t>
            </a:fld>
            <a:endParaRPr lang="en-US"/>
          </a:p>
        </p:txBody>
      </p:sp>
    </p:spTree>
    <p:extLst>
      <p:ext uri="{BB962C8B-B14F-4D97-AF65-F5344CB8AC3E}">
        <p14:creationId xmlns:p14="http://schemas.microsoft.com/office/powerpoint/2010/main" val="2016733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246D0EC9-9E09-A346-BBDA-D37B76062BB0}" type="datetime1">
              <a:rPr lang="en-IN" smtClean="0"/>
              <a:t>11-02-2015</a:t>
            </a:fld>
            <a:endParaRPr lang="en-US"/>
          </a:p>
        </p:txBody>
      </p:sp>
      <p:sp>
        <p:nvSpPr>
          <p:cNvPr id="5" name="Footer Placeholder 4"/>
          <p:cNvSpPr>
            <a:spLocks noGrp="1"/>
          </p:cNvSpPr>
          <p:nvPr>
            <p:ph type="ftr" sz="quarter" idx="11"/>
          </p:nvPr>
        </p:nvSpPr>
        <p:spPr>
          <a:xfrm>
            <a:off x="5638800" y="6122894"/>
            <a:ext cx="2895600" cy="257810"/>
          </a:xfrm>
        </p:spPr>
        <p:txBody>
          <a:bodyPr/>
          <a:lstStyle/>
          <a:p>
            <a:r>
              <a:rPr lang="en-US" smtClean="0"/>
              <a:t>AAAI-15</a:t>
            </a:r>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FACF5E-BA13-094C-BC11-28FC4DABE9AE}" type="datetime1">
              <a:rPr lang="en-IN" smtClean="0"/>
              <a:t>11-02-2015</a:t>
            </a:fld>
            <a:endParaRPr lang="en-US"/>
          </a:p>
        </p:txBody>
      </p:sp>
      <p:sp>
        <p:nvSpPr>
          <p:cNvPr id="6" name="Footer Placeholder 5"/>
          <p:cNvSpPr>
            <a:spLocks noGrp="1"/>
          </p:cNvSpPr>
          <p:nvPr>
            <p:ph type="ftr" sz="quarter" idx="11"/>
          </p:nvPr>
        </p:nvSpPr>
        <p:spPr/>
        <p:txBody>
          <a:bodyPr/>
          <a:lstStyle/>
          <a:p>
            <a:r>
              <a:rPr lang="en-US" smtClean="0"/>
              <a:t>AAAI-15</a:t>
            </a:r>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F9AFCD2D-3693-2247-B85D-D1E6EF9445F7}" type="datetime1">
              <a:rPr lang="en-IN" smtClean="0"/>
              <a:t>11-02-2015</a:t>
            </a:fld>
            <a:endParaRPr lang="en-US"/>
          </a:p>
        </p:txBody>
      </p:sp>
      <p:sp>
        <p:nvSpPr>
          <p:cNvPr id="6" name="Footer Placeholder 5"/>
          <p:cNvSpPr>
            <a:spLocks noGrp="1"/>
          </p:cNvSpPr>
          <p:nvPr>
            <p:ph type="ftr" sz="quarter" idx="11"/>
          </p:nvPr>
        </p:nvSpPr>
        <p:spPr/>
        <p:txBody>
          <a:bodyPr/>
          <a:lstStyle/>
          <a:p>
            <a:r>
              <a:rPr lang="en-US" smtClean="0"/>
              <a:t>AAAI-15</a:t>
            </a:r>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6DCD0927-312B-2046-B7ED-45FE7D7EEC5B}" type="datetime1">
              <a:rPr lang="en-IN" smtClean="0"/>
              <a:t>11-02-2015</a:t>
            </a:fld>
            <a:endParaRPr lang="en-US"/>
          </a:p>
        </p:txBody>
      </p:sp>
      <p:sp>
        <p:nvSpPr>
          <p:cNvPr id="6" name="Footer Placeholder 5"/>
          <p:cNvSpPr>
            <a:spLocks noGrp="1"/>
          </p:cNvSpPr>
          <p:nvPr>
            <p:ph type="ftr" sz="quarter" idx="11"/>
          </p:nvPr>
        </p:nvSpPr>
        <p:spPr/>
        <p:txBody>
          <a:bodyPr/>
          <a:lstStyle/>
          <a:p>
            <a:r>
              <a:rPr lang="en-US" smtClean="0"/>
              <a:t>AAAI-15</a:t>
            </a:r>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C06DA79A-583F-A045-8E2C-04882F6C5E7B}" type="datetime1">
              <a:rPr lang="en-IN" smtClean="0"/>
              <a:t>11-02-2015</a:t>
            </a:fld>
            <a:endParaRPr lang="en-US"/>
          </a:p>
        </p:txBody>
      </p:sp>
      <p:sp>
        <p:nvSpPr>
          <p:cNvPr id="5" name="Footer Placeholder 4"/>
          <p:cNvSpPr>
            <a:spLocks noGrp="1"/>
          </p:cNvSpPr>
          <p:nvPr>
            <p:ph type="ftr" sz="quarter" idx="11"/>
          </p:nvPr>
        </p:nvSpPr>
        <p:spPr/>
        <p:txBody>
          <a:bodyPr/>
          <a:lstStyle/>
          <a:p>
            <a:r>
              <a:rPr lang="en-US" smtClean="0"/>
              <a:t>AAAI-15</a:t>
            </a:r>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E76B1B03-0EE0-D142-BBFB-10CC8EED962A}" type="datetime1">
              <a:rPr lang="en-IN" smtClean="0"/>
              <a:t>11-02-2015</a:t>
            </a:fld>
            <a:endParaRPr lang="en-US"/>
          </a:p>
        </p:txBody>
      </p:sp>
      <p:sp>
        <p:nvSpPr>
          <p:cNvPr id="5" name="Footer Placeholder 4"/>
          <p:cNvSpPr>
            <a:spLocks noGrp="1"/>
          </p:cNvSpPr>
          <p:nvPr>
            <p:ph type="ftr" sz="quarter" idx="11"/>
          </p:nvPr>
        </p:nvSpPr>
        <p:spPr/>
        <p:txBody>
          <a:bodyPr/>
          <a:lstStyle/>
          <a:p>
            <a:r>
              <a:rPr lang="en-US" smtClean="0"/>
              <a:t>AAAI-15</a:t>
            </a:r>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4D5FD5A-6253-344C-AD8B-A159DFA32A4B}" type="datetime1">
              <a:rPr lang="en-IN" smtClean="0"/>
              <a:t>11-02-2015</a:t>
            </a:fld>
            <a:endParaRPr lang="en-US"/>
          </a:p>
        </p:txBody>
      </p:sp>
      <p:sp>
        <p:nvSpPr>
          <p:cNvPr id="5" name="Footer Placeholder 4"/>
          <p:cNvSpPr>
            <a:spLocks noGrp="1"/>
          </p:cNvSpPr>
          <p:nvPr>
            <p:ph type="ftr" sz="quarter" idx="11"/>
          </p:nvPr>
        </p:nvSpPr>
        <p:spPr/>
        <p:txBody>
          <a:bodyPr/>
          <a:lstStyle/>
          <a:p>
            <a:r>
              <a:rPr lang="en-US" smtClean="0"/>
              <a:t>AAAI-15</a:t>
            </a:r>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3BA1DA2F-97A5-234E-942E-CFF741251900}" type="datetime1">
              <a:rPr lang="en-IN" smtClean="0"/>
              <a:t>11-02-2015</a:t>
            </a:fld>
            <a:endParaRPr lang="en-US"/>
          </a:p>
        </p:txBody>
      </p:sp>
      <p:sp>
        <p:nvSpPr>
          <p:cNvPr id="5" name="Footer Placeholder 4"/>
          <p:cNvSpPr>
            <a:spLocks noGrp="1"/>
          </p:cNvSpPr>
          <p:nvPr>
            <p:ph type="ftr" sz="quarter" idx="11"/>
          </p:nvPr>
        </p:nvSpPr>
        <p:spPr>
          <a:xfrm>
            <a:off x="5638800" y="6124401"/>
            <a:ext cx="2895600" cy="257810"/>
          </a:xfrm>
        </p:spPr>
        <p:txBody>
          <a:bodyPr/>
          <a:lstStyle/>
          <a:p>
            <a:r>
              <a:rPr lang="en-US" smtClean="0"/>
              <a:t>AAAI-15</a:t>
            </a:r>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AF9970-64DD-3F47-A7C2-7CC6C3668701}" type="datetime1">
              <a:rPr lang="en-IN" smtClean="0"/>
              <a:t>11-02-2015</a:t>
            </a:fld>
            <a:endParaRPr lang="en-US"/>
          </a:p>
        </p:txBody>
      </p:sp>
      <p:sp>
        <p:nvSpPr>
          <p:cNvPr id="5" name="Footer Placeholder 4"/>
          <p:cNvSpPr>
            <a:spLocks noGrp="1"/>
          </p:cNvSpPr>
          <p:nvPr>
            <p:ph type="ftr" sz="quarter" idx="11"/>
          </p:nvPr>
        </p:nvSpPr>
        <p:spPr/>
        <p:txBody>
          <a:bodyPr/>
          <a:lstStyle/>
          <a:p>
            <a:r>
              <a:rPr lang="en-US" smtClean="0"/>
              <a:t>AAAI-15</a:t>
            </a:r>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886E3565-1BA7-2D40-BA55-CAB60B2F9C19}" type="datetime1">
              <a:rPr lang="en-IN" smtClean="0"/>
              <a:t>11-02-2015</a:t>
            </a:fld>
            <a:endParaRPr lang="en-US"/>
          </a:p>
        </p:txBody>
      </p:sp>
      <p:sp>
        <p:nvSpPr>
          <p:cNvPr id="6" name="Footer Placeholder 5"/>
          <p:cNvSpPr>
            <a:spLocks noGrp="1"/>
          </p:cNvSpPr>
          <p:nvPr>
            <p:ph type="ftr" sz="quarter" idx="11"/>
          </p:nvPr>
        </p:nvSpPr>
        <p:spPr/>
        <p:txBody>
          <a:bodyPr/>
          <a:lstStyle/>
          <a:p>
            <a:r>
              <a:rPr lang="en-US" smtClean="0"/>
              <a:t>AAAI-15</a:t>
            </a:r>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883F242-05C7-0146-BC5C-5F9ED0E15A11}" type="datetime1">
              <a:rPr lang="en-IN" smtClean="0"/>
              <a:t>11-02-2015</a:t>
            </a:fld>
            <a:endParaRPr lang="en-US"/>
          </a:p>
        </p:txBody>
      </p:sp>
      <p:sp>
        <p:nvSpPr>
          <p:cNvPr id="8" name="Footer Placeholder 7"/>
          <p:cNvSpPr>
            <a:spLocks noGrp="1"/>
          </p:cNvSpPr>
          <p:nvPr>
            <p:ph type="ftr" sz="quarter" idx="11"/>
          </p:nvPr>
        </p:nvSpPr>
        <p:spPr/>
        <p:txBody>
          <a:bodyPr/>
          <a:lstStyle/>
          <a:p>
            <a:r>
              <a:rPr lang="en-US" smtClean="0"/>
              <a:t>AAAI-15</a:t>
            </a:r>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98885FA-9A4D-5346-A07A-4109901E1189}" type="datetime1">
              <a:rPr lang="en-IN" smtClean="0"/>
              <a:t>11-02-2015</a:t>
            </a:fld>
            <a:endParaRPr lang="en-US"/>
          </a:p>
        </p:txBody>
      </p:sp>
      <p:sp>
        <p:nvSpPr>
          <p:cNvPr id="4" name="Footer Placeholder 3"/>
          <p:cNvSpPr>
            <a:spLocks noGrp="1"/>
          </p:cNvSpPr>
          <p:nvPr>
            <p:ph type="ftr" sz="quarter" idx="11"/>
          </p:nvPr>
        </p:nvSpPr>
        <p:spPr/>
        <p:txBody>
          <a:bodyPr/>
          <a:lstStyle/>
          <a:p>
            <a:r>
              <a:rPr lang="en-US" smtClean="0"/>
              <a:t>AAAI-15</a:t>
            </a:r>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8195ED19-EA97-5F4B-A078-1D75CCE2EE92}" type="datetime1">
              <a:rPr lang="en-IN" smtClean="0"/>
              <a:t>11-02-2015</a:t>
            </a:fld>
            <a:endParaRPr lang="en-US"/>
          </a:p>
        </p:txBody>
      </p:sp>
      <p:sp>
        <p:nvSpPr>
          <p:cNvPr id="3" name="Footer Placeholder 2"/>
          <p:cNvSpPr>
            <a:spLocks noGrp="1"/>
          </p:cNvSpPr>
          <p:nvPr>
            <p:ph type="ftr" sz="quarter" idx="11"/>
          </p:nvPr>
        </p:nvSpPr>
        <p:spPr/>
        <p:txBody>
          <a:bodyPr/>
          <a:lstStyle/>
          <a:p>
            <a:r>
              <a:rPr lang="en-US" smtClean="0"/>
              <a:t>AAAI-15</a:t>
            </a:r>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17BC689D-ED89-E242-8407-1DC214AD5BAB}" type="datetime1">
              <a:rPr lang="en-IN" smtClean="0"/>
              <a:t>11-02-2015</a:t>
            </a:fld>
            <a:endParaRPr lang="en-US"/>
          </a:p>
        </p:txBody>
      </p:sp>
      <p:sp>
        <p:nvSpPr>
          <p:cNvPr id="6" name="Footer Placeholder 5"/>
          <p:cNvSpPr>
            <a:spLocks noGrp="1"/>
          </p:cNvSpPr>
          <p:nvPr>
            <p:ph type="ftr" sz="quarter" idx="11"/>
          </p:nvPr>
        </p:nvSpPr>
        <p:spPr/>
        <p:txBody>
          <a:bodyPr/>
          <a:lstStyle/>
          <a:p>
            <a:r>
              <a:rPr lang="en-US" smtClean="0"/>
              <a:t>AAAI-15</a:t>
            </a:r>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4649E65F-7B86-5148-8CAC-D2CBB2CF3102}" type="datetime1">
              <a:rPr lang="en-IN" smtClean="0"/>
              <a:t>11-02-2015</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r>
              <a:rPr lang="en-US" smtClean="0"/>
              <a:t>AAAI-15</a:t>
            </a:r>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CFE4BAC9-6D41-4691-9299-18EF07EF01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dt="0"/>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60.png"/></Relationships>
</file>

<file path=ppt/slides/_rels/slide18.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8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9661" y="1123950"/>
            <a:ext cx="7944739" cy="1924050"/>
          </a:xfrm>
        </p:spPr>
        <p:txBody>
          <a:bodyPr/>
          <a:lstStyle/>
          <a:p>
            <a:r>
              <a:rPr lang="en-US" sz="4000" dirty="0"/>
              <a:t>Automatic Generation of Alternative Starting Positions for Simple Traditional Board </a:t>
            </a:r>
            <a:r>
              <a:rPr lang="en-US" sz="4000" dirty="0" smtClean="0"/>
              <a:t>Games</a:t>
            </a:r>
            <a:endParaRPr lang="en-US" sz="4000" dirty="0"/>
          </a:p>
        </p:txBody>
      </p:sp>
      <p:sp>
        <p:nvSpPr>
          <p:cNvPr id="3" name="Subtitle 2"/>
          <p:cNvSpPr>
            <a:spLocks noGrp="1"/>
          </p:cNvSpPr>
          <p:nvPr>
            <p:ph type="subTitle" idx="1"/>
          </p:nvPr>
        </p:nvSpPr>
        <p:spPr>
          <a:xfrm>
            <a:off x="1347537" y="3989440"/>
            <a:ext cx="6569241" cy="1752600"/>
          </a:xfrm>
        </p:spPr>
        <p:txBody>
          <a:bodyPr>
            <a:noAutofit/>
          </a:bodyPr>
          <a:lstStyle/>
          <a:p>
            <a:pPr algn="l"/>
            <a:r>
              <a:rPr lang="de-DE" sz="2400" dirty="0" err="1"/>
              <a:t>Umair</a:t>
            </a:r>
            <a:r>
              <a:rPr lang="de-DE" sz="2400" dirty="0"/>
              <a:t> Z. </a:t>
            </a:r>
            <a:r>
              <a:rPr lang="de-DE" sz="2400" dirty="0" smtClean="0"/>
              <a:t>Ahmed 		(IIT Kanpur)</a:t>
            </a:r>
          </a:p>
          <a:p>
            <a:pPr algn="l"/>
            <a:r>
              <a:rPr lang="de-DE" sz="2400" dirty="0" smtClean="0"/>
              <a:t>Krishnendu Chatterjee 	(IST Austria)</a:t>
            </a:r>
          </a:p>
          <a:p>
            <a:pPr algn="l"/>
            <a:r>
              <a:rPr lang="de-DE" sz="2400" dirty="0" smtClean="0"/>
              <a:t>Sumit Gulwani 		(MSR, Redmond)</a:t>
            </a:r>
            <a:endParaRPr lang="en-US" sz="2400" dirty="0"/>
          </a:p>
        </p:txBody>
      </p:sp>
      <p:sp>
        <p:nvSpPr>
          <p:cNvPr id="4" name="Footer Placeholder 3"/>
          <p:cNvSpPr>
            <a:spLocks noGrp="1"/>
          </p:cNvSpPr>
          <p:nvPr>
            <p:ph type="ftr" sz="quarter" idx="11"/>
          </p:nvPr>
        </p:nvSpPr>
        <p:spPr/>
        <p:txBody>
          <a:bodyPr/>
          <a:lstStyle/>
          <a:p>
            <a:r>
              <a:rPr lang="en-US" dirty="0" smtClean="0">
                <a:solidFill>
                  <a:srgbClr val="000000"/>
                </a:solidFill>
                <a:latin typeface="Calibri"/>
                <a:cs typeface="Calibri"/>
              </a:rPr>
              <a:t>AAAI-15</a:t>
            </a:r>
            <a:endParaRPr lang="en-US" dirty="0">
              <a:solidFill>
                <a:srgbClr val="000000"/>
              </a:solidFill>
              <a:latin typeface="Calibri"/>
              <a:cs typeface="Calibri"/>
            </a:endParaRPr>
          </a:p>
        </p:txBody>
      </p:sp>
      <p:sp>
        <p:nvSpPr>
          <p:cNvPr id="5" name="Slide Number Placeholder 4"/>
          <p:cNvSpPr>
            <a:spLocks noGrp="1"/>
          </p:cNvSpPr>
          <p:nvPr>
            <p:ph type="sldNum" sz="quarter" idx="12"/>
          </p:nvPr>
        </p:nvSpPr>
        <p:spPr/>
        <p:txBody>
          <a:bodyPr/>
          <a:lstStyle/>
          <a:p>
            <a:fld id="{CFE4BAC9-6D41-4691-9299-18EF07EF0177}" type="slidenum">
              <a:rPr lang="en-US" smtClean="0">
                <a:solidFill>
                  <a:srgbClr val="000000"/>
                </a:solidFill>
              </a:rPr>
              <a:t>1</a:t>
            </a:fld>
            <a:endParaRPr lang="en-US" dirty="0">
              <a:solidFill>
                <a:srgbClr val="000000"/>
              </a:solidFill>
            </a:endParaRPr>
          </a:p>
        </p:txBody>
      </p:sp>
    </p:spTree>
    <p:extLst>
      <p:ext uri="{BB962C8B-B14F-4D97-AF65-F5344CB8AC3E}">
        <p14:creationId xmlns:p14="http://schemas.microsoft.com/office/powerpoint/2010/main" val="812290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Results</a:t>
            </a:r>
            <a:endParaRPr lang="en-US" dirty="0"/>
          </a:p>
        </p:txBody>
      </p:sp>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10</a:t>
            </a:fld>
            <a:endParaRPr lang="en-US">
              <a:solidFill>
                <a:srgbClr val="000000"/>
              </a:solidFill>
            </a:endParaRPr>
          </a:p>
        </p:txBody>
      </p:sp>
      <p:sp>
        <p:nvSpPr>
          <p:cNvPr id="7" name="Content Placeholder 6"/>
          <p:cNvSpPr>
            <a:spLocks noGrp="1"/>
          </p:cNvSpPr>
          <p:nvPr>
            <p:ph idx="1"/>
          </p:nvPr>
        </p:nvSpPr>
        <p:spPr>
          <a:xfrm>
            <a:off x="900112" y="2029767"/>
            <a:ext cx="7345363" cy="4035754"/>
          </a:xfrm>
        </p:spPr>
        <p:txBody>
          <a:bodyPr/>
          <a:lstStyle/>
          <a:p>
            <a:pPr marL="0" indent="0" algn="ctr">
              <a:buNone/>
            </a:pPr>
            <a:r>
              <a:rPr lang="en-US" sz="2000" dirty="0" smtClean="0"/>
              <a:t>Connect-4 5x5 with </a:t>
            </a:r>
            <a:r>
              <a:rPr lang="en-US" sz="2000" smtClean="0"/>
              <a:t>5000 Random </a:t>
            </a:r>
            <a:r>
              <a:rPr lang="en-US" sz="2000" dirty="0" smtClean="0"/>
              <a:t>Sampling, against </a:t>
            </a:r>
            <a:r>
              <a:rPr lang="en-US" sz="2000" i="1" dirty="0" smtClean="0"/>
              <a:t>k</a:t>
            </a:r>
            <a:r>
              <a:rPr lang="en-US" sz="2000" baseline="-25000" dirty="0" smtClean="0"/>
              <a:t>2</a:t>
            </a:r>
            <a:r>
              <a:rPr lang="en-US" sz="2000" dirty="0" smtClean="0"/>
              <a:t> = 3</a:t>
            </a:r>
          </a:p>
          <a:p>
            <a:endParaRPr lang="en-US" dirty="0"/>
          </a:p>
        </p:txBody>
      </p:sp>
      <p:graphicFrame>
        <p:nvGraphicFramePr>
          <p:cNvPr id="8" name="Content Placeholder 5"/>
          <p:cNvGraphicFramePr>
            <a:graphicFrameLocks/>
          </p:cNvGraphicFramePr>
          <p:nvPr>
            <p:extLst>
              <p:ext uri="{D42A27DB-BD31-4B8C-83A1-F6EECF244321}">
                <p14:modId xmlns:p14="http://schemas.microsoft.com/office/powerpoint/2010/main" val="331695937"/>
              </p:ext>
            </p:extLst>
          </p:nvPr>
        </p:nvGraphicFramePr>
        <p:xfrm>
          <a:off x="631857" y="2647950"/>
          <a:ext cx="8050725" cy="3708400"/>
        </p:xfrm>
        <a:graphic>
          <a:graphicData uri="http://schemas.openxmlformats.org/drawingml/2006/table">
            <a:tbl>
              <a:tblPr firstRow="1" bandRow="1">
                <a:tableStyleId>{5C22544A-7EE6-4342-B048-85BDC9FD1C3A}</a:tableStyleId>
              </a:tblPr>
              <a:tblGrid>
                <a:gridCol w="390456"/>
                <a:gridCol w="914400"/>
                <a:gridCol w="710829"/>
                <a:gridCol w="914400"/>
                <a:gridCol w="548640"/>
                <a:gridCol w="548640"/>
                <a:gridCol w="731520"/>
                <a:gridCol w="548640"/>
                <a:gridCol w="548640"/>
                <a:gridCol w="548640"/>
                <a:gridCol w="548640"/>
                <a:gridCol w="548640"/>
                <a:gridCol w="548640"/>
              </a:tblGrid>
              <a:tr h="370840">
                <a:tc rowSpan="2">
                  <a:txBody>
                    <a:bodyPr/>
                    <a:lstStyle/>
                    <a:p>
                      <a:pPr algn="ctr"/>
                      <a:r>
                        <a:rPr lang="en-US" sz="1600" i="1" dirty="0" smtClean="0"/>
                        <a:t>j</a:t>
                      </a:r>
                      <a:endParaRPr lang="en-US" sz="1600" i="1" dirty="0"/>
                    </a:p>
                  </a:txBody>
                  <a:tcPr anchor="ctr"/>
                </a:tc>
                <a:tc rowSpan="2">
                  <a:txBody>
                    <a:bodyPr/>
                    <a:lstStyle/>
                    <a:p>
                      <a:pPr algn="ctr"/>
                      <a:r>
                        <a:rPr lang="en-US" sz="1600" dirty="0" smtClean="0"/>
                        <a:t>State Space</a:t>
                      </a:r>
                      <a:endParaRPr lang="en-US" sz="1600" dirty="0"/>
                    </a:p>
                  </a:txBody>
                  <a:tcPr anchor="ctr"/>
                </a:tc>
                <a:tc rowSpan="2">
                  <a:txBody>
                    <a:bodyPr/>
                    <a:lstStyle/>
                    <a:p>
                      <a:pPr algn="ctr"/>
                      <a:r>
                        <a:rPr lang="en-US" sz="1600" dirty="0" smtClean="0"/>
                        <a:t>Win</a:t>
                      </a:r>
                      <a:br>
                        <a:rPr lang="en-US" sz="1600" dirty="0" smtClean="0"/>
                      </a:br>
                      <a:r>
                        <a:rPr lang="en-US" sz="1600" dirty="0" smtClean="0"/>
                        <a:t>Cond</a:t>
                      </a:r>
                      <a:endParaRPr lang="en-US" sz="1600" dirty="0"/>
                    </a:p>
                  </a:txBody>
                  <a:tcPr anchor="ctr"/>
                </a:tc>
                <a:tc rowSpan="2">
                  <a:txBody>
                    <a:bodyPr/>
                    <a:lstStyle/>
                    <a:p>
                      <a:pPr algn="ctr"/>
                      <a:r>
                        <a:rPr lang="en-US" sz="1600" dirty="0" smtClean="0"/>
                        <a:t>#</a:t>
                      </a:r>
                      <a:r>
                        <a:rPr lang="en-US" sz="1600" baseline="0" dirty="0" smtClean="0"/>
                        <a:t> States</a:t>
                      </a:r>
                      <a:br>
                        <a:rPr lang="en-US" sz="1600" baseline="0" dirty="0" smtClean="0"/>
                      </a:br>
                      <a:r>
                        <a:rPr lang="en-US" sz="1600" baseline="0" dirty="0" smtClean="0"/>
                        <a:t>|</a:t>
                      </a:r>
                      <a:r>
                        <a:rPr lang="en-US" sz="1600" baseline="0" dirty="0" err="1" smtClean="0"/>
                        <a:t>W</a:t>
                      </a:r>
                      <a:r>
                        <a:rPr lang="en-US" sz="1600" baseline="-25000" dirty="0" err="1" smtClean="0"/>
                        <a:t>j</a:t>
                      </a:r>
                      <a:r>
                        <a:rPr lang="en-US" sz="1600" baseline="0" dirty="0" smtClean="0"/>
                        <a:t>|</a:t>
                      </a:r>
                      <a:endParaRPr lang="en-US" sz="1600" baseline="0" dirty="0"/>
                    </a:p>
                  </a:txBody>
                  <a:tcPr anchor="ct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i="1" dirty="0" smtClean="0"/>
                        <a:t>k</a:t>
                      </a:r>
                      <a:r>
                        <a:rPr lang="en-US" sz="1600" baseline="-25000" dirty="0" smtClean="0"/>
                        <a:t>1</a:t>
                      </a:r>
                      <a:r>
                        <a:rPr lang="en-US" sz="1600" dirty="0" smtClean="0"/>
                        <a:t> = 1</a:t>
                      </a:r>
                    </a:p>
                  </a:txBody>
                  <a:tcPr anchor="ctr"/>
                </a:tc>
                <a:tc hMerge="1">
                  <a:txBody>
                    <a:bodyPr/>
                    <a:lstStyle/>
                    <a:p>
                      <a:pPr algn="ctr"/>
                      <a:endParaRPr lang="en-US" sz="1600"/>
                    </a:p>
                  </a:txBody>
                  <a:tcPr anchor="ctr"/>
                </a:tc>
                <a:tc hMerge="1">
                  <a:txBody>
                    <a:bodyPr/>
                    <a:lstStyle/>
                    <a:p>
                      <a:pPr algn="ctr"/>
                      <a:endParaRPr lang="en-US" sz="1600" dirty="0"/>
                    </a:p>
                  </a:txBody>
                  <a:tcPr anchor="ct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i="1" dirty="0" smtClean="0"/>
                        <a:t>k</a:t>
                      </a:r>
                      <a:r>
                        <a:rPr lang="en-US" sz="1600" baseline="-25000" dirty="0" smtClean="0"/>
                        <a:t>1</a:t>
                      </a:r>
                      <a:r>
                        <a:rPr lang="en-US" sz="1600" dirty="0" smtClean="0"/>
                        <a:t> = 2</a:t>
                      </a:r>
                    </a:p>
                  </a:txBody>
                  <a:tcPr anchor="ctr"/>
                </a:tc>
                <a:tc hMerge="1">
                  <a:txBody>
                    <a:bodyPr/>
                    <a:lstStyle/>
                    <a:p>
                      <a:pPr algn="ctr"/>
                      <a:endParaRPr lang="en-US" sz="1600" dirty="0"/>
                    </a:p>
                  </a:txBody>
                  <a:tcPr anchor="ctr"/>
                </a:tc>
                <a:tc hMerge="1">
                  <a:txBody>
                    <a:bodyPr/>
                    <a:lstStyle/>
                    <a:p>
                      <a:pPr algn="ctr"/>
                      <a:endParaRPr lang="en-US" sz="1600" dirty="0"/>
                    </a:p>
                  </a:txBody>
                  <a:tcPr anchor="ct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i="1" dirty="0" smtClean="0"/>
                        <a:t>k</a:t>
                      </a:r>
                      <a:r>
                        <a:rPr lang="en-US" sz="1600" baseline="-25000" dirty="0" smtClean="0"/>
                        <a:t>1</a:t>
                      </a:r>
                      <a:r>
                        <a:rPr lang="en-US" sz="1600" dirty="0" smtClean="0"/>
                        <a:t> = 3</a:t>
                      </a:r>
                    </a:p>
                  </a:txBody>
                  <a:tcPr anchor="ctr"/>
                </a:tc>
                <a:tc hMerge="1">
                  <a:txBody>
                    <a:bodyPr/>
                    <a:lstStyle/>
                    <a:p>
                      <a:endParaRPr lang="en-US"/>
                    </a:p>
                  </a:txBody>
                  <a:tcPr/>
                </a:tc>
                <a:tc hMerge="1">
                  <a:txBody>
                    <a:bodyPr/>
                    <a:lstStyle/>
                    <a:p>
                      <a:endParaRPr lang="en-US"/>
                    </a:p>
                  </a:txBody>
                  <a:tcPr/>
                </a:tc>
              </a:tr>
              <a:tr h="370840">
                <a:tc vMerge="1">
                  <a:txBody>
                    <a:bodyPr/>
                    <a:lstStyle/>
                    <a:p>
                      <a:pPr algn="ctr"/>
                      <a:endParaRPr lang="en-US" dirty="0"/>
                    </a:p>
                  </a:txBody>
                  <a:tcPr anchor="ctr"/>
                </a:tc>
                <a:tc vMerge="1">
                  <a:txBody>
                    <a:bodyPr/>
                    <a:lstStyle/>
                    <a:p>
                      <a:pPr algn="ctr"/>
                      <a:endParaRPr lang="en-US" baseline="30000" dirty="0"/>
                    </a:p>
                  </a:txBody>
                  <a:tcPr/>
                </a:tc>
                <a:tc vMerge="1">
                  <a:txBody>
                    <a:bodyPr/>
                    <a:lstStyle/>
                    <a:p>
                      <a:pPr algn="ctr"/>
                      <a:endParaRPr lang="en-US" dirty="0"/>
                    </a:p>
                  </a:txBody>
                  <a:tcPr/>
                </a:tc>
                <a:tc vMerge="1">
                  <a:txBody>
                    <a:bodyPr/>
                    <a:lstStyle/>
                    <a:p>
                      <a:pPr algn="ctr"/>
                      <a:endParaRPr lang="en-US" baseline="30000" dirty="0"/>
                    </a:p>
                  </a:txBody>
                  <a:tcPr/>
                </a:tc>
                <a:tc>
                  <a:txBody>
                    <a:bodyPr/>
                    <a:lstStyle/>
                    <a:p>
                      <a:pPr algn="ctr"/>
                      <a:r>
                        <a:rPr lang="en-US" b="1" dirty="0" smtClean="0"/>
                        <a:t>E</a:t>
                      </a:r>
                      <a:endParaRPr lang="en-US" b="1" dirty="0"/>
                    </a:p>
                  </a:txBody>
                  <a:tcPr>
                    <a:lnL w="12700" cap="flat" cmpd="sng" algn="ctr">
                      <a:solidFill>
                        <a:schemeClr val="tx1"/>
                      </a:solidFill>
                      <a:prstDash val="solid"/>
                      <a:round/>
                      <a:headEnd type="none" w="med" len="med"/>
                      <a:tailEnd type="none" w="med" len="med"/>
                    </a:lnL>
                    <a:solidFill>
                      <a:schemeClr val="bg2">
                        <a:lumMod val="60000"/>
                        <a:lumOff val="40000"/>
                      </a:schemeClr>
                    </a:solidFill>
                  </a:tcPr>
                </a:tc>
                <a:tc>
                  <a:txBody>
                    <a:bodyPr/>
                    <a:lstStyle/>
                    <a:p>
                      <a:pPr algn="ctr"/>
                      <a:r>
                        <a:rPr lang="en-US" b="1" dirty="0" smtClean="0"/>
                        <a:t>M</a:t>
                      </a:r>
                      <a:endParaRPr lang="en-US" b="1" dirty="0"/>
                    </a:p>
                  </a:txBody>
                  <a:tcPr>
                    <a:solidFill>
                      <a:schemeClr val="bg2">
                        <a:lumMod val="60000"/>
                        <a:lumOff val="40000"/>
                      </a:schemeClr>
                    </a:solidFill>
                  </a:tcPr>
                </a:tc>
                <a:tc>
                  <a:txBody>
                    <a:bodyPr/>
                    <a:lstStyle/>
                    <a:p>
                      <a:pPr algn="ctr"/>
                      <a:r>
                        <a:rPr lang="en-US" b="1" dirty="0" smtClean="0"/>
                        <a:t>H</a:t>
                      </a:r>
                      <a:endParaRPr lang="en-US" b="1" dirty="0"/>
                    </a:p>
                  </a:txBody>
                  <a:tcPr>
                    <a:lnR w="12700" cap="flat" cmpd="sng" algn="ctr">
                      <a:solidFill>
                        <a:schemeClr val="tx1"/>
                      </a:solidFill>
                      <a:prstDash val="solid"/>
                      <a:round/>
                      <a:headEnd type="none" w="med" len="med"/>
                      <a:tailEnd type="none" w="med" len="med"/>
                    </a:lnR>
                    <a:solidFill>
                      <a:schemeClr val="bg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E</a:t>
                      </a:r>
                    </a:p>
                  </a:txBody>
                  <a:tcPr>
                    <a:lnL w="12700" cap="flat" cmpd="sng" algn="ctr">
                      <a:solidFill>
                        <a:schemeClr val="tx1"/>
                      </a:solidFill>
                      <a:prstDash val="solid"/>
                      <a:round/>
                      <a:headEnd type="none" w="med" len="med"/>
                      <a:tailEnd type="none" w="med" len="med"/>
                    </a:lnL>
                    <a:solidFill>
                      <a:schemeClr val="bg2">
                        <a:lumMod val="60000"/>
                        <a:lumOff val="40000"/>
                      </a:schemeClr>
                    </a:solidFill>
                  </a:tcPr>
                </a:tc>
                <a:tc>
                  <a:txBody>
                    <a:bodyPr/>
                    <a:lstStyle/>
                    <a:p>
                      <a:pPr algn="ctr"/>
                      <a:r>
                        <a:rPr lang="en-US" b="1" dirty="0" smtClean="0"/>
                        <a:t>M</a:t>
                      </a:r>
                      <a:endParaRPr lang="en-US" b="1" dirty="0"/>
                    </a:p>
                  </a:txBody>
                  <a:tcPr>
                    <a:solidFill>
                      <a:schemeClr val="bg2">
                        <a:lumMod val="60000"/>
                        <a:lumOff val="40000"/>
                      </a:schemeClr>
                    </a:solidFill>
                  </a:tcPr>
                </a:tc>
                <a:tc>
                  <a:txBody>
                    <a:bodyPr/>
                    <a:lstStyle/>
                    <a:p>
                      <a:pPr algn="ctr"/>
                      <a:r>
                        <a:rPr lang="en-US" b="1" dirty="0" smtClean="0"/>
                        <a:t>H</a:t>
                      </a:r>
                      <a:endParaRPr lang="en-US" b="1" dirty="0"/>
                    </a:p>
                  </a:txBody>
                  <a:tcPr>
                    <a:lnR w="12700" cap="flat" cmpd="sng" algn="ctr">
                      <a:solidFill>
                        <a:schemeClr val="tx1"/>
                      </a:solidFill>
                      <a:prstDash val="solid"/>
                      <a:round/>
                      <a:headEnd type="none" w="med" len="med"/>
                      <a:tailEnd type="none" w="med" len="med"/>
                    </a:lnR>
                    <a:solidFill>
                      <a:schemeClr val="bg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E</a:t>
                      </a:r>
                    </a:p>
                  </a:txBody>
                  <a:tcPr>
                    <a:lnL w="12700" cap="flat" cmpd="sng" algn="ctr">
                      <a:solidFill>
                        <a:schemeClr val="tx1"/>
                      </a:solidFill>
                      <a:prstDash val="solid"/>
                      <a:round/>
                      <a:headEnd type="none" w="med" len="med"/>
                      <a:tailEnd type="none" w="med" len="med"/>
                    </a:lnL>
                    <a:solidFill>
                      <a:schemeClr val="bg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M</a:t>
                      </a:r>
                    </a:p>
                  </a:txBody>
                  <a:tcPr>
                    <a:solidFill>
                      <a:schemeClr val="bg2">
                        <a:lumMod val="60000"/>
                        <a:lumOff val="40000"/>
                      </a:schemeClr>
                    </a:solidFill>
                  </a:tcPr>
                </a:tc>
                <a:tc>
                  <a:txBody>
                    <a:bodyPr/>
                    <a:lstStyle/>
                    <a:p>
                      <a:r>
                        <a:rPr lang="en-US" b="1" dirty="0" smtClean="0"/>
                        <a:t>H</a:t>
                      </a:r>
                      <a:endParaRPr lang="en-US" b="1" dirty="0"/>
                    </a:p>
                  </a:txBody>
                  <a:tcPr>
                    <a:solidFill>
                      <a:schemeClr val="bg2">
                        <a:lumMod val="60000"/>
                        <a:lumOff val="40000"/>
                      </a:schemeClr>
                    </a:solidFill>
                  </a:tcPr>
                </a:tc>
              </a:tr>
              <a:tr h="370840">
                <a:tc rowSpan="4">
                  <a:txBody>
                    <a:bodyPr/>
                    <a:lstStyle/>
                    <a:p>
                      <a:pPr algn="ctr"/>
                      <a:r>
                        <a:rPr lang="en-US" dirty="0" smtClean="0"/>
                        <a:t>2</a:t>
                      </a:r>
                      <a:endParaRPr lang="en-US" dirty="0"/>
                    </a:p>
                  </a:txBody>
                  <a:tcPr anchor="ctr">
                    <a:lnB w="38100" cap="flat" cmpd="sng" algn="ctr">
                      <a:solidFill>
                        <a:schemeClr val="tx1"/>
                      </a:solidFill>
                      <a:prstDash val="solid"/>
                      <a:round/>
                      <a:headEnd type="none" w="med" len="med"/>
                      <a:tailEnd type="none" w="med" len="med"/>
                    </a:lnB>
                  </a:tcPr>
                </a:tc>
                <a:tc>
                  <a:txBody>
                    <a:bodyPr/>
                    <a:lstStyle/>
                    <a:p>
                      <a:pPr algn="ctr"/>
                      <a:r>
                        <a:rPr lang="en-US" dirty="0" smtClean="0"/>
                        <a:t>6.9</a:t>
                      </a:r>
                      <a:r>
                        <a:rPr lang="en-US" baseline="0" dirty="0" smtClean="0"/>
                        <a:t>x10</a:t>
                      </a:r>
                      <a:r>
                        <a:rPr lang="en-US" baseline="30000" dirty="0" smtClean="0"/>
                        <a:t>7</a:t>
                      </a:r>
                      <a:endParaRPr lang="en-US" baseline="30000" dirty="0"/>
                    </a:p>
                  </a:txBody>
                  <a:tcPr/>
                </a:tc>
                <a:tc>
                  <a:txBody>
                    <a:bodyPr/>
                    <a:lstStyle/>
                    <a:p>
                      <a:pPr algn="ctr"/>
                      <a:r>
                        <a:rPr lang="en-US" dirty="0" smtClean="0"/>
                        <a:t>RCD</a:t>
                      </a:r>
                      <a:endParaRPr lang="en-US" dirty="0"/>
                    </a:p>
                  </a:txBody>
                  <a:tcPr/>
                </a:tc>
                <a:tc>
                  <a:txBody>
                    <a:bodyPr/>
                    <a:lstStyle/>
                    <a:p>
                      <a:pPr algn="ctr"/>
                      <a:r>
                        <a:rPr lang="en-US" dirty="0" smtClean="0"/>
                        <a:t>1.2x10</a:t>
                      </a:r>
                      <a:r>
                        <a:rPr lang="en-US" baseline="30000" dirty="0" smtClean="0"/>
                        <a:t>6</a:t>
                      </a:r>
                      <a:endParaRPr lang="en-US" baseline="30000" dirty="0"/>
                    </a:p>
                  </a:txBody>
                  <a:tcP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184</a:t>
                      </a:r>
                      <a:endParaRPr lang="en-US" dirty="0"/>
                    </a:p>
                  </a:txBody>
                  <a:tcPr anchor="ctr"/>
                </a:tc>
                <a:tc>
                  <a:txBody>
                    <a:bodyPr/>
                    <a:lstStyle/>
                    <a:p>
                      <a:pPr algn="ctr"/>
                      <a:r>
                        <a:rPr lang="en-US" dirty="0" smtClean="0"/>
                        <a:t>215</a:t>
                      </a:r>
                      <a:endParaRPr lang="en-US" dirty="0"/>
                    </a:p>
                  </a:txBody>
                  <a:tcPr anchor="ct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141</a:t>
                      </a:r>
                      <a:endParaRPr lang="en-US" dirty="0"/>
                    </a:p>
                  </a:txBody>
                  <a:tcPr anchor="ctr"/>
                </a:tc>
                <a:tc>
                  <a:txBody>
                    <a:bodyPr/>
                    <a:lstStyle/>
                    <a:p>
                      <a:pPr algn="ctr"/>
                      <a:r>
                        <a:rPr lang="en-US" dirty="0" smtClean="0"/>
                        <a:t>129</a:t>
                      </a:r>
                      <a:endParaRPr lang="en-US" dirty="0"/>
                    </a:p>
                  </a:txBody>
                  <a:tcPr anchor="ct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0</a:t>
                      </a:r>
                      <a:endParaRPr lang="en-US" dirty="0"/>
                    </a:p>
                  </a:txBody>
                  <a:tcPr anchor="ctr"/>
                </a:tc>
                <a:tc>
                  <a:txBody>
                    <a:bodyPr/>
                    <a:lstStyle/>
                    <a:p>
                      <a:pPr algn="ctr"/>
                      <a:r>
                        <a:rPr lang="en-US" dirty="0" smtClean="0"/>
                        <a:t>0</a:t>
                      </a:r>
                      <a:endParaRPr lang="en-US" dirty="0"/>
                    </a:p>
                  </a:txBody>
                  <a:tcPr anchor="ctr"/>
                </a:tc>
              </a:tr>
              <a:tr h="370840">
                <a:tc vMerge="1">
                  <a:txBody>
                    <a:bodyPr/>
                    <a:lstStyle/>
                    <a:p>
                      <a:endParaRPr lang="en-US" dirty="0"/>
                    </a:p>
                  </a:txBody>
                  <a:tcPr/>
                </a:tc>
                <a:tc>
                  <a:txBody>
                    <a:bodyPr/>
                    <a:lstStyle/>
                    <a:p>
                      <a:pPr algn="ctr"/>
                      <a:r>
                        <a:rPr lang="en-US" dirty="0" smtClean="0"/>
                        <a:t>8.7x10</a:t>
                      </a:r>
                      <a:r>
                        <a:rPr lang="en-US" baseline="30000" dirty="0" smtClean="0"/>
                        <a:t>7</a:t>
                      </a:r>
                      <a:endParaRPr lang="en-US" baseline="30000" dirty="0"/>
                    </a:p>
                  </a:txBody>
                  <a:tcPr/>
                </a:tc>
                <a:tc>
                  <a:txBody>
                    <a:bodyPr/>
                    <a:lstStyle/>
                    <a:p>
                      <a:pPr algn="ctr"/>
                      <a:r>
                        <a:rPr lang="en-US" dirty="0" smtClean="0"/>
                        <a:t>RC</a:t>
                      </a:r>
                      <a:endParaRPr lang="en-US" dirty="0"/>
                    </a:p>
                  </a:txBody>
                  <a:tcPr/>
                </a:tc>
                <a:tc>
                  <a:txBody>
                    <a:bodyPr/>
                    <a:lstStyle/>
                    <a:p>
                      <a:pPr algn="ctr"/>
                      <a:r>
                        <a:rPr lang="en-US" dirty="0" smtClean="0"/>
                        <a:t>1.6x10</a:t>
                      </a:r>
                      <a:r>
                        <a:rPr lang="en-US" baseline="30000" dirty="0" smtClean="0"/>
                        <a:t>6</a:t>
                      </a:r>
                      <a:endParaRPr lang="en-US" baseline="30000" dirty="0"/>
                    </a:p>
                  </a:txBody>
                  <a:tcP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81</a:t>
                      </a:r>
                      <a:endParaRPr lang="en-US" dirty="0"/>
                    </a:p>
                  </a:txBody>
                  <a:tcPr anchor="ctr"/>
                </a:tc>
                <a:tc>
                  <a:txBody>
                    <a:bodyPr/>
                    <a:lstStyle/>
                    <a:p>
                      <a:pPr algn="ctr"/>
                      <a:r>
                        <a:rPr lang="en-US" dirty="0" smtClean="0"/>
                        <a:t>239</a:t>
                      </a:r>
                      <a:endParaRPr lang="en-US" dirty="0"/>
                    </a:p>
                  </a:txBody>
                  <a:tcPr anchor="ct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70</a:t>
                      </a:r>
                      <a:endParaRPr lang="en-US" dirty="0"/>
                    </a:p>
                  </a:txBody>
                  <a:tcPr anchor="ctr"/>
                </a:tc>
                <a:tc>
                  <a:txBody>
                    <a:bodyPr/>
                    <a:lstStyle/>
                    <a:p>
                      <a:pPr algn="ctr"/>
                      <a:r>
                        <a:rPr lang="en-US" dirty="0" smtClean="0"/>
                        <a:t>186</a:t>
                      </a:r>
                      <a:endParaRPr lang="en-US" dirty="0"/>
                    </a:p>
                  </a:txBody>
                  <a:tcPr anchor="ct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0</a:t>
                      </a:r>
                      <a:endParaRPr lang="en-US" dirty="0"/>
                    </a:p>
                  </a:txBody>
                  <a:tcPr anchor="ctr"/>
                </a:tc>
                <a:tc>
                  <a:txBody>
                    <a:bodyPr/>
                    <a:lstStyle/>
                    <a:p>
                      <a:pPr algn="ctr"/>
                      <a:r>
                        <a:rPr lang="en-US" dirty="0" smtClean="0"/>
                        <a:t>0</a:t>
                      </a:r>
                      <a:endParaRPr lang="en-US" dirty="0"/>
                    </a:p>
                  </a:txBody>
                  <a:tcPr anchor="ctr"/>
                </a:tc>
              </a:tr>
              <a:tr h="370840">
                <a:tc vMerge="1">
                  <a:txBody>
                    <a:bodyPr/>
                    <a:lstStyle/>
                    <a:p>
                      <a:endParaRPr lang="en-US" dirty="0"/>
                    </a:p>
                  </a:txBody>
                  <a:tcPr/>
                </a:tc>
                <a:tc>
                  <a:txBody>
                    <a:bodyPr/>
                    <a:lstStyle/>
                    <a:p>
                      <a:pPr algn="ctr"/>
                      <a:r>
                        <a:rPr lang="en-US" dirty="0" smtClean="0"/>
                        <a:t>1.0x10</a:t>
                      </a:r>
                      <a:r>
                        <a:rPr lang="en-US" baseline="30000" dirty="0" smtClean="0"/>
                        <a:t>8</a:t>
                      </a:r>
                      <a:endParaRPr lang="en-US" baseline="30000" dirty="0"/>
                    </a:p>
                  </a:txBody>
                  <a:tcPr/>
                </a:tc>
                <a:tc>
                  <a:txBody>
                    <a:bodyPr/>
                    <a:lstStyle/>
                    <a:p>
                      <a:pPr algn="ctr"/>
                      <a:r>
                        <a:rPr lang="en-US" dirty="0" smtClean="0"/>
                        <a:t>RD</a:t>
                      </a:r>
                      <a:endParaRPr lang="en-US" dirty="0"/>
                    </a:p>
                  </a:txBody>
                  <a:tcPr/>
                </a:tc>
                <a:tc>
                  <a:txBody>
                    <a:bodyPr/>
                    <a:lstStyle/>
                    <a:p>
                      <a:pPr algn="ctr"/>
                      <a:r>
                        <a:rPr lang="en-US" dirty="0" smtClean="0"/>
                        <a:t>1.1x10</a:t>
                      </a:r>
                      <a:r>
                        <a:rPr lang="en-US" baseline="30000" dirty="0" smtClean="0"/>
                        <a:t>6</a:t>
                      </a:r>
                      <a:endParaRPr lang="en-US" baseline="30000" dirty="0"/>
                    </a:p>
                  </a:txBody>
                  <a:tcP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106</a:t>
                      </a:r>
                      <a:endParaRPr lang="en-US" dirty="0"/>
                    </a:p>
                  </a:txBody>
                  <a:tcPr anchor="ctr"/>
                </a:tc>
                <a:tc>
                  <a:txBody>
                    <a:bodyPr/>
                    <a:lstStyle/>
                    <a:p>
                      <a:pPr algn="ctr"/>
                      <a:r>
                        <a:rPr lang="en-US" dirty="0" smtClean="0"/>
                        <a:t>285</a:t>
                      </a:r>
                      <a:endParaRPr lang="en-US" dirty="0"/>
                    </a:p>
                  </a:txBody>
                  <a:tcPr anchor="ct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151</a:t>
                      </a:r>
                      <a:endParaRPr lang="en-US" dirty="0"/>
                    </a:p>
                  </a:txBody>
                  <a:tcPr anchor="ctr"/>
                </a:tc>
                <a:tc>
                  <a:txBody>
                    <a:bodyPr/>
                    <a:lstStyle/>
                    <a:p>
                      <a:pPr algn="ctr"/>
                      <a:r>
                        <a:rPr lang="en-US" dirty="0" smtClean="0"/>
                        <a:t>82</a:t>
                      </a:r>
                      <a:endParaRPr lang="en-US" dirty="0"/>
                    </a:p>
                  </a:txBody>
                  <a:tcPr anchor="ct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0</a:t>
                      </a:r>
                      <a:endParaRPr lang="en-US" dirty="0"/>
                    </a:p>
                  </a:txBody>
                  <a:tcPr anchor="ctr"/>
                </a:tc>
                <a:tc>
                  <a:txBody>
                    <a:bodyPr/>
                    <a:lstStyle/>
                    <a:p>
                      <a:pPr algn="ctr"/>
                      <a:r>
                        <a:rPr lang="en-US" dirty="0" smtClean="0"/>
                        <a:t>0</a:t>
                      </a:r>
                      <a:endParaRPr lang="en-US" dirty="0"/>
                    </a:p>
                  </a:txBody>
                  <a:tcPr anchor="ctr"/>
                </a:tc>
              </a:tr>
              <a:tr h="370840">
                <a:tc vMerge="1">
                  <a:txBody>
                    <a:bodyPr/>
                    <a:lstStyle/>
                    <a:p>
                      <a:endParaRPr lang="en-US" dirty="0"/>
                    </a:p>
                  </a:txBody>
                  <a:tcPr/>
                </a:tc>
                <a:tc>
                  <a:txBody>
                    <a:bodyPr/>
                    <a:lstStyle/>
                    <a:p>
                      <a:pPr algn="ctr"/>
                      <a:r>
                        <a:rPr lang="en-US" dirty="0" smtClean="0"/>
                        <a:t>9.5x10</a:t>
                      </a:r>
                      <a:r>
                        <a:rPr lang="en-US" baseline="30000" dirty="0" smtClean="0"/>
                        <a:t>7</a:t>
                      </a:r>
                      <a:endParaRPr lang="en-US" baseline="30000" dirty="0"/>
                    </a:p>
                  </a:txBody>
                  <a:tcPr>
                    <a:lnB w="38100" cap="flat" cmpd="sng" algn="ctr">
                      <a:solidFill>
                        <a:schemeClr val="tx1"/>
                      </a:solidFill>
                      <a:prstDash val="solid"/>
                      <a:round/>
                      <a:headEnd type="none" w="med" len="med"/>
                      <a:tailEnd type="none" w="med" len="med"/>
                    </a:lnB>
                  </a:tcPr>
                </a:tc>
                <a:tc>
                  <a:txBody>
                    <a:bodyPr/>
                    <a:lstStyle/>
                    <a:p>
                      <a:pPr algn="ctr"/>
                      <a:r>
                        <a:rPr lang="en-US" dirty="0" smtClean="0"/>
                        <a:t>CD</a:t>
                      </a:r>
                      <a:endParaRPr lang="en-US" dirty="0"/>
                    </a:p>
                  </a:txBody>
                  <a:tcPr>
                    <a:lnB w="38100" cap="flat" cmpd="sng" algn="ctr">
                      <a:solidFill>
                        <a:schemeClr val="tx1"/>
                      </a:solidFill>
                      <a:prstDash val="solid"/>
                      <a:round/>
                      <a:headEnd type="none" w="med" len="med"/>
                      <a:tailEnd type="none" w="med" len="med"/>
                    </a:lnB>
                  </a:tcPr>
                </a:tc>
                <a:tc>
                  <a:txBody>
                    <a:bodyPr/>
                    <a:lstStyle/>
                    <a:p>
                      <a:pPr algn="ctr"/>
                      <a:r>
                        <a:rPr lang="en-US" dirty="0" smtClean="0"/>
                        <a:t>5.3x10</a:t>
                      </a:r>
                      <a:r>
                        <a:rPr lang="en-US" baseline="30000" dirty="0" smtClean="0"/>
                        <a:t>5</a:t>
                      </a:r>
                      <a:endParaRPr lang="en-US" baseline="30000" dirty="0"/>
                    </a:p>
                  </a:txBody>
                  <a:tcPr>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algn="ctr"/>
                      <a:r>
                        <a:rPr lang="en-US" dirty="0" smtClean="0"/>
                        <a:t>364</a:t>
                      </a:r>
                      <a:endParaRPr lang="en-US" dirty="0"/>
                    </a:p>
                  </a:txBody>
                  <a:tcPr anchor="ctr">
                    <a:lnB w="38100" cap="flat" cmpd="sng" algn="ctr">
                      <a:solidFill>
                        <a:schemeClr val="tx1"/>
                      </a:solidFill>
                      <a:prstDash val="solid"/>
                      <a:round/>
                      <a:headEnd type="none" w="med" len="med"/>
                      <a:tailEnd type="none" w="med" len="med"/>
                    </a:lnB>
                  </a:tcPr>
                </a:tc>
                <a:tc>
                  <a:txBody>
                    <a:bodyPr/>
                    <a:lstStyle/>
                    <a:p>
                      <a:pPr algn="ctr"/>
                      <a:r>
                        <a:rPr lang="en-US" dirty="0" smtClean="0"/>
                        <a:t>173</a:t>
                      </a:r>
                      <a:endParaRPr lang="en-US" dirty="0"/>
                    </a:p>
                  </a:txBody>
                  <a:tcPr anchor="ctr">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algn="ctr"/>
                      <a:r>
                        <a:rPr lang="en-US" dirty="0" smtClean="0"/>
                        <a:t>209</a:t>
                      </a:r>
                      <a:endParaRPr lang="en-US" dirty="0"/>
                    </a:p>
                  </a:txBody>
                  <a:tcPr anchor="ctr">
                    <a:lnB w="38100" cap="flat" cmpd="sng" algn="ctr">
                      <a:solidFill>
                        <a:schemeClr val="tx1"/>
                      </a:solidFill>
                      <a:prstDash val="solid"/>
                      <a:round/>
                      <a:headEnd type="none" w="med" len="med"/>
                      <a:tailEnd type="none" w="med" len="med"/>
                    </a:lnB>
                  </a:tcPr>
                </a:tc>
                <a:tc>
                  <a:txBody>
                    <a:bodyPr/>
                    <a:lstStyle/>
                    <a:p>
                      <a:pPr algn="ctr"/>
                      <a:r>
                        <a:rPr lang="en-US" dirty="0" smtClean="0"/>
                        <a:t>96</a:t>
                      </a:r>
                      <a:endParaRPr lang="en-US" dirty="0"/>
                    </a:p>
                  </a:txBody>
                  <a:tcPr anchor="ctr">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algn="ctr"/>
                      <a:r>
                        <a:rPr lang="en-US" dirty="0" smtClean="0"/>
                        <a:t>0</a:t>
                      </a:r>
                      <a:endParaRPr lang="en-US" dirty="0"/>
                    </a:p>
                  </a:txBody>
                  <a:tcPr anchor="ctr">
                    <a:lnB w="38100" cap="flat" cmpd="sng" algn="ctr">
                      <a:solidFill>
                        <a:schemeClr val="tx1"/>
                      </a:solidFill>
                      <a:prstDash val="solid"/>
                      <a:round/>
                      <a:headEnd type="none" w="med" len="med"/>
                      <a:tailEnd type="none" w="med" len="med"/>
                    </a:lnB>
                  </a:tcPr>
                </a:tc>
                <a:tc>
                  <a:txBody>
                    <a:bodyPr/>
                    <a:lstStyle/>
                    <a:p>
                      <a:pPr algn="ctr"/>
                      <a:r>
                        <a:rPr lang="en-US" dirty="0" smtClean="0"/>
                        <a:t>0</a:t>
                      </a:r>
                      <a:endParaRPr lang="en-US" dirty="0"/>
                    </a:p>
                  </a:txBody>
                  <a:tcPr anchor="ctr">
                    <a:lnB w="38100" cap="flat" cmpd="sng" algn="ctr">
                      <a:solidFill>
                        <a:schemeClr val="tx1"/>
                      </a:solidFill>
                      <a:prstDash val="solid"/>
                      <a:round/>
                      <a:headEnd type="none" w="med" len="med"/>
                      <a:tailEnd type="none" w="med" len="med"/>
                    </a:lnB>
                  </a:tcPr>
                </a:tc>
              </a:tr>
              <a:tr h="370840">
                <a:tc rowSpan="4">
                  <a:txBody>
                    <a:bodyPr/>
                    <a:lstStyle/>
                    <a:p>
                      <a:pPr algn="ctr"/>
                      <a:r>
                        <a:rPr lang="en-US" dirty="0" smtClean="0"/>
                        <a:t>3</a:t>
                      </a:r>
                      <a:endParaRPr lang="en-US" dirty="0"/>
                    </a:p>
                  </a:txBody>
                  <a:tcPr anchor="ctr">
                    <a:lnT w="38100" cap="flat" cmpd="sng" algn="ctr">
                      <a:solidFill>
                        <a:schemeClr val="tx1"/>
                      </a:solidFill>
                      <a:prstDash val="solid"/>
                      <a:round/>
                      <a:headEnd type="none" w="med" len="med"/>
                      <a:tailEnd type="none" w="med" len="med"/>
                    </a:lnT>
                  </a:tcPr>
                </a:tc>
                <a:tc>
                  <a:txBody>
                    <a:bodyPr/>
                    <a:lstStyle/>
                    <a:p>
                      <a:pPr algn="ctr"/>
                      <a:r>
                        <a:rPr lang="en-US" dirty="0" smtClean="0"/>
                        <a:t>6.9</a:t>
                      </a:r>
                      <a:r>
                        <a:rPr lang="en-US" baseline="0" dirty="0" smtClean="0"/>
                        <a:t>x10</a:t>
                      </a:r>
                      <a:r>
                        <a:rPr lang="en-US" baseline="30000" dirty="0" smtClean="0"/>
                        <a:t>7</a:t>
                      </a:r>
                      <a:endParaRPr lang="en-US" baseline="30000" dirty="0"/>
                    </a:p>
                  </a:txBody>
                  <a:tcPr>
                    <a:lnT w="38100" cap="flat" cmpd="sng" algn="ctr">
                      <a:solidFill>
                        <a:schemeClr val="tx1"/>
                      </a:solidFill>
                      <a:prstDash val="solid"/>
                      <a:round/>
                      <a:headEnd type="none" w="med" len="med"/>
                      <a:tailEnd type="none" w="med" len="med"/>
                    </a:lnT>
                  </a:tcPr>
                </a:tc>
                <a:tc>
                  <a:txBody>
                    <a:bodyPr/>
                    <a:lstStyle/>
                    <a:p>
                      <a:pPr algn="ctr"/>
                      <a:r>
                        <a:rPr lang="en-US" dirty="0" smtClean="0"/>
                        <a:t>RCD</a:t>
                      </a:r>
                      <a:endParaRPr lang="en-US" dirty="0"/>
                    </a:p>
                  </a:txBody>
                  <a:tcPr>
                    <a:lnT w="38100" cap="flat" cmpd="sng" algn="ctr">
                      <a:solidFill>
                        <a:schemeClr val="tx1"/>
                      </a:solidFill>
                      <a:prstDash val="solid"/>
                      <a:round/>
                      <a:headEnd type="none" w="med" len="med"/>
                      <a:tailEnd type="none" w="med" len="med"/>
                    </a:lnT>
                  </a:tcPr>
                </a:tc>
                <a:tc>
                  <a:txBody>
                    <a:bodyPr/>
                    <a:lstStyle/>
                    <a:p>
                      <a:pPr algn="ctr"/>
                      <a:r>
                        <a:rPr lang="en-US" dirty="0" smtClean="0"/>
                        <a:t>2.8x10</a:t>
                      </a:r>
                      <a:r>
                        <a:rPr lang="en-US" baseline="30000" dirty="0" smtClean="0"/>
                        <a:t>5</a:t>
                      </a:r>
                      <a:endParaRPr lang="en-US" baseline="30000" dirty="0"/>
                    </a:p>
                  </a:txBody>
                  <a:tcP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lang="en-US" dirty="0" smtClean="0"/>
                        <a:t>445</a:t>
                      </a:r>
                      <a:endParaRPr lang="en-US" dirty="0"/>
                    </a:p>
                  </a:txBody>
                  <a:tcPr anchor="ctr">
                    <a:lnT w="38100" cap="flat" cmpd="sng" algn="ctr">
                      <a:solidFill>
                        <a:schemeClr val="tx1"/>
                      </a:solidFill>
                      <a:prstDash val="solid"/>
                      <a:round/>
                      <a:headEnd type="none" w="med" len="med"/>
                      <a:tailEnd type="none" w="med" len="med"/>
                    </a:lnT>
                  </a:tcPr>
                </a:tc>
                <a:tc>
                  <a:txBody>
                    <a:bodyPr/>
                    <a:lstStyle/>
                    <a:p>
                      <a:pPr algn="ctr"/>
                      <a:r>
                        <a:rPr lang="en-US" dirty="0" smtClean="0"/>
                        <a:t>832</a:t>
                      </a:r>
                      <a:endParaRPr lang="en-US" dirty="0"/>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lang="en-US" dirty="0" smtClean="0"/>
                        <a:t>397</a:t>
                      </a:r>
                      <a:endParaRPr lang="en-US" dirty="0"/>
                    </a:p>
                  </a:txBody>
                  <a:tcPr anchor="ctr">
                    <a:lnT w="38100" cap="flat" cmpd="sng" algn="ctr">
                      <a:solidFill>
                        <a:schemeClr val="tx1"/>
                      </a:solidFill>
                      <a:prstDash val="solid"/>
                      <a:round/>
                      <a:headEnd type="none" w="med" len="med"/>
                      <a:tailEnd type="none" w="med" len="med"/>
                    </a:lnT>
                  </a:tcPr>
                </a:tc>
                <a:tc>
                  <a:txBody>
                    <a:bodyPr/>
                    <a:lstStyle/>
                    <a:p>
                      <a:pPr algn="ctr"/>
                      <a:r>
                        <a:rPr lang="en-US" dirty="0" smtClean="0"/>
                        <a:t>506</a:t>
                      </a:r>
                      <a:endParaRPr lang="en-US" dirty="0"/>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lang="en-US" dirty="0" smtClean="0"/>
                        <a:t>208</a:t>
                      </a:r>
                      <a:endParaRPr lang="en-US" dirty="0"/>
                    </a:p>
                  </a:txBody>
                  <a:tcPr anchor="ctr">
                    <a:lnT w="38100" cap="flat" cmpd="sng" algn="ctr">
                      <a:solidFill>
                        <a:schemeClr val="tx1"/>
                      </a:solidFill>
                      <a:prstDash val="solid"/>
                      <a:round/>
                      <a:headEnd type="none" w="med" len="med"/>
                      <a:tailEnd type="none" w="med" len="med"/>
                    </a:lnT>
                  </a:tcPr>
                </a:tc>
                <a:tc>
                  <a:txBody>
                    <a:bodyPr/>
                    <a:lstStyle/>
                    <a:p>
                      <a:pPr algn="ctr"/>
                      <a:r>
                        <a:rPr lang="en-US" dirty="0" smtClean="0"/>
                        <a:t>211</a:t>
                      </a:r>
                      <a:endParaRPr lang="en-US" dirty="0"/>
                    </a:p>
                  </a:txBody>
                  <a:tcPr anchor="ctr">
                    <a:lnT w="38100" cap="flat" cmpd="sng" algn="ctr">
                      <a:solidFill>
                        <a:schemeClr val="tx1"/>
                      </a:solidFill>
                      <a:prstDash val="solid"/>
                      <a:round/>
                      <a:headEnd type="none" w="med" len="med"/>
                      <a:tailEnd type="none" w="med" len="med"/>
                    </a:lnT>
                  </a:tcPr>
                </a:tc>
              </a:tr>
              <a:tr h="370840">
                <a:tc vMerge="1">
                  <a:txBody>
                    <a:bodyPr/>
                    <a:lstStyle/>
                    <a:p>
                      <a:endParaRPr lang="en-US" dirty="0"/>
                    </a:p>
                  </a:txBody>
                  <a:tcPr/>
                </a:tc>
                <a:tc>
                  <a:txBody>
                    <a:bodyPr/>
                    <a:lstStyle/>
                    <a:p>
                      <a:pPr algn="ctr"/>
                      <a:r>
                        <a:rPr lang="en-US" dirty="0" smtClean="0"/>
                        <a:t>8.7x10</a:t>
                      </a:r>
                      <a:r>
                        <a:rPr lang="en-US" baseline="30000" dirty="0" smtClean="0"/>
                        <a:t>7</a:t>
                      </a:r>
                      <a:endParaRPr lang="en-US" baseline="30000" dirty="0"/>
                    </a:p>
                  </a:txBody>
                  <a:tcPr/>
                </a:tc>
                <a:tc>
                  <a:txBody>
                    <a:bodyPr/>
                    <a:lstStyle/>
                    <a:p>
                      <a:pPr algn="ctr"/>
                      <a:r>
                        <a:rPr lang="en-US" dirty="0" smtClean="0"/>
                        <a:t>RC</a:t>
                      </a:r>
                      <a:endParaRPr lang="en-US" dirty="0"/>
                    </a:p>
                  </a:txBody>
                  <a:tcPr/>
                </a:tc>
                <a:tc>
                  <a:txBody>
                    <a:bodyPr/>
                    <a:lstStyle/>
                    <a:p>
                      <a:pPr algn="ctr"/>
                      <a:r>
                        <a:rPr lang="en-US" dirty="0" smtClean="0"/>
                        <a:t>7.7x10</a:t>
                      </a:r>
                      <a:r>
                        <a:rPr lang="en-US" baseline="30000" dirty="0" smtClean="0"/>
                        <a:t>5</a:t>
                      </a:r>
                      <a:endParaRPr lang="en-US" baseline="30000" dirty="0"/>
                    </a:p>
                  </a:txBody>
                  <a:tcP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328</a:t>
                      </a:r>
                      <a:endParaRPr lang="en-US" dirty="0"/>
                    </a:p>
                  </a:txBody>
                  <a:tcPr anchor="ctr"/>
                </a:tc>
                <a:tc>
                  <a:txBody>
                    <a:bodyPr/>
                    <a:lstStyle/>
                    <a:p>
                      <a:pPr algn="ctr"/>
                      <a:r>
                        <a:rPr lang="en-US" dirty="0" smtClean="0"/>
                        <a:t>969</a:t>
                      </a:r>
                      <a:endParaRPr lang="en-US" dirty="0"/>
                    </a:p>
                  </a:txBody>
                  <a:tcPr anchor="ct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340</a:t>
                      </a:r>
                      <a:endParaRPr lang="en-US" dirty="0"/>
                    </a:p>
                  </a:txBody>
                  <a:tcPr anchor="ctr"/>
                </a:tc>
                <a:tc>
                  <a:txBody>
                    <a:bodyPr/>
                    <a:lstStyle/>
                    <a:p>
                      <a:pPr algn="ctr"/>
                      <a:r>
                        <a:rPr lang="en-US" dirty="0" smtClean="0"/>
                        <a:t>508</a:t>
                      </a:r>
                      <a:endParaRPr lang="en-US" dirty="0"/>
                    </a:p>
                  </a:txBody>
                  <a:tcPr anchor="ct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111</a:t>
                      </a:r>
                      <a:endParaRPr lang="en-US" dirty="0"/>
                    </a:p>
                  </a:txBody>
                  <a:tcPr anchor="ctr"/>
                </a:tc>
                <a:tc>
                  <a:txBody>
                    <a:bodyPr/>
                    <a:lstStyle/>
                    <a:p>
                      <a:pPr algn="ctr"/>
                      <a:r>
                        <a:rPr lang="en-US" dirty="0" smtClean="0"/>
                        <a:t>208</a:t>
                      </a:r>
                      <a:endParaRPr lang="en-US" dirty="0"/>
                    </a:p>
                  </a:txBody>
                  <a:tcPr anchor="ctr"/>
                </a:tc>
              </a:tr>
              <a:tr h="370840">
                <a:tc vMerge="1">
                  <a:txBody>
                    <a:bodyPr/>
                    <a:lstStyle/>
                    <a:p>
                      <a:endParaRPr lang="en-US" dirty="0"/>
                    </a:p>
                  </a:txBody>
                  <a:tcPr/>
                </a:tc>
                <a:tc>
                  <a:txBody>
                    <a:bodyPr/>
                    <a:lstStyle/>
                    <a:p>
                      <a:pPr algn="ctr"/>
                      <a:r>
                        <a:rPr lang="en-US" dirty="0" smtClean="0"/>
                        <a:t>1.0x10</a:t>
                      </a:r>
                      <a:r>
                        <a:rPr lang="en-US" baseline="30000" dirty="0" smtClean="0"/>
                        <a:t>8</a:t>
                      </a:r>
                      <a:endParaRPr lang="en-US" baseline="30000" dirty="0"/>
                    </a:p>
                  </a:txBody>
                  <a:tcPr/>
                </a:tc>
                <a:tc>
                  <a:txBody>
                    <a:bodyPr/>
                    <a:lstStyle/>
                    <a:p>
                      <a:pPr algn="ctr"/>
                      <a:r>
                        <a:rPr lang="en-US" dirty="0" smtClean="0"/>
                        <a:t>RD</a:t>
                      </a:r>
                      <a:endParaRPr lang="en-US" dirty="0"/>
                    </a:p>
                  </a:txBody>
                  <a:tcPr/>
                </a:tc>
                <a:tc>
                  <a:txBody>
                    <a:bodyPr/>
                    <a:lstStyle/>
                    <a:p>
                      <a:pPr algn="ctr"/>
                      <a:r>
                        <a:rPr lang="en-US" dirty="0" smtClean="0"/>
                        <a:t>8.0x10</a:t>
                      </a:r>
                      <a:r>
                        <a:rPr lang="en-US" baseline="30000" dirty="0" smtClean="0"/>
                        <a:t>5</a:t>
                      </a:r>
                      <a:endParaRPr lang="en-US" baseline="30000" dirty="0"/>
                    </a:p>
                  </a:txBody>
                  <a:tcP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398</a:t>
                      </a:r>
                      <a:endParaRPr lang="en-US" dirty="0"/>
                    </a:p>
                  </a:txBody>
                  <a:tcPr anchor="ctr"/>
                </a:tc>
                <a:tc>
                  <a:txBody>
                    <a:bodyPr/>
                    <a:lstStyle/>
                    <a:p>
                      <a:pPr algn="ctr"/>
                      <a:r>
                        <a:rPr lang="en-US" dirty="0" smtClean="0"/>
                        <a:t>1206</a:t>
                      </a:r>
                      <a:endParaRPr lang="en-US" dirty="0"/>
                    </a:p>
                  </a:txBody>
                  <a:tcPr anchor="ct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464</a:t>
                      </a:r>
                      <a:endParaRPr lang="en-US" dirty="0"/>
                    </a:p>
                  </a:txBody>
                  <a:tcPr anchor="ctr"/>
                </a:tc>
                <a:tc>
                  <a:txBody>
                    <a:bodyPr/>
                    <a:lstStyle/>
                    <a:p>
                      <a:pPr algn="ctr"/>
                      <a:r>
                        <a:rPr lang="en-US" dirty="0" smtClean="0"/>
                        <a:t>538</a:t>
                      </a:r>
                      <a:endParaRPr lang="en-US" dirty="0"/>
                    </a:p>
                  </a:txBody>
                  <a:tcPr anchor="ct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179</a:t>
                      </a:r>
                      <a:endParaRPr lang="en-US" dirty="0"/>
                    </a:p>
                  </a:txBody>
                  <a:tcPr anchor="ctr"/>
                </a:tc>
                <a:tc>
                  <a:txBody>
                    <a:bodyPr/>
                    <a:lstStyle/>
                    <a:p>
                      <a:pPr algn="ctr"/>
                      <a:r>
                        <a:rPr lang="en-US" dirty="0" smtClean="0"/>
                        <a:t>111</a:t>
                      </a:r>
                      <a:endParaRPr lang="en-US" dirty="0"/>
                    </a:p>
                  </a:txBody>
                  <a:tcPr anchor="ctr"/>
                </a:tc>
              </a:tr>
              <a:tr h="370840">
                <a:tc vMerge="1">
                  <a:txBody>
                    <a:bodyPr/>
                    <a:lstStyle/>
                    <a:p>
                      <a:endParaRPr lang="en-US" dirty="0"/>
                    </a:p>
                  </a:txBody>
                  <a:tcPr/>
                </a:tc>
                <a:tc>
                  <a:txBody>
                    <a:bodyPr/>
                    <a:lstStyle/>
                    <a:p>
                      <a:pPr algn="ctr"/>
                      <a:r>
                        <a:rPr lang="en-US" dirty="0" smtClean="0"/>
                        <a:t>9.5x10</a:t>
                      </a:r>
                      <a:r>
                        <a:rPr lang="en-US" baseline="30000" dirty="0" smtClean="0"/>
                        <a:t>7</a:t>
                      </a:r>
                      <a:endParaRPr lang="en-US" baseline="30000" dirty="0"/>
                    </a:p>
                  </a:txBody>
                  <a:tcPr/>
                </a:tc>
                <a:tc>
                  <a:txBody>
                    <a:bodyPr/>
                    <a:lstStyle/>
                    <a:p>
                      <a:pPr algn="ctr"/>
                      <a:r>
                        <a:rPr lang="en-US" dirty="0" smtClean="0"/>
                        <a:t>CD</a:t>
                      </a:r>
                      <a:endParaRPr lang="en-US" dirty="0"/>
                    </a:p>
                  </a:txBody>
                  <a:tcPr/>
                </a:tc>
                <a:tc>
                  <a:txBody>
                    <a:bodyPr/>
                    <a:lstStyle/>
                    <a:p>
                      <a:pPr algn="ctr"/>
                      <a:r>
                        <a:rPr lang="en-US" dirty="0" smtClean="0"/>
                        <a:t>1.5x10</a:t>
                      </a:r>
                      <a:r>
                        <a:rPr lang="en-US" baseline="30000" dirty="0" smtClean="0"/>
                        <a:t>5</a:t>
                      </a:r>
                      <a:endParaRPr lang="en-US" baseline="30000" dirty="0"/>
                    </a:p>
                  </a:txBody>
                  <a:tcP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146</a:t>
                      </a:r>
                      <a:endParaRPr lang="en-US" dirty="0"/>
                    </a:p>
                  </a:txBody>
                  <a:tcPr anchor="ctr"/>
                </a:tc>
                <a:tc>
                  <a:txBody>
                    <a:bodyPr/>
                    <a:lstStyle/>
                    <a:p>
                      <a:pPr algn="ctr"/>
                      <a:r>
                        <a:rPr lang="en-US" dirty="0" smtClean="0"/>
                        <a:t>73</a:t>
                      </a:r>
                      <a:endParaRPr lang="en-US" dirty="0"/>
                    </a:p>
                  </a:txBody>
                  <a:tcPr anchor="ct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171</a:t>
                      </a:r>
                      <a:endParaRPr lang="en-US" dirty="0"/>
                    </a:p>
                  </a:txBody>
                  <a:tcPr anchor="ctr"/>
                </a:tc>
                <a:tc>
                  <a:txBody>
                    <a:bodyPr/>
                    <a:lstStyle/>
                    <a:p>
                      <a:pPr algn="ctr"/>
                      <a:r>
                        <a:rPr lang="en-US" dirty="0" smtClean="0"/>
                        <a:t>110</a:t>
                      </a:r>
                      <a:endParaRPr lang="en-US" dirty="0"/>
                    </a:p>
                  </a:txBody>
                  <a:tcPr anchor="ctr">
                    <a:lnR w="12700" cap="flat" cmpd="sng" algn="ctr">
                      <a:solidFill>
                        <a:schemeClr val="tx1"/>
                      </a:solidFill>
                      <a:prstDash val="solid"/>
                      <a:round/>
                      <a:headEnd type="none" w="med" len="med"/>
                      <a:tailEnd type="none" w="med" len="med"/>
                    </a:lnR>
                  </a:tcPr>
                </a:tc>
                <a:tc>
                  <a:txBody>
                    <a:bodyPr/>
                    <a:lstStyle/>
                    <a:p>
                      <a:pPr algn="ctr"/>
                      <a:r>
                        <a:rPr lang="en-US" dirty="0" smtClean="0"/>
                        <a:t>*</a:t>
                      </a:r>
                      <a:endParaRPr lang="en-US" dirty="0"/>
                    </a:p>
                  </a:txBody>
                  <a:tcPr anchor="ctr">
                    <a:lnL w="12700" cap="flat" cmpd="sng" algn="ctr">
                      <a:solidFill>
                        <a:schemeClr val="tx1"/>
                      </a:solidFill>
                      <a:prstDash val="solid"/>
                      <a:round/>
                      <a:headEnd type="none" w="med" len="med"/>
                      <a:tailEnd type="none" w="med" len="med"/>
                    </a:lnL>
                  </a:tcPr>
                </a:tc>
                <a:tc>
                  <a:txBody>
                    <a:bodyPr/>
                    <a:lstStyle/>
                    <a:p>
                      <a:pPr algn="ctr"/>
                      <a:r>
                        <a:rPr lang="en-US" dirty="0" smtClean="0"/>
                        <a:t>120</a:t>
                      </a:r>
                      <a:endParaRPr lang="en-US" dirty="0"/>
                    </a:p>
                  </a:txBody>
                  <a:tcPr anchor="ctr"/>
                </a:tc>
                <a:tc>
                  <a:txBody>
                    <a:bodyPr/>
                    <a:lstStyle/>
                    <a:p>
                      <a:pPr algn="ctr"/>
                      <a:r>
                        <a:rPr lang="en-US" dirty="0" smtClean="0"/>
                        <a:t>72</a:t>
                      </a:r>
                      <a:endParaRPr lang="en-US" dirty="0"/>
                    </a:p>
                  </a:txBody>
                  <a:tcPr anchor="ctr"/>
                </a:tc>
              </a:tr>
            </a:tbl>
          </a:graphicData>
        </a:graphic>
      </p:graphicFrame>
    </p:spTree>
    <p:extLst>
      <p:ext uri="{BB962C8B-B14F-4D97-AF65-F5344CB8AC3E}">
        <p14:creationId xmlns:p14="http://schemas.microsoft.com/office/powerpoint/2010/main" val="711130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Results</a:t>
            </a:r>
            <a:endParaRPr lang="en-US" dirty="0"/>
          </a:p>
        </p:txBody>
      </p:sp>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11</a:t>
            </a:fld>
            <a:endParaRPr lang="en-US">
              <a:solidFill>
                <a:srgbClr val="000000"/>
              </a:solidFill>
            </a:endParaRPr>
          </a:p>
        </p:txBody>
      </p:sp>
      <p:sp>
        <p:nvSpPr>
          <p:cNvPr id="7" name="Content Placeholder 6"/>
          <p:cNvSpPr>
            <a:spLocks noGrp="1"/>
          </p:cNvSpPr>
          <p:nvPr>
            <p:ph idx="1"/>
          </p:nvPr>
        </p:nvSpPr>
        <p:spPr/>
        <p:txBody>
          <a:bodyPr/>
          <a:lstStyle/>
          <a:p>
            <a:r>
              <a:rPr lang="en-US" dirty="0"/>
              <a:t>Existence of vertices of different hardness levels</a:t>
            </a:r>
          </a:p>
          <a:p>
            <a:pPr marL="0" indent="0">
              <a:buNone/>
            </a:pP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872517901"/>
              </p:ext>
            </p:extLst>
          </p:nvPr>
        </p:nvGraphicFramePr>
        <p:xfrm>
          <a:off x="1343130" y="3085121"/>
          <a:ext cx="6874412" cy="2966720"/>
        </p:xfrm>
        <a:graphic>
          <a:graphicData uri="http://schemas.openxmlformats.org/drawingml/2006/table">
            <a:tbl>
              <a:tblPr firstRow="1" bandRow="1">
                <a:tableStyleId>{5C22544A-7EE6-4342-B048-85BDC9FD1C3A}</a:tableStyleId>
              </a:tblPr>
              <a:tblGrid>
                <a:gridCol w="1570892"/>
                <a:gridCol w="914400"/>
                <a:gridCol w="1463040"/>
                <a:gridCol w="1463040"/>
                <a:gridCol w="1463040"/>
              </a:tblGrid>
              <a:tr h="370840">
                <a:tc rowSpan="2">
                  <a:txBody>
                    <a:bodyPr/>
                    <a:lstStyle/>
                    <a:p>
                      <a:pPr algn="ctr"/>
                      <a:r>
                        <a:rPr lang="en-US" dirty="0" smtClean="0"/>
                        <a:t>Game</a:t>
                      </a:r>
                      <a:endParaRPr lang="en-US" dirty="0"/>
                    </a:p>
                  </a:txBody>
                  <a:tcPr anchor="ctr">
                    <a:lnB w="12700" cap="flat" cmpd="sng" algn="ctr">
                      <a:solidFill>
                        <a:schemeClr val="tx1"/>
                      </a:solidFill>
                      <a:prstDash val="solid"/>
                      <a:round/>
                      <a:headEnd type="none" w="med" len="med"/>
                      <a:tailEnd type="none" w="med" len="med"/>
                    </a:lnB>
                  </a:tcPr>
                </a:tc>
                <a:tc rowSpan="2">
                  <a:txBody>
                    <a:bodyPr/>
                    <a:lstStyle/>
                    <a:p>
                      <a:pPr algn="ctr"/>
                      <a:r>
                        <a:rPr lang="en-US" dirty="0" smtClean="0"/>
                        <a:t>Size</a:t>
                      </a:r>
                      <a:endParaRPr lang="en-US" dirty="0"/>
                    </a:p>
                  </a:txBody>
                  <a:tcPr anchor="ctr">
                    <a:lnB w="12700" cap="flat" cmpd="sng" algn="ctr">
                      <a:solidFill>
                        <a:schemeClr val="tx1"/>
                      </a:solidFill>
                      <a:prstDash val="solid"/>
                      <a:round/>
                      <a:headEnd type="none" w="med" len="med"/>
                      <a:tailEnd type="none" w="med" len="med"/>
                    </a:lnB>
                  </a:tcPr>
                </a:tc>
                <a:tc gridSpan="3">
                  <a:txBody>
                    <a:bodyPr/>
                    <a:lstStyle/>
                    <a:p>
                      <a:pPr algn="ctr"/>
                      <a:r>
                        <a:rPr lang="en-US" dirty="0" smtClean="0"/>
                        <a:t>Player-1</a:t>
                      </a:r>
                      <a:r>
                        <a:rPr lang="en-US" baseline="0" dirty="0" smtClean="0"/>
                        <a:t> depth</a:t>
                      </a:r>
                      <a:endParaRPr lang="en-US" dirty="0"/>
                    </a:p>
                  </a:txBody>
                  <a:tcPr>
                    <a:lnB w="12700" cap="flat" cmpd="sng" algn="ctr">
                      <a:solidFill>
                        <a:schemeClr val="tx1"/>
                      </a:solidFill>
                      <a:prstDash val="solid"/>
                      <a:round/>
                      <a:headEnd type="none" w="med" len="med"/>
                      <a:tailEnd type="none" w="med" len="med"/>
                    </a:lnB>
                  </a:tcPr>
                </a:tc>
                <a:tc hMerge="1">
                  <a:txBody>
                    <a:bodyPr/>
                    <a:lstStyle/>
                    <a:p>
                      <a:pPr algn="ctr"/>
                      <a:endParaRPr lang="en-US" dirty="0"/>
                    </a:p>
                  </a:txBody>
                  <a:tcPr/>
                </a:tc>
                <a:tc hMerge="1">
                  <a:txBody>
                    <a:bodyPr/>
                    <a:lstStyle/>
                    <a:p>
                      <a:pPr algn="ctr"/>
                      <a:endParaRPr lang="en-US" dirty="0"/>
                    </a:p>
                  </a:txBody>
                  <a:tcPr/>
                </a:tc>
              </a:tr>
              <a:tr h="370840">
                <a:tc vMerge="1">
                  <a:txBody>
                    <a:bodyPr/>
                    <a:lstStyle/>
                    <a:p>
                      <a:pPr algn="ctr"/>
                      <a:endParaRPr lang="en-US" dirty="0"/>
                    </a:p>
                  </a:txBody>
                  <a:tcPr/>
                </a:tc>
                <a:tc vMerge="1">
                  <a:txBody>
                    <a:bodyPr/>
                    <a:lstStyle/>
                    <a:p>
                      <a:pPr algn="ctr"/>
                      <a:endParaRPr lang="en-US" dirty="0"/>
                    </a:p>
                  </a:txBody>
                  <a:tcPr anchor="ctr"/>
                </a:tc>
                <a:tc>
                  <a:txBody>
                    <a:bodyPr/>
                    <a:lstStyle/>
                    <a:p>
                      <a:pPr algn="ctr"/>
                      <a:r>
                        <a:rPr lang="en-US" sz="1800" b="1" i="1" dirty="0" smtClean="0"/>
                        <a:t>k</a:t>
                      </a:r>
                      <a:r>
                        <a:rPr lang="en-US" sz="1800" b="1" baseline="-25000" dirty="0" smtClean="0"/>
                        <a:t>1</a:t>
                      </a:r>
                      <a:r>
                        <a:rPr lang="en-US" sz="1800" b="1" dirty="0" smtClean="0"/>
                        <a:t> = 1</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1800" b="1" i="1" dirty="0" smtClean="0"/>
                        <a:t>k</a:t>
                      </a:r>
                      <a:r>
                        <a:rPr lang="en-US" sz="1800" b="1" baseline="-25000" dirty="0" smtClean="0"/>
                        <a:t>1</a:t>
                      </a:r>
                      <a:r>
                        <a:rPr lang="en-US" sz="1800" b="1" dirty="0" smtClean="0"/>
                        <a:t> = 2</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1800" b="1" i="1" dirty="0" smtClean="0"/>
                        <a:t>k</a:t>
                      </a:r>
                      <a:r>
                        <a:rPr lang="en-US" sz="1800" b="1" baseline="-25000" dirty="0" smtClean="0"/>
                        <a:t>1</a:t>
                      </a:r>
                      <a:r>
                        <a:rPr lang="en-US" sz="1800" b="1" dirty="0" smtClean="0"/>
                        <a:t> = 3</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370840">
                <a:tc>
                  <a:txBody>
                    <a:bodyPr/>
                    <a:lstStyle/>
                    <a:p>
                      <a:r>
                        <a:rPr lang="en-US" dirty="0" smtClean="0"/>
                        <a:t>Tic-Tac-Toe</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dirty="0" smtClean="0"/>
                        <a:t>3x3</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dirty="0" smtClean="0"/>
                        <a:t>Only</a:t>
                      </a:r>
                      <a:r>
                        <a:rPr lang="en-US" baseline="0" dirty="0" smtClean="0"/>
                        <a:t> </a:t>
                      </a:r>
                      <a:r>
                        <a:rPr lang="en-US" dirty="0" smtClean="0"/>
                        <a:t>RCD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75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6565"/>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6565"/>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Tic-Tac-Toe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dirty="0" smtClean="0"/>
                        <a:t>4x4</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6565"/>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6565"/>
                    </a:solidFill>
                  </a:tcPr>
                </a:tc>
              </a:tr>
              <a:tr h="370840">
                <a:tc>
                  <a:txBody>
                    <a:bodyPr/>
                    <a:lstStyle/>
                    <a:p>
                      <a:r>
                        <a:rPr lang="en-US" dirty="0" smtClean="0"/>
                        <a:t>Bottom-2</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dirty="0" smtClean="0"/>
                        <a:t>3x3</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dirty="0" smtClean="0"/>
                        <a:t>Only RD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75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75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6565"/>
                    </a:solidFill>
                  </a:tcPr>
                </a:tc>
              </a:tr>
              <a:tr h="370840">
                <a:tc>
                  <a:txBody>
                    <a:bodyPr/>
                    <a:lstStyle/>
                    <a:p>
                      <a:r>
                        <a:rPr lang="en-US" dirty="0" smtClean="0"/>
                        <a:t>Bottom-2</a:t>
                      </a:r>
                      <a:endParaRPr 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dirty="0" smtClean="0"/>
                        <a:t>4x4</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r>
                        <a:rPr lang="en-US" dirty="0" smtClean="0"/>
                        <a:t>Except RCD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6565"/>
                    </a:solidFill>
                  </a:tcPr>
                </a:tc>
              </a:tr>
              <a:tr h="370840">
                <a:tc>
                  <a:txBody>
                    <a:bodyPr/>
                    <a:lstStyle/>
                    <a:p>
                      <a:r>
                        <a:rPr lang="en-US" dirty="0" smtClean="0"/>
                        <a:t>CONNECT-3</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dirty="0" smtClean="0"/>
                        <a:t>4x4</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75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75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6565"/>
                    </a:solidFill>
                  </a:tcPr>
                </a:tc>
              </a:tr>
              <a:tr h="370840">
                <a:tc>
                  <a:txBody>
                    <a:bodyPr/>
                    <a:lstStyle/>
                    <a:p>
                      <a:r>
                        <a:rPr lang="en-US" dirty="0" smtClean="0"/>
                        <a:t>CONNECT-4</a:t>
                      </a:r>
                      <a:endParaRPr 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dirty="0" smtClean="0"/>
                        <a:t>5x5</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75000"/>
                      </a:schemeClr>
                    </a:solidFill>
                  </a:tcPr>
                </a:tc>
              </a:tr>
            </a:tbl>
          </a:graphicData>
        </a:graphic>
      </p:graphicFrame>
    </p:spTree>
    <p:extLst>
      <p:ext uri="{BB962C8B-B14F-4D97-AF65-F5344CB8AC3E}">
        <p14:creationId xmlns:p14="http://schemas.microsoft.com/office/powerpoint/2010/main" val="25076512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Results</a:t>
            </a:r>
            <a:endParaRPr lang="en-US" dirty="0"/>
          </a:p>
        </p:txBody>
      </p:sp>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12</a:t>
            </a:fld>
            <a:endParaRPr lang="en-US">
              <a:solidFill>
                <a:srgbClr val="000000"/>
              </a:solidFill>
            </a:endParaRPr>
          </a:p>
        </p:txBody>
      </p:sp>
      <p:sp>
        <p:nvSpPr>
          <p:cNvPr id="7" name="Content Placeholder 6"/>
          <p:cNvSpPr>
            <a:spLocks noGrp="1"/>
          </p:cNvSpPr>
          <p:nvPr>
            <p:ph idx="1"/>
          </p:nvPr>
        </p:nvSpPr>
        <p:spPr/>
        <p:txBody>
          <a:bodyPr/>
          <a:lstStyle/>
          <a:p>
            <a:r>
              <a:rPr lang="en-US" dirty="0" smtClean="0"/>
              <a:t>Existence of vertices of different hardness levels</a:t>
            </a:r>
          </a:p>
          <a:p>
            <a:r>
              <a:rPr lang="en-US" dirty="0" smtClean="0"/>
              <a:t>Number of interesting vertices are rare – negligible fraction of huge state space</a:t>
            </a:r>
          </a:p>
          <a:p>
            <a:r>
              <a:rPr lang="en-US" dirty="0" smtClean="0"/>
              <a:t>Interesting games now possible in games with heavily biased starting states, like Tic-Tac-Toe 4x4</a:t>
            </a:r>
            <a:endParaRPr lang="en-US" dirty="0"/>
          </a:p>
        </p:txBody>
      </p:sp>
    </p:spTree>
    <p:extLst>
      <p:ext uri="{BB962C8B-B14F-4D97-AF65-F5344CB8AC3E}">
        <p14:creationId xmlns:p14="http://schemas.microsoft.com/office/powerpoint/2010/main" val="1707946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096" y="244158"/>
            <a:ext cx="7597556" cy="1339850"/>
          </a:xfrm>
        </p:spPr>
        <p:txBody>
          <a:bodyPr>
            <a:normAutofit fontScale="90000"/>
          </a:bodyPr>
          <a:lstStyle/>
          <a:p>
            <a:r>
              <a:rPr lang="en-US" dirty="0" smtClean="0"/>
              <a:t>Auto </a:t>
            </a:r>
            <a:r>
              <a:rPr lang="en-US" dirty="0"/>
              <a:t>G</a:t>
            </a:r>
            <a:r>
              <a:rPr lang="en-US" dirty="0" smtClean="0"/>
              <a:t>enerated Starting States</a:t>
            </a:r>
            <a:endParaRPr lang="en-US" dirty="0"/>
          </a:p>
        </p:txBody>
      </p:sp>
      <p:sp>
        <p:nvSpPr>
          <p:cNvPr id="3" name="Content Placeholder 2"/>
          <p:cNvSpPr>
            <a:spLocks noGrp="1"/>
          </p:cNvSpPr>
          <p:nvPr>
            <p:ph idx="1"/>
          </p:nvPr>
        </p:nvSpPr>
        <p:spPr/>
        <p:txBody>
          <a:bodyPr/>
          <a:lstStyle/>
          <a:p>
            <a:pPr algn="just"/>
            <a:r>
              <a:rPr lang="en-US" dirty="0" smtClean="0"/>
              <a:t>Positions Player-1 (</a:t>
            </a:r>
            <a:r>
              <a:rPr lang="en-US" sz="1800" dirty="0">
                <a:solidFill>
                  <a:srgbClr val="800000"/>
                </a:solidFill>
              </a:rPr>
              <a:t>X</a:t>
            </a:r>
            <a:r>
              <a:rPr lang="en-US" dirty="0" smtClean="0"/>
              <a:t>) can win in </a:t>
            </a:r>
            <a:r>
              <a:rPr lang="en-US" i="1" dirty="0" smtClean="0"/>
              <a:t>j</a:t>
            </a:r>
            <a:r>
              <a:rPr lang="en-US" dirty="0" smtClean="0"/>
              <a:t> = </a:t>
            </a:r>
            <a:r>
              <a:rPr lang="en-US" dirty="0"/>
              <a:t>2 </a:t>
            </a:r>
            <a:r>
              <a:rPr lang="en-US" dirty="0" smtClean="0"/>
              <a:t>turns,</a:t>
            </a:r>
            <a:r>
              <a:rPr lang="en-US" dirty="0"/>
              <a:t/>
            </a:r>
            <a:br>
              <a:rPr lang="en-US" dirty="0"/>
            </a:br>
            <a:r>
              <a:rPr lang="en-US" dirty="0" smtClean="0"/>
              <a:t>which are difficult </a:t>
            </a:r>
            <a:r>
              <a:rPr lang="en-US" dirty="0"/>
              <a:t>against </a:t>
            </a:r>
            <a:r>
              <a:rPr lang="en-US" i="1" dirty="0"/>
              <a:t>k</a:t>
            </a:r>
            <a:r>
              <a:rPr lang="en-US" baseline="-25000" dirty="0"/>
              <a:t>2</a:t>
            </a:r>
            <a:r>
              <a:rPr lang="en-US" dirty="0"/>
              <a:t> = 3</a:t>
            </a:r>
          </a:p>
          <a:p>
            <a:endParaRPr lang="en-US" dirty="0" smtClean="0"/>
          </a:p>
          <a:p>
            <a:endParaRPr lang="en-US" dirty="0"/>
          </a:p>
        </p:txBody>
      </p:sp>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13</a:t>
            </a:fld>
            <a:endParaRPr lang="en-US">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848260274"/>
              </p:ext>
            </p:extLst>
          </p:nvPr>
        </p:nvGraphicFramePr>
        <p:xfrm>
          <a:off x="900112" y="3756897"/>
          <a:ext cx="2160000" cy="2103120"/>
        </p:xfrm>
        <a:graphic>
          <a:graphicData uri="http://schemas.openxmlformats.org/drawingml/2006/table">
            <a:tbl>
              <a:tblPr firstRow="1" bandRow="1">
                <a:tableStyleId>{2D5ABB26-0587-4C30-8999-92F81FD0307C}</a:tableStyleId>
              </a:tblPr>
              <a:tblGrid>
                <a:gridCol w="360000"/>
                <a:gridCol w="360000"/>
                <a:gridCol w="360000"/>
                <a:gridCol w="360000"/>
                <a:gridCol w="360000"/>
                <a:gridCol w="360000"/>
              </a:tblGrid>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gridSpan="6">
                  <a:txBody>
                    <a:bodyPr/>
                    <a:lstStyle/>
                    <a:p>
                      <a:pPr algn="ctr"/>
                      <a:r>
                        <a:rPr lang="en-US" dirty="0" smtClean="0"/>
                        <a:t>Tic-Tac-Toe</a:t>
                      </a:r>
                    </a:p>
                    <a:p>
                      <a:pPr algn="ctr"/>
                      <a:r>
                        <a:rPr lang="en-US" dirty="0" smtClean="0"/>
                        <a:t>RC, </a:t>
                      </a:r>
                      <a:r>
                        <a:rPr lang="en-US" i="1" dirty="0" smtClean="0"/>
                        <a:t>k</a:t>
                      </a:r>
                      <a:r>
                        <a:rPr lang="en-US" baseline="-25000" dirty="0" smtClean="0"/>
                        <a:t>1</a:t>
                      </a:r>
                      <a:r>
                        <a:rPr lang="en-US" dirty="0" smtClean="0"/>
                        <a:t>=1</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510248646"/>
              </p:ext>
            </p:extLst>
          </p:nvPr>
        </p:nvGraphicFramePr>
        <p:xfrm>
          <a:off x="3450199" y="3749414"/>
          <a:ext cx="2160000" cy="2103120"/>
        </p:xfrm>
        <a:graphic>
          <a:graphicData uri="http://schemas.openxmlformats.org/drawingml/2006/table">
            <a:tbl>
              <a:tblPr firstRow="1" bandRow="1">
                <a:tableStyleId>{2D5ABB26-0587-4C30-8999-92F81FD0307C}</a:tableStyleId>
              </a:tblPr>
              <a:tblGrid>
                <a:gridCol w="360000"/>
                <a:gridCol w="360000"/>
                <a:gridCol w="360000"/>
                <a:gridCol w="360000"/>
                <a:gridCol w="360000"/>
                <a:gridCol w="360000"/>
              </a:tblGrid>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dirty="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gridSpan="6">
                  <a:txBody>
                    <a:bodyPr/>
                    <a:lstStyle/>
                    <a:p>
                      <a:pPr algn="ctr"/>
                      <a:r>
                        <a:rPr lang="en-US" dirty="0" smtClean="0"/>
                        <a:t>Bottom-2</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RCD, </a:t>
                      </a:r>
                      <a:r>
                        <a:rPr lang="en-US" i="1" dirty="0" smtClean="0"/>
                        <a:t>k</a:t>
                      </a:r>
                      <a:r>
                        <a:rPr lang="en-US" baseline="-25000" dirty="0" smtClean="0"/>
                        <a:t>1</a:t>
                      </a:r>
                      <a:r>
                        <a:rPr lang="en-US" dirty="0" smtClean="0"/>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887824875"/>
              </p:ext>
            </p:extLst>
          </p:nvPr>
        </p:nvGraphicFramePr>
        <p:xfrm>
          <a:off x="5876145" y="3391137"/>
          <a:ext cx="2699998" cy="2468880"/>
        </p:xfrm>
        <a:graphic>
          <a:graphicData uri="http://schemas.openxmlformats.org/drawingml/2006/table">
            <a:tbl>
              <a:tblPr firstRow="1" bandRow="1">
                <a:tableStyleId>{2D5ABB26-0587-4C30-8999-92F81FD0307C}</a:tableStyleId>
              </a:tblPr>
              <a:tblGrid>
                <a:gridCol w="385714"/>
                <a:gridCol w="385714"/>
                <a:gridCol w="385714"/>
                <a:gridCol w="385714"/>
                <a:gridCol w="385714"/>
                <a:gridCol w="385714"/>
                <a:gridCol w="385714"/>
              </a:tblGrid>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gridSpan="7">
                  <a:txBody>
                    <a:bodyPr/>
                    <a:lstStyle/>
                    <a:p>
                      <a:pPr algn="ctr"/>
                      <a:r>
                        <a:rPr lang="en-US" dirty="0" smtClean="0"/>
                        <a:t>Connect-4</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RCD, </a:t>
                      </a:r>
                      <a:r>
                        <a:rPr lang="en-US" i="1" dirty="0" smtClean="0"/>
                        <a:t>k</a:t>
                      </a:r>
                      <a:r>
                        <a:rPr lang="en-US" baseline="-25000" dirty="0" smtClean="0"/>
                        <a:t>1</a:t>
                      </a:r>
                      <a:r>
                        <a:rPr lang="en-US" dirty="0" smtClean="0"/>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0563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Novel problem definition: automatic generation of interesting starting states</a:t>
            </a:r>
          </a:p>
          <a:p>
            <a:r>
              <a:rPr lang="en-US" dirty="0" smtClean="0"/>
              <a:t>Search technique: Utilizing symbolic methods and iterative simulation</a:t>
            </a:r>
          </a:p>
          <a:p>
            <a:r>
              <a:rPr lang="en-US" dirty="0" smtClean="0"/>
              <a:t>Present results for simple traditional board games</a:t>
            </a:r>
          </a:p>
          <a:p>
            <a:r>
              <a:rPr lang="en-US" dirty="0" smtClean="0"/>
              <a:t>Future work: Whether can be extended to more complicated games</a:t>
            </a:r>
            <a:endParaRPr lang="en-US" dirty="0"/>
          </a:p>
        </p:txBody>
      </p:sp>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14</a:t>
            </a:fld>
            <a:endParaRPr lang="en-US">
              <a:solidFill>
                <a:srgbClr val="000000"/>
              </a:solidFill>
            </a:endParaRPr>
          </a:p>
        </p:txBody>
      </p:sp>
    </p:spTree>
    <p:extLst>
      <p:ext uri="{BB962C8B-B14F-4D97-AF65-F5344CB8AC3E}">
        <p14:creationId xmlns:p14="http://schemas.microsoft.com/office/powerpoint/2010/main" val="8483713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a:t>
            </a:r>
            <a:endParaRPr lang="en-US" dirty="0"/>
          </a:p>
        </p:txBody>
      </p:sp>
      <p:sp>
        <p:nvSpPr>
          <p:cNvPr id="3" name="Content Placeholder 2"/>
          <p:cNvSpPr>
            <a:spLocks noGrp="1"/>
          </p:cNvSpPr>
          <p:nvPr>
            <p:ph idx="1"/>
          </p:nvPr>
        </p:nvSpPr>
        <p:spPr/>
        <p:txBody>
          <a:bodyPr/>
          <a:lstStyle/>
          <a:p>
            <a:r>
              <a:rPr lang="en-US" dirty="0" smtClean="0"/>
              <a:t>AAAI-15 travel partially supported by</a:t>
            </a:r>
          </a:p>
          <a:p>
            <a:pPr lvl="2"/>
            <a:r>
              <a:rPr lang="en-US" dirty="0" smtClean="0"/>
              <a:t>AAAI-2015 student </a:t>
            </a:r>
            <a:r>
              <a:rPr lang="en-US" dirty="0"/>
              <a:t>s</a:t>
            </a:r>
            <a:r>
              <a:rPr lang="en-US" dirty="0" smtClean="0"/>
              <a:t>cholarship</a:t>
            </a:r>
          </a:p>
          <a:p>
            <a:pPr lvl="2"/>
            <a:r>
              <a:rPr lang="en-US" dirty="0" smtClean="0"/>
              <a:t>Microsoft Research India travel grant</a:t>
            </a:r>
          </a:p>
          <a:p>
            <a:pPr lvl="2"/>
            <a:r>
              <a:rPr lang="en-US" dirty="0" smtClean="0"/>
              <a:t>Indian Institute of Technology (IIT) Kanpur</a:t>
            </a:r>
          </a:p>
          <a:p>
            <a:pPr lvl="2"/>
            <a:endParaRPr lang="en-US" dirty="0"/>
          </a:p>
          <a:p>
            <a:r>
              <a:rPr lang="en-US" dirty="0" smtClean="0"/>
              <a:t>Contact email: </a:t>
            </a:r>
            <a:r>
              <a:rPr lang="en-US" b="1" dirty="0" smtClean="0"/>
              <a:t>umair@iitk.ac.in</a:t>
            </a:r>
          </a:p>
        </p:txBody>
      </p:sp>
      <p:sp>
        <p:nvSpPr>
          <p:cNvPr id="4" name="Footer Placeholder 3"/>
          <p:cNvSpPr>
            <a:spLocks noGrp="1"/>
          </p:cNvSpPr>
          <p:nvPr>
            <p:ph type="ftr" sz="quarter" idx="11"/>
          </p:nvPr>
        </p:nvSpPr>
        <p:spPr/>
        <p:txBody>
          <a:bodyPr vert="horz" lIns="91440" tIns="45720" rIns="91440" bIns="45720" rtlCol="0" anchor="ctr"/>
          <a:lstStyle/>
          <a:p>
            <a:r>
              <a:rPr lang="en-US" dirty="0">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15</a:t>
            </a:fld>
            <a:endParaRPr lang="en-US" dirty="0">
              <a:solidFill>
                <a:srgbClr val="000000"/>
              </a:solidFill>
            </a:endParaRPr>
          </a:p>
        </p:txBody>
      </p:sp>
    </p:spTree>
    <p:extLst>
      <p:ext uri="{BB962C8B-B14F-4D97-AF65-F5344CB8AC3E}">
        <p14:creationId xmlns:p14="http://schemas.microsoft.com/office/powerpoint/2010/main" val="2642240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002" y="244158"/>
            <a:ext cx="7983104" cy="1339850"/>
          </a:xfrm>
        </p:spPr>
        <p:txBody>
          <a:bodyPr>
            <a:normAutofit/>
          </a:bodyPr>
          <a:lstStyle/>
          <a:p>
            <a:r>
              <a:rPr lang="en-US" sz="4000" smtClean="0"/>
              <a:t>Binary Decision </a:t>
            </a:r>
            <a:r>
              <a:rPr lang="en-US" sz="4000" dirty="0" smtClean="0"/>
              <a:t>Diagrams (BDD)</a:t>
            </a:r>
            <a:endParaRPr lang="en-US" sz="4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900112" y="1817226"/>
                <a:ext cx="7345363" cy="4554366"/>
              </a:xfrm>
            </p:spPr>
            <p:txBody>
              <a:bodyPr>
                <a:normAutofit/>
              </a:bodyPr>
              <a:lstStyle/>
              <a:p>
                <a:pPr marL="0" indent="0" algn="ctr">
                  <a:buNone/>
                </a:pPr>
                <a14:m>
                  <m:oMath xmlns:m="http://schemas.openxmlformats.org/officeDocument/2006/math">
                    <m:r>
                      <a:rPr lang="en-US" b="0" i="1" smtClean="0">
                        <a:latin typeface="Cambria Math" panose="02040503050406030204" pitchFamily="18" charset="0"/>
                      </a:rPr>
                      <m:t>𝑓</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b="0" i="1" smtClean="0">
                            <a:latin typeface="Cambria Math" panose="02040503050406030204" pitchFamily="18" charset="0"/>
                          </a:rPr>
                          <m:t>2</m:t>
                        </m:r>
                      </m:sub>
                    </m:sSub>
                  </m:oMath>
                </a14:m>
                <a:r>
                  <a:rPr lang="en-US" dirty="0" smtClean="0"/>
                  <a:t>,</a:t>
                </a:r>
                <a:r>
                  <a:rPr lang="en-US" dirty="0"/>
                  <a: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b="0" i="1" smtClean="0">
                            <a:latin typeface="Cambria Math" panose="02040503050406030204" pitchFamily="18" charset="0"/>
                          </a:rPr>
                          <m:t>3</m:t>
                        </m:r>
                      </m:sub>
                    </m:sSub>
                  </m:oMath>
                </a14:m>
                <a:r>
                  <a:rPr lang="en-US" dirty="0" smtClean="0"/>
                  <a:t>) = </a:t>
                </a:r>
                <a14:m>
                  <m:oMath xmlns:m="http://schemas.openxmlformats.org/officeDocument/2006/math">
                    <m:acc>
                      <m:accPr>
                        <m:chr m:val="̅"/>
                        <m:ctrlPr>
                          <a:rPr lang="en-US" i="1" smtClean="0">
                            <a:latin typeface="Cambria Math" panose="02040503050406030204" pitchFamily="18" charset="0"/>
                          </a:rPr>
                        </m:ctrlPr>
                      </m:accPr>
                      <m:e>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1</m:t>
                            </m:r>
                          </m:sub>
                        </m:sSub>
                      </m:e>
                    </m:acc>
                    <m:r>
                      <a:rPr lang="en-US" b="0" i="1" smtClean="0">
                        <a:latin typeface="Cambria Math" panose="02040503050406030204" pitchFamily="18" charset="0"/>
                      </a:rPr>
                      <m:t>.</m:t>
                    </m:r>
                    <m:acc>
                      <m:accPr>
                        <m:chr m:val="̅"/>
                        <m:ctrlPr>
                          <a:rPr lang="en-US" i="1">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b="0" i="1" smtClean="0">
                                <a:latin typeface="Cambria Math" panose="02040503050406030204" pitchFamily="18" charset="0"/>
                              </a:rPr>
                              <m:t>2</m:t>
                            </m:r>
                          </m:sub>
                        </m:sSub>
                      </m:e>
                    </m:acc>
                    <m:r>
                      <a:rPr lang="en-US" b="0" i="1" smtClean="0">
                        <a:latin typeface="Cambria Math" panose="02040503050406030204" pitchFamily="18" charset="0"/>
                      </a:rPr>
                      <m:t>.</m:t>
                    </m:r>
                    <m:acc>
                      <m:accPr>
                        <m:chr m:val="̅"/>
                        <m:ctrlPr>
                          <a:rPr lang="en-US" i="1">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b="0" i="1" smtClean="0">
                                <a:latin typeface="Cambria Math" panose="02040503050406030204" pitchFamily="18" charset="0"/>
                              </a:rPr>
                              <m:t>3</m:t>
                            </m:r>
                          </m:sub>
                        </m:sSub>
                      </m:e>
                    </m:acc>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b="0" i="1" smtClean="0">
                            <a:latin typeface="Cambria Math" panose="02040503050406030204" pitchFamily="18" charset="0"/>
                          </a:rPr>
                          <m:t>2</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b="0" i="1" smtClean="0">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b="0" i="1" smtClean="0">
                            <a:latin typeface="Cambria Math" panose="02040503050406030204" pitchFamily="18" charset="0"/>
                          </a:rPr>
                          <m:t>3</m:t>
                        </m:r>
                      </m:sub>
                    </m:sSub>
                  </m:oMath>
                </a14:m>
                <a:endParaRPr lang="en-US" dirty="0" smtClean="0"/>
              </a:p>
              <a:p>
                <a:pPr marL="0" indent="0">
                  <a:buNone/>
                </a:pPr>
                <a:endParaRPr lang="en-US" dirty="0"/>
              </a:p>
              <a:p>
                <a:endParaRPr lang="en-US" dirty="0" smtClean="0"/>
              </a:p>
              <a:p>
                <a:endParaRPr lang="en-US" dirty="0"/>
              </a:p>
              <a:p>
                <a:endParaRPr lang="en-US" dirty="0" smtClean="0"/>
              </a:p>
              <a:p>
                <a:pPr marL="0" indent="0">
                  <a:spcBef>
                    <a:spcPts val="0"/>
                  </a:spcBef>
                  <a:buNone/>
                </a:pPr>
                <a:r>
                  <a:rPr lang="en-US" dirty="0" smtClean="0"/>
                  <a:t/>
                </a:r>
                <a:br>
                  <a:rPr lang="en-US" dirty="0" smtClean="0"/>
                </a:br>
                <a:endParaRPr lang="en-US" dirty="0" smtClean="0"/>
              </a:p>
              <a:p>
                <a:pPr marL="0" indent="0">
                  <a:spcBef>
                    <a:spcPts val="0"/>
                  </a:spcBef>
                  <a:buNone/>
                </a:pPr>
                <a:r>
                  <a:rPr lang="en-US" sz="2000" dirty="0" smtClean="0"/>
                  <a:t>              Binary Decision Diagram                   Truth Table</a:t>
                </a:r>
              </a:p>
              <a:p>
                <a:pPr marL="0" indent="0" algn="ctr">
                  <a:spcBef>
                    <a:spcPts val="0"/>
                  </a:spcBef>
                  <a:buNone/>
                </a:pPr>
                <a:r>
                  <a:rPr lang="en-US" sz="1800" dirty="0" smtClean="0"/>
                  <a:t/>
                </a:r>
                <a:br>
                  <a:rPr lang="en-US" sz="1800" dirty="0" smtClean="0"/>
                </a:br>
                <a:r>
                  <a:rPr lang="en-US" sz="1800" dirty="0" smtClean="0"/>
                  <a:t>Source: </a:t>
                </a:r>
                <a:r>
                  <a:rPr lang="en-US" sz="1800" i="1" dirty="0" smtClean="0"/>
                  <a:t>Wikipedia</a:t>
                </a:r>
                <a:endParaRPr lang="en-US" i="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900112" y="1817226"/>
                <a:ext cx="7345363" cy="4554366"/>
              </a:xfrm>
              <a:blipFill rotWithShape="0">
                <a:blip r:embed="rId2"/>
                <a:stretch>
                  <a:fillRect t="-1071" b="-1473"/>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16</a:t>
            </a:fld>
            <a:endParaRPr lang="en-US">
              <a:solidFill>
                <a:srgbClr val="000000"/>
              </a:solidFill>
            </a:endParaRPr>
          </a:p>
        </p:txBody>
      </p:sp>
      <p:pic>
        <p:nvPicPr>
          <p:cNvPr id="1030" name="Picture 6" descr="http://upload.wikimedia.org/wikipedia/commons/9/91/BDD.png"/>
          <p:cNvPicPr>
            <a:picLocks noChangeAspect="1" noChangeArrowheads="1"/>
          </p:cNvPicPr>
          <p:nvPr/>
        </p:nvPicPr>
        <p:blipFill rotWithShape="1">
          <a:blip r:embed="rId3">
            <a:extLst>
              <a:ext uri="{28A0092B-C50C-407E-A947-70E740481C1C}">
                <a14:useLocalDpi xmlns:a14="http://schemas.microsoft.com/office/drawing/2010/main" val="0"/>
              </a:ext>
            </a:extLst>
          </a:blip>
          <a:srcRect l="79750" r="-1" b="17520"/>
          <a:stretch/>
        </p:blipFill>
        <p:spPr bwMode="auto">
          <a:xfrm>
            <a:off x="5775767" y="2575171"/>
            <a:ext cx="1394568" cy="250611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upload.wikimedia.org/wikipedia/commons/thumb/1/14/BDD_simple.svg/189px-BDD_simple.sv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64519" y="2366963"/>
            <a:ext cx="2441264" cy="3112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61835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BDD Operations </a:t>
            </a:r>
            <a:br>
              <a:rPr lang="en-US" dirty="0" smtClean="0"/>
            </a:br>
            <a:r>
              <a:rPr lang="en-US" dirty="0" err="1" smtClean="0"/>
              <a:t>EPre</a:t>
            </a:r>
            <a:r>
              <a:rPr lang="en-US" dirty="0" smtClean="0"/>
              <a:t> (Existential Predecessor)</a:t>
            </a:r>
            <a:endParaRPr lang="en-US" dirty="0"/>
          </a:p>
        </p:txBody>
      </p:sp>
      <mc:AlternateContent xmlns:mc="http://schemas.openxmlformats.org/markup-compatibility/2006" xmlns:a14="http://schemas.microsoft.com/office/drawing/2010/main">
        <mc:Choice Requires="a14">
          <p:sp>
            <p:nvSpPr>
              <p:cNvPr id="8" name="Text Placeholder 7"/>
              <p:cNvSpPr>
                <a:spLocks noGrp="1"/>
              </p:cNvSpPr>
              <p:nvPr>
                <p:ph type="body" idx="1"/>
              </p:nvPr>
            </p:nvSpPr>
            <p:spPr/>
            <p:txBody>
              <a:bodyPr/>
              <a:lstStyle/>
              <a:p>
                <a14:m>
                  <m:oMath xmlns:m="http://schemas.openxmlformats.org/officeDocument/2006/math">
                    <m:r>
                      <a:rPr lang="en-US" b="0" i="1" dirty="0" smtClean="0">
                        <a:latin typeface="Cambria Math" panose="02040503050406030204" pitchFamily="18" charset="0"/>
                      </a:rPr>
                      <m:t>𝑉</m:t>
                    </m:r>
                    <m:r>
                      <a:rPr lang="en-US" i="1" dirty="0">
                        <a:latin typeface="Cambria Math" panose="02040503050406030204" pitchFamily="18" charset="0"/>
                      </a:rPr>
                      <m:t> = </m:t>
                    </m:r>
                    <m:r>
                      <a:rPr lang="en-US" i="1" dirty="0">
                        <a:latin typeface="Cambria Math" panose="02040503050406030204" pitchFamily="18" charset="0"/>
                      </a:rPr>
                      <m:t>𝑇</m:t>
                    </m:r>
                    <m:r>
                      <a:rPr lang="en-US" i="1" baseline="-25000" dirty="0">
                        <a:latin typeface="Cambria Math" panose="02040503050406030204" pitchFamily="18" charset="0"/>
                      </a:rPr>
                      <m:t>1</m:t>
                    </m:r>
                  </m:oMath>
                </a14:m>
                <a:r>
                  <a:rPr lang="en-US" dirty="0" smtClean="0"/>
                  <a:t> (Winning states of Tic-Tac-Toe)</a:t>
                </a:r>
                <a:endParaRPr lang="en-US" dirty="0"/>
              </a:p>
            </p:txBody>
          </p:sp>
        </mc:Choice>
        <mc:Fallback xmlns="">
          <p:sp>
            <p:nvSpPr>
              <p:cNvPr id="8" name="Text Placeholder 7"/>
              <p:cNvSpPr>
                <a:spLocks noGrp="1" noRot="1" noChangeAspect="1" noMove="1" noResize="1" noEditPoints="1" noAdjustHandles="1" noChangeArrowheads="1" noChangeShapeType="1" noTextEdit="1"/>
              </p:cNvSpPr>
              <p:nvPr>
                <p:ph type="body" idx="1"/>
              </p:nvPr>
            </p:nvSpPr>
            <p:spPr>
              <a:blipFill rotWithShape="0">
                <a:blip r:embed="rId3"/>
                <a:stretch>
                  <a:fillRect l="-1880" t="-13869" r="-1538" b="-27007"/>
                </a:stretch>
              </a:blipFill>
            </p:spPr>
            <p:txBody>
              <a:bodyPr/>
              <a:lstStyle/>
              <a:p>
                <a:r>
                  <a:rPr lang="en-US">
                    <a:noFill/>
                  </a:rPr>
                  <a:t> </a:t>
                </a:r>
              </a:p>
            </p:txBody>
          </p:sp>
        </mc:Fallback>
      </mc:AlternateContent>
      <p:sp>
        <p:nvSpPr>
          <p:cNvPr id="9" name="Content Placeholder 8"/>
          <p:cNvSpPr>
            <a:spLocks noGrp="1"/>
          </p:cNvSpPr>
          <p:nvPr>
            <p:ph sz="half" idx="2"/>
          </p:nvPr>
        </p:nvSpPr>
        <p:spPr>
          <a:ln w="12700">
            <a:solidFill>
              <a:schemeClr val="tx1"/>
            </a:solidFill>
            <a:prstDash val="dash"/>
          </a:ln>
        </p:spPr>
        <p:txBody>
          <a:bodyPr>
            <a:normAutofit fontScale="92500" lnSpcReduction="1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lgn="ctr">
              <a:buNone/>
            </a:pPr>
            <a:r>
              <a:rPr lang="en-US" b="1" dirty="0" smtClean="0"/>
              <a:t>…</a:t>
            </a:r>
            <a:endParaRPr lang="en-US" b="1" dirty="0"/>
          </a:p>
        </p:txBody>
      </p:sp>
      <mc:AlternateContent xmlns:mc="http://schemas.openxmlformats.org/markup-compatibility/2006" xmlns:a14="http://schemas.microsoft.com/office/drawing/2010/main">
        <mc:Choice Requires="a14">
          <p:sp>
            <p:nvSpPr>
              <p:cNvPr id="10" name="Text Placeholder 9"/>
              <p:cNvSpPr>
                <a:spLocks noGrp="1"/>
              </p:cNvSpPr>
              <p:nvPr>
                <p:ph type="body" sz="quarter" idx="3"/>
              </p:nvPr>
            </p:nvSpPr>
            <p:spPr/>
            <p:txBody>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𝐸</m:t>
                      </m:r>
                      <m:r>
                        <a:rPr lang="en-US" i="1" dirty="0" smtClean="0">
                          <a:latin typeface="Cambria Math" panose="02040503050406030204" pitchFamily="18" charset="0"/>
                        </a:rPr>
                        <m:t>𝑃𝑟𝑒</m:t>
                      </m:r>
                      <m:d>
                        <m:dPr>
                          <m:ctrlPr>
                            <a:rPr lang="en-US" i="1">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𝑉</m:t>
                          </m:r>
                        </m:e>
                      </m:d>
                      <m:r>
                        <a:rPr lang="en-US">
                          <a:latin typeface="Cambria Math" panose="02040503050406030204" pitchFamily="18" charset="0"/>
                        </a:rPr>
                        <m:t>=</m:t>
                      </m:r>
                      <m:r>
                        <a:rPr lang="en-US" b="0" i="1" smtClean="0">
                          <a:latin typeface="Cambria Math" panose="02040503050406030204" pitchFamily="18" charset="0"/>
                        </a:rPr>
                        <m:t>{</m:t>
                      </m:r>
                      <m:r>
                        <a:rPr lang="en-US" b="0" i="1" smtClean="0">
                          <a:latin typeface="Cambria Math" panose="02040503050406030204" pitchFamily="18" charset="0"/>
                        </a:rPr>
                        <m:t>𝑢</m:t>
                      </m:r>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𝑈</m:t>
                      </m:r>
                      <m:r>
                        <a:rPr lang="en-US" b="0" i="1" smtClean="0">
                          <a:latin typeface="Cambria Math" panose="02040503050406030204" pitchFamily="18" charset="0"/>
                          <a:ea typeface="Cambria Math" panose="02040503050406030204" pitchFamily="18" charset="0"/>
                        </a:rPr>
                        <m:t>;</m:t>
                      </m:r>
                    </m:oMath>
                  </m:oMathPara>
                </a14:m>
                <a:endParaRPr lang="en-US" b="0" i="1" dirty="0" smtClean="0">
                  <a:latin typeface="Cambria Math" panose="02040503050406030204" pitchFamily="18"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𝑣</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𝑉</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𝑢</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𝑣</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𝐸</m:t>
                      </m:r>
                      <m:r>
                        <a:rPr lang="en-US" b="0" i="1" smtClean="0">
                          <a:latin typeface="Cambria Math" panose="02040503050406030204" pitchFamily="18" charset="0"/>
                          <a:ea typeface="Cambria Math" panose="02040503050406030204" pitchFamily="18" charset="0"/>
                        </a:rPr>
                        <m:t>}</m:t>
                      </m:r>
                    </m:oMath>
                  </m:oMathPara>
                </a14:m>
                <a:endParaRPr lang="en-US" dirty="0"/>
              </a:p>
            </p:txBody>
          </p:sp>
        </mc:Choice>
        <mc:Fallback xmlns="">
          <p:sp>
            <p:nvSpPr>
              <p:cNvPr id="10" name="Text Placeholder 9"/>
              <p:cNvSpPr>
                <a:spLocks noGrp="1" noRot="1" noChangeAspect="1" noMove="1" noResize="1" noEditPoints="1" noAdjustHandles="1" noChangeArrowheads="1" noChangeShapeType="1" noTextEdit="1"/>
              </p:cNvSpPr>
              <p:nvPr>
                <p:ph type="body" sz="quarter" idx="3"/>
              </p:nvPr>
            </p:nvSpPr>
            <p:spPr>
              <a:blipFill rotWithShape="0">
                <a:blip r:embed="rId4"/>
                <a:stretch>
                  <a:fillRect b="-730"/>
                </a:stretch>
              </a:blipFill>
            </p:spPr>
            <p:txBody>
              <a:bodyPr/>
              <a:lstStyle/>
              <a:p>
                <a:r>
                  <a:rPr lang="en-US">
                    <a:noFill/>
                  </a:rPr>
                  <a:t> </a:t>
                </a:r>
              </a:p>
            </p:txBody>
          </p:sp>
        </mc:Fallback>
      </mc:AlternateContent>
      <p:sp>
        <p:nvSpPr>
          <p:cNvPr id="11" name="Content Placeholder 10"/>
          <p:cNvSpPr>
            <a:spLocks noGrp="1"/>
          </p:cNvSpPr>
          <p:nvPr>
            <p:ph sz="quarter" idx="4"/>
          </p:nvPr>
        </p:nvSpPr>
        <p:spPr>
          <a:ln w="12700">
            <a:solidFill>
              <a:schemeClr val="tx1"/>
            </a:solidFill>
            <a:prstDash val="dash"/>
          </a:ln>
        </p:spPr>
        <p:txBody>
          <a:bodyPr>
            <a:normAutofit fontScale="92500" lnSpcReduction="10000"/>
          </a:bodyPr>
          <a:lstStyle/>
          <a:p>
            <a:endParaRPr lang="en-US" dirty="0" smtClean="0"/>
          </a:p>
          <a:p>
            <a:endParaRPr lang="en-US" dirty="0"/>
          </a:p>
          <a:p>
            <a:endParaRPr lang="en-US" dirty="0" smtClean="0"/>
          </a:p>
          <a:p>
            <a:endParaRPr lang="en-US" dirty="0"/>
          </a:p>
          <a:p>
            <a:endParaRPr lang="en-US" dirty="0" smtClean="0"/>
          </a:p>
          <a:p>
            <a:endParaRPr lang="en-US" dirty="0"/>
          </a:p>
          <a:p>
            <a:pPr marL="0" indent="0" algn="ctr">
              <a:buNone/>
            </a:pPr>
            <a:r>
              <a:rPr lang="en-US" b="1" dirty="0" smtClean="0"/>
              <a:t>…</a:t>
            </a:r>
            <a:endParaRPr lang="en-US" b="1" dirty="0"/>
          </a:p>
        </p:txBody>
      </p:sp>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17</a:t>
            </a:fld>
            <a:endParaRPr lang="en-US">
              <a:solidFill>
                <a:srgbClr val="000000"/>
              </a:solidFill>
            </a:endParaRPr>
          </a:p>
        </p:txBody>
      </p:sp>
      <p:graphicFrame>
        <p:nvGraphicFramePr>
          <p:cNvPr id="17" name="Table 16"/>
          <p:cNvGraphicFramePr>
            <a:graphicFrameLocks noGrp="1"/>
          </p:cNvGraphicFramePr>
          <p:nvPr>
            <p:extLst>
              <p:ext uri="{D42A27DB-BD31-4B8C-83A1-F6EECF244321}">
                <p14:modId xmlns:p14="http://schemas.microsoft.com/office/powerpoint/2010/main" val="909304309"/>
              </p:ext>
            </p:extLst>
          </p:nvPr>
        </p:nvGraphicFramePr>
        <p:xfrm>
          <a:off x="5418840" y="2980885"/>
          <a:ext cx="1080000" cy="1097280"/>
        </p:xfrm>
        <a:graphic>
          <a:graphicData uri="http://schemas.openxmlformats.org/drawingml/2006/table">
            <a:tbl>
              <a:tblPr firstRow="1" bandRow="1">
                <a:tableStyleId>{2D5ABB26-0587-4C30-8999-92F81FD0307C}</a:tableStyleId>
              </a:tblPr>
              <a:tblGrid>
                <a:gridCol w="360000"/>
                <a:gridCol w="360000"/>
                <a:gridCol w="360000"/>
              </a:tblGrid>
              <a:tr h="360000">
                <a:tc>
                  <a:txBody>
                    <a:bodyPr/>
                    <a:lstStyle/>
                    <a:p>
                      <a:pPr algn="ctr"/>
                      <a:r>
                        <a:rPr lang="en-US" dirty="0" smtClean="0">
                          <a:solidFill>
                            <a:srgbClr val="0000FF"/>
                          </a:solidFill>
                        </a:rPr>
                        <a:t>O</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3827905276"/>
              </p:ext>
            </p:extLst>
          </p:nvPr>
        </p:nvGraphicFramePr>
        <p:xfrm>
          <a:off x="6979365" y="3007554"/>
          <a:ext cx="1080000" cy="1097280"/>
        </p:xfrm>
        <a:graphic>
          <a:graphicData uri="http://schemas.openxmlformats.org/drawingml/2006/table">
            <a:tbl>
              <a:tblPr firstRow="1" bandRow="1">
                <a:tableStyleId>{2D5ABB26-0587-4C30-8999-92F81FD0307C}</a:tableStyleId>
              </a:tblPr>
              <a:tblGrid>
                <a:gridCol w="360000"/>
                <a:gridCol w="360000"/>
                <a:gridCol w="360000"/>
              </a:tblGrid>
              <a:tr h="360000">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800113938"/>
              </p:ext>
            </p:extLst>
          </p:nvPr>
        </p:nvGraphicFramePr>
        <p:xfrm>
          <a:off x="5418840" y="4457992"/>
          <a:ext cx="1080000" cy="1097280"/>
        </p:xfrm>
        <a:graphic>
          <a:graphicData uri="http://schemas.openxmlformats.org/drawingml/2006/table">
            <a:tbl>
              <a:tblPr firstRow="1" bandRow="1">
                <a:tableStyleId>{2D5ABB26-0587-4C30-8999-92F81FD0307C}</a:tableStyleId>
              </a:tblPr>
              <a:tblGrid>
                <a:gridCol w="360000"/>
                <a:gridCol w="360000"/>
                <a:gridCol w="360000"/>
              </a:tblGrid>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1081026152"/>
              </p:ext>
            </p:extLst>
          </p:nvPr>
        </p:nvGraphicFramePr>
        <p:xfrm>
          <a:off x="6979365" y="4454516"/>
          <a:ext cx="1080000" cy="1097280"/>
        </p:xfrm>
        <a:graphic>
          <a:graphicData uri="http://schemas.openxmlformats.org/drawingml/2006/table">
            <a:tbl>
              <a:tblPr firstRow="1" bandRow="1">
                <a:tableStyleId>{2D5ABB26-0587-4C30-8999-92F81FD0307C}</a:tableStyleId>
              </a:tblPr>
              <a:tblGrid>
                <a:gridCol w="360000"/>
                <a:gridCol w="360000"/>
                <a:gridCol w="360000"/>
              </a:tblGrid>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0000FF"/>
                          </a:solidFill>
                        </a:rPr>
                        <a:t>O</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4011273463"/>
              </p:ext>
            </p:extLst>
          </p:nvPr>
        </p:nvGraphicFramePr>
        <p:xfrm>
          <a:off x="1059530" y="2975608"/>
          <a:ext cx="1080000" cy="1097280"/>
        </p:xfrm>
        <a:graphic>
          <a:graphicData uri="http://schemas.openxmlformats.org/drawingml/2006/table">
            <a:tbl>
              <a:tblPr firstRow="1" bandRow="1">
                <a:tableStyleId>{2D5ABB26-0587-4C30-8999-92F81FD0307C}</a:tableStyleId>
              </a:tblPr>
              <a:tblGrid>
                <a:gridCol w="360000"/>
                <a:gridCol w="360000"/>
                <a:gridCol w="360000"/>
              </a:tblGrid>
              <a:tr h="360000">
                <a:tc>
                  <a:txBody>
                    <a:bodyPr/>
                    <a:lstStyle/>
                    <a:p>
                      <a:pPr algn="ctr"/>
                      <a:r>
                        <a:rPr lang="en-US" dirty="0" smtClean="0">
                          <a:solidFill>
                            <a:srgbClr val="0000FF"/>
                          </a:solidFill>
                        </a:rPr>
                        <a:t>O</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41219181"/>
              </p:ext>
            </p:extLst>
          </p:nvPr>
        </p:nvGraphicFramePr>
        <p:xfrm>
          <a:off x="1059530" y="4452715"/>
          <a:ext cx="1080000" cy="1097280"/>
        </p:xfrm>
        <a:graphic>
          <a:graphicData uri="http://schemas.openxmlformats.org/drawingml/2006/table">
            <a:tbl>
              <a:tblPr firstRow="1" bandRow="1">
                <a:tableStyleId>{2D5ABB26-0587-4C30-8999-92F81FD0307C}</a:tableStyleId>
              </a:tblPr>
              <a:tblGrid>
                <a:gridCol w="360000"/>
                <a:gridCol w="360000"/>
                <a:gridCol w="360000"/>
              </a:tblGrid>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3245781949"/>
              </p:ext>
            </p:extLst>
          </p:nvPr>
        </p:nvGraphicFramePr>
        <p:xfrm>
          <a:off x="2620055" y="4449239"/>
          <a:ext cx="1080000" cy="1097280"/>
        </p:xfrm>
        <a:graphic>
          <a:graphicData uri="http://schemas.openxmlformats.org/drawingml/2006/table">
            <a:tbl>
              <a:tblPr firstRow="1" bandRow="1">
                <a:tableStyleId>{2D5ABB26-0587-4C30-8999-92F81FD0307C}</a:tableStyleId>
              </a:tblPr>
              <a:tblGrid>
                <a:gridCol w="360000"/>
                <a:gridCol w="360000"/>
                <a:gridCol w="360000"/>
              </a:tblGrid>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0000FF"/>
                          </a:solidFill>
                        </a:rPr>
                        <a:t>O</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25" name="Table 24"/>
          <p:cNvGraphicFramePr>
            <a:graphicFrameLocks noGrp="1"/>
          </p:cNvGraphicFramePr>
          <p:nvPr>
            <p:extLst>
              <p:ext uri="{D42A27DB-BD31-4B8C-83A1-F6EECF244321}">
                <p14:modId xmlns:p14="http://schemas.microsoft.com/office/powerpoint/2010/main" val="1752215116"/>
              </p:ext>
            </p:extLst>
          </p:nvPr>
        </p:nvGraphicFramePr>
        <p:xfrm>
          <a:off x="2620055" y="3007554"/>
          <a:ext cx="1080000" cy="1097280"/>
        </p:xfrm>
        <a:graphic>
          <a:graphicData uri="http://schemas.openxmlformats.org/drawingml/2006/table">
            <a:tbl>
              <a:tblPr firstRow="1" bandRow="1">
                <a:tableStyleId>{2D5ABB26-0587-4C30-8999-92F81FD0307C}</a:tableStyleId>
              </a:tblPr>
              <a:tblGrid>
                <a:gridCol w="360000"/>
                <a:gridCol w="360000"/>
                <a:gridCol w="360000"/>
              </a:tblGrid>
              <a:tr h="360000">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704599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BDD Operations </a:t>
            </a:r>
            <a:br>
              <a:rPr lang="en-US" dirty="0" smtClean="0"/>
            </a:br>
            <a:r>
              <a:rPr lang="en-US" dirty="0" err="1" smtClean="0"/>
              <a:t>APre</a:t>
            </a:r>
            <a:r>
              <a:rPr lang="en-US" dirty="0" smtClean="0"/>
              <a:t> (Universal Predecessor)</a:t>
            </a:r>
            <a:endParaRPr lang="en-US" dirty="0"/>
          </a:p>
        </p:txBody>
      </p:sp>
      <mc:AlternateContent xmlns:mc="http://schemas.openxmlformats.org/markup-compatibility/2006" xmlns:a14="http://schemas.microsoft.com/office/drawing/2010/main">
        <mc:Choice Requires="a14">
          <p:sp>
            <p:nvSpPr>
              <p:cNvPr id="8" name="Text Placeholder 7"/>
              <p:cNvSpPr>
                <a:spLocks noGrp="1"/>
              </p:cNvSpPr>
              <p:nvPr>
                <p:ph type="body" idx="1"/>
              </p:nvPr>
            </p:nvSpPr>
            <p:spPr/>
            <p:txBody>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𝑉</m:t>
                      </m:r>
                      <m:r>
                        <a:rPr lang="en-US" i="1" dirty="0" smtClean="0">
                          <a:latin typeface="Cambria Math" panose="02040503050406030204" pitchFamily="18" charset="0"/>
                        </a:rPr>
                        <m:t> = </m:t>
                      </m:r>
                      <m:r>
                        <a:rPr lang="en-US" i="1" dirty="0" err="1" smtClean="0">
                          <a:latin typeface="Cambria Math" panose="02040503050406030204" pitchFamily="18" charset="0"/>
                        </a:rPr>
                        <m:t>𝐸𝑃𝑟𝑒</m:t>
                      </m:r>
                      <m:r>
                        <a:rPr lang="en-US" i="1" dirty="0" smtClean="0">
                          <a:latin typeface="Cambria Math" panose="02040503050406030204" pitchFamily="18" charset="0"/>
                        </a:rPr>
                        <m:t>(</m:t>
                      </m:r>
                      <m:r>
                        <a:rPr lang="en-US" i="1" dirty="0" smtClean="0">
                          <a:latin typeface="Cambria Math" panose="02040503050406030204" pitchFamily="18" charset="0"/>
                        </a:rPr>
                        <m:t>𝑇</m:t>
                      </m:r>
                      <m:r>
                        <a:rPr lang="en-US" i="1" baseline="-25000" dirty="0" smtClean="0">
                          <a:latin typeface="Cambria Math" panose="02040503050406030204" pitchFamily="18" charset="0"/>
                        </a:rPr>
                        <m:t>1</m:t>
                      </m:r>
                      <m:r>
                        <a:rPr lang="en-US" i="1" dirty="0" smtClean="0">
                          <a:latin typeface="Cambria Math" panose="02040503050406030204" pitchFamily="18" charset="0"/>
                        </a:rPr>
                        <m:t>)</m:t>
                      </m:r>
                    </m:oMath>
                  </m:oMathPara>
                </a14:m>
                <a:endParaRPr lang="en-US" dirty="0"/>
              </a:p>
            </p:txBody>
          </p:sp>
        </mc:Choice>
        <mc:Fallback xmlns="">
          <p:sp>
            <p:nvSpPr>
              <p:cNvPr id="8" name="Text Placeholder 7"/>
              <p:cNvSpPr>
                <a:spLocks noGrp="1" noRot="1" noChangeAspect="1" noMove="1" noResize="1" noEditPoints="1" noAdjustHandles="1" noChangeArrowheads="1" noChangeShapeType="1" noTextEdit="1"/>
              </p:cNvSpPr>
              <p:nvPr>
                <p:ph type="body" idx="1"/>
              </p:nvPr>
            </p:nvSpPr>
            <p:spPr>
              <a:blipFill rotWithShape="0">
                <a:blip r:embed="rId3"/>
                <a:stretch>
                  <a:fillRect/>
                </a:stretch>
              </a:blipFill>
            </p:spPr>
            <p:txBody>
              <a:bodyPr/>
              <a:lstStyle/>
              <a:p>
                <a:r>
                  <a:rPr lang="en-US">
                    <a:noFill/>
                  </a:rPr>
                  <a:t> </a:t>
                </a:r>
              </a:p>
            </p:txBody>
          </p:sp>
        </mc:Fallback>
      </mc:AlternateContent>
      <p:sp>
        <p:nvSpPr>
          <p:cNvPr id="9" name="Content Placeholder 8"/>
          <p:cNvSpPr>
            <a:spLocks noGrp="1"/>
          </p:cNvSpPr>
          <p:nvPr>
            <p:ph sz="half" idx="2"/>
          </p:nvPr>
        </p:nvSpPr>
        <p:spPr>
          <a:ln w="12700">
            <a:solidFill>
              <a:schemeClr val="tx1"/>
            </a:solidFill>
            <a:prstDash val="dash"/>
          </a:ln>
        </p:spPr>
        <p:txBody>
          <a:bodyPr>
            <a:normAutofit fontScale="92500" lnSpcReduction="1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lgn="ctr">
              <a:buNone/>
            </a:pPr>
            <a:r>
              <a:rPr lang="en-US" b="1" dirty="0" smtClean="0"/>
              <a:t>…</a:t>
            </a:r>
            <a:endParaRPr lang="en-US" b="1" dirty="0"/>
          </a:p>
        </p:txBody>
      </p:sp>
      <mc:AlternateContent xmlns:mc="http://schemas.openxmlformats.org/markup-compatibility/2006" xmlns:a14="http://schemas.microsoft.com/office/drawing/2010/main">
        <mc:Choice Requires="a14">
          <p:sp>
            <p:nvSpPr>
              <p:cNvPr id="10" name="Text Placeholder 9"/>
              <p:cNvSpPr>
                <a:spLocks noGrp="1"/>
              </p:cNvSpPr>
              <p:nvPr>
                <p:ph type="body" sz="quarter" idx="3"/>
              </p:nvPr>
            </p:nvSpPr>
            <p:spPr/>
            <p:txBody>
              <a:bodyPr/>
              <a:lstStyle/>
              <a:p>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𝐴</m:t>
                      </m:r>
                      <m:r>
                        <a:rPr lang="en-US" i="1" dirty="0" smtClean="0">
                          <a:latin typeface="Cambria Math" panose="02040503050406030204" pitchFamily="18" charset="0"/>
                        </a:rPr>
                        <m:t>𝑃𝑟𝑒</m:t>
                      </m:r>
                      <m:d>
                        <m:dPr>
                          <m:ctrlPr>
                            <a:rPr lang="en-US"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𝑉</m:t>
                          </m:r>
                        </m:e>
                      </m:d>
                      <m:r>
                        <a:rPr lang="en-US" b="0" i="0" smtClean="0">
                          <a:latin typeface="Cambria Math" panose="02040503050406030204" pitchFamily="18" charset="0"/>
                        </a:rPr>
                        <m:t>= {</m:t>
                      </m:r>
                      <m:r>
                        <a:rPr lang="en-US" i="1">
                          <a:latin typeface="Cambria Math" panose="02040503050406030204" pitchFamily="18" charset="0"/>
                        </a:rPr>
                        <m:t>𝑢</m:t>
                      </m:r>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𝑈</m:t>
                      </m:r>
                      <m:r>
                        <a:rPr lang="en-US" i="1">
                          <a:latin typeface="Cambria Math" panose="02040503050406030204" pitchFamily="18" charset="0"/>
                          <a:ea typeface="Cambria Math" panose="02040503050406030204" pitchFamily="18" charset="0"/>
                        </a:rPr>
                        <m:t>;</m:t>
                      </m:r>
                    </m:oMath>
                  </m:oMathPara>
                </a14:m>
                <a:endParaRPr lang="en-US" i="1" dirty="0">
                  <a:latin typeface="Cambria Math" panose="02040503050406030204" pitchFamily="18"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m:t>
                      </m:r>
                      <m:d>
                        <m:dPr>
                          <m:ctrlPr>
                            <a:rPr lang="en-US" i="1">
                              <a:latin typeface="Cambria Math" panose="02040503050406030204" pitchFamily="18" charset="0"/>
                              <a:ea typeface="Cambria Math" panose="02040503050406030204" pitchFamily="18" charset="0"/>
                            </a:rPr>
                          </m:ctrlPr>
                        </m:dPr>
                        <m:e>
                          <m:r>
                            <a:rPr lang="en-US" i="1">
                              <a:latin typeface="Cambria Math" panose="02040503050406030204" pitchFamily="18" charset="0"/>
                              <a:ea typeface="Cambria Math" panose="02040503050406030204" pitchFamily="18" charset="0"/>
                            </a:rPr>
                            <m:t>𝑢</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𝑣</m:t>
                          </m:r>
                        </m:e>
                      </m:d>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𝐸</m:t>
                      </m:r>
                      <m:r>
                        <a:rPr lang="en-US" b="0" i="1" smtClean="0">
                          <a:latin typeface="Cambria Math" panose="02040503050406030204" pitchFamily="18" charset="0"/>
                          <a:ea typeface="Cambria Math" panose="02040503050406030204" pitchFamily="18" charset="0"/>
                        </a:rPr>
                        <m:t>, </m:t>
                      </m:r>
                      <m:r>
                        <a:rPr lang="en-US" i="1">
                          <a:latin typeface="Cambria Math" panose="02040503050406030204" pitchFamily="18" charset="0"/>
                          <a:ea typeface="Cambria Math" panose="02040503050406030204" pitchFamily="18" charset="0"/>
                        </a:rPr>
                        <m:t>𝑣</m:t>
                      </m:r>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𝑉</m:t>
                      </m:r>
                      <m:r>
                        <a:rPr lang="en-US" i="1">
                          <a:latin typeface="Cambria Math" panose="02040503050406030204" pitchFamily="18" charset="0"/>
                          <a:ea typeface="Cambria Math" panose="02040503050406030204" pitchFamily="18" charset="0"/>
                        </a:rPr>
                        <m:t>}</m:t>
                      </m:r>
                    </m:oMath>
                  </m:oMathPara>
                </a14:m>
                <a:endParaRPr lang="en-US" dirty="0"/>
              </a:p>
            </p:txBody>
          </p:sp>
        </mc:Choice>
        <mc:Fallback xmlns="">
          <p:sp>
            <p:nvSpPr>
              <p:cNvPr id="10" name="Text Placeholder 9"/>
              <p:cNvSpPr>
                <a:spLocks noGrp="1" noRot="1" noChangeAspect="1" noMove="1" noResize="1" noEditPoints="1" noAdjustHandles="1" noChangeArrowheads="1" noChangeShapeType="1" noTextEdit="1"/>
              </p:cNvSpPr>
              <p:nvPr>
                <p:ph type="body" sz="quarter" idx="3"/>
              </p:nvPr>
            </p:nvSpPr>
            <p:spPr>
              <a:blipFill rotWithShape="0">
                <a:blip r:embed="rId4"/>
                <a:stretch>
                  <a:fillRect b="-730"/>
                </a:stretch>
              </a:blipFill>
            </p:spPr>
            <p:txBody>
              <a:bodyPr/>
              <a:lstStyle/>
              <a:p>
                <a:r>
                  <a:rPr lang="en-US">
                    <a:noFill/>
                  </a:rPr>
                  <a:t> </a:t>
                </a:r>
              </a:p>
            </p:txBody>
          </p:sp>
        </mc:Fallback>
      </mc:AlternateContent>
      <p:sp>
        <p:nvSpPr>
          <p:cNvPr id="11" name="Content Placeholder 10"/>
          <p:cNvSpPr>
            <a:spLocks noGrp="1"/>
          </p:cNvSpPr>
          <p:nvPr>
            <p:ph sz="quarter" idx="4"/>
          </p:nvPr>
        </p:nvSpPr>
        <p:spPr>
          <a:ln w="12700">
            <a:solidFill>
              <a:schemeClr val="tx1"/>
            </a:solidFill>
            <a:prstDash val="dash"/>
          </a:ln>
        </p:spPr>
        <p:txBody>
          <a:bodyPr>
            <a:normAutofit fontScale="92500" lnSpcReduction="10000"/>
          </a:bodyPr>
          <a:lstStyle/>
          <a:p>
            <a:endParaRPr lang="en-US" dirty="0" smtClean="0"/>
          </a:p>
          <a:p>
            <a:endParaRPr lang="en-US" dirty="0"/>
          </a:p>
          <a:p>
            <a:endParaRPr lang="en-US" dirty="0" smtClean="0"/>
          </a:p>
          <a:p>
            <a:endParaRPr lang="en-US" dirty="0"/>
          </a:p>
          <a:p>
            <a:endParaRPr lang="en-US" dirty="0" smtClean="0"/>
          </a:p>
          <a:p>
            <a:endParaRPr lang="en-US" dirty="0"/>
          </a:p>
          <a:p>
            <a:pPr marL="0" indent="0" algn="ctr">
              <a:buNone/>
            </a:pPr>
            <a:r>
              <a:rPr lang="en-US" b="1" dirty="0" smtClean="0"/>
              <a:t>…</a:t>
            </a:r>
            <a:endParaRPr lang="en-US" b="1" dirty="0"/>
          </a:p>
        </p:txBody>
      </p:sp>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18</a:t>
            </a:fld>
            <a:endParaRPr lang="en-US">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270122152"/>
              </p:ext>
            </p:extLst>
          </p:nvPr>
        </p:nvGraphicFramePr>
        <p:xfrm>
          <a:off x="5418840" y="2980885"/>
          <a:ext cx="1080000" cy="1097280"/>
        </p:xfrm>
        <a:graphic>
          <a:graphicData uri="http://schemas.openxmlformats.org/drawingml/2006/table">
            <a:tbl>
              <a:tblPr firstRow="1" bandRow="1">
                <a:tableStyleId>{2D5ABB26-0587-4C30-8999-92F81FD0307C}</a:tableStyleId>
              </a:tblPr>
              <a:tblGrid>
                <a:gridCol w="360000"/>
                <a:gridCol w="360000"/>
                <a:gridCol w="360000"/>
              </a:tblGrid>
              <a:tr h="360000">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045132076"/>
              </p:ext>
            </p:extLst>
          </p:nvPr>
        </p:nvGraphicFramePr>
        <p:xfrm>
          <a:off x="6979365" y="3007554"/>
          <a:ext cx="1080000" cy="1097280"/>
        </p:xfrm>
        <a:graphic>
          <a:graphicData uri="http://schemas.openxmlformats.org/drawingml/2006/table">
            <a:tbl>
              <a:tblPr firstRow="1" bandRow="1">
                <a:tableStyleId>{2D5ABB26-0587-4C30-8999-92F81FD0307C}</a:tableStyleId>
              </a:tblPr>
              <a:tblGrid>
                <a:gridCol w="360000"/>
                <a:gridCol w="360000"/>
                <a:gridCol w="360000"/>
              </a:tblGrid>
              <a:tr h="360000">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774169390"/>
              </p:ext>
            </p:extLst>
          </p:nvPr>
        </p:nvGraphicFramePr>
        <p:xfrm>
          <a:off x="5418840" y="4457992"/>
          <a:ext cx="1080000" cy="1097280"/>
        </p:xfrm>
        <a:graphic>
          <a:graphicData uri="http://schemas.openxmlformats.org/drawingml/2006/table">
            <a:tbl>
              <a:tblPr firstRow="1" bandRow="1">
                <a:tableStyleId>{2D5ABB26-0587-4C30-8999-92F81FD0307C}</a:tableStyleId>
              </a:tblPr>
              <a:tblGrid>
                <a:gridCol w="360000"/>
                <a:gridCol w="360000"/>
                <a:gridCol w="360000"/>
              </a:tblGrid>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4247577075"/>
              </p:ext>
            </p:extLst>
          </p:nvPr>
        </p:nvGraphicFramePr>
        <p:xfrm>
          <a:off x="6979365" y="4454516"/>
          <a:ext cx="1080000" cy="1097280"/>
        </p:xfrm>
        <a:graphic>
          <a:graphicData uri="http://schemas.openxmlformats.org/drawingml/2006/table">
            <a:tbl>
              <a:tblPr firstRow="1" bandRow="1">
                <a:tableStyleId>{2D5ABB26-0587-4C30-8999-92F81FD0307C}</a:tableStyleId>
              </a:tblPr>
              <a:tblGrid>
                <a:gridCol w="360000"/>
                <a:gridCol w="360000"/>
                <a:gridCol w="360000"/>
              </a:tblGrid>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0000FF"/>
                          </a:solidFill>
                        </a:rPr>
                        <a:t>O</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1537270036"/>
              </p:ext>
            </p:extLst>
          </p:nvPr>
        </p:nvGraphicFramePr>
        <p:xfrm>
          <a:off x="1099724" y="3010651"/>
          <a:ext cx="1080000" cy="1097280"/>
        </p:xfrm>
        <a:graphic>
          <a:graphicData uri="http://schemas.openxmlformats.org/drawingml/2006/table">
            <a:tbl>
              <a:tblPr firstRow="1" bandRow="1">
                <a:tableStyleId>{2D5ABB26-0587-4C30-8999-92F81FD0307C}</a:tableStyleId>
              </a:tblPr>
              <a:tblGrid>
                <a:gridCol w="360000"/>
                <a:gridCol w="360000"/>
                <a:gridCol w="360000"/>
              </a:tblGrid>
              <a:tr h="360000">
                <a:tc>
                  <a:txBody>
                    <a:bodyPr/>
                    <a:lstStyle/>
                    <a:p>
                      <a:pPr algn="ctr"/>
                      <a:r>
                        <a:rPr lang="en-US" dirty="0" smtClean="0">
                          <a:solidFill>
                            <a:srgbClr val="0000FF"/>
                          </a:solidFill>
                        </a:rPr>
                        <a:t>O</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255345009"/>
              </p:ext>
            </p:extLst>
          </p:nvPr>
        </p:nvGraphicFramePr>
        <p:xfrm>
          <a:off x="2689038" y="3010651"/>
          <a:ext cx="1080000" cy="1097280"/>
        </p:xfrm>
        <a:graphic>
          <a:graphicData uri="http://schemas.openxmlformats.org/drawingml/2006/table">
            <a:tbl>
              <a:tblPr firstRow="1" bandRow="1">
                <a:tableStyleId>{2D5ABB26-0587-4C30-8999-92F81FD0307C}</a:tableStyleId>
              </a:tblPr>
              <a:tblGrid>
                <a:gridCol w="360000"/>
                <a:gridCol w="360000"/>
                <a:gridCol w="360000"/>
              </a:tblGrid>
              <a:tr h="360000">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3865479729"/>
              </p:ext>
            </p:extLst>
          </p:nvPr>
        </p:nvGraphicFramePr>
        <p:xfrm>
          <a:off x="1099724" y="4454516"/>
          <a:ext cx="1080000" cy="1097280"/>
        </p:xfrm>
        <a:graphic>
          <a:graphicData uri="http://schemas.openxmlformats.org/drawingml/2006/table">
            <a:tbl>
              <a:tblPr firstRow="1" bandRow="1">
                <a:tableStyleId>{2D5ABB26-0587-4C30-8999-92F81FD0307C}</a:tableStyleId>
              </a:tblPr>
              <a:tblGrid>
                <a:gridCol w="360000"/>
                <a:gridCol w="360000"/>
                <a:gridCol w="360000"/>
              </a:tblGrid>
              <a:tr h="360000">
                <a:tc>
                  <a:txBody>
                    <a:bodyPr/>
                    <a:lstStyle/>
                    <a:p>
                      <a:pPr algn="ctr"/>
                      <a:r>
                        <a:rPr lang="en-US" dirty="0" smtClean="0">
                          <a:solidFill>
                            <a:srgbClr val="0000FF"/>
                          </a:solidFill>
                        </a:rPr>
                        <a:t>O</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3324067931"/>
              </p:ext>
            </p:extLst>
          </p:nvPr>
        </p:nvGraphicFramePr>
        <p:xfrm>
          <a:off x="2689038" y="4457992"/>
          <a:ext cx="1080000" cy="1097280"/>
        </p:xfrm>
        <a:graphic>
          <a:graphicData uri="http://schemas.openxmlformats.org/drawingml/2006/table">
            <a:tbl>
              <a:tblPr firstRow="1" bandRow="1">
                <a:tableStyleId>{2D5ABB26-0587-4C30-8999-92F81FD0307C}</a:tableStyleId>
              </a:tblPr>
              <a:tblGrid>
                <a:gridCol w="360000"/>
                <a:gridCol w="360000"/>
                <a:gridCol w="360000"/>
              </a:tblGrid>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60000">
                <a:tc>
                  <a:txBody>
                    <a:bodyPr/>
                    <a:lstStyle/>
                    <a:p>
                      <a:pPr algn="ctr"/>
                      <a:r>
                        <a:rPr lang="en-US" dirty="0" smtClean="0">
                          <a:solidFill>
                            <a:srgbClr val="0000FF"/>
                          </a:solidFill>
                        </a:rPr>
                        <a:t>O</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39808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Strategy</a:t>
            </a:r>
            <a:endParaRPr lang="en-US" dirty="0"/>
          </a:p>
        </p:txBody>
      </p:sp>
      <p:sp>
        <p:nvSpPr>
          <p:cNvPr id="3" name="Content Placeholder 2"/>
          <p:cNvSpPr>
            <a:spLocks noGrp="1"/>
          </p:cNvSpPr>
          <p:nvPr>
            <p:ph idx="1"/>
          </p:nvPr>
        </p:nvSpPr>
        <p:spPr/>
        <p:txBody>
          <a:bodyPr>
            <a:normAutofit/>
          </a:bodyPr>
          <a:lstStyle/>
          <a:p>
            <a:pPr marL="457200" indent="-457200" algn="just">
              <a:buFont typeface="+mj-lt"/>
              <a:buAutoNum type="arabicPeriod"/>
            </a:pPr>
            <a:r>
              <a:rPr lang="en-US" b="1" dirty="0" smtClean="0"/>
              <a:t>Symbolic Methods</a:t>
            </a:r>
            <a:r>
              <a:rPr lang="en-US" dirty="0" smtClean="0"/>
              <a:t>: Represent game symbolically using variables and compute starting states using BDD operations</a:t>
            </a:r>
          </a:p>
          <a:p>
            <a:pPr marL="457200" indent="-457200" algn="just">
              <a:buFont typeface="+mj-lt"/>
              <a:buAutoNum type="arabicPeriod"/>
            </a:pPr>
            <a:r>
              <a:rPr lang="en-US" b="1" dirty="0" smtClean="0"/>
              <a:t>Iterative Simulation</a:t>
            </a:r>
            <a:r>
              <a:rPr lang="en-US" dirty="0" smtClean="0"/>
              <a:t>: Determine hardness (Easy, Medium or Hard) of the starting states, using Min-Max</a:t>
            </a:r>
          </a:p>
        </p:txBody>
      </p:sp>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19</a:t>
            </a:fld>
            <a:endParaRPr lang="en-US">
              <a:solidFill>
                <a:srgbClr val="000000"/>
              </a:solidFill>
            </a:endParaRPr>
          </a:p>
        </p:txBody>
      </p:sp>
    </p:spTree>
    <p:extLst>
      <p:ext uri="{BB962C8B-B14F-4D97-AF65-F5344CB8AC3E}">
        <p14:creationId xmlns:p14="http://schemas.microsoft.com/office/powerpoint/2010/main" val="32562014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239" y="244158"/>
            <a:ext cx="7867859" cy="1339850"/>
          </a:xfrm>
        </p:spPr>
        <p:txBody>
          <a:bodyPr>
            <a:normAutofit fontScale="90000"/>
          </a:bodyPr>
          <a:lstStyle/>
          <a:p>
            <a:r>
              <a:rPr lang="en-US" dirty="0" smtClean="0"/>
              <a:t>Simple Traditional Board Games</a:t>
            </a:r>
            <a:endParaRPr lang="en-US" dirty="0"/>
          </a:p>
        </p:txBody>
      </p:sp>
      <p:sp>
        <p:nvSpPr>
          <p:cNvPr id="3" name="Content Placeholder 2"/>
          <p:cNvSpPr>
            <a:spLocks noGrp="1"/>
          </p:cNvSpPr>
          <p:nvPr>
            <p:ph idx="1"/>
          </p:nvPr>
        </p:nvSpPr>
        <p:spPr/>
        <p:txBody>
          <a:bodyPr/>
          <a:lstStyle/>
          <a:p>
            <a:r>
              <a:rPr lang="en-US" dirty="0" smtClean="0"/>
              <a:t>Board games such as Tic-Tac-Toe and Connect-4</a:t>
            </a:r>
          </a:p>
          <a:p>
            <a:endParaRPr lang="en-US" dirty="0" smtClean="0"/>
          </a:p>
          <a:p>
            <a:r>
              <a:rPr lang="en-US" dirty="0" smtClean="0"/>
              <a:t>Default start state is the empty board</a:t>
            </a:r>
          </a:p>
          <a:p>
            <a:endParaRPr lang="en-US" dirty="0" smtClean="0"/>
          </a:p>
          <a:p>
            <a:r>
              <a:rPr lang="en-US" dirty="0" smtClean="0"/>
              <a:t>The traditional research question: who is the winner and optimal strategies from the empty starting state</a:t>
            </a:r>
            <a:endParaRPr lang="en-US" dirty="0"/>
          </a:p>
        </p:txBody>
      </p:sp>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2</a:t>
            </a:fld>
            <a:endParaRPr lang="en-US">
              <a:solidFill>
                <a:srgbClr val="000000"/>
              </a:solidFill>
            </a:endParaRPr>
          </a:p>
        </p:txBody>
      </p:sp>
    </p:spTree>
    <p:extLst>
      <p:ext uri="{BB962C8B-B14F-4D97-AF65-F5344CB8AC3E}">
        <p14:creationId xmlns:p14="http://schemas.microsoft.com/office/powerpoint/2010/main" val="32234311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Symbolic Methods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Obtain Target/Winning set – </a:t>
                </a:r>
                <a14:m>
                  <m:oMath xmlns:m="http://schemas.openxmlformats.org/officeDocument/2006/math">
                    <m:sSub>
                      <m:sSubPr>
                        <m:ctrlPr>
                          <a:rPr lang="en-US" i="1" dirty="0">
                            <a:latin typeface="Cambria Math" panose="02040503050406030204" pitchFamily="18" charset="0"/>
                          </a:rPr>
                        </m:ctrlPr>
                      </m:sSubPr>
                      <m:e>
                        <m:r>
                          <a:rPr lang="en-US" b="0" i="1" dirty="0" smtClean="0">
                            <a:latin typeface="Cambria Math" panose="02040503050406030204" pitchFamily="18" charset="0"/>
                          </a:rPr>
                          <m:t>𝑇</m:t>
                        </m:r>
                      </m:e>
                      <m:sub>
                        <m:r>
                          <a:rPr lang="en-US" i="1" dirty="0">
                            <a:latin typeface="Cambria Math" panose="02040503050406030204" pitchFamily="18" charset="0"/>
                          </a:rPr>
                          <m:t>1</m:t>
                        </m:r>
                      </m:sub>
                    </m:sSub>
                  </m:oMath>
                </a14:m>
                <a:endParaRPr lang="en-US" baseline="-25000" dirty="0" smtClean="0"/>
              </a:p>
              <a:p>
                <a:r>
                  <a:rPr lang="en-US" dirty="0" smtClean="0"/>
                  <a:t>Compute </a:t>
                </a:r>
                <a:r>
                  <a:rPr lang="en-US" i="1" dirty="0" smtClean="0"/>
                  <a:t>j</a:t>
                </a:r>
                <a:r>
                  <a:rPr lang="en-US" dirty="0" smtClean="0"/>
                  <a:t>-steps win set –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𝑊</m:t>
                        </m:r>
                      </m:e>
                      <m:sub>
                        <m:r>
                          <a:rPr lang="en-US" b="0" i="1" dirty="0" smtClean="0">
                            <a:latin typeface="Cambria Math" panose="02040503050406030204" pitchFamily="18" charset="0"/>
                          </a:rPr>
                          <m:t>𝑗</m:t>
                        </m:r>
                      </m:sub>
                    </m:sSub>
                  </m:oMath>
                </a14:m>
                <a:endParaRPr lang="en-US" baseline="-25000" dirty="0" smtClean="0"/>
              </a:p>
              <a:p>
                <a:pPr lvl="1"/>
                <a14:m>
                  <m:oMath xmlns:m="http://schemas.openxmlformats.org/officeDocument/2006/math">
                    <m:sSub>
                      <m:sSubPr>
                        <m:ctrlPr>
                          <a:rPr lang="en-US" i="1" dirty="0" smtClean="0">
                            <a:latin typeface="Cambria Math" panose="02040503050406030204" pitchFamily="18" charset="0"/>
                          </a:rPr>
                        </m:ctrlPr>
                      </m:sSubPr>
                      <m:e>
                        <m:r>
                          <a:rPr lang="en-US" i="1" dirty="0">
                            <a:latin typeface="Cambria Math" panose="02040503050406030204" pitchFamily="18" charset="0"/>
                          </a:rPr>
                          <m:t>𝑊</m:t>
                        </m:r>
                      </m:e>
                      <m:sub>
                        <m:r>
                          <a:rPr lang="en-US" b="0" i="1" dirty="0" smtClean="0">
                            <a:latin typeface="Cambria Math" panose="02040503050406030204" pitchFamily="18" charset="0"/>
                          </a:rPr>
                          <m:t>0</m:t>
                        </m:r>
                      </m:sub>
                    </m:sSub>
                    <m:r>
                      <a:rPr lang="en-US" i="1" dirty="0" smtClean="0">
                        <a:latin typeface="Cambria Math" panose="02040503050406030204" pitchFamily="18" charset="0"/>
                      </a:rPr>
                      <m:t>= </m:t>
                    </m:r>
                    <m:r>
                      <a:rPr lang="en-US" i="1" dirty="0" err="1" smtClean="0">
                        <a:latin typeface="Cambria Math" panose="02040503050406030204" pitchFamily="18" charset="0"/>
                      </a:rPr>
                      <m:t>𝐸𝑃𝑟𝑒</m:t>
                    </m:r>
                    <m:r>
                      <a:rPr lang="en-US" i="1" dirty="0" smtClean="0">
                        <a:latin typeface="Cambria Math" panose="02040503050406030204" pitchFamily="18" charset="0"/>
                      </a:rPr>
                      <m:t>(</m:t>
                    </m:r>
                    <m:sSub>
                      <m:sSubPr>
                        <m:ctrlPr>
                          <a:rPr lang="en-US" i="1" dirty="0" smtClean="0">
                            <a:latin typeface="Cambria Math" panose="02040503050406030204" pitchFamily="18" charset="0"/>
                          </a:rPr>
                        </m:ctrlPr>
                      </m:sSubPr>
                      <m:e>
                        <m:r>
                          <a:rPr lang="en-US" b="0" i="1" dirty="0" smtClean="0">
                            <a:latin typeface="Cambria Math" panose="02040503050406030204" pitchFamily="18" charset="0"/>
                          </a:rPr>
                          <m:t>𝑇</m:t>
                        </m:r>
                      </m:e>
                      <m:sub>
                        <m:r>
                          <a:rPr lang="en-US" i="1" dirty="0">
                            <a:latin typeface="Cambria Math" panose="02040503050406030204" pitchFamily="18" charset="0"/>
                          </a:rPr>
                          <m:t>1</m:t>
                        </m:r>
                      </m:sub>
                    </m:sSub>
                    <m:r>
                      <a:rPr lang="en-US" i="1" dirty="0" smtClean="0">
                        <a:latin typeface="Cambria Math" panose="02040503050406030204" pitchFamily="18" charset="0"/>
                      </a:rPr>
                      <m:t>)</m:t>
                    </m:r>
                  </m:oMath>
                </a14:m>
                <a:endParaRPr lang="en-US" dirty="0" smtClean="0"/>
              </a:p>
              <a:p>
                <a:pPr lvl="1"/>
                <a14:m>
                  <m:oMath xmlns:m="http://schemas.openxmlformats.org/officeDocument/2006/math">
                    <m:sSub>
                      <m:sSubPr>
                        <m:ctrlPr>
                          <a:rPr lang="en-US" i="1" dirty="0" smtClean="0">
                            <a:latin typeface="Cambria Math" panose="02040503050406030204" pitchFamily="18" charset="0"/>
                          </a:rPr>
                        </m:ctrlPr>
                      </m:sSubPr>
                      <m:e>
                        <m:r>
                          <a:rPr lang="en-US" b="0" i="1" dirty="0" smtClean="0">
                            <a:latin typeface="Cambria Math" panose="02040503050406030204" pitchFamily="18" charset="0"/>
                          </a:rPr>
                          <m:t>𝑊</m:t>
                        </m:r>
                      </m:e>
                      <m:sub>
                        <m:r>
                          <a:rPr lang="en-US" b="0" i="1" dirty="0" smtClean="0">
                            <a:latin typeface="Cambria Math" panose="02040503050406030204" pitchFamily="18" charset="0"/>
                          </a:rPr>
                          <m:t>𝑖</m:t>
                        </m:r>
                        <m:r>
                          <a:rPr lang="en-US" b="0" i="1" dirty="0" smtClean="0">
                            <a:latin typeface="Cambria Math" panose="02040503050406030204" pitchFamily="18" charset="0"/>
                          </a:rPr>
                          <m:t>+1</m:t>
                        </m:r>
                      </m:sub>
                    </m:sSub>
                    <m:r>
                      <a:rPr lang="en-US" i="1" dirty="0" smtClean="0">
                        <a:latin typeface="Cambria Math" panose="02040503050406030204" pitchFamily="18" charset="0"/>
                      </a:rPr>
                      <m:t> = </m:t>
                    </m:r>
                    <m:r>
                      <a:rPr lang="en-US" i="1" dirty="0" err="1" smtClean="0">
                        <a:latin typeface="Cambria Math" panose="02040503050406030204" pitchFamily="18" charset="0"/>
                      </a:rPr>
                      <m:t>𝐸𝑃𝑟𝑒</m:t>
                    </m:r>
                    <m:r>
                      <a:rPr lang="en-US" i="1" dirty="0" smtClean="0">
                        <a:latin typeface="Cambria Math" panose="02040503050406030204" pitchFamily="18" charset="0"/>
                      </a:rPr>
                      <m:t>(</m:t>
                    </m:r>
                    <m:r>
                      <a:rPr lang="en-US" i="1" dirty="0" err="1" smtClean="0">
                        <a:latin typeface="Cambria Math" panose="02040503050406030204" pitchFamily="18" charset="0"/>
                      </a:rPr>
                      <m:t>𝐴𝑃𝑟𝑒</m:t>
                    </m:r>
                    <m:r>
                      <a:rPr lang="en-US" i="1" dirty="0" smtClean="0">
                        <a:latin typeface="Cambria Math" panose="02040503050406030204" pitchFamily="18" charset="0"/>
                      </a:rPr>
                      <m:t>(</m:t>
                    </m:r>
                    <m:sSub>
                      <m:sSubPr>
                        <m:ctrlPr>
                          <a:rPr lang="en-US" i="1" dirty="0">
                            <a:latin typeface="Cambria Math" panose="02040503050406030204" pitchFamily="18" charset="0"/>
                          </a:rPr>
                        </m:ctrlPr>
                      </m:sSubPr>
                      <m:e>
                        <m:r>
                          <a:rPr lang="en-US" i="1" dirty="0">
                            <a:latin typeface="Cambria Math" panose="02040503050406030204" pitchFamily="18" charset="0"/>
                          </a:rPr>
                          <m:t>𝑊</m:t>
                        </m:r>
                      </m:e>
                      <m:sub>
                        <m:r>
                          <a:rPr lang="en-US" i="1" dirty="0">
                            <a:latin typeface="Cambria Math" panose="02040503050406030204" pitchFamily="18" charset="0"/>
                          </a:rPr>
                          <m:t>𝑖</m:t>
                        </m:r>
                      </m:sub>
                    </m:sSub>
                    <m:r>
                      <a:rPr lang="en-US" i="1" dirty="0" smtClean="0">
                        <a:latin typeface="Cambria Math" panose="02040503050406030204" pitchFamily="18" charset="0"/>
                      </a:rPr>
                      <m:t>))</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162" t="-1240"/>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20</a:t>
            </a:fld>
            <a:endParaRPr lang="en-US">
              <a:solidFill>
                <a:srgbClr val="000000"/>
              </a:solidFill>
            </a:endParaRPr>
          </a:p>
        </p:txBody>
      </p:sp>
    </p:spTree>
    <p:extLst>
      <p:ext uri="{BB962C8B-B14F-4D97-AF65-F5344CB8AC3E}">
        <p14:creationId xmlns:p14="http://schemas.microsoft.com/office/powerpoint/2010/main" val="34610346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Iterative Simulation: </a:t>
            </a:r>
            <a:br>
              <a:rPr lang="en-US" dirty="0" smtClean="0"/>
            </a:br>
            <a:r>
              <a:rPr lang="en-US" dirty="0" smtClean="0"/>
              <a:t>Min-Max</a:t>
            </a:r>
            <a:endParaRPr lang="en-US" dirty="0"/>
          </a:p>
        </p:txBody>
      </p:sp>
      <p:pic>
        <p:nvPicPr>
          <p:cNvPr id="6" name="Content Placeholder 5"/>
          <p:cNvPicPr>
            <a:picLocks noGrp="1" noChangeAspect="1"/>
          </p:cNvPicPr>
          <p:nvPr>
            <p:ph idx="1"/>
          </p:nvPr>
        </p:nvPicPr>
        <p:blipFill>
          <a:blip r:embed="rId2"/>
          <a:stretch>
            <a:fillRect/>
          </a:stretch>
        </p:blipFill>
        <p:spPr>
          <a:xfrm>
            <a:off x="1165609" y="1780977"/>
            <a:ext cx="6551525" cy="4458607"/>
          </a:xfrm>
          <a:prstGeom prst="rect">
            <a:avLst/>
          </a:prstGeom>
        </p:spPr>
      </p:pic>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21</a:t>
            </a:fld>
            <a:endParaRPr lang="en-US">
              <a:solidFill>
                <a:srgbClr val="000000"/>
              </a:solidFill>
            </a:endParaRPr>
          </a:p>
        </p:txBody>
      </p:sp>
    </p:spTree>
    <p:extLst>
      <p:ext uri="{BB962C8B-B14F-4D97-AF65-F5344CB8AC3E}">
        <p14:creationId xmlns:p14="http://schemas.microsoft.com/office/powerpoint/2010/main" val="3190523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t>Novel Problem: </a:t>
            </a:r>
            <a:br>
              <a:rPr lang="en-US" sz="4400" dirty="0" smtClean="0"/>
            </a:br>
            <a:r>
              <a:rPr lang="en-US" sz="4400" dirty="0" smtClean="0"/>
              <a:t>Alternative Starting Positions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a:t>Customizing hardness level of starting state</a:t>
            </a:r>
          </a:p>
          <a:p>
            <a:pPr lvl="1"/>
            <a:r>
              <a:rPr lang="en-US" dirty="0" smtClean="0"/>
              <a:t>Default start state can be biased (Tic-Tac-Toe 4x4)</a:t>
            </a:r>
          </a:p>
          <a:p>
            <a:pPr lvl="1"/>
            <a:r>
              <a:rPr lang="en-US" dirty="0" smtClean="0"/>
              <a:t>Even if unbiased not conducive for novice players</a:t>
            </a:r>
          </a:p>
          <a:p>
            <a:endParaRPr lang="en-US" dirty="0" smtClean="0"/>
          </a:p>
          <a:p>
            <a:r>
              <a:rPr lang="en-US" dirty="0" smtClean="0"/>
              <a:t>Generating multiple fresh start states</a:t>
            </a:r>
          </a:p>
          <a:p>
            <a:pPr lvl="1"/>
            <a:r>
              <a:rPr lang="en-US" dirty="0" smtClean="0"/>
              <a:t>Strategies can be memorized</a:t>
            </a:r>
          </a:p>
          <a:p>
            <a:endParaRPr lang="en-US" dirty="0" smtClean="0"/>
          </a:p>
          <a:p>
            <a:r>
              <a:rPr lang="en-US" dirty="0" smtClean="0"/>
              <a:t>Customizing length of play</a:t>
            </a:r>
          </a:p>
          <a:p>
            <a:pPr lvl="1"/>
            <a:r>
              <a:rPr lang="en-US" dirty="0" smtClean="0"/>
              <a:t>Long plays can be boring.</a:t>
            </a:r>
            <a:endParaRPr lang="en-US" dirty="0"/>
          </a:p>
        </p:txBody>
      </p:sp>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3</a:t>
            </a:fld>
            <a:endParaRPr lang="en-US">
              <a:solidFill>
                <a:srgbClr val="000000"/>
              </a:solidFill>
            </a:endParaRPr>
          </a:p>
        </p:txBody>
      </p:sp>
    </p:spTree>
    <p:extLst>
      <p:ext uri="{BB962C8B-B14F-4D97-AF65-F5344CB8AC3E}">
        <p14:creationId xmlns:p14="http://schemas.microsoft.com/office/powerpoint/2010/main" val="1757352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Alternative Starting Positions</a:t>
            </a:r>
            <a:endParaRPr lang="en-US" dirty="0"/>
          </a:p>
        </p:txBody>
      </p:sp>
      <p:sp>
        <p:nvSpPr>
          <p:cNvPr id="3" name="Content Placeholder 2"/>
          <p:cNvSpPr>
            <a:spLocks noGrp="1"/>
          </p:cNvSpPr>
          <p:nvPr>
            <p:ph sz="half" idx="1"/>
          </p:nvPr>
        </p:nvSpPr>
        <p:spPr/>
        <p:txBody>
          <a:bodyPr>
            <a:normAutofit/>
          </a:bodyPr>
          <a:lstStyle/>
          <a:p>
            <a:r>
              <a:rPr lang="en-US" sz="2400" dirty="0" smtClean="0"/>
              <a:t>Automatically generate </a:t>
            </a:r>
            <a:r>
              <a:rPr lang="en-US" sz="2400" b="1" dirty="0" smtClean="0"/>
              <a:t>interesting</a:t>
            </a:r>
            <a:r>
              <a:rPr lang="en-US" sz="2400" dirty="0" smtClean="0"/>
              <a:t> starting states</a:t>
            </a:r>
            <a:endParaRPr lang="en-US" sz="2400" dirty="0"/>
          </a:p>
          <a:p>
            <a:r>
              <a:rPr lang="en-US" sz="2400" dirty="0" smtClean="0"/>
              <a:t>Our results:</a:t>
            </a:r>
          </a:p>
          <a:p>
            <a:pPr lvl="1" algn="just"/>
            <a:r>
              <a:rPr lang="en-US" sz="2000" i="1" dirty="0" smtClean="0"/>
              <a:t>Theoretical </a:t>
            </a:r>
            <a:r>
              <a:rPr lang="en-US" sz="2000" dirty="0" smtClean="0"/>
              <a:t>: A search </a:t>
            </a:r>
            <a:r>
              <a:rPr lang="en-US" sz="2000" dirty="0"/>
              <a:t>strategy </a:t>
            </a:r>
            <a:r>
              <a:rPr lang="en-US" sz="2000" dirty="0" smtClean="0"/>
              <a:t>that applies </a:t>
            </a:r>
            <a:r>
              <a:rPr lang="en-US" sz="2000" dirty="0"/>
              <a:t>to </a:t>
            </a:r>
            <a:r>
              <a:rPr lang="en-US" sz="2000" dirty="0" smtClean="0"/>
              <a:t>all </a:t>
            </a:r>
            <a:r>
              <a:rPr lang="en-US" sz="2000" dirty="0"/>
              <a:t>graph </a:t>
            </a:r>
            <a:r>
              <a:rPr lang="en-US" sz="2000" dirty="0" smtClean="0"/>
              <a:t>games.</a:t>
            </a:r>
          </a:p>
          <a:p>
            <a:pPr lvl="1" algn="just"/>
            <a:r>
              <a:rPr lang="en-US" sz="2000" i="1" dirty="0" smtClean="0"/>
              <a:t>Experimental</a:t>
            </a:r>
            <a:r>
              <a:rPr lang="en-US" sz="2000" dirty="0" smtClean="0"/>
              <a:t>: For simple </a:t>
            </a:r>
            <a:r>
              <a:rPr lang="en-US" sz="2000" dirty="0"/>
              <a:t>board games</a:t>
            </a:r>
          </a:p>
          <a:p>
            <a:endParaRPr lang="en-US" dirty="0"/>
          </a:p>
        </p:txBody>
      </p:sp>
      <p:sp>
        <p:nvSpPr>
          <p:cNvPr id="8" name="Text Placeholder 7"/>
          <p:cNvSpPr>
            <a:spLocks noGrp="1"/>
          </p:cNvSpPr>
          <p:nvPr>
            <p:ph sz="half" idx="2"/>
          </p:nvPr>
        </p:nvSpPr>
        <p:spPr>
          <a:xfrm>
            <a:off x="4648198" y="2147888"/>
            <a:ext cx="3822561" cy="3927475"/>
          </a:xfrm>
        </p:spPr>
        <p:txBody>
          <a:bodyPr>
            <a:normAutofit/>
          </a:bodyPr>
          <a:lstStyle/>
          <a:p>
            <a:pPr marL="0" indent="0" algn="ctr">
              <a:buNone/>
            </a:pPr>
            <a:endParaRPr lang="en-US" dirty="0" smtClean="0"/>
          </a:p>
          <a:p>
            <a:pPr marL="0" indent="0" algn="ctr">
              <a:buNone/>
            </a:pPr>
            <a:r>
              <a:rPr lang="en-US" dirty="0" smtClean="0"/>
              <a:t>\</a:t>
            </a:r>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sz="1800" dirty="0" smtClean="0"/>
              <a:t>Source: </a:t>
            </a:r>
            <a:r>
              <a:rPr lang="en-US" sz="1800" i="1" dirty="0" smtClean="0"/>
              <a:t>www.shredderchess.com</a:t>
            </a:r>
            <a:endParaRPr lang="en-US" sz="1800" i="1" dirty="0"/>
          </a:p>
          <a:p>
            <a:pPr marL="0" indent="0" algn="ctr">
              <a:buNone/>
            </a:pPr>
            <a:endParaRPr lang="en-US" dirty="0"/>
          </a:p>
        </p:txBody>
      </p:sp>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4</a:t>
            </a:fld>
            <a:endParaRPr lang="en-US">
              <a:solidFill>
                <a:srgbClr val="000000"/>
              </a:solidFill>
            </a:endParaRPr>
          </a:p>
        </p:txBody>
      </p:sp>
      <p:pic>
        <p:nvPicPr>
          <p:cNvPr id="6" name="Picture 5"/>
          <p:cNvPicPr>
            <a:picLocks noChangeAspect="1"/>
          </p:cNvPicPr>
          <p:nvPr/>
        </p:nvPicPr>
        <p:blipFill rotWithShape="1">
          <a:blip r:embed="rId3"/>
          <a:srcRect l="30314" t="10706" r="32116" b="12437"/>
          <a:stretch/>
        </p:blipFill>
        <p:spPr>
          <a:xfrm>
            <a:off x="5054616" y="2050430"/>
            <a:ext cx="3074500" cy="3404965"/>
          </a:xfrm>
          <a:prstGeom prst="rect">
            <a:avLst/>
          </a:prstGeom>
        </p:spPr>
      </p:pic>
    </p:spTree>
    <p:extLst>
      <p:ext uri="{BB962C8B-B14F-4D97-AF65-F5344CB8AC3E}">
        <p14:creationId xmlns:p14="http://schemas.microsoft.com/office/powerpoint/2010/main" val="3325890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Alternating Graph Game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14:m>
                  <m:oMath xmlns:m="http://schemas.openxmlformats.org/officeDocument/2006/math">
                    <m:r>
                      <a:rPr lang="en-US" b="0" i="1" smtClean="0">
                        <a:latin typeface="Cambria Math" panose="02040503050406030204" pitchFamily="18" charset="0"/>
                      </a:rPr>
                      <m:t>𝐺</m:t>
                    </m:r>
                    <m:r>
                      <a:rPr lang="en-US" b="0" i="1" smtClean="0">
                        <a:latin typeface="Cambria Math" panose="02040503050406030204" pitchFamily="18" charset="0"/>
                      </a:rPr>
                      <m:t>=</m:t>
                    </m:r>
                    <m:d>
                      <m:dPr>
                        <m:ctrlPr>
                          <a:rPr lang="en-US" b="0" i="1" smtClean="0">
                            <a:latin typeface="Cambria Math" panose="02040503050406030204" pitchFamily="18" charset="0"/>
                          </a:rPr>
                        </m:ctrlPr>
                      </m:dPr>
                      <m:e>
                        <m:d>
                          <m:dPr>
                            <m:ctrlPr>
                              <a:rPr lang="en-US" b="0" i="1" smtClean="0">
                                <a:latin typeface="Cambria Math" panose="02040503050406030204" pitchFamily="18" charset="0"/>
                              </a:rPr>
                            </m:ctrlPr>
                          </m:dPr>
                          <m:e>
                            <m:r>
                              <a:rPr lang="en-US" b="0" i="1" smtClean="0">
                                <a:latin typeface="Cambria Math" panose="02040503050406030204" pitchFamily="18" charset="0"/>
                              </a:rPr>
                              <m:t>𝑉</m:t>
                            </m:r>
                            <m:r>
                              <a:rPr lang="en-US" b="0" i="1" smtClean="0">
                                <a:latin typeface="Cambria Math" panose="02040503050406030204" pitchFamily="18" charset="0"/>
                              </a:rPr>
                              <m:t>,</m:t>
                            </m:r>
                            <m:r>
                              <a:rPr lang="en-US" b="0" i="1" smtClean="0">
                                <a:latin typeface="Cambria Math" panose="02040503050406030204" pitchFamily="18" charset="0"/>
                              </a:rPr>
                              <m:t>𝐸</m:t>
                            </m:r>
                          </m:e>
                        </m:d>
                        <m:r>
                          <a:rPr lang="en-US" b="0" i="1" smtClean="0">
                            <a:latin typeface="Cambria Math" panose="02040503050406030204" pitchFamily="18" charset="0"/>
                          </a:rPr>
                          <m:t>,</m:t>
                        </m:r>
                        <m:d>
                          <m:dPr>
                            <m:ctrlPr>
                              <a:rPr lang="en-US" b="0" i="1" smtClean="0">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2</m:t>
                                </m:r>
                              </m:sub>
                            </m:sSub>
                          </m:e>
                        </m:d>
                      </m:e>
                    </m:d>
                  </m:oMath>
                </a14:m>
                <a:endParaRPr lang="en-US" b="0" dirty="0" smtClean="0"/>
              </a:p>
              <a:p>
                <a:pPr lvl="1"/>
                <a:r>
                  <a:rPr lang="en-US" dirty="0" smtClean="0"/>
                  <a:t>G – finite graph</a:t>
                </a:r>
              </a:p>
              <a:p>
                <a:pPr lvl="1"/>
                <a:r>
                  <a:rPr lang="en-US" dirty="0" smtClean="0"/>
                  <a:t>V – vertex set</a:t>
                </a:r>
              </a:p>
              <a:p>
                <a:pPr lvl="1"/>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1</m:t>
                        </m:r>
                      </m:sub>
                    </m:sSub>
                  </m:oMath>
                </a14:m>
                <a:r>
                  <a:rPr lang="en-US" dirty="0" smtClean="0"/>
                  <a:t> – player-1 vertices, partition of V</a:t>
                </a:r>
              </a:p>
              <a:p>
                <a:pPr lvl="1"/>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2</m:t>
                        </m:r>
                      </m:sub>
                    </m:sSub>
                  </m:oMath>
                </a14:m>
                <a:r>
                  <a:rPr lang="en-US" dirty="0" smtClean="0"/>
                  <a:t> – player-2 vertices, partition of V</a:t>
                </a:r>
              </a:p>
              <a:p>
                <a:pPr lvl="1"/>
                <a:r>
                  <a:rPr lang="en-US" dirty="0" smtClean="0"/>
                  <a:t>E – edge set, </a:t>
                </a:r>
                <a14:m>
                  <m:oMath xmlns:m="http://schemas.openxmlformats.org/officeDocument/2006/math">
                    <m:r>
                      <a:rPr lang="en-US" b="0" i="1" smtClean="0">
                        <a:latin typeface="Cambria Math" panose="02040503050406030204" pitchFamily="18" charset="0"/>
                      </a:rPr>
                      <m:t>𝐸</m:t>
                    </m:r>
                    <m:r>
                      <a:rPr lang="en-US" b="0" i="1" smtClean="0">
                        <a:latin typeface="Cambria Math" panose="02040503050406030204" pitchFamily="18" charset="0"/>
                      </a:rPr>
                      <m:t> ⊆</m:t>
                    </m:r>
                    <m:d>
                      <m:dPr>
                        <m:ctrlPr>
                          <a:rPr lang="en-US" b="0" i="1" smtClean="0">
                            <a:latin typeface="Cambria Math" panose="02040503050406030204" pitchFamily="18" charset="0"/>
                            <a:ea typeface="Cambria Math" panose="02040503050406030204" pitchFamily="18" charset="0"/>
                          </a:rPr>
                        </m:ctrlPr>
                      </m:dPr>
                      <m:e>
                        <m:d>
                          <m:dPr>
                            <m:ctrlPr>
                              <a:rPr lang="en-US" b="0" i="1" smtClean="0">
                                <a:latin typeface="Cambria Math" panose="02040503050406030204" pitchFamily="18" charset="0"/>
                                <a:ea typeface="Cambria Math" panose="02040503050406030204" pitchFamily="18" charset="0"/>
                              </a:rPr>
                            </m:ctrlPr>
                          </m:dP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2</m:t>
                                </m:r>
                              </m:sub>
                            </m:sSub>
                          </m:e>
                        </m:d>
                        <m:r>
                          <a:rPr lang="en-US" b="0" i="1" smtClean="0">
                            <a:latin typeface="Cambria Math" panose="02040503050406030204" pitchFamily="18" charset="0"/>
                            <a:ea typeface="Cambria Math" panose="02040503050406030204" pitchFamily="18" charset="0"/>
                          </a:rPr>
                          <m:t>∪</m:t>
                        </m:r>
                        <m:d>
                          <m:dPr>
                            <m:ctrlPr>
                              <a:rPr lang="en-US" b="0" i="1" smtClean="0">
                                <a:latin typeface="Cambria Math" panose="02040503050406030204" pitchFamily="18" charset="0"/>
                                <a:ea typeface="Cambria Math" panose="02040503050406030204" pitchFamily="18" charset="0"/>
                              </a:rPr>
                            </m:ctrlPr>
                          </m:dPr>
                          <m:e>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2</m:t>
                                </m:r>
                              </m:sub>
                            </m:sSub>
                            <m:r>
                              <a:rPr lang="en-US"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i="1">
                                    <a:latin typeface="Cambria Math" panose="02040503050406030204" pitchFamily="18" charset="0"/>
                                    <a:ea typeface="Cambria Math" panose="02040503050406030204" pitchFamily="18" charset="0"/>
                                  </a:rPr>
                                  <m:t>1</m:t>
                                </m:r>
                              </m:sub>
                            </m:sSub>
                          </m:e>
                        </m:d>
                      </m:e>
                    </m:d>
                  </m:oMath>
                </a14:m>
                <a:endParaRPr lang="en-US" b="0" dirty="0" smtClean="0">
                  <a:ea typeface="Cambria Math" panose="02040503050406030204" pitchFamily="18" charset="0"/>
                </a:endParaRPr>
              </a:p>
              <a:p>
                <a14:m>
                  <m:oMath xmlns:m="http://schemas.openxmlformats.org/officeDocument/2006/math">
                    <m:sSub>
                      <m:sSubPr>
                        <m:ctrlPr>
                          <a:rPr lang="en-US" i="1">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𝑇</m:t>
                        </m:r>
                      </m:e>
                      <m:sub>
                        <m:r>
                          <a:rPr lang="en-US" i="1">
                            <a:latin typeface="Cambria Math" panose="02040503050406030204" pitchFamily="18" charset="0"/>
                            <a:ea typeface="Cambria Math" panose="02040503050406030204" pitchFamily="18" charset="0"/>
                          </a:rPr>
                          <m:t>1</m:t>
                        </m:r>
                      </m:sub>
                    </m:sSub>
                  </m:oMath>
                </a14:m>
                <a:r>
                  <a:rPr lang="en-US" dirty="0" smtClean="0"/>
                  <a:t>- winning/target set for player-1, </a:t>
                </a:r>
                <a14:m>
                  <m:oMath xmlns:m="http://schemas.openxmlformats.org/officeDocument/2006/math">
                    <m:sSub>
                      <m:sSubPr>
                        <m:ctrlPr>
                          <a:rPr lang="en-US" i="1">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𝑇</m:t>
                        </m:r>
                      </m:e>
                      <m:sub>
                        <m:r>
                          <a:rPr lang="en-US" i="1">
                            <a:latin typeface="Cambria Math" panose="02040503050406030204" pitchFamily="18" charset="0"/>
                            <a:ea typeface="Cambria Math" panose="02040503050406030204" pitchFamily="18" charset="0"/>
                          </a:rPr>
                          <m:t>1</m:t>
                        </m:r>
                      </m:sub>
                    </m:sSub>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𝑉</m:t>
                    </m:r>
                  </m:oMath>
                </a14:m>
                <a:endParaRPr lang="en-US" dirty="0" smtClean="0"/>
              </a:p>
              <a:p>
                <a14:m>
                  <m:oMath xmlns:m="http://schemas.openxmlformats.org/officeDocument/2006/math">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𝑇</m:t>
                        </m:r>
                      </m:e>
                      <m:sub>
                        <m:r>
                          <a:rPr lang="en-US" b="0" i="1" smtClean="0">
                            <a:latin typeface="Cambria Math" panose="02040503050406030204" pitchFamily="18" charset="0"/>
                            <a:ea typeface="Cambria Math" panose="02040503050406030204" pitchFamily="18" charset="0"/>
                          </a:rPr>
                          <m:t>2</m:t>
                        </m:r>
                      </m:sub>
                    </m:sSub>
                  </m:oMath>
                </a14:m>
                <a:r>
                  <a:rPr lang="en-US" dirty="0"/>
                  <a:t>- winning/target set for </a:t>
                </a:r>
                <a:r>
                  <a:rPr lang="en-US" dirty="0" smtClean="0"/>
                  <a:t>player-2, </a:t>
                </a:r>
                <a14:m>
                  <m:oMath xmlns:m="http://schemas.openxmlformats.org/officeDocument/2006/math">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𝑇</m:t>
                        </m:r>
                      </m:e>
                      <m:sub>
                        <m:r>
                          <a:rPr lang="en-US" b="0" i="1" smtClean="0">
                            <a:latin typeface="Cambria Math" panose="02040503050406030204" pitchFamily="18" charset="0"/>
                            <a:ea typeface="Cambria Math" panose="02040503050406030204" pitchFamily="18" charset="0"/>
                          </a:rPr>
                          <m:t>2</m:t>
                        </m:r>
                      </m:sub>
                    </m:sSub>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𝑉</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5"/>
                <a:stretch>
                  <a:fillRect l="-1162" b="-1395"/>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5</a:t>
            </a:fld>
            <a:endParaRPr lang="en-US">
              <a:solidFill>
                <a:srgbClr val="000000"/>
              </a:solidFill>
            </a:endParaRPr>
          </a:p>
        </p:txBody>
      </p:sp>
    </p:spTree>
    <p:extLst>
      <p:ext uri="{BB962C8B-B14F-4D97-AF65-F5344CB8AC3E}">
        <p14:creationId xmlns:p14="http://schemas.microsoft.com/office/powerpoint/2010/main" val="3163166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002" y="244158"/>
            <a:ext cx="7983104" cy="1339850"/>
          </a:xfrm>
        </p:spPr>
        <p:txBody>
          <a:bodyPr>
            <a:normAutofit/>
          </a:bodyPr>
          <a:lstStyle/>
          <a:p>
            <a:r>
              <a:rPr lang="en-US" sz="4000" dirty="0" smtClean="0"/>
              <a:t>Our Approach </a:t>
            </a:r>
            <a:endParaRPr lang="en-US" sz="4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First, compute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𝑊</m:t>
                        </m:r>
                      </m:e>
                      <m:sub>
                        <m:r>
                          <a:rPr lang="en-US" i="1" dirty="0">
                            <a:latin typeface="Cambria Math" panose="02040503050406030204" pitchFamily="18" charset="0"/>
                          </a:rPr>
                          <m:t>𝑗</m:t>
                        </m:r>
                      </m:sub>
                    </m:sSub>
                    <m:r>
                      <a:rPr lang="en-US" i="1" dirty="0">
                        <a:latin typeface="Cambria Math"/>
                      </a:rPr>
                      <m:t> </m:t>
                    </m:r>
                  </m:oMath>
                </a14:m>
                <a:r>
                  <a:rPr lang="en-US" dirty="0" smtClean="0"/>
                  <a:t> from where player 1 can ensure to win in </a:t>
                </a:r>
                <a:r>
                  <a:rPr lang="en-US" dirty="0" err="1" smtClean="0"/>
                  <a:t>atleast</a:t>
                </a:r>
                <a:r>
                  <a:rPr lang="en-US" dirty="0" smtClean="0"/>
                  <a:t> </a:t>
                </a:r>
                <a:r>
                  <a:rPr lang="en-US" i="1" dirty="0" smtClean="0"/>
                  <a:t>j</a:t>
                </a:r>
                <a:r>
                  <a:rPr lang="en-US" dirty="0" smtClean="0"/>
                  <a:t>-steps.</a:t>
                </a:r>
              </a:p>
              <a:p>
                <a:endParaRPr lang="en-US" dirty="0"/>
              </a:p>
              <a:p>
                <a:r>
                  <a:rPr lang="en-US" dirty="0" smtClean="0"/>
                  <a:t>For positions in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𝑊</m:t>
                        </m:r>
                      </m:e>
                      <m:sub>
                        <m:r>
                          <a:rPr lang="en-US" i="1" dirty="0">
                            <a:latin typeface="Cambria Math" panose="02040503050406030204" pitchFamily="18" charset="0"/>
                          </a:rPr>
                          <m:t>𝑗</m:t>
                        </m:r>
                      </m:sub>
                    </m:sSub>
                  </m:oMath>
                </a14:m>
                <a:r>
                  <a:rPr lang="en-US" dirty="0" smtClean="0"/>
                  <a:t>, determine the hardness of positions using min-max evaluation.</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5"/>
                <a:stretch>
                  <a:fillRect l="-1162" t="-1240" r="-2241"/>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6</a:t>
            </a:fld>
            <a:endParaRPr lang="en-US">
              <a:solidFill>
                <a:srgbClr val="000000"/>
              </a:solidFill>
            </a:endParaRPr>
          </a:p>
        </p:txBody>
      </p:sp>
    </p:spTree>
    <p:extLst>
      <p:ext uri="{BB962C8B-B14F-4D97-AF65-F5344CB8AC3E}">
        <p14:creationId xmlns:p14="http://schemas.microsoft.com/office/powerpoint/2010/main" val="16230120"/>
      </p:ext>
    </p:extLst>
  </p:cSld>
  <p:clrMapOvr>
    <a:masterClrMapping/>
  </p:clrMapOvr>
  <mc:AlternateContent xmlns:mc="http://schemas.openxmlformats.org/markup-compatibility/2006" xmlns:p14="http://schemas.microsoft.com/office/powerpoint/2010/main">
    <mc:Choice Requires="p14">
      <p:transition spd="slow" p14:dur="2000" advTm="3922"/>
    </mc:Choice>
    <mc:Fallback xmlns="">
      <p:transition spd="slow" advTm="3922"/>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002" y="244158"/>
            <a:ext cx="7983104" cy="1339850"/>
          </a:xfrm>
        </p:spPr>
        <p:txBody>
          <a:bodyPr>
            <a:normAutofit/>
          </a:bodyPr>
          <a:lstStyle/>
          <a:p>
            <a:r>
              <a:rPr lang="en-US" sz="4000" dirty="0" smtClean="0"/>
              <a:t>Two Issues </a:t>
            </a:r>
            <a:endParaRPr lang="en-US" sz="4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Game graphs are large: Computing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𝑊</m:t>
                        </m:r>
                      </m:e>
                      <m:sub>
                        <m:r>
                          <a:rPr lang="en-US" i="1" dirty="0">
                            <a:latin typeface="Cambria Math" panose="02040503050406030204" pitchFamily="18" charset="0"/>
                          </a:rPr>
                          <m:t>𝑗</m:t>
                        </m:r>
                      </m:sub>
                    </m:sSub>
                  </m:oMath>
                </a14:m>
                <a:r>
                  <a:rPr lang="en-US" dirty="0" smtClean="0"/>
                  <a:t> is computational expensive.</a:t>
                </a:r>
              </a:p>
              <a:p>
                <a:endParaRPr lang="en-US" dirty="0"/>
              </a:p>
              <a:p>
                <a:r>
                  <a:rPr lang="en-US" dirty="0" smtClean="0"/>
                  <a:t>For large depth strategies evaluation using min-max strategies is also computationally expensive.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5"/>
                <a:stretch>
                  <a:fillRect l="-1162" t="-1240" r="-83"/>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7</a:t>
            </a:fld>
            <a:endParaRPr lang="en-US">
              <a:solidFill>
                <a:srgbClr val="000000"/>
              </a:solidFill>
            </a:endParaRPr>
          </a:p>
        </p:txBody>
      </p:sp>
    </p:spTree>
    <p:extLst>
      <p:ext uri="{BB962C8B-B14F-4D97-AF65-F5344CB8AC3E}">
        <p14:creationId xmlns:p14="http://schemas.microsoft.com/office/powerpoint/2010/main" val="3754683212"/>
      </p:ext>
    </p:extLst>
  </p:cSld>
  <p:clrMapOvr>
    <a:masterClrMapping/>
  </p:clrMapOvr>
  <mc:AlternateContent xmlns:mc="http://schemas.openxmlformats.org/markup-compatibility/2006" xmlns:p14="http://schemas.microsoft.com/office/powerpoint/2010/main">
    <mc:Choice Requires="p14">
      <p:transition spd="slow" p14:dur="2000" advTm="5117"/>
    </mc:Choice>
    <mc:Fallback xmlns="">
      <p:transition spd="slow" advTm="5117"/>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Solution Ideas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457200" indent="-457200" algn="just">
                  <a:buFont typeface="+mj-lt"/>
                  <a:buAutoNum type="arabicPeriod"/>
                </a:pPr>
                <a:r>
                  <a:rPr lang="en-US" b="1" dirty="0" smtClean="0"/>
                  <a:t>Symbolic Methods</a:t>
                </a:r>
                <a:r>
                  <a:rPr lang="en-US" dirty="0" smtClean="0"/>
                  <a:t>: Represent game symbolically using variables and compute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𝑊</m:t>
                        </m:r>
                      </m:e>
                      <m:sub>
                        <m:r>
                          <a:rPr lang="en-US" i="1" dirty="0">
                            <a:latin typeface="Cambria Math" panose="02040503050406030204" pitchFamily="18" charset="0"/>
                          </a:rPr>
                          <m:t>𝑗</m:t>
                        </m:r>
                      </m:sub>
                    </m:sSub>
                    <m:r>
                      <a:rPr lang="en-US" i="1" dirty="0">
                        <a:latin typeface="Cambria Math"/>
                      </a:rPr>
                      <m:t> </m:t>
                    </m:r>
                  </m:oMath>
                </a14:m>
                <a:r>
                  <a:rPr lang="en-US" dirty="0" smtClean="0"/>
                  <a:t> symbolically (details in paper)</a:t>
                </a:r>
              </a:p>
              <a:p>
                <a:pPr marL="457200" indent="-457200" algn="just">
                  <a:buFont typeface="+mj-lt"/>
                  <a:buAutoNum type="arabicPeriod"/>
                </a:pPr>
                <a:r>
                  <a:rPr lang="en-US" b="1" dirty="0" smtClean="0"/>
                  <a:t>Iterative Simulation</a:t>
                </a:r>
                <a:r>
                  <a:rPr lang="en-US" dirty="0" smtClean="0"/>
                  <a:t>: Determine hardness using lightweight small-depth strategies (details in paper).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5"/>
                <a:stretch>
                  <a:fillRect l="-1162" t="-1240" r="-1245"/>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vert="horz" lIns="91440" tIns="45720" rIns="91440" bIns="45720" rtlCol="0" anchor="ctr"/>
          <a:lstStyle/>
          <a:p>
            <a:r>
              <a:rPr lang="en-US">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8</a:t>
            </a:fld>
            <a:endParaRPr lang="en-US">
              <a:solidFill>
                <a:srgbClr val="000000"/>
              </a:solidFill>
            </a:endParaRPr>
          </a:p>
        </p:txBody>
      </p:sp>
    </p:spTree>
    <p:extLst>
      <p:ext uri="{BB962C8B-B14F-4D97-AF65-F5344CB8AC3E}">
        <p14:creationId xmlns:p14="http://schemas.microsoft.com/office/powerpoint/2010/main" val="900706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Board Games Variants</a:t>
            </a:r>
            <a:endParaRPr lang="en-US" sz="4000" dirty="0"/>
          </a:p>
        </p:txBody>
      </p:sp>
      <p:sp>
        <p:nvSpPr>
          <p:cNvPr id="3" name="Content Placeholder 2"/>
          <p:cNvSpPr>
            <a:spLocks noGrp="1"/>
          </p:cNvSpPr>
          <p:nvPr>
            <p:ph idx="1"/>
          </p:nvPr>
        </p:nvSpPr>
        <p:spPr/>
        <p:txBody>
          <a:bodyPr>
            <a:normAutofit lnSpcReduction="10000"/>
          </a:bodyPr>
          <a:lstStyle/>
          <a:p>
            <a:pPr lvl="1"/>
            <a:endParaRPr lang="en-US" dirty="0" smtClean="0"/>
          </a:p>
          <a:p>
            <a:pPr lvl="1"/>
            <a:endParaRPr lang="en-US" dirty="0" smtClean="0"/>
          </a:p>
          <a:p>
            <a:pPr lvl="1"/>
            <a:endParaRPr lang="en-US" dirty="0"/>
          </a:p>
          <a:p>
            <a:pPr lvl="1"/>
            <a:endParaRPr lang="en-US" dirty="0" smtClean="0"/>
          </a:p>
          <a:p>
            <a:endParaRPr lang="en-US" dirty="0" smtClean="0"/>
          </a:p>
          <a:p>
            <a:pPr marL="0" indent="0">
              <a:buNone/>
            </a:pPr>
            <a:r>
              <a:rPr lang="en-US" dirty="0" smtClean="0"/>
              <a:t>Variable parameters</a:t>
            </a:r>
          </a:p>
          <a:p>
            <a:pPr marL="808038" lvl="1" indent="-457200">
              <a:buClrTx/>
              <a:buFont typeface="+mj-lt"/>
              <a:buAutoNum type="arabicPeriod"/>
            </a:pPr>
            <a:r>
              <a:rPr lang="en-US" b="1" dirty="0" smtClean="0"/>
              <a:t>Board Size</a:t>
            </a:r>
            <a:r>
              <a:rPr lang="en-US" dirty="0" smtClean="0"/>
              <a:t>: 3x3, 4x4, 4x5, …</a:t>
            </a:r>
          </a:p>
          <a:p>
            <a:pPr marL="808038" lvl="1" indent="-457200">
              <a:buClrTx/>
              <a:buFont typeface="+mj-lt"/>
              <a:buAutoNum type="arabicPeriod"/>
            </a:pPr>
            <a:r>
              <a:rPr lang="en-US" b="1" dirty="0" smtClean="0"/>
              <a:t>Winning Condition</a:t>
            </a:r>
            <a:r>
              <a:rPr lang="en-US" dirty="0" smtClean="0"/>
              <a:t>: RCD, RC, CD, RD</a:t>
            </a:r>
          </a:p>
          <a:p>
            <a:pPr marL="808038" lvl="1" indent="-457200">
              <a:buClrTx/>
              <a:buFont typeface="+mj-lt"/>
              <a:buAutoNum type="arabicPeriod"/>
            </a:pPr>
            <a:r>
              <a:rPr lang="en-US" b="1" dirty="0" smtClean="0"/>
              <a:t>Gravity</a:t>
            </a:r>
            <a:r>
              <a:rPr lang="en-US" dirty="0" smtClean="0"/>
              <a:t>: None, Partial, Full</a:t>
            </a:r>
            <a:endParaRPr lang="en-US" dirty="0"/>
          </a:p>
        </p:txBody>
      </p:sp>
      <p:sp>
        <p:nvSpPr>
          <p:cNvPr id="4" name="Footer Placeholder 3"/>
          <p:cNvSpPr>
            <a:spLocks noGrp="1"/>
          </p:cNvSpPr>
          <p:nvPr>
            <p:ph type="ftr" sz="quarter" idx="11"/>
          </p:nvPr>
        </p:nvSpPr>
        <p:spPr/>
        <p:txBody>
          <a:bodyPr vert="horz" lIns="91440" tIns="45720" rIns="91440" bIns="45720" rtlCol="0" anchor="ctr"/>
          <a:lstStyle/>
          <a:p>
            <a:r>
              <a:rPr lang="en-US" dirty="0">
                <a:solidFill>
                  <a:srgbClr val="000000"/>
                </a:solidFill>
                <a:latin typeface="Calibri"/>
                <a:cs typeface="Calibri"/>
              </a:rPr>
              <a:t>AAAI-15</a:t>
            </a:r>
          </a:p>
        </p:txBody>
      </p:sp>
      <p:sp>
        <p:nvSpPr>
          <p:cNvPr id="5" name="Slide Number Placeholder 4"/>
          <p:cNvSpPr>
            <a:spLocks noGrp="1"/>
          </p:cNvSpPr>
          <p:nvPr>
            <p:ph type="sldNum" sz="quarter" idx="12"/>
          </p:nvPr>
        </p:nvSpPr>
        <p:spPr/>
        <p:txBody>
          <a:bodyPr vert="horz" lIns="91440" tIns="45720" rIns="91440" bIns="45720" rtlCol="0" anchor="ctr"/>
          <a:lstStyle/>
          <a:p>
            <a:fld id="{CFE4BAC9-6D41-4691-9299-18EF07EF0177}" type="slidenum">
              <a:rPr lang="en-US">
                <a:solidFill>
                  <a:srgbClr val="000000"/>
                </a:solidFill>
              </a:rPr>
              <a:pPr/>
              <a:t>9</a:t>
            </a:fld>
            <a:endParaRPr lang="en-US"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20572032"/>
              </p:ext>
            </p:extLst>
          </p:nvPr>
        </p:nvGraphicFramePr>
        <p:xfrm>
          <a:off x="900112" y="2460108"/>
          <a:ext cx="2160000" cy="1828800"/>
        </p:xfrm>
        <a:graphic>
          <a:graphicData uri="http://schemas.openxmlformats.org/drawingml/2006/table">
            <a:tbl>
              <a:tblPr firstRow="1" bandRow="1">
                <a:tableStyleId>{2D5ABB26-0587-4C30-8999-92F81FD0307C}</a:tableStyleId>
              </a:tblPr>
              <a:tblGrid>
                <a:gridCol w="360000"/>
                <a:gridCol w="360000"/>
                <a:gridCol w="360000"/>
                <a:gridCol w="360000"/>
                <a:gridCol w="360000"/>
                <a:gridCol w="360000"/>
              </a:tblGrid>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gridSpan="6">
                  <a:txBody>
                    <a:bodyPr/>
                    <a:lstStyle/>
                    <a:p>
                      <a:pPr algn="ctr"/>
                      <a:r>
                        <a:rPr lang="en-US" dirty="0" smtClean="0"/>
                        <a:t>Tic-Tac-Toe</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055338039"/>
              </p:ext>
            </p:extLst>
          </p:nvPr>
        </p:nvGraphicFramePr>
        <p:xfrm>
          <a:off x="3399120" y="2460108"/>
          <a:ext cx="2160000" cy="1828800"/>
        </p:xfrm>
        <a:graphic>
          <a:graphicData uri="http://schemas.openxmlformats.org/drawingml/2006/table">
            <a:tbl>
              <a:tblPr firstRow="1" bandRow="1">
                <a:tableStyleId>{2D5ABB26-0587-4C30-8999-92F81FD0307C}</a:tableStyleId>
              </a:tblPr>
              <a:tblGrid>
                <a:gridCol w="360000"/>
                <a:gridCol w="360000"/>
                <a:gridCol w="360000"/>
                <a:gridCol w="360000"/>
                <a:gridCol w="360000"/>
                <a:gridCol w="360000"/>
              </a:tblGrid>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dirty="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gridSpan="6">
                  <a:txBody>
                    <a:bodyPr/>
                    <a:lstStyle/>
                    <a:p>
                      <a:pPr algn="ctr"/>
                      <a:r>
                        <a:rPr lang="en-US" dirty="0" smtClean="0"/>
                        <a:t>Bottom-2</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832327176"/>
              </p:ext>
            </p:extLst>
          </p:nvPr>
        </p:nvGraphicFramePr>
        <p:xfrm>
          <a:off x="5876145" y="2094348"/>
          <a:ext cx="2699998" cy="2194560"/>
        </p:xfrm>
        <a:graphic>
          <a:graphicData uri="http://schemas.openxmlformats.org/drawingml/2006/table">
            <a:tbl>
              <a:tblPr firstRow="1" bandRow="1">
                <a:tableStyleId>{2D5ABB26-0587-4C30-8999-92F81FD0307C}</a:tableStyleId>
              </a:tblPr>
              <a:tblGrid>
                <a:gridCol w="385714"/>
                <a:gridCol w="385714"/>
                <a:gridCol w="385714"/>
                <a:gridCol w="385714"/>
                <a:gridCol w="385714"/>
                <a:gridCol w="385714"/>
                <a:gridCol w="385714"/>
              </a:tblGrid>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solidFill>
                          <a:srgbClr val="0000FF"/>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solidFill>
                            <a:srgbClr val="800000"/>
                          </a:solidFill>
                        </a:rPr>
                        <a:t>X</a:t>
                      </a:r>
                      <a:endParaRPr lang="en-US" dirty="0">
                        <a:solidFill>
                          <a:srgbClr val="8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a:txBody>
                    <a:bodyPr/>
                    <a:lstStyle/>
                    <a:p>
                      <a:endParaRPr lang="en-US" dirty="0"/>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800000"/>
                          </a:solidFill>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60000">
                <a:tc gridSpan="7">
                  <a:txBody>
                    <a:bodyPr/>
                    <a:lstStyle/>
                    <a:p>
                      <a:pPr algn="ctr"/>
                      <a:r>
                        <a:rPr lang="en-US" dirty="0" smtClean="0"/>
                        <a:t>Connect-4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33951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majorFont>
      <a:minorFont>
        <a:latin typeface="Calisto MT"/>
        <a:ea typeface=""/>
        <a:cs typeface=""/>
        <a:font script="Jpan" typeface="ＭＳ 明朝"/>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480</TotalTime>
  <Words>2464</Words>
  <Application>Microsoft Office PowerPoint</Application>
  <PresentationFormat>On-screen Show (4:3)</PresentationFormat>
  <Paragraphs>603</Paragraphs>
  <Slides>21</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Brush Script MT</vt:lpstr>
      <vt:lpstr>Calibri</vt:lpstr>
      <vt:lpstr>Calisto MT</vt:lpstr>
      <vt:lpstr>Cambria Math</vt:lpstr>
      <vt:lpstr>Capital</vt:lpstr>
      <vt:lpstr>Automatic Generation of Alternative Starting Positions for Simple Traditional Board Games</vt:lpstr>
      <vt:lpstr>Simple Traditional Board Games</vt:lpstr>
      <vt:lpstr>Novel Problem:  Alternative Starting Positions</vt:lpstr>
      <vt:lpstr>Alternative Starting Positions</vt:lpstr>
      <vt:lpstr>Alternating Graph Game</vt:lpstr>
      <vt:lpstr>Our Approach </vt:lpstr>
      <vt:lpstr>Two Issues </vt:lpstr>
      <vt:lpstr>Solution Ideas</vt:lpstr>
      <vt:lpstr>Board Games Variants</vt:lpstr>
      <vt:lpstr>Experimental Results</vt:lpstr>
      <vt:lpstr>Experimental Results</vt:lpstr>
      <vt:lpstr>Experimental Results</vt:lpstr>
      <vt:lpstr>Auto Generated Starting States</vt:lpstr>
      <vt:lpstr>Conclusion</vt:lpstr>
      <vt:lpstr>Acknowledgment</vt:lpstr>
      <vt:lpstr>Binary Decision Diagrams (BDD)</vt:lpstr>
      <vt:lpstr>BDD Operations  EPre (Existential Predecessor)</vt:lpstr>
      <vt:lpstr>BDD Operations  APre (Universal Predecessor)</vt:lpstr>
      <vt:lpstr>Search Strategy</vt:lpstr>
      <vt:lpstr>1. Symbolic Methods</vt:lpstr>
      <vt:lpstr>2. Iterative Simulation:  Min-Max</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Automatic Generation of Alternative Starting Positions for Simple Traditional Board Games</dc:title>
  <dc:creator>U</dc:creator>
  <cp:lastModifiedBy>Umair Z Ahmed</cp:lastModifiedBy>
  <cp:revision>213</cp:revision>
  <dcterms:created xsi:type="dcterms:W3CDTF">2015-01-05T05:49:06Z</dcterms:created>
  <dcterms:modified xsi:type="dcterms:W3CDTF">2015-02-10T19:29:08Z</dcterms:modified>
</cp:coreProperties>
</file>