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28"/>
  </p:notesMasterIdLst>
  <p:handoutMasterIdLst>
    <p:handoutMasterId r:id="rId29"/>
  </p:handoutMasterIdLst>
  <p:sldIdLst>
    <p:sldId id="257" r:id="rId3"/>
    <p:sldId id="271" r:id="rId4"/>
    <p:sldId id="289" r:id="rId5"/>
    <p:sldId id="288" r:id="rId6"/>
    <p:sldId id="260" r:id="rId7"/>
    <p:sldId id="284" r:id="rId8"/>
    <p:sldId id="285" r:id="rId9"/>
    <p:sldId id="286" r:id="rId10"/>
    <p:sldId id="287" r:id="rId11"/>
    <p:sldId id="258" r:id="rId12"/>
    <p:sldId id="259" r:id="rId13"/>
    <p:sldId id="261" r:id="rId14"/>
    <p:sldId id="267" r:id="rId15"/>
    <p:sldId id="268" r:id="rId16"/>
    <p:sldId id="270" r:id="rId17"/>
    <p:sldId id="269" r:id="rId18"/>
    <p:sldId id="282" r:id="rId19"/>
    <p:sldId id="272" r:id="rId20"/>
    <p:sldId id="274" r:id="rId21"/>
    <p:sldId id="275" r:id="rId22"/>
    <p:sldId id="278" r:id="rId23"/>
    <p:sldId id="279" r:id="rId24"/>
    <p:sldId id="280" r:id="rId25"/>
    <p:sldId id="281" r:id="rId26"/>
    <p:sldId id="283" r:id="rId27"/>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F8F57B"/>
    <a:srgbClr val="D5B953"/>
    <a:srgbClr val="B87D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74" autoAdjust="0"/>
    <p:restoredTop sz="96134" autoAdjust="0"/>
  </p:normalViewPr>
  <p:slideViewPr>
    <p:cSldViewPr>
      <p:cViewPr varScale="1">
        <p:scale>
          <a:sx n="71" d="100"/>
          <a:sy n="71" d="100"/>
        </p:scale>
        <p:origin x="-1140" y="-102"/>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2010-04-12</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978.90918" units="1/in"/>
          <inkml:channelProperty channel="Y" name="resolution" value="2978.66846" units="1/in"/>
          <inkml:channelProperty channel="F" name="resolution" value="INF" units="1/dev"/>
        </inkml:channelProperties>
      </inkml:inkSource>
      <inkml:timestamp xml:id="ts0" timeString="2005-04-02T23:20:02.271"/>
    </inkml:context>
    <inkml:brush xml:id="br0">
      <inkml:brushProperty name="width" value="0.05292" units="cm"/>
      <inkml:brushProperty name="height" value="0.05292" units="cm"/>
      <inkml:brushProperty name="color" value="#009900"/>
      <inkml:brushProperty name="fitToCurve" value="1"/>
    </inkml:brush>
  </inkml:definitions>
  <inkml:trace contextRef="#ctx0" brushRef="#br0">0 1635 7,'37'3'14,"-37"-3"0,49 4-1,-49-4-1,72-6-2,-26 3 0,7-4 0,-3-4-3,3 0 0,10-3-2,4-4 0,4-3-1,3-11-2,2 2 1,-1 2-1,0 3 1,-7 0-1,-11 2-1,3 0 1,-5-2-1,-4 14 0,0-5 1,-2-3-1,-3-4 0,0-4 0,7-3 0,-5-2 0,-1 2 0,3-7 0,3-1 0,3-1 0,0-2 0,4-1 0,0-2 0,2 1-1,-2 2 1,0 2 0,-2 2-1,-8 1 1,6 4-1,1 2 1,-1 4 0,4-1 0,4 2 1,-1 2-1,9 0 0,10 3 1,-5 3-1,4-1 1,2 5-1,-3-1 0,-1 5 0,1 1 0,-8-3-1,2 2 2,-3-2-1,-3 3-1,-1-1 1,-5 0-1,2 0 1,-4 2 0,3-2-1,-5 4 1,-1-1 0,-1-11-1,4-1 0,0-2 0,0 6 0,2-2 0,-4 0 0,-1 2 0,-8 0 0,-3 14 1,-7 0 0,-39 0 0,61-2 0,-61 2 0,41 0 0,-41 0-1,0 0 1,0 0-1,35 0 1,-35 0-1,0 0 1,0 0 0,0 0-1,0 0 1,0 0-2,0 0-3,0 0-11,0 0-18,0 0-1,0 0 0,0 0 0</inkml:trace>
  <inkml:trace contextRef="#ctx0" brushRef="#br0" timeOffset="16443">3772 678 11,'19'39'14,"-19"-39"0,0 0-2,0 0-1,0 0-1,0 0-1,0 0 0,0 0-1,0 0-2,0 0-1,0 0-1,0 0 0,0 0 0,0 0 0,37-7 0,-37 7 0,39-23 1,-39 23 0,60-32 0,-23 12 0,5-1 0,2-2-1,1 0 0,2 0 0,-1 0-1,-2 2-1,-5 1 1,0 0-2,-4 3 1,-35 17-1,64-30 0,-64 30 0,49-29 0,-49 29 0,0 0-1,46-28 0,-46 28 1,0 0-1,0 0 0,0 0 0,0 0 0,0 0 1,0 0-1,0 0 0,0 0 0,0 0 0,0 0 0,0 0 1,0 0-1,0 0 0,0 0 1,0 0-1,14-41 0,-14 41 0,0 0 1,0 0-2,-2-52 1,2 52 0,0 0-1,-2-46 1,2 46 0,0 0 1,0 0-2,0 0 2,0 0-1,0 0 0,0 0 0,0 0 0,0 0 1,-47-12-1,47 12 0,-69-2 1,21 0 0,-8-1 0,-9-6 0,-6 0 1,-5-2-1,-1-5 0,-5 0 1,3 1-1,3 0 0,-5 1-1,9 2 1,10 3 0,9-2-1,14 2-2,39 9-2,-56-10-12,56 10-20,0 0 0,0 0-1,8-43 1,-8 43 0</inkml:trace>
</inkml:ink>
</file>

<file path=ppt/ink/ink2.xml><?xml version="1.0" encoding="utf-8"?>
<inkml:ink xmlns:inkml="http://www.w3.org/2003/InkML">
  <inkml:definitions>
    <inkml:context xml:id="ctx0">
      <inkml:inkSource xml:id="inkSrc0">
        <inkml:traceFormat>
          <inkml:channel name="X" type="integer" max="18432" units="in"/>
          <inkml:channel name="Y" type="integer" max="24576" units="in"/>
          <inkml:channel name="F" type="integer" max="255" units="dev"/>
        </inkml:traceFormat>
        <inkml:channelProperties>
          <inkml:channelProperty channel="X" name="resolution" value="2978.66846" units="1/in"/>
          <inkml:channelProperty channel="Y" name="resolution" value="2978.90918" units="1/in"/>
          <inkml:channelProperty channel="F" name="resolution" value="INF" units="1/dev"/>
        </inkml:channelProperties>
      </inkml:inkSource>
      <inkml:timestamp xml:id="ts0" timeString="2005-04-02T23:11:05.369"/>
    </inkml:context>
    <inkml:brush xml:id="br0">
      <inkml:brushProperty name="width" value="0.21167" units="cm"/>
      <inkml:brushProperty name="height" value="0.21167" units="cm"/>
      <inkml:brushProperty name="color" value="#009900"/>
      <inkml:brushProperty name="fitToCurve" value="1"/>
    </inkml:brush>
  </inkml:definitions>
  <inkml:trace contextRef="#ctx0" brushRef="#br0">0 6743 10,'0'0'14,"0"0"0,0 0-1,0 0 0,45 11-1,-45-11 1,0 0-3,39-11 0,-39 11-2,0 0 0,52-36-2,-52 36-1,51-39 0,-51 39-2,59-50 0,-59 50 0,69-65 0,-29 30-1,-3-5 1,2 1-1,-2-2 0,-1-1 1,-3 2-1,-3 1 1,-2 0-2,-28 39 1,52-67-1,-52 67 0,47-69 1,-47 69-1,45-72 0,-28 33 0,9-4 0,2-2 0,-2-1 1,0-3-1,2-3 1,-2 2 0,4-4-1,1 2 1,-6-4 0,-3 0-1,-1-5 0,3-3-1,2-3 1,-2-2 0,2 1-1,6-7 0,-6 6 1,6 0-1,-4 4 1,0-2-1,0 9 0,-2 1 1,0 1-1,-2 2 1,1-4-1,-3 0 0,0-1 1,3 1-1,-5-5 0,1-2 0,-3-2 1,3-2-1,-3 2 0,1 2 0,-2-4 0,-2 4 1,2-2-1,-1-8 0,1 8 0,-2 4 0,2-2 0,-4 3 0,5-5 0,-3 0 1,0 2-2,0 6 2,2-12-1,-2-7 0,0 1 0,-2 3 0,2 1 0,-2 1 0,-2 1 0,-2 8 0,1-3 0,-1-1 0,0 8 0,1-3 0,-1 1 0,-2 0 0,1-1 0,-2 3 0,-1-1 0,1 13 1,-4-7-1,1 2 0,-5 2 0,2-4 0,0-2 0,0-1 0,2-5 0,-2-1 0,12-1 0,4 3 0,3 1 0,1 5 1,1-9-1,1 9 1,-1 10 0,1 6 0,-12 0-1,-1 3 1,-2-3 0,3 2-1,-10 37 0,18-58 0,-8 23 0,-1-8 0,2-2 0,-1 6 0,-1-5 0,-4 3 0,3-2 0,-4 4 0,-3 3 0,-1 36 0,6-65 0,-6 65 0,6-46 0,-6 46 0,0 0 0,3-39 0,-3 39-1,0 0 1,0 0 0,0 0 0,0 0 0,0 0 0,0 0-1,0 0 1,0 0-2,0 0-1,0 0-3,0 0-9,0 0-22,0 0 0,0 0-1,-11 44 2,11-44 0</inkml:trace>
  <inkml:trace contextRef="#ctx0" brushRef="#br0" timeOffset="2884">3667 6918 2,'0'0'20,"28"-37"0,-28 37 0,0 0-2,0 0-1,0 0-3,0 0-3,0 0-1,0 0-2,0 0 0,0 0-2,-43-47-1,43 47-1,0 0 1,-34-45 0,34 45 0,0 0-2,-48-50 0,48 50 0,-37-33-1,37 33 0,-38-38 0,38 38-1,-37-41 0,37 41 0,-39-42 1,39 42-1,-41-54 0,41 54 0,-56-53-1,56 53 1,-56-52-1,56 52 0,-60-54 0,60 54 0,-59-54-1,59 54 2,-53-56-1,53 56 1,-52-55-1,52 55 1,-60-60-1,60 60 0,-63-56 1,63 56-1,-63-56 0,63 56 1,-60-55-1,60 55 0,-56-56 0,56 56 0,-52-52 1,52 52-1,-49-54 0,49 54 0,-48-60 0,48 60 1,-52-63-1,52 63 0,-51-62 1,27 25-1,24 37 0,-39-63 0,39 63 0,-39-71 1,22 34-1,0-2 0,0-2 0,0 2 0,3-2 1,-3 2-1,17 39 0,-30-69 0,30 69 0,-34-71 1,34 71-1,-30-67 0,30 67 0,-27-67 0,27 67 0,-23-67 0,23 67-1,-19-60 1,19 60-1,-42-57 0,42 57 0,-34-62 1,34 62-1,-34-67 0,34 67 1,-26-72 0,26 72 0,-2-69 0,2 69 0,0-64 1,0 64-1,-1-55 0,1 55 0,-6-58 0,6 58 0,-7-63 0,7 63 0,-14-67 0,14 67 0,-11-69 0,11 69 0,-9-71 0,9 71 0,-9-65 0,9 65 0,-6-69 0,6 69 0,-7-63 0,7 63 0,-8-58 0,8 58 0,-5-58 0,5 58 0,-4-50 0,4 50 0,-2-52 0,2 52 0,4-52-1,-4 52 1,2-49 0,-2 49 0,5-48 0,-5 48 0,4-45 0,-4 45 0,0-41 0,0 41 0,2-44 0,-2 44 0,0-47 0,0 47 0,0-48-1,0 48 1,0-51-2,0 51-1,3-46-4,-3 46-8,6-45-21,-6 45 0,2-46 0,-2 46 0,0-49 2</inkml:trace>
  <inkml:trace contextRef="#ctx0" brushRef="#br0" timeOffset="8872">1985 3081 4,'0'0'7,"0"0"0,0-39-1,0 39 0,0 0-2,0-45 0,0 45-2,-2-39 0,2 39-1,0-50-2,0 50-5,-10-60-8,10 60-2</inkml:trace>
  <inkml:trace contextRef="#ctx0" brushRef="#br0" timeOffset="11126">1567 1098 19,'0'0'20,"0"0"0,0 0-1,-21 40-1,21-40-4,0 0-1,0 0-2,0 0-3,0 0-2,0 0-1,0 0-2,0 0 0,38-43-1,-38 43 0,72-64-1,-29 22 1,4-3-1,0-7 2,-1 7-2,-7-11 0,-3-5 0,-10-1 0,11-5 0,-1 2 0,-1 2 0,-3 2 0,-1 5 0,3 4 0,0 3 0,1 8 0,-35 41 1,37-65-2,-37 65 1,25-48-1,-25 48 0,0 0 1,22-45-1,-22 45 0,0 0 0,0 0 0,26-41-1,-26 41 1,0 0 0,0 0 0,0 0 0,0 0 0,0 0 0,0 0 0,0 0 0,0 0 0,0 0 0,0 0 0,0 0 0,0 0 0,0 0 1,0 0-1,0 0 0,0 0 0,0 0 1,0 0-1,39-15 1,-39 15 0,0 0 0,0 0 0,30 47 1,-30-47-1,21 35 0,-21-35 0,26 50 1,-26-50-1,24 62 0,-24-62 0,28 72 0,-15-31 0,0 2 0,2 4 0,0 1 0,2 2 0,3 1 0,-1-5-1,5 4 1,0-1 0,-1-5-1,1 1 1,-2-6 0,1-2-1,-23-37 1,39 64-1,-39-64 0,33 39 1,-33-39-1,32 39 0,-32-39 1,30 45-1,-30-45 0,22 48 0,-22-48 0,25 52 0,-25-52 0,22 49 1,-22-49-1,0 0 0,30 40 0,-30-40 0,0 0 0,0 0 0,0 0-2,0 0-1,37 15-5,-37-15-20,4-41-10,-4 41 0,7-61-1,-7 61 2</inkml:trace>
</inkml:ink>
</file>

<file path=ppt/ink/ink3.xml><?xml version="1.0" encoding="utf-8"?>
<inkml:ink xmlns:inkml="http://www.w3.org/2003/InkML">
  <inkml:definitions>
    <inkml:context xml:id="ctx0">
      <inkml:inkSource xml:id="inkSrc0">
        <inkml:traceFormat>
          <inkml:channel name="X" type="integer" max="18432" units="in"/>
          <inkml:channel name="Y" type="integer" max="24576" units="in"/>
          <inkml:channel name="F" type="integer" max="255" units="dev"/>
        </inkml:traceFormat>
        <inkml:channelProperties>
          <inkml:channelProperty channel="X" name="resolution" value="2978.66846" units="1/in"/>
          <inkml:channelProperty channel="Y" name="resolution" value="2978.90918" units="1/in"/>
          <inkml:channelProperty channel="F" name="resolution" value="INF" units="1/dev"/>
        </inkml:channelProperties>
      </inkml:inkSource>
      <inkml:timestamp xml:id="ts0" timeString="2005-04-02T23:13:10.919"/>
    </inkml:context>
    <inkml:brush xml:id="br0">
      <inkml:brushProperty name="width" value="0.15875" units="cm"/>
      <inkml:brushProperty name="height" value="0.15875" units="cm"/>
      <inkml:brushProperty name="color" value="#009900"/>
      <inkml:brushProperty name="fitToCurve" value="1"/>
    </inkml:brush>
  </inkml:definitions>
  <inkml:trace contextRef="#ctx0" brushRef="#br0">930 0 13,'0'0'24,"0"0"-5,-50 22-2,50-22-1,-72 51-1,25-21-2,-4 3-2,-5 1-2,0-3-3,-1-5-1,2-7-1,-2-2-1,5 7 0,3-3 0,0-5-1,7-3 0,0 6-1,4-2 1,38-17 0,-62 31-1,62-31 0,-46 12-1,46-12 1,0 0 0,0 0-1,-43 5 1,43-5-1,0 0 0,0 0 0,0 0 0,0 0-2,0 0-7,0 0-12,0 0-11,41-7-1,-41 7 0,0 0 1</inkml:trace>
  <inkml:trace contextRef="#ctx0" brushRef="#br0" timeOffset="611">125 501 14,'0'0'27,"0"0"-3,0 0-1,0 0-2,44 64-2,-44-64-1,57 76-4,-12-27-2,16-1-6,9 4-3,12-3-4,3-1-13,-5 4-19,-4 2 0,-8-7-2,-13 1 1</inkml:trace>
</inkml:ink>
</file>

<file path=ppt/ink/ink4.xml><?xml version="1.0" encoding="utf-8"?>
<inkml:ink xmlns:inkml="http://www.w3.org/2003/InkML">
  <inkml:definitions>
    <inkml:context xml:id="ctx0">
      <inkml:inkSource xml:id="inkSrc0">
        <inkml:traceFormat>
          <inkml:channel name="X" type="integer" max="18432" units="in"/>
          <inkml:channel name="Y" type="integer" max="24576" units="in"/>
          <inkml:channel name="F" type="integer" max="255" units="dev"/>
        </inkml:traceFormat>
        <inkml:channelProperties>
          <inkml:channelProperty channel="X" name="resolution" value="2978.66846" units="1/in"/>
          <inkml:channelProperty channel="Y" name="resolution" value="2978.90918" units="1/in"/>
          <inkml:channelProperty channel="F" name="resolution" value="INF" units="1/dev"/>
        </inkml:channelProperties>
      </inkml:inkSource>
      <inkml:timestamp xml:id="ts0" timeString="2005-04-02T23:13:08.926"/>
    </inkml:context>
    <inkml:brush xml:id="br0">
      <inkml:brushProperty name="width" value="0.15875" units="cm"/>
      <inkml:brushProperty name="height" value="0.15875" units="cm"/>
      <inkml:brushProperty name="color" value="#009900"/>
      <inkml:brushProperty name="fitToCurve" value="1"/>
    </inkml:brush>
  </inkml:definitions>
  <inkml:trace contextRef="#ctx0" brushRef="#br0">8297-46 6,'38'-33'12,"-38"33"-1,0 0 1,0 0 0,0 0-1,0 0 0,0 0 0,0 0-1,0 0-1,0 0-2,0 0 0,0 0 0,0 0-2,0 0-1,0 0 0,0 0-2,0 0 1,0 0-1,0 0 1,0 0-1,-43 45 0,43-45 0,0 0-1,-46 54 1,46-54 0,-38 37-1,38-37 1,0 0-1,-58 58 1,58-58-1,-38 41 2,38-41-2,-42 44 1,42-44-1,-40 49 0,40-49 0,-38 42-1,38-42 1,-36 45 0,36-45-1,0 0 1,-55 54 0,55-54-1,-41 35 1,41-35 0,-42 34 0,42-34 0,-46 34-1,46-34 0,-43 37 0,43-37-1,-47 28 1,47-28 0,-48 28 0,48-28 0,-55 33 1,55-33 0,-64 30 0,64-30 0,-68 36 0,28-18 0,2 1-1,38-19 1,-70 28-1,70-28 1,-72 26 0,72-26-1,-72 25 1,28-15 0,2 2-1,-5 2 1,2-4 0,-5 4-1,1-6 1,0 4 0,1-6-1,-1 0 1,4 3 0,-3-7-1,-1 0 0,0 2 0,-2-4 0,-4 0 0,-2 6 1,-4-6-1,-5 2 0,-6 0 1,-4 0 0,-5-4-1,-7 2 1,-1-4 0,-3-2-1,1 4 1,-8 0-1,4-2 0,4 0 0,0 1 0,-3-1 0,-1 0 0,-5 2 1,-5-4-1,9-6 0,-8 6 1,-5-4-1,7 0 1,-4-2-1,6 0 0,5-2 0,2 1-1,0 1 1,-3-2 0,-5-4 0,-7 4 0,4-2 1,-12-3-1,3 1 1,-9-2-1,3 4 0,2-2-1,1-3 1,0 3 0,-3-4 0,-2 2 0,-1-2 0,3-3 1,0 3 0,-10-2-2,13 4 1,6-5-1,4 3 1,4 2 0,5 2-1,-1 0 1,1 5-1,10-5 2,-4 4-1,0 0 1,8 2-1,3-2 1,6 2-1,10-5 0,3 3 0,-1 0-1,7 2 1,9-2 0,5 2-1,-1 4 1,0 0 0,2 1 0,1 1 0,39 6 0,-57-10 1,57 10-1,-55 0 0,55 0 0,-38 0 0,38 0 0,0 0 0,0 0 0,0 0 0,0 0 0,-40 12 0,40-12 0,0 0 0,0 0 0,0 0 0,0 0 0,0 0 1,0 0-1,0 0 0,0 0 0,0 0 1,0 0-1,0 0 0,0 0 0,0 0 1,-42-18-1,42 18 1,0 0-1,0 0 1,-51-18-1,51 18 1,-38-10-1,38 10 0,-39-8 1,39 8-1,0 0 0,-46-4 0,46 4 0,0 0 1,0 0-1,0 0-1,0 0 1,0 0 0,0 0-1,0 0-1,0 0-2,0 0-5,0 0-23,0 0-6,42-35 2,-42 35-3,0 0 3</inkml:trace>
</inkml:ink>
</file>

<file path=ppt/ink/ink5.xml><?xml version="1.0" encoding="utf-8"?>
<inkml:ink xmlns:inkml="http://www.w3.org/2003/InkML">
  <inkml:definitions>
    <inkml:context xml:id="ctx0">
      <inkml:inkSource xml:id="inkSrc0">
        <inkml:traceFormat>
          <inkml:channel name="X" type="integer" max="18432" units="in"/>
          <inkml:channel name="Y" type="integer" max="24576" units="in"/>
          <inkml:channel name="F" type="integer" max="255" units="dev"/>
        </inkml:traceFormat>
        <inkml:channelProperties>
          <inkml:channelProperty channel="X" name="resolution" value="2978.66846" units="1/in"/>
          <inkml:channelProperty channel="Y" name="resolution" value="2978.90918" units="1/in"/>
          <inkml:channelProperty channel="F" name="resolution" value="INF" units="1/dev"/>
        </inkml:channelProperties>
      </inkml:inkSource>
      <inkml:timestamp xml:id="ts0" timeString="2005-04-02T23:11:21.772"/>
    </inkml:context>
    <inkml:brush xml:id="br0">
      <inkml:brushProperty name="width" value="0.21167" units="cm"/>
      <inkml:brushProperty name="height" value="0.21167" units="cm"/>
      <inkml:brushProperty name="color" value="#009900"/>
      <inkml:brushProperty name="fitToCurve" value="1"/>
    </inkml:brush>
  </inkml:definitions>
  <inkml:trace contextRef="#ctx0" brushRef="#br0">-3 555 4,'0'0'17,"17"-52"-1,-17 52 0,37-22 0,-37 22 0,44-19-4,-44 19-1,62 4-2,-23 12-2,6-4-1,9-12-1,9-13-1,8 13-1,9-17 0,-2 0-2,2 2 1,-2-1-2,-5-1 1,-13 17-1,5 0 0,-6 0 1,-7 0 0,-1-2 0,-3 4-1,-1-2 1,-3 0 1,5 0-1,-49 0 0,65 0-1,-65 0 1,52 0-1,-52 0 0,37-2 1,-37 2-1,0 0 0,38 0 1,-38 0-1,0 0 1,0 0-1,0 0 1,0 0 0,37 0 0,-37 0-1,0 0-1,0 0-3,0 0-6,0 0-14,0 0-7,-41-4-1,41 4 1,-37-5 0</inkml:trace>
  <inkml:trace contextRef="#ctx0" brushRef="#br0" timeOffset="711">1032 0 12,'0'0'18,"0"0"-1,0 0-2,0 0-2,0 0-2,0 0-2,0 0-3,0 0-1,0 0-1,0 0 0,0 0 0,0 0 0,0 0 0,0 0 0,0 0-1,0 0 1,54 31-1,-54-31 0,63 34-1,-25-14 0,4-1 0,7 3 0,-12-2-1,-37-20 0,71 43-1,-71-43 1,61 43-1,-61-43 1,56 39-1,-56-39 0,54 31 1,-54-31-1,56 28 0,-56-28 0,54 15 0,-54-15 0,54 7 1,-54-7-1,37 4 0,-37-4 0,0 0 0,0 0 0,0 0 0,0 0 0,0 0 0,0 0 1,0 0-1,0 0 0,0 0 0,0 0 1,0 0-1,0 0 1,-52 45-1,7-16 1,-1 1 0,-4 4-1,-1 3 0,7-2 1,5 4-1,7 0 0,32-39 0,-30 39 0,30-39-3,0 0-6,0 0-20,0 0-2,0 0-1,0 0 1</inkml:trace>
</inkml:ink>
</file>

<file path=ppt/ink/ink6.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978.90918" units="1/in"/>
          <inkml:channelProperty channel="Y" name="resolution" value="2978.66846" units="1/in"/>
          <inkml:channelProperty channel="F" name="resolution" value="INF" units="1/dev"/>
        </inkml:channelProperties>
      </inkml:inkSource>
      <inkml:timestamp xml:id="ts0" timeString="2005-04-02T23:24:04.199"/>
    </inkml:context>
    <inkml:brush xml:id="br0">
      <inkml:brushProperty name="width" value="0.05292" units="cm"/>
      <inkml:brushProperty name="height" value="0.05292" units="cm"/>
      <inkml:brushProperty name="color" value="#009900"/>
      <inkml:brushProperty name="fitToCurve" value="1"/>
    </inkml:brush>
  </inkml:definitions>
  <inkml:trace contextRef="#ctx0" brushRef="#br0">0 0 2,'0'0'17,"0"0"0,0 0 1,0 0-2,0 0 0,0 0-2,0 0-2,0 0-2,0 0-2,0 0-1,0 0-2,0 0-1,0 0-1,0 0 0,0 0 0,0 0 0,0 0-1,0 0 1,0 0 0,0 0 1,0 0-2,10 37 1,-10-37-1,0 0 0,4 37 0,-4-37-1,0 0 1,7 54-1,-7-54 0,5 39 0,-5-39 0,9 42 0,-9-42-1,7 52 1,-7-52 0,4 51 1,-4-51-1,1 57-1,-1-57 1,2 55 0,-2-55 0,0 54-1,0-54 1,0 51-1,0-51 0,23 46 1,-23-46-1,28 45 1,-28-45-1,36 48 0,-36-48 1,44 37-1,-44-37 1,30 43 0,-30-43 0,35 53 0,-35-53-1,41 59 1,-41-59 0,47 73 0,-20-33-1,-27-40 1,53 66-1,-53-66 1,58 61-1,-17-35 1,1-1 0,4-4-1,4-5 1,3 0 0,1-7-1,1 2 1,2-2-1,-4-2 1,-2 0 0,-5 0-1,-5 2 1,6-4 0,1 1-1,0 1 1,-1 0 0,1 2-1,-6-2 1,6 2 0,3 1-1,-12 5 1,-2-1-1,-1-2 1,-36-12-1,65 18 0,-65-18 1,57 16-1,-57-16 0,45 9 1,-45-9-1,38-2 0,-38 2-1,0 0-1,37-18-2,-37 18-4,0 0-14,0 0-18,16-48 2,-16 48-1,-20-37 2</inkml:trace>
  <inkml:trace contextRef="#ctx0" brushRef="#br0" timeOffset="1642">1323 1675 4,'0'0'20,"0"0"-3,35-3 0,-35 3-3,0 0 1,0 0-3,0 0-1,0 0-1,42-32 0,-42 32 0,36-18-2,-36 18-1,56-32-1,-19 16-2,2-2-1,2 0 1,0 2-2,-3 0-1,0 4 0,-38 12 0,63-20-1,-63 20 1,55-14 0,-55 14-1,48-16 1,-48 16-1,42-12 1,-42 12-1,37-13 0,-37 13 1,0 0-1,0 0 1,39-21-1,-39 21 1,0 0-1,0 0 1,0 0 0,0 0-1,0 0 1,-14-39 0,14 39-1,0 0 0,-28-37 1,28 37-1,0 0 0,-48-48 0,48 48 1,-51-38-1,51 38 0,-62-46 0,26 19 0,-1 1 1,-2-1-1,2 1 0,0-1 0,37 27 1,-63-45-1,63 45 0,-53-35 1,53 35-1,0 0-2,-41-30-6,41 30-15,0 0-11,0 0 0,0 0-1,0 0 0</inkml:trace>
</inkml:ink>
</file>

<file path=ppt/ink/ink7.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978.90918" units="1/in"/>
          <inkml:channelProperty channel="Y" name="resolution" value="2978.66846" units="1/in"/>
          <inkml:channelProperty channel="F" name="resolution" value="INF" units="1/dev"/>
        </inkml:channelProperties>
      </inkml:inkSource>
      <inkml:timestamp xml:id="ts0" timeString="2005-04-02T23:24:24.968"/>
    </inkml:context>
    <inkml:brush xml:id="br0">
      <inkml:brushProperty name="width" value="0.15875" units="cm"/>
      <inkml:brushProperty name="height" value="0.15875" units="cm"/>
      <inkml:brushProperty name="color" value="#009900"/>
      <inkml:brushProperty name="fitToCurve" value="1"/>
    </inkml:brush>
  </inkml:definitions>
  <inkml:trace contextRef="#ctx0" brushRef="#br0">38 6 17,'0'0'23,"0"0"-2,0 0-2,0 0-1,-30-37-4,30 37-3,0 0-1,0 0-3,0 0 0,0 0-2,0 0-1,5 55 0,-5-55-1,21 62 1,-5-19-1,5-1 0,0 6-1,-2 2-1,-1-1 0,-2-1 0,10-4 0,2 2 0,-2-5-1,1-3 1,-3 1-1,-24-39 1,60 59-1,-60-59 0,51 46 1,-51-46-1,33 31 0,-33-31 1,0 0-1,0 0 1,40 22-1,-40-22 1,0 0 0,0 0 0,0 0 0,0 0 0,0 0 0,11-40 0,-11 40-1,17-52 0,3 12 0,2-16 0,13-12 1,4-7-1,7-2-1,3 1-4,-7-3-29,-12 7 0,-9 14-2,-9 13 2,-12 45-1</inkml:trace>
</inkml:ink>
</file>

<file path=ppt/ink/ink8.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978.90918" units="1/in"/>
          <inkml:channelProperty channel="Y" name="resolution" value="2978.66846" units="1/in"/>
          <inkml:channelProperty channel="F" name="resolution" value="INF" units="1/dev"/>
        </inkml:channelProperties>
      </inkml:inkSource>
      <inkml:timestamp xml:id="ts0" timeString="2005-04-02T23:24:22.455"/>
    </inkml:context>
    <inkml:brush xml:id="br0">
      <inkml:brushProperty name="width" value="0.15875" units="cm"/>
      <inkml:brushProperty name="height" value="0.15875" units="cm"/>
      <inkml:brushProperty name="color" value="#009900"/>
      <inkml:brushProperty name="fitToCurve" value="1"/>
    </inkml:brush>
  </inkml:definitions>
  <inkml:trace contextRef="#ctx0" brushRef="#br0">301 0 13,'0'0'15,"0"0"-1,0 0-1,0 0-2,0 0 0,0 0 0,0 0-3,0 0 0,0 0 0,0 0-1,0 0-1,0 0-1,0 0 0,0 0 0,0 0-1,0 0-1,6 44 1,-6-44-2,-9 31 0,9-31 0,-7 43 0,7-43 0,-5 47-1,5-47 1,-5 52-1,5-52 1,0 54-1,0-54 2,-3 62-1,6-30 0,-5 2-1,4 0 1,-2 1 0,0 0-1,3 5 0,-1-6 1,0 1-2,-1 0 1,1 0-1,0 1 1,0 0-1,-1 2 1,-1 1-1,0 1 1,0-1-1,0-1 1,-1 1-1,-1 2 1,0-4-1,-1 0 0,1 1 1,-1-2-1,-2 1 0,-2-1 0,2-3 0,-1 2 1,0 0-1,1 0 1,-2 0 0,2 0-1,-2-2 1,0 3 0,0 1 0,2-3-1,-2 4 0,-1-1 1,1 1-1,2-1 0,0 2 0,-1 4 0,1-1 0,0 2 1,0 0-1,0 1 0,0 1 0,-2-1 0,-2-1 0,4 0 0,-1 0 0,0-3 0,-2-4 0,3 3 0,3-3 0,-1 0 1,1-2-1,-2-1 1,1 0 0,1 2-1,-1 1 1,1-4 0,-3 3-1,2-1 0,-1 1 0,1 0 0,-1-2 0,1 0 0,1 2 0,1 0 1,1 0-2,-2-4 2,2 3-2,0-1 1,2-2 0,-2 3 0,0-35 0,0 60 0,0-60 0,1 62 0,-1-62 0,2 55 0,-2-55 0,0 52 0,0-52 0,-2 52-1,2-52 1,0 44 0,0-44 1,-1 42-1,1-42 1,0 38-1,0-38 1,-4 39 0,4-39-1,-1 37 1,1-37-1,-6 39 0,6-39 0,0 40 0,0-40 0,-3 39 0,3-39 0,-2 39 0,2-39 0,0 42 0,0-42 0,-3 44 0,3-44 0,-2 47 0,2-47 0,-3 52 0,3-52 0,-2 52 0,2-52 0,-2 52 0,2-52 0,-3 49 0,3-49 0,0 49 0,0-49 0,-5 51 0,5-51 0,-2 47 0,2-47 0,-3 49 0,3-49 0,-5 45 0,5-45 0,-6 47 0,6-47-1,-1 49 1,1-49 0,-4 47 0,4-47 1,0 46-1,0-46 0,-1 49 1,1-49-1,0 47 0,0-47 1,-2 52-1,2-52 0,2 51 0,-2-51 0,1 47 0,-1-47 0,2 44 0,-2-44 0,3 40 0,-3-40 0,0 40 0,0-40 0,4 35 0,-4-35 0,0 0 0,3 35 0,-3-35 0,0 0 0,0 0 0,0 0 0,0 0 0,7 35 0,-7-35 0,0 0 0,0 0 0,4 43 0,-4-43 0,0 0 0,3 32 0,-3-32 0,0 0 0,0 0 0,5 36 0,-5-36 0,0 0 0,0 0 0,9 36 0,-9-36 0,0 0-1,0 0-1,0 0-4,0 0-8,0 0-22,12-52 0,-12 52-2,-7-59 2,0 25 0</inkml:trace>
</inkml:ink>
</file>

<file path=ppt/ink/ink9.xml><?xml version="1.0" encoding="utf-8"?>
<inkml:ink xmlns:inkml="http://www.w3.org/2003/InkML">
  <inkml:definitions>
    <inkml:context xml:id="ctx0">
      <inkml:inkSource xml:id="inkSrc0">
        <inkml:traceFormat>
          <inkml:channel name="X" type="integer" max="18432" units="in"/>
          <inkml:channel name="Y" type="integer" max="24576" units="in"/>
          <inkml:channel name="F" type="integer" max="255" units="dev"/>
        </inkml:traceFormat>
        <inkml:channelProperties>
          <inkml:channelProperty channel="X" name="resolution" value="2978.66846" units="1/in"/>
          <inkml:channelProperty channel="Y" name="resolution" value="2978.90918" units="1/in"/>
          <inkml:channelProperty channel="F" name="resolution" value="INF" units="1/dev"/>
        </inkml:channelProperties>
      </inkml:inkSource>
      <inkml:timestamp xml:id="ts0" timeString="2005-04-02T23:11:25.257"/>
    </inkml:context>
    <inkml:brush xml:id="br0">
      <inkml:brushProperty name="width" value="0.21167" units="cm"/>
      <inkml:brushProperty name="height" value="0.21167" units="cm"/>
      <inkml:brushProperty name="color" value="#009900"/>
      <inkml:brushProperty name="fitToCurve" value="1"/>
    </inkml:brush>
  </inkml:definitions>
  <inkml:trace contextRef="#ctx0" brushRef="#br0">19 499 0,'0'0'16,"0"0"1,0 0-1,0 0-1,0 0-1,-38-15-1,38 15-2,0 0-2,0 0-2,0 0 0,0 0 0,0 0-2,0 0 1,40 29-1,-40-29-1,73 4 1,-23-3-1,8-4 0,9 1-2,0-4 1,6 0-2,-2 0 0,-1 0 0,-7 1-1,-3 1 0,-4 0 0,-6 2 1,-3 0-1,-11 2 0,-36 0 1,72 2-1,-32 0 1,-3 0 0,-37-2 0,69 6 0,-69-6 0,67 5 0,-67-5-1,57 2 1,-57-2 0,0 0 0,52 0 0,-52 0 0,0 0 0,48-6-1,-48 6 1,0 0-1,53-11 0,-53 11 0,0 0 0,41-4 1,-41 4-1,0 0 1,0 0-1,0 0 0,0 0 0,0 0 1,0 0-1,0 0 0,39 2 0,-39-2 0,0 0-1,0 0 1,0 0 0,0 0-1,0 0-1,0 0-1,0 0-3,0 0-6,0 0-9,0 0-13,0 0-1,0 0 2,0 0 0</inkml:trace>
  <inkml:trace contextRef="#ctx0" brushRef="#br0" timeOffset="922">964-5 7,'0'-41'20,"0"41"0,0 0-3,0 0-2,0 0-1,0 0-3,0 0-2,0 0-1,0 0-2,0 0 0,34 58-1,-34-58 0,47 52-1,-47-52-1,67 63 0,-24-34-1,4 2 0,-10-2-1,2-2 0,-1-2 0,-1-3 0,-37-22-1,64 34 1,-64-34 0,48 22-1,-48-22 1,0 0-1,51 15 0,-51-15 1,0 0-1,39 12 0,-39-12 0,0 0 0,0 0 0,43 12 0,-43-12 0,0 0 0,-32 36 0,32-36 0,-64 53 1,27-28-1,-6 16 1,0 0-1,0 1 1,4-1-1,5-2 2,34-39-2,-54 72 1,35-34-1,19-38-1,-26 41-5,26-41-16,0 0-10,0 0-1,0 0 0,49 4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2010-04-12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2010-04-12 3:52</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smtClean="0"/>
              <a:t>Placeholder footer:  Please edit in Master</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smtClean="0"/>
              <a:t>Placeholder footer:  Please edit in Master</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p:fade/>
  </p:transition>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4"/>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research.microsoft.com/contracts" TargetMode="External"/><Relationship Id="rId2" Type="http://schemas.openxmlformats.org/officeDocument/2006/relationships/hyperlink" Target="http://boogie.codeplex.com/" TargetMode="External"/><Relationship Id="rId1" Type="http://schemas.openxmlformats.org/officeDocument/2006/relationships/slideLayout" Target="../slideLayouts/slideLayout3.xml"/><Relationship Id="rId5" Type="http://schemas.openxmlformats.org/officeDocument/2006/relationships/hyperlink" Target="http://research.microsoft.com/~leino/papers.html" TargetMode="External"/><Relationship Id="rId4" Type="http://schemas.openxmlformats.org/officeDocument/2006/relationships/hyperlink" Target="http://research.microsoft.com/ri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3.emf"/><Relationship Id="rId18" Type="http://schemas.openxmlformats.org/officeDocument/2006/relationships/customXml" Target="../ink/ink9.xml"/><Relationship Id="rId3" Type="http://schemas.openxmlformats.org/officeDocument/2006/relationships/image" Target="../media/image8.emf"/><Relationship Id="rId7" Type="http://schemas.openxmlformats.org/officeDocument/2006/relationships/image" Target="../media/image10.emf"/><Relationship Id="rId12" Type="http://schemas.openxmlformats.org/officeDocument/2006/relationships/customXml" Target="../ink/ink6.xml"/><Relationship Id="rId17" Type="http://schemas.openxmlformats.org/officeDocument/2006/relationships/image" Target="../media/image15.emf"/><Relationship Id="rId2" Type="http://schemas.openxmlformats.org/officeDocument/2006/relationships/customXml" Target="../ink/ink1.xml"/><Relationship Id="rId16" Type="http://schemas.openxmlformats.org/officeDocument/2006/relationships/customXml" Target="../ink/ink8.xml"/><Relationship Id="rId1" Type="http://schemas.openxmlformats.org/officeDocument/2006/relationships/slideLayout" Target="../slideLayouts/slideLayout7.xml"/><Relationship Id="rId6" Type="http://schemas.openxmlformats.org/officeDocument/2006/relationships/customXml" Target="../ink/ink3.xml"/><Relationship Id="rId11" Type="http://schemas.openxmlformats.org/officeDocument/2006/relationships/image" Target="../media/image12.emf"/><Relationship Id="rId5" Type="http://schemas.openxmlformats.org/officeDocument/2006/relationships/image" Target="../media/image9.emf"/><Relationship Id="rId15" Type="http://schemas.openxmlformats.org/officeDocument/2006/relationships/image" Target="../media/image14.emf"/><Relationship Id="rId10" Type="http://schemas.openxmlformats.org/officeDocument/2006/relationships/customXml" Target="../ink/ink5.xml"/><Relationship Id="rId19" Type="http://schemas.openxmlformats.org/officeDocument/2006/relationships/image" Target="../media/image16.emf"/><Relationship Id="rId4" Type="http://schemas.openxmlformats.org/officeDocument/2006/relationships/customXml" Target="../ink/ink2.xml"/><Relationship Id="rId9" Type="http://schemas.openxmlformats.org/officeDocument/2006/relationships/image" Target="../media/image11.emf"/><Relationship Id="rId14" Type="http://schemas.openxmlformats.org/officeDocument/2006/relationships/customXml" Target="../ink/ink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t>
            </a:r>
            <a:r>
              <a:rPr lang="en-US" dirty="0" err="1" smtClean="0"/>
              <a:t>Dafny</a:t>
            </a:r>
            <a:r>
              <a:rPr lang="en-US" dirty="0" smtClean="0"/>
              <a:t> program verifier</a:t>
            </a:r>
            <a:endParaRPr lang="en-US" dirty="0"/>
          </a:p>
        </p:txBody>
      </p:sp>
      <p:sp>
        <p:nvSpPr>
          <p:cNvPr id="3" name="Subtitle 2"/>
          <p:cNvSpPr>
            <a:spLocks noGrp="1"/>
          </p:cNvSpPr>
          <p:nvPr>
            <p:ph type="subTitle" idx="1"/>
          </p:nvPr>
        </p:nvSpPr>
        <p:spPr/>
        <p:txBody>
          <a:bodyPr/>
          <a:lstStyle/>
          <a:p>
            <a:r>
              <a:rPr lang="en-US" dirty="0" smtClean="0"/>
              <a:t>K. Rustan M. Leino</a:t>
            </a:r>
          </a:p>
          <a:p>
            <a:r>
              <a:rPr lang="en-US" sz="2400" dirty="0" smtClean="0"/>
              <a:t>Research in Software Engineering</a:t>
            </a:r>
          </a:p>
          <a:p>
            <a:r>
              <a:rPr lang="en-US" sz="2400" dirty="0" smtClean="0"/>
              <a:t>Microsoft Research, Redmond</a:t>
            </a:r>
            <a:endParaRPr lang="en-US" sz="2400" dirty="0"/>
          </a:p>
        </p:txBody>
      </p:sp>
      <p:sp>
        <p:nvSpPr>
          <p:cNvPr id="4" name="TextBox 3"/>
          <p:cNvSpPr txBox="1"/>
          <p:nvPr/>
        </p:nvSpPr>
        <p:spPr>
          <a:xfrm>
            <a:off x="609600" y="5943600"/>
            <a:ext cx="3200400" cy="738664"/>
          </a:xfrm>
          <a:prstGeom prst="rect">
            <a:avLst/>
          </a:prstGeom>
          <a:noFill/>
        </p:spPr>
        <p:txBody>
          <a:bodyPr wrap="square" rtlCol="0">
            <a:spAutoFit/>
          </a:bodyPr>
          <a:lstStyle/>
          <a:p>
            <a:r>
              <a:rPr lang="en-US" sz="1400" dirty="0" smtClean="0">
                <a:solidFill>
                  <a:schemeClr val="bg2"/>
                </a:solidFill>
                <a:effectLst/>
              </a:rPr>
              <a:t>Victoria University of Wellington</a:t>
            </a:r>
          </a:p>
          <a:p>
            <a:r>
              <a:rPr lang="en-US" sz="1400" dirty="0" smtClean="0">
                <a:solidFill>
                  <a:schemeClr val="bg2"/>
                </a:solidFill>
              </a:rPr>
              <a:t>Wellington, NZ</a:t>
            </a:r>
          </a:p>
          <a:p>
            <a:r>
              <a:rPr lang="en-US" sz="1400" dirty="0" smtClean="0">
                <a:solidFill>
                  <a:schemeClr val="bg2"/>
                </a:solidFill>
                <a:effectLst/>
              </a:rPr>
              <a:t>13 April 2010</a:t>
            </a:r>
            <a:endParaRPr lang="en-US" sz="1400" dirty="0" smtClean="0">
              <a:solidFill>
                <a:schemeClr val="bg2"/>
              </a:solidFill>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Clousot</a:t>
            </a:r>
            <a:r>
              <a:rPr lang="en-US" dirty="0" smtClean="0"/>
              <a:t>  </a:t>
            </a:r>
            <a:r>
              <a:rPr lang="en-US" sz="2400" dirty="0" smtClean="0"/>
              <a:t>[</a:t>
            </a:r>
            <a:r>
              <a:rPr lang="en-US" sz="2400" dirty="0" err="1" smtClean="0"/>
              <a:t>Fähndrich</a:t>
            </a:r>
            <a:r>
              <a:rPr lang="en-US" sz="2400" dirty="0" smtClean="0"/>
              <a:t>, Logozzo]</a:t>
            </a:r>
            <a:endParaRPr lang="en-US" dirty="0"/>
          </a:p>
        </p:txBody>
      </p:sp>
      <p:sp>
        <p:nvSpPr>
          <p:cNvPr id="3" name="Content Placeholder 2"/>
          <p:cNvSpPr>
            <a:spLocks noGrp="1"/>
          </p:cNvSpPr>
          <p:nvPr>
            <p:ph idx="4294967295"/>
          </p:nvPr>
        </p:nvSpPr>
        <p:spPr>
          <a:xfrm>
            <a:off x="381000" y="1412875"/>
            <a:ext cx="8382000" cy="3961084"/>
          </a:xfrm>
          <a:prstGeom prst="rect">
            <a:avLst/>
          </a:prstGeom>
        </p:spPr>
        <p:txBody>
          <a:bodyPr/>
          <a:lstStyle/>
          <a:p>
            <a:r>
              <a:rPr lang="en-US" dirty="0" smtClean="0"/>
              <a:t>Abstract interpreter for .NET</a:t>
            </a:r>
          </a:p>
          <a:p>
            <a:r>
              <a:rPr lang="en-US" dirty="0" smtClean="0"/>
              <a:t>Verifies Code Contracts at compile time</a:t>
            </a:r>
          </a:p>
          <a:p>
            <a:r>
              <a:rPr lang="en-US" dirty="0" smtClean="0"/>
              <a:t>Some key technology:</a:t>
            </a:r>
          </a:p>
          <a:p>
            <a:pPr lvl="1"/>
            <a:r>
              <a:rPr lang="en-US" dirty="0" smtClean="0"/>
              <a:t>Heap-aware abstraction</a:t>
            </a:r>
          </a:p>
          <a:p>
            <a:pPr lvl="1"/>
            <a:r>
              <a:rPr lang="en-US" dirty="0" smtClean="0"/>
              <a:t>Iterative application of numerical domains:</a:t>
            </a:r>
          </a:p>
          <a:p>
            <a:pPr lvl="2"/>
            <a:r>
              <a:rPr lang="en-US" dirty="0" smtClean="0"/>
              <a:t>Pentagons</a:t>
            </a:r>
          </a:p>
          <a:p>
            <a:pPr lvl="2"/>
            <a:r>
              <a:rPr lang="en-US" dirty="0" err="1" smtClean="0"/>
              <a:t>Subpolyhedra</a:t>
            </a:r>
            <a:endParaRPr lang="en-US" dirty="0" smtClean="0"/>
          </a:p>
          <a:p>
            <a:pPr lvl="2"/>
            <a:r>
              <a:rPr lang="en-US" dirty="0" smtClean="0"/>
              <a:t>others</a:t>
            </a:r>
          </a:p>
        </p:txBody>
      </p:sp>
    </p:spTree>
    <p:extLst>
      <p:ext uri="{BB962C8B-B14F-4D97-AF65-F5344CB8AC3E}">
        <p14:creationId xmlns:p14="http://schemas.microsoft.com/office/powerpoint/2010/main" val="169499440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Pentagons</a:t>
            </a:r>
            <a:endParaRPr lang="en-US" dirty="0"/>
          </a:p>
        </p:txBody>
      </p:sp>
      <p:sp>
        <p:nvSpPr>
          <p:cNvPr id="3" name="Content Placeholder 2"/>
          <p:cNvSpPr>
            <a:spLocks noGrp="1"/>
          </p:cNvSpPr>
          <p:nvPr>
            <p:ph idx="4294967295"/>
          </p:nvPr>
        </p:nvSpPr>
        <p:spPr>
          <a:xfrm>
            <a:off x="381000" y="1044379"/>
            <a:ext cx="8382000" cy="5216813"/>
          </a:xfrm>
          <a:prstGeom prst="rect">
            <a:avLst/>
          </a:prstGeom>
        </p:spPr>
        <p:txBody>
          <a:bodyPr/>
          <a:lstStyle/>
          <a:p>
            <a:r>
              <a:rPr lang="en-US" dirty="0" smtClean="0"/>
              <a:t>Some common abstract domains:</a:t>
            </a:r>
          </a:p>
          <a:p>
            <a:pPr lvl="1"/>
            <a:r>
              <a:rPr lang="en-US" dirty="0" smtClean="0"/>
              <a:t>Intervals	x </a:t>
            </a:r>
            <a:r>
              <a:rPr lang="en-US" dirty="0" smtClean="0">
                <a:sym typeface="Symbol"/>
              </a:rPr>
              <a:t> [A,B]</a:t>
            </a:r>
            <a:endParaRPr lang="en-US" dirty="0" smtClean="0"/>
          </a:p>
          <a:p>
            <a:pPr lvl="1"/>
            <a:r>
              <a:rPr lang="en-US" dirty="0" smtClean="0"/>
              <a:t>Octagons	</a:t>
            </a:r>
            <a:r>
              <a:rPr lang="en-US" dirty="0" smtClean="0">
                <a:sym typeface="Symbol"/>
              </a:rPr>
              <a:t> x  y </a:t>
            </a:r>
            <a:r>
              <a:rPr lang="en-US" dirty="0" smtClean="0">
                <a:latin typeface="Arial"/>
                <a:cs typeface="Arial"/>
                <a:sym typeface="Symbol"/>
              </a:rPr>
              <a:t>≤ K</a:t>
            </a:r>
            <a:endParaRPr lang="en-US" dirty="0" smtClean="0"/>
          </a:p>
          <a:p>
            <a:pPr lvl="1"/>
            <a:r>
              <a:rPr lang="en-US" dirty="0" err="1" smtClean="0"/>
              <a:t>Polyhedra</a:t>
            </a:r>
            <a:r>
              <a:rPr lang="en-US" dirty="0" smtClean="0"/>
              <a:t>	</a:t>
            </a:r>
            <a:r>
              <a:rPr lang="el-GR" dirty="0" smtClean="0">
                <a:latin typeface="Arial"/>
                <a:cs typeface="Arial"/>
              </a:rPr>
              <a:t>Σ</a:t>
            </a:r>
            <a:r>
              <a:rPr lang="en-US" baseline="-25000" dirty="0" err="1" smtClean="0">
                <a:latin typeface="Arial"/>
                <a:cs typeface="Arial"/>
              </a:rPr>
              <a:t>i</a:t>
            </a:r>
            <a:r>
              <a:rPr lang="en-US" dirty="0" smtClean="0">
                <a:latin typeface="Arial"/>
                <a:cs typeface="Arial"/>
              </a:rPr>
              <a:t> x</a:t>
            </a:r>
            <a:r>
              <a:rPr lang="en-US" baseline="-25000" dirty="0" smtClean="0">
                <a:latin typeface="Arial"/>
                <a:cs typeface="Arial"/>
              </a:rPr>
              <a:t>i</a:t>
            </a:r>
            <a:r>
              <a:rPr lang="en-US" dirty="0" smtClean="0">
                <a:latin typeface="Arial"/>
                <a:cs typeface="Arial"/>
              </a:rPr>
              <a:t> </a:t>
            </a:r>
            <a:r>
              <a:rPr lang="en-US" dirty="0" smtClean="0">
                <a:latin typeface="Arial"/>
                <a:cs typeface="Arial"/>
                <a:sym typeface="Symbol"/>
              </a:rPr>
              <a:t>≤ K</a:t>
            </a:r>
            <a:endParaRPr lang="en-US" dirty="0" smtClean="0"/>
          </a:p>
          <a:p>
            <a:r>
              <a:rPr lang="en-US" dirty="0" smtClean="0"/>
              <a:t>Observation:</a:t>
            </a:r>
          </a:p>
          <a:p>
            <a:pPr lvl="1"/>
            <a:r>
              <a:rPr lang="en-US" dirty="0" smtClean="0"/>
              <a:t>Checking array accesses</a:t>
            </a:r>
            <a:br>
              <a:rPr lang="en-US" dirty="0" smtClean="0"/>
            </a:br>
            <a:r>
              <a:rPr lang="en-US" dirty="0" smtClean="0"/>
              <a:t>involves constraints like</a:t>
            </a:r>
            <a:br>
              <a:rPr lang="en-US" dirty="0" smtClean="0"/>
            </a:br>
            <a:r>
              <a:rPr lang="en-US" dirty="0" smtClean="0"/>
              <a:t>0 </a:t>
            </a:r>
            <a:r>
              <a:rPr lang="en-US" dirty="0" smtClean="0">
                <a:latin typeface="Arial"/>
                <a:cs typeface="Arial"/>
                <a:sym typeface="Symbol"/>
              </a:rPr>
              <a:t>≤ x &lt; </a:t>
            </a:r>
            <a:r>
              <a:rPr lang="en-US" dirty="0" err="1" smtClean="0">
                <a:latin typeface="Arial"/>
                <a:cs typeface="Arial"/>
                <a:sym typeface="Symbol"/>
              </a:rPr>
              <a:t>a.Length</a:t>
            </a:r>
            <a:endParaRPr lang="en-US" dirty="0" smtClean="0">
              <a:latin typeface="Arial"/>
              <a:cs typeface="Arial"/>
              <a:sym typeface="Symbol"/>
            </a:endParaRPr>
          </a:p>
          <a:p>
            <a:pPr lvl="1"/>
            <a:r>
              <a:rPr lang="en-US" dirty="0" smtClean="0">
                <a:latin typeface="Arial"/>
                <a:cs typeface="Arial"/>
                <a:sym typeface="Symbol"/>
              </a:rPr>
              <a:t>These can be represented</a:t>
            </a:r>
            <a:br>
              <a:rPr lang="en-US" dirty="0" smtClean="0">
                <a:latin typeface="Arial"/>
                <a:cs typeface="Arial"/>
                <a:sym typeface="Symbol"/>
              </a:rPr>
            </a:br>
            <a:r>
              <a:rPr lang="en-US" dirty="0" smtClean="0">
                <a:latin typeface="Arial"/>
                <a:cs typeface="Arial"/>
                <a:sym typeface="Symbol"/>
              </a:rPr>
              <a:t>by intervals plus variable</a:t>
            </a:r>
            <a:br>
              <a:rPr lang="en-US" dirty="0" smtClean="0">
                <a:latin typeface="Arial"/>
                <a:cs typeface="Arial"/>
                <a:sym typeface="Symbol"/>
              </a:rPr>
            </a:br>
            <a:r>
              <a:rPr lang="en-US" dirty="0" smtClean="0">
                <a:latin typeface="Arial"/>
                <a:cs typeface="Arial"/>
                <a:sym typeface="Symbol"/>
              </a:rPr>
              <a:t>orderings y ≤ x</a:t>
            </a:r>
          </a:p>
        </p:txBody>
      </p:sp>
      <p:sp>
        <p:nvSpPr>
          <p:cNvPr id="4" name="Rectangle 3"/>
          <p:cNvSpPr/>
          <p:nvPr/>
        </p:nvSpPr>
        <p:spPr bwMode="auto">
          <a:xfrm>
            <a:off x="5308974" y="1528541"/>
            <a:ext cx="1146412" cy="436728"/>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Octagon 4"/>
          <p:cNvSpPr/>
          <p:nvPr/>
        </p:nvSpPr>
        <p:spPr bwMode="auto">
          <a:xfrm>
            <a:off x="6782938" y="1883383"/>
            <a:ext cx="764275" cy="764275"/>
          </a:xfrm>
          <a:prstGeom prst="octagon">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TextBox 5"/>
          <p:cNvSpPr txBox="1"/>
          <p:nvPr/>
        </p:nvSpPr>
        <p:spPr>
          <a:xfrm>
            <a:off x="436728" y="6550931"/>
            <a:ext cx="6400800" cy="276999"/>
          </a:xfrm>
          <a:prstGeom prst="rect">
            <a:avLst/>
          </a:prstGeom>
          <a:noFill/>
        </p:spPr>
        <p:txBody>
          <a:bodyPr wrap="square" rtlCol="0">
            <a:spAutoFit/>
          </a:bodyPr>
          <a:lstStyle/>
          <a:p>
            <a:r>
              <a:rPr lang="en-US" sz="1200" dirty="0" smtClean="0">
                <a:solidFill>
                  <a:schemeClr val="bg1"/>
                </a:solidFill>
              </a:rPr>
              <a:t>Picture source: Robert Webb's Great Stella software, http://www.software3d.com/Stella.html</a:t>
            </a:r>
          </a:p>
        </p:txBody>
      </p:sp>
      <p:pic>
        <p:nvPicPr>
          <p:cNvPr id="7" name="Picture 6" descr="Great_rhombicuboctahedron.jpg"/>
          <p:cNvPicPr>
            <a:picLocks noChangeAspect="1"/>
          </p:cNvPicPr>
          <p:nvPr/>
        </p:nvPicPr>
        <p:blipFill>
          <a:blip r:embed="rId2" cstate="print"/>
          <a:stretch>
            <a:fillRect/>
          </a:stretch>
        </p:blipFill>
        <p:spPr>
          <a:xfrm>
            <a:off x="5132980" y="2365890"/>
            <a:ext cx="952500" cy="952500"/>
          </a:xfrm>
          <a:prstGeom prst="rect">
            <a:avLst/>
          </a:prstGeom>
        </p:spPr>
      </p:pic>
      <p:sp>
        <p:nvSpPr>
          <p:cNvPr id="8" name="Snip Single Corner Rectangle 7"/>
          <p:cNvSpPr/>
          <p:nvPr/>
        </p:nvSpPr>
        <p:spPr bwMode="auto">
          <a:xfrm flipH="1">
            <a:off x="6943192" y="4176196"/>
            <a:ext cx="1473958" cy="873457"/>
          </a:xfrm>
          <a:prstGeom prst="snip1Rect">
            <a:avLst>
              <a:gd name="adj" fmla="val 50000"/>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0" name="Straight Arrow Connector 9"/>
          <p:cNvCxnSpPr/>
          <p:nvPr/>
        </p:nvCxnSpPr>
        <p:spPr>
          <a:xfrm rot="5400000" flipH="1" flipV="1">
            <a:off x="5554655" y="4722107"/>
            <a:ext cx="128289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6184462" y="5355515"/>
            <a:ext cx="1649286"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5868540" y="3507476"/>
            <a:ext cx="2156346" cy="461665"/>
          </a:xfrm>
          <a:prstGeom prst="rect">
            <a:avLst/>
          </a:prstGeom>
          <a:noFill/>
        </p:spPr>
        <p:txBody>
          <a:bodyPr wrap="square" rtlCol="0">
            <a:spAutoFit/>
          </a:bodyPr>
          <a:lstStyle/>
          <a:p>
            <a:r>
              <a:rPr lang="en-US" sz="2400" dirty="0" smtClean="0">
                <a:solidFill>
                  <a:schemeClr val="bg1"/>
                </a:solidFill>
              </a:rPr>
              <a:t>Pentagon:</a:t>
            </a:r>
          </a:p>
        </p:txBody>
      </p:sp>
      <p:cxnSp>
        <p:nvCxnSpPr>
          <p:cNvPr id="18" name="Straight Arrow Connector 17"/>
          <p:cNvCxnSpPr/>
          <p:nvPr/>
        </p:nvCxnSpPr>
        <p:spPr>
          <a:xfrm rot="5400000" flipH="1" flipV="1">
            <a:off x="6189030" y="4002065"/>
            <a:ext cx="1351128" cy="1351128"/>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313412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par>
                                <p:cTn id="29" presetID="10"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Z3  </a:t>
            </a:r>
            <a:r>
              <a:rPr lang="en-US" sz="2400" dirty="0" smtClean="0"/>
              <a:t>[Bjørner, de Moura]</a:t>
            </a:r>
            <a:endParaRPr lang="en-US" dirty="0"/>
          </a:p>
        </p:txBody>
      </p:sp>
      <p:sp>
        <p:nvSpPr>
          <p:cNvPr id="3" name="Content Placeholder 2"/>
          <p:cNvSpPr>
            <a:spLocks noGrp="1"/>
          </p:cNvSpPr>
          <p:nvPr>
            <p:ph idx="4294967295"/>
          </p:nvPr>
        </p:nvSpPr>
        <p:spPr>
          <a:xfrm>
            <a:off x="381000" y="1412875"/>
            <a:ext cx="8763000" cy="2031325"/>
          </a:xfrm>
          <a:prstGeom prst="rect">
            <a:avLst/>
          </a:prstGeom>
        </p:spPr>
        <p:txBody>
          <a:bodyPr/>
          <a:lstStyle/>
          <a:p>
            <a:r>
              <a:rPr lang="en-US" dirty="0" err="1" smtClean="0"/>
              <a:t>Satisfiability</a:t>
            </a:r>
            <a:r>
              <a:rPr lang="en-US" dirty="0" smtClean="0"/>
              <a:t> Modulo Theories (SMT) solver</a:t>
            </a:r>
          </a:p>
          <a:p>
            <a:r>
              <a:rPr lang="en-US" dirty="0" smtClean="0"/>
              <a:t>9 first places and 6 second places at</a:t>
            </a:r>
            <a:br>
              <a:rPr lang="en-US" dirty="0" smtClean="0"/>
            </a:br>
            <a:r>
              <a:rPr lang="en-US" dirty="0" smtClean="0"/>
              <a:t>SMT-COMP’08</a:t>
            </a:r>
          </a:p>
          <a:p>
            <a:r>
              <a:rPr lang="en-US" dirty="0" smtClean="0"/>
              <a:t>Used in all tools mentioned, except </a:t>
            </a:r>
            <a:r>
              <a:rPr lang="en-US" dirty="0" err="1" smtClean="0"/>
              <a:t>Clousot</a:t>
            </a:r>
            <a:endParaRPr lang="en-US" dirty="0" smtClean="0"/>
          </a:p>
        </p:txBody>
      </p:sp>
    </p:spTree>
    <p:extLst>
      <p:ext uri="{BB962C8B-B14F-4D97-AF65-F5344CB8AC3E}">
        <p14:creationId xmlns:p14="http://schemas.microsoft.com/office/powerpoint/2010/main" val="407937307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Deductive </a:t>
            </a:r>
            <a:r>
              <a:rPr lang="en-US" dirty="0" err="1" smtClean="0"/>
              <a:t>verificaton</a:t>
            </a:r>
            <a:r>
              <a:rPr lang="en-US" dirty="0" smtClean="0"/>
              <a:t> tools</a:t>
            </a:r>
            <a:endParaRPr lang="en-US" dirty="0"/>
          </a:p>
        </p:txBody>
      </p:sp>
      <p:sp>
        <p:nvSpPr>
          <p:cNvPr id="3" name="Content Placeholder 2"/>
          <p:cNvSpPr>
            <a:spLocks noGrp="1"/>
          </p:cNvSpPr>
          <p:nvPr>
            <p:ph idx="4294967295"/>
          </p:nvPr>
        </p:nvSpPr>
        <p:spPr>
          <a:xfrm>
            <a:off x="381000" y="1371600"/>
            <a:ext cx="8382000" cy="4572000"/>
          </a:xfrm>
          <a:prstGeom prst="rect">
            <a:avLst/>
          </a:prstGeom>
        </p:spPr>
        <p:txBody>
          <a:bodyPr/>
          <a:lstStyle/>
          <a:p>
            <a:r>
              <a:rPr lang="en-US" sz="2800" dirty="0" smtClean="0"/>
              <a:t>HAVOC</a:t>
            </a:r>
            <a:endParaRPr lang="en-US" sz="2800" dirty="0" smtClean="0"/>
          </a:p>
          <a:p>
            <a:pPr lvl="1"/>
            <a:r>
              <a:rPr lang="en-US" sz="2400" dirty="0" smtClean="0"/>
              <a:t>Has been applied to 100s of KLOC</a:t>
            </a:r>
          </a:p>
          <a:p>
            <a:pPr lvl="1"/>
            <a:r>
              <a:rPr lang="en-US" sz="2400" dirty="0" smtClean="0"/>
              <a:t>~40 bugs in resource leaks, lock usage, use-after-free</a:t>
            </a:r>
          </a:p>
          <a:p>
            <a:r>
              <a:rPr lang="en-US" sz="2800" dirty="0" smtClean="0"/>
              <a:t>VCC</a:t>
            </a:r>
            <a:endParaRPr lang="en-US" sz="2800" dirty="0" smtClean="0"/>
          </a:p>
          <a:p>
            <a:pPr lvl="1"/>
            <a:r>
              <a:rPr lang="en-US" sz="2400" dirty="0" smtClean="0"/>
              <a:t>Being applied to Microsoft </a:t>
            </a:r>
            <a:r>
              <a:rPr lang="en-US" sz="2400" dirty="0" smtClean="0"/>
              <a:t>Hypervisor</a:t>
            </a:r>
          </a:p>
          <a:p>
            <a:r>
              <a:rPr lang="en-US" dirty="0" smtClean="0"/>
              <a:t>…</a:t>
            </a:r>
            <a:endParaRPr lang="en-US" dirty="0" smtClean="0"/>
          </a:p>
        </p:txBody>
      </p:sp>
    </p:spTree>
    <p:extLst>
      <p:ext uri="{BB962C8B-B14F-4D97-AF65-F5344CB8AC3E}">
        <p14:creationId xmlns:p14="http://schemas.microsoft.com/office/powerpoint/2010/main" val="235773721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r>
              <a:rPr lang="en-US" dirty="0" smtClean="0"/>
              <a:t>a language and verifier</a:t>
            </a:r>
            <a:endParaRPr lang="en-US" dirty="0"/>
          </a:p>
        </p:txBody>
      </p:sp>
      <p:sp>
        <p:nvSpPr>
          <p:cNvPr id="4" name="Text Placeholder 3"/>
          <p:cNvSpPr>
            <a:spLocks noGrp="1"/>
          </p:cNvSpPr>
          <p:nvPr>
            <p:ph type="body" sz="quarter" idx="10"/>
          </p:nvPr>
        </p:nvSpPr>
        <p:spPr/>
        <p:txBody>
          <a:bodyPr/>
          <a:lstStyle/>
          <a:p>
            <a:r>
              <a:rPr lang="en-US" dirty="0" err="1" smtClean="0"/>
              <a:t>Dafny</a:t>
            </a:r>
            <a:endParaRPr lang="en-US" dirty="0"/>
          </a:p>
        </p:txBody>
      </p:sp>
    </p:spTree>
    <p:extLst>
      <p:ext uri="{BB962C8B-B14F-4D97-AF65-F5344CB8AC3E}">
        <p14:creationId xmlns:p14="http://schemas.microsoft.com/office/powerpoint/2010/main" val="3564429824"/>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Program verification</a:t>
            </a:r>
            <a:endParaRPr lang="en-US" dirty="0"/>
          </a:p>
        </p:txBody>
      </p:sp>
      <p:cxnSp>
        <p:nvCxnSpPr>
          <p:cNvPr id="7" name="Elbow Connector 6"/>
          <p:cNvCxnSpPr/>
          <p:nvPr/>
        </p:nvCxnSpPr>
        <p:spPr>
          <a:xfrm>
            <a:off x="2209800" y="1524000"/>
            <a:ext cx="5486400" cy="3733800"/>
          </a:xfrm>
          <a:prstGeom prst="bentConnector3">
            <a:avLst>
              <a:gd name="adj1" fmla="val 0"/>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09600" y="1578114"/>
            <a:ext cx="1524000" cy="707886"/>
          </a:xfrm>
          <a:prstGeom prst="rect">
            <a:avLst/>
          </a:prstGeom>
          <a:noFill/>
        </p:spPr>
        <p:txBody>
          <a:bodyPr wrap="square" rtlCol="0">
            <a:spAutoFit/>
          </a:bodyPr>
          <a:lstStyle/>
          <a:p>
            <a:pPr algn="r"/>
            <a:r>
              <a:rPr lang="en-US" sz="2000" dirty="0" smtClean="0">
                <a:solidFill>
                  <a:schemeClr val="bg2"/>
                </a:solidFill>
                <a:effectLst/>
              </a:rPr>
              <a:t>functional correctness</a:t>
            </a:r>
            <a:endParaRPr lang="en-US" sz="2000" dirty="0" smtClean="0">
              <a:solidFill>
                <a:schemeClr val="bg2"/>
              </a:solidFill>
              <a:effectLst/>
            </a:endParaRPr>
          </a:p>
        </p:txBody>
      </p:sp>
      <p:sp>
        <p:nvSpPr>
          <p:cNvPr id="17" name="TextBox 16"/>
          <p:cNvSpPr txBox="1"/>
          <p:nvPr/>
        </p:nvSpPr>
        <p:spPr>
          <a:xfrm>
            <a:off x="762000" y="4419600"/>
            <a:ext cx="1371600" cy="707886"/>
          </a:xfrm>
          <a:prstGeom prst="rect">
            <a:avLst/>
          </a:prstGeom>
          <a:noFill/>
        </p:spPr>
        <p:txBody>
          <a:bodyPr wrap="square" rtlCol="0">
            <a:spAutoFit/>
          </a:bodyPr>
          <a:lstStyle/>
          <a:p>
            <a:pPr algn="r"/>
            <a:r>
              <a:rPr lang="en-US" sz="2000" dirty="0" smtClean="0">
                <a:solidFill>
                  <a:schemeClr val="bg2"/>
                </a:solidFill>
                <a:effectLst/>
              </a:rPr>
              <a:t>limited checking</a:t>
            </a:r>
            <a:endParaRPr lang="en-US" sz="2000" dirty="0" smtClean="0">
              <a:solidFill>
                <a:schemeClr val="bg2"/>
              </a:solidFill>
              <a:effectLst/>
            </a:endParaRPr>
          </a:p>
        </p:txBody>
      </p:sp>
      <p:sp>
        <p:nvSpPr>
          <p:cNvPr id="18" name="TextBox 17"/>
          <p:cNvSpPr txBox="1"/>
          <p:nvPr/>
        </p:nvSpPr>
        <p:spPr>
          <a:xfrm>
            <a:off x="2209800" y="5284694"/>
            <a:ext cx="2895600" cy="1015663"/>
          </a:xfrm>
          <a:prstGeom prst="rect">
            <a:avLst/>
          </a:prstGeom>
          <a:noFill/>
        </p:spPr>
        <p:txBody>
          <a:bodyPr wrap="square" rtlCol="0">
            <a:spAutoFit/>
          </a:bodyPr>
          <a:lstStyle/>
          <a:p>
            <a:r>
              <a:rPr lang="en-US" sz="2000" dirty="0" smtClean="0">
                <a:solidFill>
                  <a:schemeClr val="bg2"/>
                </a:solidFill>
                <a:effectLst/>
              </a:rPr>
              <a:t>automatic</a:t>
            </a:r>
            <a:br>
              <a:rPr lang="en-US" sz="2000" dirty="0" smtClean="0">
                <a:solidFill>
                  <a:schemeClr val="bg2"/>
                </a:solidFill>
                <a:effectLst/>
              </a:rPr>
            </a:br>
            <a:r>
              <a:rPr lang="en-US" sz="2000" dirty="0" smtClean="0">
                <a:solidFill>
                  <a:schemeClr val="bg2"/>
                </a:solidFill>
                <a:effectLst/>
              </a:rPr>
              <a:t>decision procedures</a:t>
            </a:r>
          </a:p>
          <a:p>
            <a:r>
              <a:rPr lang="en-US" sz="2000" dirty="0" smtClean="0">
                <a:solidFill>
                  <a:schemeClr val="bg2"/>
                </a:solidFill>
              </a:rPr>
              <a:t>(SMT solvers)</a:t>
            </a:r>
            <a:endParaRPr lang="en-US" sz="2000" dirty="0" smtClean="0">
              <a:solidFill>
                <a:schemeClr val="bg2"/>
              </a:solidFill>
              <a:effectLst/>
            </a:endParaRPr>
          </a:p>
        </p:txBody>
      </p:sp>
      <p:sp>
        <p:nvSpPr>
          <p:cNvPr id="19" name="TextBox 18"/>
          <p:cNvSpPr txBox="1"/>
          <p:nvPr/>
        </p:nvSpPr>
        <p:spPr>
          <a:xfrm>
            <a:off x="5867400" y="5284694"/>
            <a:ext cx="2438400" cy="707886"/>
          </a:xfrm>
          <a:prstGeom prst="rect">
            <a:avLst/>
          </a:prstGeom>
          <a:noFill/>
        </p:spPr>
        <p:txBody>
          <a:bodyPr wrap="square" rtlCol="0">
            <a:spAutoFit/>
          </a:bodyPr>
          <a:lstStyle/>
          <a:p>
            <a:r>
              <a:rPr lang="en-US" sz="2000" dirty="0" smtClean="0">
                <a:solidFill>
                  <a:schemeClr val="bg2"/>
                </a:solidFill>
                <a:effectLst/>
              </a:rPr>
              <a:t>interactive</a:t>
            </a:r>
            <a:br>
              <a:rPr lang="en-US" sz="2000" dirty="0" smtClean="0">
                <a:solidFill>
                  <a:schemeClr val="bg2"/>
                </a:solidFill>
                <a:effectLst/>
              </a:rPr>
            </a:br>
            <a:r>
              <a:rPr lang="en-US" sz="2000" dirty="0" smtClean="0">
                <a:solidFill>
                  <a:schemeClr val="bg2"/>
                </a:solidFill>
                <a:effectLst/>
              </a:rPr>
              <a:t>proof assistants</a:t>
            </a:r>
            <a:endParaRPr lang="en-US" sz="2000" dirty="0" smtClean="0">
              <a:solidFill>
                <a:schemeClr val="bg2"/>
              </a:solidFill>
              <a:effectLst/>
            </a:endParaRPr>
          </a:p>
        </p:txBody>
      </p:sp>
      <p:sp>
        <p:nvSpPr>
          <p:cNvPr id="20" name="Oval 19"/>
          <p:cNvSpPr/>
          <p:nvPr/>
        </p:nvSpPr>
        <p:spPr bwMode="auto">
          <a:xfrm>
            <a:off x="5943600" y="1676400"/>
            <a:ext cx="1752600" cy="1066800"/>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traditional mechanical program verification</a:t>
            </a:r>
            <a:endPar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1" name="Oval 20"/>
          <p:cNvSpPr/>
          <p:nvPr/>
        </p:nvSpPr>
        <p:spPr bwMode="auto">
          <a:xfrm>
            <a:off x="2590800" y="4114800"/>
            <a:ext cx="1752600" cy="100820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extended static checking</a:t>
            </a:r>
            <a:endPar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3" name="Oval 22"/>
          <p:cNvSpPr/>
          <p:nvPr/>
        </p:nvSpPr>
        <p:spPr bwMode="auto">
          <a:xfrm>
            <a:off x="2590800" y="1676400"/>
            <a:ext cx="1828800" cy="1039743"/>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Tree>
    <p:extLst>
      <p:ext uri="{BB962C8B-B14F-4D97-AF65-F5344CB8AC3E}">
        <p14:creationId xmlns:p14="http://schemas.microsoft.com/office/powerpoint/2010/main" val="22734782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500" fill="hold"/>
                                        <p:tgtEl>
                                          <p:spTgt spid="23"/>
                                        </p:tgtEl>
                                        <p:attrNameLst>
                                          <p:attrName>ppt_w</p:attrName>
                                        </p:attrNameLst>
                                      </p:cBhvr>
                                      <p:tavLst>
                                        <p:tav tm="0">
                                          <p:val>
                                            <p:fltVal val="0"/>
                                          </p:val>
                                        </p:tav>
                                        <p:tav tm="100000">
                                          <p:val>
                                            <p:strVal val="#ppt_w"/>
                                          </p:val>
                                        </p:tav>
                                      </p:tavLst>
                                    </p:anim>
                                    <p:anim calcmode="lin" valueType="num">
                                      <p:cBhvr>
                                        <p:cTn id="22" dur="500" fill="hold"/>
                                        <p:tgtEl>
                                          <p:spTgt spid="23"/>
                                        </p:tgtEl>
                                        <p:attrNameLst>
                                          <p:attrName>ppt_h</p:attrName>
                                        </p:attrNameLst>
                                      </p:cBhvr>
                                      <p:tavLst>
                                        <p:tav tm="0">
                                          <p:val>
                                            <p:fltVal val="0"/>
                                          </p:val>
                                        </p:tav>
                                        <p:tav tm="100000">
                                          <p:val>
                                            <p:strVal val="#ppt_h"/>
                                          </p:val>
                                        </p:tav>
                                      </p:tavLst>
                                    </p:anim>
                                    <p:animEffect transition="in" filter="fade">
                                      <p:cBhvr>
                                        <p:cTn id="2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Dafny</a:t>
            </a:r>
            <a:r>
              <a:rPr lang="en-US" dirty="0" smtClean="0"/>
              <a:t> language</a:t>
            </a:r>
            <a:endParaRPr lang="en-US" dirty="0"/>
          </a:p>
        </p:txBody>
      </p:sp>
      <p:sp>
        <p:nvSpPr>
          <p:cNvPr id="3" name="Text Placeholder 2"/>
          <p:cNvSpPr>
            <a:spLocks noGrp="1"/>
          </p:cNvSpPr>
          <p:nvPr>
            <p:ph type="body" sz="quarter" idx="10"/>
          </p:nvPr>
        </p:nvSpPr>
        <p:spPr>
          <a:xfrm>
            <a:off x="381000" y="1411552"/>
            <a:ext cx="8382000" cy="4235006"/>
          </a:xfrm>
        </p:spPr>
        <p:txBody>
          <a:bodyPr/>
          <a:lstStyle/>
          <a:p>
            <a:r>
              <a:rPr lang="en-US" dirty="0" smtClean="0"/>
              <a:t>Sequential programs</a:t>
            </a:r>
          </a:p>
          <a:p>
            <a:r>
              <a:rPr lang="en-US" dirty="0" smtClean="0"/>
              <a:t>Generic classes</a:t>
            </a:r>
          </a:p>
          <a:p>
            <a:r>
              <a:rPr lang="en-US" dirty="0" smtClean="0"/>
              <a:t>Built-in specifications</a:t>
            </a:r>
          </a:p>
          <a:p>
            <a:r>
              <a:rPr lang="en-US" dirty="0" smtClean="0"/>
              <a:t>Simple yet flexible framing</a:t>
            </a:r>
          </a:p>
          <a:p>
            <a:r>
              <a:rPr lang="en-US" dirty="0" smtClean="0"/>
              <a:t>Sets, sequences, algebraic </a:t>
            </a:r>
            <a:r>
              <a:rPr lang="en-US" dirty="0" err="1" smtClean="0"/>
              <a:t>datatypes</a:t>
            </a:r>
            <a:endParaRPr lang="en-US" dirty="0" smtClean="0"/>
          </a:p>
          <a:p>
            <a:r>
              <a:rPr lang="en-US" dirty="0" smtClean="0"/>
              <a:t>User-defined functions</a:t>
            </a:r>
          </a:p>
          <a:p>
            <a:r>
              <a:rPr lang="en-US" dirty="0" smtClean="0"/>
              <a:t>Ghost variables</a:t>
            </a:r>
          </a:p>
          <a:p>
            <a:r>
              <a:rPr lang="en-US" dirty="0" smtClean="0"/>
              <a:t>Termination specifications</a:t>
            </a:r>
          </a:p>
        </p:txBody>
      </p:sp>
    </p:spTree>
    <p:extLst>
      <p:ext uri="{BB962C8B-B14F-4D97-AF65-F5344CB8AC3E}">
        <p14:creationId xmlns:p14="http://schemas.microsoft.com/office/powerpoint/2010/main" val="171292616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Dafny</a:t>
            </a:r>
            <a:r>
              <a:rPr lang="en-US" dirty="0" smtClean="0"/>
              <a:t> demos</a:t>
            </a:r>
            <a:endParaRPr lang="en-US" dirty="0"/>
          </a:p>
        </p:txBody>
      </p:sp>
      <p:sp>
        <p:nvSpPr>
          <p:cNvPr id="3" name="Text Placeholder 2"/>
          <p:cNvSpPr>
            <a:spLocks noGrp="1"/>
          </p:cNvSpPr>
          <p:nvPr>
            <p:ph type="body" sz="quarter" idx="10"/>
          </p:nvPr>
        </p:nvSpPr>
        <p:spPr>
          <a:xfrm>
            <a:off x="381000" y="1411552"/>
            <a:ext cx="8382000" cy="1526572"/>
          </a:xfrm>
        </p:spPr>
        <p:txBody>
          <a:bodyPr/>
          <a:lstStyle/>
          <a:p>
            <a:r>
              <a:rPr lang="en-US" dirty="0" smtClean="0"/>
              <a:t>Cubes</a:t>
            </a:r>
          </a:p>
          <a:p>
            <a:r>
              <a:rPr lang="en-US" dirty="0" smtClean="0"/>
              <a:t>Queue</a:t>
            </a:r>
          </a:p>
          <a:p>
            <a:r>
              <a:rPr lang="en-US" dirty="0" err="1" smtClean="0"/>
              <a:t>Schorr</a:t>
            </a:r>
            <a:r>
              <a:rPr lang="en-US" dirty="0" smtClean="0"/>
              <a:t>-Waite</a:t>
            </a:r>
            <a:endParaRPr lang="en-US" dirty="0"/>
          </a:p>
        </p:txBody>
      </p:sp>
    </p:spTree>
    <p:extLst>
      <p:ext uri="{BB962C8B-B14F-4D97-AF65-F5344CB8AC3E}">
        <p14:creationId xmlns:p14="http://schemas.microsoft.com/office/powerpoint/2010/main" val="259311973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architecture</a:t>
            </a:r>
          </a:p>
        </p:txBody>
      </p:sp>
      <p:sp>
        <p:nvSpPr>
          <p:cNvPr id="4" name="Round Diagonal Corner Rectangle 3"/>
          <p:cNvSpPr/>
          <p:nvPr/>
        </p:nvSpPr>
        <p:spPr bwMode="auto">
          <a:xfrm rot="299490">
            <a:off x="781050"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Simplify</a:t>
            </a:r>
          </a:p>
        </p:txBody>
      </p:sp>
      <p:sp>
        <p:nvSpPr>
          <p:cNvPr id="5" name="Round Diagonal Corner Rectangle 4"/>
          <p:cNvSpPr/>
          <p:nvPr/>
        </p:nvSpPr>
        <p:spPr bwMode="auto">
          <a:xfrm rot="299490">
            <a:off x="2801505"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Z3</a:t>
            </a:r>
          </a:p>
        </p:txBody>
      </p:sp>
      <p:sp>
        <p:nvSpPr>
          <p:cNvPr id="6" name="Round Diagonal Corner Rectangle 5"/>
          <p:cNvSpPr/>
          <p:nvPr/>
        </p:nvSpPr>
        <p:spPr bwMode="auto">
          <a:xfrm rot="299490">
            <a:off x="4821960"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Lib</a:t>
            </a:r>
          </a:p>
        </p:txBody>
      </p:sp>
      <p:sp>
        <p:nvSpPr>
          <p:cNvPr id="7" name="Round Diagonal Corner Rectangle 6"/>
          <p:cNvSpPr/>
          <p:nvPr/>
        </p:nvSpPr>
        <p:spPr bwMode="auto">
          <a:xfrm rot="299490">
            <a:off x="6842414"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p>
        </p:txBody>
      </p:sp>
      <p:cxnSp>
        <p:nvCxnSpPr>
          <p:cNvPr id="8" name="Straight Arrow Connector 7"/>
          <p:cNvCxnSpPr>
            <a:stCxn id="14" idx="3"/>
          </p:cNvCxnSpPr>
          <p:nvPr/>
        </p:nvCxnSpPr>
        <p:spPr>
          <a:xfrm>
            <a:off x="1766683" y="2049329"/>
            <a:ext cx="1205117" cy="1074871"/>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3"/>
          </p:cNvCxnSpPr>
          <p:nvPr/>
        </p:nvCxnSpPr>
        <p:spPr>
          <a:xfrm>
            <a:off x="3519283" y="2049329"/>
            <a:ext cx="128193" cy="846271"/>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5" idx="2"/>
          </p:cNvCxnSpPr>
          <p:nvPr/>
        </p:nvCxnSpPr>
        <p:spPr>
          <a:xfrm>
            <a:off x="4462857" y="2345323"/>
            <a:ext cx="325363"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2"/>
          </p:cNvCxnSpPr>
          <p:nvPr/>
        </p:nvCxnSpPr>
        <p:spPr>
          <a:xfrm flipH="1">
            <a:off x="5540664" y="2345323"/>
            <a:ext cx="674793"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7" idx="2"/>
          </p:cNvCxnSpPr>
          <p:nvPr/>
        </p:nvCxnSpPr>
        <p:spPr>
          <a:xfrm flipH="1">
            <a:off x="6096000" y="2345323"/>
            <a:ext cx="1872057" cy="931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bwMode="auto">
          <a:xfrm rot="900000">
            <a:off x="2133600"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a:t>
            </a:r>
          </a:p>
        </p:txBody>
      </p:sp>
      <p:sp>
        <p:nvSpPr>
          <p:cNvPr id="14" name="Rounded Rectangle 13"/>
          <p:cNvSpPr/>
          <p:nvPr/>
        </p:nvSpPr>
        <p:spPr bwMode="auto">
          <a:xfrm rot="900000">
            <a:off x="381000"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Spec#</a:t>
            </a:r>
          </a:p>
        </p:txBody>
      </p:sp>
      <p:sp>
        <p:nvSpPr>
          <p:cNvPr id="15" name="Rounded Rectangle 14"/>
          <p:cNvSpPr/>
          <p:nvPr/>
        </p:nvSpPr>
        <p:spPr bwMode="auto">
          <a:xfrm rot="900000">
            <a:off x="3886200"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6" name="Rounded Rectangle 15"/>
          <p:cNvSpPr/>
          <p:nvPr/>
        </p:nvSpPr>
        <p:spPr bwMode="auto">
          <a:xfrm rot="900000">
            <a:off x="5638800"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Chalice</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7" name="Rounded Rectangle 16"/>
          <p:cNvSpPr/>
          <p:nvPr/>
        </p:nvSpPr>
        <p:spPr bwMode="auto">
          <a:xfrm rot="900000">
            <a:off x="7391400"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p>
        </p:txBody>
      </p:sp>
      <p:cxnSp>
        <p:nvCxnSpPr>
          <p:cNvPr id="18" name="Straight Arrow Connector 17"/>
          <p:cNvCxnSpPr>
            <a:endCxn id="4" idx="3"/>
          </p:cNvCxnSpPr>
          <p:nvPr/>
        </p:nvCxnSpPr>
        <p:spPr>
          <a:xfrm flipH="1">
            <a:off x="1536220" y="4114800"/>
            <a:ext cx="2111257" cy="8397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583379" y="4343400"/>
            <a:ext cx="455222" cy="618038"/>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6" idx="3"/>
          </p:cNvCxnSpPr>
          <p:nvPr/>
        </p:nvCxnSpPr>
        <p:spPr>
          <a:xfrm>
            <a:off x="5105400" y="4267200"/>
            <a:ext cx="471730" cy="6873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3"/>
          </p:cNvCxnSpPr>
          <p:nvPr/>
        </p:nvCxnSpPr>
        <p:spPr>
          <a:xfrm>
            <a:off x="5715000" y="3886200"/>
            <a:ext cx="1882584" cy="10683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a:t>
            </a:r>
          </a:p>
        </p:txBody>
      </p:sp>
      <p:sp>
        <p:nvSpPr>
          <p:cNvPr id="25" name="Freeform 24"/>
          <p:cNvSpPr/>
          <p:nvPr/>
        </p:nvSpPr>
        <p:spPr>
          <a:xfrm>
            <a:off x="5888182" y="3324075"/>
            <a:ext cx="1115749" cy="909776"/>
          </a:xfrm>
          <a:custGeom>
            <a:avLst/>
            <a:gdLst>
              <a:gd name="connsiteX0" fmla="*/ 0 w 1115749"/>
              <a:gd name="connsiteY0" fmla="*/ 402798 h 909776"/>
              <a:gd name="connsiteX1" fmla="*/ 886691 w 1115749"/>
              <a:gd name="connsiteY1" fmla="*/ 901561 h 909776"/>
              <a:gd name="connsiteX2" fmla="*/ 1066800 w 1115749"/>
              <a:gd name="connsiteY2" fmla="*/ 42580 h 909776"/>
              <a:gd name="connsiteX3" fmla="*/ 152400 w 1115749"/>
              <a:gd name="connsiteY3" fmla="*/ 208834 h 909776"/>
            </a:gdLst>
            <a:ahLst/>
            <a:cxnLst>
              <a:cxn ang="0">
                <a:pos x="connsiteX0" y="connsiteY0"/>
              </a:cxn>
              <a:cxn ang="0">
                <a:pos x="connsiteX1" y="connsiteY1"/>
              </a:cxn>
              <a:cxn ang="0">
                <a:pos x="connsiteX2" y="connsiteY2"/>
              </a:cxn>
              <a:cxn ang="0">
                <a:pos x="connsiteX3" y="connsiteY3"/>
              </a:cxn>
            </a:cxnLst>
            <a:rect l="l" t="t" r="r" b="b"/>
            <a:pathLst>
              <a:path w="1115749" h="909776">
                <a:moveTo>
                  <a:pt x="0" y="402798"/>
                </a:moveTo>
                <a:cubicBezTo>
                  <a:pt x="354445" y="682197"/>
                  <a:pt x="708891" y="961597"/>
                  <a:pt x="886691" y="901561"/>
                </a:cubicBezTo>
                <a:cubicBezTo>
                  <a:pt x="1064491" y="841525"/>
                  <a:pt x="1189182" y="158034"/>
                  <a:pt x="1066800" y="42580"/>
                </a:cubicBezTo>
                <a:cubicBezTo>
                  <a:pt x="944418" y="-72874"/>
                  <a:pt x="548409" y="67980"/>
                  <a:pt x="152400" y="208834"/>
                </a:cubicBezTo>
              </a:path>
            </a:pathLst>
          </a:cu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95114778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dirty="0" smtClean="0"/>
              <a:t>Boogie </a:t>
            </a:r>
            <a:r>
              <a:rPr dirty="0" smtClean="0"/>
              <a:t>language overview</a:t>
            </a:r>
            <a:endParaRPr lang="en-US" dirty="0"/>
          </a:p>
        </p:txBody>
      </p:sp>
      <p:sp>
        <p:nvSpPr>
          <p:cNvPr id="3" name="Content Placeholder 2"/>
          <p:cNvSpPr>
            <a:spLocks noGrp="1"/>
          </p:cNvSpPr>
          <p:nvPr>
            <p:ph idx="4294967295"/>
          </p:nvPr>
        </p:nvSpPr>
        <p:spPr>
          <a:xfrm>
            <a:off x="381000" y="1084000"/>
            <a:ext cx="8382000" cy="5309146"/>
          </a:xfrm>
          <a:prstGeom prst="rect">
            <a:avLst/>
          </a:prstGeom>
        </p:spPr>
        <p:txBody>
          <a:bodyPr/>
          <a:lstStyle/>
          <a:p>
            <a:pPr>
              <a:buNone/>
            </a:pPr>
            <a:r>
              <a:rPr lang="en-US" sz="2800" dirty="0" smtClean="0"/>
              <a:t>Mathematical features</a:t>
            </a:r>
          </a:p>
          <a:p>
            <a:r>
              <a:rPr lang="en-US" sz="2800" b="1" dirty="0" smtClean="0">
                <a:solidFill>
                  <a:schemeClr val="bg2">
                    <a:lumMod val="50000"/>
                  </a:schemeClr>
                </a:solidFill>
              </a:rPr>
              <a:t>type</a:t>
            </a:r>
            <a:r>
              <a:rPr lang="en-US" sz="2800" dirty="0" smtClean="0"/>
              <a:t> T;</a:t>
            </a:r>
          </a:p>
          <a:p>
            <a:r>
              <a:rPr lang="en-US" sz="2800" b="1" dirty="0">
                <a:solidFill>
                  <a:schemeClr val="bg2">
                    <a:lumMod val="50000"/>
                  </a:schemeClr>
                </a:solidFill>
              </a:rPr>
              <a:t>const</a:t>
            </a:r>
            <a:r>
              <a:rPr lang="en-US" sz="2800" dirty="0" smtClean="0"/>
              <a:t> x: T;</a:t>
            </a:r>
          </a:p>
          <a:p>
            <a:r>
              <a:rPr lang="en-US" sz="2800" b="1" dirty="0">
                <a:solidFill>
                  <a:schemeClr val="bg2">
                    <a:lumMod val="50000"/>
                  </a:schemeClr>
                </a:solidFill>
              </a:rPr>
              <a:t>function</a:t>
            </a:r>
            <a:r>
              <a:rPr lang="en-US" sz="2800" dirty="0" smtClean="0">
                <a:solidFill>
                  <a:srgbClr val="00B0F0"/>
                </a:solidFill>
              </a:rPr>
              <a:t> </a:t>
            </a:r>
            <a:r>
              <a:rPr lang="en-US" sz="2800" dirty="0" smtClean="0"/>
              <a:t>f(A, B</a:t>
            </a:r>
            <a:r>
              <a:rPr lang="en-US" sz="2800" dirty="0" smtClean="0"/>
              <a:t>): T;</a:t>
            </a:r>
            <a:endParaRPr lang="en-US" sz="2800" dirty="0" smtClean="0"/>
          </a:p>
          <a:p>
            <a:r>
              <a:rPr lang="en-US" sz="2800" b="1" dirty="0">
                <a:solidFill>
                  <a:schemeClr val="bg2">
                    <a:lumMod val="50000"/>
                  </a:schemeClr>
                </a:solidFill>
              </a:rPr>
              <a:t>axiom</a:t>
            </a:r>
            <a:r>
              <a:rPr lang="en-US" sz="2800" dirty="0" smtClean="0"/>
              <a:t> E;</a:t>
            </a:r>
          </a:p>
          <a:p>
            <a:pPr>
              <a:buNone/>
            </a:pPr>
            <a:r>
              <a:rPr lang="en-US" sz="2800" dirty="0" smtClean="0"/>
              <a:t>Imperative features</a:t>
            </a:r>
          </a:p>
          <a:p>
            <a:r>
              <a:rPr lang="en-US" sz="2800" b="1" dirty="0" err="1">
                <a:solidFill>
                  <a:schemeClr val="bg2">
                    <a:lumMod val="50000"/>
                  </a:schemeClr>
                </a:solidFill>
              </a:rPr>
              <a:t>var</a:t>
            </a:r>
            <a:r>
              <a:rPr lang="en-US" sz="2800" dirty="0" smtClean="0"/>
              <a:t> y: T;</a:t>
            </a:r>
          </a:p>
          <a:p>
            <a:r>
              <a:rPr lang="en-US" sz="2800" b="1" dirty="0">
                <a:solidFill>
                  <a:schemeClr val="bg2">
                    <a:lumMod val="50000"/>
                  </a:schemeClr>
                </a:solidFill>
              </a:rPr>
              <a:t>procedure</a:t>
            </a:r>
            <a:r>
              <a:rPr lang="en-US" sz="2800" dirty="0" smtClean="0">
                <a:solidFill>
                  <a:srgbClr val="00B0F0"/>
                </a:solidFill>
              </a:rPr>
              <a:t> </a:t>
            </a:r>
            <a:r>
              <a:rPr lang="en-US" sz="2800" dirty="0" smtClean="0"/>
              <a:t>P(a: A, b: B) </a:t>
            </a:r>
            <a:r>
              <a:rPr lang="en-US" sz="2800" b="1" dirty="0">
                <a:solidFill>
                  <a:schemeClr val="bg2">
                    <a:lumMod val="50000"/>
                  </a:schemeClr>
                </a:solidFill>
              </a:rPr>
              <a:t>returns</a:t>
            </a:r>
            <a:r>
              <a:rPr lang="en-US" sz="2800" dirty="0" smtClean="0">
                <a:solidFill>
                  <a:srgbClr val="00B0F0"/>
                </a:solidFill>
              </a:rPr>
              <a:t> </a:t>
            </a:r>
            <a:r>
              <a:rPr lang="en-US" sz="2800" dirty="0" smtClean="0"/>
              <a:t>(x: T, y: U);</a:t>
            </a:r>
            <a:r>
              <a:rPr lang="en-US" sz="2800" dirty="0" smtClean="0">
                <a:solidFill>
                  <a:srgbClr val="00B0F0"/>
                </a:solidFill>
              </a:rPr>
              <a:t/>
            </a:r>
            <a:br>
              <a:rPr lang="en-US" sz="2800" dirty="0" smtClean="0">
                <a:solidFill>
                  <a:srgbClr val="00B0F0"/>
                </a:solidFill>
              </a:rPr>
            </a:br>
            <a:r>
              <a:rPr lang="en-US" sz="2800" dirty="0" smtClean="0">
                <a:solidFill>
                  <a:srgbClr val="00B0F0"/>
                </a:solidFill>
              </a:rPr>
              <a:t>	</a:t>
            </a:r>
            <a:r>
              <a:rPr lang="en-US" sz="2800" b="1" dirty="0">
                <a:solidFill>
                  <a:schemeClr val="bg2">
                    <a:lumMod val="50000"/>
                  </a:schemeClr>
                </a:solidFill>
              </a:rPr>
              <a:t>requires</a:t>
            </a:r>
            <a:r>
              <a:rPr lang="en-US" sz="2800" dirty="0" smtClean="0">
                <a:solidFill>
                  <a:srgbClr val="00B0F0"/>
                </a:solidFill>
              </a:rPr>
              <a:t> </a:t>
            </a:r>
            <a:r>
              <a:rPr lang="en-US" sz="2800" dirty="0" smtClean="0"/>
              <a:t>pre;</a:t>
            </a:r>
            <a:r>
              <a:rPr lang="en-US" sz="2800" dirty="0" smtClean="0">
                <a:solidFill>
                  <a:srgbClr val="00B0F0"/>
                </a:solidFill>
              </a:rPr>
              <a:t> </a:t>
            </a:r>
            <a:r>
              <a:rPr lang="en-US" sz="2800" b="1" dirty="0">
                <a:solidFill>
                  <a:schemeClr val="bg2">
                    <a:lumMod val="50000"/>
                  </a:schemeClr>
                </a:solidFill>
              </a:rPr>
              <a:t>modifies</a:t>
            </a:r>
            <a:r>
              <a:rPr lang="en-US" sz="2800" dirty="0" smtClean="0"/>
              <a:t> w; </a:t>
            </a:r>
            <a:r>
              <a:rPr lang="en-US" sz="2800" b="1" dirty="0">
                <a:solidFill>
                  <a:schemeClr val="bg2">
                    <a:lumMod val="50000"/>
                  </a:schemeClr>
                </a:solidFill>
              </a:rPr>
              <a:t>ensures</a:t>
            </a:r>
            <a:r>
              <a:rPr lang="en-US" sz="2800" dirty="0" smtClean="0"/>
              <a:t> </a:t>
            </a:r>
            <a:r>
              <a:rPr lang="en-US" sz="2800" dirty="0" smtClean="0"/>
              <a:t>post;</a:t>
            </a:r>
            <a:endParaRPr lang="en-US" sz="2800" dirty="0" smtClean="0"/>
          </a:p>
          <a:p>
            <a:r>
              <a:rPr lang="en-US" sz="2800" b="1" dirty="0">
                <a:solidFill>
                  <a:schemeClr val="bg2">
                    <a:lumMod val="50000"/>
                  </a:schemeClr>
                </a:solidFill>
              </a:rPr>
              <a:t>implementation</a:t>
            </a:r>
            <a:r>
              <a:rPr lang="en-US" sz="2800" dirty="0" smtClean="0"/>
              <a:t> P(a: A, b: B) </a:t>
            </a:r>
            <a:r>
              <a:rPr lang="en-US" sz="2800" b="1" dirty="0">
                <a:solidFill>
                  <a:schemeClr val="bg2">
                    <a:lumMod val="50000"/>
                  </a:schemeClr>
                </a:solidFill>
              </a:rPr>
              <a:t>returns</a:t>
            </a:r>
            <a:r>
              <a:rPr lang="en-US" sz="2800" dirty="0" smtClean="0">
                <a:solidFill>
                  <a:srgbClr val="00B0F0"/>
                </a:solidFill>
              </a:rPr>
              <a:t> </a:t>
            </a:r>
            <a:r>
              <a:rPr lang="en-US" sz="2800" dirty="0" smtClean="0"/>
              <a:t>(x: T, y: U)</a:t>
            </a:r>
            <a:br>
              <a:rPr lang="en-US" sz="2800" dirty="0" smtClean="0"/>
            </a:br>
            <a:r>
              <a:rPr lang="en-US" sz="2800" dirty="0" smtClean="0"/>
              <a:t>	{ … }</a:t>
            </a:r>
            <a:endParaRPr lang="en-US" sz="2800" dirty="0">
              <a:solidFill>
                <a:srgbClr val="00B0F0"/>
              </a:solidFill>
            </a:endParaRPr>
          </a:p>
        </p:txBody>
      </p:sp>
    </p:spTree>
    <p:extLst>
      <p:ext uri="{BB962C8B-B14F-4D97-AF65-F5344CB8AC3E}">
        <p14:creationId xmlns:p14="http://schemas.microsoft.com/office/powerpoint/2010/main" val="66651689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t>
            </a:r>
            <a:r>
              <a:rPr lang="en-US" dirty="0" err="1" smtClean="0"/>
              <a:t>RiSE</a:t>
            </a:r>
            <a:r>
              <a:rPr lang="en-US" dirty="0" smtClean="0"/>
              <a:t> tools at Microsoft</a:t>
            </a:r>
            <a:endParaRPr lang="en-US" dirty="0"/>
          </a:p>
        </p:txBody>
      </p:sp>
      <p:sp>
        <p:nvSpPr>
          <p:cNvPr id="3" name="Text Placeholder 2"/>
          <p:cNvSpPr>
            <a:spLocks noGrp="1"/>
          </p:cNvSpPr>
          <p:nvPr>
            <p:ph type="body" sz="quarter" idx="10"/>
          </p:nvPr>
        </p:nvSpPr>
        <p:spPr>
          <a:xfrm>
            <a:off x="381000" y="1411552"/>
            <a:ext cx="8382000" cy="3016210"/>
          </a:xfrm>
        </p:spPr>
        <p:txBody>
          <a:bodyPr/>
          <a:lstStyle/>
          <a:p>
            <a:r>
              <a:rPr lang="en-US" dirty="0" smtClean="0"/>
              <a:t>SLAM, Static Driver Verifier (SDV)</a:t>
            </a:r>
          </a:p>
          <a:p>
            <a:r>
              <a:rPr lang="en-US" dirty="0" smtClean="0"/>
              <a:t>Sage</a:t>
            </a:r>
          </a:p>
          <a:p>
            <a:r>
              <a:rPr lang="en-US" dirty="0" smtClean="0"/>
              <a:t>Code Contracts for .NET</a:t>
            </a:r>
          </a:p>
          <a:p>
            <a:pPr lvl="1"/>
            <a:r>
              <a:rPr lang="en-US" dirty="0" err="1" smtClean="0"/>
              <a:t>Clousot</a:t>
            </a:r>
            <a:endParaRPr lang="en-US" dirty="0" smtClean="0"/>
          </a:p>
          <a:p>
            <a:pPr lvl="1"/>
            <a:r>
              <a:rPr lang="en-US" dirty="0" err="1" smtClean="0"/>
              <a:t>Pex</a:t>
            </a:r>
            <a:endParaRPr lang="en-US" dirty="0" smtClean="0"/>
          </a:p>
          <a:p>
            <a:r>
              <a:rPr lang="en-US" dirty="0" smtClean="0"/>
              <a:t>Z3</a:t>
            </a:r>
          </a:p>
        </p:txBody>
      </p:sp>
    </p:spTree>
    <p:extLst>
      <p:ext uri="{BB962C8B-B14F-4D97-AF65-F5344CB8AC3E}">
        <p14:creationId xmlns:p14="http://schemas.microsoft.com/office/powerpoint/2010/main" val="49696358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Boogie statements</a:t>
            </a:r>
            <a:endParaRPr lang="en-US" dirty="0"/>
          </a:p>
        </p:txBody>
      </p:sp>
      <p:sp>
        <p:nvSpPr>
          <p:cNvPr id="3" name="Content Placeholder 2"/>
          <p:cNvSpPr>
            <a:spLocks noGrp="1"/>
          </p:cNvSpPr>
          <p:nvPr>
            <p:ph sz="half" idx="1"/>
          </p:nvPr>
        </p:nvSpPr>
        <p:spPr>
          <a:xfrm>
            <a:off x="381000" y="1411553"/>
            <a:ext cx="4114800" cy="3462486"/>
          </a:xfrm>
        </p:spPr>
        <p:txBody>
          <a:bodyPr/>
          <a:lstStyle/>
          <a:p>
            <a:r>
              <a:rPr lang="en-US" sz="3000" dirty="0" smtClean="0"/>
              <a:t>x := E</a:t>
            </a:r>
          </a:p>
          <a:p>
            <a:r>
              <a:rPr lang="en-US" sz="3000" dirty="0" smtClean="0"/>
              <a:t>a[ </a:t>
            </a:r>
            <a:r>
              <a:rPr lang="en-US" sz="3000" dirty="0" err="1" smtClean="0"/>
              <a:t>i</a:t>
            </a:r>
            <a:r>
              <a:rPr lang="en-US" sz="3000" dirty="0" smtClean="0"/>
              <a:t> ] := E</a:t>
            </a:r>
          </a:p>
          <a:p>
            <a:r>
              <a:rPr lang="en-US" b="1" dirty="0">
                <a:solidFill>
                  <a:schemeClr val="bg2">
                    <a:lumMod val="50000"/>
                  </a:schemeClr>
                </a:solidFill>
              </a:rPr>
              <a:t>havoc</a:t>
            </a:r>
            <a:r>
              <a:rPr lang="en-US" sz="3000" dirty="0" smtClean="0"/>
              <a:t> x</a:t>
            </a:r>
          </a:p>
          <a:p>
            <a:r>
              <a:rPr lang="en-US" b="1" dirty="0">
                <a:solidFill>
                  <a:schemeClr val="bg2">
                    <a:lumMod val="50000"/>
                  </a:schemeClr>
                </a:solidFill>
              </a:rPr>
              <a:t>assert</a:t>
            </a:r>
            <a:r>
              <a:rPr lang="en-US" sz="3000" dirty="0" smtClean="0"/>
              <a:t> E</a:t>
            </a:r>
          </a:p>
          <a:p>
            <a:r>
              <a:rPr lang="en-US" b="1" dirty="0">
                <a:solidFill>
                  <a:schemeClr val="bg2">
                    <a:lumMod val="50000"/>
                  </a:schemeClr>
                </a:solidFill>
              </a:rPr>
              <a:t>assume</a:t>
            </a:r>
            <a:r>
              <a:rPr lang="en-US" sz="3000" dirty="0" smtClean="0"/>
              <a:t> E</a:t>
            </a:r>
          </a:p>
          <a:p>
            <a:r>
              <a:rPr lang="en-US" sz="3000" dirty="0" smtClean="0"/>
              <a:t>;</a:t>
            </a:r>
          </a:p>
          <a:p>
            <a:r>
              <a:rPr lang="en-US" b="1" dirty="0">
                <a:solidFill>
                  <a:schemeClr val="bg2">
                    <a:lumMod val="50000"/>
                  </a:schemeClr>
                </a:solidFill>
              </a:rPr>
              <a:t>call</a:t>
            </a:r>
            <a:r>
              <a:rPr lang="en-US" sz="3000" dirty="0" smtClean="0"/>
              <a:t> P()</a:t>
            </a:r>
          </a:p>
        </p:txBody>
      </p:sp>
      <p:sp>
        <p:nvSpPr>
          <p:cNvPr id="4" name="Content Placeholder 3"/>
          <p:cNvSpPr>
            <a:spLocks noGrp="1"/>
          </p:cNvSpPr>
          <p:nvPr>
            <p:ph sz="half" idx="2"/>
          </p:nvPr>
        </p:nvSpPr>
        <p:spPr>
          <a:xfrm>
            <a:off x="4648200" y="1411553"/>
            <a:ext cx="4114800" cy="2419124"/>
          </a:xfrm>
        </p:spPr>
        <p:txBody>
          <a:bodyPr/>
          <a:lstStyle/>
          <a:p>
            <a:r>
              <a:rPr lang="en-US" b="1" dirty="0">
                <a:solidFill>
                  <a:schemeClr val="bg2">
                    <a:lumMod val="50000"/>
                  </a:schemeClr>
                </a:solidFill>
              </a:rPr>
              <a:t>if</a:t>
            </a:r>
          </a:p>
          <a:p>
            <a:r>
              <a:rPr lang="en-US" b="1" dirty="0">
                <a:solidFill>
                  <a:schemeClr val="bg2">
                    <a:lumMod val="50000"/>
                  </a:schemeClr>
                </a:solidFill>
              </a:rPr>
              <a:t>while</a:t>
            </a:r>
          </a:p>
          <a:p>
            <a:r>
              <a:rPr lang="en-US" b="1" dirty="0">
                <a:solidFill>
                  <a:schemeClr val="bg2">
                    <a:lumMod val="50000"/>
                  </a:schemeClr>
                </a:solidFill>
              </a:rPr>
              <a:t>break</a:t>
            </a:r>
          </a:p>
          <a:p>
            <a:r>
              <a:rPr lang="en-US" sz="3000" dirty="0" smtClean="0"/>
              <a:t>label:</a:t>
            </a:r>
          </a:p>
          <a:p>
            <a:r>
              <a:rPr lang="en-US" b="1" dirty="0" err="1">
                <a:solidFill>
                  <a:schemeClr val="bg2">
                    <a:lumMod val="50000"/>
                  </a:schemeClr>
                </a:solidFill>
              </a:rPr>
              <a:t>goto</a:t>
            </a:r>
            <a:r>
              <a:rPr lang="en-US" sz="3000" dirty="0" smtClean="0"/>
              <a:t> A, B</a:t>
            </a:r>
            <a:endParaRPr lang="en-US" sz="3000" dirty="0"/>
          </a:p>
        </p:txBody>
      </p:sp>
    </p:spTree>
    <p:extLst>
      <p:ext uri="{BB962C8B-B14F-4D97-AF65-F5344CB8AC3E}">
        <p14:creationId xmlns:p14="http://schemas.microsoft.com/office/powerpoint/2010/main" val="342285772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81000" y="230187"/>
            <a:ext cx="8382000" cy="1218795"/>
          </a:xfrm>
        </p:spPr>
        <p:txBody>
          <a:bodyPr/>
          <a:lstStyle/>
          <a:p>
            <a:r>
              <a:rPr sz="4400" dirty="0" smtClean="0"/>
              <a:t>Example:  Defining OO semantics by translation into Boogie</a:t>
            </a:r>
            <a:endParaRPr lang="en-US" sz="4400" dirty="0"/>
          </a:p>
        </p:txBody>
      </p:sp>
      <p:sp>
        <p:nvSpPr>
          <p:cNvPr id="79875" name="Rectangle 3"/>
          <p:cNvSpPr>
            <a:spLocks noGrp="1" noChangeArrowheads="1"/>
          </p:cNvSpPr>
          <p:nvPr>
            <p:ph idx="4294967295"/>
          </p:nvPr>
        </p:nvSpPr>
        <p:spPr>
          <a:xfrm>
            <a:off x="381000" y="1750327"/>
            <a:ext cx="8382000" cy="4678712"/>
          </a:xfrm>
          <a:prstGeom prst="roundRect">
            <a:avLst/>
          </a:prstGeom>
          <a:solidFill>
            <a:srgbClr val="000000">
              <a:alpha val="12157"/>
            </a:srgbClr>
          </a:solidFill>
          <a:ln>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190500" h="127000"/>
            <a:bevelB w="190500" h="127000"/>
            <a:contourClr>
              <a:srgbClr val="777777"/>
            </a:contourClr>
          </a:sp3d>
        </p:spPr>
        <p:style>
          <a:lnRef idx="0">
            <a:schemeClr val="accent2"/>
          </a:lnRef>
          <a:fillRef idx="3">
            <a:schemeClr val="accent2"/>
          </a:fillRef>
          <a:effectRef idx="3">
            <a:schemeClr val="accent2"/>
          </a:effectRef>
          <a:fontRef idx="minor">
            <a:schemeClr val="lt1"/>
          </a:fontRef>
        </p:style>
        <p:txBody>
          <a:bodyPr vert="horz" wrap="square" lIns="91425" tIns="45713" rIns="91425" bIns="45713" numCol="1" anchor="ctr" anchorCtr="0" compatLnSpc="1">
            <a:prstTxWarp prst="textNoShape">
              <a:avLst/>
            </a:prstTxWarp>
          </a:bodyPr>
          <a:lstStyle/>
          <a:p>
            <a:pPr>
              <a:buFontTx/>
              <a:buNone/>
              <a:defRPr/>
            </a:pPr>
            <a:r>
              <a:rPr lang="en-US" sz="2800" dirty="0">
                <a:solidFill>
                  <a:schemeClr val="bg2">
                    <a:lumMod val="50000"/>
                  </a:schemeClr>
                </a:solidFill>
              </a:rPr>
              <a:t>	</a:t>
            </a:r>
            <a:r>
              <a:rPr lang="en-US" sz="2800" b="1" dirty="0">
                <a:solidFill>
                  <a:schemeClr val="bg2">
                    <a:lumMod val="50000"/>
                  </a:schemeClr>
                </a:solidFill>
              </a:rPr>
              <a:t>class</a:t>
            </a:r>
            <a:r>
              <a:rPr lang="en-US" sz="2800" dirty="0">
                <a:solidFill>
                  <a:schemeClr val="bg2">
                    <a:lumMod val="50000"/>
                  </a:schemeClr>
                </a:solidFill>
              </a:rPr>
              <a:t> C </a:t>
            </a:r>
            <a:r>
              <a:rPr lang="en-US" sz="2800" dirty="0" smtClean="0">
                <a:solidFill>
                  <a:schemeClr val="bg2">
                    <a:lumMod val="50000"/>
                  </a:schemeClr>
                </a:solidFill>
              </a:rPr>
              <a:t>{</a:t>
            </a:r>
            <a:r>
              <a:rPr lang="en-US" sz="2800" dirty="0">
                <a:solidFill>
                  <a:schemeClr val="bg2">
                    <a:lumMod val="50000"/>
                  </a:schemeClr>
                </a:solidFill>
              </a:rPr>
              <a:t/>
            </a:r>
            <a:br>
              <a:rPr lang="en-US" sz="2800" dirty="0">
                <a:solidFill>
                  <a:schemeClr val="bg2">
                    <a:lumMod val="50000"/>
                  </a:schemeClr>
                </a:solidFill>
              </a:rPr>
            </a:br>
            <a:r>
              <a:rPr lang="en-US" sz="2800" dirty="0">
                <a:solidFill>
                  <a:schemeClr val="bg2">
                    <a:lumMod val="50000"/>
                  </a:schemeClr>
                </a:solidFill>
              </a:rPr>
              <a:t>	</a:t>
            </a:r>
            <a:r>
              <a:rPr lang="en-US" sz="2800" b="1" dirty="0" err="1">
                <a:solidFill>
                  <a:schemeClr val="bg2">
                    <a:lumMod val="50000"/>
                  </a:schemeClr>
                </a:solidFill>
              </a:rPr>
              <a:t>var</a:t>
            </a:r>
            <a:r>
              <a:rPr lang="en-US" sz="2800" dirty="0" smtClean="0">
                <a:solidFill>
                  <a:schemeClr val="bg2">
                    <a:lumMod val="50000"/>
                  </a:schemeClr>
                </a:solidFill>
              </a:rPr>
              <a:t> x: </a:t>
            </a:r>
            <a:r>
              <a:rPr lang="en-US" sz="2800" b="1" dirty="0" err="1" smtClean="0">
                <a:solidFill>
                  <a:schemeClr val="bg2">
                    <a:lumMod val="50000"/>
                  </a:schemeClr>
                </a:solidFill>
              </a:rPr>
              <a:t>int</a:t>
            </a:r>
            <a:r>
              <a:rPr lang="en-US" sz="2800" dirty="0" smtClean="0">
                <a:solidFill>
                  <a:schemeClr val="bg2">
                    <a:lumMod val="50000"/>
                  </a:schemeClr>
                </a:solidFill>
              </a:rPr>
              <a:t>;</a:t>
            </a:r>
            <a:endParaRPr lang="en-US" sz="2800" dirty="0" smtClean="0">
              <a:solidFill>
                <a:schemeClr val="bg2">
                  <a:lumMod val="50000"/>
                </a:schemeClr>
              </a:solidFill>
            </a:endParaRPr>
          </a:p>
          <a:p>
            <a:pPr>
              <a:buFontTx/>
              <a:buNone/>
              <a:defRPr/>
            </a:pPr>
            <a:r>
              <a:rPr lang="en-US" sz="2800" dirty="0" smtClean="0">
                <a:solidFill>
                  <a:schemeClr val="bg2">
                    <a:lumMod val="50000"/>
                  </a:schemeClr>
                </a:solidFill>
              </a:rPr>
              <a:t>	</a:t>
            </a:r>
            <a:r>
              <a:rPr lang="en-US" sz="2800" dirty="0">
                <a:solidFill>
                  <a:schemeClr val="bg2">
                    <a:lumMod val="50000"/>
                  </a:schemeClr>
                </a:solidFill>
              </a:rPr>
              <a:t>	</a:t>
            </a:r>
            <a:r>
              <a:rPr lang="en-US" sz="2800" b="1" dirty="0" smtClean="0">
                <a:solidFill>
                  <a:schemeClr val="bg2">
                    <a:lumMod val="50000"/>
                  </a:schemeClr>
                </a:solidFill>
              </a:rPr>
              <a:t>method</a:t>
            </a:r>
            <a:r>
              <a:rPr lang="en-US" sz="2800" dirty="0" smtClean="0">
                <a:solidFill>
                  <a:schemeClr val="bg2">
                    <a:lumMod val="50000"/>
                  </a:schemeClr>
                </a:solidFill>
              </a:rPr>
              <a:t> M(n: </a:t>
            </a:r>
            <a:r>
              <a:rPr lang="en-US" sz="2800" b="1" dirty="0" err="1" smtClean="0">
                <a:solidFill>
                  <a:schemeClr val="bg2">
                    <a:lumMod val="50000"/>
                  </a:schemeClr>
                </a:solidFill>
              </a:rPr>
              <a:t>int</a:t>
            </a:r>
            <a:r>
              <a:rPr lang="en-US" sz="2800" dirty="0" smtClean="0">
                <a:solidFill>
                  <a:schemeClr val="bg2">
                    <a:lumMod val="50000"/>
                  </a:schemeClr>
                </a:solidFill>
              </a:rPr>
              <a:t>) </a:t>
            </a:r>
            <a:r>
              <a:rPr lang="en-US" sz="2800" b="1" dirty="0">
                <a:solidFill>
                  <a:schemeClr val="bg2">
                    <a:lumMod val="50000"/>
                  </a:schemeClr>
                </a:solidFill>
              </a:rPr>
              <a:t>returns</a:t>
            </a:r>
            <a:r>
              <a:rPr lang="en-US" sz="2800" dirty="0" smtClean="0">
                <a:solidFill>
                  <a:schemeClr val="bg2">
                    <a:lumMod val="50000"/>
                  </a:schemeClr>
                </a:solidFill>
              </a:rPr>
              <a:t> (r: </a:t>
            </a:r>
            <a:r>
              <a:rPr lang="en-US" sz="2800" b="1" dirty="0" err="1" smtClean="0">
                <a:solidFill>
                  <a:schemeClr val="bg2">
                    <a:lumMod val="50000"/>
                  </a:schemeClr>
                </a:solidFill>
              </a:rPr>
              <a:t>int</a:t>
            </a:r>
            <a:r>
              <a:rPr lang="en-US" sz="2800" dirty="0" smtClean="0">
                <a:solidFill>
                  <a:schemeClr val="bg2">
                    <a:lumMod val="50000"/>
                  </a:schemeClr>
                </a:solidFill>
              </a:rPr>
              <a:t>) { </a:t>
            </a:r>
            <a:r>
              <a:rPr lang="en-US" sz="2800" dirty="0">
                <a:solidFill>
                  <a:schemeClr val="bg2">
                    <a:lumMod val="50000"/>
                  </a:schemeClr>
                </a:solidFill>
              </a:rPr>
              <a:t>… } </a:t>
            </a:r>
          </a:p>
          <a:p>
            <a:pPr>
              <a:buFontTx/>
              <a:buNone/>
              <a:defRPr/>
            </a:pPr>
            <a:r>
              <a:rPr lang="en-US" sz="2800" dirty="0">
                <a:solidFill>
                  <a:schemeClr val="bg2">
                    <a:lumMod val="50000"/>
                  </a:schemeClr>
                </a:solidFill>
              </a:rPr>
              <a:t>		</a:t>
            </a:r>
            <a:r>
              <a:rPr lang="en-US" sz="2800" b="1" dirty="0">
                <a:solidFill>
                  <a:schemeClr val="bg2">
                    <a:lumMod val="50000"/>
                  </a:schemeClr>
                </a:solidFill>
              </a:rPr>
              <a:t>static</a:t>
            </a:r>
            <a:r>
              <a:rPr lang="en-US" sz="2800" dirty="0" smtClean="0">
                <a:solidFill>
                  <a:schemeClr val="bg2">
                    <a:lumMod val="50000"/>
                  </a:schemeClr>
                </a:solidFill>
              </a:rPr>
              <a:t> </a:t>
            </a:r>
            <a:r>
              <a:rPr lang="en-US" sz="2800" b="1" dirty="0" smtClean="0">
                <a:solidFill>
                  <a:schemeClr val="bg2">
                    <a:lumMod val="50000"/>
                  </a:schemeClr>
                </a:solidFill>
              </a:rPr>
              <a:t>method</a:t>
            </a:r>
            <a:r>
              <a:rPr lang="en-US" sz="2800" dirty="0" smtClean="0">
                <a:solidFill>
                  <a:schemeClr val="bg2">
                    <a:lumMod val="50000"/>
                  </a:schemeClr>
                </a:solidFill>
              </a:rPr>
              <a:t> </a:t>
            </a:r>
            <a:r>
              <a:rPr lang="en-US" sz="2800" dirty="0">
                <a:solidFill>
                  <a:schemeClr val="bg2">
                    <a:lumMod val="50000"/>
                  </a:schemeClr>
                </a:solidFill>
              </a:rPr>
              <a:t>Main() {</a:t>
            </a:r>
            <a:br>
              <a:rPr lang="en-US" sz="2800" dirty="0">
                <a:solidFill>
                  <a:schemeClr val="bg2">
                    <a:lumMod val="50000"/>
                  </a:schemeClr>
                </a:solidFill>
              </a:rPr>
            </a:br>
            <a:r>
              <a:rPr lang="en-US" sz="2800" dirty="0">
                <a:solidFill>
                  <a:schemeClr val="bg2">
                    <a:lumMod val="50000"/>
                  </a:schemeClr>
                </a:solidFill>
              </a:rPr>
              <a:t>		</a:t>
            </a:r>
            <a:r>
              <a:rPr lang="en-US" sz="2800" b="1" dirty="0" err="1">
                <a:solidFill>
                  <a:schemeClr val="bg2">
                    <a:lumMod val="50000"/>
                  </a:schemeClr>
                </a:solidFill>
              </a:rPr>
              <a:t>var</a:t>
            </a:r>
            <a:r>
              <a:rPr lang="en-US" sz="2800" dirty="0" smtClean="0">
                <a:solidFill>
                  <a:schemeClr val="bg2">
                    <a:lumMod val="50000"/>
                  </a:schemeClr>
                </a:solidFill>
              </a:rPr>
              <a:t> c := </a:t>
            </a:r>
            <a:r>
              <a:rPr lang="en-US" sz="2800" b="1" dirty="0" smtClean="0">
                <a:solidFill>
                  <a:schemeClr val="bg2">
                    <a:lumMod val="50000"/>
                  </a:schemeClr>
                </a:solidFill>
              </a:rPr>
              <a:t>new</a:t>
            </a:r>
            <a:r>
              <a:rPr lang="en-US" sz="2800" dirty="0" smtClean="0">
                <a:solidFill>
                  <a:schemeClr val="bg2">
                    <a:lumMod val="50000"/>
                  </a:schemeClr>
                </a:solidFill>
              </a:rPr>
              <a:t> C;</a:t>
            </a:r>
            <a:r>
              <a:rPr lang="en-US" sz="2800" dirty="0">
                <a:solidFill>
                  <a:schemeClr val="bg2">
                    <a:lumMod val="50000"/>
                  </a:schemeClr>
                </a:solidFill>
              </a:rPr>
              <a:t/>
            </a:r>
            <a:br>
              <a:rPr lang="en-US" sz="2800" dirty="0">
                <a:solidFill>
                  <a:schemeClr val="bg2">
                    <a:lumMod val="50000"/>
                  </a:schemeClr>
                </a:solidFill>
              </a:rPr>
            </a:br>
            <a:r>
              <a:rPr lang="en-US" sz="2800" dirty="0">
                <a:solidFill>
                  <a:schemeClr val="bg2">
                    <a:lumMod val="50000"/>
                  </a:schemeClr>
                </a:solidFill>
              </a:rPr>
              <a:t>		</a:t>
            </a:r>
            <a:r>
              <a:rPr lang="en-US" sz="2800" dirty="0" err="1">
                <a:solidFill>
                  <a:schemeClr val="bg2">
                    <a:lumMod val="50000"/>
                  </a:schemeClr>
                </a:solidFill>
              </a:rPr>
              <a:t>c.x</a:t>
            </a:r>
            <a:r>
              <a:rPr lang="en-US" sz="2800" dirty="0">
                <a:solidFill>
                  <a:schemeClr val="bg2">
                    <a:lumMod val="50000"/>
                  </a:schemeClr>
                </a:solidFill>
              </a:rPr>
              <a:t> </a:t>
            </a:r>
            <a:r>
              <a:rPr lang="en-US" sz="2800" dirty="0" smtClean="0">
                <a:solidFill>
                  <a:schemeClr val="bg2">
                    <a:lumMod val="50000"/>
                  </a:schemeClr>
                </a:solidFill>
              </a:rPr>
              <a:t>:= 12</a:t>
            </a:r>
            <a:r>
              <a:rPr lang="en-US" sz="2800" dirty="0">
                <a:solidFill>
                  <a:schemeClr val="bg2">
                    <a:lumMod val="50000"/>
                  </a:schemeClr>
                </a:solidFill>
              </a:rPr>
              <a:t>;</a:t>
            </a:r>
            <a:br>
              <a:rPr lang="en-US" sz="2800" dirty="0">
                <a:solidFill>
                  <a:schemeClr val="bg2">
                    <a:lumMod val="50000"/>
                  </a:schemeClr>
                </a:solidFill>
              </a:rPr>
            </a:br>
            <a:r>
              <a:rPr lang="en-US" sz="2800" dirty="0">
                <a:solidFill>
                  <a:schemeClr val="bg2">
                    <a:lumMod val="50000"/>
                  </a:schemeClr>
                </a:solidFill>
              </a:rPr>
              <a:t>		</a:t>
            </a:r>
            <a:r>
              <a:rPr lang="en-US" sz="2800" b="1" dirty="0" smtClean="0">
                <a:solidFill>
                  <a:schemeClr val="bg2">
                    <a:lumMod val="50000"/>
                  </a:schemeClr>
                </a:solidFill>
              </a:rPr>
              <a:t>call</a:t>
            </a:r>
            <a:r>
              <a:rPr lang="en-US" sz="2800" dirty="0" smtClean="0">
                <a:solidFill>
                  <a:schemeClr val="bg2">
                    <a:lumMod val="50000"/>
                  </a:schemeClr>
                </a:solidFill>
              </a:rPr>
              <a:t> </a:t>
            </a:r>
            <a:r>
              <a:rPr lang="en-US" sz="2800" dirty="0">
                <a:solidFill>
                  <a:schemeClr val="bg2">
                    <a:lumMod val="50000"/>
                  </a:schemeClr>
                </a:solidFill>
              </a:rPr>
              <a:t>y </a:t>
            </a:r>
            <a:r>
              <a:rPr lang="en-US" sz="2800" dirty="0" smtClean="0">
                <a:solidFill>
                  <a:schemeClr val="bg2">
                    <a:lumMod val="50000"/>
                  </a:schemeClr>
                </a:solidFill>
              </a:rPr>
              <a:t>:= </a:t>
            </a:r>
            <a:r>
              <a:rPr lang="en-US" sz="2800" dirty="0" err="1" smtClean="0">
                <a:solidFill>
                  <a:schemeClr val="bg2">
                    <a:lumMod val="50000"/>
                  </a:schemeClr>
                </a:solidFill>
              </a:rPr>
              <a:t>c.M</a:t>
            </a:r>
            <a:r>
              <a:rPr lang="en-US" sz="2800" dirty="0" smtClean="0">
                <a:solidFill>
                  <a:schemeClr val="bg2">
                    <a:lumMod val="50000"/>
                  </a:schemeClr>
                </a:solidFill>
              </a:rPr>
              <a:t>(5</a:t>
            </a:r>
            <a:r>
              <a:rPr lang="en-US" sz="2800" dirty="0">
                <a:solidFill>
                  <a:schemeClr val="bg2">
                    <a:lumMod val="50000"/>
                  </a:schemeClr>
                </a:solidFill>
              </a:rPr>
              <a:t>);</a:t>
            </a:r>
            <a:br>
              <a:rPr lang="en-US" sz="2800" dirty="0">
                <a:solidFill>
                  <a:schemeClr val="bg2">
                    <a:lumMod val="50000"/>
                  </a:schemeClr>
                </a:solidFill>
              </a:rPr>
            </a:br>
            <a:r>
              <a:rPr lang="en-US" sz="2800" dirty="0">
                <a:solidFill>
                  <a:schemeClr val="bg2">
                    <a:lumMod val="50000"/>
                  </a:schemeClr>
                </a:solidFill>
              </a:rPr>
              <a:t>	}</a:t>
            </a:r>
            <a:br>
              <a:rPr lang="en-US" sz="2800" dirty="0">
                <a:solidFill>
                  <a:schemeClr val="bg2">
                    <a:lumMod val="50000"/>
                  </a:schemeClr>
                </a:solidFill>
              </a:rPr>
            </a:br>
            <a:r>
              <a:rPr lang="en-US" sz="2800" dirty="0">
                <a:solidFill>
                  <a:schemeClr val="bg2">
                    <a:lumMod val="50000"/>
                  </a:schemeClr>
                </a:solidFill>
              </a:rPr>
              <a:t>}</a:t>
            </a:r>
          </a:p>
        </p:txBody>
      </p:sp>
    </p:spTree>
    <p:extLst>
      <p:ext uri="{BB962C8B-B14F-4D97-AF65-F5344CB8AC3E}">
        <p14:creationId xmlns:p14="http://schemas.microsoft.com/office/powerpoint/2010/main" val="561928386"/>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381000" y="230187"/>
            <a:ext cx="8382000" cy="498598"/>
          </a:xfrm>
        </p:spPr>
        <p:txBody>
          <a:bodyPr/>
          <a:lstStyle/>
          <a:p>
            <a:r>
              <a:rPr sz="3600" smtClean="0">
                <a:latin typeface="+mj-lt"/>
              </a:rPr>
              <a:t>Example:  Boogie </a:t>
            </a:r>
            <a:r>
              <a:rPr sz="3600">
                <a:latin typeface="+mj-lt"/>
              </a:rPr>
              <a:t>translation </a:t>
            </a:r>
            <a:r>
              <a:rPr sz="3600" smtClean="0">
                <a:latin typeface="+mj-lt"/>
              </a:rPr>
              <a:t>(</a:t>
            </a:r>
            <a:r>
              <a:rPr sz="3600">
                <a:latin typeface="+mj-lt"/>
              </a:rPr>
              <a:t>0)</a:t>
            </a:r>
          </a:p>
        </p:txBody>
      </p:sp>
      <p:sp>
        <p:nvSpPr>
          <p:cNvPr id="97283" name="Rectangle 3"/>
          <p:cNvSpPr>
            <a:spLocks noGrp="1" noChangeArrowheads="1"/>
          </p:cNvSpPr>
          <p:nvPr>
            <p:ph type="body" idx="4294967295"/>
          </p:nvPr>
        </p:nvSpPr>
        <p:spPr>
          <a:xfrm>
            <a:off x="274323" y="1236067"/>
            <a:ext cx="6016625" cy="4862870"/>
          </a:xfrm>
        </p:spPr>
        <p:txBody>
          <a:bodyPr/>
          <a:lstStyle/>
          <a:p>
            <a:pPr>
              <a:lnSpc>
                <a:spcPct val="80000"/>
              </a:lnSpc>
              <a:buFontTx/>
              <a:buNone/>
            </a:pPr>
            <a:r>
              <a:rPr lang="en-US" sz="2000" dirty="0">
                <a:solidFill>
                  <a:schemeClr val="accent3"/>
                </a:solidFill>
                <a:latin typeface="Consolas" pitchFamily="49" charset="0"/>
              </a:rPr>
              <a:t>// </a:t>
            </a:r>
            <a:r>
              <a:rPr lang="en-US" sz="2000" dirty="0" smtClean="0">
                <a:solidFill>
                  <a:schemeClr val="accent3"/>
                </a:solidFill>
                <a:latin typeface="Consolas" pitchFamily="49" charset="0"/>
              </a:rPr>
              <a:t>class types</a:t>
            </a:r>
            <a:endParaRPr lang="en-US" sz="2000" dirty="0">
              <a:solidFill>
                <a:schemeClr val="accent3"/>
              </a:solidFill>
              <a:latin typeface="Consolas" pitchFamily="49" charset="0"/>
            </a:endParaRPr>
          </a:p>
          <a:p>
            <a:pPr>
              <a:lnSpc>
                <a:spcPct val="80000"/>
              </a:lnSpc>
              <a:buFontTx/>
              <a:buNone/>
            </a:pPr>
            <a:r>
              <a:rPr lang="en-US" sz="2000" b="1" dirty="0" smtClean="0">
                <a:solidFill>
                  <a:srgbClr val="00B0F0"/>
                </a:solidFill>
                <a:latin typeface="Consolas" pitchFamily="49" charset="0"/>
              </a:rPr>
              <a:t>type</a:t>
            </a:r>
            <a:r>
              <a:rPr lang="en-US" sz="2000" dirty="0" smtClean="0">
                <a:solidFill>
                  <a:srgbClr val="00B0F0"/>
                </a:solidFill>
                <a:latin typeface="Consolas" pitchFamily="49" charset="0"/>
              </a:rPr>
              <a:t> </a:t>
            </a:r>
            <a:r>
              <a:rPr lang="en-US" sz="2000" dirty="0" err="1" smtClean="0">
                <a:latin typeface="Consolas" pitchFamily="49" charset="0"/>
              </a:rPr>
              <a:t>ClassName</a:t>
            </a:r>
            <a:r>
              <a:rPr lang="en-US" sz="2000" dirty="0">
                <a:latin typeface="Consolas" pitchFamily="49" charset="0"/>
              </a:rPr>
              <a:t>;</a:t>
            </a:r>
          </a:p>
          <a:p>
            <a:pPr>
              <a:lnSpc>
                <a:spcPct val="80000"/>
              </a:lnSpc>
              <a:buFontTx/>
              <a:buNone/>
            </a:pPr>
            <a:r>
              <a:rPr lang="en-US" sz="2000" b="1" dirty="0" err="1" smtClean="0">
                <a:solidFill>
                  <a:srgbClr val="00B0F0"/>
                </a:solidFill>
                <a:latin typeface="Consolas" pitchFamily="49" charset="0"/>
              </a:rPr>
              <a:t>const</a:t>
            </a:r>
            <a:r>
              <a:rPr lang="en-US" sz="2000" dirty="0" smtClean="0">
                <a:solidFill>
                  <a:srgbClr val="3333CC"/>
                </a:solidFill>
                <a:latin typeface="Consolas" pitchFamily="49" charset="0"/>
              </a:rPr>
              <a:t> </a:t>
            </a:r>
            <a:r>
              <a:rPr lang="en-US" sz="2000" b="1" dirty="0" smtClean="0">
                <a:solidFill>
                  <a:srgbClr val="00B0F0"/>
                </a:solidFill>
                <a:latin typeface="Consolas" pitchFamily="49" charset="0"/>
              </a:rPr>
              <a:t>unique</a:t>
            </a:r>
            <a:r>
              <a:rPr lang="en-US" sz="2000" dirty="0" smtClean="0">
                <a:latin typeface="Consolas" pitchFamily="49" charset="0"/>
              </a:rPr>
              <a:t> </a:t>
            </a:r>
            <a:r>
              <a:rPr lang="en-US" sz="2000" dirty="0">
                <a:latin typeface="Consolas" pitchFamily="49" charset="0"/>
              </a:rPr>
              <a:t>C</a:t>
            </a:r>
            <a:r>
              <a:rPr lang="en-US" sz="2000" dirty="0" smtClean="0">
                <a:latin typeface="Consolas" pitchFamily="49" charset="0"/>
              </a:rPr>
              <a:t>: </a:t>
            </a:r>
            <a:r>
              <a:rPr lang="en-US" sz="2000" dirty="0" err="1" smtClean="0">
                <a:latin typeface="Consolas" pitchFamily="49" charset="0"/>
              </a:rPr>
              <a:t>ClassName</a:t>
            </a:r>
            <a:r>
              <a:rPr lang="en-US" sz="2000" dirty="0" smtClean="0">
                <a:latin typeface="Consolas" pitchFamily="49" charset="0"/>
              </a:rPr>
              <a:t>;</a:t>
            </a:r>
            <a:endParaRPr lang="en-US" sz="2000" dirty="0">
              <a:latin typeface="Consolas" pitchFamily="49" charset="0"/>
            </a:endParaRPr>
          </a:p>
          <a:p>
            <a:pPr>
              <a:lnSpc>
                <a:spcPct val="80000"/>
              </a:lnSpc>
              <a:buFontTx/>
              <a:buNone/>
            </a:pPr>
            <a:endParaRPr lang="en-US" sz="2000" dirty="0" smtClean="0">
              <a:latin typeface="Consolas" pitchFamily="49" charset="0"/>
            </a:endParaRPr>
          </a:p>
          <a:p>
            <a:pPr>
              <a:lnSpc>
                <a:spcPct val="80000"/>
              </a:lnSpc>
              <a:buFontTx/>
              <a:buNone/>
            </a:pPr>
            <a:r>
              <a:rPr lang="en-US" sz="2000" b="1" dirty="0" smtClean="0">
                <a:solidFill>
                  <a:srgbClr val="00B0F0"/>
                </a:solidFill>
                <a:latin typeface="Consolas" pitchFamily="49" charset="0"/>
              </a:rPr>
              <a:t>type</a:t>
            </a:r>
            <a:r>
              <a:rPr lang="en-US" sz="2000" dirty="0" smtClean="0">
                <a:latin typeface="Consolas" pitchFamily="49" charset="0"/>
              </a:rPr>
              <a:t> Ref;</a:t>
            </a:r>
            <a:endParaRPr lang="en-US" sz="2000" dirty="0">
              <a:latin typeface="Consolas" pitchFamily="49" charset="0"/>
            </a:endParaRPr>
          </a:p>
          <a:p>
            <a:pPr>
              <a:lnSpc>
                <a:spcPct val="80000"/>
              </a:lnSpc>
              <a:buFontTx/>
              <a:buNone/>
            </a:pPr>
            <a:r>
              <a:rPr lang="en-US" sz="2000" b="1" dirty="0" smtClean="0">
                <a:solidFill>
                  <a:srgbClr val="00B0F0"/>
                </a:solidFill>
                <a:latin typeface="Consolas" pitchFamily="49" charset="0"/>
              </a:rPr>
              <a:t>function</a:t>
            </a:r>
            <a:r>
              <a:rPr lang="en-US" sz="2000" dirty="0" smtClean="0">
                <a:latin typeface="Consolas" pitchFamily="49" charset="0"/>
              </a:rPr>
              <a:t> </a:t>
            </a:r>
            <a:r>
              <a:rPr lang="en-US" sz="2000" dirty="0" err="1">
                <a:latin typeface="Consolas" pitchFamily="49" charset="0"/>
              </a:rPr>
              <a:t>dtype</a:t>
            </a:r>
            <a:r>
              <a:rPr lang="en-US" sz="2000" dirty="0">
                <a:latin typeface="Consolas" pitchFamily="49" charset="0"/>
              </a:rPr>
              <a:t>(Ref</a:t>
            </a:r>
            <a:r>
              <a:rPr lang="en-US" sz="2000" dirty="0" smtClean="0">
                <a:latin typeface="Consolas" pitchFamily="49" charset="0"/>
              </a:rPr>
              <a:t>): </a:t>
            </a:r>
            <a:r>
              <a:rPr lang="en-US" sz="2000" dirty="0" err="1" smtClean="0">
                <a:latin typeface="Consolas" pitchFamily="49" charset="0"/>
              </a:rPr>
              <a:t>CName</a:t>
            </a:r>
            <a:r>
              <a:rPr lang="en-US" sz="2000" dirty="0" smtClean="0">
                <a:latin typeface="Consolas" pitchFamily="49" charset="0"/>
              </a:rPr>
              <a:t>;</a:t>
            </a:r>
          </a:p>
          <a:p>
            <a:pPr>
              <a:lnSpc>
                <a:spcPct val="80000"/>
              </a:lnSpc>
              <a:buFontTx/>
              <a:buNone/>
            </a:pPr>
            <a:r>
              <a:rPr lang="en-US" sz="2000" b="1" dirty="0" err="1">
                <a:solidFill>
                  <a:srgbClr val="00B0F0"/>
                </a:solidFill>
                <a:latin typeface="Consolas" pitchFamily="49" charset="0"/>
              </a:rPr>
              <a:t>const</a:t>
            </a:r>
            <a:r>
              <a:rPr lang="en-US" sz="2000" dirty="0" smtClean="0">
                <a:latin typeface="Consolas" pitchFamily="49" charset="0"/>
              </a:rPr>
              <a:t> null: Ref;</a:t>
            </a:r>
            <a:endParaRPr lang="en-US" sz="2000" dirty="0">
              <a:latin typeface="Consolas" pitchFamily="49" charset="0"/>
            </a:endParaRPr>
          </a:p>
          <a:p>
            <a:pPr>
              <a:lnSpc>
                <a:spcPct val="80000"/>
              </a:lnSpc>
              <a:buFontTx/>
              <a:buNone/>
            </a:pPr>
            <a:endParaRPr lang="en-US" sz="2000" dirty="0">
              <a:latin typeface="Consolas" pitchFamily="49" charset="0"/>
            </a:endParaRPr>
          </a:p>
          <a:p>
            <a:pPr>
              <a:lnSpc>
                <a:spcPct val="80000"/>
              </a:lnSpc>
              <a:buFontTx/>
              <a:buNone/>
            </a:pPr>
            <a:r>
              <a:rPr lang="en-US" sz="2000" dirty="0">
                <a:solidFill>
                  <a:schemeClr val="accent3"/>
                </a:solidFill>
                <a:latin typeface="Consolas" pitchFamily="49" charset="0"/>
              </a:rPr>
              <a:t>// </a:t>
            </a:r>
            <a:r>
              <a:rPr lang="en-US" sz="2000" dirty="0" smtClean="0">
                <a:solidFill>
                  <a:schemeClr val="accent3"/>
                </a:solidFill>
                <a:latin typeface="Consolas" pitchFamily="49" charset="0"/>
              </a:rPr>
              <a:t>fields</a:t>
            </a:r>
          </a:p>
          <a:p>
            <a:pPr>
              <a:lnSpc>
                <a:spcPct val="80000"/>
              </a:lnSpc>
              <a:buFontTx/>
              <a:buNone/>
            </a:pPr>
            <a:r>
              <a:rPr lang="en-US" sz="2000" b="1" dirty="0" smtClean="0">
                <a:solidFill>
                  <a:srgbClr val="00B0F0"/>
                </a:solidFill>
                <a:latin typeface="Consolas" pitchFamily="49" charset="0"/>
              </a:rPr>
              <a:t>type</a:t>
            </a:r>
            <a:r>
              <a:rPr lang="en-US" sz="2000" dirty="0" smtClean="0">
                <a:solidFill>
                  <a:schemeClr val="accent3"/>
                </a:solidFill>
                <a:latin typeface="Consolas" pitchFamily="49" charset="0"/>
              </a:rPr>
              <a:t> </a:t>
            </a:r>
            <a:r>
              <a:rPr lang="en-US" sz="2000" dirty="0" smtClean="0">
                <a:latin typeface="Consolas" pitchFamily="49" charset="0"/>
              </a:rPr>
              <a:t>Field </a:t>
            </a:r>
            <a:r>
              <a:rPr lang="el-GR" sz="2000" dirty="0" smtClean="0">
                <a:latin typeface="Consolas" pitchFamily="49" charset="0"/>
              </a:rPr>
              <a:t>α</a:t>
            </a:r>
            <a:r>
              <a:rPr lang="en-US" sz="2000" dirty="0" smtClean="0">
                <a:latin typeface="Consolas" pitchFamily="49" charset="0"/>
              </a:rPr>
              <a:t>;</a:t>
            </a:r>
            <a:endParaRPr lang="en-US" sz="2000" dirty="0">
              <a:latin typeface="Consolas" pitchFamily="49" charset="0"/>
            </a:endParaRPr>
          </a:p>
          <a:p>
            <a:pPr>
              <a:lnSpc>
                <a:spcPct val="80000"/>
              </a:lnSpc>
              <a:buNone/>
            </a:pPr>
            <a:r>
              <a:rPr lang="en-US" sz="2000" b="1" dirty="0" smtClean="0">
                <a:solidFill>
                  <a:srgbClr val="00B0F0"/>
                </a:solidFill>
                <a:latin typeface="Consolas" pitchFamily="49" charset="0"/>
              </a:rPr>
              <a:t>const</a:t>
            </a:r>
            <a:r>
              <a:rPr lang="en-US" sz="2000" dirty="0" smtClean="0">
                <a:solidFill>
                  <a:srgbClr val="3333CC"/>
                </a:solidFill>
                <a:latin typeface="Consolas" pitchFamily="49" charset="0"/>
              </a:rPr>
              <a:t> </a:t>
            </a:r>
            <a:r>
              <a:rPr lang="en-US" sz="2000" b="1" dirty="0" smtClean="0">
                <a:solidFill>
                  <a:srgbClr val="00B0F0"/>
                </a:solidFill>
                <a:latin typeface="Consolas" pitchFamily="49" charset="0"/>
              </a:rPr>
              <a:t>unique</a:t>
            </a:r>
            <a:r>
              <a:rPr lang="en-US" sz="2000" dirty="0" smtClean="0">
                <a:latin typeface="Consolas" pitchFamily="49" charset="0"/>
              </a:rPr>
              <a:t> </a:t>
            </a:r>
            <a:r>
              <a:rPr lang="en-US" sz="2000" dirty="0" err="1">
                <a:latin typeface="Consolas" pitchFamily="49" charset="0"/>
              </a:rPr>
              <a:t>C.x</a:t>
            </a:r>
            <a:r>
              <a:rPr lang="en-US" sz="2000" dirty="0">
                <a:latin typeface="Consolas" pitchFamily="49" charset="0"/>
              </a:rPr>
              <a:t>: </a:t>
            </a:r>
            <a:r>
              <a:rPr lang="en-US" sz="2000" dirty="0" smtClean="0">
                <a:latin typeface="Consolas" pitchFamily="49" charset="0"/>
              </a:rPr>
              <a:t>Field </a:t>
            </a:r>
            <a:r>
              <a:rPr lang="en-US" sz="2000" b="1" dirty="0" err="1">
                <a:solidFill>
                  <a:srgbClr val="00B0F0"/>
                </a:solidFill>
                <a:latin typeface="Consolas" pitchFamily="49" charset="0"/>
              </a:rPr>
              <a:t>int</a:t>
            </a:r>
            <a:r>
              <a:rPr lang="en-US" sz="2000" dirty="0" smtClean="0">
                <a:latin typeface="Consolas" pitchFamily="49" charset="0"/>
              </a:rPr>
              <a:t>;</a:t>
            </a:r>
            <a:endParaRPr lang="en-US" sz="2000" dirty="0">
              <a:latin typeface="Consolas" pitchFamily="49" charset="0"/>
            </a:endParaRPr>
          </a:p>
          <a:p>
            <a:pPr>
              <a:lnSpc>
                <a:spcPct val="80000"/>
              </a:lnSpc>
              <a:buNone/>
            </a:pPr>
            <a:r>
              <a:rPr lang="en-US" sz="2000" b="1" dirty="0" smtClean="0">
                <a:solidFill>
                  <a:srgbClr val="00B0F0"/>
                </a:solidFill>
                <a:latin typeface="Consolas" pitchFamily="49" charset="0"/>
              </a:rPr>
              <a:t>const</a:t>
            </a:r>
            <a:r>
              <a:rPr lang="en-US" sz="2000" dirty="0" smtClean="0">
                <a:solidFill>
                  <a:srgbClr val="3333CC"/>
                </a:solidFill>
                <a:latin typeface="Consolas" pitchFamily="49" charset="0"/>
              </a:rPr>
              <a:t> </a:t>
            </a:r>
            <a:r>
              <a:rPr lang="en-US" sz="2000" b="1" dirty="0" smtClean="0">
                <a:solidFill>
                  <a:srgbClr val="00B0F0"/>
                </a:solidFill>
                <a:latin typeface="Consolas" pitchFamily="49" charset="0"/>
              </a:rPr>
              <a:t>unique</a:t>
            </a:r>
            <a:r>
              <a:rPr lang="en-US" sz="2000" dirty="0" smtClean="0">
                <a:latin typeface="Consolas" pitchFamily="49" charset="0"/>
              </a:rPr>
              <a:t> </a:t>
            </a:r>
            <a:r>
              <a:rPr lang="en-US" sz="2000" dirty="0">
                <a:latin typeface="Consolas" pitchFamily="49" charset="0"/>
              </a:rPr>
              <a:t>allocated: </a:t>
            </a:r>
            <a:r>
              <a:rPr lang="en-US" sz="2000" dirty="0" smtClean="0">
                <a:latin typeface="Consolas" pitchFamily="49" charset="0"/>
              </a:rPr>
              <a:t>Field </a:t>
            </a:r>
            <a:r>
              <a:rPr lang="en-US" sz="2000" b="1" dirty="0" err="1">
                <a:solidFill>
                  <a:srgbClr val="00B0F0"/>
                </a:solidFill>
                <a:latin typeface="Consolas" pitchFamily="49" charset="0"/>
              </a:rPr>
              <a:t>bool</a:t>
            </a:r>
            <a:r>
              <a:rPr lang="en-US" sz="2000" dirty="0" smtClean="0">
                <a:latin typeface="Consolas" pitchFamily="49" charset="0"/>
              </a:rPr>
              <a:t>;</a:t>
            </a:r>
            <a:endParaRPr lang="en-US" sz="2000" dirty="0">
              <a:latin typeface="Consolas" pitchFamily="49" charset="0"/>
            </a:endParaRPr>
          </a:p>
          <a:p>
            <a:pPr>
              <a:lnSpc>
                <a:spcPct val="80000"/>
              </a:lnSpc>
              <a:buFontTx/>
              <a:buNone/>
            </a:pPr>
            <a:endParaRPr lang="en-US" sz="2000" dirty="0">
              <a:latin typeface="Consolas" pitchFamily="49" charset="0"/>
            </a:endParaRPr>
          </a:p>
          <a:p>
            <a:pPr>
              <a:lnSpc>
                <a:spcPct val="80000"/>
              </a:lnSpc>
              <a:buFontTx/>
              <a:buNone/>
            </a:pPr>
            <a:r>
              <a:rPr lang="en-US" sz="2000" dirty="0">
                <a:solidFill>
                  <a:schemeClr val="accent3"/>
                </a:solidFill>
                <a:latin typeface="Consolas" pitchFamily="49" charset="0"/>
              </a:rPr>
              <a:t>// </a:t>
            </a:r>
            <a:r>
              <a:rPr lang="en-US" sz="2000" dirty="0" smtClean="0">
                <a:solidFill>
                  <a:schemeClr val="accent3"/>
                </a:solidFill>
                <a:latin typeface="Consolas" pitchFamily="49" charset="0"/>
              </a:rPr>
              <a:t>memory</a:t>
            </a:r>
            <a:endParaRPr lang="en-US" sz="2000" dirty="0">
              <a:solidFill>
                <a:schemeClr val="accent3"/>
              </a:solidFill>
              <a:latin typeface="Consolas" pitchFamily="49" charset="0"/>
            </a:endParaRPr>
          </a:p>
          <a:p>
            <a:pPr>
              <a:lnSpc>
                <a:spcPct val="80000"/>
              </a:lnSpc>
              <a:buNone/>
            </a:pPr>
            <a:r>
              <a:rPr lang="en-US" sz="2000" b="1" dirty="0" err="1">
                <a:solidFill>
                  <a:srgbClr val="00B0F0"/>
                </a:solidFill>
                <a:latin typeface="Consolas" pitchFamily="49" charset="0"/>
              </a:rPr>
              <a:t>var</a:t>
            </a:r>
            <a:r>
              <a:rPr lang="en-US" sz="2000" dirty="0">
                <a:latin typeface="Consolas" pitchFamily="49" charset="0"/>
              </a:rPr>
              <a:t> Heap: </a:t>
            </a:r>
            <a:r>
              <a:rPr lang="en-US" sz="2000" dirty="0" smtClean="0">
                <a:latin typeface="Consolas" pitchFamily="49" charset="0"/>
              </a:rPr>
              <a:t>&lt;</a:t>
            </a:r>
            <a:r>
              <a:rPr lang="el-GR" sz="2000" dirty="0" smtClean="0">
                <a:latin typeface="Consolas" pitchFamily="49" charset="0"/>
              </a:rPr>
              <a:t>α</a:t>
            </a:r>
            <a:r>
              <a:rPr lang="en-US" sz="2000" dirty="0" smtClean="0">
                <a:latin typeface="Consolas" pitchFamily="49" charset="0"/>
              </a:rPr>
              <a:t>&gt;[Ref, Field </a:t>
            </a:r>
            <a:r>
              <a:rPr lang="el-GR" sz="2000" dirty="0">
                <a:latin typeface="Consolas" pitchFamily="49" charset="0"/>
              </a:rPr>
              <a:t>α</a:t>
            </a:r>
            <a:r>
              <a:rPr lang="en-US" sz="2000" dirty="0" smtClean="0">
                <a:latin typeface="Consolas" pitchFamily="49" charset="0"/>
              </a:rPr>
              <a:t>] </a:t>
            </a:r>
            <a:r>
              <a:rPr lang="el-GR" sz="2000" dirty="0" smtClean="0">
                <a:latin typeface="Consolas" pitchFamily="49" charset="0"/>
              </a:rPr>
              <a:t>α</a:t>
            </a:r>
            <a:r>
              <a:rPr lang="en-US" sz="2000" dirty="0" smtClean="0">
                <a:latin typeface="Consolas" pitchFamily="49" charset="0"/>
              </a:rPr>
              <a:t>;</a:t>
            </a:r>
            <a:endParaRPr lang="en-US" sz="2000" dirty="0">
              <a:latin typeface="Consolas" pitchFamily="49" charset="0"/>
            </a:endParaRPr>
          </a:p>
          <a:p>
            <a:pPr>
              <a:lnSpc>
                <a:spcPct val="80000"/>
              </a:lnSpc>
              <a:buFontTx/>
              <a:buNone/>
            </a:pPr>
            <a:endParaRPr lang="en-US" sz="2000" dirty="0">
              <a:latin typeface="Consolas" pitchFamily="49" charset="0"/>
            </a:endParaRPr>
          </a:p>
        </p:txBody>
      </p:sp>
      <p:sp>
        <p:nvSpPr>
          <p:cNvPr id="6" name="Rounded Rectangle 5"/>
          <p:cNvSpPr/>
          <p:nvPr/>
        </p:nvSpPr>
        <p:spPr bwMode="auto">
          <a:xfrm>
            <a:off x="6358755" y="1159114"/>
            <a:ext cx="2509348" cy="4035534"/>
          </a:xfrm>
          <a:prstGeom prst="roundRect">
            <a:avLst/>
          </a:prstGeom>
          <a:solidFill>
            <a:srgbClr val="000000">
              <a:alpha val="12157"/>
            </a:srgbClr>
          </a:solidFill>
          <a:ln>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190500" h="127000"/>
            <a:bevelB w="190500" h="127000"/>
            <a:contourClr>
              <a:srgbClr val="777777"/>
            </a:contourClr>
          </a:sp3d>
        </p:spPr>
        <p:style>
          <a:lnRef idx="0">
            <a:schemeClr val="accent2"/>
          </a:lnRef>
          <a:fillRef idx="3">
            <a:schemeClr val="accent2"/>
          </a:fillRef>
          <a:effectRef idx="3">
            <a:schemeClr val="accent2"/>
          </a:effectRef>
          <a:fontRef idx="minor">
            <a:schemeClr val="lt1"/>
          </a:fontRef>
        </p:style>
        <p:txBody>
          <a:bodyPr vert="horz" wrap="square" lIns="91425" tIns="45713" rIns="91425" bIns="45713" numCol="1" anchor="ctr" anchorCtr="0" compatLnSpc="1">
            <a:prstTxWarp prst="textNoShape">
              <a:avLst/>
            </a:prstTxWarp>
          </a:bodyPr>
          <a:lstStyle/>
          <a:p>
            <a:pPr marL="382573" indent="-382573" defTabSz="912777" eaLnBrk="0" hangingPunct="0">
              <a:lnSpc>
                <a:spcPct val="90000"/>
              </a:lnSpc>
              <a:spcBef>
                <a:spcPct val="30000"/>
              </a:spcBef>
              <a:buClr>
                <a:schemeClr val="tx2"/>
              </a:buClr>
              <a:buSzPct val="95000"/>
              <a:defRPr/>
            </a:pPr>
            <a:r>
              <a:rPr lang="en-US" sz="2800" b="1" dirty="0">
                <a:solidFill>
                  <a:schemeClr val="bg2">
                    <a:lumMod val="50000"/>
                  </a:schemeClr>
                </a:solidFill>
              </a:rPr>
              <a:t>class</a:t>
            </a:r>
            <a:r>
              <a:rPr lang="en-US" sz="2800" kern="0" dirty="0" smtClean="0">
                <a:solidFill>
                  <a:schemeClr val="bg2">
                    <a:lumMod val="50000"/>
                  </a:schemeClr>
                </a:solidFill>
              </a:rPr>
              <a:t> </a:t>
            </a:r>
            <a:r>
              <a:rPr lang="en-US" sz="2800" kern="0" dirty="0" smtClean="0">
                <a:solidFill>
                  <a:schemeClr val="bg2">
                    <a:lumMod val="50000"/>
                  </a:schemeClr>
                </a:solidFill>
              </a:rPr>
              <a:t>C </a:t>
            </a:r>
            <a:r>
              <a:rPr lang="en-US" sz="2800" kern="0" dirty="0" smtClean="0">
                <a:solidFill>
                  <a:schemeClr val="bg2">
                    <a:lumMod val="50000"/>
                  </a:schemeClr>
                </a:solidFill>
              </a:rPr>
              <a:t>{</a:t>
            </a:r>
            <a:br>
              <a:rPr lang="en-US" sz="2800" kern="0" dirty="0" smtClean="0">
                <a:solidFill>
                  <a:schemeClr val="bg2">
                    <a:lumMod val="50000"/>
                  </a:schemeClr>
                </a:solidFill>
              </a:rPr>
            </a:br>
            <a:endParaRPr lang="en-US" sz="2800" kern="0" dirty="0" smtClean="0">
              <a:solidFill>
                <a:schemeClr val="bg2">
                  <a:lumMod val="50000"/>
                </a:schemeClr>
              </a:solidFill>
            </a:endParaRPr>
          </a:p>
          <a:p>
            <a:pPr marL="382573" indent="-382573" defTabSz="912777" eaLnBrk="0" hangingPunct="0">
              <a:lnSpc>
                <a:spcPct val="90000"/>
              </a:lnSpc>
              <a:spcBef>
                <a:spcPct val="30000"/>
              </a:spcBef>
              <a:buClr>
                <a:schemeClr val="tx2"/>
              </a:buClr>
              <a:buSzPct val="95000"/>
              <a:defRPr/>
            </a:pPr>
            <a:endParaRPr lang="en-US" sz="2800" kern="0" dirty="0" smtClean="0">
              <a:solidFill>
                <a:schemeClr val="bg2">
                  <a:lumMod val="50000"/>
                </a:schemeClr>
              </a:solidFill>
            </a:endParaRPr>
          </a:p>
          <a:p>
            <a:pPr marL="382573" indent="-382573" defTabSz="912777" eaLnBrk="0" hangingPunct="0">
              <a:lnSpc>
                <a:spcPct val="90000"/>
              </a:lnSpc>
              <a:spcBef>
                <a:spcPct val="30000"/>
              </a:spcBef>
              <a:buClr>
                <a:schemeClr val="tx2"/>
              </a:buClr>
              <a:buSzPct val="95000"/>
              <a:defRPr/>
            </a:pPr>
            <a:endParaRPr lang="en-US" sz="2800" kern="0" dirty="0" smtClean="0">
              <a:solidFill>
                <a:schemeClr val="bg2">
                  <a:lumMod val="50000"/>
                </a:schemeClr>
              </a:solidFill>
            </a:endParaRPr>
          </a:p>
          <a:p>
            <a:pPr marL="382573" indent="-382573" defTabSz="912777" eaLnBrk="0" hangingPunct="0">
              <a:lnSpc>
                <a:spcPct val="90000"/>
              </a:lnSpc>
              <a:spcBef>
                <a:spcPct val="30000"/>
              </a:spcBef>
              <a:buClr>
                <a:schemeClr val="tx2"/>
              </a:buClr>
              <a:buSzPct val="95000"/>
              <a:defRPr/>
            </a:pPr>
            <a:r>
              <a:rPr lang="en-US" sz="2800" kern="0" dirty="0" smtClean="0">
                <a:solidFill>
                  <a:schemeClr val="bg2">
                    <a:lumMod val="50000"/>
                  </a:schemeClr>
                </a:solidFill>
              </a:rPr>
              <a:t>	</a:t>
            </a:r>
            <a:r>
              <a:rPr lang="en-US" sz="2800" b="1" dirty="0" err="1">
                <a:solidFill>
                  <a:schemeClr val="bg2">
                    <a:lumMod val="50000"/>
                  </a:schemeClr>
                </a:solidFill>
              </a:rPr>
              <a:t>var</a:t>
            </a:r>
            <a:r>
              <a:rPr lang="en-US" sz="2800" kern="0" dirty="0" smtClean="0">
                <a:solidFill>
                  <a:schemeClr val="bg2">
                    <a:lumMod val="50000"/>
                  </a:schemeClr>
                </a:solidFill>
              </a:rPr>
              <a:t> x: </a:t>
            </a:r>
            <a:r>
              <a:rPr lang="en-US" sz="2800" b="1" dirty="0" err="1" smtClean="0">
                <a:solidFill>
                  <a:schemeClr val="bg2">
                    <a:lumMod val="50000"/>
                  </a:schemeClr>
                </a:solidFill>
              </a:rPr>
              <a:t>int</a:t>
            </a:r>
            <a:r>
              <a:rPr lang="en-US" sz="2800" kern="0" dirty="0" smtClean="0">
                <a:solidFill>
                  <a:schemeClr val="bg2">
                    <a:lumMod val="50000"/>
                  </a:schemeClr>
                </a:solidFill>
              </a:rPr>
              <a:t>;</a:t>
            </a:r>
            <a:r>
              <a:rPr lang="en-US" sz="2800" kern="0" dirty="0" smtClean="0">
                <a:solidFill>
                  <a:schemeClr val="bg2">
                    <a:lumMod val="50000"/>
                  </a:schemeClr>
                </a:solidFill>
              </a:rPr>
              <a:t/>
            </a:r>
            <a:br>
              <a:rPr lang="en-US" sz="2800" kern="0" dirty="0" smtClean="0">
                <a:solidFill>
                  <a:schemeClr val="bg2">
                    <a:lumMod val="50000"/>
                  </a:schemeClr>
                </a:solidFill>
              </a:rPr>
            </a:br>
            <a:endParaRPr lang="en-US" sz="2800" kern="0" dirty="0">
              <a:solidFill>
                <a:schemeClr val="bg2">
                  <a:lumMod val="50000"/>
                </a:schemeClr>
              </a:solidFill>
            </a:endParaRPr>
          </a:p>
        </p:txBody>
      </p:sp>
    </p:spTree>
    <p:extLst>
      <p:ext uri="{BB962C8B-B14F-4D97-AF65-F5344CB8AC3E}">
        <p14:creationId xmlns:p14="http://schemas.microsoft.com/office/powerpoint/2010/main" val="2806656"/>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381000" y="230187"/>
            <a:ext cx="8382000" cy="498598"/>
          </a:xfrm>
        </p:spPr>
        <p:txBody>
          <a:bodyPr/>
          <a:lstStyle/>
          <a:p>
            <a:r>
              <a:rPr sz="3600" smtClean="0"/>
              <a:t>Example:  Boogie translation </a:t>
            </a:r>
            <a:r>
              <a:rPr sz="3600"/>
              <a:t>(1)</a:t>
            </a:r>
          </a:p>
        </p:txBody>
      </p:sp>
      <p:sp>
        <p:nvSpPr>
          <p:cNvPr id="96259" name="Rectangle 3"/>
          <p:cNvSpPr>
            <a:spLocks noGrp="1" noChangeArrowheads="1"/>
          </p:cNvSpPr>
          <p:nvPr>
            <p:ph type="body" idx="4294967295"/>
          </p:nvPr>
        </p:nvSpPr>
        <p:spPr>
          <a:xfrm>
            <a:off x="352702" y="1155966"/>
            <a:ext cx="5029196" cy="3631763"/>
          </a:xfrm>
        </p:spPr>
        <p:txBody>
          <a:bodyPr/>
          <a:lstStyle/>
          <a:p>
            <a:pPr marL="0" indent="0">
              <a:lnSpc>
                <a:spcPct val="80000"/>
              </a:lnSpc>
              <a:buNone/>
            </a:pPr>
            <a:r>
              <a:rPr lang="en-US" sz="2000" dirty="0">
                <a:solidFill>
                  <a:schemeClr val="accent3"/>
                </a:solidFill>
                <a:latin typeface="Consolas" pitchFamily="49" charset="0"/>
              </a:rPr>
              <a:t>// method declarations</a:t>
            </a:r>
          </a:p>
          <a:p>
            <a:pPr marL="0" indent="0">
              <a:lnSpc>
                <a:spcPct val="80000"/>
              </a:lnSpc>
              <a:buNone/>
            </a:pPr>
            <a:endParaRPr lang="en-US" sz="2000" dirty="0">
              <a:solidFill>
                <a:schemeClr val="folHlink"/>
              </a:solidFill>
              <a:latin typeface="Consolas" pitchFamily="49" charset="0"/>
            </a:endParaRPr>
          </a:p>
          <a:p>
            <a:pPr marL="0" indent="0">
              <a:lnSpc>
                <a:spcPct val="80000"/>
              </a:lnSpc>
              <a:buNone/>
            </a:pPr>
            <a:r>
              <a:rPr lang="en-US" sz="2000" b="1" dirty="0" smtClean="0">
                <a:solidFill>
                  <a:srgbClr val="00B0F0"/>
                </a:solidFill>
                <a:latin typeface="Consolas" pitchFamily="49" charset="0"/>
              </a:rPr>
              <a:t>procedure</a:t>
            </a:r>
            <a:r>
              <a:rPr lang="en-US" sz="2000" dirty="0" smtClean="0">
                <a:latin typeface="Consolas" pitchFamily="49" charset="0"/>
              </a:rPr>
              <a:t> </a:t>
            </a:r>
            <a:r>
              <a:rPr lang="en-US" sz="2000" dirty="0">
                <a:latin typeface="Consolas" pitchFamily="49" charset="0"/>
              </a:rPr>
              <a:t>C.M(this</a:t>
            </a:r>
            <a:r>
              <a:rPr lang="en-US" sz="2000" dirty="0" smtClean="0">
                <a:latin typeface="Consolas" pitchFamily="49" charset="0"/>
              </a:rPr>
              <a:t>: Ref, </a:t>
            </a:r>
            <a:r>
              <a:rPr lang="en-US" sz="2000" dirty="0">
                <a:latin typeface="Consolas" pitchFamily="49" charset="0"/>
              </a:rPr>
              <a:t>n: </a:t>
            </a:r>
            <a:r>
              <a:rPr lang="en-US" sz="2000" b="1" dirty="0" err="1">
                <a:solidFill>
                  <a:srgbClr val="00B0F0"/>
                </a:solidFill>
                <a:latin typeface="Consolas" pitchFamily="49" charset="0"/>
              </a:rPr>
              <a:t>int</a:t>
            </a:r>
            <a:r>
              <a:rPr lang="en-US" sz="2000" dirty="0" smtClean="0">
                <a:latin typeface="Consolas" pitchFamily="49" charset="0"/>
              </a:rPr>
              <a:t>)</a:t>
            </a:r>
          </a:p>
          <a:p>
            <a:pPr marL="0" indent="0">
              <a:lnSpc>
                <a:spcPct val="80000"/>
              </a:lnSpc>
              <a:buNone/>
            </a:pPr>
            <a:r>
              <a:rPr lang="en-US" sz="2000" dirty="0" smtClean="0">
                <a:latin typeface="Consolas" pitchFamily="49" charset="0"/>
              </a:rPr>
              <a:t>          </a:t>
            </a:r>
            <a:r>
              <a:rPr lang="en-US" sz="2000" b="1" dirty="0">
                <a:solidFill>
                  <a:srgbClr val="00B0F0"/>
                </a:solidFill>
                <a:latin typeface="Consolas" pitchFamily="49" charset="0"/>
              </a:rPr>
              <a:t>returns</a:t>
            </a:r>
            <a:r>
              <a:rPr lang="en-US" sz="2000" dirty="0" smtClean="0">
                <a:latin typeface="Consolas" pitchFamily="49" charset="0"/>
              </a:rPr>
              <a:t> </a:t>
            </a:r>
            <a:r>
              <a:rPr lang="en-US" sz="2000" dirty="0">
                <a:latin typeface="Consolas" pitchFamily="49" charset="0"/>
              </a:rPr>
              <a:t>(</a:t>
            </a:r>
            <a:r>
              <a:rPr lang="en-US" sz="2000" dirty="0" smtClean="0">
                <a:latin typeface="Consolas" pitchFamily="49" charset="0"/>
              </a:rPr>
              <a:t>r: </a:t>
            </a:r>
            <a:r>
              <a:rPr lang="en-US" sz="2000" b="1" dirty="0" err="1">
                <a:solidFill>
                  <a:srgbClr val="00B0F0"/>
                </a:solidFill>
                <a:latin typeface="Consolas" pitchFamily="49" charset="0"/>
              </a:rPr>
              <a:t>int</a:t>
            </a:r>
            <a:r>
              <a:rPr lang="en-US" sz="2000" dirty="0">
                <a:latin typeface="Consolas" pitchFamily="49" charset="0"/>
              </a:rPr>
              <a:t>);</a:t>
            </a:r>
          </a:p>
          <a:p>
            <a:pPr marL="0" indent="0">
              <a:lnSpc>
                <a:spcPct val="80000"/>
              </a:lnSpc>
              <a:buNone/>
            </a:pPr>
            <a:r>
              <a:rPr lang="en-US" sz="2000" dirty="0">
                <a:latin typeface="Consolas" pitchFamily="49" charset="0"/>
              </a:rPr>
              <a:t>  </a:t>
            </a:r>
            <a:r>
              <a:rPr lang="en-US" sz="2000" b="1" dirty="0">
                <a:solidFill>
                  <a:srgbClr val="00B0F0"/>
                </a:solidFill>
                <a:latin typeface="Consolas" pitchFamily="49" charset="0"/>
              </a:rPr>
              <a:t>requires</a:t>
            </a:r>
            <a:r>
              <a:rPr lang="en-US" sz="2000" dirty="0">
                <a:latin typeface="Consolas" pitchFamily="49" charset="0"/>
              </a:rPr>
              <a:t> this </a:t>
            </a:r>
            <a:r>
              <a:rPr lang="en-US" sz="2000" dirty="0" smtClean="0">
                <a:latin typeface="Consolas" pitchFamily="49" charset="0"/>
              </a:rPr>
              <a:t>!= null &amp;&amp;</a:t>
            </a:r>
          </a:p>
          <a:p>
            <a:pPr marL="0" indent="0">
              <a:lnSpc>
                <a:spcPct val="80000"/>
              </a:lnSpc>
              <a:buNone/>
            </a:pPr>
            <a:r>
              <a:rPr lang="en-US" sz="2000" dirty="0" smtClean="0">
                <a:latin typeface="Consolas" pitchFamily="49" charset="0"/>
              </a:rPr>
              <a:t>           </a:t>
            </a:r>
            <a:r>
              <a:rPr lang="en-US" sz="2000" dirty="0" err="1" smtClean="0">
                <a:latin typeface="Consolas" pitchFamily="49" charset="0"/>
              </a:rPr>
              <a:t>dtype</a:t>
            </a:r>
            <a:r>
              <a:rPr lang="en-US" sz="2000" dirty="0" smtClean="0">
                <a:latin typeface="Consolas" pitchFamily="49" charset="0"/>
              </a:rPr>
              <a:t>(this</a:t>
            </a:r>
            <a:r>
              <a:rPr lang="en-US" sz="2000" dirty="0">
                <a:latin typeface="Consolas" pitchFamily="49" charset="0"/>
              </a:rPr>
              <a:t>) </a:t>
            </a:r>
            <a:r>
              <a:rPr lang="en-US" sz="2000" dirty="0" smtClean="0">
                <a:latin typeface="Consolas" pitchFamily="49" charset="0"/>
              </a:rPr>
              <a:t>== </a:t>
            </a:r>
            <a:r>
              <a:rPr lang="en-US" sz="2000" dirty="0">
                <a:latin typeface="Consolas" pitchFamily="49" charset="0"/>
              </a:rPr>
              <a:t>C;</a:t>
            </a:r>
          </a:p>
          <a:p>
            <a:pPr marL="0" indent="0">
              <a:lnSpc>
                <a:spcPct val="80000"/>
              </a:lnSpc>
              <a:buNone/>
            </a:pPr>
            <a:r>
              <a:rPr lang="en-US" sz="2000" dirty="0">
                <a:latin typeface="Consolas" pitchFamily="49" charset="0"/>
              </a:rPr>
              <a:t>  </a:t>
            </a:r>
            <a:r>
              <a:rPr lang="en-US" sz="2000" b="1" dirty="0">
                <a:solidFill>
                  <a:srgbClr val="00B0F0"/>
                </a:solidFill>
                <a:latin typeface="Consolas" pitchFamily="49" charset="0"/>
              </a:rPr>
              <a:t>modifies</a:t>
            </a:r>
            <a:r>
              <a:rPr lang="en-US" sz="2000" dirty="0">
                <a:latin typeface="Consolas" pitchFamily="49" charset="0"/>
              </a:rPr>
              <a:t> Heap;</a:t>
            </a:r>
          </a:p>
          <a:p>
            <a:pPr marL="0" indent="0">
              <a:lnSpc>
                <a:spcPct val="80000"/>
              </a:lnSpc>
              <a:buNone/>
            </a:pPr>
            <a:endParaRPr lang="en-US" sz="2000" dirty="0" smtClean="0">
              <a:latin typeface="Consolas" pitchFamily="49" charset="0"/>
            </a:endParaRPr>
          </a:p>
          <a:p>
            <a:pPr marL="0" indent="0">
              <a:lnSpc>
                <a:spcPct val="80000"/>
              </a:lnSpc>
              <a:buNone/>
            </a:pPr>
            <a:endParaRPr lang="en-US" sz="2000" dirty="0">
              <a:latin typeface="Consolas" pitchFamily="49" charset="0"/>
            </a:endParaRPr>
          </a:p>
          <a:p>
            <a:pPr marL="0" indent="0">
              <a:lnSpc>
                <a:spcPct val="80000"/>
              </a:lnSpc>
              <a:buNone/>
            </a:pPr>
            <a:endParaRPr lang="en-US" sz="2000" dirty="0">
              <a:latin typeface="Consolas" pitchFamily="49" charset="0"/>
            </a:endParaRPr>
          </a:p>
          <a:p>
            <a:pPr marL="0" indent="0">
              <a:lnSpc>
                <a:spcPct val="80000"/>
              </a:lnSpc>
              <a:buNone/>
            </a:pPr>
            <a:r>
              <a:rPr lang="en-US" sz="2000" b="1" dirty="0">
                <a:solidFill>
                  <a:srgbClr val="00B0F0"/>
                </a:solidFill>
                <a:latin typeface="Consolas" pitchFamily="49" charset="0"/>
              </a:rPr>
              <a:t>procedure</a:t>
            </a:r>
            <a:r>
              <a:rPr lang="en-US" sz="2000" dirty="0">
                <a:latin typeface="Consolas" pitchFamily="49" charset="0"/>
              </a:rPr>
              <a:t> </a:t>
            </a:r>
            <a:r>
              <a:rPr lang="en-US" sz="2000" dirty="0" err="1">
                <a:latin typeface="Consolas" pitchFamily="49" charset="0"/>
              </a:rPr>
              <a:t>C.Main</a:t>
            </a:r>
            <a:r>
              <a:rPr lang="en-US" sz="2000" dirty="0">
                <a:latin typeface="Consolas" pitchFamily="49" charset="0"/>
              </a:rPr>
              <a:t>();</a:t>
            </a:r>
          </a:p>
          <a:p>
            <a:pPr marL="0" indent="0">
              <a:lnSpc>
                <a:spcPct val="80000"/>
              </a:lnSpc>
              <a:buNone/>
            </a:pPr>
            <a:r>
              <a:rPr lang="en-US" sz="2000" dirty="0">
                <a:latin typeface="Consolas" pitchFamily="49" charset="0"/>
              </a:rPr>
              <a:t>  </a:t>
            </a:r>
            <a:r>
              <a:rPr lang="en-US" sz="2000" b="1" dirty="0">
                <a:solidFill>
                  <a:srgbClr val="00B0F0"/>
                </a:solidFill>
                <a:latin typeface="Consolas" pitchFamily="49" charset="0"/>
              </a:rPr>
              <a:t>modifies</a:t>
            </a:r>
            <a:r>
              <a:rPr lang="en-US" sz="2000" dirty="0">
                <a:latin typeface="Consolas" pitchFamily="49" charset="0"/>
              </a:rPr>
              <a:t> Heap;</a:t>
            </a:r>
          </a:p>
        </p:txBody>
      </p:sp>
      <p:sp>
        <p:nvSpPr>
          <p:cNvPr id="4" name="Rounded Rectangle 3"/>
          <p:cNvSpPr/>
          <p:nvPr/>
        </p:nvSpPr>
        <p:spPr bwMode="auto">
          <a:xfrm>
            <a:off x="5462650" y="990600"/>
            <a:ext cx="3528950" cy="4455953"/>
          </a:xfrm>
          <a:prstGeom prst="roundRect">
            <a:avLst/>
          </a:prstGeom>
          <a:solidFill>
            <a:srgbClr val="000000">
              <a:alpha val="12157"/>
            </a:srgbClr>
          </a:solidFill>
          <a:ln>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190500" h="127000"/>
            <a:bevelB w="190500" h="127000"/>
            <a:contourClr>
              <a:srgbClr val="777777"/>
            </a:contourClr>
          </a:sp3d>
        </p:spPr>
        <p:style>
          <a:lnRef idx="0">
            <a:schemeClr val="accent2"/>
          </a:lnRef>
          <a:fillRef idx="3">
            <a:schemeClr val="accent2"/>
          </a:fillRef>
          <a:effectRef idx="3">
            <a:schemeClr val="accent2"/>
          </a:effectRef>
          <a:fontRef idx="minor">
            <a:schemeClr val="lt1"/>
          </a:fontRef>
        </p:style>
        <p:txBody>
          <a:bodyPr vert="horz" wrap="square" lIns="91425" tIns="45713" rIns="91425" bIns="45713" numCol="1" anchor="ctr" anchorCtr="0" compatLnSpc="1">
            <a:prstTxWarp prst="textNoShape">
              <a:avLst/>
            </a:prstTxWarp>
          </a:bodyPr>
          <a:lstStyle/>
          <a:p>
            <a:pPr>
              <a:buFontTx/>
              <a:buNone/>
            </a:pPr>
            <a:r>
              <a:rPr lang="en-US" sz="2400" b="1" dirty="0" smtClean="0">
                <a:solidFill>
                  <a:schemeClr val="bg2">
                    <a:lumMod val="50000"/>
                  </a:schemeClr>
                </a:solidFill>
              </a:rPr>
              <a:t>method</a:t>
            </a:r>
            <a:r>
              <a:rPr lang="en-US" sz="2400" dirty="0" smtClean="0">
                <a:solidFill>
                  <a:schemeClr val="bg2">
                    <a:lumMod val="50000"/>
                  </a:schemeClr>
                </a:solidFill>
              </a:rPr>
              <a:t> M(n: </a:t>
            </a:r>
            <a:r>
              <a:rPr lang="en-US" sz="2400" b="1" dirty="0" err="1" smtClean="0">
                <a:solidFill>
                  <a:schemeClr val="bg2">
                    <a:lumMod val="50000"/>
                  </a:schemeClr>
                </a:solidFill>
              </a:rPr>
              <a:t>int</a:t>
            </a:r>
            <a:r>
              <a:rPr lang="en-US" sz="2400" dirty="0" smtClean="0">
                <a:solidFill>
                  <a:schemeClr val="bg2">
                    <a:lumMod val="50000"/>
                  </a:schemeClr>
                </a:solidFill>
              </a:rPr>
              <a:t>)</a:t>
            </a:r>
            <a:br>
              <a:rPr lang="en-US" sz="2400" dirty="0" smtClean="0">
                <a:solidFill>
                  <a:schemeClr val="bg2">
                    <a:lumMod val="50000"/>
                  </a:schemeClr>
                </a:solidFill>
              </a:rPr>
            </a:br>
            <a:r>
              <a:rPr lang="en-US" sz="2400" dirty="0" smtClean="0">
                <a:solidFill>
                  <a:schemeClr val="bg2">
                    <a:lumMod val="50000"/>
                  </a:schemeClr>
                </a:solidFill>
              </a:rPr>
              <a:t>    </a:t>
            </a:r>
            <a:r>
              <a:rPr lang="en-US" sz="2400" b="1" dirty="0" smtClean="0">
                <a:solidFill>
                  <a:schemeClr val="bg2">
                    <a:lumMod val="50000"/>
                  </a:schemeClr>
                </a:solidFill>
              </a:rPr>
              <a:t>returns</a:t>
            </a:r>
            <a:r>
              <a:rPr lang="en-US" sz="2400" dirty="0" smtClean="0">
                <a:solidFill>
                  <a:schemeClr val="bg2">
                    <a:lumMod val="50000"/>
                  </a:schemeClr>
                </a:solidFill>
              </a:rPr>
              <a:t> (r: </a:t>
            </a:r>
            <a:r>
              <a:rPr lang="en-US" sz="2400" b="1" dirty="0" err="1">
                <a:solidFill>
                  <a:schemeClr val="bg2">
                    <a:lumMod val="50000"/>
                  </a:schemeClr>
                </a:solidFill>
              </a:rPr>
              <a:t>int</a:t>
            </a:r>
            <a:r>
              <a:rPr lang="en-US" sz="2400" dirty="0" smtClean="0">
                <a:solidFill>
                  <a:schemeClr val="bg2">
                    <a:lumMod val="50000"/>
                  </a:schemeClr>
                </a:solidFill>
              </a:rPr>
              <a:t>) </a:t>
            </a:r>
            <a:endParaRPr lang="en-US" sz="2400" dirty="0" smtClean="0">
              <a:solidFill>
                <a:schemeClr val="bg2">
                  <a:lumMod val="50000"/>
                </a:schemeClr>
              </a:solidFill>
            </a:endParaRPr>
          </a:p>
          <a:p>
            <a:pPr>
              <a:buFontTx/>
              <a:buNone/>
            </a:pPr>
            <a:endParaRPr lang="en-US" sz="2400" dirty="0" smtClean="0">
              <a:solidFill>
                <a:schemeClr val="bg2">
                  <a:lumMod val="50000"/>
                </a:schemeClr>
              </a:solidFill>
            </a:endParaRPr>
          </a:p>
          <a:p>
            <a:pPr>
              <a:buFontTx/>
              <a:buNone/>
            </a:pPr>
            <a:endParaRPr lang="en-US" sz="2400" dirty="0" smtClean="0">
              <a:solidFill>
                <a:schemeClr val="bg2">
                  <a:lumMod val="50000"/>
                </a:schemeClr>
              </a:solidFill>
            </a:endParaRPr>
          </a:p>
          <a:p>
            <a:pPr>
              <a:buFontTx/>
              <a:buNone/>
            </a:pPr>
            <a:endParaRPr lang="en-US" sz="2400" dirty="0" smtClean="0">
              <a:solidFill>
                <a:schemeClr val="bg2">
                  <a:lumMod val="50000"/>
                </a:schemeClr>
              </a:solidFill>
            </a:endParaRPr>
          </a:p>
          <a:p>
            <a:pPr>
              <a:buFontTx/>
              <a:buNone/>
            </a:pPr>
            <a:r>
              <a:rPr lang="en-US" sz="2400" b="1" dirty="0">
                <a:solidFill>
                  <a:schemeClr val="bg2">
                    <a:lumMod val="50000"/>
                  </a:schemeClr>
                </a:solidFill>
              </a:rPr>
              <a:t>static</a:t>
            </a:r>
            <a:r>
              <a:rPr lang="en-US" sz="2400" dirty="0" smtClean="0">
                <a:solidFill>
                  <a:schemeClr val="bg2">
                    <a:lumMod val="50000"/>
                  </a:schemeClr>
                </a:solidFill>
              </a:rPr>
              <a:t> </a:t>
            </a:r>
            <a:r>
              <a:rPr lang="en-US" sz="2400" b="1" dirty="0" smtClean="0">
                <a:solidFill>
                  <a:schemeClr val="bg2">
                    <a:lumMod val="50000"/>
                  </a:schemeClr>
                </a:solidFill>
              </a:rPr>
              <a:t>method </a:t>
            </a:r>
            <a:r>
              <a:rPr lang="en-US" sz="2400" dirty="0" smtClean="0">
                <a:solidFill>
                  <a:schemeClr val="bg2">
                    <a:lumMod val="50000"/>
                  </a:schemeClr>
                </a:solidFill>
              </a:rPr>
              <a:t>Main</a:t>
            </a:r>
            <a:r>
              <a:rPr lang="en-US" sz="2400" dirty="0" smtClean="0">
                <a:solidFill>
                  <a:schemeClr val="bg2">
                    <a:lumMod val="50000"/>
                  </a:schemeClr>
                </a:solidFill>
              </a:rPr>
              <a:t>() </a:t>
            </a:r>
            <a:endParaRPr lang="en-US" sz="2400" kern="0" dirty="0">
              <a:solidFill>
                <a:schemeClr val="bg2">
                  <a:lumMod val="50000"/>
                </a:schemeClr>
              </a:solidFill>
            </a:endParaRPr>
          </a:p>
        </p:txBody>
      </p:sp>
    </p:spTree>
    <p:extLst>
      <p:ext uri="{BB962C8B-B14F-4D97-AF65-F5344CB8AC3E}">
        <p14:creationId xmlns:p14="http://schemas.microsoft.com/office/powerpoint/2010/main" val="2940199587"/>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498598"/>
          </a:xfrm>
        </p:spPr>
        <p:txBody>
          <a:bodyPr/>
          <a:lstStyle/>
          <a:p>
            <a:r>
              <a:rPr sz="3600" smtClean="0"/>
              <a:t>Example:  Boogie translation (2)</a:t>
            </a:r>
            <a:endParaRPr sz="3600"/>
          </a:p>
        </p:txBody>
      </p:sp>
      <p:sp>
        <p:nvSpPr>
          <p:cNvPr id="3" name="Content Placeholder 2"/>
          <p:cNvSpPr>
            <a:spLocks noGrp="1"/>
          </p:cNvSpPr>
          <p:nvPr>
            <p:ph sz="half" idx="4294967295"/>
          </p:nvPr>
        </p:nvSpPr>
        <p:spPr>
          <a:xfrm>
            <a:off x="261260" y="1445801"/>
            <a:ext cx="5309748" cy="3939540"/>
          </a:xfrm>
        </p:spPr>
        <p:txBody>
          <a:bodyPr/>
          <a:lstStyle/>
          <a:p>
            <a:pPr>
              <a:lnSpc>
                <a:spcPct val="80000"/>
              </a:lnSpc>
              <a:buNone/>
            </a:pPr>
            <a:r>
              <a:rPr lang="en-US" sz="2000" dirty="0" smtClean="0">
                <a:solidFill>
                  <a:schemeClr val="accent3"/>
                </a:solidFill>
                <a:latin typeface="Consolas" pitchFamily="49" charset="0"/>
              </a:rPr>
              <a:t>// method implementations</a:t>
            </a:r>
          </a:p>
          <a:p>
            <a:pPr>
              <a:lnSpc>
                <a:spcPct val="80000"/>
              </a:lnSpc>
              <a:buNone/>
            </a:pPr>
            <a:endParaRPr lang="en-US" sz="2000" dirty="0" smtClean="0">
              <a:solidFill>
                <a:srgbClr val="00B0F0"/>
              </a:solidFill>
              <a:latin typeface="Consolas" pitchFamily="49" charset="0"/>
            </a:endParaRPr>
          </a:p>
          <a:p>
            <a:pPr>
              <a:lnSpc>
                <a:spcPct val="80000"/>
              </a:lnSpc>
              <a:buNone/>
            </a:pPr>
            <a:r>
              <a:rPr lang="en-US" sz="2000" b="1" dirty="0" smtClean="0">
                <a:solidFill>
                  <a:srgbClr val="00B0F0"/>
                </a:solidFill>
                <a:latin typeface="Consolas" pitchFamily="49" charset="0"/>
              </a:rPr>
              <a:t>implementation</a:t>
            </a:r>
            <a:r>
              <a:rPr lang="en-US" sz="2000" dirty="0" smtClean="0">
                <a:latin typeface="Consolas" pitchFamily="49" charset="0"/>
              </a:rPr>
              <a:t> </a:t>
            </a:r>
            <a:r>
              <a:rPr lang="en-US" sz="2000" dirty="0" err="1" smtClean="0">
                <a:latin typeface="Consolas" pitchFamily="49" charset="0"/>
              </a:rPr>
              <a:t>C.Main</a:t>
            </a:r>
            <a:r>
              <a:rPr lang="en-US" sz="2000" dirty="0" smtClean="0">
                <a:latin typeface="Consolas" pitchFamily="49" charset="0"/>
              </a:rPr>
              <a:t>()</a:t>
            </a:r>
          </a:p>
          <a:p>
            <a:pPr>
              <a:lnSpc>
                <a:spcPct val="80000"/>
              </a:lnSpc>
              <a:buNone/>
            </a:pPr>
            <a:r>
              <a:rPr lang="en-US" sz="2000" dirty="0" smtClean="0">
                <a:latin typeface="Consolas" pitchFamily="49" charset="0"/>
              </a:rPr>
              <a:t>{</a:t>
            </a:r>
          </a:p>
          <a:p>
            <a:pPr>
              <a:lnSpc>
                <a:spcPct val="80000"/>
              </a:lnSpc>
              <a:buNone/>
            </a:pPr>
            <a:r>
              <a:rPr lang="en-US" sz="2000" dirty="0" smtClean="0">
                <a:latin typeface="Consolas" pitchFamily="49" charset="0"/>
              </a:rPr>
              <a:t>  </a:t>
            </a:r>
            <a:r>
              <a:rPr lang="en-US" sz="2000" b="1" dirty="0" err="1" smtClean="0">
                <a:solidFill>
                  <a:srgbClr val="00B0F0"/>
                </a:solidFill>
                <a:latin typeface="Consolas" pitchFamily="49" charset="0"/>
              </a:rPr>
              <a:t>var</a:t>
            </a:r>
            <a:r>
              <a:rPr lang="en-US" sz="2000" dirty="0" smtClean="0">
                <a:latin typeface="Consolas" pitchFamily="49" charset="0"/>
              </a:rPr>
              <a:t> c</a:t>
            </a:r>
            <a:r>
              <a:rPr lang="en-US" sz="2000" dirty="0" smtClean="0">
                <a:latin typeface="Consolas" pitchFamily="49" charset="0"/>
              </a:rPr>
              <a:t>: Ref, </a:t>
            </a:r>
            <a:r>
              <a:rPr lang="en-US" sz="2000" dirty="0" smtClean="0">
                <a:latin typeface="Consolas" pitchFamily="49" charset="0"/>
              </a:rPr>
              <a:t>y: </a:t>
            </a:r>
            <a:r>
              <a:rPr lang="en-US" sz="2000" b="1" dirty="0" err="1">
                <a:solidFill>
                  <a:srgbClr val="00B0F0"/>
                </a:solidFill>
                <a:latin typeface="Consolas" pitchFamily="49" charset="0"/>
              </a:rPr>
              <a:t>int</a:t>
            </a:r>
            <a:r>
              <a:rPr lang="en-US" sz="2000" dirty="0" smtClean="0">
                <a:latin typeface="Consolas" pitchFamily="49" charset="0"/>
              </a:rPr>
              <a:t>;</a:t>
            </a:r>
          </a:p>
          <a:p>
            <a:pPr marL="0" indent="0">
              <a:lnSpc>
                <a:spcPct val="80000"/>
              </a:lnSpc>
              <a:buNone/>
            </a:pPr>
            <a:endParaRPr lang="en-US" sz="2000" dirty="0" smtClean="0">
              <a:latin typeface="Consolas" pitchFamily="49" charset="0"/>
            </a:endParaRPr>
          </a:p>
          <a:p>
            <a:pPr marL="0" indent="0">
              <a:lnSpc>
                <a:spcPct val="80000"/>
              </a:lnSpc>
              <a:buNone/>
            </a:pPr>
            <a:r>
              <a:rPr lang="en-US" sz="2000" dirty="0" smtClean="0">
                <a:latin typeface="Consolas" pitchFamily="49" charset="0"/>
              </a:rPr>
              <a:t>  </a:t>
            </a:r>
          </a:p>
          <a:p>
            <a:pPr>
              <a:lnSpc>
                <a:spcPct val="80000"/>
              </a:lnSpc>
              <a:buNone/>
            </a:pPr>
            <a:endParaRPr lang="en-US" sz="2000" dirty="0" smtClean="0">
              <a:latin typeface="Consolas" pitchFamily="49" charset="0"/>
            </a:endParaRPr>
          </a:p>
          <a:p>
            <a:pPr>
              <a:lnSpc>
                <a:spcPct val="80000"/>
              </a:lnSpc>
              <a:buNone/>
            </a:pPr>
            <a:r>
              <a:rPr lang="en-US" sz="2000" dirty="0" smtClean="0">
                <a:solidFill>
                  <a:schemeClr val="accent6">
                    <a:lumMod val="60000"/>
                    <a:lumOff val="40000"/>
                  </a:schemeClr>
                </a:solidFill>
                <a:latin typeface="Consolas" pitchFamily="49" charset="0"/>
              </a:rPr>
              <a:t>  </a:t>
            </a:r>
            <a:r>
              <a:rPr lang="en-US" sz="2000" b="1" dirty="0" smtClean="0">
                <a:solidFill>
                  <a:srgbClr val="00B0F0"/>
                </a:solidFill>
                <a:latin typeface="Consolas" pitchFamily="49" charset="0"/>
              </a:rPr>
              <a:t>havoc</a:t>
            </a:r>
            <a:r>
              <a:rPr lang="en-US" sz="2000" dirty="0" smtClean="0">
                <a:latin typeface="Consolas" pitchFamily="49" charset="0"/>
              </a:rPr>
              <a:t> c;</a:t>
            </a:r>
          </a:p>
          <a:p>
            <a:pPr>
              <a:lnSpc>
                <a:spcPct val="80000"/>
              </a:lnSpc>
              <a:buNone/>
            </a:pPr>
            <a:r>
              <a:rPr lang="en-US" sz="2000" dirty="0" smtClean="0">
                <a:latin typeface="Consolas" pitchFamily="49" charset="0"/>
              </a:rPr>
              <a:t>  </a:t>
            </a:r>
            <a:r>
              <a:rPr lang="en-US" sz="2000" b="1" dirty="0" smtClean="0">
                <a:solidFill>
                  <a:srgbClr val="00B0F0"/>
                </a:solidFill>
                <a:latin typeface="Consolas" pitchFamily="49" charset="0"/>
              </a:rPr>
              <a:t>assume</a:t>
            </a:r>
            <a:r>
              <a:rPr lang="en-US" sz="2000" dirty="0" smtClean="0">
                <a:latin typeface="Consolas" pitchFamily="49" charset="0"/>
              </a:rPr>
              <a:t> c </a:t>
            </a:r>
            <a:r>
              <a:rPr lang="en-US" sz="2000" dirty="0" smtClean="0">
                <a:latin typeface="Consolas" pitchFamily="49" charset="0"/>
              </a:rPr>
              <a:t>!= null;</a:t>
            </a:r>
            <a:endParaRPr lang="en-US" sz="2000" dirty="0" smtClean="0">
              <a:latin typeface="Consolas" pitchFamily="49" charset="0"/>
            </a:endParaRPr>
          </a:p>
          <a:p>
            <a:pPr>
              <a:lnSpc>
                <a:spcPct val="80000"/>
              </a:lnSpc>
              <a:buNone/>
            </a:pPr>
            <a:r>
              <a:rPr lang="en-US" sz="2000" dirty="0" smtClean="0">
                <a:latin typeface="Consolas" pitchFamily="49" charset="0"/>
              </a:rPr>
              <a:t>  </a:t>
            </a:r>
            <a:r>
              <a:rPr lang="en-US" sz="2000" b="1" dirty="0" smtClean="0">
                <a:solidFill>
                  <a:srgbClr val="00B0F0"/>
                </a:solidFill>
                <a:latin typeface="Consolas" pitchFamily="49" charset="0"/>
              </a:rPr>
              <a:t>assume</a:t>
            </a:r>
            <a:r>
              <a:rPr lang="en-US" sz="2000" dirty="0" smtClean="0">
                <a:latin typeface="Consolas" pitchFamily="49" charset="0"/>
              </a:rPr>
              <a:t> Heap[c, allocated] == </a:t>
            </a:r>
            <a:r>
              <a:rPr lang="en-US" sz="2000" b="1" dirty="0">
                <a:solidFill>
                  <a:srgbClr val="00B0F0"/>
                </a:solidFill>
                <a:latin typeface="Consolas" pitchFamily="49" charset="0"/>
              </a:rPr>
              <a:t>false</a:t>
            </a:r>
            <a:r>
              <a:rPr lang="en-US" sz="2000" dirty="0" smtClean="0">
                <a:latin typeface="Consolas" pitchFamily="49" charset="0"/>
              </a:rPr>
              <a:t>;</a:t>
            </a:r>
            <a:endParaRPr lang="en-US" sz="2000" dirty="0" smtClean="0">
              <a:latin typeface="Consolas" pitchFamily="49" charset="0"/>
            </a:endParaRPr>
          </a:p>
          <a:p>
            <a:pPr>
              <a:lnSpc>
                <a:spcPct val="80000"/>
              </a:lnSpc>
              <a:buNone/>
            </a:pPr>
            <a:r>
              <a:rPr lang="en-US" sz="2000" dirty="0" smtClean="0">
                <a:latin typeface="Consolas" pitchFamily="49" charset="0"/>
              </a:rPr>
              <a:t>  </a:t>
            </a:r>
            <a:r>
              <a:rPr lang="en-US" sz="2000" b="1" dirty="0" smtClean="0">
                <a:solidFill>
                  <a:srgbClr val="00B0F0"/>
                </a:solidFill>
                <a:latin typeface="Consolas" pitchFamily="49" charset="0"/>
              </a:rPr>
              <a:t>assume</a:t>
            </a:r>
            <a:r>
              <a:rPr lang="en-US" sz="2000" dirty="0" smtClean="0">
                <a:latin typeface="Consolas" pitchFamily="49" charset="0"/>
              </a:rPr>
              <a:t> </a:t>
            </a:r>
            <a:r>
              <a:rPr lang="en-US" sz="2000" dirty="0" err="1" smtClean="0">
                <a:latin typeface="Consolas" pitchFamily="49" charset="0"/>
              </a:rPr>
              <a:t>dtype</a:t>
            </a:r>
            <a:r>
              <a:rPr lang="en-US" sz="2000" dirty="0" smtClean="0">
                <a:latin typeface="Consolas" pitchFamily="49" charset="0"/>
              </a:rPr>
              <a:t>(c</a:t>
            </a:r>
            <a:r>
              <a:rPr lang="en-US" sz="2000" dirty="0" smtClean="0">
                <a:latin typeface="Consolas" pitchFamily="49" charset="0"/>
              </a:rPr>
              <a:t>) == C;</a:t>
            </a:r>
          </a:p>
          <a:p>
            <a:pPr>
              <a:lnSpc>
                <a:spcPct val="80000"/>
              </a:lnSpc>
              <a:buNone/>
            </a:pPr>
            <a:r>
              <a:rPr lang="en-US" sz="2000" dirty="0" smtClean="0">
                <a:latin typeface="Consolas" pitchFamily="49" charset="0"/>
              </a:rPr>
              <a:t>  Heap[c, allocated] := </a:t>
            </a:r>
            <a:r>
              <a:rPr lang="en-US" sz="2000" b="1" dirty="0">
                <a:solidFill>
                  <a:srgbClr val="00B0F0"/>
                </a:solidFill>
                <a:latin typeface="Consolas" pitchFamily="49" charset="0"/>
              </a:rPr>
              <a:t>true</a:t>
            </a:r>
            <a:r>
              <a:rPr lang="en-US" sz="2000" dirty="0" smtClean="0">
                <a:latin typeface="Consolas" pitchFamily="49" charset="0"/>
              </a:rPr>
              <a:t>;</a:t>
            </a:r>
            <a:endParaRPr lang="en-US" sz="2000" dirty="0" smtClean="0">
              <a:latin typeface="Consolas" pitchFamily="49" charset="0"/>
            </a:endParaRPr>
          </a:p>
        </p:txBody>
      </p:sp>
      <p:sp>
        <p:nvSpPr>
          <p:cNvPr id="4" name="Content Placeholder 3"/>
          <p:cNvSpPr>
            <a:spLocks noGrp="1"/>
          </p:cNvSpPr>
          <p:nvPr>
            <p:ph sz="half" idx="4294967295"/>
          </p:nvPr>
        </p:nvSpPr>
        <p:spPr>
          <a:xfrm>
            <a:off x="5388609" y="2612846"/>
            <a:ext cx="3663950" cy="4002088"/>
          </a:xfrm>
        </p:spPr>
        <p:txBody>
          <a:bodyPr/>
          <a:lstStyle/>
          <a:p>
            <a:pPr>
              <a:lnSpc>
                <a:spcPct val="80000"/>
              </a:lnSpc>
              <a:buNone/>
            </a:pPr>
            <a:endParaRPr lang="en-US" sz="2000" dirty="0" smtClean="0">
              <a:solidFill>
                <a:srgbClr val="3333CC"/>
              </a:solidFill>
              <a:latin typeface="Consolas" pitchFamily="49" charset="0"/>
            </a:endParaRPr>
          </a:p>
          <a:p>
            <a:pPr>
              <a:lnSpc>
                <a:spcPct val="80000"/>
              </a:lnSpc>
              <a:buNone/>
            </a:pPr>
            <a:endParaRPr lang="en-US" sz="2000" dirty="0" smtClean="0">
              <a:solidFill>
                <a:srgbClr val="3333CC"/>
              </a:solidFill>
              <a:latin typeface="Consolas" pitchFamily="49" charset="0"/>
            </a:endParaRPr>
          </a:p>
          <a:p>
            <a:pPr>
              <a:lnSpc>
                <a:spcPct val="80000"/>
              </a:lnSpc>
              <a:buNone/>
            </a:pPr>
            <a:endParaRPr lang="en-US" sz="2000" dirty="0" smtClean="0">
              <a:solidFill>
                <a:srgbClr val="3333CC"/>
              </a:solidFill>
              <a:latin typeface="Consolas" pitchFamily="49" charset="0"/>
            </a:endParaRPr>
          </a:p>
          <a:p>
            <a:pPr>
              <a:lnSpc>
                <a:spcPct val="80000"/>
              </a:lnSpc>
              <a:buNone/>
            </a:pPr>
            <a:r>
              <a:rPr lang="en-US" sz="2000" dirty="0" smtClean="0">
                <a:solidFill>
                  <a:srgbClr val="3333CC"/>
                </a:solidFill>
                <a:latin typeface="Consolas" pitchFamily="49" charset="0"/>
              </a:rPr>
              <a:t>    </a:t>
            </a:r>
            <a:r>
              <a:rPr lang="en-US" sz="2000" b="1" dirty="0" smtClean="0">
                <a:solidFill>
                  <a:srgbClr val="00B0F0"/>
                </a:solidFill>
                <a:latin typeface="Consolas" pitchFamily="49" charset="0"/>
              </a:rPr>
              <a:t>assert</a:t>
            </a:r>
            <a:r>
              <a:rPr lang="en-US" sz="2000" dirty="0" smtClean="0">
                <a:latin typeface="Consolas" pitchFamily="49" charset="0"/>
              </a:rPr>
              <a:t> c </a:t>
            </a:r>
            <a:r>
              <a:rPr lang="en-US" sz="2000" dirty="0" smtClean="0">
                <a:latin typeface="Consolas" pitchFamily="49" charset="0"/>
              </a:rPr>
              <a:t>!= null;</a:t>
            </a:r>
            <a:endParaRPr lang="en-US" sz="2000" dirty="0" smtClean="0">
              <a:latin typeface="Consolas" pitchFamily="49" charset="0"/>
            </a:endParaRPr>
          </a:p>
          <a:p>
            <a:pPr>
              <a:lnSpc>
                <a:spcPct val="80000"/>
              </a:lnSpc>
              <a:buNone/>
            </a:pPr>
            <a:r>
              <a:rPr lang="en-US" sz="2000" dirty="0" smtClean="0">
                <a:latin typeface="Consolas" pitchFamily="49" charset="0"/>
              </a:rPr>
              <a:t>    Heap[c, </a:t>
            </a:r>
            <a:r>
              <a:rPr lang="en-US" sz="2000" dirty="0" err="1" smtClean="0">
                <a:latin typeface="Consolas" pitchFamily="49" charset="0"/>
              </a:rPr>
              <a:t>C.x</a:t>
            </a:r>
            <a:r>
              <a:rPr lang="en-US" sz="2000" dirty="0" smtClean="0">
                <a:latin typeface="Consolas" pitchFamily="49" charset="0"/>
              </a:rPr>
              <a:t>] := 12;</a:t>
            </a:r>
          </a:p>
          <a:p>
            <a:pPr>
              <a:lnSpc>
                <a:spcPct val="80000"/>
              </a:lnSpc>
              <a:buNone/>
            </a:pPr>
            <a:endParaRPr lang="en-US" sz="2000" dirty="0" smtClean="0">
              <a:latin typeface="Consolas" pitchFamily="49" charset="0"/>
            </a:endParaRPr>
          </a:p>
          <a:p>
            <a:pPr>
              <a:lnSpc>
                <a:spcPct val="80000"/>
              </a:lnSpc>
              <a:buNone/>
            </a:pPr>
            <a:endParaRPr lang="en-US" sz="2000" dirty="0" smtClean="0">
              <a:solidFill>
                <a:srgbClr val="3333CC"/>
              </a:solidFill>
              <a:latin typeface="Consolas" pitchFamily="49" charset="0"/>
            </a:endParaRPr>
          </a:p>
          <a:p>
            <a:pPr>
              <a:lnSpc>
                <a:spcPct val="80000"/>
              </a:lnSpc>
              <a:buNone/>
            </a:pPr>
            <a:r>
              <a:rPr lang="en-US" sz="2000" dirty="0" smtClean="0">
                <a:solidFill>
                  <a:srgbClr val="3333CC"/>
                </a:solidFill>
                <a:latin typeface="Consolas" pitchFamily="49" charset="0"/>
              </a:rPr>
              <a:t> </a:t>
            </a:r>
          </a:p>
          <a:p>
            <a:pPr>
              <a:lnSpc>
                <a:spcPct val="80000"/>
              </a:lnSpc>
              <a:buNone/>
            </a:pPr>
            <a:r>
              <a:rPr lang="en-US" sz="2000" dirty="0" smtClean="0">
                <a:solidFill>
                  <a:srgbClr val="3333CC"/>
                </a:solidFill>
                <a:latin typeface="Consolas" pitchFamily="49" charset="0"/>
              </a:rPr>
              <a:t>    </a:t>
            </a:r>
            <a:r>
              <a:rPr lang="en-US" sz="2000" b="1" dirty="0" smtClean="0">
                <a:solidFill>
                  <a:srgbClr val="00B0F0"/>
                </a:solidFill>
                <a:latin typeface="Consolas" pitchFamily="49" charset="0"/>
              </a:rPr>
              <a:t>call</a:t>
            </a:r>
            <a:r>
              <a:rPr lang="en-US" sz="2000" dirty="0" smtClean="0">
                <a:latin typeface="Consolas" pitchFamily="49" charset="0"/>
              </a:rPr>
              <a:t> y := C.M(c, 5);</a:t>
            </a:r>
          </a:p>
          <a:p>
            <a:pPr>
              <a:lnSpc>
                <a:spcPct val="80000"/>
              </a:lnSpc>
              <a:buNone/>
            </a:pPr>
            <a:endParaRPr lang="en-US" sz="2000" dirty="0" smtClean="0">
              <a:latin typeface="Consolas" pitchFamily="49" charset="0"/>
            </a:endParaRPr>
          </a:p>
          <a:p>
            <a:pPr>
              <a:lnSpc>
                <a:spcPct val="80000"/>
              </a:lnSpc>
              <a:buNone/>
            </a:pPr>
            <a:r>
              <a:rPr lang="en-US" sz="2000" dirty="0" smtClean="0">
                <a:latin typeface="Consolas" pitchFamily="49" charset="0"/>
              </a:rPr>
              <a:t>  }</a:t>
            </a:r>
          </a:p>
          <a:p>
            <a:pPr>
              <a:lnSpc>
                <a:spcPct val="80000"/>
              </a:lnSpc>
              <a:buNone/>
            </a:pPr>
            <a:endParaRPr lang="en-US" sz="2000" dirty="0" smtClean="0">
              <a:latin typeface="Consolas" pitchFamily="49" charset="0"/>
            </a:endParaRPr>
          </a:p>
          <a:p>
            <a:pPr>
              <a:lnSpc>
                <a:spcPct val="80000"/>
              </a:lnSpc>
            </a:pPr>
            <a:endParaRPr lang="en-US" sz="2000" dirty="0"/>
          </a:p>
        </p:txBody>
      </p:sp>
      <p:cxnSp>
        <p:nvCxnSpPr>
          <p:cNvPr id="6" name="Straight Connector 5"/>
          <p:cNvCxnSpPr/>
          <p:nvPr/>
        </p:nvCxnSpPr>
        <p:spPr bwMode="auto">
          <a:xfrm rot="5400000">
            <a:off x="2893264" y="3968329"/>
            <a:ext cx="4519448" cy="1323"/>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7" name="Rounded Rectangle 6"/>
          <p:cNvSpPr/>
          <p:nvPr/>
        </p:nvSpPr>
        <p:spPr bwMode="auto">
          <a:xfrm>
            <a:off x="493987" y="3122510"/>
            <a:ext cx="3087413" cy="687569"/>
          </a:xfrm>
          <a:prstGeom prst="roundRect">
            <a:avLst/>
          </a:prstGeom>
          <a:solidFill>
            <a:srgbClr val="000000">
              <a:alpha val="12157"/>
            </a:srgbClr>
          </a:solidFill>
          <a:ln>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190500" h="127000"/>
            <a:bevelB w="190500" h="127000"/>
            <a:contourClr>
              <a:srgbClr val="777777"/>
            </a:contourClr>
          </a:sp3d>
        </p:spPr>
        <p:style>
          <a:lnRef idx="0">
            <a:schemeClr val="accent2"/>
          </a:lnRef>
          <a:fillRef idx="3">
            <a:schemeClr val="accent2"/>
          </a:fillRef>
          <a:effectRef idx="3">
            <a:schemeClr val="accent2"/>
          </a:effectRef>
          <a:fontRef idx="minor">
            <a:schemeClr val="lt1"/>
          </a:fontRef>
        </p:style>
        <p:txBody>
          <a:bodyPr vert="horz" wrap="square" lIns="91425" tIns="45713" rIns="91425" bIns="45713" numCol="1" anchor="ctr" anchorCtr="0" compatLnSpc="1">
            <a:prstTxWarp prst="textNoShape">
              <a:avLst/>
            </a:prstTxWarp>
          </a:bodyPr>
          <a:lstStyle/>
          <a:p>
            <a:pPr algn="ctr">
              <a:buFontTx/>
              <a:buNone/>
            </a:pPr>
            <a:r>
              <a:rPr lang="en-US" sz="2800" b="1" dirty="0" err="1">
                <a:solidFill>
                  <a:schemeClr val="bg2">
                    <a:lumMod val="50000"/>
                  </a:schemeClr>
                </a:solidFill>
              </a:rPr>
              <a:t>var</a:t>
            </a:r>
            <a:r>
              <a:rPr lang="en-US" sz="2700" dirty="0" smtClean="0">
                <a:solidFill>
                  <a:schemeClr val="bg2">
                    <a:lumMod val="50000"/>
                  </a:schemeClr>
                </a:solidFill>
              </a:rPr>
              <a:t> </a:t>
            </a:r>
            <a:r>
              <a:rPr lang="en-US" sz="2700" dirty="0" smtClean="0">
                <a:solidFill>
                  <a:schemeClr val="bg2">
                    <a:lumMod val="50000"/>
                  </a:schemeClr>
                </a:solidFill>
              </a:rPr>
              <a:t>c </a:t>
            </a:r>
            <a:r>
              <a:rPr lang="en-US" sz="2700" dirty="0" smtClean="0">
                <a:solidFill>
                  <a:schemeClr val="bg2">
                    <a:lumMod val="50000"/>
                  </a:schemeClr>
                </a:solidFill>
              </a:rPr>
              <a:t>:= </a:t>
            </a:r>
            <a:r>
              <a:rPr lang="en-US" sz="2800" b="1" dirty="0" smtClean="0">
                <a:solidFill>
                  <a:schemeClr val="bg2">
                    <a:lumMod val="50000"/>
                  </a:schemeClr>
                </a:solidFill>
              </a:rPr>
              <a:t>new</a:t>
            </a:r>
            <a:r>
              <a:rPr lang="en-US" sz="2700" dirty="0" smtClean="0">
                <a:solidFill>
                  <a:schemeClr val="bg2">
                    <a:lumMod val="50000"/>
                  </a:schemeClr>
                </a:solidFill>
              </a:rPr>
              <a:t> C;</a:t>
            </a:r>
            <a:endParaRPr lang="en-US" sz="2700" kern="0" dirty="0">
              <a:solidFill>
                <a:schemeClr val="bg2">
                  <a:lumMod val="50000"/>
                </a:schemeClr>
              </a:solidFill>
            </a:endParaRPr>
          </a:p>
        </p:txBody>
      </p:sp>
      <p:sp>
        <p:nvSpPr>
          <p:cNvPr id="8" name="Rounded Rectangle 7"/>
          <p:cNvSpPr/>
          <p:nvPr/>
        </p:nvSpPr>
        <p:spPr bwMode="auto">
          <a:xfrm>
            <a:off x="5571008" y="2749466"/>
            <a:ext cx="3087413" cy="687569"/>
          </a:xfrm>
          <a:prstGeom prst="roundRect">
            <a:avLst/>
          </a:prstGeom>
          <a:solidFill>
            <a:srgbClr val="000000">
              <a:alpha val="12157"/>
            </a:srgbClr>
          </a:solidFill>
          <a:ln>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190500" h="127000"/>
            <a:bevelB w="190500" h="127000"/>
            <a:contourClr>
              <a:srgbClr val="777777"/>
            </a:contourClr>
          </a:sp3d>
        </p:spPr>
        <p:style>
          <a:lnRef idx="0">
            <a:schemeClr val="accent2"/>
          </a:lnRef>
          <a:fillRef idx="3">
            <a:schemeClr val="accent2"/>
          </a:fillRef>
          <a:effectRef idx="3">
            <a:schemeClr val="accent2"/>
          </a:effectRef>
          <a:fontRef idx="minor">
            <a:schemeClr val="lt1"/>
          </a:fontRef>
        </p:style>
        <p:txBody>
          <a:bodyPr vert="horz" wrap="square" lIns="91425" tIns="45713" rIns="91425" bIns="45713" numCol="1" anchor="ctr" anchorCtr="0" compatLnSpc="1">
            <a:prstTxWarp prst="textNoShape">
              <a:avLst/>
            </a:prstTxWarp>
          </a:bodyPr>
          <a:lstStyle/>
          <a:p>
            <a:pPr algn="ctr">
              <a:buFontTx/>
              <a:buNone/>
            </a:pPr>
            <a:r>
              <a:rPr lang="en-US" sz="2700" dirty="0" err="1" smtClean="0">
                <a:solidFill>
                  <a:schemeClr val="bg2">
                    <a:lumMod val="50000"/>
                  </a:schemeClr>
                </a:solidFill>
              </a:rPr>
              <a:t>c.x</a:t>
            </a:r>
            <a:r>
              <a:rPr lang="en-US" sz="2700" dirty="0" smtClean="0">
                <a:solidFill>
                  <a:schemeClr val="bg2">
                    <a:lumMod val="50000"/>
                  </a:schemeClr>
                </a:solidFill>
              </a:rPr>
              <a:t> </a:t>
            </a:r>
            <a:r>
              <a:rPr lang="en-US" sz="2700" dirty="0" smtClean="0">
                <a:solidFill>
                  <a:schemeClr val="bg2">
                    <a:lumMod val="50000"/>
                  </a:schemeClr>
                </a:solidFill>
              </a:rPr>
              <a:t>:= 12</a:t>
            </a:r>
            <a:r>
              <a:rPr lang="en-US" sz="2700" dirty="0" smtClean="0">
                <a:solidFill>
                  <a:schemeClr val="bg2">
                    <a:lumMod val="50000"/>
                  </a:schemeClr>
                </a:solidFill>
              </a:rPr>
              <a:t>;</a:t>
            </a:r>
            <a:endParaRPr lang="en-US" sz="2700" kern="0" dirty="0">
              <a:solidFill>
                <a:schemeClr val="bg2">
                  <a:lumMod val="50000"/>
                </a:schemeClr>
              </a:solidFill>
            </a:endParaRPr>
          </a:p>
        </p:txBody>
      </p:sp>
      <p:sp>
        <p:nvSpPr>
          <p:cNvPr id="9" name="Rounded Rectangle 8"/>
          <p:cNvSpPr/>
          <p:nvPr/>
        </p:nvSpPr>
        <p:spPr bwMode="auto">
          <a:xfrm>
            <a:off x="5571008" y="4283287"/>
            <a:ext cx="3087413" cy="687569"/>
          </a:xfrm>
          <a:prstGeom prst="roundRect">
            <a:avLst/>
          </a:prstGeom>
          <a:solidFill>
            <a:srgbClr val="000000">
              <a:alpha val="12157"/>
            </a:srgbClr>
          </a:solidFill>
          <a:ln>
            <a:solidFill>
              <a:srgbClr val="FFFFFF">
                <a:alpha val="25000"/>
              </a:srgbClr>
            </a:solidFill>
            <a:headEnd type="none" w="sm" len="sm"/>
            <a:tailEnd type="none" w="sm" len="sm"/>
          </a:ln>
          <a:effectLst>
            <a:outerShdw blurRad="44450" dir="5400000" algn="ctr">
              <a:srgbClr val="000000">
                <a:alpha val="0"/>
              </a:srgbClr>
            </a:outerShdw>
            <a:softEdge rad="317500"/>
          </a:effectLst>
          <a:scene3d>
            <a:camera prst="orthographicFront">
              <a:rot lat="0" lon="0" rev="0"/>
            </a:camera>
            <a:lightRig rig="threePt" dir="t"/>
          </a:scene3d>
          <a:sp3d>
            <a:bevelT w="190500" h="127000"/>
            <a:bevelB w="190500" h="127000"/>
            <a:contourClr>
              <a:srgbClr val="777777"/>
            </a:contourClr>
          </a:sp3d>
        </p:spPr>
        <p:style>
          <a:lnRef idx="0">
            <a:schemeClr val="accent2"/>
          </a:lnRef>
          <a:fillRef idx="3">
            <a:schemeClr val="accent2"/>
          </a:fillRef>
          <a:effectRef idx="3">
            <a:schemeClr val="accent2"/>
          </a:effectRef>
          <a:fontRef idx="minor">
            <a:schemeClr val="lt1"/>
          </a:fontRef>
        </p:style>
        <p:txBody>
          <a:bodyPr vert="horz" wrap="square" lIns="91425" tIns="45713" rIns="91425" bIns="45713" numCol="1" anchor="ctr" anchorCtr="0" compatLnSpc="1">
            <a:prstTxWarp prst="textNoShape">
              <a:avLst/>
            </a:prstTxWarp>
          </a:bodyPr>
          <a:lstStyle/>
          <a:p>
            <a:pPr algn="ctr">
              <a:buFontTx/>
              <a:buNone/>
            </a:pPr>
            <a:r>
              <a:rPr lang="en-US" sz="2800" b="1" dirty="0" smtClean="0">
                <a:solidFill>
                  <a:schemeClr val="bg2">
                    <a:lumMod val="50000"/>
                  </a:schemeClr>
                </a:solidFill>
              </a:rPr>
              <a:t>call</a:t>
            </a:r>
            <a:r>
              <a:rPr lang="en-US" sz="2700" dirty="0" smtClean="0">
                <a:solidFill>
                  <a:schemeClr val="bg2">
                    <a:lumMod val="50000"/>
                  </a:schemeClr>
                </a:solidFill>
              </a:rPr>
              <a:t> </a:t>
            </a:r>
            <a:r>
              <a:rPr lang="en-US" sz="2700" dirty="0" smtClean="0">
                <a:solidFill>
                  <a:schemeClr val="bg2">
                    <a:lumMod val="50000"/>
                  </a:schemeClr>
                </a:solidFill>
              </a:rPr>
              <a:t>y </a:t>
            </a:r>
            <a:r>
              <a:rPr lang="en-US" sz="2700" dirty="0" smtClean="0">
                <a:solidFill>
                  <a:schemeClr val="bg2">
                    <a:lumMod val="50000"/>
                  </a:schemeClr>
                </a:solidFill>
              </a:rPr>
              <a:t>:= </a:t>
            </a:r>
            <a:r>
              <a:rPr lang="en-US" sz="2700" dirty="0" err="1" smtClean="0">
                <a:solidFill>
                  <a:schemeClr val="bg2">
                    <a:lumMod val="50000"/>
                  </a:schemeClr>
                </a:solidFill>
              </a:rPr>
              <a:t>c.M</a:t>
            </a:r>
            <a:r>
              <a:rPr lang="en-US" sz="2700" dirty="0" smtClean="0">
                <a:solidFill>
                  <a:schemeClr val="bg2">
                    <a:lumMod val="50000"/>
                  </a:schemeClr>
                </a:solidFill>
              </a:rPr>
              <a:t>(5</a:t>
            </a:r>
            <a:r>
              <a:rPr lang="en-US" sz="2700" dirty="0" smtClean="0">
                <a:solidFill>
                  <a:schemeClr val="bg2">
                    <a:lumMod val="50000"/>
                  </a:schemeClr>
                </a:solidFill>
              </a:rPr>
              <a:t>);</a:t>
            </a:r>
            <a:endParaRPr lang="en-US" sz="2700" kern="0" dirty="0">
              <a:solidFill>
                <a:schemeClr val="bg2">
                  <a:lumMod val="50000"/>
                </a:schemeClr>
              </a:solidFill>
            </a:endParaRPr>
          </a:p>
        </p:txBody>
      </p:sp>
    </p:spTree>
    <p:extLst>
      <p:ext uri="{BB962C8B-B14F-4D97-AF65-F5344CB8AC3E}">
        <p14:creationId xmlns:p14="http://schemas.microsoft.com/office/powerpoint/2010/main" val="3312093816"/>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Text Placeholder 2"/>
          <p:cNvSpPr>
            <a:spLocks noGrp="1"/>
          </p:cNvSpPr>
          <p:nvPr>
            <p:ph type="body" sz="quarter" idx="10"/>
          </p:nvPr>
        </p:nvSpPr>
        <p:spPr>
          <a:xfrm>
            <a:off x="381000" y="1411552"/>
            <a:ext cx="8382000" cy="2856167"/>
          </a:xfrm>
        </p:spPr>
        <p:txBody>
          <a:bodyPr/>
          <a:lstStyle/>
          <a:p>
            <a:r>
              <a:rPr lang="en-US" dirty="0" smtClean="0"/>
              <a:t>Tools and specifications are useful in software development</a:t>
            </a:r>
          </a:p>
          <a:p>
            <a:r>
              <a:rPr lang="en-US" dirty="0" smtClean="0"/>
              <a:t>Full functional-correctness verification is becoming more automatic</a:t>
            </a:r>
          </a:p>
          <a:p>
            <a:r>
              <a:rPr lang="en-US" dirty="0" smtClean="0"/>
              <a:t>To build a verifier, use an intermediate verification language</a:t>
            </a:r>
          </a:p>
        </p:txBody>
      </p:sp>
      <p:sp>
        <p:nvSpPr>
          <p:cNvPr id="6" name="TextBox 5"/>
          <p:cNvSpPr txBox="1"/>
          <p:nvPr/>
        </p:nvSpPr>
        <p:spPr>
          <a:xfrm>
            <a:off x="228600" y="4648200"/>
            <a:ext cx="8763000" cy="1569660"/>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tabLst>
                <a:tab pos="2687638" algn="r"/>
                <a:tab pos="2798763" algn="l"/>
              </a:tabLst>
            </a:pPr>
            <a:r>
              <a:rPr lang="en-US" sz="2400" dirty="0">
                <a:solidFill>
                  <a:schemeClr val="bg1"/>
                </a:solidFill>
              </a:rPr>
              <a:t>	</a:t>
            </a:r>
            <a:r>
              <a:rPr lang="en-US" sz="2400" dirty="0" err="1">
                <a:solidFill>
                  <a:schemeClr val="bg1"/>
                </a:solidFill>
              </a:rPr>
              <a:t>Dafny</a:t>
            </a:r>
            <a:r>
              <a:rPr lang="en-US" sz="2400" dirty="0">
                <a:solidFill>
                  <a:schemeClr val="bg1"/>
                </a:solidFill>
              </a:rPr>
              <a:t> and Boogie	</a:t>
            </a:r>
            <a:r>
              <a:rPr lang="en-US" sz="2400" dirty="0">
                <a:solidFill>
                  <a:schemeClr val="bg1"/>
                </a:solidFill>
                <a:hlinkClick r:id="rId2"/>
              </a:rPr>
              <a:t>boogie.codeplex.com</a:t>
            </a:r>
            <a:endParaRPr lang="en-US" sz="2400" dirty="0">
              <a:solidFill>
                <a:schemeClr val="bg1"/>
              </a:solidFill>
            </a:endParaRPr>
          </a:p>
          <a:p>
            <a:pPr>
              <a:tabLst>
                <a:tab pos="2687638" algn="r"/>
                <a:tab pos="2798763" algn="l"/>
              </a:tabLst>
            </a:pPr>
            <a:r>
              <a:rPr lang="en-US" sz="2400" dirty="0" smtClean="0">
                <a:solidFill>
                  <a:schemeClr val="bg1"/>
                </a:solidFill>
              </a:rPr>
              <a:t>	Code Contracts	</a:t>
            </a:r>
            <a:r>
              <a:rPr lang="en-US" sz="2400" dirty="0" smtClean="0">
                <a:solidFill>
                  <a:schemeClr val="bg1"/>
                </a:solidFill>
                <a:hlinkClick r:id="rId3"/>
              </a:rPr>
              <a:t>research.microsoft.com/contracts</a:t>
            </a:r>
            <a:endParaRPr lang="en-US" sz="2400" dirty="0">
              <a:solidFill>
                <a:schemeClr val="bg1"/>
              </a:solidFill>
            </a:endParaRPr>
          </a:p>
          <a:p>
            <a:pPr>
              <a:tabLst>
                <a:tab pos="2687638" algn="r"/>
                <a:tab pos="2798763" algn="l"/>
              </a:tabLst>
            </a:pPr>
            <a:r>
              <a:rPr lang="en-US" sz="2400" dirty="0" smtClean="0">
                <a:solidFill>
                  <a:schemeClr val="bg1"/>
                </a:solidFill>
              </a:rPr>
              <a:t>	Projects </a:t>
            </a:r>
            <a:r>
              <a:rPr lang="en-US" sz="2400" dirty="0">
                <a:solidFill>
                  <a:schemeClr val="bg1"/>
                </a:solidFill>
              </a:rPr>
              <a:t>and </a:t>
            </a:r>
            <a:r>
              <a:rPr lang="en-US" sz="2400" dirty="0" smtClean="0">
                <a:solidFill>
                  <a:schemeClr val="bg1"/>
                </a:solidFill>
              </a:rPr>
              <a:t>videos	</a:t>
            </a:r>
            <a:r>
              <a:rPr lang="en-US" sz="2400" dirty="0" smtClean="0">
                <a:solidFill>
                  <a:schemeClr val="bg1"/>
                </a:solidFill>
                <a:hlinkClick r:id="rId4"/>
              </a:rPr>
              <a:t>research.microsoft.com/rise</a:t>
            </a:r>
            <a:endParaRPr lang="en-US" sz="2400" dirty="0">
              <a:solidFill>
                <a:schemeClr val="bg1"/>
              </a:solidFill>
            </a:endParaRPr>
          </a:p>
          <a:p>
            <a:pPr>
              <a:tabLst>
                <a:tab pos="2687638" algn="r"/>
                <a:tab pos="2798763" algn="l"/>
              </a:tabLst>
            </a:pPr>
            <a:r>
              <a:rPr lang="en-US" sz="2400" dirty="0" smtClean="0">
                <a:solidFill>
                  <a:schemeClr val="bg1"/>
                </a:solidFill>
              </a:rPr>
              <a:t>	Various papers	</a:t>
            </a:r>
            <a:r>
              <a:rPr lang="en-US" sz="2400" dirty="0" smtClean="0">
                <a:solidFill>
                  <a:schemeClr val="bg1"/>
                </a:solidFill>
                <a:hlinkClick r:id="rId5"/>
              </a:rPr>
              <a:t>research.microsoft.com</a:t>
            </a:r>
            <a:r>
              <a:rPr lang="en-US" sz="2400" dirty="0">
                <a:solidFill>
                  <a:schemeClr val="bg1"/>
                </a:solidFill>
                <a:hlinkClick r:id="rId5"/>
              </a:rPr>
              <a:t>/~</a:t>
            </a:r>
            <a:r>
              <a:rPr lang="en-US" sz="2400" dirty="0" err="1" smtClean="0">
                <a:solidFill>
                  <a:schemeClr val="bg1"/>
                </a:solidFill>
                <a:hlinkClick r:id="rId5"/>
              </a:rPr>
              <a:t>leino</a:t>
            </a:r>
            <a:r>
              <a:rPr lang="en-US" sz="2400" dirty="0" smtClean="0">
                <a:solidFill>
                  <a:schemeClr val="bg1"/>
                </a:solidFill>
                <a:hlinkClick r:id="rId5"/>
              </a:rPr>
              <a:t>/papers.html</a:t>
            </a:r>
            <a:endParaRPr lang="en-US" sz="2400" dirty="0">
              <a:solidFill>
                <a:schemeClr val="bg1"/>
              </a:solidFill>
            </a:endParaRPr>
          </a:p>
        </p:txBody>
      </p:sp>
    </p:spTree>
    <p:extLst>
      <p:ext uri="{BB962C8B-B14F-4D97-AF65-F5344CB8AC3E}">
        <p14:creationId xmlns:p14="http://schemas.microsoft.com/office/powerpoint/2010/main" val="246106681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Driver Verifier</a:t>
            </a:r>
            <a:endParaRPr lang="en-US" dirty="0"/>
          </a:p>
        </p:txBody>
      </p:sp>
      <p:sp>
        <p:nvSpPr>
          <p:cNvPr id="3" name="Text Placeholder 2"/>
          <p:cNvSpPr>
            <a:spLocks noGrp="1"/>
          </p:cNvSpPr>
          <p:nvPr>
            <p:ph type="body" sz="quarter" idx="10"/>
          </p:nvPr>
        </p:nvSpPr>
        <p:spPr>
          <a:xfrm>
            <a:off x="381000" y="1411552"/>
            <a:ext cx="8382000" cy="1969770"/>
          </a:xfrm>
        </p:spPr>
        <p:txBody>
          <a:bodyPr/>
          <a:lstStyle/>
          <a:p>
            <a:r>
              <a:rPr lang="en-US" dirty="0"/>
              <a:t>Applied regularly to all Microsoft device drivers of the support device models</a:t>
            </a:r>
          </a:p>
          <a:p>
            <a:r>
              <a:rPr lang="en-US" dirty="0"/>
              <a:t>~300 bugs found</a:t>
            </a:r>
          </a:p>
          <a:p>
            <a:r>
              <a:rPr lang="en-US" dirty="0" smtClean="0"/>
              <a:t>Available in </a:t>
            </a:r>
            <a:r>
              <a:rPr lang="en-US" dirty="0"/>
              <a:t>Windows </a:t>
            </a:r>
            <a:r>
              <a:rPr lang="en-US" dirty="0" smtClean="0"/>
              <a:t>DDK</a:t>
            </a:r>
            <a:r>
              <a:rPr lang="en-US" dirty="0"/>
              <a:t> to third parties </a:t>
            </a:r>
          </a:p>
        </p:txBody>
      </p:sp>
    </p:spTree>
    <p:extLst>
      <p:ext uri="{BB962C8B-B14F-4D97-AF65-F5344CB8AC3E}">
        <p14:creationId xmlns:p14="http://schemas.microsoft.com/office/powerpoint/2010/main" val="182221754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56" name="AutoShape 28"/>
          <p:cNvSpPr>
            <a:spLocks noChangeArrowheads="1"/>
          </p:cNvSpPr>
          <p:nvPr/>
        </p:nvSpPr>
        <p:spPr bwMode="auto">
          <a:xfrm>
            <a:off x="7416800" y="5638800"/>
            <a:ext cx="1422400" cy="768350"/>
          </a:xfrm>
          <a:prstGeom prst="roundRect">
            <a:avLst>
              <a:gd name="adj" fmla="val 16667"/>
            </a:avLst>
          </a:prstGeom>
          <a:ln/>
        </p:spPr>
        <p:style>
          <a:lnRef idx="0">
            <a:schemeClr val="accent5"/>
          </a:lnRef>
          <a:fillRef idx="3">
            <a:schemeClr val="accent5"/>
          </a:fillRef>
          <a:effectRef idx="3">
            <a:schemeClr val="accent5"/>
          </a:effectRef>
          <a:fontRef idx="minor">
            <a:schemeClr val="lt1"/>
          </a:fontRef>
        </p:style>
        <p:txBody>
          <a:bodyPr>
            <a:spAutoFit/>
          </a:bodyPr>
          <a:lstStyle/>
          <a:p>
            <a:pPr algn="ctr">
              <a:spcBef>
                <a:spcPct val="50000"/>
              </a:spcBef>
            </a:pPr>
            <a:r>
              <a:rPr lang="sv-SE" sz="2000" dirty="0"/>
              <a:t>error message</a:t>
            </a:r>
            <a:endParaRPr lang="en-US" sz="2000" dirty="0"/>
          </a:p>
        </p:txBody>
      </p:sp>
      <mc:AlternateContent xmlns:mc="http://schemas.openxmlformats.org/markup-compatibility/2006">
        <mc:Choice xmlns:p14="http://schemas.microsoft.com/office/powerpoint/2010/main" Requires="p14">
          <p:contentPart p14:bwMode="auto" r:id="rId2">
            <p14:nvContentPartPr>
              <p14:cNvPr id="73747" name="Ink 19"/>
              <p14:cNvContentPartPr>
                <a14:cpLocks xmlns:a14="http://schemas.microsoft.com/office/drawing/2010/main" noRot="1" noChangeAspect="1" noEditPoints="1" noChangeArrowheads="1" noChangeShapeType="1"/>
              </p14:cNvContentPartPr>
              <p14:nvPr/>
            </p14:nvContentPartPr>
            <p14:xfrm>
              <a:off x="5148263" y="1219200"/>
              <a:ext cx="1627187" cy="587375"/>
            </p14:xfrm>
          </p:contentPart>
        </mc:Choice>
        <mc:Fallback>
          <p:pic>
            <p:nvPicPr>
              <p:cNvPr id="73747" name="Ink 19"/>
              <p:cNvPicPr>
                <a:picLocks noRot="1" noChangeAspect="1" noEditPoints="1" noChangeArrowheads="1" noChangeShapeType="1"/>
              </p:cNvPicPr>
              <p:nvPr/>
            </p:nvPicPr>
            <p:blipFill>
              <a:blip r:embed="rId3"/>
              <a:stretch>
                <a:fillRect/>
              </a:stretch>
            </p:blipFill>
            <p:spPr>
              <a:xfrm>
                <a:off x="5145383" y="1214521"/>
                <a:ext cx="1643027" cy="597812"/>
              </a:xfrm>
              <a:prstGeom prst="rect">
                <a:avLst/>
              </a:prstGeom>
            </p:spPr>
          </p:pic>
        </mc:Fallback>
      </mc:AlternateContent>
      <p:sp>
        <p:nvSpPr>
          <p:cNvPr id="73732" name="Rectangle 4"/>
          <p:cNvSpPr>
            <a:spLocks noGrp="1" noChangeArrowheads="1"/>
          </p:cNvSpPr>
          <p:nvPr>
            <p:ph type="title"/>
          </p:nvPr>
        </p:nvSpPr>
        <p:spPr>
          <a:xfrm>
            <a:off x="381000" y="304800"/>
            <a:ext cx="8382000" cy="553998"/>
          </a:xfrm>
        </p:spPr>
        <p:txBody>
          <a:bodyPr/>
          <a:lstStyle/>
          <a:p>
            <a:r>
              <a:rPr lang="sv-SE" sz="4000" dirty="0"/>
              <a:t>Predicate abstraction and refinement</a:t>
            </a:r>
            <a:endParaRPr lang="en-US" sz="4000" dirty="0"/>
          </a:p>
        </p:txBody>
      </p:sp>
      <mc:AlternateContent xmlns:mc="http://schemas.openxmlformats.org/markup-compatibility/2006">
        <mc:Choice xmlns:p14="http://schemas.microsoft.com/office/powerpoint/2010/main" Requires="p14">
          <p:contentPart p14:bwMode="auto" r:id="rId4">
            <p14:nvContentPartPr>
              <p14:cNvPr id="73735" name="Ink 7"/>
              <p14:cNvContentPartPr>
                <a14:cpLocks xmlns:a14="http://schemas.microsoft.com/office/drawing/2010/main" noRot="1" noChangeAspect="1" noEditPoints="1" noChangeArrowheads="1" noChangeShapeType="1"/>
              </p14:cNvContentPartPr>
              <p14:nvPr/>
            </p14:nvContentPartPr>
            <p14:xfrm>
              <a:off x="1346200" y="2541588"/>
              <a:ext cx="1323975" cy="2484437"/>
            </p14:xfrm>
          </p:contentPart>
        </mc:Choice>
        <mc:Fallback>
          <p:pic>
            <p:nvPicPr>
              <p:cNvPr id="73735" name="Ink 7"/>
              <p:cNvPicPr>
                <a:picLocks noRot="1" noChangeAspect="1" noEditPoints="1" noChangeArrowheads="1" noChangeShapeType="1"/>
              </p:cNvPicPr>
              <p:nvPr/>
            </p:nvPicPr>
            <p:blipFill>
              <a:blip r:embed="rId5"/>
              <a:stretch>
                <a:fillRect/>
              </a:stretch>
            </p:blipFill>
            <p:spPr>
              <a:xfrm>
                <a:off x="1322442" y="2489386"/>
                <a:ext cx="1391650" cy="2567240"/>
              </a:xfrm>
              <a:prstGeom prst="rect">
                <a:avLst/>
              </a:prstGeom>
            </p:spPr>
          </p:pic>
        </mc:Fallback>
      </mc:AlternateContent>
      <p:sp>
        <p:nvSpPr>
          <p:cNvPr id="73741" name="AutoShape 13"/>
          <p:cNvSpPr>
            <a:spLocks noChangeArrowheads="1"/>
          </p:cNvSpPr>
          <p:nvPr/>
        </p:nvSpPr>
        <p:spPr bwMode="auto">
          <a:xfrm>
            <a:off x="515938" y="5164138"/>
            <a:ext cx="1465262" cy="430212"/>
          </a:xfrm>
          <a:prstGeom prst="roundRect">
            <a:avLst>
              <a:gd name="adj" fmla="val 16667"/>
            </a:avLst>
          </a:prstGeom>
          <a:ln/>
        </p:spPr>
        <p:style>
          <a:lnRef idx="0">
            <a:schemeClr val="accent5"/>
          </a:lnRef>
          <a:fillRef idx="3">
            <a:schemeClr val="accent5"/>
          </a:fillRef>
          <a:effectRef idx="3">
            <a:schemeClr val="accent5"/>
          </a:effectRef>
          <a:fontRef idx="minor">
            <a:schemeClr val="lt1"/>
          </a:fontRef>
        </p:style>
        <p:txBody>
          <a:bodyPr>
            <a:spAutoFit/>
          </a:bodyPr>
          <a:lstStyle/>
          <a:p>
            <a:pPr algn="ctr">
              <a:spcBef>
                <a:spcPct val="50000"/>
              </a:spcBef>
            </a:pPr>
            <a:r>
              <a:rPr lang="sv-SE" sz="2000" dirty="0"/>
              <a:t>C program</a:t>
            </a:r>
            <a:endParaRPr lang="en-US" sz="2000" dirty="0"/>
          </a:p>
        </p:txBody>
      </p:sp>
      <p:sp>
        <p:nvSpPr>
          <p:cNvPr id="73742" name="AutoShape 14"/>
          <p:cNvSpPr>
            <a:spLocks noChangeArrowheads="1"/>
          </p:cNvSpPr>
          <p:nvPr/>
        </p:nvSpPr>
        <p:spPr bwMode="auto">
          <a:xfrm>
            <a:off x="2192338" y="5160963"/>
            <a:ext cx="1465262" cy="442674"/>
          </a:xfrm>
          <a:prstGeom prst="roundRect">
            <a:avLst>
              <a:gd name="adj" fmla="val 16667"/>
            </a:avLst>
          </a:prstGeom>
          <a:ln/>
        </p:spPr>
        <p:style>
          <a:lnRef idx="0">
            <a:schemeClr val="accent1"/>
          </a:lnRef>
          <a:fillRef idx="3">
            <a:schemeClr val="accent1"/>
          </a:fillRef>
          <a:effectRef idx="3">
            <a:schemeClr val="accent1"/>
          </a:effectRef>
          <a:fontRef idx="minor">
            <a:schemeClr val="lt1"/>
          </a:fontRef>
        </p:style>
        <p:txBody>
          <a:bodyPr wrap="square">
            <a:spAutoFit/>
          </a:bodyPr>
          <a:lstStyle/>
          <a:p>
            <a:pPr algn="ctr">
              <a:spcBef>
                <a:spcPct val="50000"/>
              </a:spcBef>
            </a:pPr>
            <a:r>
              <a:rPr lang="sv-SE" sz="2000" dirty="0" smtClean="0"/>
              <a:t>predicates</a:t>
            </a:r>
            <a:endParaRPr lang="en-US" sz="2000" dirty="0"/>
          </a:p>
        </p:txBody>
      </p:sp>
      <mc:AlternateContent xmlns:mc="http://schemas.openxmlformats.org/markup-compatibility/2006">
        <mc:Choice xmlns:p14="http://schemas.microsoft.com/office/powerpoint/2010/main" Requires="p14">
          <p:contentPart p14:bwMode="auto" r:id="rId6">
            <p14:nvContentPartPr>
              <p14:cNvPr id="73739" name="Ink 11"/>
              <p14:cNvContentPartPr>
                <a14:cpLocks xmlns:a14="http://schemas.microsoft.com/office/drawing/2010/main" noRot="1" noChangeAspect="1" noEditPoints="1" noChangeArrowheads="1" noChangeShapeType="1"/>
              </p14:cNvContentPartPr>
              <p14:nvPr/>
            </p14:nvContentPartPr>
            <p14:xfrm>
              <a:off x="3460750" y="5370513"/>
              <a:ext cx="327025" cy="392112"/>
            </p14:xfrm>
          </p:contentPart>
        </mc:Choice>
        <mc:Fallback>
          <p:pic>
            <p:nvPicPr>
              <p:cNvPr id="73739" name="Ink 11"/>
              <p:cNvPicPr>
                <a:picLocks noRot="1" noChangeAspect="1" noEditPoints="1" noChangeArrowheads="1" noChangeShapeType="1"/>
              </p:cNvPicPr>
              <p:nvPr/>
            </p:nvPicPr>
            <p:blipFill>
              <a:blip r:embed="rId7"/>
              <a:stretch>
                <a:fillRect/>
              </a:stretch>
            </p:blipFill>
            <p:spPr>
              <a:xfrm>
                <a:off x="3424014" y="5353950"/>
                <a:ext cx="380329" cy="420917"/>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3740" name="Ink 12"/>
              <p14:cNvContentPartPr>
                <a14:cpLocks xmlns:a14="http://schemas.microsoft.com/office/drawing/2010/main" noRot="1" noChangeAspect="1" noEditPoints="1" noChangeArrowheads="1" noChangeShapeType="1"/>
              </p14:cNvContentPartPr>
              <p14:nvPr/>
            </p14:nvContentPartPr>
            <p14:xfrm>
              <a:off x="3503613" y="5487988"/>
              <a:ext cx="2973387" cy="331787"/>
            </p14:xfrm>
          </p:contentPart>
        </mc:Choice>
        <mc:Fallback>
          <p:pic>
            <p:nvPicPr>
              <p:cNvPr id="73740" name="Ink 12"/>
              <p:cNvPicPr>
                <a:picLocks noRot="1" noChangeAspect="1" noEditPoints="1" noChangeArrowheads="1" noChangeShapeType="1"/>
              </p:cNvPicPr>
              <p:nvPr/>
            </p:nvPicPr>
            <p:blipFill>
              <a:blip r:embed="rId9"/>
              <a:stretch>
                <a:fillRect/>
              </a:stretch>
            </p:blipFill>
            <p:spPr>
              <a:xfrm>
                <a:off x="3460051" y="5455601"/>
                <a:ext cx="3049351" cy="405557"/>
              </a:xfrm>
              <a:prstGeom prst="rect">
                <a:avLst/>
              </a:prstGeom>
            </p:spPr>
          </p:pic>
        </mc:Fallback>
      </mc:AlternateContent>
      <p:sp>
        <p:nvSpPr>
          <p:cNvPr id="73743" name="AutoShape 15"/>
          <p:cNvSpPr>
            <a:spLocks noChangeArrowheads="1"/>
          </p:cNvSpPr>
          <p:nvPr/>
        </p:nvSpPr>
        <p:spPr bwMode="auto">
          <a:xfrm>
            <a:off x="1447800" y="1670050"/>
            <a:ext cx="1454150" cy="768350"/>
          </a:xfrm>
          <a:prstGeom prst="roundRect">
            <a:avLst>
              <a:gd name="adj" fmla="val 16667"/>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a:spcBef>
                <a:spcPct val="50000"/>
              </a:spcBef>
            </a:pPr>
            <a:r>
              <a:rPr lang="sv-SE" sz="2000" dirty="0"/>
              <a:t>boolean program</a:t>
            </a:r>
            <a:endParaRPr lang="en-US" sz="2000" dirty="0"/>
          </a:p>
        </p:txBody>
      </p:sp>
      <p:sp>
        <p:nvSpPr>
          <p:cNvPr id="73744" name="Rectangle 16"/>
          <p:cNvSpPr>
            <a:spLocks noChangeArrowheads="1"/>
          </p:cNvSpPr>
          <p:nvPr/>
        </p:nvSpPr>
        <p:spPr bwMode="auto">
          <a:xfrm>
            <a:off x="3581400" y="1447800"/>
            <a:ext cx="1600200" cy="1066800"/>
          </a:xfrm>
          <a:prstGeom prst="rect">
            <a:avLst/>
          </a:prstGeom>
          <a:ln/>
        </p:spPr>
        <p:style>
          <a:lnRef idx="0">
            <a:schemeClr val="accent2"/>
          </a:lnRef>
          <a:fillRef idx="3">
            <a:schemeClr val="accent2"/>
          </a:fillRef>
          <a:effectRef idx="3">
            <a:schemeClr val="accent2"/>
          </a:effectRef>
          <a:fontRef idx="minor">
            <a:schemeClr val="lt1"/>
          </a:fontRef>
        </p:style>
        <p:txBody>
          <a:bodyPr wrap="none" anchor="ctr"/>
          <a:lstStyle/>
          <a:p>
            <a:pPr algn="ctr"/>
            <a:r>
              <a:rPr lang="sv-SE" sz="2000" dirty="0"/>
              <a:t>model</a:t>
            </a:r>
            <a:br>
              <a:rPr lang="sv-SE" sz="2000" dirty="0"/>
            </a:br>
            <a:r>
              <a:rPr lang="sv-SE" sz="2000" dirty="0"/>
              <a:t>checker</a:t>
            </a:r>
            <a:endParaRPr lang="en-US" sz="2000" dirty="0"/>
          </a:p>
        </p:txBody>
      </p:sp>
      <mc:AlternateContent xmlns:mc="http://schemas.openxmlformats.org/markup-compatibility/2006">
        <mc:Choice xmlns:p14="http://schemas.microsoft.com/office/powerpoint/2010/main" Requires="p14">
          <p:contentPart p14:bwMode="auto" r:id="rId10">
            <p14:nvContentPartPr>
              <p14:cNvPr id="73736" name="Ink 8"/>
              <p14:cNvContentPartPr>
                <a14:cpLocks xmlns:a14="http://schemas.microsoft.com/office/drawing/2010/main" noRot="1" noChangeAspect="1" noEditPoints="1" noChangeArrowheads="1" noChangeShapeType="1"/>
              </p14:cNvContentPartPr>
              <p14:nvPr/>
            </p14:nvContentPartPr>
            <p14:xfrm>
              <a:off x="2967038" y="1885950"/>
              <a:ext cx="633412" cy="246063"/>
            </p14:xfrm>
          </p:contentPart>
        </mc:Choice>
        <mc:Fallback>
          <p:pic>
            <p:nvPicPr>
              <p:cNvPr id="73736" name="Ink 8"/>
              <p:cNvPicPr>
                <a:picLocks noRot="1" noChangeAspect="1" noEditPoints="1" noChangeArrowheads="1" noChangeShapeType="1"/>
              </p:cNvPicPr>
              <p:nvPr/>
            </p:nvPicPr>
            <p:blipFill>
              <a:blip r:embed="rId11"/>
              <a:stretch>
                <a:fillRect/>
              </a:stretch>
            </p:blipFill>
            <p:spPr>
              <a:xfrm>
                <a:off x="2951922" y="1845659"/>
                <a:ext cx="693874" cy="332401"/>
              </a:xfrm>
              <a:prstGeom prst="rect">
                <a:avLst/>
              </a:prstGeom>
            </p:spPr>
          </p:pic>
        </mc:Fallback>
      </mc:AlternateContent>
      <p:sp>
        <p:nvSpPr>
          <p:cNvPr id="73748" name="AutoShape 20"/>
          <p:cNvSpPr>
            <a:spLocks noChangeArrowheads="1"/>
          </p:cNvSpPr>
          <p:nvPr/>
        </p:nvSpPr>
        <p:spPr bwMode="auto">
          <a:xfrm>
            <a:off x="6858000" y="1143000"/>
            <a:ext cx="1389063" cy="430213"/>
          </a:xfrm>
          <a:prstGeom prst="roundRect">
            <a:avLst>
              <a:gd name="adj" fmla="val 16667"/>
            </a:avLst>
          </a:prstGeom>
          <a:ln/>
        </p:spPr>
        <p:style>
          <a:lnRef idx="0">
            <a:schemeClr val="accent5"/>
          </a:lnRef>
          <a:fillRef idx="3">
            <a:schemeClr val="accent5"/>
          </a:fillRef>
          <a:effectRef idx="3">
            <a:schemeClr val="accent5"/>
          </a:effectRef>
          <a:fontRef idx="minor">
            <a:schemeClr val="lt1"/>
          </a:fontRef>
        </p:style>
        <p:txBody>
          <a:bodyPr>
            <a:spAutoFit/>
          </a:bodyPr>
          <a:lstStyle/>
          <a:p>
            <a:pPr algn="ctr">
              <a:spcBef>
                <a:spcPct val="50000"/>
              </a:spcBef>
            </a:pPr>
            <a:r>
              <a:rPr lang="sv-SE" sz="2000" dirty="0"/>
              <a:t>correct</a:t>
            </a:r>
            <a:endParaRPr lang="en-US" sz="2000" dirty="0"/>
          </a:p>
        </p:txBody>
      </p:sp>
      <p:sp>
        <p:nvSpPr>
          <p:cNvPr id="73750" name="AutoShape 22"/>
          <p:cNvSpPr>
            <a:spLocks noChangeArrowheads="1"/>
          </p:cNvSpPr>
          <p:nvPr/>
        </p:nvSpPr>
        <p:spPr bwMode="auto">
          <a:xfrm>
            <a:off x="5791200" y="4419600"/>
            <a:ext cx="1454150" cy="768350"/>
          </a:xfrm>
          <a:prstGeom prst="roundRect">
            <a:avLst>
              <a:gd name="adj" fmla="val 16667"/>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a:spcBef>
                <a:spcPct val="50000"/>
              </a:spcBef>
            </a:pPr>
            <a:r>
              <a:rPr lang="sv-SE" sz="2000"/>
              <a:t>concrete trace</a:t>
            </a:r>
            <a:endParaRPr lang="en-US" sz="2000"/>
          </a:p>
        </p:txBody>
      </p:sp>
      <p:sp>
        <p:nvSpPr>
          <p:cNvPr id="73751" name="Text Box 23"/>
          <p:cNvSpPr txBox="1">
            <a:spLocks noChangeArrowheads="1"/>
          </p:cNvSpPr>
          <p:nvPr/>
        </p:nvSpPr>
        <p:spPr bwMode="auto">
          <a:xfrm>
            <a:off x="5730875" y="51816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sv-SE">
                <a:solidFill>
                  <a:schemeClr val="bg1"/>
                </a:solidFill>
              </a:rPr>
              <a:t>feasible</a:t>
            </a:r>
            <a:r>
              <a:rPr lang="en-US">
                <a:solidFill>
                  <a:schemeClr val="bg1"/>
                </a:solidFill>
              </a:rPr>
              <a:t>?</a:t>
            </a:r>
          </a:p>
        </p:txBody>
      </p:sp>
      <mc:AlternateContent xmlns:mc="http://schemas.openxmlformats.org/markup-compatibility/2006">
        <mc:Choice xmlns:p14="http://schemas.microsoft.com/office/powerpoint/2010/main" Requires="p14">
          <p:contentPart p14:bwMode="auto" r:id="rId12">
            <p14:nvContentPartPr>
              <p14:cNvPr id="73753" name="Ink 25"/>
              <p14:cNvContentPartPr>
                <a14:cpLocks xmlns:a14="http://schemas.microsoft.com/office/drawing/2010/main" noRot="1" noChangeAspect="1" noEditPoints="1" noChangeArrowheads="1" noChangeShapeType="1"/>
              </p14:cNvContentPartPr>
              <p14:nvPr/>
            </p14:nvContentPartPr>
            <p14:xfrm>
              <a:off x="6748463" y="5532438"/>
              <a:ext cx="723900" cy="600075"/>
            </p14:xfrm>
          </p:contentPart>
        </mc:Choice>
        <mc:Fallback>
          <p:pic>
            <p:nvPicPr>
              <p:cNvPr id="73753" name="Ink 25"/>
              <p:cNvPicPr>
                <a:picLocks noRot="1" noChangeAspect="1" noEditPoints="1" noChangeArrowheads="1" noChangeShapeType="1"/>
              </p:cNvPicPr>
              <p:nvPr/>
            </p:nvPicPr>
            <p:blipFill>
              <a:blip r:embed="rId13"/>
              <a:stretch>
                <a:fillRect/>
              </a:stretch>
            </p:blipFill>
            <p:spPr>
              <a:xfrm>
                <a:off x="6736584" y="5520559"/>
                <a:ext cx="748738" cy="619874"/>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73754" name="Ink 26"/>
              <p14:cNvContentPartPr>
                <a14:cpLocks xmlns:a14="http://schemas.microsoft.com/office/drawing/2010/main" noRot="1" noChangeAspect="1" noEditPoints="1" noChangeArrowheads="1" noChangeShapeType="1"/>
              </p14:cNvContentPartPr>
              <p14:nvPr/>
            </p14:nvContentPartPr>
            <p14:xfrm>
              <a:off x="6300788" y="4194175"/>
              <a:ext cx="288925" cy="263525"/>
            </p14:xfrm>
          </p:contentPart>
        </mc:Choice>
        <mc:Fallback>
          <p:pic>
            <p:nvPicPr>
              <p:cNvPr id="73754" name="Ink 26"/>
              <p:cNvPicPr>
                <a:picLocks noRot="1" noChangeAspect="1" noEditPoints="1" noChangeArrowheads="1" noChangeShapeType="1"/>
              </p:cNvPicPr>
              <p:nvPr/>
            </p:nvPicPr>
            <p:blipFill>
              <a:blip r:embed="rId15"/>
              <a:stretch>
                <a:fillRect/>
              </a:stretch>
            </p:blipFill>
            <p:spPr>
              <a:xfrm>
                <a:off x="6267326" y="4160740"/>
                <a:ext cx="339298" cy="336147"/>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73755" name="Ink 27"/>
              <p14:cNvContentPartPr>
                <a14:cpLocks xmlns:a14="http://schemas.microsoft.com/office/drawing/2010/main" noRot="1" noChangeAspect="1" noEditPoints="1" noChangeArrowheads="1" noChangeShapeType="1"/>
              </p14:cNvContentPartPr>
              <p14:nvPr/>
            </p14:nvContentPartPr>
            <p14:xfrm>
              <a:off x="6421438" y="2543175"/>
              <a:ext cx="106362" cy="1847850"/>
            </p14:xfrm>
          </p:contentPart>
        </mc:Choice>
        <mc:Fallback>
          <p:pic>
            <p:nvPicPr>
              <p:cNvPr id="73755" name="Ink 27"/>
              <p:cNvPicPr>
                <a:picLocks noRot="1" noChangeAspect="1" noEditPoints="1" noChangeArrowheads="1" noChangeShapeType="1"/>
              </p:cNvPicPr>
              <p:nvPr/>
            </p:nvPicPr>
            <p:blipFill>
              <a:blip r:embed="rId17"/>
              <a:stretch>
                <a:fillRect/>
              </a:stretch>
            </p:blipFill>
            <p:spPr>
              <a:xfrm>
                <a:off x="6379037" y="2511496"/>
                <a:ext cx="183618" cy="1922009"/>
              </a:xfrm>
              <a:prstGeom prst="rect">
                <a:avLst/>
              </a:prstGeom>
            </p:spPr>
          </p:pic>
        </mc:Fallback>
      </mc:AlternateContent>
      <p:sp>
        <p:nvSpPr>
          <p:cNvPr id="73749" name="AutoShape 21"/>
          <p:cNvSpPr>
            <a:spLocks noChangeArrowheads="1"/>
          </p:cNvSpPr>
          <p:nvPr/>
        </p:nvSpPr>
        <p:spPr bwMode="auto">
          <a:xfrm>
            <a:off x="5791200" y="1685925"/>
            <a:ext cx="1454150" cy="768350"/>
          </a:xfrm>
          <a:prstGeom prst="roundRect">
            <a:avLst>
              <a:gd name="adj" fmla="val 16667"/>
            </a:avLst>
          </a:prstGeom>
          <a:ln/>
        </p:spPr>
        <p:style>
          <a:lnRef idx="0">
            <a:schemeClr val="accent1"/>
          </a:lnRef>
          <a:fillRef idx="3">
            <a:schemeClr val="accent1"/>
          </a:fillRef>
          <a:effectRef idx="3">
            <a:schemeClr val="accent1"/>
          </a:effectRef>
          <a:fontRef idx="minor">
            <a:schemeClr val="lt1"/>
          </a:fontRef>
        </p:style>
        <p:txBody>
          <a:bodyPr>
            <a:spAutoFit/>
          </a:bodyPr>
          <a:lstStyle/>
          <a:p>
            <a:pPr algn="ctr">
              <a:spcBef>
                <a:spcPct val="50000"/>
              </a:spcBef>
            </a:pPr>
            <a:r>
              <a:rPr lang="sv-SE" sz="2000"/>
              <a:t>abstract trace</a:t>
            </a:r>
            <a:endParaRPr lang="en-US" sz="2000"/>
          </a:p>
        </p:txBody>
      </p:sp>
      <mc:AlternateContent xmlns:mc="http://schemas.openxmlformats.org/markup-compatibility/2006">
        <mc:Choice xmlns:p14="http://schemas.microsoft.com/office/powerpoint/2010/main" Requires="p14">
          <p:contentPart p14:bwMode="auto" r:id="rId18">
            <p14:nvContentPartPr>
              <p14:cNvPr id="73737" name="Ink 9"/>
              <p14:cNvContentPartPr>
                <a14:cpLocks xmlns:a14="http://schemas.microsoft.com/office/drawing/2010/main" noRot="1" noChangeAspect="1" noEditPoints="1" noChangeArrowheads="1" noChangeShapeType="1"/>
              </p14:cNvContentPartPr>
              <p14:nvPr/>
            </p14:nvContentPartPr>
            <p14:xfrm>
              <a:off x="5257800" y="2057400"/>
              <a:ext cx="579438" cy="311150"/>
            </p14:xfrm>
          </p:contentPart>
        </mc:Choice>
        <mc:Fallback>
          <p:pic>
            <p:nvPicPr>
              <p:cNvPr id="73737" name="Ink 9"/>
              <p:cNvPicPr>
                <a:picLocks noRot="1" noChangeAspect="1" noEditPoints="1" noChangeArrowheads="1" noChangeShapeType="1"/>
              </p:cNvPicPr>
              <p:nvPr/>
            </p:nvPicPr>
            <p:blipFill>
              <a:blip r:embed="rId19"/>
              <a:stretch>
                <a:fillRect/>
              </a:stretch>
            </p:blipFill>
            <p:spPr>
              <a:xfrm>
                <a:off x="5216412" y="2018146"/>
                <a:ext cx="667253" cy="395420"/>
              </a:xfrm>
              <a:prstGeom prst="rect">
                <a:avLst/>
              </a:prstGeom>
            </p:spPr>
          </p:pic>
        </mc:Fallback>
      </mc:AlternateContent>
      <p:sp>
        <p:nvSpPr>
          <p:cNvPr id="73757" name="Text Box 29"/>
          <p:cNvSpPr txBox="1">
            <a:spLocks noChangeArrowheads="1"/>
          </p:cNvSpPr>
          <p:nvPr/>
        </p:nvSpPr>
        <p:spPr bwMode="auto">
          <a:xfrm>
            <a:off x="5638800" y="545465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no</a:t>
            </a:r>
          </a:p>
        </p:txBody>
      </p:sp>
      <p:sp>
        <p:nvSpPr>
          <p:cNvPr id="73758" name="Text Box 30"/>
          <p:cNvSpPr txBox="1">
            <a:spLocks noChangeArrowheads="1"/>
          </p:cNvSpPr>
          <p:nvPr/>
        </p:nvSpPr>
        <p:spPr bwMode="auto">
          <a:xfrm>
            <a:off x="6829425" y="5565775"/>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yes</a:t>
            </a:r>
          </a:p>
        </p:txBody>
      </p:sp>
      <p:sp>
        <p:nvSpPr>
          <p:cNvPr id="73759" name="Text Box 31"/>
          <p:cNvSpPr txBox="1">
            <a:spLocks noChangeArrowheads="1"/>
          </p:cNvSpPr>
          <p:nvPr/>
        </p:nvSpPr>
        <p:spPr bwMode="auto">
          <a:xfrm>
            <a:off x="320675" y="971490"/>
            <a:ext cx="47085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000" dirty="0">
                <a:solidFill>
                  <a:schemeClr val="bg1"/>
                </a:solidFill>
              </a:rPr>
              <a:t>e.g.:  Graf &amp; </a:t>
            </a:r>
            <a:r>
              <a:rPr lang="en-US" sz="2000" dirty="0" err="1">
                <a:solidFill>
                  <a:schemeClr val="bg1"/>
                </a:solidFill>
              </a:rPr>
              <a:t>Saïdi</a:t>
            </a:r>
            <a:r>
              <a:rPr lang="en-US" sz="2000" dirty="0">
                <a:solidFill>
                  <a:schemeClr val="bg1"/>
                </a:solidFill>
              </a:rPr>
              <a:t>, SLAM, BLAST, …</a:t>
            </a:r>
          </a:p>
        </p:txBody>
      </p:sp>
      <p:sp>
        <p:nvSpPr>
          <p:cNvPr id="73760" name="Text Box 32"/>
          <p:cNvSpPr txBox="1">
            <a:spLocks noChangeArrowheads="1"/>
          </p:cNvSpPr>
          <p:nvPr/>
        </p:nvSpPr>
        <p:spPr bwMode="auto">
          <a:xfrm>
            <a:off x="1905000" y="3276600"/>
            <a:ext cx="175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dirty="0">
                <a:solidFill>
                  <a:schemeClr val="bg1"/>
                </a:solidFill>
              </a:rPr>
              <a:t>predicate</a:t>
            </a:r>
            <a:br>
              <a:rPr lang="en-US" dirty="0">
                <a:solidFill>
                  <a:schemeClr val="bg1"/>
                </a:solidFill>
              </a:rPr>
            </a:br>
            <a:r>
              <a:rPr lang="en-US" dirty="0">
                <a:solidFill>
                  <a:schemeClr val="bg1"/>
                </a:solidFill>
              </a:rPr>
              <a:t>abstraction</a:t>
            </a:r>
          </a:p>
        </p:txBody>
      </p:sp>
      <p:sp>
        <p:nvSpPr>
          <p:cNvPr id="73761" name="Text Box 33"/>
          <p:cNvSpPr txBox="1">
            <a:spLocks noChangeArrowheads="1"/>
          </p:cNvSpPr>
          <p:nvPr/>
        </p:nvSpPr>
        <p:spPr bwMode="auto">
          <a:xfrm>
            <a:off x="4038600" y="5835650"/>
            <a:ext cx="175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dirty="0">
                <a:solidFill>
                  <a:schemeClr val="bg1"/>
                </a:solidFill>
              </a:rPr>
              <a:t>predicate</a:t>
            </a:r>
            <a:br>
              <a:rPr lang="en-US" dirty="0">
                <a:solidFill>
                  <a:schemeClr val="bg1"/>
                </a:solidFill>
              </a:rPr>
            </a:br>
            <a:r>
              <a:rPr lang="en-US" dirty="0">
                <a:solidFill>
                  <a:schemeClr val="bg1"/>
                </a:solidFill>
              </a:rPr>
              <a:t>refinement</a:t>
            </a:r>
          </a:p>
        </p:txBody>
      </p:sp>
    </p:spTree>
    <p:extLst>
      <p:ext uri="{BB962C8B-B14F-4D97-AF65-F5344CB8AC3E}">
        <p14:creationId xmlns:p14="http://schemas.microsoft.com/office/powerpoint/2010/main" val="8581849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Symbolic-powered testing</a:t>
            </a:r>
            <a:endParaRPr lang="en-US" dirty="0"/>
          </a:p>
        </p:txBody>
      </p:sp>
      <p:sp>
        <p:nvSpPr>
          <p:cNvPr id="3" name="Content Placeholder 2"/>
          <p:cNvSpPr>
            <a:spLocks noGrp="1"/>
          </p:cNvSpPr>
          <p:nvPr>
            <p:ph idx="4294967295"/>
          </p:nvPr>
        </p:nvSpPr>
        <p:spPr>
          <a:xfrm>
            <a:off x="381000" y="1175038"/>
            <a:ext cx="8382000" cy="4692362"/>
          </a:xfrm>
          <a:prstGeom prst="rect">
            <a:avLst/>
          </a:prstGeom>
        </p:spPr>
        <p:txBody>
          <a:bodyPr/>
          <a:lstStyle/>
          <a:p>
            <a:r>
              <a:rPr lang="en-US" dirty="0" smtClean="0"/>
              <a:t>Sage  </a:t>
            </a:r>
            <a:r>
              <a:rPr lang="en-US" sz="2000" dirty="0" smtClean="0"/>
              <a:t>[Godefroid, Levin, et al.]</a:t>
            </a:r>
          </a:p>
          <a:p>
            <a:pPr lvl="1"/>
            <a:r>
              <a:rPr lang="en-US" dirty="0" smtClean="0"/>
              <a:t>White-box </a:t>
            </a:r>
            <a:r>
              <a:rPr lang="en-US" dirty="0" err="1" smtClean="0"/>
              <a:t>fuzzing</a:t>
            </a:r>
            <a:r>
              <a:rPr lang="en-US" dirty="0" smtClean="0"/>
              <a:t> for C programs</a:t>
            </a:r>
          </a:p>
          <a:p>
            <a:endParaRPr lang="en-US" dirty="0" smtClean="0"/>
          </a:p>
          <a:p>
            <a:endParaRPr lang="en-US" dirty="0" smtClean="0"/>
          </a:p>
          <a:p>
            <a:pPr>
              <a:buNone/>
            </a:pPr>
            <a:endParaRPr lang="en-US" dirty="0" smtClean="0"/>
          </a:p>
          <a:p>
            <a:endParaRPr lang="en-US" dirty="0" smtClean="0"/>
          </a:p>
          <a:p>
            <a:endParaRPr lang="en-US" dirty="0" smtClean="0"/>
          </a:p>
          <a:p>
            <a:pPr lvl="1"/>
            <a:r>
              <a:rPr lang="en-US" dirty="0" smtClean="0"/>
              <a:t>Applied </a:t>
            </a:r>
            <a:r>
              <a:rPr lang="en-US" dirty="0"/>
              <a:t>regularly</a:t>
            </a:r>
          </a:p>
          <a:p>
            <a:pPr lvl="1"/>
            <a:r>
              <a:rPr lang="en-US" dirty="0"/>
              <a:t>100s of people doing various kinds of </a:t>
            </a:r>
            <a:r>
              <a:rPr lang="en-US" dirty="0" smtClean="0"/>
              <a:t>fuzzing</a:t>
            </a:r>
          </a:p>
        </p:txBody>
      </p:sp>
      <p:grpSp>
        <p:nvGrpSpPr>
          <p:cNvPr id="18" name="Group 17"/>
          <p:cNvGrpSpPr/>
          <p:nvPr/>
        </p:nvGrpSpPr>
        <p:grpSpPr>
          <a:xfrm rot="17225214" flipH="1">
            <a:off x="3183076" y="1977034"/>
            <a:ext cx="1524567" cy="2273300"/>
            <a:chOff x="6385162" y="1798472"/>
            <a:chExt cx="1562100" cy="2273300"/>
          </a:xfrm>
        </p:grpSpPr>
        <p:grpSp>
          <p:nvGrpSpPr>
            <p:cNvPr id="6" name="Group 4"/>
            <p:cNvGrpSpPr>
              <a:grpSpLocks/>
            </p:cNvGrpSpPr>
            <p:nvPr/>
          </p:nvGrpSpPr>
          <p:grpSpPr bwMode="auto">
            <a:xfrm rot="-1997104">
              <a:off x="6385162" y="1963572"/>
              <a:ext cx="1562100" cy="1866900"/>
              <a:chOff x="2240" y="1168"/>
              <a:chExt cx="1592" cy="2016"/>
            </a:xfrm>
          </p:grpSpPr>
          <p:cxnSp>
            <p:nvCxnSpPr>
              <p:cNvPr id="7" name="Straight Arrow Connector 6"/>
              <p:cNvCxnSpPr/>
              <p:nvPr/>
            </p:nvCxnSpPr>
            <p:spPr>
              <a:xfrm rot="5400000">
                <a:off x="3065" y="1263"/>
                <a:ext cx="528" cy="335"/>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2728" y="1791"/>
                <a:ext cx="528" cy="337"/>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2440" y="2319"/>
                <a:ext cx="480" cy="288"/>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noChangeShapeType="1"/>
              </p:cNvCxnSpPr>
              <p:nvPr/>
            </p:nvCxnSpPr>
            <p:spPr bwMode="auto">
              <a:xfrm flipH="1">
                <a:off x="2240" y="2704"/>
                <a:ext cx="296" cy="480"/>
              </a:xfrm>
              <a:prstGeom prst="straightConnector1">
                <a:avLst/>
              </a:prstGeom>
              <a:noFill/>
              <a:ln w="28575" algn="ctr">
                <a:solidFill>
                  <a:schemeClr val="accent2"/>
                </a:solidFill>
                <a:round/>
                <a:headEnd/>
                <a:tailEnd type="arrow" w="med" len="med"/>
              </a:ln>
            </p:spPr>
          </p:cxnSp>
          <p:cxnSp>
            <p:nvCxnSpPr>
              <p:cNvPr id="11" name="Straight Arrow Connector 10"/>
              <p:cNvCxnSpPr/>
              <p:nvPr/>
            </p:nvCxnSpPr>
            <p:spPr>
              <a:xfrm rot="16200000" flipH="1">
                <a:off x="3160" y="1744"/>
                <a:ext cx="432" cy="33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2824" y="2272"/>
                <a:ext cx="432" cy="33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2536" y="2750"/>
                <a:ext cx="432" cy="33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3447" y="1214"/>
                <a:ext cx="432" cy="33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sp>
          <p:nvSpPr>
            <p:cNvPr id="17" name="Oval 15"/>
            <p:cNvSpPr>
              <a:spLocks noChangeArrowheads="1"/>
            </p:cNvSpPr>
            <p:nvPr/>
          </p:nvSpPr>
          <p:spPr bwMode="auto">
            <a:xfrm>
              <a:off x="7318612" y="1798472"/>
              <a:ext cx="381000" cy="2273300"/>
            </a:xfrm>
            <a:prstGeom prst="ellipse">
              <a:avLst/>
            </a:prstGeom>
            <a:noFill/>
            <a:ln w="28575">
              <a:solidFill>
                <a:srgbClr val="FF0000"/>
              </a:solidFill>
              <a:round/>
              <a:headEnd/>
              <a:tailEnd/>
            </a:ln>
            <a:effectLst/>
          </p:spPr>
          <p:txBody>
            <a:bodyPr lIns="92075" tIns="46038" rIns="92075" bIns="46038" anchor="ctr">
              <a:spAutoFit/>
            </a:bodyPr>
            <a:lstStyle/>
            <a:p>
              <a:endParaRPr lang="en-US"/>
            </a:p>
          </p:txBody>
        </p:sp>
      </p:grpSp>
      <p:sp>
        <p:nvSpPr>
          <p:cNvPr id="19" name="TextBox 18"/>
          <p:cNvSpPr txBox="1"/>
          <p:nvPr/>
        </p:nvSpPr>
        <p:spPr>
          <a:xfrm>
            <a:off x="2265557" y="2347413"/>
            <a:ext cx="1828800" cy="369332"/>
          </a:xfrm>
          <a:prstGeom prst="rect">
            <a:avLst/>
          </a:prstGeom>
          <a:noFill/>
        </p:spPr>
        <p:txBody>
          <a:bodyPr wrap="square" rtlCol="0">
            <a:spAutoFit/>
          </a:bodyPr>
          <a:lstStyle/>
          <a:p>
            <a:r>
              <a:rPr lang="en-US" dirty="0" smtClean="0">
                <a:solidFill>
                  <a:schemeClr val="bg1"/>
                </a:solidFill>
              </a:rPr>
              <a:t>Seed input</a:t>
            </a:r>
          </a:p>
        </p:txBody>
      </p:sp>
      <p:sp>
        <p:nvSpPr>
          <p:cNvPr id="20" name="TextBox 19"/>
          <p:cNvSpPr txBox="1"/>
          <p:nvPr/>
        </p:nvSpPr>
        <p:spPr>
          <a:xfrm rot="781048">
            <a:off x="2292847" y="3534769"/>
            <a:ext cx="2947916" cy="646331"/>
          </a:xfrm>
          <a:prstGeom prst="rect">
            <a:avLst/>
          </a:prstGeom>
          <a:noFill/>
        </p:spPr>
        <p:txBody>
          <a:bodyPr wrap="square" rtlCol="0">
            <a:spAutoFit/>
          </a:bodyPr>
          <a:lstStyle/>
          <a:p>
            <a:r>
              <a:rPr lang="en-US" dirty="0" smtClean="0">
                <a:solidFill>
                  <a:schemeClr val="bg1"/>
                </a:solidFill>
              </a:rPr>
              <a:t>New generation of symbolically derived input</a:t>
            </a:r>
          </a:p>
        </p:txBody>
      </p:sp>
    </p:spTree>
    <p:extLst>
      <p:ext uri="{BB962C8B-B14F-4D97-AF65-F5344CB8AC3E}">
        <p14:creationId xmlns:p14="http://schemas.microsoft.com/office/powerpoint/2010/main" val="31312081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ext Box 2"/>
          <p:cNvSpPr txBox="1">
            <a:spLocks noChangeArrowheads="1"/>
          </p:cNvSpPr>
          <p:nvPr/>
        </p:nvSpPr>
        <p:spPr bwMode="auto">
          <a:xfrm>
            <a:off x="254000" y="726744"/>
            <a:ext cx="8534400" cy="3810274"/>
          </a:xfrm>
          <a:prstGeom prst="rect">
            <a:avLst/>
          </a:prstGeom>
          <a:noFill/>
          <a:ln w="9525">
            <a:noFill/>
            <a:miter lim="800000"/>
            <a:headEnd/>
            <a:tailEnd/>
          </a:ln>
          <a:effectLst/>
        </p:spPr>
        <p:txBody>
          <a:bodyPr>
            <a:spAutoFit/>
          </a:bodyPr>
          <a:lstStyle/>
          <a:p>
            <a:pPr eaLnBrk="1" hangingPunct="1">
              <a:spcAft>
                <a:spcPct val="20000"/>
              </a:spcAft>
              <a:tabLst>
                <a:tab pos="231775" algn="l"/>
                <a:tab pos="461963" algn="l"/>
              </a:tabLst>
            </a:pPr>
            <a:r>
              <a:rPr lang="en-US" sz="2400" dirty="0" err="1">
                <a:solidFill>
                  <a:schemeClr val="bg1"/>
                </a:solidFill>
                <a:latin typeface="Arial" charset="0"/>
              </a:rPr>
              <a:t>StringBuilder.Append</a:t>
            </a:r>
            <a:r>
              <a:rPr lang="en-US" sz="2400" dirty="0">
                <a:solidFill>
                  <a:schemeClr val="bg1"/>
                </a:solidFill>
                <a:latin typeface="Arial" charset="0"/>
              </a:rPr>
              <a:t> Method (Char[</a:t>
            </a:r>
            <a:r>
              <a:rPr lang="en-US" dirty="0">
                <a:solidFill>
                  <a:schemeClr val="bg1"/>
                </a:solidFill>
                <a:latin typeface="Arial" charset="0"/>
              </a:rPr>
              <a:t> </a:t>
            </a:r>
            <a:r>
              <a:rPr lang="en-US" sz="2400" dirty="0">
                <a:solidFill>
                  <a:schemeClr val="bg1"/>
                </a:solidFill>
                <a:latin typeface="Arial" charset="0"/>
              </a:rPr>
              <a:t>], Int32, Int32)</a:t>
            </a:r>
          </a:p>
          <a:p>
            <a:pPr eaLnBrk="1" hangingPunct="1">
              <a:spcAft>
                <a:spcPct val="20000"/>
              </a:spcAft>
              <a:tabLst>
                <a:tab pos="231775" algn="l"/>
                <a:tab pos="461963" algn="l"/>
              </a:tabLst>
            </a:pPr>
            <a:r>
              <a:rPr lang="en-US" sz="1400" dirty="0">
                <a:solidFill>
                  <a:schemeClr val="bg1"/>
                </a:solidFill>
                <a:latin typeface="Arial" charset="0"/>
              </a:rPr>
              <a:t>Appends the string representation of a specified </a:t>
            </a:r>
            <a:r>
              <a:rPr lang="en-US" sz="1400" dirty="0" err="1">
                <a:solidFill>
                  <a:schemeClr val="bg1"/>
                </a:solidFill>
                <a:latin typeface="Arial" charset="0"/>
              </a:rPr>
              <a:t>subarray</a:t>
            </a:r>
            <a:r>
              <a:rPr lang="en-US" sz="1400" dirty="0">
                <a:solidFill>
                  <a:schemeClr val="bg1"/>
                </a:solidFill>
                <a:latin typeface="Arial" charset="0"/>
              </a:rPr>
              <a:t> of Unicode characters to the end of this instance.</a:t>
            </a:r>
          </a:p>
          <a:p>
            <a:pPr eaLnBrk="1" hangingPunct="1">
              <a:spcBef>
                <a:spcPct val="45000"/>
              </a:spcBef>
              <a:spcAft>
                <a:spcPct val="45000"/>
              </a:spcAft>
              <a:tabLst>
                <a:tab pos="231775" algn="l"/>
                <a:tab pos="461963" algn="l"/>
              </a:tabLst>
            </a:pPr>
            <a:r>
              <a:rPr lang="en-US" sz="1400" dirty="0">
                <a:solidFill>
                  <a:schemeClr val="bg1"/>
                </a:solidFill>
                <a:latin typeface="Arial" charset="0"/>
              </a:rPr>
              <a:t>	</a:t>
            </a:r>
            <a:r>
              <a:rPr lang="en-US" sz="1400" b="1" dirty="0">
                <a:solidFill>
                  <a:schemeClr val="bg1"/>
                </a:solidFill>
                <a:latin typeface="Lucida Console" pitchFamily="49" charset="0"/>
              </a:rPr>
              <a:t>public</a:t>
            </a:r>
            <a:r>
              <a:rPr lang="en-US" sz="1400" dirty="0">
                <a:solidFill>
                  <a:schemeClr val="bg1"/>
                </a:solidFill>
                <a:latin typeface="Lucida Console" pitchFamily="49" charset="0"/>
              </a:rPr>
              <a:t> </a:t>
            </a:r>
            <a:r>
              <a:rPr lang="en-US" sz="1400" dirty="0" err="1">
                <a:solidFill>
                  <a:schemeClr val="bg1"/>
                </a:solidFill>
                <a:latin typeface="Lucida Console" pitchFamily="49" charset="0"/>
              </a:rPr>
              <a:t>StringBuilder</a:t>
            </a:r>
            <a:r>
              <a:rPr lang="en-US" sz="1400" dirty="0">
                <a:solidFill>
                  <a:schemeClr val="bg1"/>
                </a:solidFill>
                <a:latin typeface="Lucida Console" pitchFamily="49" charset="0"/>
              </a:rPr>
              <a:t> </a:t>
            </a:r>
            <a:r>
              <a:rPr lang="en-US" sz="1400" b="1" dirty="0">
                <a:solidFill>
                  <a:schemeClr val="bg1"/>
                </a:solidFill>
                <a:latin typeface="Lucida Console" pitchFamily="49" charset="0"/>
              </a:rPr>
              <a:t>Append</a:t>
            </a:r>
            <a:r>
              <a:rPr lang="en-US" sz="1400" dirty="0">
                <a:solidFill>
                  <a:schemeClr val="bg1"/>
                </a:solidFill>
                <a:latin typeface="Lucida Console" pitchFamily="49" charset="0"/>
              </a:rPr>
              <a:t>(</a:t>
            </a:r>
            <a:r>
              <a:rPr lang="en-US" sz="1400" b="1" dirty="0">
                <a:solidFill>
                  <a:schemeClr val="bg1"/>
                </a:solidFill>
                <a:latin typeface="Lucida Console" pitchFamily="49" charset="0"/>
              </a:rPr>
              <a:t>char</a:t>
            </a:r>
            <a:r>
              <a:rPr lang="en-US" sz="1400" dirty="0">
                <a:solidFill>
                  <a:schemeClr val="bg1"/>
                </a:solidFill>
                <a:latin typeface="Lucida Console" pitchFamily="49" charset="0"/>
              </a:rPr>
              <a:t>[] </a:t>
            </a:r>
            <a:r>
              <a:rPr lang="en-US" sz="1400" i="1" dirty="0">
                <a:solidFill>
                  <a:schemeClr val="bg1"/>
                </a:solidFill>
                <a:latin typeface="Lucida Console" pitchFamily="49" charset="0"/>
              </a:rPr>
              <a:t>value</a:t>
            </a:r>
            <a:r>
              <a:rPr lang="en-US" sz="1400" dirty="0">
                <a:solidFill>
                  <a:schemeClr val="bg1"/>
                </a:solidFill>
                <a:latin typeface="Lucida Console" pitchFamily="49" charset="0"/>
              </a:rPr>
              <a:t>, </a:t>
            </a:r>
            <a:r>
              <a:rPr lang="en-US" sz="1400" b="1" dirty="0" err="1">
                <a:solidFill>
                  <a:schemeClr val="bg1"/>
                </a:solidFill>
                <a:latin typeface="Lucida Console" pitchFamily="49" charset="0"/>
              </a:rPr>
              <a:t>int</a:t>
            </a:r>
            <a:r>
              <a:rPr lang="en-US" sz="1400" dirty="0">
                <a:solidFill>
                  <a:schemeClr val="bg1"/>
                </a:solidFill>
                <a:latin typeface="Lucida Console" pitchFamily="49" charset="0"/>
              </a:rPr>
              <a:t> </a:t>
            </a:r>
            <a:r>
              <a:rPr lang="en-US" sz="1400" i="1" dirty="0" err="1">
                <a:solidFill>
                  <a:schemeClr val="bg1"/>
                </a:solidFill>
                <a:latin typeface="Lucida Console" pitchFamily="49" charset="0"/>
              </a:rPr>
              <a:t>startIndex</a:t>
            </a:r>
            <a:r>
              <a:rPr lang="en-US" sz="1400" dirty="0">
                <a:solidFill>
                  <a:schemeClr val="bg1"/>
                </a:solidFill>
                <a:latin typeface="Lucida Console" pitchFamily="49" charset="0"/>
              </a:rPr>
              <a:t>, </a:t>
            </a:r>
            <a:r>
              <a:rPr lang="en-US" sz="1400" b="1" dirty="0" err="1">
                <a:solidFill>
                  <a:schemeClr val="bg1"/>
                </a:solidFill>
                <a:latin typeface="Lucida Console" pitchFamily="49" charset="0"/>
              </a:rPr>
              <a:t>int</a:t>
            </a:r>
            <a:r>
              <a:rPr lang="en-US" sz="1400" dirty="0">
                <a:solidFill>
                  <a:schemeClr val="bg1"/>
                </a:solidFill>
                <a:latin typeface="Lucida Console" pitchFamily="49" charset="0"/>
              </a:rPr>
              <a:t> </a:t>
            </a:r>
            <a:r>
              <a:rPr lang="en-US" sz="1400" i="1" dirty="0" err="1">
                <a:solidFill>
                  <a:schemeClr val="bg1"/>
                </a:solidFill>
                <a:latin typeface="Lucida Console" pitchFamily="49" charset="0"/>
              </a:rPr>
              <a:t>charCount</a:t>
            </a:r>
            <a:r>
              <a:rPr lang="en-US" sz="1400" dirty="0">
                <a:solidFill>
                  <a:schemeClr val="bg1"/>
                </a:solidFill>
                <a:latin typeface="Lucida Console" pitchFamily="49" charset="0"/>
              </a:rPr>
              <a:t>);</a:t>
            </a:r>
          </a:p>
          <a:p>
            <a:pPr eaLnBrk="1" hangingPunct="1">
              <a:lnSpc>
                <a:spcPct val="90000"/>
              </a:lnSpc>
              <a:spcAft>
                <a:spcPct val="20000"/>
              </a:spcAft>
              <a:tabLst>
                <a:tab pos="231775" algn="l"/>
                <a:tab pos="461963" algn="l"/>
              </a:tabLst>
            </a:pPr>
            <a:r>
              <a:rPr lang="en-US" sz="1400" b="1" dirty="0">
                <a:solidFill>
                  <a:schemeClr val="bg1"/>
                </a:solidFill>
                <a:latin typeface="Arial" charset="0"/>
              </a:rPr>
              <a:t>Parameters</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a:solidFill>
                  <a:schemeClr val="bg1"/>
                </a:solidFill>
                <a:latin typeface="Arial" charset="0"/>
              </a:rPr>
              <a:t>value</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A character array.</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err="1">
                <a:solidFill>
                  <a:schemeClr val="bg1"/>
                </a:solidFill>
                <a:latin typeface="Arial" charset="0"/>
              </a:rPr>
              <a:t>startIndex</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The starting position in </a:t>
            </a:r>
            <a:r>
              <a:rPr lang="en-US" sz="1400" i="1" dirty="0">
                <a:solidFill>
                  <a:schemeClr val="bg1"/>
                </a:solidFill>
                <a:latin typeface="Arial" charset="0"/>
              </a:rPr>
              <a:t>value</a:t>
            </a:r>
            <a:r>
              <a:rPr lang="en-US" sz="1400" dirty="0">
                <a:solidFill>
                  <a:schemeClr val="bg1"/>
                </a:solidFill>
                <a:latin typeface="Arial" charset="0"/>
              </a:rPr>
              <a:t>.</a:t>
            </a:r>
          </a:p>
          <a:p>
            <a:pPr eaLnBrk="1" hangingPunct="1">
              <a:spcAft>
                <a:spcPct val="20000"/>
              </a:spcAft>
              <a:tabLst>
                <a:tab pos="231775" algn="l"/>
                <a:tab pos="461963" algn="l"/>
              </a:tabLst>
            </a:pPr>
            <a:r>
              <a:rPr lang="en-US" sz="1400" dirty="0">
                <a:solidFill>
                  <a:schemeClr val="bg1"/>
                </a:solidFill>
                <a:latin typeface="Arial" charset="0"/>
              </a:rPr>
              <a:t>	</a:t>
            </a:r>
            <a:r>
              <a:rPr lang="en-US" sz="1400" i="1" dirty="0" err="1">
                <a:solidFill>
                  <a:schemeClr val="bg1"/>
                </a:solidFill>
                <a:latin typeface="Arial" charset="0"/>
              </a:rPr>
              <a:t>charCount</a:t>
            </a:r>
            <a:r>
              <a:rPr lang="en-US" sz="1400" dirty="0">
                <a:solidFill>
                  <a:schemeClr val="bg1"/>
                </a:solidFill>
                <a:latin typeface="Arial" charset="0"/>
              </a:rPr>
              <a:t/>
            </a:r>
            <a:br>
              <a:rPr lang="en-US" sz="1400" dirty="0">
                <a:solidFill>
                  <a:schemeClr val="bg1"/>
                </a:solidFill>
                <a:latin typeface="Arial" charset="0"/>
              </a:rPr>
            </a:br>
            <a:r>
              <a:rPr lang="en-US" sz="1400" dirty="0">
                <a:solidFill>
                  <a:schemeClr val="bg1"/>
                </a:solidFill>
                <a:latin typeface="Arial" charset="0"/>
              </a:rPr>
              <a:t>		The number of characters append.</a:t>
            </a:r>
          </a:p>
          <a:p>
            <a:pPr eaLnBrk="1" hangingPunct="1">
              <a:spcAft>
                <a:spcPct val="20000"/>
              </a:spcAft>
              <a:tabLst>
                <a:tab pos="231775" algn="l"/>
                <a:tab pos="461963" algn="l"/>
              </a:tabLst>
            </a:pPr>
            <a:r>
              <a:rPr lang="en-US" sz="1400" b="1" dirty="0">
                <a:solidFill>
                  <a:schemeClr val="bg1"/>
                </a:solidFill>
                <a:latin typeface="Arial" charset="0"/>
              </a:rPr>
              <a:t>Return Value</a:t>
            </a:r>
          </a:p>
          <a:p>
            <a:pPr eaLnBrk="1" hangingPunct="1">
              <a:spcAft>
                <a:spcPct val="20000"/>
              </a:spcAft>
              <a:tabLst>
                <a:tab pos="231775" algn="l"/>
                <a:tab pos="461963" algn="l"/>
              </a:tabLst>
            </a:pPr>
            <a:r>
              <a:rPr lang="en-US" sz="1400" dirty="0">
                <a:solidFill>
                  <a:schemeClr val="bg1"/>
                </a:solidFill>
                <a:latin typeface="Arial" charset="0"/>
              </a:rPr>
              <a:t>	A reference to this instance after the append operation has occurred.</a:t>
            </a:r>
          </a:p>
          <a:p>
            <a:pPr eaLnBrk="1" hangingPunct="1">
              <a:spcAft>
                <a:spcPct val="20000"/>
              </a:spcAft>
              <a:tabLst>
                <a:tab pos="231775" algn="l"/>
                <a:tab pos="461963" algn="l"/>
              </a:tabLst>
            </a:pPr>
            <a:r>
              <a:rPr lang="en-US" sz="1400" b="1" dirty="0">
                <a:solidFill>
                  <a:schemeClr val="bg1"/>
                </a:solidFill>
                <a:latin typeface="Arial" charset="0"/>
              </a:rPr>
              <a:t>Exceptions</a:t>
            </a:r>
          </a:p>
        </p:txBody>
      </p:sp>
      <p:graphicFrame>
        <p:nvGraphicFramePr>
          <p:cNvPr id="194563" name="Group 3"/>
          <p:cNvGraphicFramePr>
            <a:graphicFrameLocks noGrp="1"/>
          </p:cNvGraphicFramePr>
          <p:nvPr/>
        </p:nvGraphicFramePr>
        <p:xfrm>
          <a:off x="441325" y="4515136"/>
          <a:ext cx="8512175" cy="2079625"/>
        </p:xfrm>
        <a:graphic>
          <a:graphicData uri="http://schemas.openxmlformats.org/drawingml/2006/table">
            <a:tbl>
              <a:tblPr/>
              <a:tblGrid>
                <a:gridCol w="2743200"/>
                <a:gridCol w="5768975"/>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Exception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Condition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50000"/>
                      </a:schemeClr>
                    </a:solidFill>
                  </a:tcPr>
                </a:tc>
              </a:tr>
              <a:tr h="349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ArgumentNullException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charset="0"/>
                        </a:rPr>
                        <a:t>value</a:t>
                      </a:r>
                      <a:r>
                        <a:rPr kumimoji="0" lang="en-US" sz="1400" b="0" i="0" u="none" strike="noStrike" cap="none" normalizeH="0" baseline="0" dirty="0" smtClean="0">
                          <a:ln>
                            <a:noFill/>
                          </a:ln>
                          <a:solidFill>
                            <a:schemeClr val="tx1"/>
                          </a:solidFill>
                          <a:effectLst/>
                          <a:latin typeface="Arial" charset="0"/>
                        </a:rPr>
                        <a:t> is a null reference, and </a:t>
                      </a: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and </a:t>
                      </a: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are not zero.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25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Arial" charset="0"/>
                        </a:rPr>
                        <a:t>ArgumentOutOfRangeException</a:t>
                      </a:r>
                      <a:endParaRPr kumimoji="0" lang="en-US" sz="1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is less than zero.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is less than zero.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-or-</a:t>
                      </a:r>
                      <a:endParaRPr kumimoji="0" lang="en-US" sz="1400" b="0" i="1"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err="1" smtClean="0">
                          <a:ln>
                            <a:noFill/>
                          </a:ln>
                          <a:solidFill>
                            <a:schemeClr val="tx1"/>
                          </a:solidFill>
                          <a:effectLst/>
                          <a:latin typeface="Arial" charset="0"/>
                        </a:rPr>
                        <a:t>startIndex</a:t>
                      </a:r>
                      <a:r>
                        <a:rPr kumimoji="0" lang="en-US" sz="1400" b="0" i="0" u="none" strike="noStrike" cap="none" normalizeH="0" baseline="0" dirty="0" smtClean="0">
                          <a:ln>
                            <a:noFill/>
                          </a:ln>
                          <a:solidFill>
                            <a:schemeClr val="tx1"/>
                          </a:solidFill>
                          <a:effectLst/>
                          <a:latin typeface="Arial" charset="0"/>
                        </a:rPr>
                        <a:t> + </a:t>
                      </a:r>
                      <a:r>
                        <a:rPr kumimoji="0" lang="en-US" sz="1400" b="0" i="1" u="none" strike="noStrike" cap="none" normalizeH="0" baseline="0" dirty="0" err="1" smtClean="0">
                          <a:ln>
                            <a:noFill/>
                          </a:ln>
                          <a:solidFill>
                            <a:schemeClr val="tx1"/>
                          </a:solidFill>
                          <a:effectLst/>
                          <a:latin typeface="Arial" charset="0"/>
                        </a:rPr>
                        <a:t>charCount</a:t>
                      </a:r>
                      <a:r>
                        <a:rPr kumimoji="0" lang="en-US" sz="1400" b="0" i="0" u="none" strike="noStrike" cap="none" normalizeH="0" baseline="0" dirty="0" smtClean="0">
                          <a:ln>
                            <a:noFill/>
                          </a:ln>
                          <a:solidFill>
                            <a:schemeClr val="tx1"/>
                          </a:solidFill>
                          <a:effectLst/>
                          <a:latin typeface="Arial" charset="0"/>
                        </a:rPr>
                        <a:t> is less than the length of </a:t>
                      </a:r>
                      <a:r>
                        <a:rPr kumimoji="0" lang="en-US" sz="1400" b="0" i="1" u="none" strike="noStrike" cap="none" normalizeH="0" baseline="0" dirty="0" smtClean="0">
                          <a:ln>
                            <a:noFill/>
                          </a:ln>
                          <a:solidFill>
                            <a:schemeClr val="tx1"/>
                          </a:solidFill>
                          <a:effectLst/>
                          <a:latin typeface="Arial" charset="0"/>
                        </a:rPr>
                        <a:t>value</a:t>
                      </a:r>
                      <a:r>
                        <a:rPr kumimoji="0" lang="en-US" sz="1400" b="0" i="0" u="none" strike="noStrike" cap="none" normalizeH="0" baseline="0" dirty="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4577" name="Rectangle 17"/>
          <p:cNvSpPr>
            <a:spLocks noGrp="1" noChangeArrowheads="1"/>
          </p:cNvSpPr>
          <p:nvPr>
            <p:ph type="title"/>
          </p:nvPr>
        </p:nvSpPr>
        <p:spPr>
          <a:xfrm>
            <a:off x="685800" y="0"/>
            <a:ext cx="8229600" cy="747897"/>
          </a:xfrm>
          <a:noFill/>
          <a:ln/>
        </p:spPr>
        <p:txBody>
          <a:bodyPr anchor="b"/>
          <a:lstStyle/>
          <a:p>
            <a:r>
              <a:rPr lang="en-US" dirty="0" smtClean="0"/>
              <a:t>Specifications:  .NET </a:t>
            </a:r>
            <a:r>
              <a:rPr lang="en-US" dirty="0"/>
              <a:t>today</a:t>
            </a:r>
          </a:p>
        </p:txBody>
      </p:sp>
    </p:spTree>
    <p:extLst>
      <p:ext uri="{BB962C8B-B14F-4D97-AF65-F5344CB8AC3E}">
        <p14:creationId xmlns:p14="http://schemas.microsoft.com/office/powerpoint/2010/main" val="29556437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59307" y="1187355"/>
            <a:ext cx="8693624" cy="2784144"/>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5586" name="Rectangle 2"/>
          <p:cNvSpPr>
            <a:spLocks noGrp="1" noChangeArrowheads="1"/>
          </p:cNvSpPr>
          <p:nvPr>
            <p:ph type="title"/>
          </p:nvPr>
        </p:nvSpPr>
        <p:spPr/>
        <p:txBody>
          <a:bodyPr/>
          <a:lstStyle/>
          <a:p>
            <a:r>
              <a:rPr lang="en-US" dirty="0"/>
              <a:t>Specifications in </a:t>
            </a:r>
            <a:r>
              <a:rPr lang="en-US" dirty="0" smtClean="0"/>
              <a:t>Spec#</a:t>
            </a:r>
            <a:endParaRPr lang="en-US" dirty="0"/>
          </a:p>
        </p:txBody>
      </p:sp>
      <p:sp>
        <p:nvSpPr>
          <p:cNvPr id="195587" name="Text Box 3"/>
          <p:cNvSpPr txBox="1">
            <a:spLocks noGrp="1" noChangeArrowheads="1"/>
          </p:cNvSpPr>
          <p:nvPr>
            <p:ph type="body" idx="1"/>
          </p:nvPr>
        </p:nvSpPr>
        <p:spPr>
          <a:xfrm>
            <a:off x="457200" y="1371600"/>
            <a:ext cx="8441140" cy="2215991"/>
          </a:xfrm>
          <a:noFill/>
          <a:ln/>
        </p:spPr>
        <p:txBody>
          <a:bodyPr/>
          <a:lstStyle/>
          <a:p>
            <a:pPr marL="0" indent="0">
              <a:buFontTx/>
              <a:buNone/>
              <a:tabLst>
                <a:tab pos="3479800" algn="l"/>
              </a:tabLst>
            </a:pPr>
            <a:r>
              <a:rPr lang="en-US" sz="1800" dirty="0">
                <a:solidFill>
                  <a:schemeClr val="accent2"/>
                </a:solidFill>
                <a:latin typeface="Consolas" pitchFamily="49" charset="0"/>
              </a:rPr>
              <a:t>public</a:t>
            </a:r>
            <a:r>
              <a:rPr lang="en-US" sz="1800" dirty="0">
                <a:solidFill>
                  <a:schemeClr val="tx1"/>
                </a:solidFill>
                <a:latin typeface="Consolas" pitchFamily="49" charset="0"/>
              </a:rPr>
              <a:t> </a:t>
            </a:r>
            <a:r>
              <a:rPr lang="en-US" sz="1800" dirty="0" err="1">
                <a:solidFill>
                  <a:schemeClr val="tx1"/>
                </a:solidFill>
                <a:latin typeface="Consolas" pitchFamily="49" charset="0"/>
              </a:rPr>
              <a:t>StringBuilder</a:t>
            </a:r>
            <a:r>
              <a:rPr lang="en-US" sz="1800" dirty="0">
                <a:solidFill>
                  <a:schemeClr val="tx1"/>
                </a:solidFill>
                <a:latin typeface="Consolas" pitchFamily="49" charset="0"/>
              </a:rPr>
              <a:t> </a:t>
            </a:r>
            <a:r>
              <a:rPr lang="en-US" sz="1800" dirty="0" smtClean="0">
                <a:solidFill>
                  <a:schemeClr val="tx1"/>
                </a:solidFill>
                <a:latin typeface="Consolas" pitchFamily="49" charset="0"/>
              </a:rPr>
              <a:t>Append(</a:t>
            </a:r>
            <a:r>
              <a:rPr lang="en-US" sz="1800" dirty="0" smtClean="0">
                <a:solidFill>
                  <a:schemeClr val="accent2"/>
                </a:solidFill>
                <a:latin typeface="Consolas" pitchFamily="49" charset="0"/>
              </a:rPr>
              <a:t>char</a:t>
            </a:r>
            <a:r>
              <a:rPr lang="en-US" sz="1800" dirty="0" smtClean="0">
                <a:solidFill>
                  <a:schemeClr val="tx1"/>
                </a:solidFill>
                <a:latin typeface="Consolas" pitchFamily="49" charset="0"/>
              </a:rPr>
              <a:t>[] </a:t>
            </a:r>
            <a:r>
              <a:rPr lang="en-US" sz="1800" dirty="0">
                <a:solidFill>
                  <a:schemeClr val="tx1"/>
                </a:solidFill>
                <a:latin typeface="Consolas" pitchFamily="49" charset="0"/>
              </a:rPr>
              <a:t>value, </a:t>
            </a:r>
            <a:r>
              <a:rPr lang="en-US" sz="1800" dirty="0" err="1">
                <a:solidFill>
                  <a:schemeClr val="accent2"/>
                </a:solidFill>
                <a:latin typeface="Consolas" pitchFamily="49" charset="0"/>
              </a:rPr>
              <a:t>int</a:t>
            </a: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br>
              <a:rPr lang="en-US" sz="1800" dirty="0">
                <a:solidFill>
                  <a:schemeClr val="tx1"/>
                </a:solidFill>
                <a:latin typeface="Consolas" pitchFamily="49" charset="0"/>
              </a:rPr>
            </a:br>
            <a:r>
              <a:rPr lang="en-US" sz="1800" dirty="0" smtClean="0">
                <a:solidFill>
                  <a:schemeClr val="tx1"/>
                </a:solidFill>
                <a:latin typeface="Consolas" pitchFamily="49" charset="0"/>
              </a:rPr>
              <a:t>                            </a:t>
            </a:r>
            <a:r>
              <a:rPr lang="en-US" sz="1800" dirty="0" err="1" smtClean="0">
                <a:solidFill>
                  <a:schemeClr val="accent2"/>
                </a:solidFill>
                <a:latin typeface="Consolas" pitchFamily="49" charset="0"/>
              </a:rPr>
              <a:t>int</a:t>
            </a:r>
            <a:r>
              <a:rPr lang="en-US" sz="1800" dirty="0" smtClean="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a:t>
            </a:r>
          </a:p>
          <a:p>
            <a:pPr marL="0" indent="0">
              <a:buFontTx/>
              <a:buNone/>
              <a:tabLst>
                <a:tab pos="3548063" algn="l"/>
              </a:tabLst>
            </a:pPr>
            <a:r>
              <a:rPr lang="en-US" sz="1800" dirty="0">
                <a:solidFill>
                  <a:schemeClr val="tx1"/>
                </a:solidFill>
                <a:latin typeface="Consolas" pitchFamily="49" charset="0"/>
              </a:rPr>
              <a:t>  </a:t>
            </a:r>
            <a:r>
              <a:rPr lang="en-US" sz="1800" dirty="0">
                <a:solidFill>
                  <a:schemeClr val="accent2"/>
                </a:solidFill>
                <a:latin typeface="Consolas" pitchFamily="49" charset="0"/>
              </a:rPr>
              <a:t>requires</a:t>
            </a:r>
            <a:r>
              <a:rPr lang="en-US" sz="1800" dirty="0">
                <a:solidFill>
                  <a:schemeClr val="tx1"/>
                </a:solidFill>
                <a:latin typeface="Consolas" pitchFamily="49" charset="0"/>
              </a:rPr>
              <a:t> value == </a:t>
            </a:r>
            <a:r>
              <a:rPr lang="en-US" sz="1800" dirty="0">
                <a:solidFill>
                  <a:schemeClr val="accent2"/>
                </a:solidFill>
                <a:latin typeface="Consolas" pitchFamily="49" charset="0"/>
              </a:rPr>
              <a:t>null</a:t>
            </a:r>
            <a:r>
              <a:rPr lang="en-US" sz="1800" dirty="0">
                <a:solidFill>
                  <a:schemeClr val="tx1"/>
                </a:solidFill>
                <a:latin typeface="Consolas" pitchFamily="49" charset="0"/>
              </a:rPr>
              <a:t>  ==&gt;  </a:t>
            </a:r>
            <a:r>
              <a:rPr lang="en-US" sz="1800" dirty="0" err="1">
                <a:solidFill>
                  <a:schemeClr val="tx1"/>
                </a:solidFill>
                <a:latin typeface="Consolas" pitchFamily="49" charset="0"/>
              </a:rPr>
              <a:t>startIndex</a:t>
            </a:r>
            <a:r>
              <a:rPr lang="en-US" sz="1800" dirty="0">
                <a:solidFill>
                  <a:schemeClr val="tx1"/>
                </a:solidFill>
                <a:latin typeface="Consolas" pitchFamily="49" charset="0"/>
              </a:rPr>
              <a:t> == 0 &amp;&amp; </a:t>
            </a:r>
            <a:r>
              <a:rPr lang="en-US" sz="1800" dirty="0" err="1">
                <a:solidFill>
                  <a:schemeClr val="tx1"/>
                </a:solidFill>
                <a:latin typeface="Consolas" pitchFamily="49" charset="0"/>
              </a:rPr>
              <a:t>charCount</a:t>
            </a:r>
            <a:r>
              <a:rPr lang="en-US" sz="1800" dirty="0">
                <a:solidFill>
                  <a:schemeClr val="tx1"/>
                </a:solidFill>
                <a:latin typeface="Consolas" pitchFamily="49" charset="0"/>
              </a:rPr>
              <a:t> == 0;</a:t>
            </a:r>
          </a:p>
          <a:p>
            <a:pPr marL="0" indent="0">
              <a:buFontTx/>
              <a:buNone/>
              <a:tabLst>
                <a:tab pos="3548063" algn="l"/>
              </a:tabLst>
            </a:pPr>
            <a:r>
              <a:rPr lang="en-US" sz="1800" dirty="0">
                <a:solidFill>
                  <a:schemeClr val="tx1"/>
                </a:solidFill>
                <a:latin typeface="Consolas" pitchFamily="49" charset="0"/>
              </a:rPr>
              <a:t>  </a:t>
            </a:r>
            <a:r>
              <a:rPr lang="en-US" sz="1800" dirty="0">
                <a:solidFill>
                  <a:schemeClr val="accent2"/>
                </a:solidFill>
                <a:latin typeface="Consolas" pitchFamily="49" charset="0"/>
              </a:rPr>
              <a:t>requires</a:t>
            </a:r>
            <a:r>
              <a:rPr lang="en-US" sz="1800" dirty="0">
                <a:solidFill>
                  <a:schemeClr val="tx1"/>
                </a:solidFill>
                <a:latin typeface="Consolas" pitchFamily="49" charset="0"/>
              </a:rPr>
              <a:t> 0 &lt;=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p>
          <a:p>
            <a:pPr marL="0" indent="0">
              <a:buFontTx/>
              <a:buNone/>
              <a:tabLst>
                <a:tab pos="3548063" algn="l"/>
              </a:tabLst>
            </a:pPr>
            <a:r>
              <a:rPr lang="en-US" sz="1800" dirty="0">
                <a:solidFill>
                  <a:schemeClr val="tx1"/>
                </a:solidFill>
                <a:latin typeface="Consolas" pitchFamily="49" charset="0"/>
              </a:rPr>
              <a:t>  </a:t>
            </a:r>
            <a:r>
              <a:rPr lang="en-US" sz="1800" dirty="0">
                <a:solidFill>
                  <a:schemeClr val="accent2"/>
                </a:solidFill>
                <a:latin typeface="Consolas" pitchFamily="49" charset="0"/>
              </a:rPr>
              <a:t>requires</a:t>
            </a:r>
            <a:r>
              <a:rPr lang="en-US" sz="1800" dirty="0">
                <a:solidFill>
                  <a:schemeClr val="tx1"/>
                </a:solidFill>
                <a:latin typeface="Consolas" pitchFamily="49" charset="0"/>
              </a:rPr>
              <a:t> 0 &lt;= </a:t>
            </a:r>
            <a:r>
              <a:rPr lang="en-US" sz="1800" dirty="0" err="1">
                <a:solidFill>
                  <a:schemeClr val="tx1"/>
                </a:solidFill>
                <a:latin typeface="Consolas" pitchFamily="49" charset="0"/>
              </a:rPr>
              <a:t>charCount</a:t>
            </a:r>
            <a:r>
              <a:rPr lang="en-US" sz="1800" dirty="0">
                <a:solidFill>
                  <a:schemeClr val="tx1"/>
                </a:solidFill>
                <a:latin typeface="Consolas" pitchFamily="49" charset="0"/>
              </a:rPr>
              <a:t>;</a:t>
            </a:r>
          </a:p>
          <a:p>
            <a:pPr marL="0" indent="0">
              <a:buFontTx/>
              <a:buNone/>
              <a:tabLst>
                <a:tab pos="3548063" algn="l"/>
              </a:tabLst>
            </a:pPr>
            <a:r>
              <a:rPr lang="en-US" sz="1800" dirty="0">
                <a:solidFill>
                  <a:schemeClr val="tx1"/>
                </a:solidFill>
                <a:latin typeface="Consolas" pitchFamily="49" charset="0"/>
              </a:rPr>
              <a:t>  </a:t>
            </a:r>
            <a:r>
              <a:rPr lang="en-US" sz="1800" dirty="0">
                <a:solidFill>
                  <a:schemeClr val="accent2"/>
                </a:solidFill>
                <a:latin typeface="Consolas" pitchFamily="49" charset="0"/>
              </a:rPr>
              <a:t>requires</a:t>
            </a:r>
            <a:r>
              <a:rPr lang="en-US" sz="1800" dirty="0">
                <a:solidFill>
                  <a:schemeClr val="tx1"/>
                </a:solidFill>
                <a:latin typeface="Consolas" pitchFamily="49" charset="0"/>
              </a:rPr>
              <a:t> value == </a:t>
            </a:r>
            <a:r>
              <a:rPr lang="en-US" sz="1800" dirty="0">
                <a:solidFill>
                  <a:schemeClr val="accent2"/>
                </a:solidFill>
                <a:latin typeface="Consolas" pitchFamily="49" charset="0"/>
              </a:rPr>
              <a:t>null</a:t>
            </a:r>
            <a:r>
              <a:rPr lang="en-US" sz="1800" dirty="0">
                <a:solidFill>
                  <a:schemeClr val="tx1"/>
                </a:solidFill>
                <a:latin typeface="Consolas" pitchFamily="49" charset="0"/>
              </a:rPr>
              <a:t> ||</a:t>
            </a:r>
            <a:br>
              <a:rPr lang="en-US" sz="1800" dirty="0">
                <a:solidFill>
                  <a:schemeClr val="tx1"/>
                </a:solidFill>
                <a:latin typeface="Consolas" pitchFamily="49" charset="0"/>
              </a:rPr>
            </a:b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 + </a:t>
            </a:r>
            <a:r>
              <a:rPr lang="en-US" sz="1800" dirty="0" err="1">
                <a:solidFill>
                  <a:schemeClr val="tx1"/>
                </a:solidFill>
                <a:latin typeface="Consolas" pitchFamily="49" charset="0"/>
              </a:rPr>
              <a:t>charCount</a:t>
            </a:r>
            <a:r>
              <a:rPr lang="en-US" sz="1800" dirty="0">
                <a:solidFill>
                  <a:schemeClr val="tx1"/>
                </a:solidFill>
                <a:latin typeface="Consolas" pitchFamily="49" charset="0"/>
              </a:rPr>
              <a:t> &lt;= </a:t>
            </a:r>
            <a:r>
              <a:rPr lang="en-US" sz="1800" dirty="0" err="1">
                <a:solidFill>
                  <a:schemeClr val="tx1"/>
                </a:solidFill>
                <a:latin typeface="Consolas" pitchFamily="49" charset="0"/>
              </a:rPr>
              <a:t>value.Length</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a:t>
            </a:r>
            <a:r>
              <a:rPr lang="en-US" sz="1800" dirty="0" smtClean="0">
                <a:solidFill>
                  <a:schemeClr val="accent2"/>
                </a:solidFill>
                <a:latin typeface="Consolas" pitchFamily="49" charset="0"/>
              </a:rPr>
              <a:t>ensures</a:t>
            </a:r>
            <a:r>
              <a:rPr lang="en-US" sz="1800" dirty="0" smtClean="0">
                <a:solidFill>
                  <a:schemeClr val="tx1"/>
                </a:solidFill>
                <a:latin typeface="Consolas" pitchFamily="49" charset="0"/>
              </a:rPr>
              <a:t> </a:t>
            </a:r>
            <a:r>
              <a:rPr lang="en-US" sz="1800" dirty="0" smtClean="0">
                <a:solidFill>
                  <a:schemeClr val="accent2"/>
                </a:solidFill>
                <a:latin typeface="Consolas" pitchFamily="49" charset="0"/>
              </a:rPr>
              <a:t>result</a:t>
            </a:r>
            <a:r>
              <a:rPr lang="en-US" sz="1800" dirty="0" smtClean="0">
                <a:solidFill>
                  <a:schemeClr val="tx1"/>
                </a:solidFill>
                <a:latin typeface="Consolas" pitchFamily="49" charset="0"/>
              </a:rPr>
              <a:t> == </a:t>
            </a:r>
            <a:r>
              <a:rPr lang="en-US" sz="1800" dirty="0" smtClean="0">
                <a:solidFill>
                  <a:schemeClr val="accent2"/>
                </a:solidFill>
                <a:latin typeface="Consolas" pitchFamily="49" charset="0"/>
              </a:rPr>
              <a:t>this</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p:txBody>
      </p:sp>
    </p:spTree>
    <p:extLst>
      <p:ext uri="{BB962C8B-B14F-4D97-AF65-F5344CB8AC3E}">
        <p14:creationId xmlns:p14="http://schemas.microsoft.com/office/powerpoint/2010/main" val="254446717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259307" y="1187354"/>
            <a:ext cx="8693624" cy="4176215"/>
          </a:xfrm>
          <a:prstGeom prst="round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5586" name="Rectangle 2"/>
          <p:cNvSpPr>
            <a:spLocks noGrp="1" noChangeArrowheads="1"/>
          </p:cNvSpPr>
          <p:nvPr>
            <p:ph type="title"/>
          </p:nvPr>
        </p:nvSpPr>
        <p:spPr>
          <a:xfrm>
            <a:off x="381000" y="230187"/>
            <a:ext cx="8382000" cy="609398"/>
          </a:xfrm>
        </p:spPr>
        <p:txBody>
          <a:bodyPr/>
          <a:lstStyle/>
          <a:p>
            <a:r>
              <a:rPr lang="en-US" sz="4400" dirty="0"/>
              <a:t>Specifications </a:t>
            </a:r>
            <a:r>
              <a:rPr lang="en-US" sz="4400" dirty="0" smtClean="0"/>
              <a:t>with Code Contracts</a:t>
            </a:r>
            <a:endParaRPr lang="en-US" sz="4400" dirty="0"/>
          </a:p>
        </p:txBody>
      </p:sp>
      <p:sp>
        <p:nvSpPr>
          <p:cNvPr id="195587" name="Text Box 3"/>
          <p:cNvSpPr txBox="1">
            <a:spLocks noGrp="1" noChangeArrowheads="1"/>
          </p:cNvSpPr>
          <p:nvPr>
            <p:ph type="body" idx="1"/>
          </p:nvPr>
        </p:nvSpPr>
        <p:spPr>
          <a:xfrm>
            <a:off x="457200" y="1371600"/>
            <a:ext cx="8441140" cy="3573286"/>
          </a:xfrm>
          <a:noFill/>
          <a:ln/>
        </p:spPr>
        <p:txBody>
          <a:bodyPr/>
          <a:lstStyle/>
          <a:p>
            <a:pPr marL="0" indent="0">
              <a:buFontTx/>
              <a:buNone/>
              <a:tabLst>
                <a:tab pos="3479800" algn="l"/>
              </a:tabLst>
            </a:pPr>
            <a:r>
              <a:rPr lang="en-US" sz="1800" dirty="0">
                <a:solidFill>
                  <a:schemeClr val="accent2"/>
                </a:solidFill>
                <a:latin typeface="Consolas" pitchFamily="49" charset="0"/>
              </a:rPr>
              <a:t>public</a:t>
            </a:r>
            <a:r>
              <a:rPr lang="en-US" sz="1800" dirty="0">
                <a:solidFill>
                  <a:schemeClr val="tx1"/>
                </a:solidFill>
                <a:latin typeface="Consolas" pitchFamily="49" charset="0"/>
              </a:rPr>
              <a:t> </a:t>
            </a:r>
            <a:r>
              <a:rPr lang="en-US" sz="1800" dirty="0" err="1">
                <a:solidFill>
                  <a:schemeClr val="tx1"/>
                </a:solidFill>
                <a:latin typeface="Consolas" pitchFamily="49" charset="0"/>
              </a:rPr>
              <a:t>StringBuilder</a:t>
            </a:r>
            <a:r>
              <a:rPr lang="en-US" sz="1800" dirty="0">
                <a:solidFill>
                  <a:schemeClr val="tx1"/>
                </a:solidFill>
                <a:latin typeface="Consolas" pitchFamily="49" charset="0"/>
              </a:rPr>
              <a:t> </a:t>
            </a:r>
            <a:r>
              <a:rPr lang="en-US" sz="1800" dirty="0" smtClean="0">
                <a:solidFill>
                  <a:schemeClr val="tx1"/>
                </a:solidFill>
                <a:latin typeface="Consolas" pitchFamily="49" charset="0"/>
              </a:rPr>
              <a:t>Append(</a:t>
            </a:r>
            <a:r>
              <a:rPr lang="en-US" sz="1800" dirty="0" smtClean="0">
                <a:solidFill>
                  <a:schemeClr val="accent2"/>
                </a:solidFill>
                <a:latin typeface="Consolas" pitchFamily="49" charset="0"/>
              </a:rPr>
              <a:t>char</a:t>
            </a:r>
            <a:r>
              <a:rPr lang="en-US" sz="1800" dirty="0" smtClean="0">
                <a:solidFill>
                  <a:schemeClr val="tx1"/>
                </a:solidFill>
                <a:latin typeface="Consolas" pitchFamily="49" charset="0"/>
              </a:rPr>
              <a:t>[] </a:t>
            </a:r>
            <a:r>
              <a:rPr lang="en-US" sz="1800" dirty="0">
                <a:solidFill>
                  <a:schemeClr val="tx1"/>
                </a:solidFill>
                <a:latin typeface="Consolas" pitchFamily="49" charset="0"/>
              </a:rPr>
              <a:t>value, </a:t>
            </a:r>
            <a:r>
              <a:rPr lang="en-US" sz="1800" dirty="0" err="1">
                <a:solidFill>
                  <a:schemeClr val="accent2"/>
                </a:solidFill>
                <a:latin typeface="Consolas" pitchFamily="49" charset="0"/>
              </a:rPr>
              <a:t>int</a:t>
            </a:r>
            <a:r>
              <a:rPr lang="en-US" sz="1800" dirty="0">
                <a:solidFill>
                  <a:schemeClr val="tx1"/>
                </a:solidFill>
                <a:latin typeface="Consolas" pitchFamily="49" charset="0"/>
              </a:rPr>
              <a:t> </a:t>
            </a:r>
            <a:r>
              <a:rPr lang="en-US" sz="1800" dirty="0" err="1">
                <a:solidFill>
                  <a:schemeClr val="tx1"/>
                </a:solidFill>
                <a:latin typeface="Consolas" pitchFamily="49" charset="0"/>
              </a:rPr>
              <a:t>startIndex</a:t>
            </a:r>
            <a:r>
              <a:rPr lang="en-US" sz="1800" dirty="0">
                <a:solidFill>
                  <a:schemeClr val="tx1"/>
                </a:solidFill>
                <a:latin typeface="Consolas" pitchFamily="49" charset="0"/>
              </a:rPr>
              <a:t>,</a:t>
            </a:r>
            <a:br>
              <a:rPr lang="en-US" sz="1800" dirty="0">
                <a:solidFill>
                  <a:schemeClr val="tx1"/>
                </a:solidFill>
                <a:latin typeface="Consolas" pitchFamily="49" charset="0"/>
              </a:rPr>
            </a:br>
            <a:r>
              <a:rPr lang="en-US" sz="1800" dirty="0" smtClean="0">
                <a:solidFill>
                  <a:schemeClr val="tx1"/>
                </a:solidFill>
                <a:latin typeface="Consolas" pitchFamily="49" charset="0"/>
              </a:rPr>
              <a:t>                            </a:t>
            </a:r>
            <a:r>
              <a:rPr lang="en-US" sz="1800" dirty="0" err="1" smtClean="0">
                <a:solidFill>
                  <a:schemeClr val="accent2"/>
                </a:solidFill>
                <a:latin typeface="Consolas" pitchFamily="49" charset="0"/>
              </a:rPr>
              <a:t>int</a:t>
            </a:r>
            <a:r>
              <a:rPr lang="en-US" sz="1800" dirty="0" smtClean="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(value != </a:t>
            </a:r>
            <a:r>
              <a:rPr lang="en-US" sz="1800" dirty="0">
                <a:solidFill>
                  <a:schemeClr val="accent2"/>
                </a:solidFill>
                <a:latin typeface="Consolas" pitchFamily="49" charset="0"/>
              </a:rPr>
              <a:t>null</a:t>
            </a:r>
            <a:r>
              <a:rPr lang="en-US" sz="1800" dirty="0">
                <a:solidFill>
                  <a:schemeClr val="tx1"/>
                </a:solidFill>
                <a:latin typeface="Consolas" pitchFamily="49" charset="0"/>
              </a:rPr>
              <a:t> </a:t>
            </a:r>
            <a:r>
              <a:rPr lang="en-US" sz="1800" dirty="0" smtClean="0">
                <a:solidFill>
                  <a:schemeClr val="tx1"/>
                </a:solidFill>
                <a:latin typeface="Consolas" pitchFamily="49" charset="0"/>
              </a:rPr>
              <a:t>||</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0 &amp;&amp; </a:t>
            </a:r>
            <a:r>
              <a:rPr lang="en-US" sz="1800" dirty="0" err="1">
                <a:solidFill>
                  <a:schemeClr val="tx1"/>
                </a:solidFill>
                <a:latin typeface="Consolas" pitchFamily="49" charset="0"/>
              </a:rPr>
              <a:t>charCount</a:t>
            </a:r>
            <a:r>
              <a:rPr lang="en-US" sz="1800" dirty="0">
                <a:solidFill>
                  <a:schemeClr val="tx1"/>
                </a:solidFill>
                <a:latin typeface="Consolas" pitchFamily="49" charset="0"/>
              </a:rPr>
              <a:t> == </a:t>
            </a:r>
            <a:r>
              <a:rPr lang="en-US" sz="1800" dirty="0" smtClean="0">
                <a:solidFill>
                  <a:schemeClr val="tx1"/>
                </a:solidFill>
                <a:latin typeface="Consolas" pitchFamily="49" charset="0"/>
              </a:rPr>
              <a:t>0));</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(0 </a:t>
            </a:r>
            <a:r>
              <a:rPr lang="en-US" sz="1800" dirty="0">
                <a:solidFill>
                  <a:schemeClr val="tx1"/>
                </a:solidFill>
                <a:latin typeface="Consolas" pitchFamily="49" charset="0"/>
              </a:rPr>
              <a:t>&lt;=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(0 </a:t>
            </a:r>
            <a:r>
              <a:rPr lang="en-US" sz="1800" dirty="0">
                <a:solidFill>
                  <a:schemeClr val="tx1"/>
                </a:solidFill>
                <a:latin typeface="Consolas" pitchFamily="49" charset="0"/>
              </a:rPr>
              <a:t>&lt;= </a:t>
            </a:r>
            <a:r>
              <a:rPr lang="en-US" sz="1800" dirty="0" err="1" smtClean="0">
                <a:solidFill>
                  <a:schemeClr val="tx1"/>
                </a:solidFill>
                <a:latin typeface="Consolas" pitchFamily="49" charset="0"/>
              </a:rPr>
              <a:t>charCount</a:t>
            </a: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a:p>
            <a:pPr marL="0" indent="0">
              <a:buFontTx/>
              <a:buNone/>
              <a:tabLst>
                <a:tab pos="3548063" algn="l"/>
              </a:tabLst>
            </a:pPr>
            <a:r>
              <a:rPr lang="en-US" sz="1800" dirty="0">
                <a:solidFill>
                  <a:schemeClr val="tx1"/>
                </a:solidFill>
                <a:latin typeface="Consolas" pitchFamily="49" charset="0"/>
              </a:rPr>
              <a:t>  </a:t>
            </a:r>
            <a:r>
              <a:rPr lang="en-US" sz="1800" dirty="0" err="1" smtClean="0">
                <a:solidFill>
                  <a:schemeClr val="tx1"/>
                </a:solidFill>
                <a:latin typeface="Consolas" pitchFamily="49" charset="0"/>
              </a:rPr>
              <a:t>Contract.Requires</a:t>
            </a:r>
            <a:r>
              <a:rPr lang="en-US" sz="1800" dirty="0" smtClean="0">
                <a:solidFill>
                  <a:schemeClr val="tx1"/>
                </a:solidFill>
                <a:latin typeface="Consolas" pitchFamily="49" charset="0"/>
              </a:rPr>
              <a:t>(value </a:t>
            </a:r>
            <a:r>
              <a:rPr lang="en-US" sz="1800" dirty="0">
                <a:solidFill>
                  <a:schemeClr val="tx1"/>
                </a:solidFill>
                <a:latin typeface="Consolas" pitchFamily="49" charset="0"/>
              </a:rPr>
              <a:t>== </a:t>
            </a:r>
            <a:r>
              <a:rPr lang="en-US" sz="1800" dirty="0">
                <a:solidFill>
                  <a:schemeClr val="accent2"/>
                </a:solidFill>
                <a:latin typeface="Consolas" pitchFamily="49" charset="0"/>
              </a:rPr>
              <a:t>null</a:t>
            </a:r>
            <a:r>
              <a:rPr lang="en-US" sz="1800" dirty="0">
                <a:solidFill>
                  <a:schemeClr val="tx1"/>
                </a:solidFill>
                <a:latin typeface="Consolas" pitchFamily="49" charset="0"/>
              </a:rPr>
              <a:t> ||</a:t>
            </a:r>
            <a:br>
              <a:rPr lang="en-US" sz="1800" dirty="0">
                <a:solidFill>
                  <a:schemeClr val="tx1"/>
                </a:solidFill>
                <a:latin typeface="Consolas" pitchFamily="49" charset="0"/>
              </a:rPr>
            </a:br>
            <a:r>
              <a:rPr lang="en-US" sz="1800" dirty="0">
                <a:solidFill>
                  <a:schemeClr val="tx1"/>
                </a:solidFill>
                <a:latin typeface="Consolas" pitchFamily="49" charset="0"/>
              </a:rPr>
              <a:t>          </a:t>
            </a: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startIndex</a:t>
            </a:r>
            <a:r>
              <a:rPr lang="en-US" sz="1800" dirty="0" smtClean="0">
                <a:solidFill>
                  <a:schemeClr val="tx1"/>
                </a:solidFill>
                <a:latin typeface="Consolas" pitchFamily="49" charset="0"/>
              </a:rPr>
              <a:t> </a:t>
            </a:r>
            <a:r>
              <a:rPr lang="en-US" sz="1800" dirty="0">
                <a:solidFill>
                  <a:schemeClr val="tx1"/>
                </a:solidFill>
                <a:latin typeface="Consolas" pitchFamily="49" charset="0"/>
              </a:rPr>
              <a:t>+ </a:t>
            </a:r>
            <a:r>
              <a:rPr lang="en-US" sz="1800" dirty="0" err="1">
                <a:solidFill>
                  <a:schemeClr val="tx1"/>
                </a:solidFill>
                <a:latin typeface="Consolas" pitchFamily="49" charset="0"/>
              </a:rPr>
              <a:t>charCount</a:t>
            </a:r>
            <a:r>
              <a:rPr lang="en-US" sz="1800" dirty="0">
                <a:solidFill>
                  <a:schemeClr val="tx1"/>
                </a:solidFill>
                <a:latin typeface="Consolas" pitchFamily="49" charset="0"/>
              </a:rPr>
              <a:t> &lt;= </a:t>
            </a:r>
            <a:r>
              <a:rPr lang="en-US" sz="1800" dirty="0" err="1" smtClean="0">
                <a:solidFill>
                  <a:schemeClr val="tx1"/>
                </a:solidFill>
                <a:latin typeface="Consolas" pitchFamily="49" charset="0"/>
              </a:rPr>
              <a:t>value.Length</a:t>
            </a:r>
            <a:r>
              <a:rPr lang="en-US" sz="1800" dirty="0" smtClean="0">
                <a:solidFill>
                  <a:schemeClr val="tx1"/>
                </a:solidFill>
                <a:latin typeface="Consolas" pitchFamily="49" charset="0"/>
              </a:rPr>
              <a:t>);</a:t>
            </a:r>
          </a:p>
          <a:p>
            <a:pPr marL="0" indent="0">
              <a:buFontTx/>
              <a:buNone/>
              <a:tabLst>
                <a:tab pos="3548063" algn="l"/>
              </a:tabLst>
            </a:pPr>
            <a:r>
              <a:rPr lang="en-US" sz="1800" dirty="0" smtClean="0">
                <a:solidFill>
                  <a:schemeClr val="tx1"/>
                </a:solidFill>
                <a:latin typeface="Consolas" pitchFamily="49" charset="0"/>
              </a:rPr>
              <a:t>  </a:t>
            </a:r>
            <a:r>
              <a:rPr lang="en-US" sz="1800" dirty="0" err="1" smtClean="0">
                <a:solidFill>
                  <a:schemeClr val="tx1"/>
                </a:solidFill>
                <a:latin typeface="Consolas" pitchFamily="49" charset="0"/>
              </a:rPr>
              <a:t>Contract.Ensures</a:t>
            </a:r>
            <a:r>
              <a:rPr lang="en-US" sz="1800" dirty="0" smtClean="0">
                <a:solidFill>
                  <a:schemeClr val="tx1"/>
                </a:solidFill>
                <a:latin typeface="Consolas" pitchFamily="49" charset="0"/>
              </a:rPr>
              <a:t>(</a:t>
            </a:r>
            <a:r>
              <a:rPr lang="en-US" sz="1800" dirty="0" err="1" smtClean="0">
                <a:solidFill>
                  <a:schemeClr val="tx1"/>
                </a:solidFill>
                <a:latin typeface="Consolas" pitchFamily="49" charset="0"/>
              </a:rPr>
              <a:t>Contracts.Result</a:t>
            </a:r>
            <a:r>
              <a:rPr lang="en-US" sz="1800" dirty="0" smtClean="0">
                <a:solidFill>
                  <a:schemeClr val="tx1"/>
                </a:solidFill>
                <a:latin typeface="Consolas" pitchFamily="49" charset="0"/>
              </a:rPr>
              <a:t>&lt;</a:t>
            </a:r>
            <a:r>
              <a:rPr lang="en-US" sz="1800" dirty="0" err="1" smtClean="0">
                <a:solidFill>
                  <a:schemeClr val="tx1"/>
                </a:solidFill>
                <a:latin typeface="Consolas" pitchFamily="49" charset="0"/>
              </a:rPr>
              <a:t>StringBuilder</a:t>
            </a:r>
            <a:r>
              <a:rPr lang="en-US" sz="1800" dirty="0" smtClean="0">
                <a:solidFill>
                  <a:schemeClr val="tx1"/>
                </a:solidFill>
                <a:latin typeface="Consolas" pitchFamily="49" charset="0"/>
              </a:rPr>
              <a:t>&gt;() == </a:t>
            </a:r>
            <a:r>
              <a:rPr lang="en-US" sz="1800" dirty="0" smtClean="0">
                <a:solidFill>
                  <a:schemeClr val="accent2"/>
                </a:solidFill>
                <a:latin typeface="Consolas" pitchFamily="49" charset="0"/>
              </a:rPr>
              <a:t>this</a:t>
            </a:r>
            <a:r>
              <a:rPr lang="en-US" sz="1800" dirty="0" smtClean="0">
                <a:solidFill>
                  <a:schemeClr val="tx1"/>
                </a:solidFill>
                <a:latin typeface="Consolas" pitchFamily="49" charset="0"/>
              </a:rPr>
              <a:t>);</a:t>
            </a:r>
          </a:p>
          <a:p>
            <a:pPr marL="0" indent="0">
              <a:buFontTx/>
              <a:buNone/>
              <a:tabLst>
                <a:tab pos="3548063" algn="l"/>
              </a:tabLst>
            </a:pPr>
            <a:r>
              <a:rPr lang="en-US" sz="1800" dirty="0" smtClean="0">
                <a:solidFill>
                  <a:schemeClr val="tx1"/>
                </a:solidFill>
                <a:latin typeface="Consolas" pitchFamily="49" charset="0"/>
              </a:rPr>
              <a:t/>
            </a:r>
            <a:br>
              <a:rPr lang="en-US" sz="1800" dirty="0" smtClean="0">
                <a:solidFill>
                  <a:schemeClr val="tx1"/>
                </a:solidFill>
                <a:latin typeface="Consolas" pitchFamily="49" charset="0"/>
              </a:rPr>
            </a:br>
            <a:r>
              <a:rPr lang="en-US" sz="1800" dirty="0" smtClean="0">
                <a:solidFill>
                  <a:schemeClr val="tx1"/>
                </a:solidFill>
                <a:latin typeface="Consolas" pitchFamily="49" charset="0"/>
              </a:rPr>
              <a:t>  // method implementation...</a:t>
            </a:r>
            <a:br>
              <a:rPr lang="en-US" sz="1800" dirty="0" smtClean="0">
                <a:solidFill>
                  <a:schemeClr val="tx1"/>
                </a:solidFill>
                <a:latin typeface="Consolas" pitchFamily="49" charset="0"/>
              </a:rPr>
            </a:br>
            <a:r>
              <a:rPr lang="en-US" sz="1800" dirty="0" smtClean="0">
                <a:solidFill>
                  <a:schemeClr val="tx1"/>
                </a:solidFill>
                <a:latin typeface="Consolas" pitchFamily="49" charset="0"/>
              </a:rPr>
              <a:t>}</a:t>
            </a:r>
            <a:endParaRPr lang="en-US" sz="1800" dirty="0">
              <a:solidFill>
                <a:schemeClr val="tx1"/>
              </a:solidFill>
              <a:latin typeface="Consolas" pitchFamily="49" charset="0"/>
            </a:endParaRPr>
          </a:p>
        </p:txBody>
      </p:sp>
      <p:sp>
        <p:nvSpPr>
          <p:cNvPr id="7" name="Rounded Rectangular Callout 6"/>
          <p:cNvSpPr/>
          <p:nvPr/>
        </p:nvSpPr>
        <p:spPr bwMode="auto">
          <a:xfrm>
            <a:off x="3794078" y="4790364"/>
            <a:ext cx="4449170" cy="1815151"/>
          </a:xfrm>
          <a:prstGeom prst="wedgeRoundRectCallout">
            <a:avLst>
              <a:gd name="adj1" fmla="val -77968"/>
              <a:gd name="adj2" fmla="val -87726"/>
              <a:gd name="adj3" fmla="val 1666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Note that postcondition is declared at top of method body, which is not where it should be executed.</a:t>
            </a:r>
            <a:b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b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 rewriter tool moves these.</a:t>
            </a:r>
          </a:p>
        </p:txBody>
      </p:sp>
    </p:spTree>
    <p:extLst>
      <p:ext uri="{BB962C8B-B14F-4D97-AF65-F5344CB8AC3E}">
        <p14:creationId xmlns:p14="http://schemas.microsoft.com/office/powerpoint/2010/main" val="13267318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997196"/>
          </a:xfrm>
        </p:spPr>
        <p:txBody>
          <a:bodyPr/>
          <a:lstStyle/>
          <a:p>
            <a:r>
              <a:rPr lang="en-US" sz="4800" dirty="0" smtClean="0"/>
              <a:t>Code </a:t>
            </a:r>
            <a:r>
              <a:rPr lang="en-US" sz="4800" dirty="0" smtClean="0"/>
              <a:t>Contracts</a:t>
            </a:r>
            <a:br>
              <a:rPr lang="en-US" sz="4800" dirty="0" smtClean="0"/>
            </a:br>
            <a:r>
              <a:rPr lang="en-US" sz="2400" dirty="0" smtClean="0"/>
              <a:t>[Barnett</a:t>
            </a:r>
            <a:r>
              <a:rPr lang="en-US" sz="2400" dirty="0" smtClean="0"/>
              <a:t>, </a:t>
            </a:r>
            <a:r>
              <a:rPr lang="en-US" sz="2400" dirty="0" err="1" smtClean="0"/>
              <a:t>Fähndrich</a:t>
            </a:r>
            <a:r>
              <a:rPr lang="en-US" sz="2400" dirty="0" smtClean="0"/>
              <a:t>, Grunkemeyer</a:t>
            </a:r>
            <a:r>
              <a:rPr lang="en-US" sz="2400" dirty="0" smtClean="0"/>
              <a:t>, Logozzo, et </a:t>
            </a:r>
            <a:r>
              <a:rPr lang="en-US" sz="2400" dirty="0" smtClean="0"/>
              <a:t>al.]</a:t>
            </a:r>
            <a:endParaRPr lang="en-US" sz="4800" dirty="0"/>
          </a:p>
        </p:txBody>
      </p:sp>
      <p:sp>
        <p:nvSpPr>
          <p:cNvPr id="3" name="Content Placeholder 2"/>
          <p:cNvSpPr>
            <a:spLocks noGrp="1"/>
          </p:cNvSpPr>
          <p:nvPr>
            <p:ph idx="4294967295"/>
          </p:nvPr>
        </p:nvSpPr>
        <p:spPr>
          <a:xfrm>
            <a:off x="381000" y="1412875"/>
            <a:ext cx="8382000" cy="4071884"/>
          </a:xfrm>
          <a:prstGeom prst="rect">
            <a:avLst/>
          </a:prstGeom>
        </p:spPr>
        <p:txBody>
          <a:bodyPr/>
          <a:lstStyle/>
          <a:p>
            <a:r>
              <a:rPr lang="en-US" dirty="0" smtClean="0"/>
              <a:t>Declarative contracts</a:t>
            </a:r>
          </a:p>
          <a:p>
            <a:r>
              <a:rPr lang="en-US" dirty="0" smtClean="0"/>
              <a:t>Language independent</a:t>
            </a:r>
          </a:p>
          <a:p>
            <a:r>
              <a:rPr lang="en-US" dirty="0" smtClean="0"/>
              <a:t>Library to ship in .NET 4.0</a:t>
            </a:r>
          </a:p>
          <a:p>
            <a:r>
              <a:rPr lang="en-US" dirty="0" smtClean="0"/>
              <a:t>Tools </a:t>
            </a:r>
            <a:r>
              <a:rPr lang="en-US" dirty="0" smtClean="0"/>
              <a:t>available on </a:t>
            </a:r>
            <a:r>
              <a:rPr lang="en-US" dirty="0" err="1" smtClean="0"/>
              <a:t>DevLabs</a:t>
            </a:r>
            <a:endParaRPr lang="en-US" dirty="0" smtClean="0"/>
          </a:p>
          <a:p>
            <a:pPr lvl="1"/>
            <a:r>
              <a:rPr lang="en-US" dirty="0" smtClean="0"/>
              <a:t>Code Contracts Rewriter (for run-time checking)</a:t>
            </a:r>
          </a:p>
          <a:p>
            <a:pPr lvl="1"/>
            <a:r>
              <a:rPr lang="en-US" dirty="0" err="1" smtClean="0"/>
              <a:t>Clousot</a:t>
            </a:r>
            <a:r>
              <a:rPr lang="en-US" dirty="0" smtClean="0"/>
              <a:t> abstract interpreter</a:t>
            </a:r>
          </a:p>
          <a:p>
            <a:pPr lvl="1"/>
            <a:r>
              <a:rPr lang="en-US" dirty="0" err="1" smtClean="0"/>
              <a:t>Pex</a:t>
            </a:r>
            <a:r>
              <a:rPr lang="en-US" dirty="0" smtClean="0"/>
              <a:t> automated testing </a:t>
            </a:r>
            <a:r>
              <a:rPr lang="en-US" dirty="0"/>
              <a:t>tool </a:t>
            </a:r>
            <a:r>
              <a:rPr lang="en-US" sz="2000" dirty="0"/>
              <a:t>[de Halleux, Tillman, et al.]</a:t>
            </a:r>
            <a:endParaRPr lang="en-US" dirty="0"/>
          </a:p>
        </p:txBody>
      </p:sp>
    </p:spTree>
    <p:extLst>
      <p:ext uri="{BB962C8B-B14F-4D97-AF65-F5344CB8AC3E}">
        <p14:creationId xmlns:p14="http://schemas.microsoft.com/office/powerpoint/2010/main" val="271146005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1115</TotalTime>
  <Words>917</Words>
  <Application>Microsoft Office PowerPoint</Application>
  <PresentationFormat>On-screen Show (4:3)</PresentationFormat>
  <Paragraphs>259</Paragraphs>
  <Slides>25</Slides>
  <Notes>1</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Microsoft Research 2008 light template</vt:lpstr>
      <vt:lpstr>White with Courier font for code slides</vt:lpstr>
      <vt:lpstr>The Dafny program verifier</vt:lpstr>
      <vt:lpstr>Some RiSE tools at Microsoft</vt:lpstr>
      <vt:lpstr>Static Driver Verifier</vt:lpstr>
      <vt:lpstr>Predicate abstraction and refinement</vt:lpstr>
      <vt:lpstr>Symbolic-powered testing</vt:lpstr>
      <vt:lpstr>Specifications:  .NET today</vt:lpstr>
      <vt:lpstr>Specifications in Spec#</vt:lpstr>
      <vt:lpstr>Specifications with Code Contracts</vt:lpstr>
      <vt:lpstr>Code Contracts [Barnett, Fähndrich, Grunkemeyer, Logozzo, et al.]</vt:lpstr>
      <vt:lpstr>Clousot  [Fähndrich, Logozzo]</vt:lpstr>
      <vt:lpstr>Pentagons</vt:lpstr>
      <vt:lpstr>Z3  [Bjørner, de Moura]</vt:lpstr>
      <vt:lpstr>Deductive verificaton tools</vt:lpstr>
      <vt:lpstr>PowerPoint Presentation</vt:lpstr>
      <vt:lpstr>Program verification</vt:lpstr>
      <vt:lpstr>Dafny language</vt:lpstr>
      <vt:lpstr>Dafny demos</vt:lpstr>
      <vt:lpstr>Verification architecture</vt:lpstr>
      <vt:lpstr>Boogie language overview</vt:lpstr>
      <vt:lpstr>Boogie statements</vt:lpstr>
      <vt:lpstr>Example:  Defining OO semantics by translation into Boogie</vt:lpstr>
      <vt:lpstr>Example:  Boogie translation (0)</vt:lpstr>
      <vt:lpstr>Example:  Boogie translation (1)</vt:lpstr>
      <vt:lpstr>Example:  Boogie translation (2)</vt:lpstr>
      <vt:lpstr>Conclusions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Dafny program verifier</dc:title>
  <dc:subject>&lt;Event Name Here&gt;</dc:subject>
  <dc:creator>Rustan Leino</dc:creator>
  <dc:description>Template: Sarah Bickle, Silver Fox Productions
Formatting:
Event Date:
Event Location:
Audience: Internal/External</dc:description>
  <cp:lastModifiedBy>Rustan Leino</cp:lastModifiedBy>
  <cp:revision>17</cp:revision>
  <dcterms:created xsi:type="dcterms:W3CDTF">2010-04-12T10:52:29Z</dcterms:created>
  <dcterms:modified xsi:type="dcterms:W3CDTF">2010-04-13T05:27:54Z</dcterms:modified>
</cp:coreProperties>
</file>