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24"/>
  </p:notesMasterIdLst>
  <p:handoutMasterIdLst>
    <p:handoutMasterId r:id="rId25"/>
  </p:handoutMasterIdLst>
  <p:sldIdLst>
    <p:sldId id="257" r:id="rId3"/>
    <p:sldId id="279" r:id="rId4"/>
    <p:sldId id="292" r:id="rId5"/>
    <p:sldId id="293" r:id="rId6"/>
    <p:sldId id="294" r:id="rId7"/>
    <p:sldId id="295" r:id="rId8"/>
    <p:sldId id="296" r:id="rId9"/>
    <p:sldId id="297" r:id="rId10"/>
    <p:sldId id="298" r:id="rId11"/>
    <p:sldId id="283" r:id="rId12"/>
    <p:sldId id="284" r:id="rId13"/>
    <p:sldId id="285" r:id="rId14"/>
    <p:sldId id="286" r:id="rId15"/>
    <p:sldId id="266" r:id="rId16"/>
    <p:sldId id="300" r:id="rId17"/>
    <p:sldId id="301" r:id="rId18"/>
    <p:sldId id="289" r:id="rId19"/>
    <p:sldId id="290" r:id="rId20"/>
    <p:sldId id="282" r:id="rId21"/>
    <p:sldId id="291" r:id="rId22"/>
    <p:sldId id="271" r:id="rId2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1" autoAdjust="0"/>
    <p:restoredTop sz="93950" autoAdjust="0"/>
  </p:normalViewPr>
  <p:slideViewPr>
    <p:cSldViewPr>
      <p:cViewPr varScale="1">
        <p:scale>
          <a:sx n="69" d="100"/>
          <a:sy n="69" d="100"/>
        </p:scale>
        <p:origin x="-1200" y="-108"/>
      </p:cViewPr>
      <p:guideLst>
        <p:guide orient="horz" pos="144"/>
        <p:guide orient="horz" pos="893"/>
        <p:guide orient="horz" pos="1488"/>
        <p:guide orient="horz" pos="1200"/>
        <p:guide orient="horz" pos="2736"/>
        <p:guide orient="horz" pos="4176"/>
        <p:guide orient="horz" pos="4032"/>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4" d="100"/>
          <a:sy n="94" d="100"/>
        </p:scale>
        <p:origin x="-264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Research 2008</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2010-04-07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extLst>
      <p:ext uri="{BB962C8B-B14F-4D97-AF65-F5344CB8AC3E}">
        <p14:creationId xmlns:p14="http://schemas.microsoft.com/office/powerpoint/2010/main" val="191198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Research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2010-04-07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1287719923"/>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2010-04-07 19:55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14027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Segoe" pitchFamily="34" charset="0"/>
                <a:ea typeface="+mn-ea"/>
                <a:cs typeface="+mn-cs"/>
              </a:rPr>
              <a:t>using </a:t>
            </a:r>
            <a:r>
              <a:rPr lang="en-US" sz="900" kern="1200" dirty="0" err="1" smtClean="0">
                <a:solidFill>
                  <a:schemeClr val="tx1"/>
                </a:solidFill>
                <a:latin typeface="Segoe" pitchFamily="34" charset="0"/>
                <a:ea typeface="+mn-ea"/>
                <a:cs typeface="+mn-cs"/>
              </a:rPr>
              <a:t>System.Text</a:t>
            </a:r>
            <a:r>
              <a:rPr lang="en-US" sz="900" kern="1200" dirty="0" smtClean="0">
                <a:solidFill>
                  <a:schemeClr val="tx1"/>
                </a:solidFill>
                <a:latin typeface="Segoe" pitchFamily="34" charset="0"/>
                <a:ea typeface="+mn-ea"/>
                <a:cs typeface="+mn-cs"/>
              </a:rPr>
              <a:t>;</a:t>
            </a:r>
          </a:p>
          <a:p>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public class </a:t>
            </a:r>
            <a:r>
              <a:rPr lang="en-US" sz="900" kern="1200" dirty="0" err="1" smtClean="0">
                <a:solidFill>
                  <a:schemeClr val="tx1"/>
                </a:solidFill>
                <a:latin typeface="Segoe" pitchFamily="34" charset="0"/>
                <a:ea typeface="+mn-ea"/>
                <a:cs typeface="+mn-cs"/>
              </a:rPr>
              <a:t>PhoneNumberFormat</a:t>
            </a:r>
            <a:endParaRPr lang="en-US" sz="900" kern="1200" dirty="0" smtClean="0">
              <a:solidFill>
                <a:schemeClr val="tx1"/>
              </a:solidFill>
              <a:latin typeface="Segoe" pitchFamily="34" charset="0"/>
              <a:ea typeface="+mn-ea"/>
              <a:cs typeface="+mn-cs"/>
            </a:endParaRPr>
          </a:p>
          <a:p>
            <a:r>
              <a:rPr lang="en-US" sz="900" kern="1200" dirty="0" smtClean="0">
                <a:solidFill>
                  <a:schemeClr val="tx1"/>
                </a:solidFill>
                <a:latin typeface="Segoe" pitchFamily="34" charset="0"/>
                <a:ea typeface="+mn-ea"/>
                <a:cs typeface="+mn-cs"/>
              </a:rPr>
              <a:t>{</a:t>
            </a:r>
          </a:p>
          <a:p>
            <a:r>
              <a:rPr lang="en-US" sz="900" kern="1200" dirty="0" smtClean="0">
                <a:solidFill>
                  <a:schemeClr val="tx1"/>
                </a:solidFill>
                <a:latin typeface="Segoe" pitchFamily="34" charset="0"/>
                <a:ea typeface="+mn-ea"/>
                <a:cs typeface="+mn-cs"/>
              </a:rPr>
              <a:t>  /// &lt;summary&gt;</a:t>
            </a:r>
          </a:p>
          <a:p>
            <a:r>
              <a:rPr lang="en-US" sz="900" kern="1200" dirty="0" smtClean="0">
                <a:solidFill>
                  <a:schemeClr val="tx1"/>
                </a:solidFill>
                <a:latin typeface="Segoe" pitchFamily="34" charset="0"/>
                <a:ea typeface="+mn-ea"/>
                <a:cs typeface="+mn-cs"/>
              </a:rPr>
              <a:t>  /// Converts an array with characters "</a:t>
            </a:r>
            <a:r>
              <a:rPr lang="en-US" sz="900" kern="1200" dirty="0" err="1" smtClean="0">
                <a:solidFill>
                  <a:schemeClr val="tx1"/>
                </a:solidFill>
                <a:latin typeface="Segoe" pitchFamily="34" charset="0"/>
                <a:ea typeface="+mn-ea"/>
                <a:cs typeface="+mn-cs"/>
              </a:rPr>
              <a:t>aaa-bbb-cccc</a:t>
            </a:r>
            <a:r>
              <a:rPr lang="en-US" sz="900" kern="1200" dirty="0" smtClean="0">
                <a:solidFill>
                  <a:schemeClr val="tx1"/>
                </a:solidFill>
                <a:latin typeface="Segoe" pitchFamily="34" charset="0"/>
                <a:ea typeface="+mn-ea"/>
                <a:cs typeface="+mn-cs"/>
              </a:rPr>
              <a:t>" to</a:t>
            </a:r>
          </a:p>
          <a:p>
            <a:r>
              <a:rPr lang="en-US" sz="900" kern="1200" dirty="0" smtClean="0">
                <a:solidFill>
                  <a:schemeClr val="tx1"/>
                </a:solidFill>
                <a:latin typeface="Segoe" pitchFamily="34" charset="0"/>
                <a:ea typeface="+mn-ea"/>
                <a:cs typeface="+mn-cs"/>
              </a:rPr>
              <a:t>  /// a string containing just the digits "</a:t>
            </a:r>
            <a:r>
              <a:rPr lang="en-US" sz="900" kern="1200" dirty="0" err="1" smtClean="0">
                <a:solidFill>
                  <a:schemeClr val="tx1"/>
                </a:solidFill>
                <a:latin typeface="Segoe" pitchFamily="34" charset="0"/>
                <a:ea typeface="+mn-ea"/>
                <a:cs typeface="+mn-cs"/>
              </a:rPr>
              <a:t>aaabbbcccc</a:t>
            </a:r>
            <a:r>
              <a:rPr lang="en-US" sz="900" kern="1200" dirty="0" smtClean="0">
                <a:solidFill>
                  <a:schemeClr val="tx1"/>
                </a:solidFill>
                <a:latin typeface="Segoe" pitchFamily="34" charset="0"/>
                <a:ea typeface="+mn-ea"/>
                <a:cs typeface="+mn-cs"/>
              </a:rPr>
              <a:t>".</a:t>
            </a:r>
          </a:p>
          <a:p>
            <a:r>
              <a:rPr lang="en-US" sz="900" kern="1200" dirty="0" smtClean="0">
                <a:solidFill>
                  <a:schemeClr val="tx1"/>
                </a:solidFill>
                <a:latin typeface="Segoe" pitchFamily="34" charset="0"/>
                <a:ea typeface="+mn-ea"/>
                <a:cs typeface="+mn-cs"/>
              </a:rPr>
              <a:t>  /// &lt;/summary&gt;</a:t>
            </a:r>
          </a:p>
          <a:p>
            <a:r>
              <a:rPr lang="en-US" sz="900" kern="1200" dirty="0" smtClean="0">
                <a:solidFill>
                  <a:schemeClr val="tx1"/>
                </a:solidFill>
                <a:latin typeface="Segoe" pitchFamily="34" charset="0"/>
                <a:ea typeface="+mn-ea"/>
                <a:cs typeface="+mn-cs"/>
              </a:rPr>
              <a:t>  public string </a:t>
            </a:r>
            <a:r>
              <a:rPr lang="en-US" sz="900" kern="1200" dirty="0" err="1" smtClean="0">
                <a:solidFill>
                  <a:schemeClr val="tx1"/>
                </a:solidFill>
                <a:latin typeface="Segoe" pitchFamily="34" charset="0"/>
                <a:ea typeface="+mn-ea"/>
                <a:cs typeface="+mn-cs"/>
              </a:rPr>
              <a:t>PhoneNumberDigits</a:t>
            </a:r>
            <a:r>
              <a:rPr lang="en-US" sz="900" kern="1200" dirty="0" smtClean="0">
                <a:solidFill>
                  <a:schemeClr val="tx1"/>
                </a:solidFill>
                <a:latin typeface="Segoe" pitchFamily="34" charset="0"/>
                <a:ea typeface="+mn-ea"/>
                <a:cs typeface="+mn-cs"/>
              </a:rPr>
              <a:t>(char[] a)</a:t>
            </a:r>
          </a:p>
          <a:p>
            <a:r>
              <a:rPr lang="en-US" sz="900" kern="1200" dirty="0" smtClean="0">
                <a:solidFill>
                  <a:schemeClr val="tx1"/>
                </a:solidFill>
                <a:latin typeface="Segoe" pitchFamily="34" charset="0"/>
                <a:ea typeface="+mn-ea"/>
                <a:cs typeface="+mn-cs"/>
              </a:rPr>
              <a:t>    requires </a:t>
            </a:r>
            <a:r>
              <a:rPr lang="en-US" sz="900" kern="1200" dirty="0" err="1" smtClean="0">
                <a:solidFill>
                  <a:schemeClr val="tx1"/>
                </a:solidFill>
                <a:latin typeface="Segoe" pitchFamily="34" charset="0"/>
                <a:ea typeface="+mn-ea"/>
                <a:cs typeface="+mn-cs"/>
              </a:rPr>
              <a:t>a.Length</a:t>
            </a:r>
            <a:r>
              <a:rPr lang="en-US" sz="900" kern="1200" dirty="0" smtClean="0">
                <a:solidFill>
                  <a:schemeClr val="tx1"/>
                </a:solidFill>
                <a:latin typeface="Segoe" pitchFamily="34" charset="0"/>
                <a:ea typeface="+mn-ea"/>
                <a:cs typeface="+mn-cs"/>
              </a:rPr>
              <a:t> == 12;</a:t>
            </a:r>
          </a:p>
          <a:p>
            <a:r>
              <a:rPr lang="en-US" sz="900" kern="1200" dirty="0" smtClean="0">
                <a:solidFill>
                  <a:schemeClr val="tx1"/>
                </a:solidFill>
                <a:latin typeface="Segoe" pitchFamily="34" charset="0"/>
                <a:ea typeface="+mn-ea"/>
                <a:cs typeface="+mn-cs"/>
              </a:rPr>
              <a:t>    ensures </a:t>
            </a:r>
            <a:r>
              <a:rPr lang="en-US" sz="900" kern="1200" dirty="0" err="1" smtClean="0">
                <a:solidFill>
                  <a:schemeClr val="tx1"/>
                </a:solidFill>
                <a:latin typeface="Segoe" pitchFamily="34" charset="0"/>
                <a:ea typeface="+mn-ea"/>
                <a:cs typeface="+mn-cs"/>
              </a:rPr>
              <a:t>result.Length</a:t>
            </a:r>
            <a:r>
              <a:rPr lang="en-US" sz="900" kern="1200" dirty="0" smtClean="0">
                <a:solidFill>
                  <a:schemeClr val="tx1"/>
                </a:solidFill>
                <a:latin typeface="Segoe" pitchFamily="34" charset="0"/>
                <a:ea typeface="+mn-ea"/>
                <a:cs typeface="+mn-cs"/>
              </a:rPr>
              <a:t> == 10;</a:t>
            </a:r>
          </a:p>
          <a:p>
            <a:r>
              <a:rPr lang="en-US" sz="900" kern="1200" dirty="0" smtClean="0">
                <a:solidFill>
                  <a:schemeClr val="tx1"/>
                </a:solidFill>
                <a:latin typeface="Segoe" pitchFamily="34" charset="0"/>
                <a:ea typeface="+mn-ea"/>
                <a:cs typeface="+mn-cs"/>
              </a:rPr>
              <a:t>  {</a:t>
            </a:r>
          </a:p>
          <a:p>
            <a:r>
              <a:rPr lang="en-US" sz="900" kern="1200" dirty="0" smtClean="0">
                <a:solidFill>
                  <a:schemeClr val="tx1"/>
                </a:solidFill>
                <a:latin typeface="Segoe" pitchFamily="34" charset="0"/>
                <a:ea typeface="+mn-ea"/>
                <a:cs typeface="+mn-cs"/>
              </a:rPr>
              <a:t>    </a:t>
            </a:r>
            <a:r>
              <a:rPr lang="en-US" sz="900" kern="1200" dirty="0" err="1" smtClean="0">
                <a:solidFill>
                  <a:schemeClr val="tx1"/>
                </a:solidFill>
                <a:latin typeface="Segoe" pitchFamily="34" charset="0"/>
                <a:ea typeface="+mn-ea"/>
                <a:cs typeface="+mn-cs"/>
              </a:rPr>
              <a:t>StringBuilder</a:t>
            </a:r>
            <a:r>
              <a:rPr lang="en-US" sz="900" kern="1200" dirty="0" smtClean="0">
                <a:solidFill>
                  <a:schemeClr val="tx1"/>
                </a:solidFill>
                <a:latin typeface="Segoe" pitchFamily="34" charset="0"/>
                <a:ea typeface="+mn-ea"/>
                <a:cs typeface="+mn-cs"/>
              </a:rPr>
              <a:t> </a:t>
            </a:r>
            <a:r>
              <a:rPr lang="en-US" sz="900" kern="1200" dirty="0" err="1" smtClean="0">
                <a:solidFill>
                  <a:schemeClr val="tx1"/>
                </a:solidFill>
                <a:latin typeface="Segoe" pitchFamily="34" charset="0"/>
                <a:ea typeface="+mn-ea"/>
                <a:cs typeface="+mn-cs"/>
              </a:rPr>
              <a:t>sb</a:t>
            </a:r>
            <a:r>
              <a:rPr lang="en-US" sz="900" kern="1200" dirty="0" smtClean="0">
                <a:solidFill>
                  <a:schemeClr val="tx1"/>
                </a:solidFill>
                <a:latin typeface="Segoe" pitchFamily="34" charset="0"/>
                <a:ea typeface="+mn-ea"/>
                <a:cs typeface="+mn-cs"/>
              </a:rPr>
              <a:t> = new </a:t>
            </a:r>
            <a:r>
              <a:rPr lang="en-US" sz="900" kern="1200" dirty="0" err="1" smtClean="0">
                <a:solidFill>
                  <a:schemeClr val="tx1"/>
                </a:solidFill>
                <a:latin typeface="Segoe" pitchFamily="34" charset="0"/>
                <a:ea typeface="+mn-ea"/>
                <a:cs typeface="+mn-cs"/>
              </a:rPr>
              <a:t>StringBuilder</a:t>
            </a:r>
            <a:r>
              <a:rPr lang="en-US" sz="900" kern="1200" dirty="0" smtClean="0">
                <a:solidFill>
                  <a:schemeClr val="tx1"/>
                </a:solidFill>
                <a:latin typeface="Segoe" pitchFamily="34" charset="0"/>
                <a:ea typeface="+mn-ea"/>
                <a:cs typeface="+mn-cs"/>
              </a:rPr>
              <a:t>();</a:t>
            </a:r>
          </a:p>
          <a:p>
            <a:r>
              <a:rPr lang="en-US" sz="900" kern="1200" dirty="0" smtClean="0">
                <a:solidFill>
                  <a:schemeClr val="tx1"/>
                </a:solidFill>
                <a:latin typeface="Segoe" pitchFamily="34" charset="0"/>
                <a:ea typeface="+mn-ea"/>
                <a:cs typeface="+mn-cs"/>
              </a:rPr>
              <a:t>    </a:t>
            </a:r>
            <a:r>
              <a:rPr lang="en-US" sz="900" kern="1200" dirty="0" err="1" smtClean="0">
                <a:solidFill>
                  <a:schemeClr val="tx1"/>
                </a:solidFill>
                <a:latin typeface="Segoe" pitchFamily="34" charset="0"/>
                <a:ea typeface="+mn-ea"/>
                <a:cs typeface="+mn-cs"/>
              </a:rPr>
              <a:t>sb.Append</a:t>
            </a:r>
            <a:r>
              <a:rPr lang="en-US" sz="900" kern="1200" dirty="0" smtClean="0">
                <a:solidFill>
                  <a:schemeClr val="tx1"/>
                </a:solidFill>
                <a:latin typeface="Segoe" pitchFamily="34" charset="0"/>
                <a:ea typeface="+mn-ea"/>
                <a:cs typeface="+mn-cs"/>
              </a:rPr>
              <a:t>(a, 0, 3);</a:t>
            </a:r>
          </a:p>
          <a:p>
            <a:r>
              <a:rPr lang="en-US" sz="900" kern="1200" dirty="0" smtClean="0">
                <a:solidFill>
                  <a:schemeClr val="tx1"/>
                </a:solidFill>
                <a:latin typeface="Segoe" pitchFamily="34" charset="0"/>
                <a:ea typeface="+mn-ea"/>
                <a:cs typeface="+mn-cs"/>
              </a:rPr>
              <a:t>    </a:t>
            </a:r>
            <a:r>
              <a:rPr lang="en-US" sz="900" kern="1200" dirty="0" err="1" smtClean="0">
                <a:solidFill>
                  <a:schemeClr val="tx1"/>
                </a:solidFill>
                <a:latin typeface="Segoe" pitchFamily="34" charset="0"/>
                <a:ea typeface="+mn-ea"/>
                <a:cs typeface="+mn-cs"/>
              </a:rPr>
              <a:t>sb.Append</a:t>
            </a:r>
            <a:r>
              <a:rPr lang="en-US" sz="900" kern="1200" dirty="0" smtClean="0">
                <a:solidFill>
                  <a:schemeClr val="tx1"/>
                </a:solidFill>
                <a:latin typeface="Segoe" pitchFamily="34" charset="0"/>
                <a:ea typeface="+mn-ea"/>
                <a:cs typeface="+mn-cs"/>
              </a:rPr>
              <a:t>(a, 4, 3);</a:t>
            </a:r>
          </a:p>
          <a:p>
            <a:r>
              <a:rPr lang="en-US" sz="900" kern="1200" dirty="0" smtClean="0">
                <a:solidFill>
                  <a:schemeClr val="tx1"/>
                </a:solidFill>
                <a:latin typeface="Segoe" pitchFamily="34" charset="0"/>
                <a:ea typeface="+mn-ea"/>
                <a:cs typeface="+mn-cs"/>
              </a:rPr>
              <a:t>    </a:t>
            </a:r>
            <a:r>
              <a:rPr lang="en-US" sz="900" kern="1200" dirty="0" err="1" smtClean="0">
                <a:solidFill>
                  <a:schemeClr val="tx1"/>
                </a:solidFill>
                <a:latin typeface="Segoe" pitchFamily="34" charset="0"/>
                <a:ea typeface="+mn-ea"/>
                <a:cs typeface="+mn-cs"/>
              </a:rPr>
              <a:t>sb.Append</a:t>
            </a:r>
            <a:r>
              <a:rPr lang="en-US" sz="900" kern="1200" dirty="0" smtClean="0">
                <a:solidFill>
                  <a:schemeClr val="tx1"/>
                </a:solidFill>
                <a:latin typeface="Segoe" pitchFamily="34" charset="0"/>
                <a:ea typeface="+mn-ea"/>
                <a:cs typeface="+mn-cs"/>
              </a:rPr>
              <a:t>(a, 8, 4);</a:t>
            </a:r>
          </a:p>
          <a:p>
            <a:r>
              <a:rPr lang="en-US" sz="900" kern="1200" dirty="0" smtClean="0">
                <a:solidFill>
                  <a:schemeClr val="tx1"/>
                </a:solidFill>
                <a:latin typeface="Segoe" pitchFamily="34" charset="0"/>
                <a:ea typeface="+mn-ea"/>
                <a:cs typeface="+mn-cs"/>
              </a:rPr>
              <a:t>    return </a:t>
            </a:r>
            <a:r>
              <a:rPr lang="en-US" sz="900" kern="1200" dirty="0" err="1" smtClean="0">
                <a:solidFill>
                  <a:schemeClr val="tx1"/>
                </a:solidFill>
                <a:latin typeface="Segoe" pitchFamily="34" charset="0"/>
                <a:ea typeface="+mn-ea"/>
                <a:cs typeface="+mn-cs"/>
              </a:rPr>
              <a:t>sb.ToString</a:t>
            </a:r>
            <a:r>
              <a:rPr lang="en-US" sz="900" kern="1200" dirty="0" smtClean="0">
                <a:solidFill>
                  <a:schemeClr val="tx1"/>
                </a:solidFill>
                <a:latin typeface="Segoe" pitchFamily="34" charset="0"/>
                <a:ea typeface="+mn-ea"/>
                <a:cs typeface="+mn-cs"/>
              </a:rPr>
              <a:t>();</a:t>
            </a:r>
          </a:p>
          <a:p>
            <a:r>
              <a:rPr lang="en-US" sz="900" kern="1200" dirty="0" smtClean="0">
                <a:solidFill>
                  <a:schemeClr val="tx1"/>
                </a:solidFill>
                <a:latin typeface="Segoe" pitchFamily="34" charset="0"/>
                <a:ea typeface="+mn-ea"/>
                <a:cs typeface="+mn-cs"/>
              </a:rPr>
              <a:t>  }</a:t>
            </a:r>
          </a:p>
          <a:p>
            <a:r>
              <a:rPr lang="en-US" sz="900" kern="1200" dirty="0" smtClean="0">
                <a:solidFill>
                  <a:schemeClr val="tx1"/>
                </a:solidFill>
                <a:latin typeface="Segoe" pitchFamily="34" charset="0"/>
                <a:ea typeface="+mn-ea"/>
                <a:cs typeface="+mn-cs"/>
              </a:rPr>
              <a: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2010-04-07 19:57</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method ISqrt(N: int) returns (r: int)</a:t>
            </a:r>
          </a:p>
          <a:p>
            <a:r>
              <a:rPr lang="pt-BR" dirty="0" smtClean="0"/>
              <a:t>  requires 0 &lt;= N;</a:t>
            </a:r>
          </a:p>
          <a:p>
            <a:r>
              <a:rPr lang="pt-BR" dirty="0" smtClean="0"/>
              <a:t>  ensures r*r &lt;= N &amp;&amp; N &lt; (r+1)*(r+1);</a:t>
            </a:r>
          </a:p>
          <a:p>
            <a:r>
              <a:rPr lang="pt-BR" dirty="0" smtClean="0"/>
              <a:t>{</a:t>
            </a:r>
          </a:p>
          <a:p>
            <a:r>
              <a:rPr lang="pt-BR" dirty="0" smtClean="0"/>
              <a:t>  r := 0;</a:t>
            </a:r>
          </a:p>
          <a:p>
            <a:r>
              <a:rPr lang="pt-BR" dirty="0" smtClean="0"/>
              <a:t>  while ((r+1)*(r+1) &lt;= N)</a:t>
            </a:r>
          </a:p>
          <a:p>
            <a:r>
              <a:rPr lang="pt-BR" dirty="0" smtClean="0"/>
              <a:t>    invariant r*r &lt;= N;</a:t>
            </a:r>
          </a:p>
          <a:p>
            <a:r>
              <a:rPr lang="pt-BR" dirty="0" smtClean="0"/>
              <a:t>    decreases N - r;</a:t>
            </a:r>
          </a:p>
          <a:p>
            <a:r>
              <a:rPr lang="pt-BR" dirty="0" smtClean="0"/>
              <a:t>  {</a:t>
            </a:r>
          </a:p>
          <a:p>
            <a:r>
              <a:rPr lang="pt-BR" dirty="0" smtClean="0"/>
              <a:t>    r := r + 1;</a:t>
            </a:r>
          </a:p>
          <a:p>
            <a:r>
              <a:rPr lang="pt-BR" dirty="0" smtClean="0"/>
              <a:t>  }</a:t>
            </a:r>
          </a:p>
          <a:p>
            <a:r>
              <a:rPr lang="pt-BR" dirty="0" smtClean="0"/>
              <a: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2010-04-07 19:58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System;</a:t>
            </a:r>
          </a:p>
          <a:p>
            <a:r>
              <a:rPr lang="en-US" dirty="0" smtClean="0"/>
              <a:t>using </a:t>
            </a:r>
            <a:r>
              <a:rPr lang="en-US" dirty="0" err="1" smtClean="0"/>
              <a:t>System.Collections.Generic</a:t>
            </a:r>
            <a:r>
              <a:rPr lang="en-US" dirty="0" smtClean="0"/>
              <a:t>;</a:t>
            </a:r>
          </a:p>
          <a:p>
            <a:r>
              <a:rPr lang="en-US" dirty="0" smtClean="0"/>
              <a:t>using </a:t>
            </a:r>
            <a:r>
              <a:rPr lang="en-US" dirty="0" err="1" smtClean="0"/>
              <a:t>System.Text</a:t>
            </a:r>
            <a:r>
              <a:rPr lang="en-US" dirty="0" smtClean="0"/>
              <a:t>;</a:t>
            </a:r>
          </a:p>
          <a:p>
            <a:r>
              <a:rPr lang="en-US" dirty="0" smtClean="0"/>
              <a:t>using </a:t>
            </a:r>
            <a:r>
              <a:rPr lang="en-US" dirty="0" err="1" smtClean="0"/>
              <a:t>System.Diagnostics.Contracts</a:t>
            </a:r>
            <a:r>
              <a:rPr lang="en-US" dirty="0" smtClean="0"/>
              <a:t>;</a:t>
            </a:r>
          </a:p>
          <a:p>
            <a:endParaRPr lang="en-US" dirty="0" smtClean="0"/>
          </a:p>
          <a:p>
            <a:r>
              <a:rPr lang="en-US" dirty="0" smtClean="0"/>
              <a:t>public class Program</a:t>
            </a:r>
          </a:p>
          <a:p>
            <a:r>
              <a:rPr lang="en-US" dirty="0" smtClean="0"/>
              <a:t>{</a:t>
            </a:r>
          </a:p>
          <a:p>
            <a:r>
              <a:rPr lang="en-US" dirty="0" smtClean="0"/>
              <a:t>  public static void Main()</a:t>
            </a:r>
          </a:p>
          <a:p>
            <a:r>
              <a:rPr lang="en-US" dirty="0" smtClean="0"/>
              <a:t>  {</a:t>
            </a:r>
          </a:p>
          <a:p>
            <a:r>
              <a:rPr lang="en-US" dirty="0" smtClean="0"/>
              <a:t>    </a:t>
            </a:r>
            <a:r>
              <a:rPr lang="en-US" dirty="0" err="1" smtClean="0"/>
              <a:t>TrimSuffix</a:t>
            </a:r>
            <a:r>
              <a:rPr lang="en-US" dirty="0" smtClean="0"/>
              <a:t>("</a:t>
            </a:r>
            <a:r>
              <a:rPr lang="en-US" dirty="0" err="1" smtClean="0"/>
              <a:t>aswec</a:t>
            </a:r>
            <a:r>
              <a:rPr lang="en-US" dirty="0" smtClean="0"/>
              <a:t>", "2010");</a:t>
            </a:r>
          </a:p>
          <a:p>
            <a:r>
              <a:rPr lang="en-US" dirty="0" smtClean="0"/>
              <a:t>  }</a:t>
            </a:r>
          </a:p>
          <a:p>
            <a:r>
              <a:rPr lang="en-US" dirty="0" smtClean="0"/>
              <a:t>  public static string </a:t>
            </a:r>
            <a:r>
              <a:rPr lang="en-US" dirty="0" err="1" smtClean="0"/>
              <a:t>TrimSuffix</a:t>
            </a:r>
            <a:r>
              <a:rPr lang="en-US" dirty="0" smtClean="0"/>
              <a:t>(string </a:t>
            </a:r>
            <a:r>
              <a:rPr lang="en-US" dirty="0" err="1" smtClean="0"/>
              <a:t>str</a:t>
            </a:r>
            <a:r>
              <a:rPr lang="en-US" dirty="0" smtClean="0"/>
              <a:t>, string suffix)</a:t>
            </a:r>
          </a:p>
          <a:p>
            <a:r>
              <a:rPr lang="en-US" dirty="0" smtClean="0"/>
              <a:t>  {</a:t>
            </a:r>
          </a:p>
          <a:p>
            <a:r>
              <a:rPr lang="en-US" dirty="0" smtClean="0"/>
              <a:t>    </a:t>
            </a:r>
            <a:r>
              <a:rPr lang="en-US" dirty="0" err="1" smtClean="0"/>
              <a:t>Contract.Requires</a:t>
            </a:r>
            <a:r>
              <a:rPr lang="en-US" dirty="0" smtClean="0"/>
              <a:t>(</a:t>
            </a:r>
            <a:r>
              <a:rPr lang="en-US" dirty="0" err="1" smtClean="0"/>
              <a:t>str</a:t>
            </a:r>
            <a:r>
              <a:rPr lang="en-US" dirty="0" smtClean="0"/>
              <a:t> != null);</a:t>
            </a:r>
          </a:p>
          <a:p>
            <a:r>
              <a:rPr lang="en-US" dirty="0" smtClean="0"/>
              <a:t>    </a:t>
            </a:r>
            <a:r>
              <a:rPr lang="en-US" dirty="0" err="1" smtClean="0"/>
              <a:t>Contract.Requires</a:t>
            </a:r>
            <a:r>
              <a:rPr lang="en-US" dirty="0" smtClean="0"/>
              <a:t>(!</a:t>
            </a:r>
            <a:r>
              <a:rPr lang="en-US" dirty="0" err="1" smtClean="0"/>
              <a:t>String.IsNullOrEmpty</a:t>
            </a:r>
            <a:r>
              <a:rPr lang="en-US" dirty="0" smtClean="0"/>
              <a:t>(suffix));</a:t>
            </a:r>
          </a:p>
          <a:p>
            <a:r>
              <a:rPr lang="en-US" dirty="0" smtClean="0"/>
              <a:t>    </a:t>
            </a:r>
            <a:r>
              <a:rPr lang="en-US" dirty="0" err="1" smtClean="0"/>
              <a:t>Contract.Ensures</a:t>
            </a:r>
            <a:r>
              <a:rPr lang="en-US" dirty="0" smtClean="0"/>
              <a:t>(</a:t>
            </a:r>
            <a:r>
              <a:rPr lang="en-US" dirty="0" err="1" smtClean="0"/>
              <a:t>Contract.Result</a:t>
            </a:r>
            <a:r>
              <a:rPr lang="en-US" dirty="0" smtClean="0"/>
              <a:t>&lt;string&gt;() != null);</a:t>
            </a:r>
          </a:p>
          <a:p>
            <a:r>
              <a:rPr lang="en-US" dirty="0" smtClean="0"/>
              <a:t>    </a:t>
            </a:r>
            <a:r>
              <a:rPr lang="en-US" dirty="0" err="1" smtClean="0"/>
              <a:t>Contract.Ensures</a:t>
            </a:r>
            <a:r>
              <a:rPr lang="en-US" dirty="0" smtClean="0"/>
              <a:t>(!</a:t>
            </a:r>
            <a:r>
              <a:rPr lang="en-US" dirty="0" err="1" smtClean="0"/>
              <a:t>Contract.Result</a:t>
            </a:r>
            <a:r>
              <a:rPr lang="en-US" dirty="0" smtClean="0"/>
              <a:t>&lt;string&gt;().</a:t>
            </a:r>
            <a:r>
              <a:rPr lang="en-US" dirty="0" err="1" smtClean="0"/>
              <a:t>EndsWith</a:t>
            </a:r>
            <a:r>
              <a:rPr lang="en-US" dirty="0" smtClean="0"/>
              <a:t>(suffix));</a:t>
            </a:r>
          </a:p>
          <a:p>
            <a:endParaRPr lang="en-US" dirty="0" smtClean="0"/>
          </a:p>
          <a:p>
            <a:r>
              <a:rPr lang="en-US" dirty="0" smtClean="0"/>
              <a:t>    </a:t>
            </a:r>
            <a:r>
              <a:rPr lang="en-US" dirty="0" err="1" smtClean="0"/>
              <a:t>var</a:t>
            </a:r>
            <a:r>
              <a:rPr lang="en-US" dirty="0" smtClean="0"/>
              <a:t> result = </a:t>
            </a:r>
            <a:r>
              <a:rPr lang="en-US" dirty="0" err="1" smtClean="0"/>
              <a:t>str</a:t>
            </a:r>
            <a:r>
              <a:rPr lang="en-US" dirty="0" smtClean="0"/>
              <a:t>;</a:t>
            </a:r>
          </a:p>
          <a:p>
            <a:r>
              <a:rPr lang="en-US" dirty="0" smtClean="0"/>
              <a:t>    if (</a:t>
            </a:r>
            <a:r>
              <a:rPr lang="en-US" dirty="0" err="1" smtClean="0"/>
              <a:t>result.EndsWith</a:t>
            </a:r>
            <a:r>
              <a:rPr lang="en-US" dirty="0" smtClean="0"/>
              <a:t>(suffix))</a:t>
            </a:r>
          </a:p>
          <a:p>
            <a:r>
              <a:rPr lang="en-US" dirty="0" smtClean="0"/>
              <a:t>      result = </a:t>
            </a:r>
            <a:r>
              <a:rPr lang="en-US" dirty="0" err="1" smtClean="0"/>
              <a:t>result.Substring</a:t>
            </a:r>
            <a:r>
              <a:rPr lang="en-US" dirty="0" smtClean="0"/>
              <a:t>(0, </a:t>
            </a:r>
            <a:r>
              <a:rPr lang="en-US" dirty="0" err="1" smtClean="0"/>
              <a:t>result.Length</a:t>
            </a:r>
            <a:r>
              <a:rPr lang="en-US" dirty="0" smtClean="0"/>
              <a:t> - </a:t>
            </a:r>
            <a:r>
              <a:rPr lang="en-US" dirty="0" err="1" smtClean="0"/>
              <a:t>suffix.Length</a:t>
            </a:r>
            <a:r>
              <a:rPr lang="en-US" dirty="0" smtClean="0"/>
              <a:t>);</a:t>
            </a:r>
          </a:p>
          <a:p>
            <a:r>
              <a:rPr lang="en-US" dirty="0" smtClean="0"/>
              <a:t>    return result;</a:t>
            </a:r>
          </a:p>
          <a:p>
            <a:r>
              <a:rPr lang="en-US" dirty="0" smtClean="0"/>
              <a:t>  }</a:t>
            </a:r>
          </a:p>
          <a:p>
            <a:r>
              <a:rPr lang="en-US" dirty="0" smtClean="0"/>
              <a: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2010-04-07 19:58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2010-04-07 19:55</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auto">
          <a:xfrm>
            <a:off x="0" y="762000"/>
            <a:ext cx="9144000" cy="5638800"/>
          </a:xfrm>
          <a:prstGeom prst="rect">
            <a:avLst/>
          </a:prstGeom>
          <a:gradFill>
            <a:gsLst>
              <a:gs pos="0">
                <a:srgbClr val="CCCCFF">
                  <a:alpha val="0"/>
                </a:srgbClr>
              </a:gs>
              <a:gs pos="17999">
                <a:schemeClr val="tx1">
                  <a:alpha val="78000"/>
                </a:schemeClr>
              </a:gs>
              <a:gs pos="36000">
                <a:schemeClr val="tx1"/>
              </a:gs>
              <a:gs pos="61000">
                <a:schemeClr val="tx1"/>
              </a:gs>
              <a:gs pos="82001">
                <a:schemeClr val="tx1">
                  <a:alpha val="84000"/>
                </a:schemeClr>
              </a:gs>
              <a:gs pos="100000">
                <a:srgbClr val="CCCCFF">
                  <a:alpha val="0"/>
                </a:srgbClr>
              </a:gs>
            </a:gsLst>
            <a:lin ang="16200000" scaled="0"/>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bg2"/>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and-Research-logo-treat.png"/>
          <p:cNvPicPr>
            <a:picLocks noChangeAspect="1"/>
          </p:cNvPicPr>
          <p:nvPr userDrawn="1"/>
        </p:nvPicPr>
        <p:blipFill>
          <a:blip r:embed="rId3"/>
          <a:srcRect l="75000" b="88889"/>
          <a:stretch>
            <a:fillRect/>
          </a:stretch>
        </p:blipFill>
        <p:spPr>
          <a:xfrm>
            <a:off x="6858000" y="0"/>
            <a:ext cx="2286000" cy="762000"/>
          </a:xfrm>
          <a:prstGeom prst="rect">
            <a:avLst/>
          </a:prstGeom>
        </p:spPr>
      </p:pic>
      <p:pic>
        <p:nvPicPr>
          <p:cNvPr id="5" name="Picture 4" descr="MS--and-Research-logo-treat.png"/>
          <p:cNvPicPr>
            <a:picLocks noChangeAspect="1"/>
          </p:cNvPicPr>
          <p:nvPr userDrawn="1"/>
        </p:nvPicPr>
        <p:blipFill>
          <a:blip r:embed="rId3"/>
          <a:srcRect l="80833" t="88889"/>
          <a:stretch>
            <a:fillRect/>
          </a:stretch>
        </p:blipFill>
        <p:spPr>
          <a:xfrm>
            <a:off x="7391400" y="6096000"/>
            <a:ext cx="1752600" cy="762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gradFill>
                  <a:gsLst>
                    <a:gs pos="70000">
                      <a:schemeClr val="tx1"/>
                    </a:gs>
                    <a:gs pos="100000">
                      <a:schemeClr val="tx1"/>
                    </a:gs>
                  </a:gsLst>
                  <a:lin ang="16200000" scaled="0"/>
                </a:gradFill>
              </a:defRPr>
            </a:lvl1pPr>
            <a:lvl2pPr>
              <a:buClr>
                <a:schemeClr val="tx1"/>
              </a:buClr>
              <a:buSzPct val="70000"/>
              <a:buFont typeface="Wingdings" pitchFamily="2" charset="2"/>
              <a:buChar char="l"/>
              <a:defRPr>
                <a:gradFill>
                  <a:gsLst>
                    <a:gs pos="70000">
                      <a:schemeClr val="tx1"/>
                    </a:gs>
                    <a:gs pos="100000">
                      <a:schemeClr val="tx1"/>
                    </a:gs>
                  </a:gsLst>
                  <a:lin ang="16200000" scaled="0"/>
                </a:gradFill>
              </a:defRPr>
            </a:lvl2pPr>
            <a:lvl3pPr>
              <a:buClr>
                <a:schemeClr val="tx1"/>
              </a:buClr>
              <a:buSzPct val="70000"/>
              <a:buFont typeface="Wingdings" pitchFamily="2" charset="2"/>
              <a:buChar char="l"/>
              <a:defRPr>
                <a:gradFill>
                  <a:gsLst>
                    <a:gs pos="70000">
                      <a:schemeClr val="tx1"/>
                    </a:gs>
                    <a:gs pos="100000">
                      <a:schemeClr val="tx1"/>
                    </a:gs>
                  </a:gsLst>
                  <a:lin ang="16200000" scaled="0"/>
                </a:gradFill>
              </a:defRPr>
            </a:lvl3pPr>
            <a:lvl4pPr>
              <a:buClr>
                <a:schemeClr val="tx1"/>
              </a:buClr>
              <a:buSzPct val="70000"/>
              <a:buFont typeface="Wingdings" pitchFamily="2" charset="2"/>
              <a:buChar char="l"/>
              <a:defRPr>
                <a:gradFill>
                  <a:gsLst>
                    <a:gs pos="70000">
                      <a:schemeClr val="tx1"/>
                    </a:gs>
                    <a:gs pos="100000">
                      <a:schemeClr val="tx1"/>
                    </a:gs>
                  </a:gsLst>
                  <a:lin ang="16200000" scaled="0"/>
                </a:gradFill>
              </a:defRPr>
            </a:lvl4pPr>
            <a:lvl5pPr>
              <a:buClr>
                <a:schemeClr val="tx1"/>
              </a:buClr>
              <a:buSzPct val="70000"/>
              <a:buFont typeface="Wingdings" pitchFamily="2" charset="2"/>
              <a:buChar char="l"/>
              <a:defRPr>
                <a:gradFill>
                  <a:gsLst>
                    <a:gs pos="70000">
                      <a:schemeClr val="tx1"/>
                    </a:gs>
                    <a:gs pos="100000">
                      <a:schemeClr val="tx1"/>
                    </a:gs>
                  </a:gsLst>
                  <a:lin ang="162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gradFill>
                  <a:gsLst>
                    <a:gs pos="70000">
                      <a:schemeClr val="tx1"/>
                    </a:gs>
                    <a:gs pos="100000">
                      <a:schemeClr val="tx1"/>
                    </a:gs>
                  </a:gsLst>
                  <a:lin ang="16200000" scaled="0"/>
                </a:gradFill>
              </a:defRPr>
            </a:lvl1pPr>
            <a:lvl2pPr>
              <a:buClr>
                <a:schemeClr val="tx1"/>
              </a:buClr>
              <a:buSzPct val="70000"/>
              <a:buFont typeface="Wingdings" pitchFamily="2" charset="2"/>
              <a:buChar char="l"/>
              <a:defRPr>
                <a:gradFill>
                  <a:gsLst>
                    <a:gs pos="70000">
                      <a:schemeClr val="tx1"/>
                    </a:gs>
                    <a:gs pos="100000">
                      <a:schemeClr val="tx1"/>
                    </a:gs>
                  </a:gsLst>
                  <a:lin ang="16200000" scaled="0"/>
                </a:gradFill>
              </a:defRPr>
            </a:lvl2pPr>
            <a:lvl3pPr>
              <a:buClr>
                <a:schemeClr val="tx1"/>
              </a:buClr>
              <a:buSzPct val="70000"/>
              <a:buFont typeface="Wingdings" pitchFamily="2" charset="2"/>
              <a:buChar char="l"/>
              <a:defRPr>
                <a:gradFill>
                  <a:gsLst>
                    <a:gs pos="70000">
                      <a:schemeClr val="tx1"/>
                    </a:gs>
                    <a:gs pos="100000">
                      <a:schemeClr val="tx1"/>
                    </a:gs>
                  </a:gsLst>
                  <a:lin ang="16200000" scaled="0"/>
                </a:gradFill>
              </a:defRPr>
            </a:lvl3pPr>
            <a:lvl4pPr>
              <a:buClr>
                <a:schemeClr val="tx1"/>
              </a:buClr>
              <a:buSzPct val="70000"/>
              <a:buFont typeface="Wingdings" pitchFamily="2" charset="2"/>
              <a:buChar char="l"/>
              <a:defRPr>
                <a:gradFill>
                  <a:gsLst>
                    <a:gs pos="70000">
                      <a:schemeClr val="tx1"/>
                    </a:gs>
                    <a:gs pos="100000">
                      <a:schemeClr val="tx1"/>
                    </a:gs>
                  </a:gsLst>
                  <a:lin ang="16200000" scaled="0"/>
                </a:gradFill>
              </a:defRPr>
            </a:lvl4pPr>
            <a:lvl5pPr>
              <a:buClr>
                <a:schemeClr val="tx1"/>
              </a:buClr>
              <a:buSzPct val="70000"/>
              <a:buFont typeface="Wingdings" pitchFamily="2" charset="2"/>
              <a:buChar char="l"/>
              <a:defRPr>
                <a:gradFill>
                  <a:gsLst>
                    <a:gs pos="70000">
                      <a:schemeClr val="tx1"/>
                    </a:gs>
                    <a:gs pos="100000">
                      <a:schemeClr val="tx1"/>
                    </a:gs>
                  </a:gsLst>
                  <a:lin ang="162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8" name="Picture 3" descr="C:\Documents and Settings\sarahb\Desktop\DVD_ART34\Artwork_Imagery\Shapes\Lines\line drop shadow.png"/>
          <p:cNvPicPr>
            <a:picLocks noChangeAspect="1" noChangeArrowheads="1"/>
          </p:cNvPicPr>
          <p:nvPr userDrawn="1"/>
        </p:nvPicPr>
        <p:blipFill>
          <a:blip r:embed="rId3">
            <a:duotone>
              <a:schemeClr val="accent2">
                <a:shade val="45000"/>
                <a:satMod val="135000"/>
              </a:schemeClr>
              <a:prstClr val="white"/>
            </a:duotone>
            <a:lum/>
          </a:blip>
          <a:srcRect l="12500" b="-12538"/>
          <a:stretch>
            <a:fillRect/>
          </a:stretch>
        </p:blipFill>
        <p:spPr bwMode="auto">
          <a:xfrm>
            <a:off x="0" y="3398264"/>
            <a:ext cx="8001000" cy="259336"/>
          </a:xfrm>
          <a:prstGeom prst="rect">
            <a:avLst/>
          </a:prstGeom>
          <a:noFill/>
        </p:spPr>
      </p:pic>
      <p:sp>
        <p:nvSpPr>
          <p:cNvPr id="2" name="Title 1"/>
          <p:cNvSpPr>
            <a:spLocks noGrp="1"/>
          </p:cNvSpPr>
          <p:nvPr>
            <p:ph type="ctrTitle"/>
          </p:nvPr>
        </p:nvSpPr>
        <p:spPr>
          <a:xfrm>
            <a:off x="381000" y="807848"/>
            <a:ext cx="8031427" cy="1523494"/>
          </a:xfrm>
        </p:spPr>
        <p:txBody>
          <a:bodyPr anchor="ctr" anchorCtr="0">
            <a:noAutofit/>
          </a:bodyPr>
          <a:lstStyle>
            <a:lvl1pPr>
              <a:lnSpc>
                <a:spcPct val="90000"/>
              </a:lnSpc>
              <a:defRPr sz="5400">
                <a:solidFill>
                  <a:schemeClr val="bg2"/>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4344988"/>
            <a:ext cx="8031163" cy="461665"/>
          </a:xfrm>
        </p:spPr>
        <p:txBody>
          <a:bodyPr>
            <a:noAutofit/>
          </a:bodyPr>
          <a:lstStyle>
            <a:lvl1pPr marL="0" indent="0" algn="l">
              <a:lnSpc>
                <a:spcPct val="90000"/>
              </a:lnSpc>
              <a:spcBef>
                <a:spcPts val="0"/>
              </a:spcBef>
              <a:buNone/>
              <a:defRPr>
                <a:solidFill>
                  <a:schemeClr val="bg2"/>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chemeClr val="accent2">
                        <a:lumMod val="75000"/>
                      </a:schemeClr>
                    </a:gs>
                    <a:gs pos="28000">
                      <a:schemeClr val="accent5"/>
                    </a:gs>
                    <a:gs pos="62000">
                      <a:schemeClr val="accent2"/>
                    </a:gs>
                    <a:gs pos="88000">
                      <a:schemeClr val="bg2"/>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6" name="Picture 5" descr="MS-Research-logo.png"/>
          <p:cNvPicPr>
            <a:picLocks noChangeAspect="1"/>
          </p:cNvPicPr>
          <p:nvPr userDrawn="1"/>
        </p:nvPicPr>
        <p:blipFill>
          <a:blip r:embed="rId4">
            <a:lum bright="100000"/>
          </a:blip>
          <a:stretch>
            <a:fillRect/>
          </a:stretch>
        </p:blipFill>
        <p:spPr>
          <a:xfrm>
            <a:off x="7519239" y="6282881"/>
            <a:ext cx="1243761" cy="34652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dirty="0" smtClean="0"/>
              <a:t>K.R.M. Leino, ASWEC 2010</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r>
              <a:rPr lang="en-US" dirty="0" smtClean="0"/>
              <a:t>K.R.M. Leino, ASWEC 2010</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r>
              <a:rPr lang="en-US" smtClean="0"/>
              <a:t>Placeholder footer:  Please edit in Master</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p>
            <a:r>
              <a:rPr lang="en-US" smtClean="0"/>
              <a:t>Placeholder footer:  Please edit in Master</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K.R.M. Leino, ASWEC 2010</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Placeholder footer:  Please edit in Master</a:t>
            </a:r>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762000"/>
            <a:ext cx="9144000" cy="5638800"/>
          </a:xfrm>
          <a:prstGeom prst="rect">
            <a:avLst/>
          </a:prstGeom>
          <a:gradFill>
            <a:gsLst>
              <a:gs pos="0">
                <a:srgbClr val="CCCCFF">
                  <a:alpha val="0"/>
                </a:srgbClr>
              </a:gs>
              <a:gs pos="17999">
                <a:schemeClr val="tx1">
                  <a:alpha val="78000"/>
                </a:schemeClr>
              </a:gs>
              <a:gs pos="36000">
                <a:schemeClr val="tx1"/>
              </a:gs>
              <a:gs pos="61000">
                <a:schemeClr val="tx1"/>
              </a:gs>
              <a:gs pos="82001">
                <a:schemeClr val="tx1">
                  <a:alpha val="84000"/>
                </a:schemeClr>
              </a:gs>
              <a:gs pos="100000">
                <a:srgbClr val="CCCCFF">
                  <a:alpha val="0"/>
                </a:srgbClr>
              </a:gs>
            </a:gsLst>
            <a:lin ang="16200000" scaled="0"/>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pic>
        <p:nvPicPr>
          <p:cNvPr id="2" name="Picture 1" descr="MS--and-Research-logo-treat.png"/>
          <p:cNvPicPr>
            <a:picLocks noChangeAspect="1"/>
          </p:cNvPicPr>
          <p:nvPr userDrawn="1"/>
        </p:nvPicPr>
        <p:blipFill>
          <a:blip r:embed="rId3"/>
          <a:srcRect l="75000" b="88889"/>
          <a:stretch>
            <a:fillRect/>
          </a:stretch>
        </p:blipFill>
        <p:spPr>
          <a:xfrm>
            <a:off x="6858000" y="0"/>
            <a:ext cx="2286000" cy="762000"/>
          </a:xfrm>
          <a:prstGeom prst="rect">
            <a:avLst/>
          </a:prstGeom>
        </p:spPr>
      </p:pic>
      <p:pic>
        <p:nvPicPr>
          <p:cNvPr id="3" name="Picture 2" descr="MS--and-Research-logo-treat.png"/>
          <p:cNvPicPr>
            <a:picLocks noChangeAspect="1"/>
          </p:cNvPicPr>
          <p:nvPr userDrawn="1"/>
        </p:nvPicPr>
        <p:blipFill>
          <a:blip r:embed="rId3"/>
          <a:srcRect l="80833" t="88889"/>
          <a:stretch>
            <a:fillRect/>
          </a:stretch>
        </p:blipFill>
        <p:spPr>
          <a:xfrm>
            <a:off x="7391400" y="6096000"/>
            <a:ext cx="1752600" cy="762000"/>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2971800" y="6579834"/>
            <a:ext cx="3200400" cy="365125"/>
          </a:xfrm>
          <a:prstGeom prst="rect">
            <a:avLst/>
          </a:prstGeom>
        </p:spPr>
        <p:txBody>
          <a:bodyPr vert="horz" lIns="91440" tIns="45720" rIns="91440" bIns="45720" rtlCol="0" anchor="ctr"/>
          <a:lstStyle>
            <a:lvl1pPr algn="ctr">
              <a:defRPr sz="1200">
                <a:gradFill>
                  <a:gsLst>
                    <a:gs pos="36000">
                      <a:schemeClr val="tx1"/>
                    </a:gs>
                    <a:gs pos="86000">
                      <a:schemeClr val="tx1"/>
                    </a:gs>
                  </a:gsLst>
                  <a:lin ang="5400000" scaled="0"/>
                </a:gradFill>
                <a:effectLst>
                  <a:outerShdw blurRad="50800" dist="38100" dir="2700000" algn="tl" rotWithShape="0">
                    <a:schemeClr val="bg2">
                      <a:alpha val="40000"/>
                    </a:schemeClr>
                  </a:outerShdw>
                </a:effectLst>
              </a:defRPr>
            </a:lvl1pPr>
          </a:lstStyle>
          <a:p>
            <a:r>
              <a:rPr lang="en-US" dirty="0" smtClean="0"/>
              <a:t>K.R.M. Leino, ASWEC 2010</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solidFill>
            <a:schemeClr val="bg2"/>
          </a:solidFill>
          <a:effectLst/>
          <a:latin typeface="+mn-lt"/>
          <a:ea typeface="+mn-ea"/>
          <a:cs typeface="+mn-cs"/>
        </a:defRPr>
      </a:lvl1pPr>
      <a:lvl2pPr marL="855663" indent="-395288" algn="l" defTabSz="914363" rtl="0" eaLnBrk="1" latinLnBrk="0" hangingPunct="1">
        <a:lnSpc>
          <a:spcPct val="90000"/>
        </a:lnSpc>
        <a:spcBef>
          <a:spcPct val="20000"/>
        </a:spcBef>
        <a:buFontTx/>
        <a:buBlip>
          <a:blip r:embed="rId14"/>
        </a:buBlip>
        <a:defRPr sz="2800" kern="1200">
          <a:solidFill>
            <a:schemeClr val="bg2"/>
          </a:solidFill>
          <a:effectLst/>
          <a:latin typeface="+mn-lt"/>
          <a:ea typeface="+mn-ea"/>
          <a:cs typeface="+mn-cs"/>
        </a:defRPr>
      </a:lvl2pPr>
      <a:lvl3pPr marL="1258888" indent="-403225" algn="l" defTabSz="914363" rtl="0" eaLnBrk="1" latinLnBrk="0" hangingPunct="1">
        <a:lnSpc>
          <a:spcPct val="90000"/>
        </a:lnSpc>
        <a:spcBef>
          <a:spcPct val="20000"/>
        </a:spcBef>
        <a:buFontTx/>
        <a:buBlip>
          <a:blip r:embed="rId14"/>
        </a:buBlip>
        <a:defRPr sz="2400" kern="1200">
          <a:solidFill>
            <a:schemeClr val="bg2"/>
          </a:solidFill>
          <a:effectLst/>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bg2"/>
          </a:solidFill>
          <a:effectLst/>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bg2"/>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ecsharp.codeplex.com/" TargetMode="External"/><Relationship Id="rId2" Type="http://schemas.openxmlformats.org/officeDocument/2006/relationships/hyperlink" Target="http://research.microsoft.com/contracts" TargetMode="External"/><Relationship Id="rId1" Type="http://schemas.openxmlformats.org/officeDocument/2006/relationships/slideLayout" Target="../slideLayouts/slideLayout3.xml"/><Relationship Id="rId6" Type="http://schemas.openxmlformats.org/officeDocument/2006/relationships/hyperlink" Target="http://research.microsoft.com/~leino/papers.html" TargetMode="External"/><Relationship Id="rId5" Type="http://schemas.openxmlformats.org/officeDocument/2006/relationships/hyperlink" Target="http://research.microsoft.com/rise" TargetMode="External"/><Relationship Id="rId4" Type="http://schemas.openxmlformats.org/officeDocument/2006/relationships/hyperlink" Target="http://boogie.codeple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850" y="1905000"/>
            <a:ext cx="8413750" cy="1523495"/>
          </a:xfrm>
        </p:spPr>
        <p:txBody>
          <a:bodyPr/>
          <a:lstStyle/>
          <a:p>
            <a:r>
              <a:rPr lang="en-US" dirty="0" smtClean="0"/>
              <a:t>Contracts, tools, verification</a:t>
            </a:r>
            <a:endParaRPr lang="en-US" dirty="0"/>
          </a:p>
        </p:txBody>
      </p:sp>
      <p:sp>
        <p:nvSpPr>
          <p:cNvPr id="3" name="Subtitle 2"/>
          <p:cNvSpPr>
            <a:spLocks noGrp="1"/>
          </p:cNvSpPr>
          <p:nvPr>
            <p:ph type="subTitle" idx="1"/>
          </p:nvPr>
        </p:nvSpPr>
        <p:spPr>
          <a:xfrm>
            <a:off x="577849" y="4344988"/>
            <a:ext cx="7681913" cy="1522412"/>
          </a:xfrm>
        </p:spPr>
        <p:txBody>
          <a:bodyPr/>
          <a:lstStyle/>
          <a:p>
            <a:r>
              <a:rPr lang="en-US" dirty="0" smtClean="0"/>
              <a:t>K. Rustan M. Leino</a:t>
            </a:r>
          </a:p>
          <a:p>
            <a:r>
              <a:rPr lang="en-US" sz="2400" dirty="0" smtClean="0"/>
              <a:t>Research in Software Engineering (</a:t>
            </a:r>
            <a:r>
              <a:rPr lang="en-US" sz="2400" dirty="0" err="1" smtClean="0"/>
              <a:t>RiSE</a:t>
            </a:r>
            <a:r>
              <a:rPr lang="en-US" sz="2400" dirty="0" smtClean="0"/>
              <a:t>)</a:t>
            </a:r>
          </a:p>
          <a:p>
            <a:r>
              <a:rPr lang="en-US" sz="2400" dirty="0" smtClean="0"/>
              <a:t>Microsoft Research, Redmond</a:t>
            </a:r>
            <a:endParaRPr lang="en-US" sz="2400" dirty="0"/>
          </a:p>
        </p:txBody>
      </p:sp>
      <p:sp>
        <p:nvSpPr>
          <p:cNvPr id="4" name="TextBox 3"/>
          <p:cNvSpPr txBox="1"/>
          <p:nvPr/>
        </p:nvSpPr>
        <p:spPr>
          <a:xfrm>
            <a:off x="457200" y="6311153"/>
            <a:ext cx="6781800" cy="307777"/>
          </a:xfrm>
          <a:prstGeom prst="rect">
            <a:avLst/>
          </a:prstGeom>
          <a:noFill/>
        </p:spPr>
        <p:txBody>
          <a:bodyPr wrap="square" rtlCol="0">
            <a:spAutoFit/>
          </a:bodyPr>
          <a:lstStyle/>
          <a:p>
            <a:r>
              <a:rPr lang="en-US" sz="1400" dirty="0" smtClean="0">
                <a:solidFill>
                  <a:schemeClr val="bg1"/>
                </a:solidFill>
              </a:rPr>
              <a:t>Keynote, ASWEC 2010; </a:t>
            </a:r>
            <a:r>
              <a:rPr lang="en-US" sz="1400" dirty="0">
                <a:solidFill>
                  <a:schemeClr val="bg1"/>
                </a:solidFill>
              </a:rPr>
              <a:t>Auckland, </a:t>
            </a:r>
            <a:r>
              <a:rPr lang="en-US" sz="1400" dirty="0" smtClean="0">
                <a:solidFill>
                  <a:schemeClr val="bg1"/>
                </a:solidFill>
              </a:rPr>
              <a:t>NZ; 8 </a:t>
            </a:r>
            <a:r>
              <a:rPr lang="en-US" sz="1400" dirty="0">
                <a:solidFill>
                  <a:schemeClr val="bg1"/>
                </a:solidFill>
              </a:rPr>
              <a:t>April </a:t>
            </a:r>
            <a:r>
              <a:rPr lang="en-US" sz="1400" dirty="0" smtClean="0">
                <a:solidFill>
                  <a:schemeClr val="bg1"/>
                </a:solidFill>
              </a:rPr>
              <a:t>2010</a:t>
            </a:r>
            <a:endParaRPr lang="en-US" sz="1400" dirty="0" smtClean="0">
              <a:solidFill>
                <a:schemeClr val="bg1"/>
              </a:solidFill>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C. King </a:t>
            </a:r>
            <a:r>
              <a:rPr lang="en-US" sz="2800" dirty="0" smtClean="0"/>
              <a:t>[1976]</a:t>
            </a:r>
            <a:endParaRPr lang="en-US" dirty="0"/>
          </a:p>
        </p:txBody>
      </p:sp>
      <p:sp>
        <p:nvSpPr>
          <p:cNvPr id="3" name="Text Placeholder 2"/>
          <p:cNvSpPr>
            <a:spLocks noGrp="1"/>
          </p:cNvSpPr>
          <p:nvPr>
            <p:ph type="body" sz="quarter" idx="10"/>
          </p:nvPr>
        </p:nvSpPr>
        <p:spPr>
          <a:xfrm>
            <a:off x="381000" y="1411552"/>
            <a:ext cx="8382000" cy="443198"/>
          </a:xfrm>
        </p:spPr>
        <p:txBody>
          <a:bodyPr/>
          <a:lstStyle/>
          <a:p>
            <a:r>
              <a:rPr lang="en-US" dirty="0" smtClean="0"/>
              <a:t>Symbolic execution</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5" name="Flowchart: Decision 4"/>
          <p:cNvSpPr/>
          <p:nvPr/>
        </p:nvSpPr>
        <p:spPr bwMode="auto">
          <a:xfrm>
            <a:off x="3505200" y="1905000"/>
            <a:ext cx="1828800" cy="1143000"/>
          </a:xfrm>
          <a:prstGeom prst="flowChartDecisi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x &lt; 0</a:t>
            </a:r>
          </a:p>
        </p:txBody>
      </p:sp>
      <p:sp>
        <p:nvSpPr>
          <p:cNvPr id="6" name="Flowchart: Process 5"/>
          <p:cNvSpPr/>
          <p:nvPr/>
        </p:nvSpPr>
        <p:spPr bwMode="auto">
          <a:xfrm>
            <a:off x="1981200" y="3429000"/>
            <a:ext cx="1524000" cy="762000"/>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y := -x</a:t>
            </a:r>
          </a:p>
        </p:txBody>
      </p:sp>
      <p:sp>
        <p:nvSpPr>
          <p:cNvPr id="7" name="Flowchart: Process 6"/>
          <p:cNvSpPr/>
          <p:nvPr/>
        </p:nvSpPr>
        <p:spPr bwMode="auto">
          <a:xfrm>
            <a:off x="5334000" y="3429000"/>
            <a:ext cx="1524000" cy="762000"/>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y := x</a:t>
            </a:r>
          </a:p>
        </p:txBody>
      </p:sp>
      <p:sp>
        <p:nvSpPr>
          <p:cNvPr id="8" name="Flowchart: Connector 7"/>
          <p:cNvSpPr/>
          <p:nvPr/>
        </p:nvSpPr>
        <p:spPr bwMode="auto">
          <a:xfrm>
            <a:off x="4305300" y="4966855"/>
            <a:ext cx="228600" cy="2286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cxnSp>
        <p:nvCxnSpPr>
          <p:cNvPr id="10" name="Straight Arrow Connector 9"/>
          <p:cNvCxnSpPr>
            <a:stCxn id="5" idx="2"/>
            <a:endCxn id="6" idx="0"/>
          </p:cNvCxnSpPr>
          <p:nvPr/>
        </p:nvCxnSpPr>
        <p:spPr>
          <a:xfrm flipH="1">
            <a:off x="2743200" y="3048000"/>
            <a:ext cx="1676400" cy="381000"/>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4419600" y="3048000"/>
            <a:ext cx="1676400" cy="381000"/>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8" idx="7"/>
          </p:cNvCxnSpPr>
          <p:nvPr/>
        </p:nvCxnSpPr>
        <p:spPr>
          <a:xfrm flipH="1">
            <a:off x="4500422" y="4191000"/>
            <a:ext cx="1595578" cy="809333"/>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1"/>
          </p:cNvCxnSpPr>
          <p:nvPr/>
        </p:nvCxnSpPr>
        <p:spPr>
          <a:xfrm>
            <a:off x="2743200" y="4191000"/>
            <a:ext cx="1595578" cy="809333"/>
          </a:xfrm>
          <a:prstGeom prst="straightConnector1">
            <a:avLst/>
          </a:prstGeom>
          <a:ln w="28575">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562600" y="2667000"/>
            <a:ext cx="1676400" cy="461665"/>
          </a:xfrm>
          <a:prstGeom prst="rect">
            <a:avLst/>
          </a:prstGeom>
          <a:noFill/>
        </p:spPr>
        <p:txBody>
          <a:bodyPr wrap="square" rtlCol="0">
            <a:spAutoFit/>
          </a:bodyPr>
          <a:lstStyle/>
          <a:p>
            <a:r>
              <a:rPr lang="en-US" sz="2400" dirty="0" smtClean="0">
                <a:solidFill>
                  <a:schemeClr val="bg1"/>
                </a:solidFill>
              </a:rPr>
              <a:t>0 ≤ x</a:t>
            </a:r>
            <a:endParaRPr lang="en-US" sz="2400" dirty="0" smtClean="0">
              <a:solidFill>
                <a:schemeClr val="bg1"/>
              </a:solidFill>
              <a:effectLst/>
            </a:endParaRPr>
          </a:p>
        </p:txBody>
      </p:sp>
      <p:sp>
        <p:nvSpPr>
          <p:cNvPr id="23" name="TextBox 22"/>
          <p:cNvSpPr txBox="1"/>
          <p:nvPr/>
        </p:nvSpPr>
        <p:spPr>
          <a:xfrm>
            <a:off x="5562600" y="4566377"/>
            <a:ext cx="2514600" cy="461665"/>
          </a:xfrm>
          <a:prstGeom prst="rect">
            <a:avLst/>
          </a:prstGeom>
          <a:noFill/>
        </p:spPr>
        <p:txBody>
          <a:bodyPr wrap="square" rtlCol="0">
            <a:spAutoFit/>
          </a:bodyPr>
          <a:lstStyle/>
          <a:p>
            <a:r>
              <a:rPr lang="en-US" sz="2400" dirty="0" smtClean="0">
                <a:solidFill>
                  <a:schemeClr val="bg1"/>
                </a:solidFill>
              </a:rPr>
              <a:t>0 ≤ x </a:t>
            </a:r>
            <a:r>
              <a:rPr lang="en-US" sz="2400" dirty="0" smtClean="0">
                <a:solidFill>
                  <a:schemeClr val="bg1"/>
                </a:solidFill>
                <a:latin typeface="Segoe UI Symbol"/>
                <a:ea typeface="Segoe UI Symbol"/>
              </a:rPr>
              <a:t>⋀</a:t>
            </a:r>
            <a:r>
              <a:rPr lang="en-US" sz="2400" dirty="0">
                <a:solidFill>
                  <a:schemeClr val="bg1"/>
                </a:solidFill>
              </a:rPr>
              <a:t> y = x</a:t>
            </a:r>
          </a:p>
        </p:txBody>
      </p:sp>
      <p:sp>
        <p:nvSpPr>
          <p:cNvPr id="24" name="TextBox 23"/>
          <p:cNvSpPr txBox="1"/>
          <p:nvPr/>
        </p:nvSpPr>
        <p:spPr>
          <a:xfrm>
            <a:off x="1752600" y="2761677"/>
            <a:ext cx="1676400" cy="461665"/>
          </a:xfrm>
          <a:prstGeom prst="rect">
            <a:avLst/>
          </a:prstGeom>
          <a:noFill/>
        </p:spPr>
        <p:txBody>
          <a:bodyPr wrap="square" rtlCol="0">
            <a:spAutoFit/>
          </a:bodyPr>
          <a:lstStyle/>
          <a:p>
            <a:pPr algn="r"/>
            <a:r>
              <a:rPr lang="en-US" sz="2400" dirty="0" smtClean="0">
                <a:solidFill>
                  <a:schemeClr val="bg1"/>
                </a:solidFill>
              </a:rPr>
              <a:t>x &lt; 0</a:t>
            </a:r>
            <a:endParaRPr lang="en-US" sz="2400" dirty="0" smtClean="0">
              <a:solidFill>
                <a:schemeClr val="bg1"/>
              </a:solidFill>
              <a:effectLst/>
            </a:endParaRPr>
          </a:p>
        </p:txBody>
      </p:sp>
      <p:sp>
        <p:nvSpPr>
          <p:cNvPr id="25" name="TextBox 24"/>
          <p:cNvSpPr txBox="1"/>
          <p:nvPr/>
        </p:nvSpPr>
        <p:spPr>
          <a:xfrm>
            <a:off x="914400" y="4661054"/>
            <a:ext cx="2514600" cy="461665"/>
          </a:xfrm>
          <a:prstGeom prst="rect">
            <a:avLst/>
          </a:prstGeom>
          <a:noFill/>
        </p:spPr>
        <p:txBody>
          <a:bodyPr wrap="square" rtlCol="0">
            <a:spAutoFit/>
          </a:bodyPr>
          <a:lstStyle/>
          <a:p>
            <a:pPr algn="r"/>
            <a:r>
              <a:rPr lang="en-US" sz="2400" dirty="0" smtClean="0">
                <a:solidFill>
                  <a:schemeClr val="bg1"/>
                </a:solidFill>
              </a:rPr>
              <a:t>x &lt; 0 </a:t>
            </a:r>
            <a:r>
              <a:rPr lang="en-US" sz="2400" dirty="0" smtClean="0">
                <a:solidFill>
                  <a:schemeClr val="bg1"/>
                </a:solidFill>
                <a:latin typeface="Segoe UI Symbol"/>
                <a:ea typeface="Segoe UI Symbol"/>
              </a:rPr>
              <a:t>⋀</a:t>
            </a:r>
            <a:r>
              <a:rPr lang="en-US" sz="2400" dirty="0">
                <a:solidFill>
                  <a:schemeClr val="bg1"/>
                </a:solidFill>
              </a:rPr>
              <a:t> y = </a:t>
            </a:r>
            <a:r>
              <a:rPr lang="en-US" sz="2400" dirty="0" smtClean="0">
                <a:solidFill>
                  <a:schemeClr val="bg1"/>
                </a:solidFill>
              </a:rPr>
              <a:t>-x</a:t>
            </a:r>
            <a:endParaRPr lang="en-US" sz="2400" dirty="0">
              <a:solidFill>
                <a:schemeClr val="bg1"/>
              </a:solidFill>
            </a:endParaRPr>
          </a:p>
        </p:txBody>
      </p:sp>
      <p:sp>
        <p:nvSpPr>
          <p:cNvPr id="26" name="TextBox 25"/>
          <p:cNvSpPr txBox="1"/>
          <p:nvPr/>
        </p:nvSpPr>
        <p:spPr>
          <a:xfrm>
            <a:off x="3162300" y="5334000"/>
            <a:ext cx="2514600" cy="461665"/>
          </a:xfrm>
          <a:prstGeom prst="rect">
            <a:avLst/>
          </a:prstGeom>
          <a:noFill/>
        </p:spPr>
        <p:txBody>
          <a:bodyPr wrap="square" rtlCol="0">
            <a:spAutoFit/>
          </a:bodyPr>
          <a:lstStyle/>
          <a:p>
            <a:pPr algn="ctr"/>
            <a:r>
              <a:rPr lang="en-US" sz="2400" dirty="0" smtClean="0">
                <a:solidFill>
                  <a:schemeClr val="bg1"/>
                </a:solidFill>
              </a:rPr>
              <a:t>y </a:t>
            </a:r>
            <a:r>
              <a:rPr lang="en-US" sz="2400" dirty="0">
                <a:solidFill>
                  <a:schemeClr val="bg1"/>
                </a:solidFill>
              </a:rPr>
              <a:t>= </a:t>
            </a:r>
            <a:r>
              <a:rPr lang="en-US" sz="2400" dirty="0" smtClean="0">
                <a:solidFill>
                  <a:schemeClr val="bg1"/>
                </a:solidFill>
              </a:rPr>
              <a:t>abs(x)</a:t>
            </a:r>
            <a:endParaRPr lang="en-US" sz="2400" dirty="0">
              <a:solidFill>
                <a:schemeClr val="bg1"/>
              </a:solidFill>
            </a:endParaRPr>
          </a:p>
        </p:txBody>
      </p:sp>
      <p:pic>
        <p:nvPicPr>
          <p:cNvPr id="4098" name="Picture 2" descr="C:\Users\leino\Pictures\aswec 2010\j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5026">
            <a:off x="7346950" y="544442"/>
            <a:ext cx="1263650" cy="1538357"/>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523575" y="6581001"/>
            <a:ext cx="2620425" cy="276999"/>
          </a:xfrm>
          <a:prstGeom prst="rect">
            <a:avLst/>
          </a:prstGeom>
          <a:noFill/>
        </p:spPr>
        <p:txBody>
          <a:bodyPr wrap="square" rtlCol="0">
            <a:spAutoFit/>
          </a:bodyPr>
          <a:lstStyle/>
          <a:p>
            <a:r>
              <a:rPr lang="en-US" sz="1200" dirty="0">
                <a:solidFill>
                  <a:schemeClr val="bg1"/>
                </a:solidFill>
              </a:rPr>
              <a:t>[</a:t>
            </a:r>
            <a:r>
              <a:rPr lang="en-US" sz="1200" dirty="0" smtClean="0">
                <a:solidFill>
                  <a:schemeClr val="bg1"/>
                </a:solidFill>
              </a:rPr>
              <a:t>picture:site07.goscon.org/speaker</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361720328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Patrick and Radhia Cousot </a:t>
            </a:r>
            <a:r>
              <a:rPr lang="en-US" sz="2800" dirty="0" smtClean="0"/>
              <a:t>[1977]</a:t>
            </a:r>
            <a:endParaRPr lang="en-US" dirty="0"/>
          </a:p>
        </p:txBody>
      </p:sp>
      <p:sp>
        <p:nvSpPr>
          <p:cNvPr id="3" name="Text Placeholder 2"/>
          <p:cNvSpPr>
            <a:spLocks noGrp="1"/>
          </p:cNvSpPr>
          <p:nvPr>
            <p:ph type="body" sz="quarter" idx="10"/>
          </p:nvPr>
        </p:nvSpPr>
        <p:spPr>
          <a:xfrm>
            <a:off x="381000" y="1411552"/>
            <a:ext cx="8382000" cy="1969770"/>
          </a:xfrm>
        </p:spPr>
        <p:txBody>
          <a:bodyPr/>
          <a:lstStyle/>
          <a:p>
            <a:r>
              <a:rPr lang="en-US" dirty="0" smtClean="0"/>
              <a:t>Abstract interpretation</a:t>
            </a:r>
          </a:p>
          <a:p>
            <a:endParaRPr lang="en-US" dirty="0"/>
          </a:p>
          <a:p>
            <a:r>
              <a:rPr lang="en-US" dirty="0" smtClean="0"/>
              <a:t>Automatically compute fix-points</a:t>
            </a:r>
            <a:br>
              <a:rPr lang="en-US" dirty="0" smtClean="0"/>
            </a:br>
            <a:r>
              <a:rPr lang="en-US" dirty="0" smtClean="0"/>
              <a:t>for loops using given a domain</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5889">
            <a:off x="7437837" y="994158"/>
            <a:ext cx="1268412" cy="1403102"/>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23575" y="6581001"/>
            <a:ext cx="2620425" cy="276999"/>
          </a:xfrm>
          <a:prstGeom prst="rect">
            <a:avLst/>
          </a:prstGeom>
          <a:noFill/>
        </p:spPr>
        <p:txBody>
          <a:bodyPr wrap="square" rtlCol="0">
            <a:spAutoFit/>
          </a:bodyPr>
          <a:lstStyle/>
          <a:p>
            <a:r>
              <a:rPr lang="en-US" sz="1200" dirty="0" smtClean="0">
                <a:solidFill>
                  <a:schemeClr val="bg1"/>
                </a:solidFill>
              </a:rPr>
              <a:t>[picture: Leino</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28306228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 Nelson </a:t>
            </a:r>
            <a:r>
              <a:rPr lang="en-US" sz="2800" dirty="0" smtClean="0"/>
              <a:t>[1979]</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en-US" dirty="0" smtClean="0"/>
              <a:t>Cooperating decision procedures</a:t>
            </a:r>
          </a:p>
          <a:p>
            <a:r>
              <a:rPr lang="en-US" dirty="0" smtClean="0"/>
              <a:t>Instantiating quantifiers</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6370">
            <a:off x="7088080" y="457200"/>
            <a:ext cx="1517650" cy="1926720"/>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23575" y="6581001"/>
            <a:ext cx="2620425" cy="276999"/>
          </a:xfrm>
          <a:prstGeom prst="rect">
            <a:avLst/>
          </a:prstGeom>
          <a:noFill/>
        </p:spPr>
        <p:txBody>
          <a:bodyPr wrap="square" rtlCol="0">
            <a:spAutoFit/>
          </a:bodyPr>
          <a:lstStyle/>
          <a:p>
            <a:r>
              <a:rPr lang="en-US" sz="1200" dirty="0">
                <a:solidFill>
                  <a:schemeClr val="bg1"/>
                </a:solidFill>
              </a:rPr>
              <a:t>[</a:t>
            </a:r>
            <a:r>
              <a:rPr lang="en-US" sz="1200" dirty="0" smtClean="0">
                <a:solidFill>
                  <a:schemeClr val="bg1"/>
                </a:solidFill>
              </a:rPr>
              <a:t>picture: Compaq Research</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369355014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Bertrand Meyer </a:t>
            </a:r>
            <a:r>
              <a:rPr lang="en-US" sz="2800" dirty="0" smtClean="0"/>
              <a:t>[1988]</a:t>
            </a:r>
            <a:endParaRPr lang="en-US" dirty="0"/>
          </a:p>
        </p:txBody>
      </p:sp>
      <p:sp>
        <p:nvSpPr>
          <p:cNvPr id="6" name="Text Placeholder 5"/>
          <p:cNvSpPr>
            <a:spLocks noGrp="1"/>
          </p:cNvSpPr>
          <p:nvPr>
            <p:ph type="body" sz="quarter" idx="10"/>
          </p:nvPr>
        </p:nvSpPr>
        <p:spPr>
          <a:xfrm>
            <a:off x="381000" y="990600"/>
            <a:ext cx="8382000" cy="5195268"/>
          </a:xfrm>
        </p:spPr>
        <p:txBody>
          <a:bodyPr/>
          <a:lstStyle/>
          <a:p>
            <a:r>
              <a:rPr lang="en-US" dirty="0"/>
              <a:t>S</a:t>
            </a:r>
            <a:r>
              <a:rPr lang="en-US" dirty="0" smtClean="0"/>
              <a:t>pecifications (contracts) in an</a:t>
            </a:r>
            <a:br>
              <a:rPr lang="en-US" dirty="0" smtClean="0"/>
            </a:br>
            <a:r>
              <a:rPr lang="en-US" dirty="0" smtClean="0"/>
              <a:t>object-oriented programming</a:t>
            </a:r>
            <a:br>
              <a:rPr lang="en-US" dirty="0" smtClean="0"/>
            </a:br>
            <a:r>
              <a:rPr lang="en-US" dirty="0" smtClean="0"/>
              <a:t>language</a:t>
            </a:r>
            <a:endParaRPr lang="en-US" dirty="0"/>
          </a:p>
          <a:p>
            <a:r>
              <a:rPr lang="en-US" dirty="0" smtClean="0"/>
              <a:t>A </a:t>
            </a:r>
            <a:r>
              <a:rPr lang="en-US" i="1" dirty="0" smtClean="0"/>
              <a:t>precondition</a:t>
            </a:r>
            <a:r>
              <a:rPr lang="en-US" dirty="0" smtClean="0"/>
              <a:t> is a contract that says what is to hold on entry to a procedure</a:t>
            </a:r>
          </a:p>
          <a:p>
            <a:pPr lvl="1"/>
            <a:r>
              <a:rPr lang="en-US" dirty="0" smtClean="0"/>
              <a:t>caller’s responsibility to establish</a:t>
            </a:r>
          </a:p>
          <a:p>
            <a:pPr lvl="1"/>
            <a:r>
              <a:rPr lang="en-US" dirty="0" smtClean="0"/>
              <a:t>implementation can assume on entry</a:t>
            </a:r>
          </a:p>
          <a:p>
            <a:r>
              <a:rPr lang="en-US" dirty="0" smtClean="0"/>
              <a:t>A </a:t>
            </a:r>
            <a:r>
              <a:rPr lang="en-US" i="1" dirty="0" smtClean="0"/>
              <a:t>postcondition</a:t>
            </a:r>
            <a:r>
              <a:rPr lang="en-US" dirty="0" smtClean="0"/>
              <a:t> is a contract that says what is to hold on exit from a procedure</a:t>
            </a:r>
          </a:p>
          <a:p>
            <a:pPr lvl="1"/>
            <a:r>
              <a:rPr lang="en-US" dirty="0" smtClean="0"/>
              <a:t>implementation’s responsibility to establish</a:t>
            </a:r>
          </a:p>
          <a:p>
            <a:pPr lvl="1"/>
            <a:r>
              <a:rPr lang="en-US" dirty="0" smtClean="0"/>
              <a:t>caller can assume upon return</a:t>
            </a:r>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pic>
        <p:nvPicPr>
          <p:cNvPr id="7170" name="Picture 2" descr="C:\Users\leino\Pictures\aswec 2010\bertrand me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4366">
            <a:off x="7335413" y="401212"/>
            <a:ext cx="1438925" cy="143892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0" y="6581001"/>
            <a:ext cx="3505201" cy="276999"/>
          </a:xfrm>
          <a:prstGeom prst="rect">
            <a:avLst/>
          </a:prstGeom>
          <a:noFill/>
        </p:spPr>
        <p:txBody>
          <a:bodyPr wrap="square" rtlCol="0">
            <a:spAutoFit/>
          </a:bodyPr>
          <a:lstStyle/>
          <a:p>
            <a:r>
              <a:rPr lang="en-US" sz="1200" dirty="0">
                <a:solidFill>
                  <a:schemeClr val="bg1"/>
                </a:solidFill>
              </a:rPr>
              <a:t>[</a:t>
            </a:r>
            <a:r>
              <a:rPr lang="en-US" sz="1200" dirty="0" err="1">
                <a:solidFill>
                  <a:schemeClr val="bg1"/>
                </a:solidFill>
              </a:rPr>
              <a:t>picture:cacm.acm.org</a:t>
            </a:r>
            <a:r>
              <a:rPr lang="en-US" sz="1200" dirty="0">
                <a:solidFill>
                  <a:schemeClr val="bg1"/>
                </a:solidFill>
              </a:rPr>
              <a:t>/blogs/blog-</a:t>
            </a:r>
            <a:r>
              <a:rPr lang="en-US" sz="1200" dirty="0" err="1">
                <a:solidFill>
                  <a:schemeClr val="bg1"/>
                </a:solidFill>
              </a:rPr>
              <a:t>cacm</a:t>
            </a:r>
            <a:r>
              <a:rPr lang="en-US" sz="1200" dirty="0">
                <a:solidFill>
                  <a:schemeClr val="bg1"/>
                </a:solidFill>
              </a:rPr>
              <a:t>/48033</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2046525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a:t>
            </a:r>
            <a:endParaRPr lang="en-US" dirty="0"/>
          </a:p>
        </p:txBody>
      </p:sp>
      <p:sp>
        <p:nvSpPr>
          <p:cNvPr id="3" name="Subtitle 2"/>
          <p:cNvSpPr>
            <a:spLocks noGrp="1"/>
          </p:cNvSpPr>
          <p:nvPr>
            <p:ph type="subTitle" idx="1"/>
          </p:nvPr>
        </p:nvSpPr>
        <p:spPr/>
        <p:txBody>
          <a:bodyPr/>
          <a:lstStyle/>
          <a:p>
            <a:r>
              <a:rPr lang="en-US" dirty="0" smtClean="0"/>
              <a:t>Formatting phone numbers</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architecture</a:t>
            </a:r>
          </a:p>
        </p:txBody>
      </p:sp>
      <p:sp>
        <p:nvSpPr>
          <p:cNvPr id="3" name="Footer Placeholder 2"/>
          <p:cNvSpPr>
            <a:spLocks noGrp="1"/>
          </p:cNvSpPr>
          <p:nvPr>
            <p:ph type="ftr" sz="quarter" idx="10"/>
          </p:nvPr>
        </p:nvSpPr>
        <p:spPr/>
        <p:txBody>
          <a:bodyPr/>
          <a:lstStyle/>
          <a:p>
            <a:r>
              <a:rPr lang="en-US" smtClean="0"/>
              <a:t>K.R.M. Leino, ASWEC 2010</a:t>
            </a:r>
            <a:endParaRPr lang="en-US" dirty="0"/>
          </a:p>
        </p:txBody>
      </p:sp>
      <p:sp>
        <p:nvSpPr>
          <p:cNvPr id="4" name="Round Diagonal Corner Rectangle 3"/>
          <p:cNvSpPr/>
          <p:nvPr/>
        </p:nvSpPr>
        <p:spPr bwMode="auto">
          <a:xfrm rot="299490">
            <a:off x="781050" y="4953000"/>
            <a:ext cx="1437409" cy="838200"/>
          </a:xfrm>
          <a:prstGeom prst="round2DiagRect">
            <a:avLst/>
          </a:prstGeom>
          <a:ln>
            <a:headEnd type="none" w="med" len="med"/>
            <a:tailEnd type="none" w="med" len="med"/>
          </a:ln>
          <a:effectLst>
            <a:outerShdw blurRad="76200" dist="12700" dir="2700000" sy="-23000" kx="-800400" algn="bl" rotWithShape="0">
              <a:prstClr val="black">
                <a:alpha val="20000"/>
              </a:prstClr>
            </a:outerShdw>
          </a:effectLst>
          <a:scene3d>
            <a:camera prst="obliqueTopLeft">
              <a:rot lat="0" lon="60000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Simplify</a:t>
            </a:r>
          </a:p>
        </p:txBody>
      </p:sp>
      <p:sp>
        <p:nvSpPr>
          <p:cNvPr id="5" name="Round Diagonal Corner Rectangle 4"/>
          <p:cNvSpPr/>
          <p:nvPr/>
        </p:nvSpPr>
        <p:spPr bwMode="auto">
          <a:xfrm rot="299490">
            <a:off x="2801505" y="4953000"/>
            <a:ext cx="1437409" cy="838200"/>
          </a:xfrm>
          <a:prstGeom prst="round2DiagRect">
            <a:avLst/>
          </a:prstGeom>
          <a:ln>
            <a:headEnd type="none" w="med" len="med"/>
            <a:tailEnd type="none" w="med" len="med"/>
          </a:ln>
          <a:effectLst>
            <a:outerShdw blurRad="76200" dist="12700" dir="2700000" sy="-23000" kx="-800400" algn="bl" rotWithShape="0">
              <a:prstClr val="black">
                <a:alpha val="20000"/>
              </a:prstClr>
            </a:outerShdw>
          </a:effectLst>
          <a:scene3d>
            <a:camera prst="obliqueTopLeft">
              <a:rot lat="0" lon="60000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Z3</a:t>
            </a:r>
          </a:p>
        </p:txBody>
      </p:sp>
      <p:sp>
        <p:nvSpPr>
          <p:cNvPr id="6" name="Round Diagonal Corner Rectangle 5"/>
          <p:cNvSpPr/>
          <p:nvPr/>
        </p:nvSpPr>
        <p:spPr bwMode="auto">
          <a:xfrm rot="299490">
            <a:off x="4821960" y="4953000"/>
            <a:ext cx="1437409" cy="838200"/>
          </a:xfrm>
          <a:prstGeom prst="round2DiagRect">
            <a:avLst/>
          </a:prstGeom>
          <a:ln>
            <a:headEnd type="none" w="med" len="med"/>
            <a:tailEnd type="none" w="med" len="med"/>
          </a:ln>
          <a:effectLst>
            <a:outerShdw blurRad="76200" dist="12700" dir="2700000" sy="-23000" kx="-800400" algn="bl" rotWithShape="0">
              <a:prstClr val="black">
                <a:alpha val="20000"/>
              </a:prstClr>
            </a:outerShdw>
          </a:effectLst>
          <a:scene3d>
            <a:camera prst="obliqueTopLeft">
              <a:rot lat="0" lon="60000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SMT Lib</a:t>
            </a:r>
          </a:p>
        </p:txBody>
      </p:sp>
      <p:sp>
        <p:nvSpPr>
          <p:cNvPr id="7" name="Round Diagonal Corner Rectangle 6"/>
          <p:cNvSpPr/>
          <p:nvPr/>
        </p:nvSpPr>
        <p:spPr bwMode="auto">
          <a:xfrm rot="299490">
            <a:off x="6842414" y="4953000"/>
            <a:ext cx="1437409" cy="838200"/>
          </a:xfrm>
          <a:prstGeom prst="round2DiagRect">
            <a:avLst/>
          </a:prstGeom>
          <a:ln>
            <a:headEnd type="none" w="med" len="med"/>
            <a:tailEnd type="none" w="med" len="med"/>
          </a:ln>
          <a:effectLst>
            <a:outerShdw blurRad="76200" dist="12700" dir="2700000" sy="-23000" kx="-800400" algn="bl" rotWithShape="0">
              <a:prstClr val="black">
                <a:alpha val="20000"/>
              </a:prstClr>
            </a:outerShdw>
          </a:effectLst>
          <a:scene3d>
            <a:camera prst="obliqueTopLeft">
              <a:rot lat="0" lon="60000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a:t>
            </a:r>
          </a:p>
        </p:txBody>
      </p:sp>
      <p:cxnSp>
        <p:nvCxnSpPr>
          <p:cNvPr id="8" name="Straight Arrow Connector 7"/>
          <p:cNvCxnSpPr>
            <a:stCxn id="14" idx="3"/>
          </p:cNvCxnSpPr>
          <p:nvPr/>
        </p:nvCxnSpPr>
        <p:spPr>
          <a:xfrm>
            <a:off x="1766683" y="2049329"/>
            <a:ext cx="1205117" cy="1074871"/>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3" idx="3"/>
          </p:cNvCxnSpPr>
          <p:nvPr/>
        </p:nvCxnSpPr>
        <p:spPr>
          <a:xfrm>
            <a:off x="3519283" y="2049329"/>
            <a:ext cx="128193" cy="846271"/>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2"/>
          </p:cNvCxnSpPr>
          <p:nvPr/>
        </p:nvCxnSpPr>
        <p:spPr>
          <a:xfrm>
            <a:off x="4462857" y="2345323"/>
            <a:ext cx="325363" cy="719864"/>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2"/>
          </p:cNvCxnSpPr>
          <p:nvPr/>
        </p:nvCxnSpPr>
        <p:spPr>
          <a:xfrm flipH="1">
            <a:off x="5540664" y="2345323"/>
            <a:ext cx="674793" cy="55027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7" idx="2"/>
          </p:cNvCxnSpPr>
          <p:nvPr/>
        </p:nvCxnSpPr>
        <p:spPr>
          <a:xfrm flipH="1">
            <a:off x="6096000" y="2345323"/>
            <a:ext cx="1872057" cy="931277"/>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rot="900000">
            <a:off x="2133600" y="1371600"/>
            <a:ext cx="1409700" cy="990600"/>
          </a:xfrm>
          <a:prstGeom prst="roundRect">
            <a:avLst/>
          </a:prstGeom>
          <a:ln>
            <a:headEnd type="none" w="med" len="med"/>
            <a:tailEnd type="none" w="med" len="med"/>
          </a:ln>
          <a:effectLst>
            <a:outerShdw blurRad="152400" dist="317500" dir="5400000" sx="90000" sy="-19000" rotWithShape="0">
              <a:prstClr val="black">
                <a:alpha val="15000"/>
              </a:prstClr>
            </a:outerShdw>
          </a:effectLst>
          <a:scene3d>
            <a:camera prst="perspectiveHeroicExtremeLeftFacing">
              <a:rot lat="522495" lon="1766461" rev="81379"/>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C</a:t>
            </a:r>
          </a:p>
        </p:txBody>
      </p:sp>
      <p:sp>
        <p:nvSpPr>
          <p:cNvPr id="14" name="Rounded Rectangle 13"/>
          <p:cNvSpPr/>
          <p:nvPr/>
        </p:nvSpPr>
        <p:spPr bwMode="auto">
          <a:xfrm rot="900000">
            <a:off x="381000" y="1371600"/>
            <a:ext cx="1409700" cy="990600"/>
          </a:xfrm>
          <a:prstGeom prst="roundRect">
            <a:avLst/>
          </a:prstGeom>
          <a:ln>
            <a:headEnd type="none" w="med" len="med"/>
            <a:tailEnd type="none" w="med" len="med"/>
          </a:ln>
          <a:effectLst>
            <a:outerShdw blurRad="152400" dist="317500" dir="5400000" sx="90000" sy="-19000" rotWithShape="0">
              <a:prstClr val="black">
                <a:alpha val="15000"/>
              </a:prstClr>
            </a:outerShdw>
          </a:effectLst>
          <a:scene3d>
            <a:camera prst="perspectiveHeroicExtremeLeftFacing">
              <a:rot lat="522495" lon="1766461" rev="81379"/>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Spec#</a:t>
            </a:r>
          </a:p>
        </p:txBody>
      </p:sp>
      <p:sp>
        <p:nvSpPr>
          <p:cNvPr id="15" name="Rounded Rectangle 14"/>
          <p:cNvSpPr/>
          <p:nvPr/>
        </p:nvSpPr>
        <p:spPr bwMode="auto">
          <a:xfrm rot="900000">
            <a:off x="3886200" y="1371600"/>
            <a:ext cx="1409700" cy="990600"/>
          </a:xfrm>
          <a:prstGeom prst="roundRect">
            <a:avLst/>
          </a:prstGeom>
          <a:ln>
            <a:headEnd type="none" w="med" len="med"/>
            <a:tailEnd type="none" w="med" len="med"/>
          </a:ln>
          <a:effectLst>
            <a:outerShdw blurRad="152400" dist="317500" dir="5400000" sx="90000" sy="-19000" rotWithShape="0">
              <a:prstClr val="black">
                <a:alpha val="15000"/>
              </a:prstClr>
            </a:outerShdw>
          </a:effectLst>
          <a:scene3d>
            <a:camera prst="perspectiveHeroicExtremeLeftFacing">
              <a:rot lat="522495" lon="1766461" rev="81379"/>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Eiffel</a:t>
            </a:r>
          </a:p>
        </p:txBody>
      </p:sp>
      <p:sp>
        <p:nvSpPr>
          <p:cNvPr id="16" name="Rounded Rectangle 15"/>
          <p:cNvSpPr/>
          <p:nvPr/>
        </p:nvSpPr>
        <p:spPr bwMode="auto">
          <a:xfrm rot="900000">
            <a:off x="5638800" y="1371600"/>
            <a:ext cx="1409700" cy="990600"/>
          </a:xfrm>
          <a:prstGeom prst="roundRect">
            <a:avLst/>
          </a:prstGeom>
          <a:ln>
            <a:headEnd type="none" w="med" len="med"/>
            <a:tailEnd type="none" w="med" len="med"/>
          </a:ln>
          <a:effectLst>
            <a:outerShdw blurRad="152400" dist="317500" dir="5400000" sx="90000" sy="-19000" rotWithShape="0">
              <a:prstClr val="black">
                <a:alpha val="15000"/>
              </a:prstClr>
            </a:outerShdw>
          </a:effectLst>
          <a:scene3d>
            <a:camera prst="perspectiveHeroicExtremeLeftFacing">
              <a:rot lat="522495" lon="1766461" rev="81379"/>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Dafny</a:t>
            </a: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17" name="Rounded Rectangle 16"/>
          <p:cNvSpPr/>
          <p:nvPr/>
        </p:nvSpPr>
        <p:spPr bwMode="auto">
          <a:xfrm rot="900000">
            <a:off x="7391400" y="1371600"/>
            <a:ext cx="1409700" cy="990600"/>
          </a:xfrm>
          <a:prstGeom prst="roundRect">
            <a:avLst/>
          </a:prstGeom>
          <a:ln>
            <a:headEnd type="none" w="med" len="med"/>
            <a:tailEnd type="none" w="med" len="med"/>
          </a:ln>
          <a:effectLst>
            <a:outerShdw blurRad="152400" dist="317500" dir="5400000" sx="90000" sy="-19000" rotWithShape="0">
              <a:prstClr val="black">
                <a:alpha val="15000"/>
              </a:prstClr>
            </a:outerShdw>
          </a:effectLst>
          <a:scene3d>
            <a:camera prst="perspectiveHeroicExtremeLeftFacing">
              <a:rot lat="522495" lon="1766461" rev="81379"/>
            </a:camera>
            <a:lightRig rig="glow" dir="t">
              <a:rot lat="0" lon="0" rev="6360000"/>
            </a:lightRig>
          </a:scene3d>
          <a:sp3d contourW="1000" prstMaterial="flat">
            <a:bevelT w="95250" h="1016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a:t>
            </a:r>
          </a:p>
        </p:txBody>
      </p:sp>
      <p:cxnSp>
        <p:nvCxnSpPr>
          <p:cNvPr id="18" name="Straight Arrow Connector 17"/>
          <p:cNvCxnSpPr>
            <a:endCxn id="4" idx="3"/>
          </p:cNvCxnSpPr>
          <p:nvPr/>
        </p:nvCxnSpPr>
        <p:spPr>
          <a:xfrm flipH="1">
            <a:off x="1536220" y="4114800"/>
            <a:ext cx="2111257" cy="83978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83379" y="4343400"/>
            <a:ext cx="455222" cy="61803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6" idx="3"/>
          </p:cNvCxnSpPr>
          <p:nvPr/>
        </p:nvCxnSpPr>
        <p:spPr>
          <a:xfrm>
            <a:off x="5105400" y="4267200"/>
            <a:ext cx="471730" cy="68738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3"/>
          </p:cNvCxnSpPr>
          <p:nvPr/>
        </p:nvCxnSpPr>
        <p:spPr>
          <a:xfrm>
            <a:off x="5715000" y="3886200"/>
            <a:ext cx="1882584" cy="106838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Heart 21"/>
          <p:cNvSpPr/>
          <p:nvPr/>
        </p:nvSpPr>
        <p:spPr bwMode="auto">
          <a:xfrm>
            <a:off x="2895600" y="2895600"/>
            <a:ext cx="3200400" cy="1600200"/>
          </a:xfrm>
          <a:prstGeom prst="heart">
            <a:avLst/>
          </a:prstGeom>
          <a:ln>
            <a:headEnd type="none" w="med" len="med"/>
            <a:tailEnd type="none" w="med" len="med"/>
          </a:ln>
          <a:effectLst>
            <a:outerShdw blurRad="152400" dist="317500" dir="5400000" sx="90000" sy="-19000" rotWithShape="0">
              <a:prstClr val="black">
                <a:alpha val="15000"/>
              </a:prstClr>
            </a:outerShdw>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Boogie</a:t>
            </a:r>
          </a:p>
        </p:txBody>
      </p:sp>
      <p:sp>
        <p:nvSpPr>
          <p:cNvPr id="25" name="Freeform 24"/>
          <p:cNvSpPr/>
          <p:nvPr/>
        </p:nvSpPr>
        <p:spPr>
          <a:xfrm>
            <a:off x="5888182" y="3324075"/>
            <a:ext cx="1115749" cy="909776"/>
          </a:xfrm>
          <a:custGeom>
            <a:avLst/>
            <a:gdLst>
              <a:gd name="connsiteX0" fmla="*/ 0 w 1115749"/>
              <a:gd name="connsiteY0" fmla="*/ 402798 h 909776"/>
              <a:gd name="connsiteX1" fmla="*/ 886691 w 1115749"/>
              <a:gd name="connsiteY1" fmla="*/ 901561 h 909776"/>
              <a:gd name="connsiteX2" fmla="*/ 1066800 w 1115749"/>
              <a:gd name="connsiteY2" fmla="*/ 42580 h 909776"/>
              <a:gd name="connsiteX3" fmla="*/ 152400 w 1115749"/>
              <a:gd name="connsiteY3" fmla="*/ 208834 h 909776"/>
            </a:gdLst>
            <a:ahLst/>
            <a:cxnLst>
              <a:cxn ang="0">
                <a:pos x="connsiteX0" y="connsiteY0"/>
              </a:cxn>
              <a:cxn ang="0">
                <a:pos x="connsiteX1" y="connsiteY1"/>
              </a:cxn>
              <a:cxn ang="0">
                <a:pos x="connsiteX2" y="connsiteY2"/>
              </a:cxn>
              <a:cxn ang="0">
                <a:pos x="connsiteX3" y="connsiteY3"/>
              </a:cxn>
            </a:cxnLst>
            <a:rect l="l" t="t" r="r" b="b"/>
            <a:pathLst>
              <a:path w="1115749" h="909776">
                <a:moveTo>
                  <a:pt x="0" y="402798"/>
                </a:moveTo>
                <a:cubicBezTo>
                  <a:pt x="354445" y="682197"/>
                  <a:pt x="708891" y="961597"/>
                  <a:pt x="886691" y="901561"/>
                </a:cubicBezTo>
                <a:cubicBezTo>
                  <a:pt x="1064491" y="841525"/>
                  <a:pt x="1189182" y="158034"/>
                  <a:pt x="1066800" y="42580"/>
                </a:cubicBezTo>
                <a:cubicBezTo>
                  <a:pt x="944418" y="-72874"/>
                  <a:pt x="548409" y="67980"/>
                  <a:pt x="152400" y="208834"/>
                </a:cubicBezTo>
              </a:path>
            </a:pathLst>
          </a:cu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Horizontal Scroll 25"/>
          <p:cNvSpPr/>
          <p:nvPr/>
        </p:nvSpPr>
        <p:spPr bwMode="auto">
          <a:xfrm rot="345415">
            <a:off x="2628363" y="748772"/>
            <a:ext cx="1752601" cy="994636"/>
          </a:xfrm>
          <a:prstGeom prst="horizont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effectLst>
                  <a:outerShdw blurRad="50800" dist="38100" dir="2700000" algn="tl" rotWithShape="0">
                    <a:schemeClr val="bg2">
                      <a:alpha val="40000"/>
                    </a:schemeClr>
                  </a:outerShdw>
                </a:effectLst>
                <a:latin typeface="Segoe" pitchFamily="34" charset="0"/>
              </a:rPr>
              <a:t>contracts</a:t>
            </a:r>
          </a:p>
        </p:txBody>
      </p:sp>
      <p:sp>
        <p:nvSpPr>
          <p:cNvPr id="27" name="Horizontal Scroll 26"/>
          <p:cNvSpPr/>
          <p:nvPr/>
        </p:nvSpPr>
        <p:spPr bwMode="auto">
          <a:xfrm rot="345415">
            <a:off x="1536220" y="3247875"/>
            <a:ext cx="1752601" cy="994636"/>
          </a:xfrm>
          <a:prstGeom prst="horizont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solidFill>
                  <a:schemeClr val="bg1"/>
                </a:solidFill>
                <a:effectLst>
                  <a:outerShdw blurRad="50800" dist="38100" dir="2700000" algn="tl" rotWithShape="0">
                    <a:schemeClr val="bg2">
                      <a:alpha val="40000"/>
                    </a:schemeClr>
                  </a:outerShdw>
                </a:effectLst>
                <a:latin typeface="Segoe" pitchFamily="34" charset="0"/>
              </a:rPr>
              <a:t>wp</a:t>
            </a:r>
            <a:endParaRPr lang="en-US" sz="2400" dirty="0" smtClean="0">
              <a:solidFill>
                <a:schemeClr val="bg1"/>
              </a:solidFill>
              <a:effectLst>
                <a:outerShdw blurRad="50800" dist="38100" dir="2700000" algn="tl" rotWithShape="0">
                  <a:schemeClr val="bg2">
                    <a:alpha val="40000"/>
                  </a:schemeClr>
                </a:outerShdw>
              </a:effectLst>
              <a:latin typeface="Segoe" pitchFamily="34" charset="0"/>
            </a:endParaRPr>
          </a:p>
        </p:txBody>
      </p:sp>
      <p:sp>
        <p:nvSpPr>
          <p:cNvPr id="28" name="Horizontal Scroll 27"/>
          <p:cNvSpPr/>
          <p:nvPr/>
        </p:nvSpPr>
        <p:spPr bwMode="auto">
          <a:xfrm rot="345415">
            <a:off x="7003931" y="3124200"/>
            <a:ext cx="1901345" cy="994636"/>
          </a:xfrm>
          <a:prstGeom prst="horizont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50800" dist="38100" dir="2700000" algn="tl" rotWithShape="0">
                    <a:schemeClr val="bg2">
                      <a:alpha val="40000"/>
                    </a:schemeClr>
                  </a:outerShdw>
                </a:effectLst>
                <a:latin typeface="Segoe" pitchFamily="34" charset="0"/>
              </a:rPr>
              <a:t>abstract interpretation</a:t>
            </a:r>
          </a:p>
        </p:txBody>
      </p:sp>
      <p:sp>
        <p:nvSpPr>
          <p:cNvPr id="29" name="Horizontal Scroll 28"/>
          <p:cNvSpPr/>
          <p:nvPr/>
        </p:nvSpPr>
        <p:spPr bwMode="auto">
          <a:xfrm rot="345415">
            <a:off x="1604826" y="5486400"/>
            <a:ext cx="2042650" cy="994636"/>
          </a:xfrm>
          <a:prstGeom prst="horizontalScroll">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50800" dist="38100" dir="2700000" algn="tl" rotWithShape="0">
                    <a:schemeClr val="bg2">
                      <a:alpha val="40000"/>
                    </a:schemeClr>
                  </a:outerShdw>
                </a:effectLst>
                <a:latin typeface="Segoe" pitchFamily="34" charset="0"/>
              </a:rPr>
              <a:t>decision procedures</a:t>
            </a:r>
          </a:p>
        </p:txBody>
      </p:sp>
      <p:pic>
        <p:nvPicPr>
          <p:cNvPr id="30" name="Picture 2" descr="C:\Users\leino\Pictures\aswec 2010\bertrand me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4366">
            <a:off x="4129310" y="724474"/>
            <a:ext cx="523793" cy="523793"/>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31" name="Picture 2" descr="C:\Users\leino\Pictures\aswec 2010\DijkstraEds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5148">
            <a:off x="1601843" y="3016087"/>
            <a:ext cx="518273" cy="661186"/>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5889">
            <a:off x="8291823" y="2839618"/>
            <a:ext cx="555254" cy="614215"/>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6370">
            <a:off x="1511609" y="5595958"/>
            <a:ext cx="427660" cy="542932"/>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202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50"/>
                                        <p:tgtEl>
                                          <p:spTgt spid="29"/>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Dafny</a:t>
            </a:r>
            <a:endParaRPr lang="en-US" dirty="0"/>
          </a:p>
        </p:txBody>
      </p:sp>
      <p:sp>
        <p:nvSpPr>
          <p:cNvPr id="3" name="Subtitle 2"/>
          <p:cNvSpPr>
            <a:spLocks noGrp="1"/>
          </p:cNvSpPr>
          <p:nvPr>
            <p:ph type="subTitle" idx="1"/>
          </p:nvPr>
        </p:nvSpPr>
        <p:spPr/>
        <p:txBody>
          <a:bodyPr/>
          <a:lstStyle/>
          <a:p>
            <a:r>
              <a:rPr lang="en-US" dirty="0" err="1" smtClean="0"/>
              <a:t>ISqrt</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22805830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tools at Microsoft</a:t>
            </a:r>
            <a:endParaRPr lang="en-US" dirty="0"/>
          </a:p>
        </p:txBody>
      </p:sp>
      <p:sp>
        <p:nvSpPr>
          <p:cNvPr id="3" name="Text Placeholder 2"/>
          <p:cNvSpPr>
            <a:spLocks noGrp="1"/>
          </p:cNvSpPr>
          <p:nvPr>
            <p:ph type="body" sz="quarter" idx="10"/>
          </p:nvPr>
        </p:nvSpPr>
        <p:spPr>
          <a:xfrm>
            <a:off x="304800" y="968645"/>
            <a:ext cx="8686800" cy="5736955"/>
          </a:xfrm>
        </p:spPr>
        <p:txBody>
          <a:bodyPr/>
          <a:lstStyle/>
          <a:p>
            <a:r>
              <a:rPr lang="en-US" sz="2800" dirty="0" err="1" smtClean="0"/>
              <a:t>PREfix</a:t>
            </a:r>
            <a:r>
              <a:rPr lang="en-US" sz="2800" dirty="0" smtClean="0"/>
              <a:t>, </a:t>
            </a:r>
            <a:r>
              <a:rPr lang="en-US" sz="2800" dirty="0" err="1" smtClean="0"/>
              <a:t>PREfast</a:t>
            </a:r>
            <a:endParaRPr lang="en-US" sz="2800" dirty="0"/>
          </a:p>
          <a:p>
            <a:pPr lvl="1"/>
            <a:r>
              <a:rPr lang="en-US" sz="2000" dirty="0" smtClean="0"/>
              <a:t>[</a:t>
            </a:r>
            <a:r>
              <a:rPr lang="en-US" sz="2000" dirty="0" err="1" smtClean="0"/>
              <a:t>Pincus</a:t>
            </a:r>
            <a:r>
              <a:rPr lang="en-US" sz="2000" dirty="0" smtClean="0"/>
              <a:t>, </a:t>
            </a:r>
            <a:r>
              <a:rPr lang="en-US" sz="2000" dirty="0" err="1" smtClean="0"/>
              <a:t>Sielaff</a:t>
            </a:r>
            <a:r>
              <a:rPr lang="en-US" sz="2000" dirty="0" smtClean="0"/>
              <a:t>, et al., 1999-]</a:t>
            </a:r>
          </a:p>
          <a:p>
            <a:pPr lvl="1"/>
            <a:r>
              <a:rPr lang="en-US" sz="2400" dirty="0" smtClean="0"/>
              <a:t>symbolic execution</a:t>
            </a:r>
          </a:p>
          <a:p>
            <a:pPr lvl="1"/>
            <a:r>
              <a:rPr lang="en-US" sz="2400" dirty="0" smtClean="0"/>
              <a:t>partial summaries</a:t>
            </a:r>
          </a:p>
          <a:p>
            <a:pPr lvl="1"/>
            <a:r>
              <a:rPr lang="en-US" sz="2400" dirty="0" smtClean="0"/>
              <a:t>sort error messages by priority</a:t>
            </a:r>
          </a:p>
          <a:p>
            <a:pPr lvl="1"/>
            <a:r>
              <a:rPr lang="en-US" sz="2400" dirty="0" smtClean="0"/>
              <a:t>applied to Windows</a:t>
            </a:r>
          </a:p>
          <a:p>
            <a:r>
              <a:rPr lang="en-US" sz="2800" dirty="0" smtClean="0"/>
              <a:t>SLAM, SDV</a:t>
            </a:r>
          </a:p>
          <a:p>
            <a:pPr lvl="1"/>
            <a:r>
              <a:rPr lang="en-US" sz="2000" dirty="0" smtClean="0"/>
              <a:t>[Ball, Rajamani, et al., 2001-]</a:t>
            </a:r>
          </a:p>
          <a:p>
            <a:pPr lvl="1"/>
            <a:r>
              <a:rPr lang="en-US" sz="2400" dirty="0" smtClean="0"/>
              <a:t>model checking (symbolic execution)</a:t>
            </a:r>
          </a:p>
          <a:p>
            <a:pPr lvl="1"/>
            <a:r>
              <a:rPr lang="en-US" sz="2400" dirty="0" smtClean="0"/>
              <a:t>counterexample-guided predicate abstraction</a:t>
            </a:r>
          </a:p>
          <a:p>
            <a:pPr lvl="1"/>
            <a:r>
              <a:rPr lang="en-US" sz="2400" dirty="0" smtClean="0"/>
              <a:t>applied to device drivers</a:t>
            </a:r>
          </a:p>
          <a:p>
            <a:r>
              <a:rPr lang="en-US" sz="2800" dirty="0" smtClean="0"/>
              <a:t>Code Contracts</a:t>
            </a:r>
          </a:p>
          <a:p>
            <a:pPr lvl="1"/>
            <a:r>
              <a:rPr lang="en-US" sz="2000" dirty="0" smtClean="0"/>
              <a:t>[Barnett, F</a:t>
            </a:r>
            <a:r>
              <a:rPr lang="sv-SE" sz="2000" dirty="0" smtClean="0"/>
              <a:t>ä</a:t>
            </a:r>
            <a:r>
              <a:rPr lang="en-US" sz="2000" dirty="0" err="1" smtClean="0"/>
              <a:t>hndrich</a:t>
            </a:r>
            <a:r>
              <a:rPr lang="en-US" sz="2000" dirty="0" smtClean="0"/>
              <a:t>, Grunkemeyer, Logozzo, et al., 2009-]</a:t>
            </a:r>
          </a:p>
          <a:p>
            <a:pPr lvl="1"/>
            <a:r>
              <a:rPr lang="en-US" sz="2400" dirty="0"/>
              <a:t>used in .NET library</a:t>
            </a:r>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Tree>
    <p:extLst>
      <p:ext uri="{BB962C8B-B14F-4D97-AF65-F5344CB8AC3E}">
        <p14:creationId xmlns:p14="http://schemas.microsoft.com/office/powerpoint/2010/main" val="4261251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Contracts tools</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Contract library</a:t>
            </a:r>
          </a:p>
          <a:p>
            <a:r>
              <a:rPr lang="en-US" dirty="0" smtClean="0"/>
              <a:t>Binary rewriter</a:t>
            </a:r>
          </a:p>
          <a:p>
            <a:r>
              <a:rPr lang="en-US" dirty="0" smtClean="0"/>
              <a:t>Static analyzer (</a:t>
            </a:r>
            <a:r>
              <a:rPr lang="en-US" dirty="0" err="1" smtClean="0"/>
              <a:t>Clousot</a:t>
            </a:r>
            <a:r>
              <a:rPr lang="en-US" dirty="0" smtClean="0"/>
              <a:t>)</a:t>
            </a:r>
          </a:p>
          <a:p>
            <a:r>
              <a:rPr lang="en-US" dirty="0" smtClean="0"/>
              <a:t>Test generator (</a:t>
            </a:r>
            <a:r>
              <a:rPr lang="en-US" dirty="0" err="1" smtClean="0"/>
              <a:t>Pex</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Tree>
    <p:extLst>
      <p:ext uri="{BB962C8B-B14F-4D97-AF65-F5344CB8AC3E}">
        <p14:creationId xmlns:p14="http://schemas.microsoft.com/office/powerpoint/2010/main" val="42913977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 Contracts</a:t>
            </a:r>
            <a:endParaRPr lang="en-US" dirty="0"/>
          </a:p>
        </p:txBody>
      </p:sp>
      <p:sp>
        <p:nvSpPr>
          <p:cNvPr id="3" name="Subtitle 2"/>
          <p:cNvSpPr>
            <a:spLocks noGrp="1"/>
          </p:cNvSpPr>
          <p:nvPr>
            <p:ph type="subTitle" idx="1"/>
          </p:nvPr>
        </p:nvSpPr>
        <p:spPr/>
        <p:txBody>
          <a:bodyPr/>
          <a:lstStyle/>
          <a:p>
            <a:r>
              <a:rPr lang="en-US" dirty="0" smtClean="0"/>
              <a:t>Trim Suffix</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39193000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ise-group-smaller.jpg"/>
          <p:cNvPicPr>
            <a:picLocks noChangeAspect="1"/>
          </p:cNvPicPr>
          <p:nvPr/>
        </p:nvPicPr>
        <p:blipFill>
          <a:blip r:embed="rId2" cstate="print"/>
          <a:stretch>
            <a:fillRect/>
          </a:stretch>
        </p:blipFill>
        <p:spPr>
          <a:xfrm>
            <a:off x="4676067" y="1664800"/>
            <a:ext cx="4086934" cy="3269547"/>
          </a:xfrm>
          <a:prstGeom prst="rect">
            <a:avLst/>
          </a:prstGeom>
        </p:spPr>
      </p:pic>
      <p:sp>
        <p:nvSpPr>
          <p:cNvPr id="2" name="Title 1"/>
          <p:cNvSpPr>
            <a:spLocks noGrp="1"/>
          </p:cNvSpPr>
          <p:nvPr>
            <p:ph type="title"/>
          </p:nvPr>
        </p:nvSpPr>
        <p:spPr>
          <a:xfrm>
            <a:off x="381000" y="230187"/>
            <a:ext cx="8382000" cy="747897"/>
          </a:xfrm>
        </p:spPr>
        <p:txBody>
          <a:bodyPr/>
          <a:lstStyle/>
          <a:p>
            <a:r>
              <a:rPr lang="en-US" dirty="0" err="1" smtClean="0"/>
              <a:t>RiSE</a:t>
            </a:r>
            <a:endParaRPr lang="en-US" dirty="0"/>
          </a:p>
        </p:txBody>
      </p:sp>
      <p:sp>
        <p:nvSpPr>
          <p:cNvPr id="3" name="Content Placeholder 2"/>
          <p:cNvSpPr>
            <a:spLocks noGrp="1"/>
          </p:cNvSpPr>
          <p:nvPr>
            <p:ph idx="4294967295"/>
          </p:nvPr>
        </p:nvSpPr>
        <p:spPr>
          <a:xfrm>
            <a:off x="381000" y="1219200"/>
            <a:ext cx="8382000" cy="5281446"/>
          </a:xfrm>
          <a:prstGeom prst="rect">
            <a:avLst/>
          </a:prstGeom>
        </p:spPr>
        <p:txBody>
          <a:bodyPr/>
          <a:lstStyle/>
          <a:p>
            <a:r>
              <a:rPr lang="en-US" dirty="0" smtClean="0"/>
              <a:t>Research in Software Engineering</a:t>
            </a:r>
          </a:p>
          <a:p>
            <a:r>
              <a:rPr lang="en-US" dirty="0" smtClean="0"/>
              <a:t>Microsoft Research,</a:t>
            </a:r>
            <a:br>
              <a:rPr lang="en-US" dirty="0" smtClean="0"/>
            </a:br>
            <a:r>
              <a:rPr lang="en-US" dirty="0" smtClean="0"/>
              <a:t>Redmond</a:t>
            </a:r>
          </a:p>
          <a:p>
            <a:endParaRPr lang="en-US" dirty="0" smtClean="0"/>
          </a:p>
          <a:p>
            <a:endParaRPr lang="en-US" dirty="0" smtClean="0"/>
          </a:p>
          <a:p>
            <a:pPr>
              <a:buNone/>
            </a:pPr>
            <a:endParaRPr lang="en-US" dirty="0" smtClean="0"/>
          </a:p>
          <a:p>
            <a:endParaRPr lang="en-US" dirty="0" smtClean="0"/>
          </a:p>
          <a:p>
            <a:r>
              <a:rPr lang="en-US" dirty="0" smtClean="0"/>
              <a:t>http://research.microsoft.com/rise</a:t>
            </a:r>
          </a:p>
          <a:p>
            <a:r>
              <a:rPr lang="en-US" dirty="0" smtClean="0"/>
              <a:t>Related groups: PPT (MSR Cambridge) and RSE (MSR India)</a:t>
            </a:r>
            <a:endParaRPr lang="en-US" dirty="0"/>
          </a:p>
        </p:txBody>
      </p:sp>
      <p:sp>
        <p:nvSpPr>
          <p:cNvPr id="5" name="TextBox 4"/>
          <p:cNvSpPr txBox="1"/>
          <p:nvPr/>
        </p:nvSpPr>
        <p:spPr>
          <a:xfrm>
            <a:off x="6523575" y="6581001"/>
            <a:ext cx="2620425" cy="276999"/>
          </a:xfrm>
          <a:prstGeom prst="rect">
            <a:avLst/>
          </a:prstGeom>
          <a:noFill/>
        </p:spPr>
        <p:txBody>
          <a:bodyPr wrap="square" rtlCol="0">
            <a:spAutoFit/>
          </a:bodyPr>
          <a:lstStyle/>
          <a:p>
            <a:r>
              <a:rPr lang="en-US" sz="1200" dirty="0" smtClean="0">
                <a:solidFill>
                  <a:schemeClr val="bg1"/>
                </a:solidFill>
              </a:rPr>
              <a:t>[picture: Microsoft Research</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42558289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a:xfrm>
            <a:off x="381000" y="990600"/>
            <a:ext cx="8382000" cy="3422475"/>
          </a:xfrm>
        </p:spPr>
        <p:txBody>
          <a:bodyPr/>
          <a:lstStyle/>
          <a:p>
            <a:r>
              <a:rPr lang="en-US" dirty="0" smtClean="0"/>
              <a:t>Contracts</a:t>
            </a:r>
          </a:p>
          <a:p>
            <a:pPr lvl="1"/>
            <a:r>
              <a:rPr lang="en-US" dirty="0" smtClean="0"/>
              <a:t>help define interfaces</a:t>
            </a:r>
          </a:p>
          <a:p>
            <a:pPr lvl="1"/>
            <a:r>
              <a:rPr lang="en-US" dirty="0" smtClean="0"/>
              <a:t>shape thinking</a:t>
            </a:r>
          </a:p>
          <a:p>
            <a:pPr lvl="1"/>
            <a:r>
              <a:rPr lang="en-US" dirty="0" smtClean="0"/>
              <a:t>are used in practice</a:t>
            </a:r>
          </a:p>
          <a:p>
            <a:r>
              <a:rPr lang="en-US" dirty="0" smtClean="0"/>
              <a:t>Contracts need tools</a:t>
            </a:r>
          </a:p>
          <a:p>
            <a:pPr lvl="1"/>
            <a:r>
              <a:rPr lang="en-US" dirty="0" smtClean="0"/>
              <a:t>… and give the opportunity to use/apply tools</a:t>
            </a:r>
          </a:p>
          <a:p>
            <a:r>
              <a:rPr lang="en-US" dirty="0" smtClean="0"/>
              <a:t>In the extreme, can lead to full verification</a:t>
            </a:r>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5" name="TextBox 4"/>
          <p:cNvSpPr txBox="1"/>
          <p:nvPr/>
        </p:nvSpPr>
        <p:spPr>
          <a:xfrm>
            <a:off x="228600" y="4495800"/>
            <a:ext cx="8763000" cy="1938992"/>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2687638" algn="r"/>
                <a:tab pos="2798763" algn="l"/>
              </a:tabLst>
            </a:pPr>
            <a:r>
              <a:rPr lang="en-US" sz="2400" dirty="0" smtClean="0">
                <a:solidFill>
                  <a:schemeClr val="bg1"/>
                </a:solidFill>
              </a:rPr>
              <a:t>	Code Contracts	</a:t>
            </a:r>
            <a:r>
              <a:rPr lang="en-US" sz="2400" dirty="0" smtClean="0">
                <a:solidFill>
                  <a:schemeClr val="bg1"/>
                </a:solidFill>
                <a:hlinkClick r:id="rId2"/>
              </a:rPr>
              <a:t>research.microsoft.com/contracts</a:t>
            </a:r>
            <a:endParaRPr lang="en-US" sz="2400" dirty="0">
              <a:solidFill>
                <a:schemeClr val="bg1"/>
              </a:solidFill>
            </a:endParaRPr>
          </a:p>
          <a:p>
            <a:pPr>
              <a:tabLst>
                <a:tab pos="2687638" algn="r"/>
                <a:tab pos="2798763" algn="l"/>
              </a:tabLst>
            </a:pPr>
            <a:r>
              <a:rPr lang="en-US" sz="2400" dirty="0" smtClean="0">
                <a:solidFill>
                  <a:schemeClr val="bg1"/>
                </a:solidFill>
              </a:rPr>
              <a:t>	Spec#	</a:t>
            </a:r>
            <a:r>
              <a:rPr lang="en-US" sz="2400" dirty="0" smtClean="0">
                <a:solidFill>
                  <a:schemeClr val="bg1"/>
                </a:solidFill>
                <a:hlinkClick r:id="rId3"/>
              </a:rPr>
              <a:t>specsharp.codeplex.com</a:t>
            </a:r>
            <a:endParaRPr lang="en-US" sz="2400" dirty="0">
              <a:solidFill>
                <a:schemeClr val="bg1"/>
              </a:solidFill>
            </a:endParaRPr>
          </a:p>
          <a:p>
            <a:pPr>
              <a:tabLst>
                <a:tab pos="2687638" algn="r"/>
                <a:tab pos="2798763" algn="l"/>
              </a:tabLst>
            </a:pPr>
            <a:r>
              <a:rPr lang="en-US" sz="2400" dirty="0" smtClean="0">
                <a:solidFill>
                  <a:schemeClr val="bg1"/>
                </a:solidFill>
              </a:rPr>
              <a:t>	</a:t>
            </a:r>
            <a:r>
              <a:rPr lang="en-US" sz="2400" dirty="0" err="1" smtClean="0">
                <a:solidFill>
                  <a:schemeClr val="bg1"/>
                </a:solidFill>
              </a:rPr>
              <a:t>Dafny</a:t>
            </a:r>
            <a:r>
              <a:rPr lang="en-US" sz="2400" dirty="0" smtClean="0">
                <a:solidFill>
                  <a:schemeClr val="bg1"/>
                </a:solidFill>
              </a:rPr>
              <a:t> </a:t>
            </a:r>
            <a:r>
              <a:rPr lang="en-US" sz="2400" dirty="0">
                <a:solidFill>
                  <a:schemeClr val="bg1"/>
                </a:solidFill>
              </a:rPr>
              <a:t>and </a:t>
            </a:r>
            <a:r>
              <a:rPr lang="en-US" sz="2400" dirty="0" smtClean="0">
                <a:solidFill>
                  <a:schemeClr val="bg1"/>
                </a:solidFill>
              </a:rPr>
              <a:t>Boogie	</a:t>
            </a:r>
            <a:r>
              <a:rPr lang="en-US" sz="2400" dirty="0" smtClean="0">
                <a:solidFill>
                  <a:schemeClr val="bg1"/>
                </a:solidFill>
                <a:hlinkClick r:id="rId4"/>
              </a:rPr>
              <a:t>boogie.codeplex.com</a:t>
            </a:r>
            <a:endParaRPr lang="en-US" sz="2400" dirty="0">
              <a:solidFill>
                <a:schemeClr val="bg1"/>
              </a:solidFill>
            </a:endParaRPr>
          </a:p>
          <a:p>
            <a:pPr>
              <a:tabLst>
                <a:tab pos="2687638" algn="r"/>
                <a:tab pos="2798763" algn="l"/>
              </a:tabLst>
            </a:pPr>
            <a:r>
              <a:rPr lang="en-US" sz="2400" dirty="0" smtClean="0">
                <a:solidFill>
                  <a:schemeClr val="bg1"/>
                </a:solidFill>
              </a:rPr>
              <a:t>	Projects </a:t>
            </a:r>
            <a:r>
              <a:rPr lang="en-US" sz="2400" dirty="0">
                <a:solidFill>
                  <a:schemeClr val="bg1"/>
                </a:solidFill>
              </a:rPr>
              <a:t>and </a:t>
            </a:r>
            <a:r>
              <a:rPr lang="en-US" sz="2400" dirty="0" smtClean="0">
                <a:solidFill>
                  <a:schemeClr val="bg1"/>
                </a:solidFill>
              </a:rPr>
              <a:t>videos	</a:t>
            </a:r>
            <a:r>
              <a:rPr lang="en-US" sz="2400" dirty="0" smtClean="0">
                <a:solidFill>
                  <a:schemeClr val="bg1"/>
                </a:solidFill>
                <a:hlinkClick r:id="rId5"/>
              </a:rPr>
              <a:t>research.microsoft.com/rise</a:t>
            </a:r>
            <a:endParaRPr lang="en-US" sz="2400" dirty="0">
              <a:solidFill>
                <a:schemeClr val="bg1"/>
              </a:solidFill>
            </a:endParaRPr>
          </a:p>
          <a:p>
            <a:pPr>
              <a:tabLst>
                <a:tab pos="2687638" algn="r"/>
                <a:tab pos="2798763" algn="l"/>
              </a:tabLst>
            </a:pPr>
            <a:r>
              <a:rPr lang="en-US" sz="2400" dirty="0" smtClean="0">
                <a:solidFill>
                  <a:schemeClr val="bg1"/>
                </a:solidFill>
              </a:rPr>
              <a:t>	Various papers	</a:t>
            </a:r>
            <a:r>
              <a:rPr lang="en-US" sz="2400" dirty="0" smtClean="0">
                <a:solidFill>
                  <a:schemeClr val="bg1"/>
                </a:solidFill>
                <a:hlinkClick r:id="rId6"/>
              </a:rPr>
              <a:t>research.microsoft.com</a:t>
            </a:r>
            <a:r>
              <a:rPr lang="en-US" sz="2400" dirty="0">
                <a:solidFill>
                  <a:schemeClr val="bg1"/>
                </a:solidFill>
                <a:hlinkClick r:id="rId6"/>
              </a:rPr>
              <a:t>/~</a:t>
            </a:r>
            <a:r>
              <a:rPr lang="en-US" sz="2400" dirty="0" err="1" smtClean="0">
                <a:solidFill>
                  <a:schemeClr val="bg1"/>
                </a:solidFill>
                <a:hlinkClick r:id="rId6"/>
              </a:rPr>
              <a:t>leino</a:t>
            </a:r>
            <a:r>
              <a:rPr lang="en-US" sz="2400" dirty="0" smtClean="0">
                <a:solidFill>
                  <a:schemeClr val="bg1"/>
                </a:solidFill>
                <a:hlinkClick r:id="rId6"/>
              </a:rPr>
              <a:t>/papers.html</a:t>
            </a:r>
            <a:endParaRPr lang="en-US" sz="2400" dirty="0">
              <a:solidFill>
                <a:schemeClr val="bg1"/>
              </a:solidFill>
            </a:endParaRPr>
          </a:p>
        </p:txBody>
      </p:sp>
    </p:spTree>
    <p:extLst>
      <p:ext uri="{BB962C8B-B14F-4D97-AF65-F5344CB8AC3E}">
        <p14:creationId xmlns:p14="http://schemas.microsoft.com/office/powerpoint/2010/main" val="49512301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lum bright="-100000"/>
          </a:blip>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106194"/>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2008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develop software…</a:t>
            </a:r>
            <a:endParaRPr lang="en-US" dirty="0"/>
          </a:p>
        </p:txBody>
      </p:sp>
      <p:sp>
        <p:nvSpPr>
          <p:cNvPr id="3" name="Text Placeholder 2"/>
          <p:cNvSpPr>
            <a:spLocks noGrp="1"/>
          </p:cNvSpPr>
          <p:nvPr>
            <p:ph type="body" sz="quarter" idx="10"/>
          </p:nvPr>
        </p:nvSpPr>
        <p:spPr>
          <a:xfrm>
            <a:off x="381000" y="1143000"/>
            <a:ext cx="8382000" cy="5127558"/>
          </a:xfrm>
        </p:spPr>
        <p:txBody>
          <a:bodyPr/>
          <a:lstStyle/>
          <a:p>
            <a:r>
              <a:rPr lang="en-US" sz="2800" dirty="0"/>
              <a:t>with the right features</a:t>
            </a:r>
          </a:p>
          <a:p>
            <a:r>
              <a:rPr lang="en-US" sz="2800" dirty="0"/>
              <a:t>that is easy to use</a:t>
            </a:r>
          </a:p>
          <a:p>
            <a:r>
              <a:rPr lang="en-US" sz="2800" dirty="0"/>
              <a:t>that is hard to misuse</a:t>
            </a:r>
          </a:p>
          <a:p>
            <a:pPr lvl="1"/>
            <a:r>
              <a:rPr lang="en-US" sz="2400" dirty="0"/>
              <a:t>accidentally</a:t>
            </a:r>
          </a:p>
          <a:p>
            <a:pPr lvl="1"/>
            <a:r>
              <a:rPr lang="en-US" sz="2400" dirty="0"/>
              <a:t>maliciously</a:t>
            </a:r>
          </a:p>
          <a:p>
            <a:r>
              <a:rPr lang="en-US" sz="2800" dirty="0"/>
              <a:t>can be developed effectively</a:t>
            </a:r>
          </a:p>
          <a:p>
            <a:pPr lvl="1"/>
            <a:r>
              <a:rPr lang="en-US" sz="2400" dirty="0"/>
              <a:t>on schedule</a:t>
            </a:r>
          </a:p>
          <a:p>
            <a:pPr lvl="1"/>
            <a:r>
              <a:rPr lang="en-US" sz="2400" dirty="0"/>
              <a:t>free of defects</a:t>
            </a:r>
          </a:p>
          <a:p>
            <a:r>
              <a:rPr lang="en-US" sz="2800" dirty="0"/>
              <a:t>can be maintained</a:t>
            </a:r>
          </a:p>
          <a:p>
            <a:pPr lvl="1"/>
            <a:r>
              <a:rPr lang="en-US" sz="2400" dirty="0" smtClean="0"/>
              <a:t>to add </a:t>
            </a:r>
            <a:r>
              <a:rPr lang="en-US" sz="2400" dirty="0"/>
              <a:t>features</a:t>
            </a:r>
          </a:p>
          <a:p>
            <a:pPr lvl="1"/>
            <a:r>
              <a:rPr lang="en-US" sz="2400" dirty="0" smtClean="0"/>
              <a:t>to adapt </a:t>
            </a:r>
            <a:r>
              <a:rPr lang="en-US" sz="2400" dirty="0"/>
              <a:t>to new environments</a:t>
            </a:r>
          </a:p>
          <a:p>
            <a:pPr lvl="1"/>
            <a:r>
              <a:rPr lang="en-US" sz="2400" dirty="0" smtClean="0"/>
              <a:t>to preserve/transfer </a:t>
            </a:r>
            <a:r>
              <a:rPr lang="en-US" sz="2400" dirty="0"/>
              <a:t>knowledge between </a:t>
            </a:r>
            <a:r>
              <a:rPr lang="en-US" sz="2400" dirty="0" smtClean="0"/>
              <a:t>developers</a:t>
            </a:r>
            <a:endParaRPr lang="en-US" sz="2400"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Tree>
    <p:extLst>
      <p:ext uri="{BB962C8B-B14F-4D97-AF65-F5344CB8AC3E}">
        <p14:creationId xmlns:p14="http://schemas.microsoft.com/office/powerpoint/2010/main" val="388184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 about programs</a:t>
            </a:r>
            <a:endParaRPr lang="en-US" dirty="0"/>
          </a:p>
        </p:txBody>
      </p:sp>
      <p:sp>
        <p:nvSpPr>
          <p:cNvPr id="3" name="Text Placeholder 2"/>
          <p:cNvSpPr>
            <a:spLocks noGrp="1"/>
          </p:cNvSpPr>
          <p:nvPr>
            <p:ph type="body" sz="quarter" idx="10"/>
          </p:nvPr>
        </p:nvSpPr>
        <p:spPr>
          <a:xfrm>
            <a:off x="381000" y="1411552"/>
            <a:ext cx="8382000" cy="1526572"/>
          </a:xfrm>
        </p:spPr>
        <p:txBody>
          <a:bodyPr/>
          <a:lstStyle/>
          <a:p>
            <a:r>
              <a:rPr lang="en-US" dirty="0"/>
              <a:t>Semantics</a:t>
            </a:r>
          </a:p>
          <a:p>
            <a:r>
              <a:rPr lang="en-US" dirty="0"/>
              <a:t>Specifications (contracts)</a:t>
            </a:r>
          </a:p>
          <a:p>
            <a:r>
              <a:rPr lang="en-US" dirty="0" smtClean="0"/>
              <a:t>Tools</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Tree>
    <p:extLst>
      <p:ext uri="{BB962C8B-B14F-4D97-AF65-F5344CB8AC3E}">
        <p14:creationId xmlns:p14="http://schemas.microsoft.com/office/powerpoint/2010/main" val="14354831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ino\Pictures\aswec 2010\bob floyd 19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6800">
            <a:off x="7162800" y="364252"/>
            <a:ext cx="1529416" cy="1997948"/>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Robert W. Floyd</a:t>
            </a:r>
            <a:r>
              <a:rPr lang="en-US" sz="2800" dirty="0"/>
              <a:t> [1967]</a:t>
            </a:r>
            <a:endParaRPr lang="en-US" dirty="0"/>
          </a:p>
        </p:txBody>
      </p:sp>
      <p:sp>
        <p:nvSpPr>
          <p:cNvPr id="3" name="Text Placeholder 2"/>
          <p:cNvSpPr>
            <a:spLocks noGrp="1"/>
          </p:cNvSpPr>
          <p:nvPr>
            <p:ph type="body" sz="quarter" idx="10"/>
          </p:nvPr>
        </p:nvSpPr>
        <p:spPr>
          <a:xfrm>
            <a:off x="381000" y="1018603"/>
            <a:ext cx="8382000" cy="886397"/>
          </a:xfrm>
        </p:spPr>
        <p:txBody>
          <a:bodyPr/>
          <a:lstStyle/>
          <a:p>
            <a:r>
              <a:rPr lang="en-US" dirty="0"/>
              <a:t>Add assertions on edges of </a:t>
            </a:r>
            <a:r>
              <a:rPr lang="en-US" dirty="0" smtClean="0"/>
              <a:t>the</a:t>
            </a:r>
            <a:br>
              <a:rPr lang="en-US" dirty="0" smtClean="0"/>
            </a:br>
            <a:r>
              <a:rPr lang="en-US" dirty="0" smtClean="0"/>
              <a:t>program’s </a:t>
            </a:r>
            <a:r>
              <a:rPr lang="en-US" dirty="0"/>
              <a:t>flow </a:t>
            </a:r>
            <a:r>
              <a:rPr lang="en-US" dirty="0" smtClean="0"/>
              <a:t>graph</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5" name="Flowchart: Process 4"/>
          <p:cNvSpPr/>
          <p:nvPr/>
        </p:nvSpPr>
        <p:spPr bwMode="auto">
          <a:xfrm>
            <a:off x="2176673" y="2514600"/>
            <a:ext cx="1404727" cy="609600"/>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r := 0</a:t>
            </a:r>
          </a:p>
        </p:txBody>
      </p:sp>
      <p:sp>
        <p:nvSpPr>
          <p:cNvPr id="6" name="Flowchart: Decision 5"/>
          <p:cNvSpPr/>
          <p:nvPr/>
        </p:nvSpPr>
        <p:spPr bwMode="auto">
          <a:xfrm>
            <a:off x="880292" y="3658721"/>
            <a:ext cx="3082108" cy="1065679"/>
          </a:xfrm>
          <a:prstGeom prst="flowChartDecisi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(r+1)</a:t>
            </a:r>
            <a:r>
              <a:rPr lang="en-US" sz="2400" baseline="300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2</a:t>
            </a: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 </a:t>
            </a:r>
            <a:r>
              <a:rPr lang="en-US" sz="2400" dirty="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 </a:t>
            </a: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N</a:t>
            </a:r>
            <a:endParaRPr lang="en-US" sz="2400" baseline="300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7" name="Flowchart: Process 6"/>
          <p:cNvSpPr/>
          <p:nvPr/>
        </p:nvSpPr>
        <p:spPr bwMode="auto">
          <a:xfrm>
            <a:off x="5342475" y="5143500"/>
            <a:ext cx="2057400" cy="914400"/>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rPr>
              <a:t>r := r + 1</a:t>
            </a:r>
          </a:p>
        </p:txBody>
      </p:sp>
      <p:cxnSp>
        <p:nvCxnSpPr>
          <p:cNvPr id="8" name="Straight Arrow Connector 7"/>
          <p:cNvCxnSpPr>
            <a:stCxn id="5" idx="2"/>
            <a:endCxn id="6" idx="0"/>
          </p:cNvCxnSpPr>
          <p:nvPr/>
        </p:nvCxnSpPr>
        <p:spPr>
          <a:xfrm flipH="1">
            <a:off x="2421346" y="3124200"/>
            <a:ext cx="457691" cy="534521"/>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7" idx="1"/>
          </p:cNvCxnSpPr>
          <p:nvPr/>
        </p:nvCxnSpPr>
        <p:spPr>
          <a:xfrm>
            <a:off x="2421346" y="4724400"/>
            <a:ext cx="2921129" cy="876300"/>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1837766" y="4724400"/>
            <a:ext cx="583580" cy="528936"/>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7" idx="3"/>
          </p:cNvCxnSpPr>
          <p:nvPr/>
        </p:nvCxnSpPr>
        <p:spPr>
          <a:xfrm flipH="1" flipV="1">
            <a:off x="3312949" y="4114800"/>
            <a:ext cx="4086926" cy="1485900"/>
          </a:xfrm>
          <a:prstGeom prst="curvedConnector3">
            <a:avLst>
              <a:gd name="adj1" fmla="val -10000"/>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0"/>
          </p:cNvCxnSpPr>
          <p:nvPr/>
        </p:nvCxnSpPr>
        <p:spPr>
          <a:xfrm flipH="1">
            <a:off x="2879037" y="1905000"/>
            <a:ext cx="250136" cy="609600"/>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12949" y="1905000"/>
            <a:ext cx="2021051" cy="457200"/>
          </a:xfrm>
          <a:prstGeom prst="rect">
            <a:avLst/>
          </a:prstGeom>
          <a:noFill/>
        </p:spPr>
        <p:txBody>
          <a:bodyPr wrap="square" rtlCol="0">
            <a:spAutoFit/>
          </a:bodyPr>
          <a:lstStyle/>
          <a:p>
            <a:r>
              <a:rPr lang="en-US" sz="2400" dirty="0" smtClean="0">
                <a:solidFill>
                  <a:schemeClr val="bg1"/>
                </a:solidFill>
                <a:effectLst/>
              </a:rPr>
              <a:t>0 ≤ N</a:t>
            </a:r>
          </a:p>
        </p:txBody>
      </p:sp>
      <p:sp>
        <p:nvSpPr>
          <p:cNvPr id="14" name="TextBox 13"/>
          <p:cNvSpPr txBox="1"/>
          <p:nvPr/>
        </p:nvSpPr>
        <p:spPr>
          <a:xfrm>
            <a:off x="2971800" y="3429000"/>
            <a:ext cx="3048000" cy="461665"/>
          </a:xfrm>
          <a:prstGeom prst="rect">
            <a:avLst/>
          </a:prstGeom>
          <a:noFill/>
        </p:spPr>
        <p:txBody>
          <a:bodyPr wrap="square" rtlCol="0">
            <a:spAutoFit/>
          </a:bodyPr>
          <a:lstStyle/>
          <a:p>
            <a:r>
              <a:rPr lang="en-US" sz="2400" dirty="0" smtClean="0">
                <a:solidFill>
                  <a:schemeClr val="bg1"/>
                </a:solidFill>
                <a:effectLst/>
                <a:sym typeface="Symbol"/>
              </a:rPr>
              <a:t>r</a:t>
            </a:r>
            <a:r>
              <a:rPr lang="en-US" sz="2400" baseline="30000" dirty="0" smtClean="0">
                <a:solidFill>
                  <a:schemeClr val="bg1"/>
                </a:solidFill>
                <a:effectLst/>
                <a:sym typeface="Symbol"/>
              </a:rPr>
              <a:t>2</a:t>
            </a:r>
            <a:r>
              <a:rPr lang="en-US" sz="2400" dirty="0" smtClean="0">
                <a:solidFill>
                  <a:schemeClr val="bg1"/>
                </a:solidFill>
              </a:rPr>
              <a:t> ≤ N</a:t>
            </a:r>
            <a:endParaRPr lang="en-US" sz="2400" baseline="30000" dirty="0" smtClean="0">
              <a:solidFill>
                <a:schemeClr val="bg1"/>
              </a:solidFill>
              <a:effectLst/>
            </a:endParaRPr>
          </a:p>
        </p:txBody>
      </p:sp>
      <p:sp>
        <p:nvSpPr>
          <p:cNvPr id="15" name="TextBox 14"/>
          <p:cNvSpPr txBox="1"/>
          <p:nvPr/>
        </p:nvSpPr>
        <p:spPr>
          <a:xfrm>
            <a:off x="4648200" y="3733800"/>
            <a:ext cx="1717722" cy="461665"/>
          </a:xfrm>
          <a:prstGeom prst="rect">
            <a:avLst/>
          </a:prstGeom>
          <a:noFill/>
        </p:spPr>
        <p:txBody>
          <a:bodyPr wrap="square" rtlCol="0">
            <a:spAutoFit/>
          </a:bodyPr>
          <a:lstStyle/>
          <a:p>
            <a:r>
              <a:rPr lang="en-US" sz="2400" dirty="0" smtClean="0">
                <a:solidFill>
                  <a:schemeClr val="bg1"/>
                </a:solidFill>
                <a:effectLst/>
                <a:sym typeface="Symbol"/>
              </a:rPr>
              <a:t>r</a:t>
            </a:r>
            <a:r>
              <a:rPr lang="en-US" sz="2400" baseline="30000" dirty="0" smtClean="0">
                <a:solidFill>
                  <a:schemeClr val="bg1"/>
                </a:solidFill>
                <a:effectLst/>
                <a:sym typeface="Symbol"/>
              </a:rPr>
              <a:t>2</a:t>
            </a:r>
            <a:r>
              <a:rPr lang="en-US" sz="2400" dirty="0" smtClean="0">
                <a:solidFill>
                  <a:schemeClr val="bg1"/>
                </a:solidFill>
              </a:rPr>
              <a:t> </a:t>
            </a:r>
            <a:r>
              <a:rPr lang="en-US" sz="2400" dirty="0">
                <a:solidFill>
                  <a:schemeClr val="bg1"/>
                </a:solidFill>
              </a:rPr>
              <a:t>≤ </a:t>
            </a:r>
            <a:r>
              <a:rPr lang="en-US" sz="2400" dirty="0" smtClean="0">
                <a:solidFill>
                  <a:schemeClr val="bg1"/>
                </a:solidFill>
                <a:sym typeface="Symbol"/>
              </a:rPr>
              <a:t>N</a:t>
            </a:r>
            <a:endParaRPr lang="en-US" sz="2400" baseline="30000" dirty="0" smtClean="0">
              <a:solidFill>
                <a:schemeClr val="bg1"/>
              </a:solidFill>
              <a:effectLst/>
            </a:endParaRPr>
          </a:p>
        </p:txBody>
      </p:sp>
      <p:sp>
        <p:nvSpPr>
          <p:cNvPr id="16" name="TextBox 15"/>
          <p:cNvSpPr txBox="1"/>
          <p:nvPr/>
        </p:nvSpPr>
        <p:spPr>
          <a:xfrm>
            <a:off x="3352800" y="4648200"/>
            <a:ext cx="3167273" cy="461665"/>
          </a:xfrm>
          <a:prstGeom prst="rect">
            <a:avLst/>
          </a:prstGeom>
          <a:noFill/>
        </p:spPr>
        <p:txBody>
          <a:bodyPr wrap="square" rtlCol="0">
            <a:spAutoFit/>
          </a:bodyPr>
          <a:lstStyle/>
          <a:p>
            <a:r>
              <a:rPr lang="en-US" sz="2400" dirty="0" smtClean="0">
                <a:solidFill>
                  <a:schemeClr val="bg1"/>
                </a:solidFill>
                <a:sym typeface="Symbol"/>
              </a:rPr>
              <a:t>r</a:t>
            </a:r>
            <a:r>
              <a:rPr lang="en-US" sz="2400" baseline="30000" dirty="0" smtClean="0">
                <a:solidFill>
                  <a:schemeClr val="bg1"/>
                </a:solidFill>
                <a:sym typeface="Symbol"/>
              </a:rPr>
              <a:t>2</a:t>
            </a:r>
            <a:r>
              <a:rPr lang="en-US" sz="2400" dirty="0" smtClean="0">
                <a:solidFill>
                  <a:schemeClr val="bg1"/>
                </a:solidFill>
              </a:rPr>
              <a:t> ≤ </a:t>
            </a:r>
            <a:r>
              <a:rPr lang="en-US" sz="2400" dirty="0" smtClean="0">
                <a:solidFill>
                  <a:schemeClr val="bg1"/>
                </a:solidFill>
                <a:sym typeface="Symbol"/>
              </a:rPr>
              <a:t>N </a:t>
            </a:r>
            <a:r>
              <a:rPr lang="en-US" sz="2400" dirty="0" smtClean="0">
                <a:solidFill>
                  <a:schemeClr val="bg1"/>
                </a:solidFill>
              </a:rPr>
              <a:t>⋀</a:t>
            </a:r>
            <a:r>
              <a:rPr lang="en-US" sz="2400" dirty="0" smtClean="0">
                <a:solidFill>
                  <a:schemeClr val="bg1"/>
                </a:solidFill>
                <a:sym typeface="Symbol"/>
              </a:rPr>
              <a:t> </a:t>
            </a:r>
            <a:r>
              <a:rPr lang="en-US" sz="2400" dirty="0">
                <a:solidFill>
                  <a:schemeClr val="bg1"/>
                </a:solidFill>
                <a:sym typeface="Symbol"/>
              </a:rPr>
              <a:t>(</a:t>
            </a:r>
            <a:r>
              <a:rPr lang="en-US" sz="2400" dirty="0" smtClean="0">
                <a:solidFill>
                  <a:schemeClr val="bg1"/>
                </a:solidFill>
                <a:sym typeface="Symbol"/>
              </a:rPr>
              <a:t>r+1)</a:t>
            </a:r>
            <a:r>
              <a:rPr lang="en-US" sz="2400" baseline="30000" dirty="0" smtClean="0">
                <a:solidFill>
                  <a:schemeClr val="bg1"/>
                </a:solidFill>
                <a:sym typeface="Symbol"/>
              </a:rPr>
              <a:t>2</a:t>
            </a:r>
            <a:r>
              <a:rPr lang="en-US" sz="2400" dirty="0" smtClean="0">
                <a:solidFill>
                  <a:schemeClr val="bg1"/>
                </a:solidFill>
                <a:sym typeface="Symbol"/>
              </a:rPr>
              <a:t> </a:t>
            </a:r>
            <a:r>
              <a:rPr lang="en-US" sz="2400" dirty="0">
                <a:solidFill>
                  <a:schemeClr val="bg1"/>
                </a:solidFill>
                <a:sym typeface="Symbol"/>
              </a:rPr>
              <a:t>≤ N</a:t>
            </a:r>
          </a:p>
        </p:txBody>
      </p:sp>
      <p:sp>
        <p:nvSpPr>
          <p:cNvPr id="17" name="TextBox 16"/>
          <p:cNvSpPr txBox="1"/>
          <p:nvPr/>
        </p:nvSpPr>
        <p:spPr>
          <a:xfrm>
            <a:off x="762000" y="5481935"/>
            <a:ext cx="3167273" cy="461665"/>
          </a:xfrm>
          <a:prstGeom prst="rect">
            <a:avLst/>
          </a:prstGeom>
          <a:noFill/>
        </p:spPr>
        <p:txBody>
          <a:bodyPr wrap="square" rtlCol="0">
            <a:spAutoFit/>
          </a:bodyPr>
          <a:lstStyle/>
          <a:p>
            <a:r>
              <a:rPr lang="en-US" sz="2400" dirty="0" smtClean="0">
                <a:solidFill>
                  <a:schemeClr val="bg1"/>
                </a:solidFill>
                <a:sym typeface="Symbol"/>
              </a:rPr>
              <a:t>r</a:t>
            </a:r>
            <a:r>
              <a:rPr lang="en-US" sz="2400" baseline="30000" dirty="0" smtClean="0">
                <a:solidFill>
                  <a:schemeClr val="bg1"/>
                </a:solidFill>
                <a:sym typeface="Symbol"/>
              </a:rPr>
              <a:t>2</a:t>
            </a:r>
            <a:r>
              <a:rPr lang="en-US" sz="2400" dirty="0" smtClean="0">
                <a:solidFill>
                  <a:schemeClr val="bg1"/>
                </a:solidFill>
                <a:sym typeface="Symbol"/>
              </a:rPr>
              <a:t> ≤</a:t>
            </a:r>
            <a:r>
              <a:rPr lang="en-US" sz="2400" dirty="0" smtClean="0">
                <a:solidFill>
                  <a:schemeClr val="bg1"/>
                </a:solidFill>
              </a:rPr>
              <a:t> N </a:t>
            </a:r>
            <a:r>
              <a:rPr lang="en-US" sz="2400" dirty="0" smtClean="0">
                <a:solidFill>
                  <a:schemeClr val="bg1"/>
                </a:solidFill>
                <a:sym typeface="Symbol"/>
              </a:rPr>
              <a:t>&lt; (r+1)</a:t>
            </a:r>
            <a:r>
              <a:rPr lang="en-US" sz="2400" baseline="30000" dirty="0" smtClean="0">
                <a:solidFill>
                  <a:schemeClr val="bg1"/>
                </a:solidFill>
                <a:sym typeface="Symbol"/>
              </a:rPr>
              <a:t>2</a:t>
            </a:r>
            <a:endParaRPr lang="en-US" sz="2400" baseline="30000" dirty="0" smtClean="0">
              <a:solidFill>
                <a:schemeClr val="bg1"/>
              </a:solidFill>
              <a:effectLst/>
            </a:endParaRPr>
          </a:p>
        </p:txBody>
      </p:sp>
      <p:sp>
        <p:nvSpPr>
          <p:cNvPr id="18" name="TextBox 17"/>
          <p:cNvSpPr txBox="1"/>
          <p:nvPr/>
        </p:nvSpPr>
        <p:spPr>
          <a:xfrm>
            <a:off x="2895600" y="4953000"/>
            <a:ext cx="685800" cy="400110"/>
          </a:xfrm>
          <a:prstGeom prst="rect">
            <a:avLst/>
          </a:prstGeom>
          <a:noFill/>
        </p:spPr>
        <p:txBody>
          <a:bodyPr wrap="square" rtlCol="0">
            <a:spAutoFit/>
          </a:bodyPr>
          <a:lstStyle/>
          <a:p>
            <a:r>
              <a:rPr lang="en-US" sz="2000" dirty="0" smtClean="0">
                <a:solidFill>
                  <a:schemeClr val="bg2"/>
                </a:solidFill>
                <a:effectLst/>
              </a:rPr>
              <a:t>yes</a:t>
            </a:r>
          </a:p>
        </p:txBody>
      </p:sp>
      <p:sp>
        <p:nvSpPr>
          <p:cNvPr id="19" name="TextBox 18"/>
          <p:cNvSpPr txBox="1"/>
          <p:nvPr/>
        </p:nvSpPr>
        <p:spPr>
          <a:xfrm>
            <a:off x="2236694" y="4953000"/>
            <a:ext cx="685800" cy="400110"/>
          </a:xfrm>
          <a:prstGeom prst="rect">
            <a:avLst/>
          </a:prstGeom>
          <a:noFill/>
        </p:spPr>
        <p:txBody>
          <a:bodyPr wrap="square" rtlCol="0">
            <a:spAutoFit/>
          </a:bodyPr>
          <a:lstStyle/>
          <a:p>
            <a:r>
              <a:rPr lang="en-US" sz="2000" dirty="0" smtClean="0">
                <a:solidFill>
                  <a:schemeClr val="bg2"/>
                </a:solidFill>
                <a:effectLst/>
              </a:rPr>
              <a:t>no</a:t>
            </a:r>
          </a:p>
        </p:txBody>
      </p:sp>
      <p:sp>
        <p:nvSpPr>
          <p:cNvPr id="1040" name="TextBox 1039"/>
          <p:cNvSpPr txBox="1"/>
          <p:nvPr/>
        </p:nvSpPr>
        <p:spPr>
          <a:xfrm>
            <a:off x="6523575" y="6581001"/>
            <a:ext cx="2620425" cy="276999"/>
          </a:xfrm>
          <a:prstGeom prst="rect">
            <a:avLst/>
          </a:prstGeom>
          <a:noFill/>
        </p:spPr>
        <p:txBody>
          <a:bodyPr wrap="square" rtlCol="0">
            <a:spAutoFit/>
          </a:bodyPr>
          <a:lstStyle/>
          <a:p>
            <a:r>
              <a:rPr lang="en-US" sz="1200" dirty="0" smtClean="0">
                <a:solidFill>
                  <a:schemeClr val="bg1"/>
                </a:solidFill>
              </a:rPr>
              <a:t>[picture: sigact.acm.org/</a:t>
            </a:r>
            <a:r>
              <a:rPr lang="en-US" sz="1200" dirty="0" err="1" smtClean="0">
                <a:solidFill>
                  <a:schemeClr val="bg1"/>
                </a:solidFill>
              </a:rPr>
              <a:t>floyd</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2156189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Hoare </a:t>
            </a:r>
            <a:r>
              <a:rPr lang="en-US" sz="2800" dirty="0"/>
              <a:t>[1969]</a:t>
            </a:r>
            <a:endParaRPr lang="en-US" dirty="0"/>
          </a:p>
        </p:txBody>
      </p:sp>
      <p:sp>
        <p:nvSpPr>
          <p:cNvPr id="3" name="Text Placeholder 2"/>
          <p:cNvSpPr>
            <a:spLocks noGrp="1"/>
          </p:cNvSpPr>
          <p:nvPr>
            <p:ph type="body" sz="quarter" idx="10"/>
          </p:nvPr>
        </p:nvSpPr>
        <p:spPr>
          <a:xfrm>
            <a:off x="381000" y="2706433"/>
            <a:ext cx="8382000" cy="2412968"/>
          </a:xfrm>
        </p:spPr>
        <p:txBody>
          <a:bodyPr/>
          <a:lstStyle/>
          <a:p>
            <a:r>
              <a:rPr lang="en-US" dirty="0" smtClean="0"/>
              <a:t>S is a program</a:t>
            </a:r>
          </a:p>
          <a:p>
            <a:r>
              <a:rPr lang="en-US" dirty="0" smtClean="0"/>
              <a:t>P </a:t>
            </a:r>
            <a:r>
              <a:rPr lang="en-US" dirty="0"/>
              <a:t>and Q are assertions (predicates, conditions) about the program state</a:t>
            </a:r>
          </a:p>
          <a:p>
            <a:r>
              <a:rPr lang="en-US" dirty="0" smtClean="0"/>
              <a:t>The </a:t>
            </a:r>
            <a:r>
              <a:rPr lang="en-US" dirty="0"/>
              <a:t>triple </a:t>
            </a:r>
            <a:r>
              <a:rPr lang="en-US" dirty="0" smtClean="0"/>
              <a:t>says: </a:t>
            </a:r>
            <a:r>
              <a:rPr lang="en-US" dirty="0"/>
              <a:t>started in a state satisfying P, every outcome of S </a:t>
            </a:r>
            <a:r>
              <a:rPr lang="en-US" dirty="0" smtClean="0"/>
              <a:t>will satisfy Q</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5" name="TextBox 4"/>
          <p:cNvSpPr txBox="1"/>
          <p:nvPr/>
        </p:nvSpPr>
        <p:spPr>
          <a:xfrm>
            <a:off x="1447800" y="1295400"/>
            <a:ext cx="5029200" cy="1015663"/>
          </a:xfrm>
          <a:prstGeom prst="rect">
            <a:avLst/>
          </a:prstGeom>
          <a:noFill/>
        </p:spPr>
        <p:txBody>
          <a:bodyPr wrap="square" rtlCol="0">
            <a:spAutoFit/>
          </a:bodyPr>
          <a:lstStyle/>
          <a:p>
            <a:r>
              <a:rPr lang="en-US" sz="6000" dirty="0" smtClean="0">
                <a:solidFill>
                  <a:schemeClr val="bg1"/>
                </a:solidFill>
                <a:effectLst/>
              </a:rPr>
              <a:t>{ P } S { Q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5502">
            <a:off x="7259173" y="411471"/>
            <a:ext cx="1551071" cy="1857374"/>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523575" y="6581001"/>
            <a:ext cx="2620425" cy="276999"/>
          </a:xfrm>
          <a:prstGeom prst="rect">
            <a:avLst/>
          </a:prstGeom>
          <a:noFill/>
        </p:spPr>
        <p:txBody>
          <a:bodyPr wrap="square" rtlCol="0">
            <a:spAutoFit/>
          </a:bodyPr>
          <a:lstStyle/>
          <a:p>
            <a:r>
              <a:rPr lang="en-US" sz="1200" dirty="0" smtClean="0">
                <a:solidFill>
                  <a:schemeClr val="bg1"/>
                </a:solidFill>
              </a:rPr>
              <a:t>[picture: Microsoft Research</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35926585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1295400" y="5362576"/>
            <a:ext cx="12192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7" name="Rounded Rectangle 6"/>
          <p:cNvSpPr/>
          <p:nvPr/>
        </p:nvSpPr>
        <p:spPr bwMode="auto">
          <a:xfrm>
            <a:off x="1295400" y="2133600"/>
            <a:ext cx="12192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8" name="Rounded Rectangle 7"/>
          <p:cNvSpPr/>
          <p:nvPr/>
        </p:nvSpPr>
        <p:spPr bwMode="auto">
          <a:xfrm>
            <a:off x="1981200" y="3198685"/>
            <a:ext cx="12192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9" name="Rounded Rectangle 8"/>
          <p:cNvSpPr/>
          <p:nvPr/>
        </p:nvSpPr>
        <p:spPr bwMode="auto">
          <a:xfrm>
            <a:off x="1981200" y="4300536"/>
            <a:ext cx="1219200" cy="609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endParaRPr>
          </a:p>
        </p:txBody>
      </p:sp>
      <p:sp>
        <p:nvSpPr>
          <p:cNvPr id="2" name="Title 1"/>
          <p:cNvSpPr>
            <a:spLocks noGrp="1"/>
          </p:cNvSpPr>
          <p:nvPr>
            <p:ph type="title"/>
          </p:nvPr>
        </p:nvSpPr>
        <p:spPr/>
        <p:txBody>
          <a:bodyPr/>
          <a:lstStyle/>
          <a:p>
            <a:r>
              <a:rPr lang="en-US" dirty="0"/>
              <a:t>Hoare triples:  example</a:t>
            </a:r>
          </a:p>
        </p:txBody>
      </p:sp>
      <p:sp>
        <p:nvSpPr>
          <p:cNvPr id="3" name="Text Placeholder 2"/>
          <p:cNvSpPr>
            <a:spLocks noGrp="1"/>
          </p:cNvSpPr>
          <p:nvPr>
            <p:ph type="body" sz="quarter" idx="10"/>
          </p:nvPr>
        </p:nvSpPr>
        <p:spPr>
          <a:xfrm>
            <a:off x="914400" y="1143000"/>
            <a:ext cx="7848600" cy="5318379"/>
          </a:xfrm>
        </p:spPr>
        <p:txBody>
          <a:bodyPr/>
          <a:lstStyle/>
          <a:p>
            <a:pPr marL="0" indent="228600">
              <a:buNone/>
            </a:pPr>
            <a:r>
              <a:rPr lang="en-US" dirty="0">
                <a:solidFill>
                  <a:schemeClr val="bg1"/>
                </a:solidFill>
              </a:rPr>
              <a:t>{ 0 ≤ N }</a:t>
            </a:r>
          </a:p>
          <a:p>
            <a:pPr marL="0" indent="228600">
              <a:buNone/>
            </a:pPr>
            <a:endParaRPr lang="en-US" dirty="0"/>
          </a:p>
          <a:p>
            <a:pPr marL="0" indent="228600">
              <a:buNone/>
            </a:pPr>
            <a:r>
              <a:rPr lang="en-US" dirty="0">
                <a:solidFill>
                  <a:schemeClr val="bg1"/>
                </a:solidFill>
              </a:rPr>
              <a:t>{ </a:t>
            </a:r>
            <a:r>
              <a:rPr lang="en-US" dirty="0" smtClean="0">
                <a:solidFill>
                  <a:schemeClr val="bg1"/>
                </a:solidFill>
                <a:sym typeface="Symbol"/>
              </a:rPr>
              <a:t>r</a:t>
            </a:r>
            <a:r>
              <a:rPr lang="en-US" baseline="30000" dirty="0">
                <a:solidFill>
                  <a:schemeClr val="bg1"/>
                </a:solidFill>
                <a:sym typeface="Symbol"/>
              </a:rPr>
              <a:t>2</a:t>
            </a:r>
            <a:r>
              <a:rPr lang="en-US" dirty="0" smtClean="0">
                <a:solidFill>
                  <a:schemeClr val="bg1"/>
                </a:solidFill>
                <a:sym typeface="Symbol"/>
              </a:rPr>
              <a:t> ≤ N </a:t>
            </a:r>
            <a:r>
              <a:rPr lang="en-US" dirty="0">
                <a:solidFill>
                  <a:schemeClr val="bg1"/>
                </a:solidFill>
                <a:sym typeface="Symbol"/>
              </a:rPr>
              <a:t>}</a:t>
            </a:r>
          </a:p>
          <a:p>
            <a:pPr marL="0" indent="228600">
              <a:buNone/>
            </a:pPr>
            <a:endParaRPr lang="en-US" b="1" dirty="0">
              <a:sym typeface="Symbol"/>
            </a:endParaRPr>
          </a:p>
          <a:p>
            <a:pPr marL="0" indent="228600">
              <a:buNone/>
            </a:pPr>
            <a:r>
              <a:rPr lang="en-US" dirty="0">
                <a:sym typeface="Symbol"/>
              </a:rPr>
              <a:t> 	</a:t>
            </a:r>
            <a:r>
              <a:rPr lang="en-US" dirty="0" smtClean="0">
                <a:solidFill>
                  <a:schemeClr val="bg1"/>
                </a:solidFill>
                <a:sym typeface="Symbol"/>
              </a:rPr>
              <a:t>{ r</a:t>
            </a:r>
            <a:r>
              <a:rPr lang="en-US" baseline="30000" dirty="0" smtClean="0">
                <a:solidFill>
                  <a:schemeClr val="bg1"/>
                </a:solidFill>
                <a:sym typeface="Symbol"/>
              </a:rPr>
              <a:t>2</a:t>
            </a:r>
            <a:r>
              <a:rPr lang="en-US" dirty="0" smtClean="0">
                <a:solidFill>
                  <a:schemeClr val="bg1"/>
                </a:solidFill>
                <a:sym typeface="Symbol"/>
              </a:rPr>
              <a:t> </a:t>
            </a:r>
            <a:r>
              <a:rPr lang="en-US" dirty="0">
                <a:solidFill>
                  <a:schemeClr val="bg1"/>
                </a:solidFill>
                <a:sym typeface="Symbol"/>
              </a:rPr>
              <a:t>≤ N</a:t>
            </a:r>
            <a:r>
              <a:rPr lang="en-US" dirty="0" smtClean="0">
                <a:solidFill>
                  <a:schemeClr val="bg1"/>
                </a:solidFill>
                <a:sym typeface="Symbol"/>
              </a:rPr>
              <a:t> </a:t>
            </a:r>
            <a:r>
              <a:rPr lang="en-US" dirty="0">
                <a:solidFill>
                  <a:schemeClr val="bg1"/>
                </a:solidFill>
                <a:latin typeface="Segoe UI Symbol"/>
                <a:ea typeface="Segoe UI Symbol"/>
              </a:rPr>
              <a:t>⋀</a:t>
            </a:r>
            <a:r>
              <a:rPr lang="en-US" dirty="0">
                <a:solidFill>
                  <a:schemeClr val="bg1"/>
                </a:solidFill>
                <a:sym typeface="Symbol"/>
              </a:rPr>
              <a:t> </a:t>
            </a:r>
            <a:r>
              <a:rPr lang="en-US" dirty="0" smtClean="0">
                <a:solidFill>
                  <a:schemeClr val="bg1"/>
                </a:solidFill>
                <a:sym typeface="Symbol"/>
              </a:rPr>
              <a:t>(r+1)</a:t>
            </a:r>
            <a:r>
              <a:rPr lang="en-US" baseline="30000" dirty="0" smtClean="0">
                <a:solidFill>
                  <a:schemeClr val="bg1"/>
                </a:solidFill>
                <a:sym typeface="Symbol"/>
              </a:rPr>
              <a:t>2</a:t>
            </a:r>
            <a:r>
              <a:rPr lang="en-US" dirty="0" smtClean="0">
                <a:solidFill>
                  <a:schemeClr val="bg1"/>
                </a:solidFill>
                <a:sym typeface="Symbol"/>
              </a:rPr>
              <a:t> ≤ N }</a:t>
            </a:r>
            <a:endParaRPr lang="en-US" dirty="0">
              <a:solidFill>
                <a:schemeClr val="bg1"/>
              </a:solidFill>
              <a:sym typeface="Symbol"/>
            </a:endParaRPr>
          </a:p>
          <a:p>
            <a:pPr marL="0" indent="228600">
              <a:buNone/>
            </a:pPr>
            <a:r>
              <a:rPr lang="en-US" dirty="0">
                <a:sym typeface="Symbol"/>
              </a:rPr>
              <a:t> 	</a:t>
            </a:r>
          </a:p>
          <a:p>
            <a:pPr marL="0" indent="228600">
              <a:buNone/>
            </a:pPr>
            <a:r>
              <a:rPr lang="en-US" dirty="0">
                <a:sym typeface="Symbol"/>
              </a:rPr>
              <a:t> 	</a:t>
            </a:r>
            <a:r>
              <a:rPr lang="en-US" dirty="0" smtClean="0">
                <a:solidFill>
                  <a:schemeClr val="bg1"/>
                </a:solidFill>
                <a:sym typeface="Symbol"/>
              </a:rPr>
              <a:t>{ r</a:t>
            </a:r>
            <a:r>
              <a:rPr lang="en-US" baseline="30000" dirty="0" smtClean="0">
                <a:solidFill>
                  <a:schemeClr val="bg1"/>
                </a:solidFill>
                <a:sym typeface="Symbol"/>
              </a:rPr>
              <a:t>2</a:t>
            </a:r>
            <a:r>
              <a:rPr lang="en-US" dirty="0" smtClean="0">
                <a:solidFill>
                  <a:schemeClr val="bg1"/>
                </a:solidFill>
                <a:sym typeface="Symbol"/>
              </a:rPr>
              <a:t> </a:t>
            </a:r>
            <a:r>
              <a:rPr lang="en-US" dirty="0">
                <a:solidFill>
                  <a:schemeClr val="bg1"/>
                </a:solidFill>
                <a:sym typeface="Symbol"/>
              </a:rPr>
              <a:t>≤ N</a:t>
            </a:r>
            <a:r>
              <a:rPr lang="en-US" dirty="0" smtClean="0">
                <a:solidFill>
                  <a:schemeClr val="bg1"/>
                </a:solidFill>
                <a:sym typeface="Symbol"/>
              </a:rPr>
              <a:t> </a:t>
            </a:r>
            <a:r>
              <a:rPr lang="en-US" dirty="0">
                <a:solidFill>
                  <a:schemeClr val="bg1"/>
                </a:solidFill>
                <a:sym typeface="Symbol"/>
              </a:rPr>
              <a:t>}</a:t>
            </a:r>
          </a:p>
          <a:p>
            <a:pPr marL="0" indent="228600">
              <a:buNone/>
            </a:pPr>
            <a:endParaRPr lang="en-US" b="1" dirty="0">
              <a:sym typeface="Symbol"/>
            </a:endParaRPr>
          </a:p>
          <a:p>
            <a:pPr marL="0" indent="228600">
              <a:buNone/>
            </a:pPr>
            <a:r>
              <a:rPr lang="en-US" dirty="0" smtClean="0">
                <a:solidFill>
                  <a:schemeClr val="bg1"/>
                </a:solidFill>
                <a:sym typeface="Symbol"/>
              </a:rPr>
              <a:t>{ r</a:t>
            </a:r>
            <a:r>
              <a:rPr lang="en-US" baseline="30000" dirty="0" smtClean="0">
                <a:solidFill>
                  <a:schemeClr val="bg1"/>
                </a:solidFill>
                <a:sym typeface="Symbol"/>
              </a:rPr>
              <a:t>2</a:t>
            </a:r>
            <a:r>
              <a:rPr lang="en-US" dirty="0" smtClean="0">
                <a:solidFill>
                  <a:schemeClr val="bg1"/>
                </a:solidFill>
                <a:sym typeface="Symbol"/>
              </a:rPr>
              <a:t> </a:t>
            </a:r>
            <a:r>
              <a:rPr lang="en-US" dirty="0">
                <a:solidFill>
                  <a:schemeClr val="bg1"/>
                </a:solidFill>
                <a:sym typeface="Symbol"/>
              </a:rPr>
              <a:t>≤ N &lt; (r+1)</a:t>
            </a:r>
            <a:r>
              <a:rPr lang="en-US" baseline="30000" dirty="0">
                <a:solidFill>
                  <a:schemeClr val="bg1"/>
                </a:solidFill>
                <a:sym typeface="Symbol"/>
              </a:rPr>
              <a:t>2</a:t>
            </a:r>
            <a:r>
              <a:rPr lang="en-US" dirty="0">
                <a:solidFill>
                  <a:schemeClr val="bg1"/>
                </a:solidFill>
                <a:sym typeface="Symbol"/>
              </a:rPr>
              <a:t> }</a:t>
            </a:r>
            <a:endParaRPr lang="en-US" dirty="0">
              <a:solidFill>
                <a:schemeClr val="bg1"/>
              </a:solidFill>
            </a:endParaRPr>
          </a:p>
          <a:p>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6" name="Text Placeholder 2"/>
          <p:cNvSpPr txBox="1">
            <a:spLocks/>
          </p:cNvSpPr>
          <p:nvPr/>
        </p:nvSpPr>
        <p:spPr>
          <a:xfrm>
            <a:off x="914400" y="1158621"/>
            <a:ext cx="7848600" cy="5318379"/>
          </a:xfrm>
          <a:prstGeom prst="rect">
            <a:avLst/>
          </a:prstGeom>
        </p:spPr>
        <p:txBody>
          <a:bodyPr vert="horz" lIns="0" tIns="0" rIns="0" bIns="0" rtlCol="0">
            <a:spAutoFit/>
          </a:bodyPr>
          <a:lstStyle>
            <a:lvl1pPr marL="460375" indent="-460375" algn="l" defTabSz="914363" rtl="0" eaLnBrk="1" latinLnBrk="0" hangingPunct="1">
              <a:lnSpc>
                <a:spcPct val="90000"/>
              </a:lnSpc>
              <a:spcBef>
                <a:spcPct val="20000"/>
              </a:spcBef>
              <a:buFontTx/>
              <a:buBlip>
                <a:blip r:embed="rId2"/>
              </a:buBlip>
              <a:defRPr sz="3200" kern="1200">
                <a:solidFill>
                  <a:schemeClr val="bg2"/>
                </a:solidFill>
                <a:effectLst/>
                <a:latin typeface="+mn-lt"/>
                <a:ea typeface="+mn-ea"/>
                <a:cs typeface="+mn-cs"/>
              </a:defRPr>
            </a:lvl1pPr>
            <a:lvl2pPr marL="855663" indent="-395288" algn="l" defTabSz="914363" rtl="0" eaLnBrk="1" latinLnBrk="0" hangingPunct="1">
              <a:lnSpc>
                <a:spcPct val="90000"/>
              </a:lnSpc>
              <a:spcBef>
                <a:spcPct val="20000"/>
              </a:spcBef>
              <a:buFontTx/>
              <a:buBlip>
                <a:blip r:embed="rId2"/>
              </a:buBlip>
              <a:defRPr sz="2800" kern="1200">
                <a:solidFill>
                  <a:schemeClr val="bg2"/>
                </a:solidFill>
                <a:effectLst/>
                <a:latin typeface="+mn-lt"/>
                <a:ea typeface="+mn-ea"/>
                <a:cs typeface="+mn-cs"/>
              </a:defRPr>
            </a:lvl2pPr>
            <a:lvl3pPr marL="1258888" indent="-403225" algn="l" defTabSz="914363" rtl="0" eaLnBrk="1" latinLnBrk="0" hangingPunct="1">
              <a:lnSpc>
                <a:spcPct val="90000"/>
              </a:lnSpc>
              <a:spcBef>
                <a:spcPct val="20000"/>
              </a:spcBef>
              <a:buFontTx/>
              <a:buBlip>
                <a:blip r:embed="rId2"/>
              </a:buBlip>
              <a:defRPr sz="2400" kern="1200">
                <a:solidFill>
                  <a:schemeClr val="bg2"/>
                </a:solidFill>
                <a:effectLst/>
                <a:latin typeface="+mn-lt"/>
                <a:ea typeface="+mn-ea"/>
                <a:cs typeface="+mn-cs"/>
              </a:defRPr>
            </a:lvl3pPr>
            <a:lvl4pPr marL="1604963" indent="-346075" algn="l" defTabSz="914363" rtl="0" eaLnBrk="1" latinLnBrk="0" hangingPunct="1">
              <a:lnSpc>
                <a:spcPct val="90000"/>
              </a:lnSpc>
              <a:spcBef>
                <a:spcPct val="20000"/>
              </a:spcBef>
              <a:buFontTx/>
              <a:buBlip>
                <a:blip r:embed="rId2"/>
              </a:buBlip>
              <a:defRPr sz="2400" kern="1200">
                <a:solidFill>
                  <a:schemeClr val="bg2"/>
                </a:solidFill>
                <a:effectLst/>
                <a:latin typeface="+mn-lt"/>
                <a:ea typeface="+mn-ea"/>
                <a:cs typeface="+mn-cs"/>
              </a:defRPr>
            </a:lvl4pPr>
            <a:lvl5pPr marL="1941513" indent="-336550" algn="l" defTabSz="914363" rtl="0" eaLnBrk="1" latinLnBrk="0" hangingPunct="1">
              <a:lnSpc>
                <a:spcPct val="90000"/>
              </a:lnSpc>
              <a:spcBef>
                <a:spcPct val="20000"/>
              </a:spcBef>
              <a:buFontTx/>
              <a:buBlip>
                <a:blip r:embed="rId2"/>
              </a:buBlip>
              <a:defRPr sz="2400" kern="1200">
                <a:solidFill>
                  <a:schemeClr val="bg2"/>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28600">
              <a:buFontTx/>
              <a:buNone/>
            </a:pPr>
            <a:endParaRPr lang="en-US" dirty="0" smtClean="0">
              <a:solidFill>
                <a:schemeClr val="bg1"/>
              </a:solidFill>
            </a:endParaRPr>
          </a:p>
          <a:p>
            <a:pPr marL="0" indent="228600">
              <a:buFontTx/>
              <a:buNone/>
            </a:pPr>
            <a:r>
              <a:rPr lang="en-US" dirty="0" smtClean="0"/>
              <a:t>r := 0;</a:t>
            </a:r>
          </a:p>
          <a:p>
            <a:pPr marL="0" indent="228600">
              <a:buFontTx/>
              <a:buNone/>
            </a:pPr>
            <a:endParaRPr lang="en-US" dirty="0" smtClean="0">
              <a:solidFill>
                <a:schemeClr val="bg1"/>
              </a:solidFill>
              <a:sym typeface="Symbol"/>
            </a:endParaRPr>
          </a:p>
          <a:p>
            <a:pPr marL="0" indent="228600">
              <a:buNone/>
            </a:pPr>
            <a:r>
              <a:rPr lang="en-US" b="1" dirty="0" smtClean="0">
                <a:sym typeface="Symbol"/>
              </a:rPr>
              <a:t>while</a:t>
            </a:r>
            <a:r>
              <a:rPr lang="en-US" dirty="0">
                <a:sym typeface="Symbol"/>
              </a:rPr>
              <a:t> (r+1)</a:t>
            </a:r>
            <a:r>
              <a:rPr lang="en-US" baseline="30000" dirty="0">
                <a:sym typeface="Symbol"/>
              </a:rPr>
              <a:t>2</a:t>
            </a:r>
            <a:r>
              <a:rPr lang="en-US" dirty="0">
                <a:sym typeface="Symbol"/>
              </a:rPr>
              <a:t> ≤ N </a:t>
            </a:r>
            <a:r>
              <a:rPr lang="en-US" b="1" dirty="0" smtClean="0">
                <a:sym typeface="Symbol"/>
              </a:rPr>
              <a:t>do</a:t>
            </a:r>
          </a:p>
          <a:p>
            <a:pPr marL="0" indent="228600">
              <a:buFontTx/>
              <a:buNone/>
            </a:pPr>
            <a:r>
              <a:rPr lang="en-US" dirty="0" smtClean="0">
                <a:sym typeface="Symbol"/>
              </a:rPr>
              <a:t> </a:t>
            </a:r>
            <a:endParaRPr lang="en-US" dirty="0" smtClean="0">
              <a:solidFill>
                <a:schemeClr val="bg1"/>
              </a:solidFill>
              <a:sym typeface="Symbol"/>
            </a:endParaRPr>
          </a:p>
          <a:p>
            <a:pPr marL="0" indent="228600">
              <a:buFontTx/>
              <a:buNone/>
            </a:pPr>
            <a:r>
              <a:rPr lang="en-US" dirty="0" smtClean="0">
                <a:sym typeface="Symbol"/>
              </a:rPr>
              <a:t> 	r := r + 1</a:t>
            </a:r>
          </a:p>
          <a:p>
            <a:pPr marL="0" indent="228600">
              <a:buFontTx/>
              <a:buNone/>
            </a:pPr>
            <a:r>
              <a:rPr lang="en-US" dirty="0" smtClean="0">
                <a:sym typeface="Symbol"/>
              </a:rPr>
              <a:t> </a:t>
            </a:r>
            <a:endParaRPr lang="en-US" dirty="0" smtClean="0">
              <a:solidFill>
                <a:schemeClr val="bg1"/>
              </a:solidFill>
              <a:sym typeface="Symbol"/>
            </a:endParaRPr>
          </a:p>
          <a:p>
            <a:pPr marL="0" indent="228600">
              <a:buFontTx/>
              <a:buNone/>
            </a:pPr>
            <a:r>
              <a:rPr lang="en-US" b="1" dirty="0" smtClean="0">
                <a:sym typeface="Symbol"/>
              </a:rPr>
              <a:t>end</a:t>
            </a:r>
          </a:p>
          <a:p>
            <a:pPr marL="0" indent="228600">
              <a:buFontTx/>
              <a:buNone/>
            </a:pPr>
            <a:endParaRPr lang="en-US" dirty="0" smtClean="0"/>
          </a:p>
          <a:p>
            <a:endParaRPr lang="en-US" dirty="0"/>
          </a:p>
        </p:txBody>
      </p:sp>
      <p:sp>
        <p:nvSpPr>
          <p:cNvPr id="10" name="TextBox 9"/>
          <p:cNvSpPr txBox="1"/>
          <p:nvPr/>
        </p:nvSpPr>
        <p:spPr>
          <a:xfrm>
            <a:off x="5410200" y="1295400"/>
            <a:ext cx="3048000" cy="584775"/>
          </a:xfrm>
          <a:prstGeom prst="rect">
            <a:avLst/>
          </a:prstGeom>
          <a:noFill/>
        </p:spPr>
        <p:txBody>
          <a:bodyPr wrap="square" rtlCol="0">
            <a:spAutoFit/>
          </a:bodyPr>
          <a:lstStyle/>
          <a:p>
            <a:r>
              <a:rPr lang="en-US" sz="3200" dirty="0" smtClean="0">
                <a:solidFill>
                  <a:schemeClr val="bg1"/>
                </a:solidFill>
              </a:rPr>
              <a:t>Loop invariant</a:t>
            </a:r>
            <a:endParaRPr lang="en-US" sz="3200" dirty="0" smtClean="0">
              <a:solidFill>
                <a:schemeClr val="bg1"/>
              </a:solidFill>
              <a:effectLst/>
            </a:endParaRPr>
          </a:p>
        </p:txBody>
      </p:sp>
      <p:cxnSp>
        <p:nvCxnSpPr>
          <p:cNvPr id="12" name="Straight Arrow Connector 11"/>
          <p:cNvCxnSpPr/>
          <p:nvPr/>
        </p:nvCxnSpPr>
        <p:spPr>
          <a:xfrm flipH="1">
            <a:off x="4572000" y="1880175"/>
            <a:ext cx="1219200" cy="2534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38700" y="2032575"/>
            <a:ext cx="1104900" cy="710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2600" y="2032575"/>
            <a:ext cx="838200" cy="710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981700" y="2032575"/>
            <a:ext cx="742950" cy="10154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591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animBg="1"/>
      <p:bldP spid="9" grpId="0" animBg="1"/>
      <p:bldP spid="3" grpId="0" uiExpand="1"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ino\Pictures\aswec 2010\DijkstraEds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5148">
            <a:off x="7370641" y="150928"/>
            <a:ext cx="1383798" cy="1765379"/>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Edsger</a:t>
            </a:r>
            <a:r>
              <a:rPr lang="en-US" dirty="0"/>
              <a:t> W. </a:t>
            </a:r>
            <a:r>
              <a:rPr lang="en-US" dirty="0" err="1"/>
              <a:t>Dijkstra</a:t>
            </a:r>
            <a:r>
              <a:rPr lang="en-US" dirty="0"/>
              <a:t> </a:t>
            </a:r>
            <a:r>
              <a:rPr lang="en-US" sz="2800" dirty="0"/>
              <a:t>[1976]</a:t>
            </a:r>
            <a:endParaRPr lang="en-US" dirty="0"/>
          </a:p>
        </p:txBody>
      </p:sp>
      <p:sp>
        <p:nvSpPr>
          <p:cNvPr id="3" name="Text Placeholder 2"/>
          <p:cNvSpPr>
            <a:spLocks noGrp="1"/>
          </p:cNvSpPr>
          <p:nvPr>
            <p:ph type="body" sz="quarter" idx="10"/>
          </p:nvPr>
        </p:nvSpPr>
        <p:spPr>
          <a:xfrm>
            <a:off x="381000" y="1066800"/>
            <a:ext cx="8382000" cy="5109091"/>
          </a:xfrm>
        </p:spPr>
        <p:txBody>
          <a:bodyPr/>
          <a:lstStyle/>
          <a:p>
            <a:r>
              <a:rPr lang="en-US" dirty="0" smtClean="0"/>
              <a:t>For </a:t>
            </a:r>
            <a:r>
              <a:rPr lang="en-US" dirty="0" smtClean="0">
                <a:solidFill>
                  <a:schemeClr val="bg1"/>
                </a:solidFill>
              </a:rPr>
              <a:t>{ </a:t>
            </a:r>
            <a:r>
              <a:rPr lang="en-US" dirty="0">
                <a:solidFill>
                  <a:schemeClr val="bg1"/>
                </a:solidFill>
              </a:rPr>
              <a:t>P } S { Q }</a:t>
            </a:r>
          </a:p>
          <a:p>
            <a:pPr lvl="1"/>
            <a:r>
              <a:rPr lang="en-US" dirty="0"/>
              <a:t>Given P and S, the most </a:t>
            </a:r>
            <a:r>
              <a:rPr lang="en-US" dirty="0" smtClean="0"/>
              <a:t>precise</a:t>
            </a:r>
            <a:br>
              <a:rPr lang="en-US" dirty="0" smtClean="0"/>
            </a:br>
            <a:r>
              <a:rPr lang="en-US" dirty="0" smtClean="0"/>
              <a:t>assertion </a:t>
            </a:r>
            <a:r>
              <a:rPr lang="en-US" dirty="0"/>
              <a:t>Q is called </a:t>
            </a:r>
            <a:r>
              <a:rPr lang="en-US" dirty="0" smtClean="0"/>
              <a:t>their</a:t>
            </a:r>
            <a:br>
              <a:rPr lang="en-US" dirty="0" smtClean="0"/>
            </a:br>
            <a:r>
              <a:rPr lang="en-US" i="1" dirty="0" smtClean="0"/>
              <a:t>strongest </a:t>
            </a:r>
            <a:r>
              <a:rPr lang="en-US" i="1" dirty="0"/>
              <a:t>postcondition</a:t>
            </a:r>
            <a:r>
              <a:rPr lang="en-US" dirty="0"/>
              <a:t>, denoted </a:t>
            </a:r>
            <a:r>
              <a:rPr lang="en-US" dirty="0" err="1"/>
              <a:t>sp</a:t>
            </a:r>
            <a:r>
              <a:rPr lang="en-US" dirty="0"/>
              <a:t>(S, P)</a:t>
            </a:r>
          </a:p>
          <a:p>
            <a:pPr lvl="1"/>
            <a:r>
              <a:rPr lang="en-US" dirty="0"/>
              <a:t>Given S and Q, the most </a:t>
            </a:r>
            <a:r>
              <a:rPr lang="en-US" dirty="0" smtClean="0"/>
              <a:t>general</a:t>
            </a:r>
            <a:br>
              <a:rPr lang="en-US" dirty="0" smtClean="0"/>
            </a:br>
            <a:r>
              <a:rPr lang="en-US" dirty="0" smtClean="0"/>
              <a:t>assertion </a:t>
            </a:r>
            <a:r>
              <a:rPr lang="en-US" dirty="0"/>
              <a:t>P is called </a:t>
            </a:r>
            <a:r>
              <a:rPr lang="en-US" dirty="0" smtClean="0"/>
              <a:t>their</a:t>
            </a:r>
            <a:br>
              <a:rPr lang="en-US" dirty="0" smtClean="0"/>
            </a:br>
            <a:r>
              <a:rPr lang="en-US" i="1" dirty="0" smtClean="0"/>
              <a:t>weakest </a:t>
            </a:r>
            <a:r>
              <a:rPr lang="en-US" i="1" dirty="0"/>
              <a:t>precondition</a:t>
            </a:r>
            <a:r>
              <a:rPr lang="en-US" dirty="0"/>
              <a:t>, denoted </a:t>
            </a:r>
            <a:r>
              <a:rPr lang="en-US" dirty="0" err="1"/>
              <a:t>wp</a:t>
            </a:r>
            <a:r>
              <a:rPr lang="en-US" dirty="0"/>
              <a:t>(S, Q)</a:t>
            </a:r>
          </a:p>
          <a:p>
            <a:r>
              <a:rPr lang="en-US" dirty="0" err="1"/>
              <a:t>sp</a:t>
            </a:r>
            <a:r>
              <a:rPr lang="en-US" dirty="0"/>
              <a:t>(S, P) </a:t>
            </a:r>
            <a:r>
              <a:rPr lang="en-US" dirty="0">
                <a:latin typeface="Segoe UI Symbol"/>
                <a:ea typeface="Segoe UI Symbol"/>
              </a:rPr>
              <a:t>⇒</a:t>
            </a:r>
            <a:r>
              <a:rPr lang="en-US" dirty="0"/>
              <a:t> Q</a:t>
            </a:r>
          </a:p>
          <a:p>
            <a:r>
              <a:rPr lang="en-US" dirty="0"/>
              <a:t>P </a:t>
            </a:r>
            <a:r>
              <a:rPr lang="en-US" dirty="0">
                <a:latin typeface="Segoe UI Symbol"/>
                <a:ea typeface="Segoe UI Symbol"/>
              </a:rPr>
              <a:t>⇒ </a:t>
            </a:r>
            <a:r>
              <a:rPr lang="en-US" dirty="0" err="1"/>
              <a:t>wp</a:t>
            </a:r>
            <a:r>
              <a:rPr lang="en-US" dirty="0"/>
              <a:t>(S, Q)</a:t>
            </a:r>
          </a:p>
          <a:p>
            <a:r>
              <a:rPr lang="en-US" dirty="0"/>
              <a:t>non-determinism easy</a:t>
            </a:r>
          </a:p>
          <a:p>
            <a:r>
              <a:rPr lang="en-US" dirty="0"/>
              <a:t>calculates the conditions (especially for ; </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
        <p:nvSpPr>
          <p:cNvPr id="7" name="TextBox 6"/>
          <p:cNvSpPr txBox="1"/>
          <p:nvPr/>
        </p:nvSpPr>
        <p:spPr>
          <a:xfrm>
            <a:off x="6523575" y="6581001"/>
            <a:ext cx="2620425" cy="276999"/>
          </a:xfrm>
          <a:prstGeom prst="rect">
            <a:avLst/>
          </a:prstGeom>
          <a:noFill/>
        </p:spPr>
        <p:txBody>
          <a:bodyPr wrap="square" rtlCol="0">
            <a:spAutoFit/>
          </a:bodyPr>
          <a:lstStyle/>
          <a:p>
            <a:r>
              <a:rPr lang="en-US" sz="1200" dirty="0">
                <a:solidFill>
                  <a:schemeClr val="bg1"/>
                </a:solidFill>
              </a:rPr>
              <a:t>[picture: </a:t>
            </a:r>
            <a:r>
              <a:rPr lang="en-US" sz="1200" dirty="0" smtClean="0">
                <a:solidFill>
                  <a:schemeClr val="bg1"/>
                </a:solidFill>
              </a:rPr>
              <a:t>www.lifeinlegacy.com</a:t>
            </a:r>
            <a:r>
              <a:rPr lang="en-US" sz="1200" b="1" dirty="0" smtClean="0">
                <a:solidFill>
                  <a:schemeClr val="bg1"/>
                </a:solidFill>
              </a:rPr>
              <a:t>]</a:t>
            </a:r>
            <a:endParaRPr lang="en-US" sz="1200" dirty="0" smtClean="0">
              <a:solidFill>
                <a:schemeClr val="bg1"/>
              </a:solidFill>
              <a:effectLst/>
            </a:endParaRPr>
          </a:p>
        </p:txBody>
      </p:sp>
    </p:spTree>
    <p:extLst>
      <p:ext uri="{BB962C8B-B14F-4D97-AF65-F5344CB8AC3E}">
        <p14:creationId xmlns:p14="http://schemas.microsoft.com/office/powerpoint/2010/main" val="1085661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scientific ideal…</a:t>
            </a:r>
          </a:p>
        </p:txBody>
      </p:sp>
      <p:sp>
        <p:nvSpPr>
          <p:cNvPr id="3" name="Text Placeholder 2"/>
          <p:cNvSpPr>
            <a:spLocks noGrp="1"/>
          </p:cNvSpPr>
          <p:nvPr>
            <p:ph type="body" sz="quarter" idx="10"/>
          </p:nvPr>
        </p:nvSpPr>
        <p:spPr>
          <a:xfrm>
            <a:off x="381000" y="1411552"/>
            <a:ext cx="8382000" cy="443198"/>
          </a:xfrm>
        </p:spPr>
        <p:txBody>
          <a:bodyPr/>
          <a:lstStyle/>
          <a:p>
            <a:r>
              <a:rPr lang="en-US" dirty="0"/>
              <a:t>… to engineering </a:t>
            </a:r>
            <a:r>
              <a:rPr lang="en-US" dirty="0" smtClean="0"/>
              <a:t>reality</a:t>
            </a:r>
            <a:endParaRPr lang="en-US" dirty="0"/>
          </a:p>
        </p:txBody>
      </p:sp>
      <p:sp>
        <p:nvSpPr>
          <p:cNvPr id="4" name="Footer Placeholder 3"/>
          <p:cNvSpPr>
            <a:spLocks noGrp="1"/>
          </p:cNvSpPr>
          <p:nvPr>
            <p:ph type="ftr" sz="quarter" idx="11"/>
          </p:nvPr>
        </p:nvSpPr>
        <p:spPr/>
        <p:txBody>
          <a:bodyPr/>
          <a:lstStyle/>
          <a:p>
            <a:r>
              <a:rPr lang="en-US" smtClean="0"/>
              <a:t>K.R.M. Leino, ASWEC 2010</a:t>
            </a:r>
            <a:endParaRPr lang="en-US" dirty="0"/>
          </a:p>
        </p:txBody>
      </p:sp>
    </p:spTree>
    <p:extLst>
      <p:ext uri="{BB962C8B-B14F-4D97-AF65-F5344CB8AC3E}">
        <p14:creationId xmlns:p14="http://schemas.microsoft.com/office/powerpoint/2010/main" val="32004708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 Research 2008 light template">
  <a:themeElements>
    <a:clrScheme name="Custom 12">
      <a:dk1>
        <a:srgbClr val="000000"/>
      </a:dk1>
      <a:lt1>
        <a:srgbClr val="FFFFFF"/>
      </a:lt1>
      <a:dk2>
        <a:srgbClr val="050595"/>
      </a:dk2>
      <a:lt2>
        <a:srgbClr val="FFFF99"/>
      </a:lt2>
      <a:accent1>
        <a:srgbClr val="FEC423"/>
      </a:accent1>
      <a:accent2>
        <a:srgbClr val="4F90CC"/>
      </a:accent2>
      <a:accent3>
        <a:srgbClr val="F37735"/>
      </a:accent3>
      <a:accent4>
        <a:srgbClr val="71C267"/>
      </a:accent4>
      <a:accent5>
        <a:srgbClr val="3ED6E4"/>
      </a:accent5>
      <a:accent6>
        <a:srgbClr val="7D3DA1"/>
      </a:accent6>
      <a:hlink>
        <a:srgbClr val="4F90CC"/>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50000">
                  <a:schemeClr val="tx1"/>
                </a:gs>
                <a:gs pos="100000">
                  <a:schemeClr val="tx1"/>
                </a:gs>
              </a:gsLst>
              <a:lin ang="5400000" scaled="0"/>
            </a:gradFill>
            <a:effectLst>
              <a:outerShdw blurRad="50800" dist="38100" dir="2700000" algn="tl" rotWithShape="0">
                <a:schemeClr val="bg2">
                  <a:alpha val="40000"/>
                </a:scheme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err="1" smtClean="0">
            <a:solidFill>
              <a:schemeClr val="bg2"/>
            </a:solidFill>
            <a:effectLst/>
          </a:defRPr>
        </a:defPPr>
      </a:lstStyle>
    </a:txDef>
  </a:objectDefaults>
  <a:extraClrSchemeLst/>
</a:theme>
</file>

<file path=ppt/theme/theme2.xml><?xml version="1.0" encoding="utf-8"?>
<a:theme xmlns:a="http://schemas.openxmlformats.org/drawingml/2006/main" name="White with Courier font for code slides">
  <a:themeElements>
    <a:clrScheme name="1-10070 Microsoft Research">
      <a:dk1>
        <a:srgbClr val="000000"/>
      </a:dk1>
      <a:lt1>
        <a:srgbClr val="FFFFFF"/>
      </a:lt1>
      <a:dk2>
        <a:srgbClr val="050595"/>
      </a:dk2>
      <a:lt2>
        <a:srgbClr val="FFFF99"/>
      </a:lt2>
      <a:accent1>
        <a:srgbClr val="FEC423"/>
      </a:accent1>
      <a:accent2>
        <a:srgbClr val="4F90CC"/>
      </a:accent2>
      <a:accent3>
        <a:srgbClr val="F37735"/>
      </a:accent3>
      <a:accent4>
        <a:srgbClr val="71C267"/>
      </a:accent4>
      <a:accent5>
        <a:srgbClr val="3ED6E4"/>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 Research 2008 light template</Template>
  <TotalTime>0</TotalTime>
  <Words>1495</Words>
  <Application>Microsoft Office PowerPoint</Application>
  <PresentationFormat>On-screen Show (4:3)</PresentationFormat>
  <Paragraphs>260</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Microsoft Research 2008 light template</vt:lpstr>
      <vt:lpstr>White with Courier font for code slides</vt:lpstr>
      <vt:lpstr>Contracts, tools, verification</vt:lpstr>
      <vt:lpstr>RiSE</vt:lpstr>
      <vt:lpstr>We want to develop software…</vt:lpstr>
      <vt:lpstr>Reasoning about programs</vt:lpstr>
      <vt:lpstr>Robert W. Floyd [1967]</vt:lpstr>
      <vt:lpstr>C.A.R. Hoare [1969]</vt:lpstr>
      <vt:lpstr>Hoare triples:  example</vt:lpstr>
      <vt:lpstr>Edsger W. Dijkstra [1976]</vt:lpstr>
      <vt:lpstr>From scientific ideal…</vt:lpstr>
      <vt:lpstr>James C. King [1976]</vt:lpstr>
      <vt:lpstr>Patrick and Radhia Cousot [1977]</vt:lpstr>
      <vt:lpstr>Greg Nelson [1979]</vt:lpstr>
      <vt:lpstr>Bertrand Meyer [1988]</vt:lpstr>
      <vt:lpstr>Spec#</vt:lpstr>
      <vt:lpstr>Verification architecture</vt:lpstr>
      <vt:lpstr>Dafny</vt:lpstr>
      <vt:lpstr>Some tools at Microsoft</vt:lpstr>
      <vt:lpstr>Code Contracts tools</vt:lpstr>
      <vt:lpstr>Code Contracts</vt:lpstr>
      <vt:lpstr>Conclusions</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tools, verification</dc:title>
  <dc:subject/>
  <dc:creator/>
  <dc:description/>
  <cp:lastModifiedBy/>
  <cp:revision>1</cp:revision>
  <dcterms:created xsi:type="dcterms:W3CDTF">2010-04-08T02:32:26Z</dcterms:created>
  <dcterms:modified xsi:type="dcterms:W3CDTF">2010-04-08T02:59:03Z</dcterms:modified>
</cp:coreProperties>
</file>