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59" r:id="rId3"/>
    <p:sldId id="268" r:id="rId4"/>
    <p:sldId id="257" r:id="rId5"/>
    <p:sldId id="258" r:id="rId6"/>
    <p:sldId id="374" r:id="rId7"/>
    <p:sldId id="260" r:id="rId8"/>
    <p:sldId id="261" r:id="rId9"/>
    <p:sldId id="262" r:id="rId10"/>
    <p:sldId id="263" r:id="rId11"/>
    <p:sldId id="264" r:id="rId12"/>
    <p:sldId id="265"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50" r:id="rId36"/>
    <p:sldId id="351" r:id="rId37"/>
    <p:sldId id="376" r:id="rId38"/>
    <p:sldId id="377" r:id="rId39"/>
    <p:sldId id="378" r:id="rId40"/>
    <p:sldId id="379" r:id="rId41"/>
    <p:sldId id="380" r:id="rId42"/>
    <p:sldId id="381" r:id="rId43"/>
    <p:sldId id="382" r:id="rId44"/>
    <p:sldId id="383" r:id="rId45"/>
    <p:sldId id="384" r:id="rId46"/>
    <p:sldId id="386" r:id="rId47"/>
    <p:sldId id="387" r:id="rId48"/>
    <p:sldId id="388" r:id="rId49"/>
    <p:sldId id="389" r:id="rId50"/>
    <p:sldId id="390" r:id="rId51"/>
    <p:sldId id="391" r:id="rId52"/>
    <p:sldId id="392" r:id="rId53"/>
    <p:sldId id="393" r:id="rId54"/>
    <p:sldId id="394" r:id="rId55"/>
    <p:sldId id="395" r:id="rId56"/>
    <p:sldId id="396" r:id="rId57"/>
    <p:sldId id="397" r:id="rId58"/>
    <p:sldId id="398" r:id="rId59"/>
    <p:sldId id="399" r:id="rId60"/>
    <p:sldId id="405" r:id="rId61"/>
    <p:sldId id="404" r:id="rId62"/>
    <p:sldId id="406" r:id="rId63"/>
    <p:sldId id="407" r:id="rId64"/>
    <p:sldId id="423" r:id="rId65"/>
    <p:sldId id="426" r:id="rId66"/>
    <p:sldId id="427" r:id="rId67"/>
    <p:sldId id="429" r:id="rId68"/>
    <p:sldId id="428" r:id="rId69"/>
    <p:sldId id="410" r:id="rId70"/>
    <p:sldId id="440" r:id="rId71"/>
    <p:sldId id="431" r:id="rId72"/>
    <p:sldId id="432" r:id="rId73"/>
    <p:sldId id="433" r:id="rId74"/>
    <p:sldId id="436" r:id="rId75"/>
    <p:sldId id="439" r:id="rId76"/>
    <p:sldId id="425" r:id="rId77"/>
    <p:sldId id="441" r:id="rId78"/>
    <p:sldId id="435"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42" autoAdjust="0"/>
    <p:restoredTop sz="81665" autoAdjust="0"/>
  </p:normalViewPr>
  <p:slideViewPr>
    <p:cSldViewPr>
      <p:cViewPr varScale="1">
        <p:scale>
          <a:sx n="158" d="100"/>
          <a:sy n="158" d="100"/>
        </p:scale>
        <p:origin x="-177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newson\AppData\Local\Microsoft\Windows\Temporary%20Internet%20Files\Content.Outlook\4VROAIRC\match_distances%2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newson\Desktop\MapMatchingFigures\gps_distance_minus_route_distance_plo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newson\Desktop\MapMatchingFigures\subsample%20&amp;%20nois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pnewson\Desktop\MapMatchingFigures\subsample%20&amp;%20nois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newson\Desktop\MapMatchingFigures\subsample%20&amp;%20noi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GPS Difference Probability</a:t>
            </a:r>
          </a:p>
        </c:rich>
      </c:tx>
      <c:layout/>
    </c:title>
    <c:plotArea>
      <c:layout/>
      <c:scatterChart>
        <c:scatterStyle val="lineMarker"/>
        <c:ser>
          <c:idx val="0"/>
          <c:order val="0"/>
          <c:tx>
            <c:v>Data Histogram</c:v>
          </c:tx>
          <c:spPr>
            <a:ln>
              <a:solidFill>
                <a:sysClr val="windowText" lastClr="000000"/>
              </a:solidFill>
            </a:ln>
          </c:spPr>
          <c:marker>
            <c:symbol val="none"/>
          </c:marker>
          <c:xVal>
            <c:numRef>
              <c:f>match_distances!$O$3:$O$62</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pt idx="48">
                  <c:v>24.5</c:v>
                </c:pt>
                <c:pt idx="49">
                  <c:v>25</c:v>
                </c:pt>
                <c:pt idx="50">
                  <c:v>25.5</c:v>
                </c:pt>
                <c:pt idx="51">
                  <c:v>26</c:v>
                </c:pt>
                <c:pt idx="52">
                  <c:v>26.5</c:v>
                </c:pt>
                <c:pt idx="53">
                  <c:v>27</c:v>
                </c:pt>
                <c:pt idx="54">
                  <c:v>27.5</c:v>
                </c:pt>
                <c:pt idx="55">
                  <c:v>28</c:v>
                </c:pt>
                <c:pt idx="56">
                  <c:v>28.5</c:v>
                </c:pt>
                <c:pt idx="57">
                  <c:v>29</c:v>
                </c:pt>
                <c:pt idx="58">
                  <c:v>29.5</c:v>
                </c:pt>
                <c:pt idx="59">
                  <c:v>30</c:v>
                </c:pt>
              </c:numCache>
            </c:numRef>
          </c:xVal>
          <c:yVal>
            <c:numRef>
              <c:f>match_distances!$Q$3:$Q$62</c:f>
              <c:numCache>
                <c:formatCode>General</c:formatCode>
                <c:ptCount val="60"/>
                <c:pt idx="0">
                  <c:v>9.3460111317254208E-2</c:v>
                </c:pt>
                <c:pt idx="1">
                  <c:v>8.9749536178107672E-2</c:v>
                </c:pt>
                <c:pt idx="2">
                  <c:v>9.4851576994434292E-2</c:v>
                </c:pt>
                <c:pt idx="3">
                  <c:v>0.10227272727272729</c:v>
                </c:pt>
                <c:pt idx="4">
                  <c:v>8.1168831168831224E-2</c:v>
                </c:pt>
                <c:pt idx="5">
                  <c:v>7.6762523191094723E-2</c:v>
                </c:pt>
                <c:pt idx="6">
                  <c:v>6.1920222634508387E-2</c:v>
                </c:pt>
                <c:pt idx="7">
                  <c:v>6.5398886827458355E-2</c:v>
                </c:pt>
                <c:pt idx="8">
                  <c:v>4.8237476808905437E-2</c:v>
                </c:pt>
                <c:pt idx="9">
                  <c:v>4.4758812615955483E-2</c:v>
                </c:pt>
                <c:pt idx="10">
                  <c:v>4.1512059369202228E-2</c:v>
                </c:pt>
                <c:pt idx="11">
                  <c:v>2.4582560296845992E-2</c:v>
                </c:pt>
                <c:pt idx="12">
                  <c:v>2.5974025974026007E-2</c:v>
                </c:pt>
                <c:pt idx="13">
                  <c:v>2.365491651205941E-2</c:v>
                </c:pt>
                <c:pt idx="14">
                  <c:v>2.3886827458256061E-2</c:v>
                </c:pt>
                <c:pt idx="15">
                  <c:v>1.6697588126159561E-2</c:v>
                </c:pt>
                <c:pt idx="16">
                  <c:v>1.5074211502782937E-2</c:v>
                </c:pt>
                <c:pt idx="17">
                  <c:v>1.6697588126159561E-2</c:v>
                </c:pt>
                <c:pt idx="18">
                  <c:v>6.7254174397031602E-3</c:v>
                </c:pt>
                <c:pt idx="19">
                  <c:v>5.1020408163265302E-3</c:v>
                </c:pt>
                <c:pt idx="20">
                  <c:v>5.1020408163265302E-3</c:v>
                </c:pt>
                <c:pt idx="21">
                  <c:v>6.9573283858998265E-3</c:v>
                </c:pt>
                <c:pt idx="22">
                  <c:v>4.8701298701298735E-3</c:v>
                </c:pt>
                <c:pt idx="23">
                  <c:v>2.5510204081632651E-3</c:v>
                </c:pt>
                <c:pt idx="24">
                  <c:v>3.0148423005565872E-3</c:v>
                </c:pt>
                <c:pt idx="25">
                  <c:v>2.7829313543599305E-3</c:v>
                </c:pt>
                <c:pt idx="26">
                  <c:v>2.0871985157699478E-3</c:v>
                </c:pt>
                <c:pt idx="27">
                  <c:v>2.3191094619666066E-3</c:v>
                </c:pt>
                <c:pt idx="28">
                  <c:v>2.0871985157699478E-3</c:v>
                </c:pt>
                <c:pt idx="29">
                  <c:v>2.0871985157699478E-3</c:v>
                </c:pt>
                <c:pt idx="30">
                  <c:v>1.8552875695732878E-3</c:v>
                </c:pt>
                <c:pt idx="31">
                  <c:v>1.3914656771799629E-3</c:v>
                </c:pt>
                <c:pt idx="32">
                  <c:v>1.3914656771799629E-3</c:v>
                </c:pt>
                <c:pt idx="33">
                  <c:v>4.6382189239332151E-4</c:v>
                </c:pt>
                <c:pt idx="34">
                  <c:v>0</c:v>
                </c:pt>
                <c:pt idx="35">
                  <c:v>2.3191094619666068E-4</c:v>
                </c:pt>
                <c:pt idx="36">
                  <c:v>2.3191094619666068E-4</c:v>
                </c:pt>
                <c:pt idx="37">
                  <c:v>4.6382189239332151E-4</c:v>
                </c:pt>
                <c:pt idx="38">
                  <c:v>2.3191094619666068E-4</c:v>
                </c:pt>
                <c:pt idx="39">
                  <c:v>2.3191094619666068E-4</c:v>
                </c:pt>
                <c:pt idx="40">
                  <c:v>0</c:v>
                </c:pt>
                <c:pt idx="41">
                  <c:v>0</c:v>
                </c:pt>
                <c:pt idx="42">
                  <c:v>2.3191094619666068E-4</c:v>
                </c:pt>
                <c:pt idx="43">
                  <c:v>2.3191094619666068E-4</c:v>
                </c:pt>
                <c:pt idx="44">
                  <c:v>2.3191094619666068E-4</c:v>
                </c:pt>
                <c:pt idx="45">
                  <c:v>0</c:v>
                </c:pt>
                <c:pt idx="46">
                  <c:v>0</c:v>
                </c:pt>
                <c:pt idx="47">
                  <c:v>0</c:v>
                </c:pt>
                <c:pt idx="48">
                  <c:v>0</c:v>
                </c:pt>
                <c:pt idx="49">
                  <c:v>0</c:v>
                </c:pt>
                <c:pt idx="50">
                  <c:v>0</c:v>
                </c:pt>
                <c:pt idx="51">
                  <c:v>0</c:v>
                </c:pt>
                <c:pt idx="52">
                  <c:v>0</c:v>
                </c:pt>
                <c:pt idx="53">
                  <c:v>2.3191094619666068E-4</c:v>
                </c:pt>
                <c:pt idx="54">
                  <c:v>0</c:v>
                </c:pt>
                <c:pt idx="55">
                  <c:v>0</c:v>
                </c:pt>
                <c:pt idx="56">
                  <c:v>0</c:v>
                </c:pt>
                <c:pt idx="57">
                  <c:v>2.3191094619666068E-4</c:v>
                </c:pt>
                <c:pt idx="58">
                  <c:v>0</c:v>
                </c:pt>
                <c:pt idx="59">
                  <c:v>0</c:v>
                </c:pt>
              </c:numCache>
            </c:numRef>
          </c:yVal>
        </c:ser>
        <c:ser>
          <c:idx val="1"/>
          <c:order val="1"/>
          <c:tx>
            <c:v>Gaussian Distribution</c:v>
          </c:tx>
          <c:spPr>
            <a:ln>
              <a:solidFill>
                <a:schemeClr val="bg1">
                  <a:lumMod val="50000"/>
                </a:schemeClr>
              </a:solidFill>
              <a:prstDash val="sysDash"/>
            </a:ln>
          </c:spPr>
          <c:marker>
            <c:symbol val="none"/>
          </c:marker>
          <c:xVal>
            <c:numRef>
              <c:f>match_distances!$O$2:$O$62</c:f>
              <c:numCache>
                <c:formatCode>General</c:formatCode>
                <c:ptCount val="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numCache>
            </c:numRef>
          </c:xVal>
          <c:yVal>
            <c:numRef>
              <c:f>match_distances!$R$2:$R$62</c:f>
              <c:numCache>
                <c:formatCode>General</c:formatCode>
                <c:ptCount val="61"/>
                <c:pt idx="0">
                  <c:v>9.8020216314848391E-2</c:v>
                </c:pt>
                <c:pt idx="1">
                  <c:v>9.6551987479434248E-2</c:v>
                </c:pt>
                <c:pt idx="2">
                  <c:v>9.2277942389361267E-2</c:v>
                </c:pt>
                <c:pt idx="3">
                  <c:v>8.5570822993489185E-2</c:v>
                </c:pt>
                <c:pt idx="4">
                  <c:v>7.6991829310626994E-2</c:v>
                </c:pt>
                <c:pt idx="5">
                  <c:v>6.7213218309196632E-2</c:v>
                </c:pt>
                <c:pt idx="6">
                  <c:v>5.6931924649416807E-2</c:v>
                </c:pt>
                <c:pt idx="7">
                  <c:v>4.6789474079360432E-2</c:v>
                </c:pt>
                <c:pt idx="8">
                  <c:v>3.7310544255957874E-2</c:v>
                </c:pt>
                <c:pt idx="9">
                  <c:v>2.8867297467819377E-2</c:v>
                </c:pt>
                <c:pt idx="10">
                  <c:v>2.1670642792563942E-2</c:v>
                </c:pt>
                <c:pt idx="11">
                  <c:v>1.5784418325794202E-2</c:v>
                </c:pt>
                <c:pt idx="12">
                  <c:v>1.1155177721767657E-2</c:v>
                </c:pt>
                <c:pt idx="13">
                  <c:v>7.6491913982593149E-3</c:v>
                </c:pt>
                <c:pt idx="14">
                  <c:v>5.0891550774006394E-3</c:v>
                </c:pt>
                <c:pt idx="15">
                  <c:v>3.2852389609741915E-3</c:v>
                </c:pt>
                <c:pt idx="16">
                  <c:v>2.057687252492107E-3</c:v>
                </c:pt>
                <c:pt idx="17">
                  <c:v>1.2504976856111741E-3</c:v>
                </c:pt>
                <c:pt idx="18">
                  <c:v>7.3735654614722238E-4</c:v>
                </c:pt>
                <c:pt idx="19">
                  <c:v>4.2185510680555329E-4</c:v>
                </c:pt>
                <c:pt idx="20">
                  <c:v>2.3417482495279994E-4</c:v>
                </c:pt>
                <c:pt idx="21">
                  <c:v>1.2612704486345761E-4</c:v>
                </c:pt>
                <c:pt idx="22">
                  <c:v>6.5912435488305223E-5</c:v>
                </c:pt>
                <c:pt idx="23">
                  <c:v>3.3420859979460591E-5</c:v>
                </c:pt>
                <c:pt idx="24">
                  <c:v>1.6442165118363833E-5</c:v>
                </c:pt>
                <c:pt idx="25">
                  <c:v>7.8485876438298541E-6</c:v>
                </c:pt>
                <c:pt idx="26">
                  <c:v>3.6350897846615064E-6</c:v>
                </c:pt>
                <c:pt idx="27">
                  <c:v>1.6335404564129291E-6</c:v>
                </c:pt>
                <c:pt idx="28">
                  <c:v>7.122554319423781E-7</c:v>
                </c:pt>
                <c:pt idx="29">
                  <c:v>3.0132333678843328E-7</c:v>
                </c:pt>
                <c:pt idx="30">
                  <c:v>1.2368609801795106E-7</c:v>
                </c:pt>
                <c:pt idx="31">
                  <c:v>4.9260649349200421E-8</c:v>
                </c:pt>
                <c:pt idx="32">
                  <c:v>1.9035772184514077E-8</c:v>
                </c:pt>
                <c:pt idx="33">
                  <c:v>7.1372677217861852E-9</c:v>
                </c:pt>
                <c:pt idx="34">
                  <c:v>2.5964777141944778E-9</c:v>
                </c:pt>
                <c:pt idx="35">
                  <c:v>9.1649127288478419E-10</c:v>
                </c:pt>
                <c:pt idx="36">
                  <c:v>3.1387967267666116E-10</c:v>
                </c:pt>
                <c:pt idx="37">
                  <c:v>1.0430116779828184E-10</c:v>
                </c:pt>
                <c:pt idx="38">
                  <c:v>3.3628405350359019E-11</c:v>
                </c:pt>
                <c:pt idx="39">
                  <c:v>1.0519969946026145E-11</c:v>
                </c:pt>
                <c:pt idx="40">
                  <c:v>3.1931097602151003E-12</c:v>
                </c:pt>
                <c:pt idx="41">
                  <c:v>9.4038202282117702E-13</c:v>
                </c:pt>
                <c:pt idx="42">
                  <c:v>2.6871128873846973E-13</c:v>
                </c:pt>
                <c:pt idx="43">
                  <c:v>7.4500404060284941E-14</c:v>
                </c:pt>
                <c:pt idx="44">
                  <c:v>2.0041142097090806E-14</c:v>
                </c:pt>
                <c:pt idx="45">
                  <c:v>5.2309121836257609E-15</c:v>
                </c:pt>
                <c:pt idx="46">
                  <c:v>1.3247182327468061E-15</c:v>
                </c:pt>
                <c:pt idx="47">
                  <c:v>3.2550729127769531E-16</c:v>
                </c:pt>
                <c:pt idx="48">
                  <c:v>7.7604883478174767E-17</c:v>
                </c:pt>
                <c:pt idx="49">
                  <c:v>1.7951820784506183E-17</c:v>
                </c:pt>
                <c:pt idx="50">
                  <c:v>4.0292023587812951E-18</c:v>
                </c:pt>
                <c:pt idx="51">
                  <c:v>8.7744676635454001E-19</c:v>
                </c:pt>
                <c:pt idx="52">
                  <c:v>1.8540165169204075E-19</c:v>
                </c:pt>
                <c:pt idx="53">
                  <c:v>3.8009971380124538E-20</c:v>
                </c:pt>
                <c:pt idx="54">
                  <c:v>7.560884591661085E-21</c:v>
                </c:pt>
                <c:pt idx="55">
                  <c:v>1.4592805645097213E-21</c:v>
                </c:pt>
                <c:pt idx="56">
                  <c:v>2.7327261352272634E-22</c:v>
                </c:pt>
                <c:pt idx="57">
                  <c:v>4.9652891573473426E-23</c:v>
                </c:pt>
                <c:pt idx="58">
                  <c:v>8.7535476966786379E-24</c:v>
                </c:pt>
                <c:pt idx="59">
                  <c:v>1.4973205416324614E-24</c:v>
                </c:pt>
                <c:pt idx="60">
                  <c:v>2.485058321642398E-25</c:v>
                </c:pt>
              </c:numCache>
            </c:numRef>
          </c:yVal>
        </c:ser>
        <c:axId val="85767296"/>
        <c:axId val="53288960"/>
      </c:scatterChart>
      <c:valAx>
        <c:axId val="85767296"/>
        <c:scaling>
          <c:orientation val="minMax"/>
          <c:max val="20"/>
        </c:scaling>
        <c:axPos val="b"/>
        <c:title>
          <c:tx>
            <c:rich>
              <a:bodyPr/>
              <a:lstStyle/>
              <a:p>
                <a:pPr>
                  <a:defRPr/>
                </a:pPr>
                <a:r>
                  <a:rPr lang="en-US"/>
                  <a:t>Distance Between GPS and Matched Point (meters)</a:t>
                </a:r>
              </a:p>
            </c:rich>
          </c:tx>
          <c:layout/>
        </c:title>
        <c:numFmt formatCode="General" sourceLinked="1"/>
        <c:tickLblPos val="nextTo"/>
        <c:crossAx val="53288960"/>
        <c:crosses val="autoZero"/>
        <c:crossBetween val="midCat"/>
      </c:valAx>
      <c:valAx>
        <c:axId val="53288960"/>
        <c:scaling>
          <c:orientation val="minMax"/>
        </c:scaling>
        <c:axPos val="l"/>
        <c:majorGridlines/>
        <c:numFmt formatCode="General" sourceLinked="1"/>
        <c:tickLblPos val="nextTo"/>
        <c:crossAx val="85767296"/>
        <c:crosses val="autoZero"/>
        <c:crossBetween val="midCat"/>
      </c:valAx>
    </c:plotArea>
    <c:legend>
      <c:legendPos val="r"/>
      <c:layout>
        <c:manualLayout>
          <c:xMode val="edge"/>
          <c:yMode val="edge"/>
          <c:x val="0.25829153300281915"/>
          <c:y val="0.17048217141854669"/>
          <c:w val="0.38059733158355208"/>
          <c:h val="0.18132327209098861"/>
        </c:manualLayout>
      </c:layout>
      <c:overlay val="1"/>
      <c:spPr>
        <a:solidFill>
          <a:schemeClr val="bg1">
            <a:lumMod val="85000"/>
          </a:schemeClr>
        </a:solidFill>
        <a:ln>
          <a:solidFill>
            <a:schemeClr val="tx1"/>
          </a:solidFill>
        </a:ln>
      </c:sp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Distance Difference Probability</a:t>
            </a:r>
          </a:p>
        </c:rich>
      </c:tx>
      <c:layout>
        <c:manualLayout>
          <c:xMode val="edge"/>
          <c:yMode val="edge"/>
          <c:x val="0.2506481481481479"/>
          <c:y val="1.6836195965366927E-2"/>
        </c:manualLayout>
      </c:layout>
      <c:overlay val="1"/>
    </c:title>
    <c:plotArea>
      <c:layout>
        <c:manualLayout>
          <c:layoutTarget val="inner"/>
          <c:xMode val="edge"/>
          <c:yMode val="edge"/>
          <c:x val="8.9849518810148632E-2"/>
          <c:y val="0.21806722076407142"/>
          <c:w val="0.88616426071740939"/>
          <c:h val="0.58063247302420551"/>
        </c:manualLayout>
      </c:layout>
      <c:scatterChart>
        <c:scatterStyle val="lineMarker"/>
        <c:ser>
          <c:idx val="0"/>
          <c:order val="0"/>
          <c:tx>
            <c:v>Data Histogram</c:v>
          </c:tx>
          <c:spPr>
            <a:ln>
              <a:solidFill>
                <a:schemeClr val="tx1"/>
              </a:solidFill>
            </a:ln>
          </c:spPr>
          <c:marker>
            <c:symbol val="none"/>
          </c:marker>
          <c:xVal>
            <c:numRef>
              <c:f>gps_distance_minus_route_distan!$M$5:$M$64</c:f>
              <c:numCache>
                <c:formatCode>General</c:formatCode>
                <c:ptCount val="60"/>
                <c:pt idx="0">
                  <c:v>2.5000000000000012E-2</c:v>
                </c:pt>
                <c:pt idx="1">
                  <c:v>7.5000000000000039E-2</c:v>
                </c:pt>
                <c:pt idx="2">
                  <c:v>0.125</c:v>
                </c:pt>
                <c:pt idx="3">
                  <c:v>0.17500000000000004</c:v>
                </c:pt>
                <c:pt idx="4">
                  <c:v>0.22500000000000003</c:v>
                </c:pt>
                <c:pt idx="5">
                  <c:v>0.27500000000000002</c:v>
                </c:pt>
                <c:pt idx="6">
                  <c:v>0.32500000000000034</c:v>
                </c:pt>
                <c:pt idx="7">
                  <c:v>0.37500000000000028</c:v>
                </c:pt>
                <c:pt idx="8">
                  <c:v>0.42500000000000027</c:v>
                </c:pt>
                <c:pt idx="9">
                  <c:v>0.47500000000000026</c:v>
                </c:pt>
                <c:pt idx="10">
                  <c:v>0.52499999999999991</c:v>
                </c:pt>
                <c:pt idx="11">
                  <c:v>0.57500000000000051</c:v>
                </c:pt>
                <c:pt idx="12">
                  <c:v>0.62500000000000056</c:v>
                </c:pt>
                <c:pt idx="13">
                  <c:v>0.67500000000000082</c:v>
                </c:pt>
                <c:pt idx="14">
                  <c:v>0.72500000000000064</c:v>
                </c:pt>
                <c:pt idx="15">
                  <c:v>0.7750000000000008</c:v>
                </c:pt>
                <c:pt idx="16">
                  <c:v>0.82500000000000062</c:v>
                </c:pt>
                <c:pt idx="17">
                  <c:v>0.87500000000000089</c:v>
                </c:pt>
                <c:pt idx="18">
                  <c:v>0.9250000000000006</c:v>
                </c:pt>
                <c:pt idx="19">
                  <c:v>0.97500000000000064</c:v>
                </c:pt>
                <c:pt idx="20">
                  <c:v>1.0250000000000004</c:v>
                </c:pt>
                <c:pt idx="21">
                  <c:v>1.0750000000000002</c:v>
                </c:pt>
                <c:pt idx="22">
                  <c:v>1.1250000000000004</c:v>
                </c:pt>
                <c:pt idx="23">
                  <c:v>1.1750000000000003</c:v>
                </c:pt>
                <c:pt idx="24">
                  <c:v>1.2249999999999994</c:v>
                </c:pt>
                <c:pt idx="25">
                  <c:v>1.2750000000000004</c:v>
                </c:pt>
                <c:pt idx="26">
                  <c:v>1.3250000000000006</c:v>
                </c:pt>
                <c:pt idx="27">
                  <c:v>1.3750000000000004</c:v>
                </c:pt>
                <c:pt idx="28">
                  <c:v>1.4249999999999996</c:v>
                </c:pt>
                <c:pt idx="29">
                  <c:v>1.4749999999999994</c:v>
                </c:pt>
                <c:pt idx="30">
                  <c:v>1.5250000000000008</c:v>
                </c:pt>
                <c:pt idx="31">
                  <c:v>1.5750000000000006</c:v>
                </c:pt>
                <c:pt idx="32">
                  <c:v>1.6250000000000009</c:v>
                </c:pt>
                <c:pt idx="33">
                  <c:v>1.6750000000000007</c:v>
                </c:pt>
                <c:pt idx="34">
                  <c:v>1.7250000000000012</c:v>
                </c:pt>
                <c:pt idx="35">
                  <c:v>1.775000000000001</c:v>
                </c:pt>
                <c:pt idx="36">
                  <c:v>1.8250000000000011</c:v>
                </c:pt>
                <c:pt idx="37">
                  <c:v>1.8750000000000009</c:v>
                </c:pt>
                <c:pt idx="38">
                  <c:v>1.925000000000002</c:v>
                </c:pt>
                <c:pt idx="39">
                  <c:v>1.9750000000000019</c:v>
                </c:pt>
                <c:pt idx="40">
                  <c:v>2.0250000000000008</c:v>
                </c:pt>
                <c:pt idx="41">
                  <c:v>2.0749999999999997</c:v>
                </c:pt>
                <c:pt idx="42">
                  <c:v>2.1250000000000004</c:v>
                </c:pt>
                <c:pt idx="43">
                  <c:v>2.1750000000000003</c:v>
                </c:pt>
                <c:pt idx="44">
                  <c:v>2.2250000000000001</c:v>
                </c:pt>
                <c:pt idx="45">
                  <c:v>2.2749999999999999</c:v>
                </c:pt>
                <c:pt idx="46">
                  <c:v>2.3249999999999997</c:v>
                </c:pt>
                <c:pt idx="47">
                  <c:v>2.3749999999999987</c:v>
                </c:pt>
                <c:pt idx="48">
                  <c:v>2.4249999999999994</c:v>
                </c:pt>
                <c:pt idx="49">
                  <c:v>2.4749999999999988</c:v>
                </c:pt>
                <c:pt idx="50">
                  <c:v>2.524999999999999</c:v>
                </c:pt>
                <c:pt idx="51">
                  <c:v>2.5749999999999988</c:v>
                </c:pt>
                <c:pt idx="52">
                  <c:v>2.6249999999999991</c:v>
                </c:pt>
                <c:pt idx="53">
                  <c:v>2.6749999999999985</c:v>
                </c:pt>
                <c:pt idx="54">
                  <c:v>2.7249999999999992</c:v>
                </c:pt>
                <c:pt idx="55">
                  <c:v>2.7749999999999981</c:v>
                </c:pt>
                <c:pt idx="56">
                  <c:v>2.824999999999998</c:v>
                </c:pt>
                <c:pt idx="57">
                  <c:v>2.8749999999999978</c:v>
                </c:pt>
                <c:pt idx="58">
                  <c:v>2.9249999999999976</c:v>
                </c:pt>
                <c:pt idx="59">
                  <c:v>2.9749999999999974</c:v>
                </c:pt>
              </c:numCache>
            </c:numRef>
          </c:xVal>
          <c:yVal>
            <c:numRef>
              <c:f>gps_distance_minus_route_distan!$N$5:$N$64</c:f>
              <c:numCache>
                <c:formatCode>General</c:formatCode>
                <c:ptCount val="60"/>
                <c:pt idx="0">
                  <c:v>6.2346263008514704</c:v>
                </c:pt>
                <c:pt idx="1">
                  <c:v>3.4484389782403042</c:v>
                </c:pt>
                <c:pt idx="2">
                  <c:v>2.4219489120151367</c:v>
                </c:pt>
                <c:pt idx="3">
                  <c:v>1.5846736045411542</c:v>
                </c:pt>
                <c:pt idx="4">
                  <c:v>1.0454115421002839</c:v>
                </c:pt>
                <c:pt idx="5">
                  <c:v>0.9508041627246927</c:v>
                </c:pt>
                <c:pt idx="6">
                  <c:v>0.82308420056764431</c:v>
                </c:pt>
                <c:pt idx="7">
                  <c:v>0.5014191106906335</c:v>
                </c:pt>
                <c:pt idx="8">
                  <c:v>0.43992431409649985</c:v>
                </c:pt>
                <c:pt idx="9">
                  <c:v>0.35004730368968806</c:v>
                </c:pt>
                <c:pt idx="10">
                  <c:v>0.26017029328287661</c:v>
                </c:pt>
                <c:pt idx="11">
                  <c:v>0.17029328287606468</c:v>
                </c:pt>
                <c:pt idx="12">
                  <c:v>0.18448438978240345</c:v>
                </c:pt>
                <c:pt idx="13">
                  <c:v>0.16556291390728478</c:v>
                </c:pt>
                <c:pt idx="14">
                  <c:v>0.14191106906338694</c:v>
                </c:pt>
                <c:pt idx="15">
                  <c:v>0.11352885525070959</c:v>
                </c:pt>
                <c:pt idx="16">
                  <c:v>8.987701040681173E-2</c:v>
                </c:pt>
                <c:pt idx="17">
                  <c:v>7.5685903500473037E-2</c:v>
                </c:pt>
                <c:pt idx="18">
                  <c:v>5.6764427625354802E-2</c:v>
                </c:pt>
                <c:pt idx="19">
                  <c:v>8.987701040681173E-2</c:v>
                </c:pt>
                <c:pt idx="20">
                  <c:v>8.0416272469252648E-2</c:v>
                </c:pt>
                <c:pt idx="21">
                  <c:v>3.3112582781456956E-2</c:v>
                </c:pt>
                <c:pt idx="22">
                  <c:v>7.5685903500473037E-2</c:v>
                </c:pt>
                <c:pt idx="23">
                  <c:v>4.2573320719016094E-2</c:v>
                </c:pt>
                <c:pt idx="24">
                  <c:v>6.1494796594134399E-2</c:v>
                </c:pt>
                <c:pt idx="25">
                  <c:v>4.2573320719016094E-2</c:v>
                </c:pt>
                <c:pt idx="26">
                  <c:v>2.3651844843897828E-2</c:v>
                </c:pt>
                <c:pt idx="27">
                  <c:v>2.8382213812677401E-2</c:v>
                </c:pt>
                <c:pt idx="28">
                  <c:v>2.3651844843897828E-2</c:v>
                </c:pt>
                <c:pt idx="29">
                  <c:v>1.4191106906338695E-2</c:v>
                </c:pt>
                <c:pt idx="30">
                  <c:v>2.3651844843897828E-2</c:v>
                </c:pt>
                <c:pt idx="31">
                  <c:v>2.8382213812677401E-2</c:v>
                </c:pt>
                <c:pt idx="32">
                  <c:v>2.8382213812677401E-2</c:v>
                </c:pt>
                <c:pt idx="33">
                  <c:v>2.8382213812677401E-2</c:v>
                </c:pt>
                <c:pt idx="34">
                  <c:v>1.4191106906338695E-2</c:v>
                </c:pt>
                <c:pt idx="35">
                  <c:v>2.8382213812677401E-2</c:v>
                </c:pt>
                <c:pt idx="36">
                  <c:v>1.4191106906338695E-2</c:v>
                </c:pt>
                <c:pt idx="37">
                  <c:v>4.7303689687795743E-3</c:v>
                </c:pt>
                <c:pt idx="38">
                  <c:v>1.4191106906338695E-2</c:v>
                </c:pt>
                <c:pt idx="39">
                  <c:v>1.4191106906338695E-2</c:v>
                </c:pt>
                <c:pt idx="40">
                  <c:v>2.3651844843897828E-2</c:v>
                </c:pt>
                <c:pt idx="41">
                  <c:v>0</c:v>
                </c:pt>
                <c:pt idx="42">
                  <c:v>9.4607379375591539E-3</c:v>
                </c:pt>
                <c:pt idx="43">
                  <c:v>1.4191106906338695E-2</c:v>
                </c:pt>
                <c:pt idx="44">
                  <c:v>1.892147587511829E-2</c:v>
                </c:pt>
                <c:pt idx="45">
                  <c:v>0</c:v>
                </c:pt>
                <c:pt idx="46">
                  <c:v>4.7303689687795743E-3</c:v>
                </c:pt>
                <c:pt idx="47">
                  <c:v>1.4191106906338695E-2</c:v>
                </c:pt>
                <c:pt idx="48">
                  <c:v>9.4607379375591539E-3</c:v>
                </c:pt>
                <c:pt idx="49">
                  <c:v>9.4607379375591539E-3</c:v>
                </c:pt>
                <c:pt idx="50">
                  <c:v>1.4191106906338695E-2</c:v>
                </c:pt>
                <c:pt idx="51">
                  <c:v>1.4191106906338695E-2</c:v>
                </c:pt>
                <c:pt idx="52">
                  <c:v>1.4191106906338695E-2</c:v>
                </c:pt>
                <c:pt idx="53">
                  <c:v>1.892147587511829E-2</c:v>
                </c:pt>
                <c:pt idx="54">
                  <c:v>1.4191106906338695E-2</c:v>
                </c:pt>
                <c:pt idx="55">
                  <c:v>9.4607379375591539E-3</c:v>
                </c:pt>
                <c:pt idx="56">
                  <c:v>4.7303689687795743E-3</c:v>
                </c:pt>
                <c:pt idx="57">
                  <c:v>4.7303689687795743E-3</c:v>
                </c:pt>
                <c:pt idx="58">
                  <c:v>1.4191106906338695E-2</c:v>
                </c:pt>
                <c:pt idx="59">
                  <c:v>1.4191106906338695E-2</c:v>
                </c:pt>
              </c:numCache>
            </c:numRef>
          </c:yVal>
        </c:ser>
        <c:ser>
          <c:idx val="1"/>
          <c:order val="1"/>
          <c:tx>
            <c:v>Exponential Distribution</c:v>
          </c:tx>
          <c:spPr>
            <a:ln>
              <a:solidFill>
                <a:schemeClr val="bg1">
                  <a:lumMod val="65000"/>
                </a:schemeClr>
              </a:solidFill>
              <a:prstDash val="sysDash"/>
            </a:ln>
          </c:spPr>
          <c:marker>
            <c:symbol val="none"/>
          </c:marker>
          <c:xVal>
            <c:numRef>
              <c:f>gps_distance_minus_route_distan!$M$5:$M$64</c:f>
              <c:numCache>
                <c:formatCode>General</c:formatCode>
                <c:ptCount val="60"/>
                <c:pt idx="0">
                  <c:v>2.5000000000000012E-2</c:v>
                </c:pt>
                <c:pt idx="1">
                  <c:v>7.5000000000000039E-2</c:v>
                </c:pt>
                <c:pt idx="2">
                  <c:v>0.125</c:v>
                </c:pt>
                <c:pt idx="3">
                  <c:v>0.17500000000000004</c:v>
                </c:pt>
                <c:pt idx="4">
                  <c:v>0.22500000000000003</c:v>
                </c:pt>
                <c:pt idx="5">
                  <c:v>0.27500000000000002</c:v>
                </c:pt>
                <c:pt idx="6">
                  <c:v>0.32500000000000034</c:v>
                </c:pt>
                <c:pt idx="7">
                  <c:v>0.37500000000000028</c:v>
                </c:pt>
                <c:pt idx="8">
                  <c:v>0.42500000000000027</c:v>
                </c:pt>
                <c:pt idx="9">
                  <c:v>0.47500000000000026</c:v>
                </c:pt>
                <c:pt idx="10">
                  <c:v>0.52499999999999991</c:v>
                </c:pt>
                <c:pt idx="11">
                  <c:v>0.57500000000000051</c:v>
                </c:pt>
                <c:pt idx="12">
                  <c:v>0.62500000000000056</c:v>
                </c:pt>
                <c:pt idx="13">
                  <c:v>0.67500000000000082</c:v>
                </c:pt>
                <c:pt idx="14">
                  <c:v>0.72500000000000064</c:v>
                </c:pt>
                <c:pt idx="15">
                  <c:v>0.7750000000000008</c:v>
                </c:pt>
                <c:pt idx="16">
                  <c:v>0.82500000000000062</c:v>
                </c:pt>
                <c:pt idx="17">
                  <c:v>0.87500000000000089</c:v>
                </c:pt>
                <c:pt idx="18">
                  <c:v>0.9250000000000006</c:v>
                </c:pt>
                <c:pt idx="19">
                  <c:v>0.97500000000000064</c:v>
                </c:pt>
                <c:pt idx="20">
                  <c:v>1.0250000000000004</c:v>
                </c:pt>
                <c:pt idx="21">
                  <c:v>1.0750000000000002</c:v>
                </c:pt>
                <c:pt idx="22">
                  <c:v>1.1250000000000004</c:v>
                </c:pt>
                <c:pt idx="23">
                  <c:v>1.1750000000000003</c:v>
                </c:pt>
                <c:pt idx="24">
                  <c:v>1.2249999999999994</c:v>
                </c:pt>
                <c:pt idx="25">
                  <c:v>1.2750000000000004</c:v>
                </c:pt>
                <c:pt idx="26">
                  <c:v>1.3250000000000006</c:v>
                </c:pt>
                <c:pt idx="27">
                  <c:v>1.3750000000000004</c:v>
                </c:pt>
                <c:pt idx="28">
                  <c:v>1.4249999999999996</c:v>
                </c:pt>
                <c:pt idx="29">
                  <c:v>1.4749999999999994</c:v>
                </c:pt>
                <c:pt idx="30">
                  <c:v>1.5250000000000008</c:v>
                </c:pt>
                <c:pt idx="31">
                  <c:v>1.5750000000000006</c:v>
                </c:pt>
                <c:pt idx="32">
                  <c:v>1.6250000000000009</c:v>
                </c:pt>
                <c:pt idx="33">
                  <c:v>1.6750000000000007</c:v>
                </c:pt>
                <c:pt idx="34">
                  <c:v>1.7250000000000012</c:v>
                </c:pt>
                <c:pt idx="35">
                  <c:v>1.775000000000001</c:v>
                </c:pt>
                <c:pt idx="36">
                  <c:v>1.8250000000000011</c:v>
                </c:pt>
                <c:pt idx="37">
                  <c:v>1.8750000000000009</c:v>
                </c:pt>
                <c:pt idx="38">
                  <c:v>1.925000000000002</c:v>
                </c:pt>
                <c:pt idx="39">
                  <c:v>1.9750000000000019</c:v>
                </c:pt>
                <c:pt idx="40">
                  <c:v>2.0250000000000008</c:v>
                </c:pt>
                <c:pt idx="41">
                  <c:v>2.0749999999999997</c:v>
                </c:pt>
                <c:pt idx="42">
                  <c:v>2.1250000000000004</c:v>
                </c:pt>
                <c:pt idx="43">
                  <c:v>2.1750000000000003</c:v>
                </c:pt>
                <c:pt idx="44">
                  <c:v>2.2250000000000001</c:v>
                </c:pt>
                <c:pt idx="45">
                  <c:v>2.2749999999999999</c:v>
                </c:pt>
                <c:pt idx="46">
                  <c:v>2.3249999999999997</c:v>
                </c:pt>
                <c:pt idx="47">
                  <c:v>2.3749999999999987</c:v>
                </c:pt>
                <c:pt idx="48">
                  <c:v>2.4249999999999994</c:v>
                </c:pt>
                <c:pt idx="49">
                  <c:v>2.4749999999999988</c:v>
                </c:pt>
                <c:pt idx="50">
                  <c:v>2.524999999999999</c:v>
                </c:pt>
                <c:pt idx="51">
                  <c:v>2.5749999999999988</c:v>
                </c:pt>
                <c:pt idx="52">
                  <c:v>2.6249999999999991</c:v>
                </c:pt>
                <c:pt idx="53">
                  <c:v>2.6749999999999985</c:v>
                </c:pt>
                <c:pt idx="54">
                  <c:v>2.7249999999999992</c:v>
                </c:pt>
                <c:pt idx="55">
                  <c:v>2.7749999999999981</c:v>
                </c:pt>
                <c:pt idx="56">
                  <c:v>2.824999999999998</c:v>
                </c:pt>
                <c:pt idx="57">
                  <c:v>2.8749999999999978</c:v>
                </c:pt>
                <c:pt idx="58">
                  <c:v>2.9249999999999976</c:v>
                </c:pt>
                <c:pt idx="59">
                  <c:v>2.9749999999999974</c:v>
                </c:pt>
              </c:numCache>
            </c:numRef>
          </c:xVal>
          <c:yVal>
            <c:numRef>
              <c:f>gps_distance_minus_route_distan!$O$5:$O$64</c:f>
              <c:numCache>
                <c:formatCode>General</c:formatCode>
                <c:ptCount val="60"/>
                <c:pt idx="0">
                  <c:v>5.4850921570470863</c:v>
                </c:pt>
                <c:pt idx="1">
                  <c:v>3.9742651982726889</c:v>
                </c:pt>
                <c:pt idx="2">
                  <c:v>2.8795840459870492</c:v>
                </c:pt>
                <c:pt idx="3">
                  <c:v>2.0864244996803532</c:v>
                </c:pt>
                <c:pt idx="4">
                  <c:v>1.5117347239553336</c:v>
                </c:pt>
                <c:pt idx="5">
                  <c:v>1.0953388804447175</c:v>
                </c:pt>
                <c:pt idx="6">
                  <c:v>0.79363610824178998</c:v>
                </c:pt>
                <c:pt idx="7">
                  <c:v>0.57503507229602424</c:v>
                </c:pt>
                <c:pt idx="8">
                  <c:v>0.41664603076470991</c:v>
                </c:pt>
                <c:pt idx="9">
                  <c:v>0.30188404727881191</c:v>
                </c:pt>
                <c:pt idx="10">
                  <c:v>0.21873238017933105</c:v>
                </c:pt>
                <c:pt idx="11">
                  <c:v>0.15848420799370044</c:v>
                </c:pt>
                <c:pt idx="12">
                  <c:v>0.11483093706929801</c:v>
                </c:pt>
                <c:pt idx="13">
                  <c:v>8.3201627942244047E-2</c:v>
                </c:pt>
                <c:pt idx="14">
                  <c:v>6.0284371693858238E-2</c:v>
                </c:pt>
                <c:pt idx="15">
                  <c:v>4.3679499553133813E-2</c:v>
                </c:pt>
                <c:pt idx="16">
                  <c:v>3.1648313279287202E-2</c:v>
                </c:pt>
                <c:pt idx="17">
                  <c:v>2.2931025851280481E-2</c:v>
                </c:pt>
                <c:pt idx="18">
                  <c:v>1.6614849011123565E-2</c:v>
                </c:pt>
                <c:pt idx="19">
                  <c:v>1.2038415091098893E-2</c:v>
                </c:pt>
                <c:pt idx="20">
                  <c:v>8.7225251224715764E-3</c:v>
                </c:pt>
                <c:pt idx="21">
                  <c:v>6.3199718514775904E-3</c:v>
                </c:pt>
                <c:pt idx="22">
                  <c:v>4.579183624311681E-3</c:v>
                </c:pt>
                <c:pt idx="23">
                  <c:v>3.3178822877607812E-3</c:v>
                </c:pt>
                <c:pt idx="24">
                  <c:v>2.4039968209598572E-3</c:v>
                </c:pt>
                <c:pt idx="25">
                  <c:v>1.7418341622618141E-3</c:v>
                </c:pt>
                <c:pt idx="26">
                  <c:v>1.2620591767716714E-3</c:v>
                </c:pt>
                <c:pt idx="27">
                  <c:v>9.1443456569097528E-4</c:v>
                </c:pt>
                <c:pt idx="28">
                  <c:v>6.6256051247090206E-4</c:v>
                </c:pt>
                <c:pt idx="29">
                  <c:v>4.800632534641709E-4</c:v>
                </c:pt>
                <c:pt idx="30">
                  <c:v>3.4783347783154449E-4</c:v>
                </c:pt>
                <c:pt idx="31">
                  <c:v>2.5202538921137641E-4</c:v>
                </c:pt>
                <c:pt idx="32">
                  <c:v>1.8260691064908655E-4</c:v>
                </c:pt>
                <c:pt idx="33">
                  <c:v>1.3230922456323023E-4</c:v>
                </c:pt>
                <c:pt idx="34">
                  <c:v>9.5865653946491824E-5</c:v>
                </c:pt>
                <c:pt idx="35">
                  <c:v>6.9460187956861368E-5</c:v>
                </c:pt>
                <c:pt idx="36">
                  <c:v>5.0327906944602259E-5</c:v>
                </c:pt>
                <c:pt idx="37">
                  <c:v>3.6465467369561662E-5</c:v>
                </c:pt>
                <c:pt idx="38">
                  <c:v>2.6421331448260859E-5</c:v>
                </c:pt>
                <c:pt idx="39">
                  <c:v>1.9143776450855667E-5</c:v>
                </c:pt>
                <c:pt idx="40">
                  <c:v>1.3870768682418499E-5</c:v>
                </c:pt>
                <c:pt idx="41">
                  <c:v>1.0050170839336264E-5</c:v>
                </c:pt>
                <c:pt idx="42">
                  <c:v>7.28192764312133E-6</c:v>
                </c:pt>
                <c:pt idx="43">
                  <c:v>5.2761760021142744E-6</c:v>
                </c:pt>
                <c:pt idx="44">
                  <c:v>3.8228934108653118E-6</c:v>
                </c:pt>
                <c:pt idx="45">
                  <c:v>2.7699064672939435E-6</c:v>
                </c:pt>
                <c:pt idx="46">
                  <c:v>2.0069567767049456E-6</c:v>
                </c:pt>
                <c:pt idx="47">
                  <c:v>1.454155781475512E-6</c:v>
                </c:pt>
                <c:pt idx="48">
                  <c:v>1.0536196201845405E-6</c:v>
                </c:pt>
                <c:pt idx="49">
                  <c:v>7.6340810123617028E-7</c:v>
                </c:pt>
                <c:pt idx="50">
                  <c:v>5.5313314014685792E-7</c:v>
                </c:pt>
                <c:pt idx="51">
                  <c:v>4.0077681941453562E-7</c:v>
                </c:pt>
                <c:pt idx="52">
                  <c:v>2.9038588962032898E-7</c:v>
                </c:pt>
                <c:pt idx="53">
                  <c:v>2.104013026845532E-7</c:v>
                </c:pt>
                <c:pt idx="54">
                  <c:v>1.5244786249509896E-7</c:v>
                </c:pt>
                <c:pt idx="55">
                  <c:v>1.1045725707396406E-7</c:v>
                </c:pt>
                <c:pt idx="56">
                  <c:v>8.0032644870281201E-8</c:v>
                </c:pt>
                <c:pt idx="57">
                  <c:v>5.798826093104542E-8</c:v>
                </c:pt>
                <c:pt idx="58">
                  <c:v>4.2015835054023842E-8</c:v>
                </c:pt>
                <c:pt idx="59">
                  <c:v>3.0442892525887501E-8</c:v>
                </c:pt>
              </c:numCache>
            </c:numRef>
          </c:yVal>
        </c:ser>
        <c:axId val="53322880"/>
        <c:axId val="53324800"/>
      </c:scatterChart>
      <c:valAx>
        <c:axId val="53322880"/>
        <c:scaling>
          <c:orientation val="minMax"/>
          <c:max val="2"/>
        </c:scaling>
        <c:axPos val="b"/>
        <c:title>
          <c:tx>
            <c:rich>
              <a:bodyPr/>
              <a:lstStyle/>
              <a:p>
                <a:pPr>
                  <a:defRPr/>
                </a:pPr>
                <a:r>
                  <a:rPr lang="en-US"/>
                  <a:t>abs(great circle distance - route distance)  (meters)</a:t>
                </a:r>
              </a:p>
            </c:rich>
          </c:tx>
          <c:layout>
            <c:manualLayout>
              <c:xMode val="edge"/>
              <c:yMode val="edge"/>
              <c:x val="0.24744773663460398"/>
              <c:y val="0.90277777777777779"/>
            </c:manualLayout>
          </c:layout>
        </c:title>
        <c:numFmt formatCode="General" sourceLinked="1"/>
        <c:tickLblPos val="nextTo"/>
        <c:crossAx val="53324800"/>
        <c:crosses val="autoZero"/>
        <c:crossBetween val="midCat"/>
      </c:valAx>
      <c:valAx>
        <c:axId val="53324800"/>
        <c:scaling>
          <c:orientation val="minMax"/>
        </c:scaling>
        <c:axPos val="l"/>
        <c:majorGridlines/>
        <c:numFmt formatCode="General" sourceLinked="1"/>
        <c:tickLblPos val="nextTo"/>
        <c:crossAx val="53322880"/>
        <c:crosses val="autoZero"/>
        <c:crossBetween val="midCat"/>
      </c:valAx>
    </c:plotArea>
    <c:legend>
      <c:legendPos val="r"/>
      <c:layout>
        <c:manualLayout>
          <c:xMode val="edge"/>
          <c:yMode val="edge"/>
          <c:x val="0.18411915524448341"/>
          <c:y val="0.25325682070312966"/>
          <c:w val="0.41033627458559258"/>
          <c:h val="0.15894284047827401"/>
        </c:manualLayout>
      </c:layout>
      <c:spPr>
        <a:solidFill>
          <a:schemeClr val="bg1">
            <a:lumMod val="85000"/>
          </a:schemeClr>
        </a:solidFill>
        <a:ln>
          <a:solidFill>
            <a:schemeClr val="tx1"/>
          </a:solidFill>
        </a:ln>
      </c:sp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Error vs. Sampling Period</a:t>
            </a:r>
          </a:p>
        </c:rich>
      </c:tx>
      <c:layout/>
    </c:title>
    <c:plotArea>
      <c:layout>
        <c:manualLayout>
          <c:layoutTarget val="inner"/>
          <c:xMode val="edge"/>
          <c:yMode val="edge"/>
          <c:x val="8.355837464761362E-2"/>
          <c:y val="0.10163661607516457"/>
          <c:w val="0.87940458831534951"/>
          <c:h val="0.79766080870325951"/>
        </c:manualLayout>
      </c:layout>
      <c:barChart>
        <c:barDir val="col"/>
        <c:grouping val="clustered"/>
        <c:ser>
          <c:idx val="0"/>
          <c:order val="0"/>
          <c:tx>
            <c:strRef>
              <c:f>Sheet1!$B$1</c:f>
              <c:strCache>
                <c:ptCount val="1"/>
                <c:pt idx="0">
                  <c:v>Fraction Incorrect</c:v>
                </c:pt>
              </c:strCache>
            </c:strRef>
          </c:tx>
          <c:cat>
            <c:numRef>
              <c:f>Sheet1!$A$2:$A$19</c:f>
              <c:numCache>
                <c:formatCode>General</c:formatCode>
                <c:ptCount val="18"/>
                <c:pt idx="0">
                  <c:v>1</c:v>
                </c:pt>
                <c:pt idx="1">
                  <c:v>2</c:v>
                </c:pt>
                <c:pt idx="2">
                  <c:v>5</c:v>
                </c:pt>
                <c:pt idx="3">
                  <c:v>10</c:v>
                </c:pt>
                <c:pt idx="4">
                  <c:v>20</c:v>
                </c:pt>
                <c:pt idx="5">
                  <c:v>30</c:v>
                </c:pt>
                <c:pt idx="6">
                  <c:v>45</c:v>
                </c:pt>
                <c:pt idx="7">
                  <c:v>60</c:v>
                </c:pt>
                <c:pt idx="8">
                  <c:v>90</c:v>
                </c:pt>
                <c:pt idx="9">
                  <c:v>120</c:v>
                </c:pt>
                <c:pt idx="10">
                  <c:v>180</c:v>
                </c:pt>
                <c:pt idx="11">
                  <c:v>240</c:v>
                </c:pt>
                <c:pt idx="12">
                  <c:v>300</c:v>
                </c:pt>
                <c:pt idx="13">
                  <c:v>360</c:v>
                </c:pt>
                <c:pt idx="14">
                  <c:v>420</c:v>
                </c:pt>
                <c:pt idx="15">
                  <c:v>480</c:v>
                </c:pt>
                <c:pt idx="16">
                  <c:v>540</c:v>
                </c:pt>
                <c:pt idx="17">
                  <c:v>600</c:v>
                </c:pt>
              </c:numCache>
            </c:numRef>
          </c:cat>
          <c:val>
            <c:numRef>
              <c:f>Sheet1!$B$2:$B$19</c:f>
              <c:numCache>
                <c:formatCode>General</c:formatCode>
                <c:ptCount val="18"/>
                <c:pt idx="0">
                  <c:v>0</c:v>
                </c:pt>
                <c:pt idx="1">
                  <c:v>0</c:v>
                </c:pt>
                <c:pt idx="2">
                  <c:v>0</c:v>
                </c:pt>
                <c:pt idx="3">
                  <c:v>1.1000000000000009E-3</c:v>
                </c:pt>
                <c:pt idx="4">
                  <c:v>1.1000000000000009E-3</c:v>
                </c:pt>
                <c:pt idx="5">
                  <c:v>1.1000000000000009E-3</c:v>
                </c:pt>
                <c:pt idx="6">
                  <c:v>5.11E-2</c:v>
                </c:pt>
                <c:pt idx="7">
                  <c:v>4.8000000000000001E-2</c:v>
                </c:pt>
                <c:pt idx="8">
                  <c:v>6.4300000000000052E-2</c:v>
                </c:pt>
                <c:pt idx="9">
                  <c:v>0.11950000000000002</c:v>
                </c:pt>
                <c:pt idx="10">
                  <c:v>0.15840000000000018</c:v>
                </c:pt>
                <c:pt idx="11">
                  <c:v>0.26920000000000005</c:v>
                </c:pt>
                <c:pt idx="12">
                  <c:v>0.51749999999999996</c:v>
                </c:pt>
                <c:pt idx="13">
                  <c:v>0.39910000000000023</c:v>
                </c:pt>
                <c:pt idx="14">
                  <c:v>0.51649999999999996</c:v>
                </c:pt>
                <c:pt idx="15">
                  <c:v>0.65830000000000044</c:v>
                </c:pt>
                <c:pt idx="16">
                  <c:v>0.94820000000000004</c:v>
                </c:pt>
                <c:pt idx="17">
                  <c:v>0.70150000000000001</c:v>
                </c:pt>
              </c:numCache>
            </c:numRef>
          </c:val>
        </c:ser>
        <c:axId val="84501248"/>
        <c:axId val="84503168"/>
      </c:barChart>
      <c:catAx>
        <c:axId val="84501248"/>
        <c:scaling>
          <c:orientation val="minMax"/>
        </c:scaling>
        <c:axPos val="b"/>
        <c:title>
          <c:tx>
            <c:rich>
              <a:bodyPr/>
              <a:lstStyle/>
              <a:p>
                <a:pPr>
                  <a:defRPr/>
                </a:pPr>
                <a:r>
                  <a:rPr lang="en-US"/>
                  <a:t>Sampling Period (seconds)</a:t>
                </a:r>
              </a:p>
            </c:rich>
          </c:tx>
          <c:layout/>
        </c:title>
        <c:numFmt formatCode="General" sourceLinked="1"/>
        <c:tickLblPos val="nextTo"/>
        <c:txPr>
          <a:bodyPr rot="5400000" vert="horz"/>
          <a:lstStyle/>
          <a:p>
            <a:pPr>
              <a:defRPr/>
            </a:pPr>
            <a:endParaRPr lang="en-US"/>
          </a:p>
        </c:txPr>
        <c:crossAx val="84503168"/>
        <c:crosses val="autoZero"/>
        <c:auto val="1"/>
        <c:lblAlgn val="ctr"/>
        <c:lblOffset val="100"/>
      </c:catAx>
      <c:valAx>
        <c:axId val="84503168"/>
        <c:scaling>
          <c:orientation val="minMax"/>
          <c:max val="1"/>
        </c:scaling>
        <c:axPos val="l"/>
        <c:majorGridlines/>
        <c:title>
          <c:tx>
            <c:rich>
              <a:bodyPr rot="-5400000" vert="horz"/>
              <a:lstStyle/>
              <a:p>
                <a:pPr>
                  <a:defRPr/>
                </a:pPr>
                <a:r>
                  <a:rPr lang="en-US"/>
                  <a:t>Route Mismatch Fraction</a:t>
                </a:r>
              </a:p>
            </c:rich>
          </c:tx>
          <c:layout/>
        </c:title>
        <c:numFmt formatCode="General" sourceLinked="1"/>
        <c:tickLblPos val="nextTo"/>
        <c:crossAx val="84501248"/>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Error vs. Sampling Period</a:t>
            </a:r>
          </a:p>
        </c:rich>
      </c:tx>
      <c:layout/>
    </c:title>
    <c:plotArea>
      <c:layout>
        <c:manualLayout>
          <c:layoutTarget val="inner"/>
          <c:xMode val="edge"/>
          <c:yMode val="edge"/>
          <c:x val="8.355837464761369E-2"/>
          <c:y val="0.1016366160751646"/>
          <c:w val="0.87940458831534951"/>
          <c:h val="0.79766080870325951"/>
        </c:manualLayout>
      </c:layout>
      <c:barChart>
        <c:barDir val="col"/>
        <c:grouping val="clustered"/>
        <c:ser>
          <c:idx val="0"/>
          <c:order val="0"/>
          <c:tx>
            <c:strRef>
              <c:f>Sheet1!$B$1</c:f>
              <c:strCache>
                <c:ptCount val="1"/>
                <c:pt idx="0">
                  <c:v>Fraction Incorrect</c:v>
                </c:pt>
              </c:strCache>
            </c:strRef>
          </c:tx>
          <c:cat>
            <c:numRef>
              <c:f>Sheet1!$A$2:$A$19</c:f>
              <c:numCache>
                <c:formatCode>General</c:formatCode>
                <c:ptCount val="18"/>
                <c:pt idx="0">
                  <c:v>1</c:v>
                </c:pt>
                <c:pt idx="1">
                  <c:v>2</c:v>
                </c:pt>
                <c:pt idx="2">
                  <c:v>5</c:v>
                </c:pt>
                <c:pt idx="3">
                  <c:v>10</c:v>
                </c:pt>
                <c:pt idx="4">
                  <c:v>20</c:v>
                </c:pt>
                <c:pt idx="5">
                  <c:v>30</c:v>
                </c:pt>
                <c:pt idx="6">
                  <c:v>45</c:v>
                </c:pt>
                <c:pt idx="7">
                  <c:v>60</c:v>
                </c:pt>
                <c:pt idx="8">
                  <c:v>90</c:v>
                </c:pt>
                <c:pt idx="9">
                  <c:v>120</c:v>
                </c:pt>
                <c:pt idx="10">
                  <c:v>180</c:v>
                </c:pt>
                <c:pt idx="11">
                  <c:v>240</c:v>
                </c:pt>
                <c:pt idx="12">
                  <c:v>300</c:v>
                </c:pt>
                <c:pt idx="13">
                  <c:v>360</c:v>
                </c:pt>
                <c:pt idx="14">
                  <c:v>420</c:v>
                </c:pt>
                <c:pt idx="15">
                  <c:v>480</c:v>
                </c:pt>
                <c:pt idx="16">
                  <c:v>540</c:v>
                </c:pt>
                <c:pt idx="17">
                  <c:v>600</c:v>
                </c:pt>
              </c:numCache>
            </c:numRef>
          </c:cat>
          <c:val>
            <c:numRef>
              <c:f>Sheet1!$B$2:$B$19</c:f>
              <c:numCache>
                <c:formatCode>General</c:formatCode>
                <c:ptCount val="18"/>
                <c:pt idx="0">
                  <c:v>0</c:v>
                </c:pt>
                <c:pt idx="1">
                  <c:v>0</c:v>
                </c:pt>
                <c:pt idx="2">
                  <c:v>0</c:v>
                </c:pt>
                <c:pt idx="3">
                  <c:v>1.1000000000000016E-3</c:v>
                </c:pt>
                <c:pt idx="4">
                  <c:v>1.1000000000000016E-3</c:v>
                </c:pt>
                <c:pt idx="5">
                  <c:v>1.1000000000000016E-3</c:v>
                </c:pt>
                <c:pt idx="6">
                  <c:v>5.11E-2</c:v>
                </c:pt>
                <c:pt idx="7">
                  <c:v>4.8000000000000001E-2</c:v>
                </c:pt>
                <c:pt idx="8">
                  <c:v>6.4300000000000079E-2</c:v>
                </c:pt>
                <c:pt idx="9">
                  <c:v>0.11950000000000002</c:v>
                </c:pt>
                <c:pt idx="10">
                  <c:v>0.15840000000000026</c:v>
                </c:pt>
                <c:pt idx="11">
                  <c:v>0.26920000000000005</c:v>
                </c:pt>
                <c:pt idx="12">
                  <c:v>0.51749999999999996</c:v>
                </c:pt>
                <c:pt idx="13">
                  <c:v>0.3991000000000004</c:v>
                </c:pt>
                <c:pt idx="14">
                  <c:v>0.51649999999999996</c:v>
                </c:pt>
                <c:pt idx="15">
                  <c:v>0.65830000000000066</c:v>
                </c:pt>
                <c:pt idx="16">
                  <c:v>0.94820000000000004</c:v>
                </c:pt>
                <c:pt idx="17">
                  <c:v>0.70150000000000001</c:v>
                </c:pt>
              </c:numCache>
            </c:numRef>
          </c:val>
        </c:ser>
        <c:axId val="84524032"/>
        <c:axId val="84620416"/>
      </c:barChart>
      <c:catAx>
        <c:axId val="84524032"/>
        <c:scaling>
          <c:orientation val="minMax"/>
        </c:scaling>
        <c:axPos val="b"/>
        <c:title>
          <c:tx>
            <c:rich>
              <a:bodyPr/>
              <a:lstStyle/>
              <a:p>
                <a:pPr>
                  <a:defRPr/>
                </a:pPr>
                <a:r>
                  <a:rPr lang="en-US"/>
                  <a:t>Sampling Period (seconds)</a:t>
                </a:r>
              </a:p>
            </c:rich>
          </c:tx>
          <c:layout/>
        </c:title>
        <c:numFmt formatCode="General" sourceLinked="1"/>
        <c:tickLblPos val="nextTo"/>
        <c:txPr>
          <a:bodyPr rot="5400000" vert="horz"/>
          <a:lstStyle/>
          <a:p>
            <a:pPr>
              <a:defRPr/>
            </a:pPr>
            <a:endParaRPr lang="en-US"/>
          </a:p>
        </c:txPr>
        <c:crossAx val="84620416"/>
        <c:crosses val="autoZero"/>
        <c:auto val="1"/>
        <c:lblAlgn val="ctr"/>
        <c:lblOffset val="100"/>
      </c:catAx>
      <c:valAx>
        <c:axId val="84620416"/>
        <c:scaling>
          <c:orientation val="minMax"/>
          <c:max val="1"/>
        </c:scaling>
        <c:axPos val="l"/>
        <c:majorGridlines/>
        <c:title>
          <c:tx>
            <c:rich>
              <a:bodyPr rot="-5400000" vert="horz"/>
              <a:lstStyle/>
              <a:p>
                <a:pPr>
                  <a:defRPr/>
                </a:pPr>
                <a:r>
                  <a:rPr lang="en-US"/>
                  <a:t>Route Mismatch Fraction</a:t>
                </a:r>
              </a:p>
            </c:rich>
          </c:tx>
          <c:layout/>
        </c:title>
        <c:numFmt formatCode="General" sourceLinked="1"/>
        <c:tickLblPos val="nextTo"/>
        <c:crossAx val="84524032"/>
        <c:crosses val="autoZero"/>
        <c:crossBetween val="between"/>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Accuracy vs. Measurement Noise</a:t>
            </a:r>
          </a:p>
        </c:rich>
      </c:tx>
      <c:layout/>
    </c:title>
    <c:plotArea>
      <c:layout/>
      <c:barChart>
        <c:barDir val="col"/>
        <c:grouping val="clustered"/>
        <c:ser>
          <c:idx val="0"/>
          <c:order val="0"/>
          <c:cat>
            <c:numRef>
              <c:f>Sheet1!$D$2:$D$10</c:f>
              <c:numCache>
                <c:formatCode>General</c:formatCode>
                <c:ptCount val="9"/>
                <c:pt idx="0">
                  <c:v>4.07</c:v>
                </c:pt>
                <c:pt idx="1">
                  <c:v>10</c:v>
                </c:pt>
                <c:pt idx="2">
                  <c:v>15</c:v>
                </c:pt>
                <c:pt idx="3">
                  <c:v>20</c:v>
                </c:pt>
                <c:pt idx="4">
                  <c:v>30</c:v>
                </c:pt>
                <c:pt idx="5">
                  <c:v>40</c:v>
                </c:pt>
                <c:pt idx="6">
                  <c:v>50</c:v>
                </c:pt>
                <c:pt idx="7">
                  <c:v>75</c:v>
                </c:pt>
                <c:pt idx="8">
                  <c:v>100</c:v>
                </c:pt>
              </c:numCache>
            </c:numRef>
          </c:cat>
          <c:val>
            <c:numRef>
              <c:f>Sheet1!$E$2:$E$10</c:f>
              <c:numCache>
                <c:formatCode>General</c:formatCode>
                <c:ptCount val="9"/>
                <c:pt idx="0">
                  <c:v>1.1000000000000009E-3</c:v>
                </c:pt>
                <c:pt idx="1">
                  <c:v>2.0000000000000018E-3</c:v>
                </c:pt>
                <c:pt idx="2">
                  <c:v>2.0000000000000018E-3</c:v>
                </c:pt>
                <c:pt idx="3">
                  <c:v>6.25E-2</c:v>
                </c:pt>
                <c:pt idx="4">
                  <c:v>9.6100000000000005E-2</c:v>
                </c:pt>
                <c:pt idx="5">
                  <c:v>0.22090000000000001</c:v>
                </c:pt>
                <c:pt idx="6">
                  <c:v>0.3016000000000002</c:v>
                </c:pt>
                <c:pt idx="7">
                  <c:v>0.4009000000000002</c:v>
                </c:pt>
                <c:pt idx="8">
                  <c:v>0.56640000000000001</c:v>
                </c:pt>
              </c:numCache>
            </c:numRef>
          </c:val>
        </c:ser>
        <c:axId val="84656512"/>
        <c:axId val="84658432"/>
      </c:barChart>
      <c:catAx>
        <c:axId val="84656512"/>
        <c:scaling>
          <c:orientation val="minMax"/>
        </c:scaling>
        <c:axPos val="b"/>
        <c:title>
          <c:tx>
            <c:rich>
              <a:bodyPr/>
              <a:lstStyle/>
              <a:p>
                <a:pPr>
                  <a:defRPr/>
                </a:pPr>
                <a:r>
                  <a:rPr lang="en-US"/>
                  <a:t>Noise Standard Deviation (meters)</a:t>
                </a:r>
              </a:p>
            </c:rich>
          </c:tx>
          <c:layout/>
        </c:title>
        <c:numFmt formatCode="General" sourceLinked="1"/>
        <c:tickLblPos val="nextTo"/>
        <c:crossAx val="84658432"/>
        <c:crosses val="autoZero"/>
        <c:auto val="1"/>
        <c:lblAlgn val="ctr"/>
        <c:lblOffset val="100"/>
      </c:catAx>
      <c:valAx>
        <c:axId val="84658432"/>
        <c:scaling>
          <c:orientation val="minMax"/>
          <c:max val="1"/>
        </c:scaling>
        <c:axPos val="l"/>
        <c:majorGridlines/>
        <c:title>
          <c:tx>
            <c:rich>
              <a:bodyPr rot="-5400000" vert="horz"/>
              <a:lstStyle/>
              <a:p>
                <a:pPr>
                  <a:defRPr/>
                </a:pPr>
                <a:r>
                  <a:rPr lang="en-US"/>
                  <a:t>Fraction of Route Incorrect</a:t>
                </a:r>
              </a:p>
            </c:rich>
          </c:tx>
          <c:layout/>
        </c:title>
        <c:numFmt formatCode="General" sourceLinked="1"/>
        <c:tickLblPos val="nextTo"/>
        <c:crossAx val="84656512"/>
        <c:crosses val="autoZero"/>
        <c:crossBetween val="between"/>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582013-9779-42F7-A75B-EF5E8787E3A0}" type="datetimeFigureOut">
              <a:rPr lang="en-US" smtClean="0"/>
              <a:pPr/>
              <a:t>11/11/2009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38EE59-5277-4FBA-81A9-92FE7EA203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 theoretically perfect HMM implementation of map matching, we would consider every possible match candidate on the map. For a map of the North American road network, that would be about 66 million possible matches for each step. Then we would find the shortest path between each pair of those possible matches, which would </a:t>
            </a:r>
            <a:r>
              <a:rPr lang="en-US" baseline="0" dirty="0" smtClean="0"/>
              <a:t>generate </a:t>
            </a:r>
            <a:r>
              <a:rPr lang="en-US" baseline="0" dirty="0" smtClean="0"/>
              <a:t>4.3 billion transition probabilities for each step. This is not feasible to do in reasonable amount of time, therefore we choose some “reasonable” limits to bound the computation to a “reasonable” time. “Reasonable” is of course a context dependant description.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animation</a:t>
            </a:r>
            <a:r>
              <a:rPr lang="en-US" baseline="0" dirty="0" smtClean="0"/>
              <a:t> captures the HMM thus far, using only the two probability distributions discussed.</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so far, it has</a:t>
            </a:r>
            <a:r>
              <a:rPr lang="en-US" baseline="0" dirty="0" smtClean="0"/>
              <a:t> incorrectly concluded we have not taken the off ramp, but the next point…</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changes its mind, because the most </a:t>
            </a:r>
            <a:r>
              <a:rPr lang="en-US" dirty="0" smtClean="0"/>
              <a:t>probable </a:t>
            </a:r>
            <a:r>
              <a:rPr lang="en-US" dirty="0" smtClean="0"/>
              <a:t>route has now become the </a:t>
            </a:r>
            <a:r>
              <a:rPr lang="en-US" dirty="0" err="1" smtClean="0"/>
              <a:t>offramp</a:t>
            </a:r>
            <a:r>
              <a:rPr lang="en-US" dirty="0" smtClean="0"/>
              <a:t>.</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starting</a:t>
            </a:r>
            <a:r>
              <a:rPr lang="en-US" baseline="0" dirty="0" smtClean="0"/>
              <a:t> to get into the questionable points, caused by the tunnel, let’s see what the HMM does with these…</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this point, it is quite reasonable</a:t>
            </a:r>
            <a:r>
              <a:rPr lang="en-US" baseline="0" dirty="0" smtClean="0"/>
              <a:t> for the HMM to conclude that you’re still on I-5. Clearly you can’t be on the off ramp, or you would be turning by now…</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Surprise!</a:t>
            </a:r>
            <a:r>
              <a:rPr lang="en-US" baseline="0" dirty="0" smtClean="0"/>
              <a:t> What’s going on here? This point is so absurd it has led the HMM quite far astray. It has concluded that you got off I-5 at the previous exit, and took surface streets to the point shown.</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it has changed its mind, and concluded that you continued down I-5 southbound, got off, and got back on I-5 northbound.</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here on out, the points it sees are consistent with you being on 520 west, so it doesn’t change its mind again.</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limit the match candidates to those within a “reasonable” radius. For the purposes of our study, we used a radius of 200 meters. The largest error in our data set (before adding noise) was about 47 meters, so this is overkill for applications that are using GPS data directly. However, since we added noise with a standard deviation of up to 100 meters, it is quite possible that there are correct matches in our noisy data sets that were outside the 200 meter radius. We selected the 200 meter radius not because it was reasonable from an expected error perspective, but because it limited the number of match candidates sufficiently to allow us to complete the experiment in a reasonable amount of time. In practice, when matching on real data sets with no noise added, we tend to use values </a:t>
            </a:r>
            <a:r>
              <a:rPr lang="en-US" baseline="0" dirty="0" smtClean="0"/>
              <a:t>less than </a:t>
            </a:r>
            <a:r>
              <a:rPr lang="en-US" baseline="0" dirty="0" smtClean="0"/>
              <a:t>50 </a:t>
            </a:r>
            <a:r>
              <a:rPr lang="en-US" baseline="0" dirty="0" smtClean="0"/>
              <a:t>meters. For the purposes of today’s demonstration, we will use a value of 3x sigma, or a bit over 12 meters.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a:t>
            </a:r>
            <a:r>
              <a:rPr lang="en-US" baseline="0" dirty="0" smtClean="0"/>
              <a:t>e see a diagram of what map matching is all about. We have three GPS points, in time sequence, and we have to decide which roads in the network the vehicle actually traversed. That’s all there is to it.</a:t>
            </a:r>
          </a:p>
          <a:p>
            <a:endParaRPr lang="en-US" baseline="0" dirty="0" smtClean="0"/>
          </a:p>
          <a:p>
            <a:r>
              <a:rPr lang="en-US" baseline="0" dirty="0" smtClean="0"/>
              <a:t>Note that in our work, we’re performing map matching as a post process, on a complete GPS trail. We expect that the same techniques could be applied to a suitably sized sliding window of points in a real time scenario, but we have not actually performed that experiment to determine how large that sliding window would need to be.</a:t>
            </a:r>
          </a:p>
          <a:p>
            <a:endParaRPr lang="en-US" baseline="0" dirty="0" smtClean="0"/>
          </a:p>
          <a:p>
            <a:r>
              <a:rPr lang="en-US" baseline="0" dirty="0" smtClean="0"/>
              <a:t>I have underlined Traffic Probes on the slide because that is the context in which our group currently uses the map matching implementation described here. We have a large database of GPS trails that are used to build traffic models as part of the Clearflow project. Map matching is the first step in using those GPS trails.</a:t>
            </a:r>
          </a:p>
        </p:txBody>
      </p:sp>
      <p:sp>
        <p:nvSpPr>
          <p:cNvPr id="4" name="Slide Number Placeholder 3"/>
          <p:cNvSpPr>
            <a:spLocks noGrp="1"/>
          </p:cNvSpPr>
          <p:nvPr>
            <p:ph type="sldNum" sz="quarter" idx="10"/>
          </p:nvPr>
        </p:nvSpPr>
        <p:spPr/>
        <p:txBody>
          <a:bodyPr/>
          <a:lstStyle/>
          <a:p>
            <a:fld id="{F238EE59-5277-4FBA-81A9-92FE7EA203A8}"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in a theoretically perfect HMM, we would search exhaustively for the shortest path between any two match candidates, which assuming the road network is not partitioned, we could eventually find. However, once the difference between the routing distance and the Euclidian distance </a:t>
            </a:r>
            <a:r>
              <a:rPr lang="en-US" baseline="0" dirty="0" smtClean="0"/>
              <a:t>becomes </a:t>
            </a:r>
            <a:r>
              <a:rPr lang="en-US" baseline="0" dirty="0" smtClean="0"/>
              <a:t>large, further search is pointless. In our experiments, if the routing distance exceeded the Euclidian distance by 2000 meters or more, we terminate the search for a shortest path and assign a probability of zero. We also apply some other tests of reasonableness to any possible route. We don’t allow vehicles to exceed 50 m/s, which is 180 km/h, or about 112 miles per hour. We also don’t allow vehicles to exceed the posted speed limit by more than 3x</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 remove nodes and edges from the graph, the graph may become partitioned. We can use these partitions to detect and remove the junk points. When we detect a partition in the graph, we throw out the points on either side of the partition, and see if the partition is healed. If not, we continue to throw out points on either side of the partition until the partition is healed, or until the size of the partition exceeds a time threshold and we give up.</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36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Parameters</a:t>
            </a:r>
            <a:r>
              <a:rPr lang="en-US" baseline="0" dirty="0" smtClean="0"/>
              <a:t>:</a:t>
            </a:r>
          </a:p>
          <a:p>
            <a:r>
              <a:rPr lang="en-US" baseline="0" dirty="0" smtClean="0"/>
              <a:t>match candidate limit </a:t>
            </a:r>
            <a:r>
              <a:rPr lang="en-US" baseline="0" dirty="0" smtClean="0"/>
              <a:t>–&gt; </a:t>
            </a:r>
            <a:r>
              <a:rPr lang="en-US" baseline="0" dirty="0" smtClean="0"/>
              <a:t>12.21</a:t>
            </a:r>
          </a:p>
          <a:p>
            <a:r>
              <a:rPr lang="en-US" baseline="0" dirty="0" smtClean="0"/>
              <a:t>Route candidate max distance </a:t>
            </a:r>
            <a:r>
              <a:rPr lang="en-US" baseline="0" dirty="0" smtClean="0"/>
              <a:t>–&gt; </a:t>
            </a:r>
            <a:r>
              <a:rPr lang="en-US" baseline="0" dirty="0" smtClean="0"/>
              <a:t>2000</a:t>
            </a:r>
          </a:p>
          <a:p>
            <a:r>
              <a:rPr lang="en-US" baseline="0" dirty="0" smtClean="0"/>
              <a:t>Route candidate max speed </a:t>
            </a:r>
            <a:r>
              <a:rPr lang="en-US" baseline="0" dirty="0" smtClean="0"/>
              <a:t>–&gt; </a:t>
            </a:r>
            <a:r>
              <a:rPr lang="en-US" baseline="0" dirty="0" smtClean="0"/>
              <a:t>50</a:t>
            </a:r>
          </a:p>
          <a:p>
            <a:r>
              <a:rPr lang="en-US" baseline="0" dirty="0" smtClean="0"/>
              <a:t>Route candidate max speed ratio </a:t>
            </a:r>
            <a:r>
              <a:rPr lang="en-US" baseline="0" dirty="0" smtClean="0"/>
              <a:t>–&gt; </a:t>
            </a:r>
            <a:r>
              <a:rPr lang="en-US" baseline="0" dirty="0" smtClean="0"/>
              <a:t>3</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37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this point we can see that</a:t>
            </a:r>
            <a:r>
              <a:rPr lang="en-US" baseline="0" dirty="0" smtClean="0"/>
              <a:t> points have been thrown out due to a partition in the graph…</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51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a:t>
            </a:r>
            <a:r>
              <a:rPr lang="en-US" baseline="0" dirty="0" smtClean="0"/>
              <a:t> see that all the junk points have been thrown out, and some good points along with them, but using the points that are left, finding the best match is now easy for the HMM to do.</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56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perfect</a:t>
            </a:r>
            <a:r>
              <a:rPr lang="en-US" baseline="0" dirty="0" smtClean="0"/>
              <a:t> (*) up to 30 seconds.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60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a:t>
            </a:r>
            <a:r>
              <a:rPr lang="en-US" dirty="0" smtClean="0"/>
              <a:t>exception to perfection…</a:t>
            </a:r>
          </a:p>
        </p:txBody>
      </p:sp>
      <p:sp>
        <p:nvSpPr>
          <p:cNvPr id="4" name="Slide Number Placeholder 3"/>
          <p:cNvSpPr>
            <a:spLocks noGrp="1"/>
          </p:cNvSpPr>
          <p:nvPr>
            <p:ph type="sldNum" sz="quarter" idx="10"/>
          </p:nvPr>
        </p:nvSpPr>
        <p:spPr/>
        <p:txBody>
          <a:bodyPr/>
          <a:lstStyle/>
          <a:p>
            <a:fld id="{F238EE59-5277-4FBA-81A9-92FE7EA203A8}" type="slidenum">
              <a:rPr lang="en-US" smtClean="0"/>
              <a:pPr/>
              <a:t>61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a:t>
            </a:r>
            <a:r>
              <a:rPr lang="en-US" baseline="0" dirty="0" smtClean="0"/>
              <a:t> seconds…</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62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30</a:t>
            </a:r>
            <a:r>
              <a:rPr lang="en-US" baseline="0" dirty="0" smtClean="0"/>
              <a:t> seconds – at this point we don’t have enough left to reconstruct the route. </a:t>
            </a:r>
            <a:r>
              <a:rPr lang="en-US" dirty="0" smtClean="0"/>
              <a:t>While</a:t>
            </a:r>
            <a:r>
              <a:rPr lang="en-US" baseline="0" dirty="0" smtClean="0"/>
              <a:t> this is an error, I don’t really count this one against the algorithm. This is an interesting case to have in our data set, but not very realistic.</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63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90 seconds, we</a:t>
            </a:r>
            <a:r>
              <a:rPr lang="en-US" baseline="0" dirty="0" smtClean="0"/>
              <a:t> have only 86 points to figure out the whole 2 hour, 6 minute route.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64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90 seconds, we</a:t>
            </a:r>
            <a:r>
              <a:rPr lang="en-US" baseline="0" dirty="0" smtClean="0"/>
              <a:t> have only 86 points to figure out the whole 2 hour, 6 minute route.</a:t>
            </a:r>
          </a:p>
          <a:p>
            <a:endParaRPr lang="en-US" dirty="0" smtClean="0"/>
          </a:p>
          <a:p>
            <a:r>
              <a:rPr lang="en-US" dirty="0" smtClean="0"/>
              <a:t>Only three</a:t>
            </a:r>
            <a:r>
              <a:rPr lang="en-US" baseline="0" dirty="0" smtClean="0"/>
              <a:t> errors, ignoring the roundabout discussed earlier.</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Map matching, in our application, is the process of determining which roads a vehicle actually travelled on, given a time series of GPS points, or GPS trail. More generally, you are trying to constrain a GPS routes to allowed pathways. This is usually vehicles on roads, as we discuss here, but the same techniques could be used for other applications with the same structure.</a:t>
            </a:r>
          </a:p>
          <a:p>
            <a:endParaRPr lang="en-US" baseline="0" dirty="0" smtClean="0"/>
          </a:p>
          <a:p>
            <a:r>
              <a:rPr lang="en-US" baseline="0" dirty="0" smtClean="0"/>
              <a:t>I thank Anonymous Reviewer 3 for proving us with this quote, which accurately reflects the reaction we get from most people to whom we describe this work. If you are in the audience I’d love to talk to you after this session to see if our presentation addressed your comment to your satisfaction.</a:t>
            </a:r>
          </a:p>
          <a:p>
            <a:endParaRPr lang="en-US" baseline="0" dirty="0" smtClean="0"/>
          </a:p>
          <a:p>
            <a:r>
              <a:rPr lang="en-US" baseline="0" dirty="0" smtClean="0"/>
              <a:t>As you can see from this figure, map matching with modern GPS accuracy, and a high sample rate, is often completely trivial. Any number of simple algorithms, including nearest road, would correctly match this sequence of points.</a:t>
            </a:r>
          </a:p>
          <a:p>
            <a:endParaRPr lang="en-US" baseline="0" dirty="0" smtClean="0"/>
          </a:p>
          <a:p>
            <a:r>
              <a:rPr lang="en-US" baseline="0" dirty="0" smtClean="0"/>
              <a:t>However…</a:t>
            </a:r>
          </a:p>
          <a:p>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one is interesting, because the correct route is</a:t>
            </a:r>
            <a:r>
              <a:rPr lang="en-US" baseline="0" dirty="0" smtClean="0"/>
              <a:t> in some sense simpler than the shortest path. In this case, our algorithm never even considered the correct path, because it was not the shortest path between the two points. This demonstrates an important property of </a:t>
            </a:r>
            <a:r>
              <a:rPr lang="en-US" baseline="0" dirty="0" smtClean="0"/>
              <a:t>our current solution </a:t>
            </a:r>
            <a:r>
              <a:rPr lang="en-US" baseline="0" dirty="0" smtClean="0"/>
              <a:t>to this problem – it only considers one route between any two points, and it is at the mercy of the routing algorithm for what that route will be. </a:t>
            </a:r>
            <a:r>
              <a:rPr lang="en-US" baseline="0" dirty="0" smtClean="0"/>
              <a:t>This points to an interesting direction for future work.</a:t>
            </a:r>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68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70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would love to have others in this community working on map matching try their algorithms on our </a:t>
            </a:r>
            <a:r>
              <a:rPr lang="en-US" baseline="0" dirty="0" smtClean="0"/>
              <a:t>data. </a:t>
            </a:r>
            <a:r>
              <a:rPr lang="en-US" baseline="0" dirty="0" smtClean="0"/>
              <a:t>It would also be great to find common ground on methods of evaluating map matchers so we can start to compare performance in an apples to apples way.</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76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Now you can see the challenge. It is anomalies like this in the dataset that make map matching interesting. Everyone in the audience has no doubt correctly concluded that the vehicle was </a:t>
            </a:r>
            <a:r>
              <a:rPr lang="en-US" baseline="0" dirty="0" smtClean="0"/>
              <a:t>moving southbound </a:t>
            </a:r>
            <a:r>
              <a:rPr lang="en-US" baseline="0" dirty="0" smtClean="0"/>
              <a:t>on the north/south freeway, which is I-5, and then took the </a:t>
            </a:r>
            <a:r>
              <a:rPr lang="en-US" baseline="0" dirty="0" err="1" smtClean="0"/>
              <a:t>offramp</a:t>
            </a:r>
            <a:r>
              <a:rPr lang="en-US" baseline="0" dirty="0" smtClean="0"/>
              <a:t> onto the east/west freeway, which is SR-520. Anyone familiar with this interchange will know exactly what’s going on here. The ramp from I-5 southbound onto 520 eastbound goes through a tunnel. The GPS device appears to lose signal, use some dead reckoning for a while, and then, when it emerges from the tunnel it recovers, but not before generating several obviously wrong data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get nothing else from this talk, I hope you will not fall into the trap of treating map matching as a trivial problem. I am not claiming that map matching is a particularly hard problem, if you use the techniques we describe in our paper, but it is tricky enough that if you assume the problem is trivial, and try to apply an ad-hoc approach, I expect you will end up spending an inordinate amount of time building a map matcher that never quite works when it encounters anomalies like the one shown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route is 2</a:t>
            </a:r>
            <a:r>
              <a:rPr lang="en-US" baseline="0" dirty="0" smtClean="0"/>
              <a:t> hours, 6 minutes long, and consists of 7531 points, sampled at a 1 second period.</a:t>
            </a:r>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Insights 1 and 2 leads us</a:t>
            </a:r>
            <a:r>
              <a:rPr lang="en-US" baseline="0" dirty="0" smtClean="0"/>
              <a:t> very naturally to an HMM for the map match problem, as shown here. Each point in the GPS trail becomes a step in the HMM. Each possible road segment match becomes a node in the HMM graph.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“best match” is the most likely route through the HMM graph. By assigning a probability to each match candidate, we can assign a probability to each node in the graph. By assigning a probability to each route transition between these match candidates, we can assign the transition probabilities between nodes. Finding the most likely route through the graph can then be performed with dynamic programming in a reasonable amount of time.</a:t>
            </a:r>
          </a:p>
          <a:p>
            <a:endParaRPr lang="en-US" dirty="0"/>
          </a:p>
        </p:txBody>
      </p:sp>
      <p:sp>
        <p:nvSpPr>
          <p:cNvPr id="4" name="Slide Number Placeholder 3"/>
          <p:cNvSpPr>
            <a:spLocks noGrp="1"/>
          </p:cNvSpPr>
          <p:nvPr>
            <p:ph type="sldNum" sz="quarter" idx="10"/>
          </p:nvPr>
        </p:nvSpPr>
        <p:spPr/>
        <p:txBody>
          <a:bodyPr/>
          <a:lstStyle/>
          <a:p>
            <a:fld id="{F238EE59-5277-4FBA-81A9-92FE7EA203A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a:t>
            </a:r>
            <a:r>
              <a:rPr lang="en-US" baseline="0" dirty="0" smtClean="0"/>
              <a:t> we have the ground truth, we can calculate the actual distance between the GPS point and the correctly matched point. When we plot these, we get the chart shown here, to which we can easily fit a one sided Gaussian distribution. We estimate the standard deviation by calculating the median absolute deviation of our data set and multiplying by the appropriate scale factor. This provides us with the nicely fit curve shown here. For our no noise added data set, we found that standard deviation was 4.07 meters, and the largest error was about 47 meters.</a:t>
            </a:r>
          </a:p>
        </p:txBody>
      </p:sp>
      <p:sp>
        <p:nvSpPr>
          <p:cNvPr id="4" name="Slide Number Placeholder 3"/>
          <p:cNvSpPr>
            <a:spLocks noGrp="1"/>
          </p:cNvSpPr>
          <p:nvPr>
            <p:ph type="sldNum" sz="quarter" idx="10"/>
          </p:nvPr>
        </p:nvSpPr>
        <p:spPr/>
        <p:txBody>
          <a:bodyPr/>
          <a:lstStyle/>
          <a:p>
            <a:fld id="{F238EE59-5277-4FBA-81A9-92FE7EA203A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assign transition probabilities to the HMM, we used the observation that correct routes tend to be straightforward. First we find the shortest path between the matched points on the road network. A straightforward route will tend to have a shortest path routing distance close to the Euclidian distance between the matched points. A tortured and incorrect route will often have a routing distance that is much longer than the Euclidian distance. For our fitness function we took the absolute value of the difference between these two values. Looking at the data, we then fit an exponential curve to it to produce our transition probability distribution, shown here.</a:t>
            </a:r>
          </a:p>
          <a:p>
            <a:endParaRPr lang="en-US" baseline="0" dirty="0" smtClean="0"/>
          </a:p>
        </p:txBody>
      </p:sp>
      <p:sp>
        <p:nvSpPr>
          <p:cNvPr id="4" name="Slide Number Placeholder 3"/>
          <p:cNvSpPr>
            <a:spLocks noGrp="1"/>
          </p:cNvSpPr>
          <p:nvPr>
            <p:ph type="sldNum" sz="quarter" idx="10"/>
          </p:nvPr>
        </p:nvSpPr>
        <p:spPr/>
        <p:txBody>
          <a:bodyPr/>
          <a:lstStyle/>
          <a:p>
            <a:fld id="{F238EE59-5277-4FBA-81A9-92FE7EA203A8}"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767CB-706A-460E-9784-CDE2E4990D56}" type="datetimeFigureOut">
              <a:rPr lang="en-US" smtClean="0"/>
              <a:pPr/>
              <a:t>11/11/2009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16B0C-216B-4CEB-A29C-D5468FA060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767CB-706A-460E-9784-CDE2E4990D56}" type="datetimeFigureOut">
              <a:rPr lang="en-US" smtClean="0"/>
              <a:pPr/>
              <a:t>11/11/2009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16B0C-216B-4CEB-A29C-D5468FA060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Hidden Markov Map Matching Through Noise and Sparseness</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Paul Newson and John Krumm</a:t>
            </a:r>
          </a:p>
          <a:p>
            <a:r>
              <a:rPr lang="en-US" dirty="0" smtClean="0"/>
              <a:t>Microsoft Research</a:t>
            </a:r>
          </a:p>
          <a:p>
            <a:r>
              <a:rPr lang="en-US" dirty="0" smtClean="0"/>
              <a:t>ACM SIGSPATIAL ’09</a:t>
            </a:r>
          </a:p>
          <a:p>
            <a:r>
              <a:rPr lang="en-US" dirty="0" smtClean="0"/>
              <a:t>November 6</a:t>
            </a:r>
            <a:r>
              <a:rPr lang="en-US" baseline="30000" dirty="0" smtClean="0"/>
              <a:t>th</a:t>
            </a:r>
            <a:r>
              <a:rPr lang="en-US" dirty="0" smtClean="0"/>
              <a:t>,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 Error is Gaussian (sort of)</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noChangeArrowheads="1"/>
          </p:cNvPicPr>
          <p:nvPr/>
        </p:nvPicPr>
        <p:blipFill>
          <a:blip r:embed="rId4" cstate="print"/>
          <a:srcRect/>
          <a:stretch>
            <a:fillRect/>
          </a:stretch>
        </p:blipFill>
        <p:spPr bwMode="auto">
          <a:xfrm>
            <a:off x="5981131" y="1490336"/>
            <a:ext cx="2553269" cy="2929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Error is Exponential</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noChangeArrowheads="1"/>
          </p:cNvPicPr>
          <p:nvPr/>
        </p:nvPicPr>
        <p:blipFill>
          <a:blip r:embed="rId4" cstate="print"/>
          <a:srcRect/>
          <a:stretch>
            <a:fillRect/>
          </a:stretch>
        </p:blipFill>
        <p:spPr bwMode="auto">
          <a:xfrm>
            <a:off x="5981131" y="1490336"/>
            <a:ext cx="2553269" cy="2929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Insights, Three Choices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57200" y="1752600"/>
            <a:ext cx="4224257" cy="3733800"/>
          </a:xfrm>
          <a:prstGeom prst="rect">
            <a:avLst/>
          </a:prstGeom>
          <a:noFill/>
          <a:ln w="9525">
            <a:noFill/>
            <a:miter lim="800000"/>
            <a:headEnd/>
            <a:tailEnd/>
          </a:ln>
        </p:spPr>
      </p:pic>
      <p:sp>
        <p:nvSpPr>
          <p:cNvPr id="5" name="TextBox 4"/>
          <p:cNvSpPr txBox="1"/>
          <p:nvPr/>
        </p:nvSpPr>
        <p:spPr>
          <a:xfrm>
            <a:off x="5029200" y="2438400"/>
            <a:ext cx="3886200" cy="2400657"/>
          </a:xfrm>
          <a:prstGeom prst="rect">
            <a:avLst/>
          </a:prstGeom>
          <a:noFill/>
        </p:spPr>
        <p:txBody>
          <a:bodyPr wrap="square" rtlCol="0">
            <a:spAutoFit/>
          </a:bodyPr>
          <a:lstStyle/>
          <a:p>
            <a:pPr marL="342900" indent="-342900">
              <a:buFont typeface="+mj-lt"/>
              <a:buAutoNum type="arabicPeriod"/>
            </a:pPr>
            <a:r>
              <a:rPr lang="en-US" sz="3000" strike="sngStrike" dirty="0" smtClean="0"/>
              <a:t>Match Candidate Probabilities</a:t>
            </a:r>
          </a:p>
          <a:p>
            <a:pPr marL="342900" indent="-342900">
              <a:buFont typeface="+mj-lt"/>
              <a:buAutoNum type="arabicPeriod"/>
            </a:pPr>
            <a:r>
              <a:rPr lang="en-US" sz="3000" strike="sngStrike" dirty="0" smtClean="0"/>
              <a:t>Route Transition Probabilities</a:t>
            </a:r>
          </a:p>
          <a:p>
            <a:pPr marL="342900" indent="-342900">
              <a:buFont typeface="+mj-lt"/>
              <a:buAutoNum type="arabicPeriod"/>
            </a:pPr>
            <a:r>
              <a:rPr lang="en-US" sz="3000" dirty="0" smtClean="0"/>
              <a:t>“Junk Points”</a:t>
            </a:r>
            <a:endParaRPr lang="en-US" sz="3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Rules of the game</a:t>
            </a:r>
          </a:p>
          <a:p>
            <a:r>
              <a:rPr lang="en-US" dirty="0" smtClean="0"/>
              <a:t>Using a Hidden Markov Model (HMM)</a:t>
            </a:r>
          </a:p>
          <a:p>
            <a:r>
              <a:rPr lang="en-US" dirty="0" smtClean="0"/>
              <a:t>Robustness to Noise and Sparseness</a:t>
            </a:r>
          </a:p>
          <a:p>
            <a:r>
              <a:rPr lang="en-US" dirty="0" smtClean="0"/>
              <a:t>Shared Data for Comparison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of the Game</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457200" y="1524000"/>
            <a:ext cx="3810000" cy="4371062"/>
          </a:xfrm>
          <a:prstGeom prst="rect">
            <a:avLst/>
          </a:prstGeom>
          <a:noFill/>
          <a:ln w="9525">
            <a:noFill/>
            <a:miter lim="800000"/>
            <a:headEnd/>
            <a:tailEnd/>
          </a:ln>
        </p:spPr>
      </p:pic>
      <p:sp>
        <p:nvSpPr>
          <p:cNvPr id="5" name="TextBox 4"/>
          <p:cNvSpPr txBox="1"/>
          <p:nvPr/>
        </p:nvSpPr>
        <p:spPr>
          <a:xfrm>
            <a:off x="4419600" y="1447800"/>
            <a:ext cx="4038600" cy="1938992"/>
          </a:xfrm>
          <a:prstGeom prst="rect">
            <a:avLst/>
          </a:prstGeom>
          <a:noFill/>
        </p:spPr>
        <p:txBody>
          <a:bodyPr wrap="square" rtlCol="0">
            <a:spAutoFit/>
          </a:bodyPr>
          <a:lstStyle/>
          <a:p>
            <a:r>
              <a:rPr lang="en-US" sz="3000" dirty="0" smtClean="0"/>
              <a:t>Some Applications:</a:t>
            </a:r>
          </a:p>
          <a:p>
            <a:pPr>
              <a:buFont typeface="Arial" pitchFamily="34" charset="0"/>
              <a:buChar char="•"/>
            </a:pPr>
            <a:r>
              <a:rPr lang="en-US" sz="3000" dirty="0" smtClean="0"/>
              <a:t> Route compression</a:t>
            </a:r>
          </a:p>
          <a:p>
            <a:pPr>
              <a:buFont typeface="Arial" pitchFamily="34" charset="0"/>
              <a:buChar char="•"/>
            </a:pPr>
            <a:r>
              <a:rPr lang="en-US" sz="3000" dirty="0" smtClean="0"/>
              <a:t> Navigation systems</a:t>
            </a:r>
          </a:p>
          <a:p>
            <a:pPr>
              <a:buFont typeface="Arial" pitchFamily="34" charset="0"/>
              <a:buChar char="•"/>
            </a:pPr>
            <a:r>
              <a:rPr lang="en-US" sz="3000" dirty="0" smtClean="0"/>
              <a:t> </a:t>
            </a:r>
            <a:r>
              <a:rPr lang="en-US" sz="3000" u="sng" dirty="0" smtClean="0"/>
              <a:t>Traffic Probes</a:t>
            </a:r>
          </a:p>
        </p:txBody>
      </p:sp>
      <p:pic>
        <p:nvPicPr>
          <p:cNvPr id="4098" name="Picture 2"/>
          <p:cNvPicPr>
            <a:picLocks noChangeAspect="1" noChangeArrowheads="1"/>
          </p:cNvPicPr>
          <p:nvPr/>
        </p:nvPicPr>
        <p:blipFill>
          <a:blip r:embed="rId4" cstate="print"/>
          <a:srcRect/>
          <a:stretch>
            <a:fillRect/>
          </a:stretch>
        </p:blipFill>
        <p:spPr bwMode="auto">
          <a:xfrm>
            <a:off x="4343400" y="3429000"/>
            <a:ext cx="4343400" cy="2746907"/>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2819400" y="5181600"/>
            <a:ext cx="3489278" cy="990600"/>
          </a:xfrm>
          <a:prstGeom prst="rect">
            <a:avLst/>
          </a:prstGeom>
          <a:noFill/>
          <a:ln w="9525">
            <a:noFill/>
            <a:miter lim="800000"/>
            <a:headEnd/>
            <a:tailEnd/>
          </a:ln>
          <a:effectLst>
            <a:innerShdw blurRad="63500" dist="50800" dir="2700000">
              <a:prstClr val="black">
                <a:alpha val="50000"/>
              </a:prstClr>
            </a:innerShdw>
          </a:effectLst>
        </p:spPr>
      </p:pic>
      <p:cxnSp>
        <p:nvCxnSpPr>
          <p:cNvPr id="12" name="Straight Connector 11"/>
          <p:cNvCxnSpPr/>
          <p:nvPr/>
        </p:nvCxnSpPr>
        <p:spPr>
          <a:xfrm rot="10800000" flipV="1">
            <a:off x="2819400" y="4495800"/>
            <a:ext cx="1600200" cy="685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34000" y="4495800"/>
            <a:ext cx="914400" cy="6858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657600" y="57912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38138" y="381000"/>
            <a:ext cx="846772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 Candidate Limitation</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57200" y="1752600"/>
            <a:ext cx="4224257" cy="3733800"/>
          </a:xfrm>
          <a:prstGeom prst="rect">
            <a:avLst/>
          </a:prstGeom>
          <a:noFill/>
          <a:ln w="9525">
            <a:noFill/>
            <a:miter lim="800000"/>
            <a:headEnd/>
            <a:tailEnd/>
          </a:ln>
        </p:spPr>
      </p:pic>
      <p:sp>
        <p:nvSpPr>
          <p:cNvPr id="8" name="Freeform 7"/>
          <p:cNvSpPr/>
          <p:nvPr/>
        </p:nvSpPr>
        <p:spPr>
          <a:xfrm>
            <a:off x="1955132" y="3609474"/>
            <a:ext cx="2616868" cy="1870910"/>
          </a:xfrm>
          <a:custGeom>
            <a:avLst/>
            <a:gdLst>
              <a:gd name="connsiteX0" fmla="*/ 6015 w 2616868"/>
              <a:gd name="connsiteY0" fmla="*/ 451184 h 1870910"/>
              <a:gd name="connsiteX1" fmla="*/ 1317457 w 2616868"/>
              <a:gd name="connsiteY1" fmla="*/ 0 h 1870910"/>
              <a:gd name="connsiteX2" fmla="*/ 2616868 w 2616868"/>
              <a:gd name="connsiteY2" fmla="*/ 0 h 1870910"/>
              <a:gd name="connsiteX3" fmla="*/ 2616868 w 2616868"/>
              <a:gd name="connsiteY3" fmla="*/ 1870910 h 1870910"/>
              <a:gd name="connsiteX4" fmla="*/ 0 w 2616868"/>
              <a:gd name="connsiteY4" fmla="*/ 1870910 h 1870910"/>
              <a:gd name="connsiteX5" fmla="*/ 6015 w 2616868"/>
              <a:gd name="connsiteY5" fmla="*/ 451184 h 187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868" h="1870910">
                <a:moveTo>
                  <a:pt x="6015" y="451184"/>
                </a:moveTo>
                <a:lnTo>
                  <a:pt x="1317457" y="0"/>
                </a:lnTo>
                <a:lnTo>
                  <a:pt x="2616868" y="0"/>
                </a:lnTo>
                <a:lnTo>
                  <a:pt x="2616868" y="1870910"/>
                </a:lnTo>
                <a:lnTo>
                  <a:pt x="0" y="1870910"/>
                </a:lnTo>
                <a:lnTo>
                  <a:pt x="6015" y="451184"/>
                </a:lnTo>
                <a:close/>
              </a:path>
            </a:pathLst>
          </a:custGeom>
          <a:solidFill>
            <a:srgbClr val="0066FF">
              <a:alpha val="30196"/>
            </a:srgbClr>
          </a:solid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5029200" y="3581400"/>
            <a:ext cx="3886200" cy="1477328"/>
          </a:xfrm>
          <a:prstGeom prst="rect">
            <a:avLst/>
          </a:prstGeom>
          <a:noFill/>
        </p:spPr>
        <p:txBody>
          <a:bodyPr wrap="square" rtlCol="0">
            <a:spAutoFit/>
          </a:bodyPr>
          <a:lstStyle/>
          <a:p>
            <a:pPr marL="342900" indent="-342900">
              <a:buFont typeface="Arial" pitchFamily="34" charset="0"/>
              <a:buChar char="•"/>
            </a:pPr>
            <a:r>
              <a:rPr lang="en-US" sz="3000" dirty="0" smtClean="0"/>
              <a:t>Don’t consider roads “unreasonably” far from GPS point</a:t>
            </a:r>
            <a:endParaRPr lang="en-US" sz="3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Candidate Limitation</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57200" y="1752600"/>
            <a:ext cx="4224257" cy="3733800"/>
          </a:xfrm>
          <a:prstGeom prst="rect">
            <a:avLst/>
          </a:prstGeom>
          <a:noFill/>
          <a:ln w="9525">
            <a:noFill/>
            <a:miter lim="800000"/>
            <a:headEnd/>
            <a:tailEnd/>
          </a:ln>
        </p:spPr>
      </p:pic>
      <p:sp>
        <p:nvSpPr>
          <p:cNvPr id="8" name="Freeform 7"/>
          <p:cNvSpPr/>
          <p:nvPr/>
        </p:nvSpPr>
        <p:spPr>
          <a:xfrm>
            <a:off x="1955132" y="3609474"/>
            <a:ext cx="2616868" cy="1870910"/>
          </a:xfrm>
          <a:custGeom>
            <a:avLst/>
            <a:gdLst>
              <a:gd name="connsiteX0" fmla="*/ 6015 w 2616868"/>
              <a:gd name="connsiteY0" fmla="*/ 451184 h 1870910"/>
              <a:gd name="connsiteX1" fmla="*/ 1317457 w 2616868"/>
              <a:gd name="connsiteY1" fmla="*/ 0 h 1870910"/>
              <a:gd name="connsiteX2" fmla="*/ 2616868 w 2616868"/>
              <a:gd name="connsiteY2" fmla="*/ 0 h 1870910"/>
              <a:gd name="connsiteX3" fmla="*/ 2616868 w 2616868"/>
              <a:gd name="connsiteY3" fmla="*/ 1870910 h 1870910"/>
              <a:gd name="connsiteX4" fmla="*/ 0 w 2616868"/>
              <a:gd name="connsiteY4" fmla="*/ 1870910 h 1870910"/>
              <a:gd name="connsiteX5" fmla="*/ 6015 w 2616868"/>
              <a:gd name="connsiteY5" fmla="*/ 451184 h 187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868" h="1870910">
                <a:moveTo>
                  <a:pt x="6015" y="451184"/>
                </a:moveTo>
                <a:lnTo>
                  <a:pt x="1317457" y="0"/>
                </a:lnTo>
                <a:lnTo>
                  <a:pt x="2616868" y="0"/>
                </a:lnTo>
                <a:lnTo>
                  <a:pt x="2616868" y="1870910"/>
                </a:lnTo>
                <a:lnTo>
                  <a:pt x="0" y="1870910"/>
                </a:lnTo>
                <a:lnTo>
                  <a:pt x="6015" y="451184"/>
                </a:lnTo>
                <a:close/>
              </a:path>
            </a:pathLst>
          </a:custGeom>
          <a:solidFill>
            <a:srgbClr val="0066FF">
              <a:alpha val="30196"/>
            </a:srgbClr>
          </a:solidFill>
          <a:ln w="5715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Multiply 5"/>
          <p:cNvSpPr/>
          <p:nvPr/>
        </p:nvSpPr>
        <p:spPr>
          <a:xfrm>
            <a:off x="3733800" y="3276600"/>
            <a:ext cx="304800" cy="304800"/>
          </a:xfrm>
          <a:prstGeom prst="mathMultiply">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Multiply 8"/>
          <p:cNvSpPr/>
          <p:nvPr/>
        </p:nvSpPr>
        <p:spPr>
          <a:xfrm>
            <a:off x="2590800" y="2895600"/>
            <a:ext cx="304800" cy="304800"/>
          </a:xfrm>
          <a:prstGeom prst="mathMultiply">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TextBox 9"/>
          <p:cNvSpPr txBox="1"/>
          <p:nvPr/>
        </p:nvSpPr>
        <p:spPr>
          <a:xfrm>
            <a:off x="5029200" y="2438400"/>
            <a:ext cx="3733800" cy="1477328"/>
          </a:xfrm>
          <a:prstGeom prst="rect">
            <a:avLst/>
          </a:prstGeom>
          <a:noFill/>
        </p:spPr>
        <p:txBody>
          <a:bodyPr wrap="square" rtlCol="0">
            <a:spAutoFit/>
          </a:bodyPr>
          <a:lstStyle/>
          <a:p>
            <a:pPr>
              <a:buFont typeface="Arial" pitchFamily="34" charset="0"/>
              <a:buChar char="•"/>
            </a:pPr>
            <a:r>
              <a:rPr lang="en-US" sz="3000" dirty="0" smtClean="0"/>
              <a:t> Route Distance Limit</a:t>
            </a:r>
          </a:p>
          <a:p>
            <a:pPr>
              <a:buFont typeface="Arial" pitchFamily="34" charset="0"/>
              <a:buChar char="•"/>
            </a:pPr>
            <a:r>
              <a:rPr lang="en-US" sz="3000" dirty="0" smtClean="0"/>
              <a:t> Absolute Speed Limit</a:t>
            </a:r>
          </a:p>
          <a:p>
            <a:pPr>
              <a:buFont typeface="Arial" pitchFamily="34" charset="0"/>
              <a:buChar char="•"/>
            </a:pPr>
            <a:r>
              <a:rPr lang="en-US" sz="3000" dirty="0" smtClean="0"/>
              <a:t> Relative Speed Limit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 Matching is Trivial!</a:t>
            </a:r>
            <a:endParaRPr lang="en-US" dirty="0"/>
          </a:p>
        </p:txBody>
      </p:sp>
      <p:sp>
        <p:nvSpPr>
          <p:cNvPr id="3" name="Content Placeholder 2"/>
          <p:cNvSpPr>
            <a:spLocks noGrp="1"/>
          </p:cNvSpPr>
          <p:nvPr>
            <p:ph idx="1"/>
          </p:nvPr>
        </p:nvSpPr>
        <p:spPr>
          <a:xfrm>
            <a:off x="457200" y="1905000"/>
            <a:ext cx="5791200" cy="4221163"/>
          </a:xfrm>
        </p:spPr>
        <p:txBody>
          <a:bodyPr>
            <a:normAutofit/>
          </a:bodyPr>
          <a:lstStyle/>
          <a:p>
            <a:pPr>
              <a:buNone/>
            </a:pPr>
            <a:r>
              <a:rPr lang="en-US" dirty="0" smtClean="0"/>
              <a:t>“</a:t>
            </a:r>
            <a:r>
              <a:rPr lang="en-US" baseline="0" dirty="0" smtClean="0"/>
              <a:t>I am not convinced to which extent the problem of path matching to a map is still relevant with current GPS accuracy”</a:t>
            </a:r>
          </a:p>
          <a:p>
            <a:pPr>
              <a:buNone/>
            </a:pPr>
            <a:r>
              <a:rPr lang="en-US" dirty="0"/>
              <a:t>	</a:t>
            </a:r>
            <a:r>
              <a:rPr lang="en-US" dirty="0" smtClean="0"/>
              <a:t>- Anonymous Reviewer 3</a:t>
            </a:r>
          </a:p>
          <a:p>
            <a:pPr>
              <a:buNone/>
            </a:pP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5715000" y="1219200"/>
            <a:ext cx="2456363" cy="5339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 When It’s Not…</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678032" y="1600200"/>
            <a:ext cx="578793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Test Route</a:t>
            </a:r>
            <a:endParaRPr lang="en-US" dirty="0"/>
          </a:p>
        </p:txBody>
      </p:sp>
      <p:pic>
        <p:nvPicPr>
          <p:cNvPr id="4" name="Content Placeholder 3" descr="gps_data.bmp"/>
          <p:cNvPicPr>
            <a:picLocks noGrp="1" noChangeAspect="1"/>
          </p:cNvPicPr>
          <p:nvPr>
            <p:ph idx="1"/>
          </p:nvPr>
        </p:nvPicPr>
        <p:blipFill>
          <a:blip r:embed="rId3" cstate="print"/>
          <a:stretch>
            <a:fillRect/>
          </a:stretch>
        </p:blipFill>
        <p:spPr>
          <a:xfrm>
            <a:off x="762267" y="1600200"/>
            <a:ext cx="7619466" cy="4525963"/>
          </a:xfrm>
        </p:spPr>
      </p:pic>
      <p:sp>
        <p:nvSpPr>
          <p:cNvPr id="5" name="Oval 4"/>
          <p:cNvSpPr/>
          <p:nvPr/>
        </p:nvSpPr>
        <p:spPr>
          <a:xfrm>
            <a:off x="1828800" y="2743200"/>
            <a:ext cx="304800" cy="3048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Robustness to Sparse Data</a:t>
            </a:r>
            <a:endParaRPr lang="en-US" dirty="0"/>
          </a:p>
        </p:txBody>
      </p:sp>
      <p:graphicFrame>
        <p:nvGraphicFramePr>
          <p:cNvPr id="4" name="Content Placeholder 3"/>
          <p:cNvGraphicFramePr>
            <a:graphicFrameLocks noGrp="1"/>
          </p:cNvGraphicFramePr>
          <p:nvPr>
            <p:ph idx="1"/>
          </p:nvPr>
        </p:nvGraphicFramePr>
        <p:xfrm>
          <a:off x="457200" y="1295400"/>
          <a:ext cx="82296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1219200" y="5791200"/>
            <a:ext cx="2362200" cy="533400"/>
          </a:xfrm>
          <a:prstGeom prst="round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404813" y="290513"/>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Robustness to Sparse Data</a:t>
            </a:r>
            <a:endParaRPr lang="en-US" dirty="0"/>
          </a:p>
        </p:txBody>
      </p:sp>
      <p:graphicFrame>
        <p:nvGraphicFramePr>
          <p:cNvPr id="4" name="Content Placeholder 3"/>
          <p:cNvGraphicFramePr>
            <a:graphicFrameLocks noGrp="1"/>
          </p:cNvGraphicFramePr>
          <p:nvPr>
            <p:ph idx="1"/>
          </p:nvPr>
        </p:nvGraphicFramePr>
        <p:xfrm>
          <a:off x="457200" y="1295400"/>
          <a:ext cx="82296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4343400" y="5486400"/>
            <a:ext cx="457200" cy="838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633" y="652463"/>
            <a:ext cx="8762767" cy="5443537"/>
          </a:xfrm>
          <a:prstGeom prst="rect">
            <a:avLst/>
          </a:prstGeom>
          <a:noFill/>
          <a:ln w="9525">
            <a:noFill/>
            <a:miter lim="800000"/>
            <a:headEnd/>
            <a:tailEnd/>
          </a:ln>
        </p:spPr>
      </p:pic>
      <p:sp>
        <p:nvSpPr>
          <p:cNvPr id="3" name="Oval 2"/>
          <p:cNvSpPr/>
          <p:nvPr/>
        </p:nvSpPr>
        <p:spPr>
          <a:xfrm>
            <a:off x="8229600" y="54864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04800" y="32004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8600" y="19050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00" y="15240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4040188" cy="639762"/>
          </a:xfrm>
        </p:spPr>
        <p:txBody>
          <a:bodyPr/>
          <a:lstStyle/>
          <a:p>
            <a:pPr algn="ctr"/>
            <a:r>
              <a:rPr lang="en-US" dirty="0" smtClean="0"/>
              <a:t>30 second sample period</a:t>
            </a:r>
            <a:endParaRPr lang="en-US" dirty="0"/>
          </a:p>
        </p:txBody>
      </p:sp>
      <p:sp>
        <p:nvSpPr>
          <p:cNvPr id="5" name="Text Placeholder 4"/>
          <p:cNvSpPr>
            <a:spLocks noGrp="1"/>
          </p:cNvSpPr>
          <p:nvPr>
            <p:ph type="body" sz="quarter" idx="3"/>
          </p:nvPr>
        </p:nvSpPr>
        <p:spPr>
          <a:xfrm>
            <a:off x="4645025" y="304800"/>
            <a:ext cx="4041775" cy="639762"/>
          </a:xfrm>
        </p:spPr>
        <p:txBody>
          <a:bodyPr/>
          <a:lstStyle/>
          <a:p>
            <a:pPr algn="ctr"/>
            <a:r>
              <a:rPr lang="en-US" dirty="0" smtClean="0"/>
              <a:t>90 second sample period</a:t>
            </a:r>
            <a:endParaRPr lang="en-US" dirty="0"/>
          </a:p>
        </p:txBody>
      </p:sp>
      <p:pic>
        <p:nvPicPr>
          <p:cNvPr id="14" name="Picture 6"/>
          <p:cNvPicPr>
            <a:picLocks noGrp="1" noChangeAspect="1" noChangeArrowheads="1"/>
          </p:cNvPicPr>
          <p:nvPr>
            <p:ph sz="quarter" idx="4"/>
          </p:nvPr>
        </p:nvPicPr>
        <p:blipFill>
          <a:blip r:embed="rId2" cstate="print"/>
          <a:srcRect/>
          <a:stretch>
            <a:fillRect/>
          </a:stretch>
        </p:blipFill>
        <p:spPr bwMode="auto">
          <a:xfrm>
            <a:off x="5181600" y="979487"/>
            <a:ext cx="2819400" cy="5668900"/>
          </a:xfrm>
          <a:prstGeom prst="rect">
            <a:avLst/>
          </a:prstGeom>
          <a:noFill/>
          <a:ln w="9525">
            <a:noFill/>
            <a:miter lim="800000"/>
            <a:headEnd/>
            <a:tailEnd/>
          </a:ln>
        </p:spPr>
      </p:pic>
      <p:pic>
        <p:nvPicPr>
          <p:cNvPr id="4103" name="Picture 7"/>
          <p:cNvPicPr>
            <a:picLocks noGrp="1" noChangeAspect="1" noChangeArrowheads="1"/>
          </p:cNvPicPr>
          <p:nvPr>
            <p:ph sz="half" idx="2"/>
          </p:nvPr>
        </p:nvPicPr>
        <p:blipFill>
          <a:blip r:embed="rId3" cstate="print"/>
          <a:srcRect/>
          <a:stretch>
            <a:fillRect/>
          </a:stretch>
        </p:blipFill>
        <p:spPr bwMode="auto">
          <a:xfrm>
            <a:off x="1066800" y="990600"/>
            <a:ext cx="2819400" cy="5584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4040188" cy="639762"/>
          </a:xfrm>
        </p:spPr>
        <p:txBody>
          <a:bodyPr/>
          <a:lstStyle/>
          <a:p>
            <a:pPr algn="ctr"/>
            <a:r>
              <a:rPr lang="en-US" dirty="0" smtClean="0"/>
              <a:t>30 second sample period</a:t>
            </a:r>
            <a:endParaRPr lang="en-US" dirty="0"/>
          </a:p>
        </p:txBody>
      </p:sp>
      <p:sp>
        <p:nvSpPr>
          <p:cNvPr id="5" name="Text Placeholder 4"/>
          <p:cNvSpPr>
            <a:spLocks noGrp="1"/>
          </p:cNvSpPr>
          <p:nvPr>
            <p:ph type="body" sz="quarter" idx="3"/>
          </p:nvPr>
        </p:nvSpPr>
        <p:spPr>
          <a:xfrm>
            <a:off x="4645025" y="304800"/>
            <a:ext cx="4041775" cy="639762"/>
          </a:xfrm>
        </p:spPr>
        <p:txBody>
          <a:bodyPr/>
          <a:lstStyle/>
          <a:p>
            <a:pPr algn="ctr"/>
            <a:r>
              <a:rPr lang="en-US" dirty="0" smtClean="0"/>
              <a:t>90 second sample period</a:t>
            </a:r>
            <a:endParaRPr lang="en-US" dirty="0"/>
          </a:p>
        </p:txBody>
      </p:sp>
      <p:pic>
        <p:nvPicPr>
          <p:cNvPr id="5122" name="Picture 2"/>
          <p:cNvPicPr>
            <a:picLocks noGrp="1" noChangeAspect="1" noChangeArrowheads="1"/>
          </p:cNvPicPr>
          <p:nvPr>
            <p:ph sz="quarter" idx="4"/>
          </p:nvPr>
        </p:nvPicPr>
        <p:blipFill>
          <a:blip r:embed="rId2" cstate="print"/>
          <a:srcRect/>
          <a:stretch>
            <a:fillRect/>
          </a:stretch>
        </p:blipFill>
        <p:spPr bwMode="auto">
          <a:xfrm>
            <a:off x="5715001" y="990868"/>
            <a:ext cx="1905000" cy="5455515"/>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a:stretch>
            <a:fillRect/>
          </a:stretch>
        </p:blipFill>
        <p:spPr bwMode="auto">
          <a:xfrm>
            <a:off x="1371600" y="986224"/>
            <a:ext cx="1905000" cy="54517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9038"/>
            <a:ext cx="4040188" cy="639762"/>
          </a:xfrm>
        </p:spPr>
        <p:txBody>
          <a:bodyPr/>
          <a:lstStyle/>
          <a:p>
            <a:pPr algn="ctr"/>
            <a:r>
              <a:rPr lang="en-US" dirty="0" smtClean="0"/>
              <a:t>30 second sample period</a:t>
            </a:r>
            <a:endParaRPr lang="en-US" dirty="0"/>
          </a:p>
        </p:txBody>
      </p:sp>
      <p:sp>
        <p:nvSpPr>
          <p:cNvPr id="5" name="Text Placeholder 4"/>
          <p:cNvSpPr>
            <a:spLocks noGrp="1"/>
          </p:cNvSpPr>
          <p:nvPr>
            <p:ph type="body" sz="quarter" idx="3"/>
          </p:nvPr>
        </p:nvSpPr>
        <p:spPr>
          <a:xfrm>
            <a:off x="4645025" y="1189038"/>
            <a:ext cx="4041775" cy="639762"/>
          </a:xfrm>
        </p:spPr>
        <p:txBody>
          <a:bodyPr/>
          <a:lstStyle/>
          <a:p>
            <a:pPr algn="ctr"/>
            <a:r>
              <a:rPr lang="en-US" dirty="0" smtClean="0"/>
              <a:t>90 second sample period</a:t>
            </a:r>
            <a:endParaRPr lang="en-US" dirty="0"/>
          </a:p>
        </p:txBody>
      </p:sp>
      <p:pic>
        <p:nvPicPr>
          <p:cNvPr id="6147" name="Picture 3"/>
          <p:cNvPicPr>
            <a:picLocks noGrp="1" noChangeAspect="1" noChangeArrowheads="1"/>
          </p:cNvPicPr>
          <p:nvPr>
            <p:ph sz="half" idx="2"/>
          </p:nvPr>
        </p:nvPicPr>
        <p:blipFill>
          <a:blip r:embed="rId3" cstate="print"/>
          <a:srcRect/>
          <a:stretch>
            <a:fillRect/>
          </a:stretch>
        </p:blipFill>
        <p:spPr bwMode="auto">
          <a:xfrm>
            <a:off x="457200" y="2358909"/>
            <a:ext cx="4040188" cy="3583219"/>
          </a:xfrm>
          <a:prstGeom prst="rect">
            <a:avLst/>
          </a:prstGeom>
          <a:noFill/>
          <a:ln w="9525">
            <a:noFill/>
            <a:miter lim="800000"/>
            <a:headEnd/>
            <a:tailEnd/>
          </a:ln>
        </p:spPr>
      </p:pic>
      <p:pic>
        <p:nvPicPr>
          <p:cNvPr id="6148" name="Picture 4"/>
          <p:cNvPicPr>
            <a:picLocks noGrp="1" noChangeAspect="1" noChangeArrowheads="1"/>
          </p:cNvPicPr>
          <p:nvPr>
            <p:ph sz="quarter" idx="4"/>
          </p:nvPr>
        </p:nvPicPr>
        <p:blipFill>
          <a:blip r:embed="rId4" cstate="print"/>
          <a:srcRect/>
          <a:stretch>
            <a:fillRect/>
          </a:stretch>
        </p:blipFill>
        <p:spPr bwMode="auto">
          <a:xfrm>
            <a:off x="4645025" y="2388890"/>
            <a:ext cx="4041775" cy="3523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Robustness to Noise</a:t>
            </a:r>
            <a:br>
              <a:rPr lang="en-US" dirty="0" smtClean="0"/>
            </a:br>
            <a:r>
              <a:rPr lang="en-US" sz="3200" dirty="0" smtClean="0"/>
              <a:t>At 30 second sample period</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ounded Rectangle 4"/>
          <p:cNvSpPr/>
          <p:nvPr/>
        </p:nvSpPr>
        <p:spPr>
          <a:xfrm>
            <a:off x="4495800" y="4953000"/>
            <a:ext cx="6858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Insights</a:t>
            </a:r>
            <a:endParaRPr lang="en-US" dirty="0"/>
          </a:p>
        </p:txBody>
      </p:sp>
      <p:sp>
        <p:nvSpPr>
          <p:cNvPr id="3" name="Content Placeholder 2"/>
          <p:cNvSpPr>
            <a:spLocks noGrp="1"/>
          </p:cNvSpPr>
          <p:nvPr>
            <p:ph idx="1"/>
          </p:nvPr>
        </p:nvSpPr>
        <p:spPr>
          <a:xfrm>
            <a:off x="457200" y="1600200"/>
            <a:ext cx="4419600" cy="4525963"/>
          </a:xfrm>
        </p:spPr>
        <p:txBody>
          <a:bodyPr>
            <a:normAutofit lnSpcReduction="10000"/>
          </a:bodyPr>
          <a:lstStyle/>
          <a:p>
            <a:pPr marL="514350" indent="-514350">
              <a:buFont typeface="+mj-lt"/>
              <a:buAutoNum type="arabicPeriod"/>
            </a:pPr>
            <a:r>
              <a:rPr lang="en-US" dirty="0" smtClean="0"/>
              <a:t>Correct matches tend to be nearby</a:t>
            </a:r>
          </a:p>
          <a:p>
            <a:pPr marL="514350" indent="-514350">
              <a:buFont typeface="+mj-lt"/>
              <a:buAutoNum type="arabicPeriod"/>
            </a:pPr>
            <a:r>
              <a:rPr lang="en-US" dirty="0" smtClean="0"/>
              <a:t>Successive correct matches tend to be linked by simple routes</a:t>
            </a:r>
          </a:p>
          <a:p>
            <a:pPr marL="514350" indent="-514350">
              <a:buFont typeface="+mj-lt"/>
              <a:buAutoNum type="arabicPeriod"/>
            </a:pPr>
            <a:r>
              <a:rPr lang="en-US" dirty="0" smtClean="0"/>
              <a:t>Some points are junk, and the best thing to do is ignore them</a:t>
            </a:r>
          </a:p>
        </p:txBody>
      </p:sp>
      <p:pic>
        <p:nvPicPr>
          <p:cNvPr id="1028" name="Picture 4"/>
          <p:cNvPicPr>
            <a:picLocks noChangeAspect="1" noChangeArrowheads="1"/>
          </p:cNvPicPr>
          <p:nvPr/>
        </p:nvPicPr>
        <p:blipFill>
          <a:blip r:embed="rId2" cstate="print"/>
          <a:srcRect/>
          <a:stretch>
            <a:fillRect/>
          </a:stretch>
        </p:blipFill>
        <p:spPr bwMode="auto">
          <a:xfrm>
            <a:off x="5029200" y="1752600"/>
            <a:ext cx="3810000" cy="4371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214116" y="762000"/>
            <a:ext cx="8777484" cy="5257800"/>
          </a:xfrm>
          <a:prstGeom prst="rect">
            <a:avLst/>
          </a:prstGeom>
          <a:noFill/>
          <a:ln w="9525">
            <a:noFill/>
            <a:miter lim="800000"/>
            <a:headEnd/>
            <a:tailEnd/>
          </a:ln>
        </p:spPr>
      </p:pic>
      <p:sp>
        <p:nvSpPr>
          <p:cNvPr id="3" name="Oval 2"/>
          <p:cNvSpPr/>
          <p:nvPr/>
        </p:nvSpPr>
        <p:spPr>
          <a:xfrm>
            <a:off x="457200" y="32766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38200" y="11430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95800" y="2209800"/>
            <a:ext cx="533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76400" y="29718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9200" y="49530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82000" y="5410200"/>
            <a:ext cx="3048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4600" y="228600"/>
            <a:ext cx="4040188" cy="639762"/>
          </a:xfrm>
        </p:spPr>
        <p:txBody>
          <a:bodyPr/>
          <a:lstStyle/>
          <a:p>
            <a:pPr algn="ctr"/>
            <a:r>
              <a:rPr lang="en-US" dirty="0" smtClean="0"/>
              <a:t>30 seconds, no added noise</a:t>
            </a:r>
            <a:endParaRPr lang="en-US" dirty="0"/>
          </a:p>
        </p:txBody>
      </p:sp>
      <p:sp>
        <p:nvSpPr>
          <p:cNvPr id="5" name="Text Placeholder 4"/>
          <p:cNvSpPr>
            <a:spLocks noGrp="1"/>
          </p:cNvSpPr>
          <p:nvPr>
            <p:ph type="body" sz="quarter" idx="3"/>
          </p:nvPr>
        </p:nvSpPr>
        <p:spPr>
          <a:xfrm>
            <a:off x="2514600" y="2971800"/>
            <a:ext cx="4041775" cy="639762"/>
          </a:xfrm>
        </p:spPr>
        <p:txBody>
          <a:bodyPr/>
          <a:lstStyle/>
          <a:p>
            <a:pPr algn="ctr"/>
            <a:r>
              <a:rPr lang="en-US" dirty="0" smtClean="0"/>
              <a:t>30 seconds, 30 meters noise</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1219200" y="3733800"/>
            <a:ext cx="6524625" cy="2305050"/>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1190625" y="876300"/>
            <a:ext cx="6429375"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4040188" cy="639762"/>
          </a:xfrm>
        </p:spPr>
        <p:txBody>
          <a:bodyPr/>
          <a:lstStyle/>
          <a:p>
            <a:pPr algn="ctr"/>
            <a:r>
              <a:rPr lang="en-US" dirty="0" smtClean="0"/>
              <a:t>30 seconds, no added noise</a:t>
            </a:r>
            <a:endParaRPr lang="en-US" dirty="0"/>
          </a:p>
        </p:txBody>
      </p:sp>
      <p:sp>
        <p:nvSpPr>
          <p:cNvPr id="5" name="Text Placeholder 4"/>
          <p:cNvSpPr>
            <a:spLocks noGrp="1"/>
          </p:cNvSpPr>
          <p:nvPr>
            <p:ph type="body" sz="quarter" idx="3"/>
          </p:nvPr>
        </p:nvSpPr>
        <p:spPr>
          <a:xfrm>
            <a:off x="4645025" y="304800"/>
            <a:ext cx="4041775" cy="639762"/>
          </a:xfrm>
        </p:spPr>
        <p:txBody>
          <a:bodyPr/>
          <a:lstStyle/>
          <a:p>
            <a:pPr algn="ctr"/>
            <a:r>
              <a:rPr lang="en-US" dirty="0" smtClean="0"/>
              <a:t>30 seconds, 30 meters noise</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5181600" y="1219200"/>
            <a:ext cx="2819400" cy="4736036"/>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1066800" y="1219200"/>
            <a:ext cx="2819400" cy="46843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4040188" cy="639762"/>
          </a:xfrm>
        </p:spPr>
        <p:txBody>
          <a:bodyPr/>
          <a:lstStyle/>
          <a:p>
            <a:pPr algn="ctr"/>
            <a:r>
              <a:rPr lang="en-US" dirty="0" smtClean="0"/>
              <a:t>30 seconds, no added noise</a:t>
            </a:r>
            <a:endParaRPr lang="en-US" dirty="0"/>
          </a:p>
        </p:txBody>
      </p:sp>
      <p:sp>
        <p:nvSpPr>
          <p:cNvPr id="5" name="Text Placeholder 4"/>
          <p:cNvSpPr>
            <a:spLocks noGrp="1"/>
          </p:cNvSpPr>
          <p:nvPr>
            <p:ph type="body" sz="quarter" idx="3"/>
          </p:nvPr>
        </p:nvSpPr>
        <p:spPr>
          <a:xfrm>
            <a:off x="4645025" y="304800"/>
            <a:ext cx="4041775" cy="639762"/>
          </a:xfrm>
        </p:spPr>
        <p:txBody>
          <a:bodyPr/>
          <a:lstStyle/>
          <a:p>
            <a:pPr algn="ctr"/>
            <a:r>
              <a:rPr lang="en-US" dirty="0" smtClean="0"/>
              <a:t>30 seconds, 30 meters noise</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4953000" y="1114425"/>
            <a:ext cx="3019425" cy="4954202"/>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914400" y="1095375"/>
            <a:ext cx="3048000" cy="5030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4040188" cy="639762"/>
          </a:xfrm>
        </p:spPr>
        <p:txBody>
          <a:bodyPr/>
          <a:lstStyle/>
          <a:p>
            <a:pPr algn="ctr"/>
            <a:r>
              <a:rPr lang="en-US" dirty="0" smtClean="0"/>
              <a:t>30 seconds, no added noise</a:t>
            </a:r>
            <a:endParaRPr lang="en-US" dirty="0"/>
          </a:p>
        </p:txBody>
      </p:sp>
      <p:sp>
        <p:nvSpPr>
          <p:cNvPr id="5" name="Text Placeholder 4"/>
          <p:cNvSpPr>
            <a:spLocks noGrp="1"/>
          </p:cNvSpPr>
          <p:nvPr>
            <p:ph type="body" sz="quarter" idx="3"/>
          </p:nvPr>
        </p:nvSpPr>
        <p:spPr>
          <a:xfrm>
            <a:off x="4645025" y="304800"/>
            <a:ext cx="4041775" cy="639762"/>
          </a:xfrm>
        </p:spPr>
        <p:txBody>
          <a:bodyPr/>
          <a:lstStyle/>
          <a:p>
            <a:pPr algn="ctr"/>
            <a:r>
              <a:rPr lang="en-US" dirty="0" smtClean="0"/>
              <a:t>30 seconds, 30 meters noise</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5334000" y="1219200"/>
            <a:ext cx="2781300" cy="510983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1295400" y="1219199"/>
            <a:ext cx="2743200" cy="5111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4600" y="228600"/>
            <a:ext cx="4040188" cy="639762"/>
          </a:xfrm>
        </p:spPr>
        <p:txBody>
          <a:bodyPr/>
          <a:lstStyle/>
          <a:p>
            <a:pPr algn="ctr"/>
            <a:r>
              <a:rPr lang="en-US" dirty="0" smtClean="0"/>
              <a:t>30 seconds, no added noise</a:t>
            </a:r>
            <a:endParaRPr lang="en-US" dirty="0"/>
          </a:p>
        </p:txBody>
      </p:sp>
      <p:sp>
        <p:nvSpPr>
          <p:cNvPr id="5" name="Text Placeholder 4"/>
          <p:cNvSpPr>
            <a:spLocks noGrp="1"/>
          </p:cNvSpPr>
          <p:nvPr>
            <p:ph type="body" sz="quarter" idx="3"/>
          </p:nvPr>
        </p:nvSpPr>
        <p:spPr>
          <a:xfrm>
            <a:off x="2514600" y="3322638"/>
            <a:ext cx="4041775" cy="639762"/>
          </a:xfrm>
        </p:spPr>
        <p:txBody>
          <a:bodyPr/>
          <a:lstStyle/>
          <a:p>
            <a:pPr algn="ctr"/>
            <a:r>
              <a:rPr lang="en-US" dirty="0" smtClean="0"/>
              <a:t>30 seconds, 30 meters noise</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1738313" y="4073615"/>
            <a:ext cx="5576887" cy="255578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1752600" y="914400"/>
            <a:ext cx="5486400" cy="2576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a:t>
            </a:r>
            <a:br>
              <a:rPr lang="en-US" dirty="0" smtClean="0"/>
            </a:br>
            <a:r>
              <a:rPr lang="en-US" sz="1800" dirty="0" smtClean="0"/>
              <a:t>http://research.microsoft.com/en-us/um/people/jckrumm/MapMatchingData/data.htm</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864912" y="1600200"/>
            <a:ext cx="541417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Map Matching is Not (Always) Trivial</a:t>
            </a:r>
          </a:p>
          <a:p>
            <a:r>
              <a:rPr lang="en-US" dirty="0" smtClean="0"/>
              <a:t>HMM Map Matcher works “perfectly” up to 30 second sample period</a:t>
            </a:r>
          </a:p>
          <a:p>
            <a:r>
              <a:rPr lang="en-US" dirty="0" smtClean="0"/>
              <a:t>HMM Map Matcher is reasonably good up to 90 second sample period</a:t>
            </a:r>
          </a:p>
          <a:p>
            <a:r>
              <a:rPr lang="en-US" dirty="0" smtClean="0"/>
              <a:t>Try our data!</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Questions?</a:t>
            </a:r>
            <a:br>
              <a:rPr lang="en-US" dirty="0" smtClean="0"/>
            </a:br>
            <a:r>
              <a:rPr lang="en-US" sz="2200" dirty="0" smtClean="0"/>
              <a:t>Hidden Markov Map Matching Through Noise and Sparseness</a:t>
            </a:r>
            <a:endParaRPr lang="en-US" sz="2200" dirty="0"/>
          </a:p>
        </p:txBody>
      </p:sp>
      <p:sp>
        <p:nvSpPr>
          <p:cNvPr id="3" name="Subtitle 2"/>
          <p:cNvSpPr>
            <a:spLocks noGrp="1"/>
          </p:cNvSpPr>
          <p:nvPr>
            <p:ph type="subTitle" idx="1"/>
          </p:nvPr>
        </p:nvSpPr>
        <p:spPr/>
        <p:txBody>
          <a:bodyPr>
            <a:normAutofit fontScale="85000" lnSpcReduction="20000"/>
          </a:bodyPr>
          <a:lstStyle/>
          <a:p>
            <a:r>
              <a:rPr lang="en-US" dirty="0" smtClean="0"/>
              <a:t>Paul Newson and John Krumm</a:t>
            </a:r>
          </a:p>
          <a:p>
            <a:r>
              <a:rPr lang="en-US" dirty="0" smtClean="0"/>
              <a:t>Microsoft Research</a:t>
            </a:r>
          </a:p>
          <a:p>
            <a:r>
              <a:rPr lang="en-US" dirty="0" smtClean="0"/>
              <a:t>ACM SIGSPATIAL ’09</a:t>
            </a:r>
          </a:p>
          <a:p>
            <a:r>
              <a:rPr lang="en-US" dirty="0" smtClean="0"/>
              <a:t>November 6</a:t>
            </a:r>
            <a:r>
              <a:rPr lang="en-US" baseline="30000" dirty="0" smtClean="0"/>
              <a:t>th</a:t>
            </a:r>
            <a:r>
              <a:rPr lang="en-US" dirty="0" smtClean="0"/>
              <a:t>, 2009</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to a Hidden Markov Model (HMM)</a:t>
            </a:r>
            <a:endParaRPr lang="en-US" dirty="0"/>
          </a:p>
        </p:txBody>
      </p:sp>
      <p:pic>
        <p:nvPicPr>
          <p:cNvPr id="4" name="Picture 4"/>
          <p:cNvPicPr>
            <a:picLocks noChangeAspect="1" noChangeArrowheads="1"/>
          </p:cNvPicPr>
          <p:nvPr/>
        </p:nvPicPr>
        <p:blipFill>
          <a:blip r:embed="rId3" cstate="print"/>
          <a:srcRect/>
          <a:stretch>
            <a:fillRect/>
          </a:stretch>
        </p:blipFill>
        <p:spPr bwMode="auto">
          <a:xfrm>
            <a:off x="5029200" y="1752600"/>
            <a:ext cx="3810000" cy="4371062"/>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57200" y="1752600"/>
            <a:ext cx="4224257"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Insights, Three Choices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57200" y="1752600"/>
            <a:ext cx="4224257" cy="3733800"/>
          </a:xfrm>
          <a:prstGeom prst="rect">
            <a:avLst/>
          </a:prstGeom>
          <a:noFill/>
          <a:ln w="9525">
            <a:noFill/>
            <a:miter lim="800000"/>
            <a:headEnd/>
            <a:tailEnd/>
          </a:ln>
        </p:spPr>
      </p:pic>
      <p:sp>
        <p:nvSpPr>
          <p:cNvPr id="5" name="TextBox 4"/>
          <p:cNvSpPr txBox="1"/>
          <p:nvPr/>
        </p:nvSpPr>
        <p:spPr>
          <a:xfrm>
            <a:off x="5029200" y="2438400"/>
            <a:ext cx="3886200" cy="2400657"/>
          </a:xfrm>
          <a:prstGeom prst="rect">
            <a:avLst/>
          </a:prstGeom>
          <a:noFill/>
        </p:spPr>
        <p:txBody>
          <a:bodyPr wrap="square" rtlCol="0">
            <a:spAutoFit/>
          </a:bodyPr>
          <a:lstStyle/>
          <a:p>
            <a:pPr marL="342900" indent="-342900">
              <a:buFont typeface="+mj-lt"/>
              <a:buAutoNum type="arabicPeriod"/>
            </a:pPr>
            <a:r>
              <a:rPr lang="en-US" sz="3000" dirty="0" smtClean="0"/>
              <a:t>Match Candidate Probabilities</a:t>
            </a:r>
          </a:p>
          <a:p>
            <a:pPr marL="342900" indent="-342900">
              <a:buFont typeface="+mj-lt"/>
              <a:buAutoNum type="arabicPeriod"/>
            </a:pPr>
            <a:r>
              <a:rPr lang="en-US" sz="3000" dirty="0" smtClean="0"/>
              <a:t>Route Transition Probabilities</a:t>
            </a:r>
          </a:p>
          <a:p>
            <a:pPr marL="342900" indent="-342900">
              <a:buFont typeface="+mj-lt"/>
              <a:buAutoNum type="arabicPeriod"/>
            </a:pPr>
            <a:r>
              <a:rPr lang="en-US" sz="3000" dirty="0" smtClean="0"/>
              <a:t>“Junk” Points</a:t>
            </a:r>
            <a:endParaRPr lang="en-US" sz="3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5547</TotalTime>
  <Words>2490</Words>
  <Application>Microsoft Office PowerPoint</Application>
  <PresentationFormat>On-screen Show (4:3)</PresentationFormat>
  <Paragraphs>167</Paragraphs>
  <Slides>78</Slides>
  <Notes>32</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Hidden Markov Map Matching Through Noise and Sparseness</vt:lpstr>
      <vt:lpstr>Agenda</vt:lpstr>
      <vt:lpstr>Rules of the Game</vt:lpstr>
      <vt:lpstr>Map Matching is Trivial!</vt:lpstr>
      <vt:lpstr>Except When It’s Not…</vt:lpstr>
      <vt:lpstr>Our Test Route</vt:lpstr>
      <vt:lpstr>Three Insights</vt:lpstr>
      <vt:lpstr>Mapping to a Hidden Markov Model (HMM)</vt:lpstr>
      <vt:lpstr>Three Insights, Three Choices</vt:lpstr>
      <vt:lpstr>Match Error is Gaussian (sort of)</vt:lpstr>
      <vt:lpstr>Route Error is Exponential</vt:lpstr>
      <vt:lpstr>Three Insights, Three Choices</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Match Candidate Limitation</vt:lpstr>
      <vt:lpstr>Route Candidate Limitation</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Robustness to Sparse Data</vt:lpstr>
      <vt:lpstr>Slide 61</vt:lpstr>
      <vt:lpstr>Slide 62</vt:lpstr>
      <vt:lpstr>Slide 63</vt:lpstr>
      <vt:lpstr>Robustness to Sparse Data</vt:lpstr>
      <vt:lpstr>Slide 65</vt:lpstr>
      <vt:lpstr>Slide 66</vt:lpstr>
      <vt:lpstr>Slide 67</vt:lpstr>
      <vt:lpstr>Slide 68</vt:lpstr>
      <vt:lpstr>Robustness to Noise At 30 second sample period</vt:lpstr>
      <vt:lpstr>Slide 70</vt:lpstr>
      <vt:lpstr>Slide 71</vt:lpstr>
      <vt:lpstr>Slide 72</vt:lpstr>
      <vt:lpstr>Slide 73</vt:lpstr>
      <vt:lpstr>Slide 74</vt:lpstr>
      <vt:lpstr>Slide 75</vt:lpstr>
      <vt:lpstr>Data! http://research.microsoft.com/en-us/um/people/jckrumm/MapMatchingData/data.htm</vt:lpstr>
      <vt:lpstr>Conclusions</vt:lpstr>
      <vt:lpstr>Questions? Hidden Markov Map Matching Through Noise and Sparseness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Markov Map Matching Through Noise and Sparseness</dc:title>
  <dc:creator>Paul Newson</dc:creator>
  <cp:lastModifiedBy>Paul Newson</cp:lastModifiedBy>
  <cp:revision>513</cp:revision>
  <dcterms:created xsi:type="dcterms:W3CDTF">2009-10-29T18:03:02Z</dcterms:created>
  <dcterms:modified xsi:type="dcterms:W3CDTF">2009-11-11T19:34:20Z</dcterms:modified>
</cp:coreProperties>
</file>