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47"/>
  </p:notesMasterIdLst>
  <p:handoutMasterIdLst>
    <p:handoutMasterId r:id="rId48"/>
  </p:handoutMasterIdLst>
  <p:sldIdLst>
    <p:sldId id="258" r:id="rId6"/>
    <p:sldId id="259" r:id="rId7"/>
    <p:sldId id="261" r:id="rId8"/>
    <p:sldId id="262" r:id="rId9"/>
    <p:sldId id="263" r:id="rId10"/>
    <p:sldId id="264" r:id="rId11"/>
    <p:sldId id="265" r:id="rId12"/>
    <p:sldId id="266" r:id="rId13"/>
    <p:sldId id="268" r:id="rId14"/>
    <p:sldId id="269" r:id="rId15"/>
    <p:sldId id="270" r:id="rId16"/>
    <p:sldId id="271" r:id="rId17"/>
    <p:sldId id="274" r:id="rId18"/>
    <p:sldId id="275" r:id="rId19"/>
    <p:sldId id="276" r:id="rId20"/>
    <p:sldId id="277" r:id="rId21"/>
    <p:sldId id="293" r:id="rId22"/>
    <p:sldId id="278" r:id="rId23"/>
    <p:sldId id="279" r:id="rId24"/>
    <p:sldId id="280" r:id="rId25"/>
    <p:sldId id="281" r:id="rId26"/>
    <p:sldId id="282" r:id="rId27"/>
    <p:sldId id="284" r:id="rId28"/>
    <p:sldId id="285" r:id="rId29"/>
    <p:sldId id="286" r:id="rId30"/>
    <p:sldId id="291" r:id="rId31"/>
    <p:sldId id="292" r:id="rId32"/>
    <p:sldId id="290" r:id="rId33"/>
    <p:sldId id="260" r:id="rId34"/>
    <p:sldId id="267" r:id="rId35"/>
    <p:sldId id="283" r:id="rId36"/>
    <p:sldId id="289" r:id="rId37"/>
    <p:sldId id="303" r:id="rId38"/>
    <p:sldId id="294" r:id="rId39"/>
    <p:sldId id="295" r:id="rId40"/>
    <p:sldId id="296" r:id="rId41"/>
    <p:sldId id="297" r:id="rId42"/>
    <p:sldId id="298" r:id="rId43"/>
    <p:sldId id="299" r:id="rId44"/>
    <p:sldId id="300" r:id="rId45"/>
    <p:sldId id="301" r:id="rId4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07/7/7/main" val="FFCD2D" mc:Ignorable=""/>
    <a:srgbClr xmlns:mc="http://schemas.openxmlformats.org/markup-compatibility/2006" xmlns:a14="http://schemas.microsoft.com/office/drawing/2007/7/7/main" val="F1C283" mc:Ignorable=""/>
    <a:srgbClr xmlns:mc="http://schemas.openxmlformats.org/markup-compatibility/2006" xmlns:a14="http://schemas.microsoft.com/office/drawing/2007/7/7/main" val="CE7E5A" mc:Ignorable=""/>
    <a:srgbClr xmlns:mc="http://schemas.openxmlformats.org/markup-compatibility/2006" xmlns:a14="http://schemas.microsoft.com/office/drawing/2007/7/7/main" val="CF6A3D" mc:Ignorable=""/>
    <a:srgbClr xmlns:mc="http://schemas.openxmlformats.org/markup-compatibility/2006" xmlns:a14="http://schemas.microsoft.com/office/drawing/2007/7/7/main" val="9C42E6" mc:Ignorable=""/>
    <a:srgbClr xmlns:mc="http://schemas.openxmlformats.org/markup-compatibility/2006" xmlns:a14="http://schemas.microsoft.com/office/drawing/2007/7/7/main" val="D1943B" mc:Ignorable=""/>
    <a:srgbClr xmlns:mc="http://schemas.openxmlformats.org/markup-compatibility/2006" xmlns:a14="http://schemas.microsoft.com/office/drawing/2007/7/7/main" val="F8F57B" mc:Ignorable=""/>
    <a:srgbClr xmlns:mc="http://schemas.openxmlformats.org/markup-compatibility/2006" xmlns:a14="http://schemas.microsoft.com/office/drawing/2007/7/7/main" val="D5B953" mc:Ignorable=""/>
    <a:srgbClr xmlns:mc="http://schemas.openxmlformats.org/markup-compatibility/2006" xmlns:a14="http://schemas.microsoft.com/office/drawing/2007/7/7/main" val="B87DF3" mc:Ignorable=""/>
    <a:srgbClr xmlns:mc="http://schemas.openxmlformats.org/markup-compatibility/2006" xmlns:a14="http://schemas.microsoft.com/office/drawing/2007/7/7/main" val="F4A234" mc:Ignorable=""/>
  </p:clrMru>
  <p:extLst>
    <p:ext uri="{E76CE94A-603C-4142-B9EB-6D1370010A27}">
      <p14:discardImageEditData xmlns:p14="http://schemas.microsoft.com/office/powerpoint/2007/7/12/main" val="0"/>
    </p:ext>
    <p:ext uri="{D31A062A-798A-4329-ABDD-BBA856620510}">
      <p14:defaultImageDpi xmlns:p14="http://schemas.microsoft.com/office/powerpoint/2007/7/12/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4660"/>
  </p:normalViewPr>
  <p:slideViewPr>
    <p:cSldViewPr snapToGrid="0">
      <p:cViewPr varScale="1">
        <p:scale>
          <a:sx n="34" d="100"/>
          <a:sy n="34" d="100"/>
        </p:scale>
        <p:origin x="-720" y="-84"/>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2009-09-07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07/7/12/main" val="4114219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2009-09-07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07/7/12/main" val="2618206628"/>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2009-09-07 3:40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07/7/12/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07/7/7/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07/7/7/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07/7/12/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07/7/7/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07/7/12/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07/7/12/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xmlns:p14="http://schemas.microsoft.com/office/powerpoint/2007/7/12/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vcc.codeplex.com/"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ino\Pictures\PLM\PLM-philosophers-smaller.jpg"/>
          <p:cNvPicPr>
            <a:picLocks noChangeAspect="1" noChangeArrowheads="1"/>
          </p:cNvPicPr>
          <p:nvPr/>
        </p:nvPicPr>
        <p:blipFill>
          <a:blip r:embed="rId3" cstate="print"/>
          <a:srcRect/>
          <a:stretch>
            <a:fillRect/>
          </a:stretch>
        </p:blipFill>
        <p:spPr bwMode="auto">
          <a:xfrm rot="1016457">
            <a:off x="4893436" y="702732"/>
            <a:ext cx="4286250" cy="3933825"/>
          </a:xfrm>
          <a:prstGeom prst="rect">
            <a:avLst/>
          </a:prstGeom>
          <a:noFill/>
        </p:spPr>
      </p:pic>
      <p:sp>
        <p:nvSpPr>
          <p:cNvPr id="2" name="Title 1"/>
          <p:cNvSpPr>
            <a:spLocks noGrp="1"/>
          </p:cNvSpPr>
          <p:nvPr>
            <p:ph type="ctrTitle"/>
          </p:nvPr>
        </p:nvSpPr>
        <p:spPr>
          <a:xfrm>
            <a:off x="400053" y="948317"/>
            <a:ext cx="7692761" cy="2991588"/>
          </a:xfrm>
        </p:spPr>
        <p:txBody>
          <a:bodyPr/>
          <a:lstStyle/>
          <a:p>
            <a:r>
              <a:rPr smtClean="0"/>
              <a:t>Verification of</a:t>
            </a:r>
            <a:br>
              <a:rPr smtClean="0"/>
            </a:br>
            <a:r>
              <a:rPr smtClean="0"/>
              <a:t>concurrent</a:t>
            </a:r>
            <a:br>
              <a:rPr smtClean="0"/>
            </a:br>
            <a:r>
              <a:rPr smtClean="0"/>
              <a:t>object-oriented</a:t>
            </a:r>
            <a:br>
              <a:rPr smtClean="0"/>
            </a:br>
            <a:r>
              <a:rPr smtClean="0"/>
              <a:t>programs</a:t>
            </a:r>
            <a:endParaRPr lang="en-US" dirty="0"/>
          </a:p>
        </p:txBody>
      </p:sp>
      <p:sp>
        <p:nvSpPr>
          <p:cNvPr id="3" name="Subtitle 2"/>
          <p:cNvSpPr>
            <a:spLocks noGrp="1"/>
          </p:cNvSpPr>
          <p:nvPr>
            <p:ph type="subTitle" idx="1"/>
          </p:nvPr>
        </p:nvSpPr>
        <p:spPr>
          <a:xfrm>
            <a:off x="614581" y="4160420"/>
            <a:ext cx="7692761" cy="775597"/>
          </a:xfrm>
        </p:spPr>
        <p:txBody>
          <a:bodyPr/>
          <a:lstStyle/>
          <a:p>
            <a:r>
              <a:rPr lang="en-US" sz="3200" dirty="0" smtClean="0"/>
              <a:t>K. Rustan M. Leino</a:t>
            </a:r>
          </a:p>
          <a:p>
            <a:r>
              <a:rPr lang="en-US" sz="2400" dirty="0" err="1" smtClean="0"/>
              <a:t>RiSE</a:t>
            </a:r>
            <a:r>
              <a:rPr lang="en-US" sz="2400" dirty="0" smtClean="0"/>
              <a:t>, Microsoft Research, Redmond</a:t>
            </a:r>
            <a:endParaRPr lang="en-US" sz="2400" dirty="0"/>
          </a:p>
        </p:txBody>
      </p:sp>
      <p:sp>
        <p:nvSpPr>
          <p:cNvPr id="4" name="TextBox 3"/>
          <p:cNvSpPr txBox="1"/>
          <p:nvPr/>
        </p:nvSpPr>
        <p:spPr>
          <a:xfrm>
            <a:off x="6646460" y="5759349"/>
            <a:ext cx="2238239" cy="830997"/>
          </a:xfrm>
          <a:prstGeom prst="rect">
            <a:avLst/>
          </a:prstGeom>
          <a:noFill/>
        </p:spPr>
        <p:txBody>
          <a:bodyPr wrap="square" rtlCol="0">
            <a:spAutoFit/>
          </a:bodyPr>
          <a:lstStyle/>
          <a:p>
            <a:r>
              <a:rPr lang="en-US" sz="1600" dirty="0" smtClean="0">
                <a:solidFill>
                  <a:schemeClr val="bg1"/>
                </a:solidFill>
              </a:rPr>
              <a:t>EPFL</a:t>
            </a:r>
          </a:p>
          <a:p>
            <a:r>
              <a:rPr lang="en-US" sz="1600" dirty="0" smtClean="0">
                <a:solidFill>
                  <a:schemeClr val="bg1"/>
                </a:solidFill>
              </a:rPr>
              <a:t>Lausanne, Switzerland</a:t>
            </a:r>
          </a:p>
          <a:p>
            <a:r>
              <a:rPr lang="en-US" sz="1600" dirty="0" smtClean="0">
                <a:solidFill>
                  <a:schemeClr val="bg1"/>
                </a:solidFill>
              </a:rPr>
              <a:t>7 September 2009</a:t>
            </a:r>
          </a:p>
        </p:txBody>
      </p:sp>
      <p:sp>
        <p:nvSpPr>
          <p:cNvPr id="6" name="Subtitle 2"/>
          <p:cNvSpPr txBox="1">
            <a:spLocks/>
          </p:cNvSpPr>
          <p:nvPr/>
        </p:nvSpPr>
        <p:spPr>
          <a:xfrm>
            <a:off x="614581" y="5230412"/>
            <a:ext cx="7692761" cy="1218795"/>
          </a:xfrm>
          <a:prstGeom prst="rect">
            <a:avLst/>
          </a:prstGeom>
          <a:noFill/>
          <a:ln w="9525">
            <a:noFill/>
            <a:miter lim="800000"/>
            <a:headEnd/>
            <a:tailEnd/>
          </a:ln>
        </p:spPr>
        <p:txBody>
          <a:bodyPr vert="horz" wrap="square" lIns="0" tIns="0" rIns="0" bIns="0" numCol="1" rtlCol="0" anchor="b" anchorCtr="0" compatLnSpc="1">
            <a:prstTxWarp prst="textNoShape">
              <a:avLst/>
            </a:prstTxWarp>
            <a:spAutoFit/>
          </a:bodyPr>
          <a:lstStyle/>
          <a:p>
            <a:pPr marL="0" marR="0" lv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tabLst/>
              <a:defRPr/>
            </a:pP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Joint work with:</a:t>
            </a:r>
          </a:p>
          <a:p>
            <a:pPr marL="0" marR="0" lv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tabLst/>
              <a:defRPr/>
            </a:pPr>
            <a:r>
              <a:rPr kumimoji="0" lang="en-US" sz="3200" b="0" i="0" u="none" strike="noStrike" kern="1200" cap="none" spc="0" normalizeH="0" baseline="0" noProof="0" dirty="0" smtClean="0">
                <a:ln>
                  <a:noFill/>
                </a:ln>
                <a:solidFill>
                  <a:schemeClr val="accent2"/>
                </a:solidFill>
                <a:effectLst/>
                <a:uLnTx/>
                <a:uFillTx/>
                <a:latin typeface="+mn-lt"/>
                <a:ea typeface="+mn-ea"/>
                <a:cs typeface="+mn-cs"/>
              </a:rPr>
              <a:t>Peter Müller,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ETH Zurich</a:t>
            </a:r>
            <a:r>
              <a:rPr kumimoji="0" lang="en-US" sz="3200" b="0" i="0" u="none" strike="noStrike" kern="1200" cap="none" spc="0" normalizeH="0" baseline="0" noProof="0" dirty="0" smtClean="0">
                <a:ln>
                  <a:noFill/>
                </a:ln>
                <a:solidFill>
                  <a:schemeClr val="accent2"/>
                </a:solidFill>
                <a:effectLst/>
                <a:uLnTx/>
                <a:uFillTx/>
                <a:latin typeface="+mn-lt"/>
                <a:ea typeface="+mn-ea"/>
                <a:cs typeface="+mn-cs"/>
              </a:rPr>
              <a:t/>
            </a:r>
            <a:br>
              <a:rPr kumimoji="0" lang="en-US" sz="3200" b="0" i="0" u="none" strike="noStrike" kern="1200" cap="none" spc="0" normalizeH="0" baseline="0" noProof="0" dirty="0" smtClean="0">
                <a:ln>
                  <a:noFill/>
                </a:ln>
                <a:solidFill>
                  <a:schemeClr val="accent2"/>
                </a:solidFill>
                <a:effectLst/>
                <a:uLnTx/>
                <a:uFillTx/>
                <a:latin typeface="+mn-lt"/>
                <a:ea typeface="+mn-ea"/>
                <a:cs typeface="+mn-cs"/>
              </a:rPr>
            </a:br>
            <a:r>
              <a:rPr kumimoji="0" lang="en-US" sz="3200" b="0" i="0" u="none" strike="noStrike" kern="1200" cap="none" spc="0" normalizeH="0" baseline="0" noProof="0" dirty="0" smtClean="0">
                <a:ln>
                  <a:noFill/>
                </a:ln>
                <a:solidFill>
                  <a:schemeClr val="accent2"/>
                </a:solidFill>
                <a:effectLst/>
                <a:uLnTx/>
                <a:uFillTx/>
                <a:latin typeface="+mn-lt"/>
                <a:ea typeface="+mn-ea"/>
                <a:cs typeface="+mn-cs"/>
              </a:rPr>
              <a:t>Jan Smans,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KU Leuven</a:t>
            </a:r>
            <a:endParaRPr kumimoji="0" lang="en-US" sz="3200" b="0" i="0" u="none" strike="noStrike" kern="1200" cap="none" spc="0" normalizeH="0" baseline="0" noProof="0" dirty="0">
              <a:ln>
                <a:noFill/>
              </a:ln>
              <a:solidFill>
                <a:schemeClr val="accent2"/>
              </a:solidFill>
              <a:effectLst/>
              <a:uLnTx/>
              <a:uFillTx/>
              <a:latin typeface="+mn-lt"/>
              <a:ea typeface="+mn-ea"/>
              <a:cs typeface="+mn-cs"/>
            </a:endParaRPr>
          </a:p>
        </p:txBody>
      </p:sp>
      <p:pic>
        <p:nvPicPr>
          <p:cNvPr id="1027" name="Picture 3" descr="C:\Users\leino\Documents\My Web Sites\PLM\photos\jan-smans-100.jpg"/>
          <p:cNvPicPr>
            <a:picLocks noChangeAspect="1" noChangeArrowheads="1"/>
          </p:cNvPicPr>
          <p:nvPr/>
        </p:nvPicPr>
        <p:blipFill>
          <a:blip r:embed="rId4" cstate="print"/>
          <a:srcRect/>
          <a:stretch>
            <a:fillRect/>
          </a:stretch>
        </p:blipFill>
        <p:spPr bwMode="auto">
          <a:xfrm rot="794662">
            <a:off x="7189546" y="4187538"/>
            <a:ext cx="1173842" cy="1173842"/>
          </a:xfrm>
          <a:prstGeom prst="rect">
            <a:avLst/>
          </a:prstGeom>
          <a:noFill/>
        </p:spPr>
      </p:pic>
      <p:cxnSp>
        <p:nvCxnSpPr>
          <p:cNvPr id="10" name="Straight Arrow Connector 9"/>
          <p:cNvCxnSpPr/>
          <p:nvPr/>
        </p:nvCxnSpPr>
        <p:spPr>
          <a:xfrm rot="5400000" flipH="1" flipV="1">
            <a:off x="4728097" y="2593075"/>
            <a:ext cx="3766783" cy="2593076"/>
          </a:xfrm>
          <a:prstGeom prst="straightConnector1">
            <a:avLst/>
          </a:prstGeom>
          <a:ln w="38100">
            <a:solidFill>
              <a:schemeClr val="accent2"/>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314950" y="5158856"/>
            <a:ext cx="2027546" cy="1113357"/>
          </a:xfrm>
          <a:prstGeom prst="straightConnector1">
            <a:avLst/>
          </a:prstGeom>
          <a:ln w="38100">
            <a:solidFill>
              <a:schemeClr val="accent2"/>
            </a:solidFill>
            <a:headEnd type="ova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07/7/12/main" val="41333911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30187"/>
            <a:ext cx="8763001" cy="1495794"/>
          </a:xfrm>
        </p:spPr>
        <p:txBody>
          <a:bodyPr/>
          <a:lstStyle/>
          <a:p>
            <a:r>
              <a:rPr lang="en-US" dirty="0" smtClean="0"/>
              <a:t>Dealing with memory (the heap)</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Access to a memory location requires permission</a:t>
            </a:r>
          </a:p>
          <a:p>
            <a:r>
              <a:rPr lang="en-US" dirty="0" smtClean="0"/>
              <a:t>Permissions are held by activation records</a:t>
            </a:r>
          </a:p>
          <a:p>
            <a:r>
              <a:rPr lang="en-US" dirty="0" smtClean="0"/>
              <a:t>Syntax for talking about permission to y:  </a:t>
            </a:r>
            <a:r>
              <a:rPr lang="en-US" dirty="0" err="1" smtClean="0">
                <a:solidFill>
                  <a:srgbClr xmlns:mc="http://schemas.openxmlformats.org/markup-compatibility/2006" xmlns:a14="http://schemas.microsoft.com/office/drawing/2007/7/7/main" val="0070C0" mc:Ignorable=""/>
                </a:solidFill>
              </a:rPr>
              <a:t>acc</a:t>
            </a:r>
            <a:r>
              <a:rPr lang="en-US" dirty="0" smtClean="0"/>
              <a:t>(y) </a:t>
            </a:r>
            <a:endParaRPr lang="en-US" dirty="0"/>
          </a:p>
        </p:txBody>
      </p:sp>
    </p:spTree>
    <p:extLst>
      <p:ext uri="{BB962C8B-B14F-4D97-AF65-F5344CB8AC3E}">
        <p14:creationId xmlns:p14="http://schemas.microsoft.com/office/powerpoint/2007/7/12/main" val="37083407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348603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permissions</a:t>
            </a:r>
            <a:endParaRPr lang="en-US" dirty="0"/>
          </a:p>
        </p:txBody>
      </p:sp>
      <p:sp>
        <p:nvSpPr>
          <p:cNvPr id="4" name="TextBox 3"/>
          <p:cNvSpPr txBox="1"/>
          <p:nvPr/>
        </p:nvSpPr>
        <p:spPr>
          <a:xfrm>
            <a:off x="670679" y="1599367"/>
            <a:ext cx="418707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Main()</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dirty="0" smtClean="0">
                <a:solidFill>
                  <a:schemeClr val="bg1"/>
                </a:solidFill>
                <a:latin typeface="Consolas" pitchFamily="49" charset="0"/>
                <a:cs typeface="Consolas" pitchFamily="49" charset="0"/>
              </a:rPr>
              <a:t> Counter;</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c.Inc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5" name="TextBox 4"/>
          <p:cNvSpPr txBox="1"/>
          <p:nvPr/>
        </p:nvSpPr>
        <p:spPr>
          <a:xfrm>
            <a:off x="4404472" y="4133009"/>
            <a:ext cx="4187078"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Inc</a:t>
            </a:r>
            <a:r>
              <a:rPr lang="en-US" dirty="0" smtClean="0">
                <a:solidFill>
                  <a:schemeClr val="bg1"/>
                </a:solidFill>
                <a:latin typeface="Consolas" pitchFamily="49" charset="0"/>
                <a:cs typeface="Consolas" pitchFamily="49" charset="0"/>
              </a:rPr>
              <a:t>()</a:t>
            </a:r>
            <a:endParaRPr lang="en-US" dirty="0">
              <a:solidFill>
                <a:schemeClr val="bg1"/>
              </a:solidFill>
              <a:latin typeface="Consolas" pitchFamily="49" charset="0"/>
              <a:cs typeface="Consolas" pitchFamily="49" charset="0"/>
            </a:endParaRPr>
          </a:p>
          <a:p>
            <a:pPr>
              <a:tabLst>
                <a:tab pos="342900" algn="l"/>
              </a:tabLst>
            </a:pPr>
            <a:r>
              <a:rPr lang="en-US" dirty="0" smtClean="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y := y + 1; </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6" name="Right Arrow 5"/>
          <p:cNvSpPr/>
          <p:nvPr/>
        </p:nvSpPr>
        <p:spPr bwMode="auto">
          <a:xfrm>
            <a:off x="342900" y="2057397"/>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3804642" y="1310096"/>
            <a:ext cx="1753880"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a:t>
            </a:r>
            <a:r>
              <a:rPr kumimoji="0" lang="en-US" sz="2000" b="0" i="0" u="none" strike="noStrike" cap="none" normalizeH="0" baseline="0" dirty="0" err="1" smtClean="0">
                <a:solidFill>
                  <a:schemeClr val="bg1"/>
                </a:solidFill>
                <a:latin typeface="Consolas" pitchFamily="49" charset="0"/>
                <a:cs typeface="Consolas" pitchFamily="49" charset="0"/>
              </a:rPr>
              <a:t>c.y</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157714317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3"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2.5E-6 -0.00069 L -2.5E-6 0.03056 " pathEditMode="relative" rAng="0" ptsTypes="AA">
                                      <p:cBhvr>
                                        <p:cTn id="12" dur="1000" fill="hold"/>
                                        <p:tgtEl>
                                          <p:spTgt spid="6"/>
                                        </p:tgtEl>
                                        <p:attrNameLst>
                                          <p:attrName>ppt_x</p:attrName>
                                          <p:attrName>ppt_y</p:attrName>
                                        </p:attrNameLst>
                                      </p:cBhvr>
                                      <p:rCtr x="0" y="16"/>
                                    </p:animMotion>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42" presetClass="path" presetSubtype="0" accel="50000" decel="50000" fill="hold" grpId="1" nodeType="withEffect">
                                  <p:stCondLst>
                                    <p:cond delay="0"/>
                                  </p:stCondLst>
                                  <p:childTnLst>
                                    <p:animMotion origin="layout" path="M -0.27083 0.05556 L 8.33333E-7 -2.96296E-6 " pathEditMode="relative" rAng="0" ptsTypes="AA">
                                      <p:cBhvr>
                                        <p:cTn id="20" dur="600" fill="hold"/>
                                        <p:tgtEl>
                                          <p:spTgt spid="7"/>
                                        </p:tgtEl>
                                        <p:attrNameLst>
                                          <p:attrName>ppt_x</p:attrName>
                                          <p:attrName>ppt_y</p:attrName>
                                        </p:attrNameLst>
                                      </p:cBhvr>
                                      <p:rCtr x="135" y="-28"/>
                                    </p:animMotion>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2.5E-6 0.03055 L 0.41042 0.44583 " pathEditMode="relative" rAng="0" ptsTypes="AA">
                                      <p:cBhvr>
                                        <p:cTn id="24" dur="2000" fill="hold"/>
                                        <p:tgtEl>
                                          <p:spTgt spid="6"/>
                                        </p:tgtEl>
                                        <p:attrNameLst>
                                          <p:attrName>ppt_x</p:attrName>
                                          <p:attrName>ppt_y</p:attrName>
                                        </p:attrNameLst>
                                      </p:cBhvr>
                                      <p:rCtr x="205" y="208"/>
                                    </p:animMotion>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par>
                                <p:cTn id="28" presetID="42" presetClass="path" presetSubtype="0" accel="50000" decel="50000" fill="hold" grpId="2" nodeType="withEffect">
                                  <p:stCondLst>
                                    <p:cond delay="1250"/>
                                  </p:stCondLst>
                                  <p:childTnLst>
                                    <p:animMotion origin="layout" path="M 8.33333E-7 -1.85185E-6 L 0.31979 0.39584 " pathEditMode="relative" rAng="0" ptsTypes="AA">
                                      <p:cBhvr>
                                        <p:cTn id="29" dur="2000" fill="hold"/>
                                        <p:tgtEl>
                                          <p:spTgt spid="7"/>
                                        </p:tgtEl>
                                        <p:attrNameLst>
                                          <p:attrName>ppt_x</p:attrName>
                                          <p:attrName>ppt_y</p:attrName>
                                        </p:attrNameLst>
                                      </p:cBhvr>
                                      <p:rCtr x="160" y="198"/>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4" nodeType="clickEffect">
                                  <p:stCondLst>
                                    <p:cond delay="0"/>
                                  </p:stCondLst>
                                  <p:childTnLst>
                                    <p:animMotion origin="layout" path="M 0.41042 0.44584 L 0.41146 0.49167 " pathEditMode="relative" rAng="0" ptsTypes="AA">
                                      <p:cBhvr>
                                        <p:cTn id="33" dur="1000" fill="hold"/>
                                        <p:tgtEl>
                                          <p:spTgt spid="6"/>
                                        </p:tgtEl>
                                        <p:attrNameLst>
                                          <p:attrName>ppt_x</p:attrName>
                                          <p:attrName>ppt_y</p:attrName>
                                        </p:attrNameLst>
                                      </p:cBhvr>
                                      <p:rCtr x="1" y="23"/>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3" nodeType="clickEffect">
                                  <p:stCondLst>
                                    <p:cond delay="0"/>
                                  </p:stCondLst>
                                  <p:childTnLst>
                                    <p:animMotion origin="layout" path="M 0.32187 0.39723 L 2.5E-6 -2.96296E-6 " pathEditMode="relative" rAng="0" ptsTypes="AA">
                                      <p:cBhvr>
                                        <p:cTn id="37" dur="2000" fill="hold"/>
                                        <p:tgtEl>
                                          <p:spTgt spid="7"/>
                                        </p:tgtEl>
                                        <p:attrNameLst>
                                          <p:attrName>ppt_x</p:attrName>
                                          <p:attrName>ppt_y</p:attrName>
                                        </p:attrNameLst>
                                      </p:cBhvr>
                                      <p:rCtr x="-161" y="-199"/>
                                    </p:animMotion>
                                  </p:childTnLst>
                                </p:cTn>
                              </p:par>
                              <p:par>
                                <p:cTn id="38" presetID="42" presetClass="path" presetSubtype="0" accel="50000" decel="50000" fill="hold" grpId="2" nodeType="withEffect">
                                  <p:stCondLst>
                                    <p:cond delay="1000"/>
                                  </p:stCondLst>
                                  <p:childTnLst>
                                    <p:animMotion origin="layout" path="M 0.41042 0.4875 L 0.00243 0.07917 " pathEditMode="relative" rAng="0" ptsTypes="AA">
                                      <p:cBhvr>
                                        <p:cTn id="39" dur="2000" fill="hold"/>
                                        <p:tgtEl>
                                          <p:spTgt spid="6"/>
                                        </p:tgtEl>
                                        <p:attrNameLst>
                                          <p:attrName>ppt_x</p:attrName>
                                          <p:attrName>ppt_y</p:attrName>
                                        </p:attrNameLst>
                                      </p:cBhvr>
                                      <p:rCtr x="-204" y="-204"/>
                                    </p:animMotion>
                                  </p:childTnLst>
                                </p:cTn>
                              </p:par>
                              <p:par>
                                <p:cTn id="40" presetID="10" presetClass="exit" presetSubtype="0" fill="hold" grpId="1" nodeType="withEffect">
                                  <p:stCondLst>
                                    <p:cond delay="1000"/>
                                  </p:stCondLst>
                                  <p:childTnLst>
                                    <p:animEffect transition="out" filter="fade">
                                      <p:cBhvr>
                                        <p:cTn id="41" dur="2000"/>
                                        <p:tgtEl>
                                          <p:spTgt spid="5"/>
                                        </p:tgtEl>
                                      </p:cBhvr>
                                    </p:animEffect>
                                    <p:set>
                                      <p:cBhvr>
                                        <p:cTn id="4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6" grpId="4" animBg="1"/>
      <p:bldP spid="7" grpId="0" animBg="1"/>
      <p:bldP spid="7" grpId="1" animBg="1"/>
      <p:bldP spid="7" grpId="2" animBg="1"/>
      <p:bldP spid="7"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halves of a call</a:t>
            </a:r>
            <a:endParaRPr lang="en-US" dirty="0"/>
          </a:p>
        </p:txBody>
      </p:sp>
      <p:sp>
        <p:nvSpPr>
          <p:cNvPr id="3" name="Content Placeholder 2"/>
          <p:cNvSpPr>
            <a:spLocks noGrp="1"/>
          </p:cNvSpPr>
          <p:nvPr>
            <p:ph idx="1"/>
          </p:nvPr>
        </p:nvSpPr>
        <p:spPr>
          <a:xfrm>
            <a:off x="381000" y="1412875"/>
            <a:ext cx="8382000" cy="4367349"/>
          </a:xfrm>
        </p:spPr>
        <p:txBody>
          <a:bodyPr/>
          <a:lstStyle/>
          <a:p>
            <a:r>
              <a:rPr lang="en-US" dirty="0" smtClean="0"/>
              <a:t>call  ==  fork + join</a:t>
            </a:r>
          </a:p>
          <a:p>
            <a:endParaRPr lang="en-US" dirty="0"/>
          </a:p>
          <a:p>
            <a:endParaRPr lang="en-US" dirty="0" smtClean="0"/>
          </a:p>
          <a:p>
            <a:pPr marL="0" indent="0">
              <a:buNone/>
            </a:pPr>
            <a:r>
              <a:rPr lang="en-US" dirty="0" smtClean="0"/>
              <a:t>	is semantically like</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 but is compiled to more efficient code</a:t>
            </a:r>
            <a:endParaRPr lang="en-US" dirty="0"/>
          </a:p>
        </p:txBody>
      </p:sp>
      <p:sp>
        <p:nvSpPr>
          <p:cNvPr id="4" name="TextBox 3"/>
          <p:cNvSpPr txBox="1"/>
          <p:nvPr/>
        </p:nvSpPr>
        <p:spPr>
          <a:xfrm>
            <a:off x="599239" y="2270903"/>
            <a:ext cx="59015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p:txBody>
      </p:sp>
      <p:sp>
        <p:nvSpPr>
          <p:cNvPr id="6" name="TextBox 5"/>
          <p:cNvSpPr txBox="1"/>
          <p:nvPr/>
        </p:nvSpPr>
        <p:spPr>
          <a:xfrm>
            <a:off x="599239" y="3699635"/>
            <a:ext cx="5901574"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a:p>
            <a:pPr>
              <a:tabLst>
                <a:tab pos="342900" algn="l"/>
              </a:tabLst>
            </a:pPr>
            <a:r>
              <a:rPr lang="en-US" sz="2800" b="1" dirty="0">
                <a:solidFill>
                  <a:srgbClr xmlns:mc="http://schemas.openxmlformats.org/markup-compatibility/2006" xmlns:a14="http://schemas.microsoft.com/office/drawing/2007/7/7/main" val="0070C0" mc:Ignorable=""/>
                </a:solidFill>
                <a:latin typeface="Consolas" pitchFamily="49" charset="0"/>
                <a:cs typeface="Consolas" pitchFamily="49" charset="0"/>
              </a:rPr>
              <a:t>join</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82432559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Well</a:t>
            </a:r>
            <a:r>
              <a:rPr lang="en-US" dirty="0" smtClean="0"/>
              <a:t>-formed specifications</a:t>
            </a:r>
            <a:endParaRPr lang="en-US" dirty="0"/>
          </a:p>
        </p:txBody>
      </p:sp>
      <p:sp>
        <p:nvSpPr>
          <p:cNvPr id="3" name="Content Placeholder 2"/>
          <p:cNvSpPr>
            <a:spLocks noGrp="1"/>
          </p:cNvSpPr>
          <p:nvPr>
            <p:ph idx="1"/>
          </p:nvPr>
        </p:nvSpPr>
        <p:spPr>
          <a:xfrm>
            <a:off x="381000" y="1198555"/>
            <a:ext cx="8382000" cy="4502771"/>
          </a:xfrm>
        </p:spPr>
        <p:txBody>
          <a:bodyPr/>
          <a:lstStyle/>
          <a:p>
            <a:r>
              <a:rPr lang="en-US" dirty="0" smtClean="0"/>
              <a:t>A </a:t>
            </a:r>
            <a:r>
              <a:rPr lang="en-US" dirty="0"/>
              <a:t>specification expression can mention a memory location only if it also entails </a:t>
            </a:r>
            <a:r>
              <a:rPr lang="en-US" dirty="0" smtClean="0"/>
              <a:t>some </a:t>
            </a:r>
            <a:r>
              <a:rPr lang="en-US" dirty="0"/>
              <a:t>permission to that </a:t>
            </a:r>
            <a:r>
              <a:rPr lang="en-US" dirty="0" smtClean="0"/>
              <a:t>location</a:t>
            </a:r>
          </a:p>
          <a:p>
            <a:endParaRPr lang="en-US" dirty="0" smtClean="0"/>
          </a:p>
          <a:p>
            <a:pPr>
              <a:tabLst>
                <a:tab pos="6629400" algn="l"/>
              </a:tabLst>
            </a:pPr>
            <a:r>
              <a:rPr lang="en-US" dirty="0"/>
              <a:t>Example:  </a:t>
            </a:r>
            <a:r>
              <a:rPr lang="en-US" dirty="0" err="1" smtClean="0">
                <a:solidFill>
                  <a:srgbClr xmlns:mc="http://schemas.openxmlformats.org/markup-compatibility/2006" xmlns:a14="http://schemas.microsoft.com/office/drawing/2007/7/7/main" val="0070C0" mc:Ignorable=""/>
                </a:solidFill>
              </a:rPr>
              <a:t>acc</a:t>
            </a:r>
            <a:r>
              <a:rPr lang="en-US" dirty="0" smtClean="0"/>
              <a:t>(y) &amp;&amp; y &lt; 20</a:t>
            </a:r>
            <a:endParaRPr lang="en-US" sz="3200" dirty="0" smtClean="0">
              <a:solidFill>
                <a:srgbClr xmlns:mc="http://schemas.openxmlformats.org/markup-compatibility/2006" xmlns:a14="http://schemas.microsoft.com/office/drawing/2007/7/7/main" val="00B050" mc:Ignorable=""/>
              </a:solidFill>
              <a:sym typeface="Wingdings"/>
            </a:endParaRPr>
          </a:p>
          <a:p>
            <a:pPr>
              <a:tabLst>
                <a:tab pos="6629400" algn="l"/>
              </a:tabLst>
            </a:pPr>
            <a:endParaRPr lang="en-US" sz="3200" dirty="0">
              <a:solidFill>
                <a:srgbClr xmlns:mc="http://schemas.openxmlformats.org/markup-compatibility/2006" xmlns:a14="http://schemas.microsoft.com/office/drawing/2007/7/7/main" val="00B050" mc:Ignorable=""/>
              </a:solidFill>
              <a:sym typeface="Wingdings"/>
            </a:endParaRPr>
          </a:p>
          <a:p>
            <a:pPr>
              <a:tabLst>
                <a:tab pos="6629400" algn="l"/>
              </a:tabLst>
            </a:pPr>
            <a:r>
              <a:rPr lang="en-US" dirty="0" smtClean="0">
                <a:sym typeface="Wingdings"/>
              </a:rPr>
              <a:t>Without any permission to y, other threads may change y, and then y and “y &lt; 20” would not be stable</a:t>
            </a:r>
            <a:endParaRPr lang="en-US" dirty="0"/>
          </a:p>
        </p:txBody>
      </p:sp>
    </p:spTree>
    <p:extLst>
      <p:ext uri="{BB962C8B-B14F-4D97-AF65-F5344CB8AC3E}">
        <p14:creationId xmlns:p14="http://schemas.microsoft.com/office/powerpoint/2007/7/12/main" val="102885743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permissions</a:t>
            </a:r>
            <a:endParaRPr lang="en-US" dirty="0"/>
          </a:p>
        </p:txBody>
      </p:sp>
      <p:sp>
        <p:nvSpPr>
          <p:cNvPr id="3" name="Content Placeholder 2"/>
          <p:cNvSpPr>
            <a:spLocks noGrp="1"/>
          </p:cNvSpPr>
          <p:nvPr>
            <p:ph idx="1"/>
          </p:nvPr>
        </p:nvSpPr>
        <p:spPr>
          <a:xfrm>
            <a:off x="381000" y="1412875"/>
            <a:ext cx="8382000" cy="2589940"/>
          </a:xfrm>
        </p:spPr>
        <p:txBody>
          <a:bodyPr/>
          <a:lstStyle/>
          <a:p>
            <a:r>
              <a:rPr lang="en-US" dirty="0" err="1" smtClean="0">
                <a:solidFill>
                  <a:srgbClr xmlns:mc="http://schemas.openxmlformats.org/markup-compatibility/2006" xmlns:a14="http://schemas.microsoft.com/office/drawing/2007/7/7/main" val="0070C0" mc:Ignorable=""/>
                </a:solidFill>
              </a:rPr>
              <a:t>acc</a:t>
            </a:r>
            <a:r>
              <a:rPr lang="en-US" dirty="0" smtClean="0"/>
              <a:t>(y)	write permission to y</a:t>
            </a:r>
          </a:p>
          <a:p>
            <a:r>
              <a:rPr lang="en-US" dirty="0" err="1" smtClean="0">
                <a:solidFill>
                  <a:srgbClr xmlns:mc="http://schemas.openxmlformats.org/markup-compatibility/2006" xmlns:a14="http://schemas.microsoft.com/office/drawing/2007/7/7/main" val="0070C0" mc:Ignorable=""/>
                </a:solidFill>
              </a:rPr>
              <a:t>rd</a:t>
            </a:r>
            <a:r>
              <a:rPr lang="en-US" dirty="0" smtClean="0"/>
              <a:t>(y)	read permission to y</a:t>
            </a:r>
          </a:p>
          <a:p>
            <a:endParaRPr lang="en-US" dirty="0"/>
          </a:p>
          <a:p>
            <a:r>
              <a:rPr lang="en-US" dirty="0" smtClean="0"/>
              <a:t>At any one time, at most one thread can have write permission to a location</a:t>
            </a:r>
            <a:endParaRPr lang="en-US" dirty="0"/>
          </a:p>
        </p:txBody>
      </p:sp>
    </p:spTree>
    <p:extLst>
      <p:ext uri="{BB962C8B-B14F-4D97-AF65-F5344CB8AC3E}">
        <p14:creationId xmlns:p14="http://schemas.microsoft.com/office/powerpoint/2007/7/12/main" val="57239476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Fractional permissions</a:t>
            </a:r>
            <a:endParaRPr lang="en-US" dirty="0"/>
          </a:p>
        </p:txBody>
      </p:sp>
      <p:sp>
        <p:nvSpPr>
          <p:cNvPr id="3" name="Content Placeholder 2"/>
          <p:cNvSpPr>
            <a:spLocks noGrp="1"/>
          </p:cNvSpPr>
          <p:nvPr>
            <p:ph idx="1"/>
          </p:nvPr>
        </p:nvSpPr>
        <p:spPr>
          <a:xfrm>
            <a:off x="381000" y="1055675"/>
            <a:ext cx="8382000" cy="5119863"/>
          </a:xfrm>
        </p:spPr>
        <p:txBody>
          <a:bodyPr/>
          <a:lstStyle/>
          <a:p>
            <a:pPr>
              <a:tabLst>
                <a:tab pos="2343150" algn="l"/>
              </a:tabLst>
            </a:pPr>
            <a:r>
              <a:rPr lang="en-US" dirty="0" err="1" smtClean="0">
                <a:solidFill>
                  <a:srgbClr xmlns:mc="http://schemas.openxmlformats.org/markup-compatibility/2006" xmlns:a14="http://schemas.microsoft.com/office/drawing/2007/7/7/main" val="0070C0" mc:Ignorable=""/>
                </a:solidFill>
              </a:rPr>
              <a:t>acc</a:t>
            </a:r>
            <a:r>
              <a:rPr lang="en-US" dirty="0" smtClean="0"/>
              <a:t>(y)	100% permission to y</a:t>
            </a:r>
          </a:p>
          <a:p>
            <a:pPr>
              <a:tabLst>
                <a:tab pos="2343150" algn="l"/>
              </a:tabLst>
            </a:pPr>
            <a:r>
              <a:rPr lang="en-US" dirty="0" err="1" smtClean="0">
                <a:solidFill>
                  <a:srgbClr xmlns:mc="http://schemas.openxmlformats.org/markup-compatibility/2006" xmlns:a14="http://schemas.microsoft.com/office/drawing/2007/7/7/main" val="0070C0" mc:Ignorable=""/>
                </a:solidFill>
              </a:rPr>
              <a:t>acc</a:t>
            </a:r>
            <a:r>
              <a:rPr lang="en-US" dirty="0" smtClean="0"/>
              <a:t>(y, p)	p% permission to y</a:t>
            </a:r>
          </a:p>
          <a:p>
            <a:pPr>
              <a:tabLst>
                <a:tab pos="2343150" algn="l"/>
              </a:tabLst>
            </a:pPr>
            <a:r>
              <a:rPr lang="en-US" dirty="0" err="1" smtClean="0">
                <a:solidFill>
                  <a:srgbClr xmlns:mc="http://schemas.openxmlformats.org/markup-compatibility/2006" xmlns:a14="http://schemas.microsoft.com/office/drawing/2007/7/7/main" val="0070C0" mc:Ignorable=""/>
                </a:solidFill>
              </a:rPr>
              <a:t>rd</a:t>
            </a:r>
            <a:r>
              <a:rPr lang="en-US" dirty="0" smtClean="0"/>
              <a:t>(y)	read permission to y</a:t>
            </a:r>
            <a:endParaRPr lang="en-US" dirty="0"/>
          </a:p>
          <a:p>
            <a:pPr>
              <a:spcBef>
                <a:spcPts val="1200"/>
              </a:spcBef>
            </a:pPr>
            <a:r>
              <a:rPr lang="en-US" dirty="0" smtClean="0"/>
              <a:t>Write access requires 100%</a:t>
            </a:r>
          </a:p>
          <a:p>
            <a:r>
              <a:rPr lang="en-US" dirty="0" smtClean="0"/>
              <a:t>Read access requires &gt;0%</a:t>
            </a:r>
          </a:p>
          <a:p>
            <a:pPr>
              <a:spcBef>
                <a:spcPts val="3600"/>
              </a:spcBef>
            </a:pPr>
            <a:r>
              <a:rPr lang="en-US" dirty="0" smtClean="0"/>
              <a:t>                     =                      +</a:t>
            </a:r>
          </a:p>
          <a:p>
            <a:pPr>
              <a:spcBef>
                <a:spcPts val="7800"/>
              </a:spcBef>
            </a:pPr>
            <a:r>
              <a:rPr lang="en-US" dirty="0" smtClean="0">
                <a:sym typeface="Symbol"/>
              </a:rPr>
              <a:t>                     </a:t>
            </a:r>
            <a:endParaRPr lang="en-US" dirty="0" smtClean="0"/>
          </a:p>
        </p:txBody>
      </p:sp>
      <p:sp>
        <p:nvSpPr>
          <p:cNvPr id="4" name="Vertical Scroll 3"/>
          <p:cNvSpPr/>
          <p:nvPr/>
        </p:nvSpPr>
        <p:spPr bwMode="auto">
          <a:xfrm rot="21184477">
            <a:off x="775140" y="38871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5" name="Vertical Scroll 4"/>
          <p:cNvSpPr/>
          <p:nvPr/>
        </p:nvSpPr>
        <p:spPr bwMode="auto">
          <a:xfrm rot="21184477">
            <a:off x="3975540" y="3887156"/>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(y,69)</a:t>
            </a:r>
          </a:p>
        </p:txBody>
      </p:sp>
      <p:sp>
        <p:nvSpPr>
          <p:cNvPr id="6" name="Vertical Scroll 5"/>
          <p:cNvSpPr/>
          <p:nvPr/>
        </p:nvSpPr>
        <p:spPr bwMode="auto">
          <a:xfrm rot="21184477">
            <a:off x="6261541" y="3887157"/>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(y,31)</a:t>
            </a:r>
          </a:p>
        </p:txBody>
      </p:sp>
      <p:sp>
        <p:nvSpPr>
          <p:cNvPr id="7" name="Vertical Scroll 6"/>
          <p:cNvSpPr/>
          <p:nvPr/>
        </p:nvSpPr>
        <p:spPr bwMode="auto">
          <a:xfrm rot="21184477">
            <a:off x="775141" y="5412554"/>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8" name="Vertical Scroll 7"/>
          <p:cNvSpPr/>
          <p:nvPr/>
        </p:nvSpPr>
        <p:spPr bwMode="auto">
          <a:xfrm rot="21184477">
            <a:off x="3975541" y="54125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r>
              <a:rPr kumimoji="0" lang="en-US" sz="2000" b="0" i="0" u="none" strike="noStrike" cap="none" normalizeH="0" baseline="0" dirty="0" smtClean="0">
                <a:solidFill>
                  <a:schemeClr val="bg1"/>
                </a:solidFill>
                <a:latin typeface="Consolas" pitchFamily="49" charset="0"/>
                <a:cs typeface="Consolas" pitchFamily="49" charset="0"/>
                <a:sym typeface="Symbol"/>
              </a:rPr>
              <a:t></a:t>
            </a:r>
            <a:r>
              <a:rPr kumimoji="0" lang="en-US" sz="2800" b="0" i="0" u="none" strike="noStrike" cap="none" normalizeH="0" baseline="0" dirty="0" smtClean="0">
                <a:solidFill>
                  <a:schemeClr val="bg1"/>
                </a:solidFill>
                <a:latin typeface="Consolas" pitchFamily="49" charset="0"/>
                <a:cs typeface="Consolas" pitchFamily="49" charset="0"/>
                <a:sym typeface="Symbol"/>
              </a:rPr>
              <a:t></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348214571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permissions to threads</a:t>
            </a:r>
            <a:endParaRPr lang="en-US" dirty="0"/>
          </a:p>
        </p:txBody>
      </p:sp>
      <p:sp>
        <p:nvSpPr>
          <p:cNvPr id="3" name="Content Placeholder 2"/>
          <p:cNvSpPr>
            <a:spLocks noGrp="1"/>
          </p:cNvSpPr>
          <p:nvPr>
            <p:ph idx="1"/>
          </p:nvPr>
        </p:nvSpPr>
        <p:spPr>
          <a:xfrm>
            <a:off x="381000" y="1412875"/>
            <a:ext cx="8382000" cy="457048"/>
          </a:xfrm>
        </p:spPr>
        <p:txBody>
          <a:bodyPr/>
          <a:lstStyle/>
          <a:p>
            <a:endParaRPr lang="en-US" dirty="0"/>
          </a:p>
        </p:txBody>
      </p:sp>
      <p:sp>
        <p:nvSpPr>
          <p:cNvPr id="4" name="TextBox 3"/>
          <p:cNvSpPr txBox="1"/>
          <p:nvPr/>
        </p:nvSpPr>
        <p:spPr>
          <a:xfrm>
            <a:off x="294439" y="1680456"/>
            <a:ext cx="3163136" cy="378565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x: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b="1"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b="1" dirty="0" smtClean="0">
                <a:solidFill>
                  <a:schemeClr val="bg1"/>
                </a:solidFill>
                <a:latin typeface="Consolas" pitchFamily="49" charset="0"/>
                <a:cs typeface="Consolas" pitchFamily="49" charset="0"/>
              </a:rPr>
              <a:t> z: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b="1" dirty="0" smtClean="0">
                <a:solidFill>
                  <a:schemeClr val="bg1"/>
                </a:solidFill>
                <a:latin typeface="Consolas" pitchFamily="49" charset="0"/>
                <a:cs typeface="Consolas" pitchFamily="49" charset="0"/>
              </a:rPr>
              <a:t>;</a:t>
            </a:r>
          </a:p>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514860" y="1899561"/>
            <a:ext cx="424338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x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4500571" y="4328435"/>
            <a:ext cx="4257676"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(z)</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z := x + 34;</a:t>
            </a:r>
          </a:p>
          <a:p>
            <a:pPr>
              <a:tabLst>
                <a:tab pos="34290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85744728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US" dirty="0"/>
          </a:p>
        </p:txBody>
      </p:sp>
      <p:sp>
        <p:nvSpPr>
          <p:cNvPr id="3" name="Content Placeholder 2"/>
          <p:cNvSpPr>
            <a:spLocks noGrp="1"/>
          </p:cNvSpPr>
          <p:nvPr>
            <p:ph idx="1"/>
          </p:nvPr>
        </p:nvSpPr>
        <p:spPr>
          <a:xfrm>
            <a:off x="381000" y="1155691"/>
            <a:ext cx="8382000" cy="914096"/>
          </a:xfrm>
        </p:spPr>
        <p:txBody>
          <a:bodyPr/>
          <a:lstStyle/>
          <a:p>
            <a:r>
              <a:rPr lang="en-US" dirty="0" smtClean="0"/>
              <a:t>What if two threads want write access to the same location?</a:t>
            </a:r>
            <a:endParaRPr lang="en-US" dirty="0"/>
          </a:p>
        </p:txBody>
      </p:sp>
      <p:sp>
        <p:nvSpPr>
          <p:cNvPr id="4" name="TextBox 3"/>
          <p:cNvSpPr txBox="1"/>
          <p:nvPr/>
        </p:nvSpPr>
        <p:spPr>
          <a:xfrm>
            <a:off x="5685605" y="1899561"/>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4328435"/>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2266264"/>
            <a:ext cx="3163136"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a:solidFill>
                  <a:schemeClr val="bg1"/>
                </a:solidFill>
                <a:latin typeface="Consolas" pitchFamily="49" charset="0"/>
                <a:cs typeface="Consolas" pitchFamily="49" charset="0"/>
              </a:rPr>
              <a:t>;</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7" name="Vertical Scroll 6"/>
          <p:cNvSpPr/>
          <p:nvPr/>
        </p:nvSpPr>
        <p:spPr bwMode="auto">
          <a:xfrm rot="21184477">
            <a:off x="2609786" y="3841668"/>
            <a:ext cx="1560962" cy="62758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cxnSp>
        <p:nvCxnSpPr>
          <p:cNvPr id="9" name="Straight Arrow Connector 8"/>
          <p:cNvCxnSpPr>
            <a:stCxn id="7" idx="3"/>
            <a:endCxn id="4" idx="1"/>
          </p:cNvCxnSpPr>
          <p:nvPr/>
        </p:nvCxnSpPr>
        <p:spPr>
          <a:xfrm rot="10800000" flipH="1">
            <a:off x="4087177" y="2561282"/>
            <a:ext cx="1598427" cy="1509529"/>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3"/>
            <a:endCxn id="5" idx="1"/>
          </p:cNvCxnSpPr>
          <p:nvPr/>
        </p:nvCxnSpPr>
        <p:spPr>
          <a:xfrm rot="10800000" flipH="1" flipV="1">
            <a:off x="4087177" y="4070809"/>
            <a:ext cx="1598427" cy="919345"/>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87659" y="3524567"/>
            <a:ext cx="654346" cy="1015663"/>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rPr>
              <a:t>?</a:t>
            </a:r>
            <a:endParaRPr lang="en-US" sz="6000" b="1" cap="all" spc="0" dirty="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endParaRPr>
          </a:p>
        </p:txBody>
      </p:sp>
    </p:spTree>
    <p:extLst>
      <p:ext uri="{BB962C8B-B14F-4D97-AF65-F5344CB8AC3E}">
        <p14:creationId xmlns:p14="http://schemas.microsoft.com/office/powerpoint/2007/7/12/main" val="291019698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Monitors</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4" name="TextBox 3"/>
          <p:cNvSpPr txBox="1"/>
          <p:nvPr/>
        </p:nvSpPr>
        <p:spPr>
          <a:xfrm>
            <a:off x="5685605" y="1099433"/>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3299699"/>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1180376"/>
            <a:ext cx="3163136" cy="36317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r>
              <a:rPr lang="en-US" sz="2000" dirty="0" smtClean="0">
                <a:solidFill>
                  <a:schemeClr val="bg1"/>
                </a:solidFill>
                <a:latin typeface="Consolas" pitchFamily="49" charset="0"/>
                <a:cs typeface="Consolas" pitchFamily="49" charset="0"/>
              </a:rPr>
              <a:t>);</a:t>
            </a:r>
          </a:p>
          <a:p>
            <a:pPr>
              <a:spcBef>
                <a:spcPts val="600"/>
              </a:spcBef>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000" dirty="0" smtClean="0">
                <a:solidFill>
                  <a:schemeClr val="bg1"/>
                </a:solidFill>
                <a:latin typeface="Consolas" pitchFamily="49" charset="0"/>
                <a:cs typeface="Consolas" pitchFamily="49" charset="0"/>
              </a:rPr>
              <a:t> c;</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214312" y="2671724"/>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2" name="Rectangle 11"/>
          <p:cNvSpPr/>
          <p:nvPr/>
        </p:nvSpPr>
        <p:spPr bwMode="auto">
          <a:xfrm>
            <a:off x="2700339" y="518636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2561165" y="2554891"/>
            <a:ext cx="1532594"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sp>
        <p:nvSpPr>
          <p:cNvPr id="19" name="Right Arrow 18"/>
          <p:cNvSpPr/>
          <p:nvPr/>
        </p:nvSpPr>
        <p:spPr bwMode="auto">
          <a:xfrm>
            <a:off x="5355679" y="162443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0" name="Right Arrow 19"/>
          <p:cNvSpPr/>
          <p:nvPr/>
        </p:nvSpPr>
        <p:spPr bwMode="auto">
          <a:xfrm>
            <a:off x="5355679" y="3797044"/>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1" name="Vertical Scroll 20"/>
          <p:cNvSpPr/>
          <p:nvPr/>
        </p:nvSpPr>
        <p:spPr bwMode="auto">
          <a:xfrm rot="21184477">
            <a:off x="4008477" y="507191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18" name="Rectangle 17"/>
          <p:cNvSpPr/>
          <p:nvPr/>
        </p:nvSpPr>
        <p:spPr bwMode="auto">
          <a:xfrm>
            <a:off x="2700339" y="518636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180763078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1.11111E-6 0.00069 C 0.00208 -0.01157 0.01024 -0.02337 0.01319 -0.02337 C 0.03125 -0.02337 0.04983 0.16636 0.04983 0.35678 C 0.04983 0.26053 0.0592 0.16636 0.06788 0.16636 C 0.07726 0.16636 0.08611 0.26238 0.08611 0.35678 C 0.08611 0.30935 0.0908 0.26053 0.09549 0.26053 C 0.1 0.26053 0.10469 0.30796 0.10469 0.35678 C 0.10469 0.33225 0.10712 0.30935 0.10937 0.30935 C 0.1118 0.30935 0.11406 0.33364 0.11406 0.35678 C 0.11406 0.34452 0.1151 0.33225 0.11632 0.33225 C 0.11701 0.33225 0.11875 0.34452 0.11875 0.35678 C 0.11875 0.35053 0.11927 0.34452 0.11979 0.34452 C 0.11979 0.34267 0.12101 0.35053 0.12101 0.35678 C 0.12101 0.35331 0.12101 0.35053 0.1217 0.35053 C 0.1217 0.35215 0.12239 0.35354 0.12239 0.35678 C 0.12239 0.35493 0.12239 0.35331 0.12239 0.35215 C 0.12292 0.35215 0.12292 0.35354 0.12292 0.35516 C 0.12361 0.35516 0.12361 0.35354 0.12361 0.35215 C 0.1243 0.35215 0.1243 0.35354 0.1243 0.35516 " pathEditMode="relative" rAng="0" ptsTypes="fffffffffffffffffff">
                                      <p:cBhvr>
                                        <p:cTn id="24" dur="2000" fill="hold"/>
                                        <p:tgtEl>
                                          <p:spTgt spid="7"/>
                                        </p:tgtEl>
                                        <p:attrNameLst>
                                          <p:attrName>ppt_x</p:attrName>
                                          <p:attrName>ppt_y</p:attrName>
                                        </p:attrNameLst>
                                      </p:cBhvr>
                                      <p:rCtr x="62" y="166"/>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3" nodeType="clickEffect">
                                  <p:stCondLst>
                                    <p:cond delay="0"/>
                                  </p:stCondLst>
                                  <p:childTnLst>
                                    <p:animMotion origin="layout" path="M 1.38778E-17 0.08931 L 1.38778E-17 0.16867 " pathEditMode="relative" rAng="0" ptsTypes="AA">
                                      <p:cBhvr>
                                        <p:cTn id="28" dur="1000" fill="hold"/>
                                        <p:tgtEl>
                                          <p:spTgt spid="14"/>
                                        </p:tgtEl>
                                        <p:attrNameLst>
                                          <p:attrName>ppt_x</p:attrName>
                                          <p:attrName>ppt_y</p:attrName>
                                        </p:attrNameLst>
                                      </p:cBhvr>
                                      <p:rCtr x="0" y="40"/>
                                    </p:animMotion>
                                  </p:childTnLst>
                                </p:cTn>
                              </p:par>
                              <p:par>
                                <p:cTn id="29" presetID="10" presetClass="entr" presetSubtype="0" fill="hold" grpId="3" nodeType="with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42" presetClass="path" presetSubtype="0" accel="50000" decel="50000" fill="hold" grpId="0" nodeType="withEffect">
                                  <p:stCondLst>
                                    <p:cond delay="500"/>
                                  </p:stCondLst>
                                  <p:childTnLst>
                                    <p:animMotion origin="layout" path="M -0.475 0.26041 L 1.11022E-16 3.33333E-6 " pathEditMode="relative" rAng="0" ptsTypes="AA">
                                      <p:cBhvr>
                                        <p:cTn id="33" dur="1500" fill="hold"/>
                                        <p:tgtEl>
                                          <p:spTgt spid="19"/>
                                        </p:tgtEl>
                                        <p:attrNameLst>
                                          <p:attrName>ppt_x</p:attrName>
                                          <p:attrName>ppt_y</p:attrName>
                                        </p:attrNameLst>
                                      </p:cBhvr>
                                      <p:rCtr x="237" y="-130"/>
                                    </p:animMotion>
                                  </p:childTnLst>
                                </p:cTn>
                              </p:par>
                              <p:par>
                                <p:cTn id="34" presetID="10" presetClass="entr" presetSubtype="0" fill="hold" grpId="1" nodeType="withEffect">
                                  <p:stCondLst>
                                    <p:cond delay="50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42" presetClass="path" presetSubtype="0" accel="50000" decel="50000" fill="hold" grpId="0" nodeType="withEffect">
                                  <p:stCondLst>
                                    <p:cond delay="500"/>
                                  </p:stCondLst>
                                  <p:childTnLst>
                                    <p:animMotion origin="layout" path="M -0.48437 -0.01875 L -3.88889E-6 3.7037E-6 " pathEditMode="relative" rAng="0" ptsTypes="AA">
                                      <p:cBhvr>
                                        <p:cTn id="38" dur="1500" fill="hold"/>
                                        <p:tgtEl>
                                          <p:spTgt spid="20"/>
                                        </p:tgtEl>
                                        <p:attrNameLst>
                                          <p:attrName>ppt_x</p:attrName>
                                          <p:attrName>ppt_y</p:attrName>
                                        </p:attrNameLst>
                                      </p:cBhvr>
                                      <p:rCtr x="242" y="9"/>
                                    </p:animMotion>
                                  </p:childTnLst>
                                </p:cTn>
                              </p:par>
                              <p:par>
                                <p:cTn id="39" presetID="10" presetClass="exit" presetSubtype="0" fill="hold" grpId="4" nodeType="withEffect">
                                  <p:stCondLst>
                                    <p:cond delay="1500"/>
                                  </p:stCondLst>
                                  <p:childTnLst>
                                    <p:animEffect transition="out" filter="fade">
                                      <p:cBhvr>
                                        <p:cTn id="40" dur="1000"/>
                                        <p:tgtEl>
                                          <p:spTgt spid="14"/>
                                        </p:tgtEl>
                                      </p:cBhvr>
                                    </p:animEffect>
                                    <p:set>
                                      <p:cBhvr>
                                        <p:cTn id="41" dur="1" fill="hold">
                                          <p:stCondLst>
                                            <p:cond delay="9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3.61111E-6 1.85185E-6 L 3.61111E-6 0.03333 " pathEditMode="relative" rAng="0" ptsTypes="AA">
                                      <p:cBhvr>
                                        <p:cTn id="45" dur="1000" fill="hold"/>
                                        <p:tgtEl>
                                          <p:spTgt spid="19"/>
                                        </p:tgtEl>
                                        <p:attrNameLst>
                                          <p:attrName>ppt_x</p:attrName>
                                          <p:attrName>ppt_y</p:attrName>
                                        </p:attrNameLst>
                                      </p:cBhvr>
                                      <p:rCtr x="0" y="17"/>
                                    </p:animMotion>
                                  </p:childTnLst>
                                </p:cTn>
                              </p:par>
                            </p:childTnLst>
                          </p:cTn>
                        </p:par>
                        <p:par>
                          <p:cTn id="46" fill="hold">
                            <p:stCondLst>
                              <p:cond delay="1000"/>
                            </p:stCondLst>
                            <p:childTnLst>
                              <p:par>
                                <p:cTn id="47" presetID="1" presetClass="exit" presetSubtype="0" fill="hold" grpId="2" nodeType="after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50" presetClass="path" presetSubtype="0" accel="50000" decel="50000" fill="hold" grpId="1" nodeType="withEffect">
                                  <p:stCondLst>
                                    <p:cond delay="0"/>
                                  </p:stCondLst>
                                  <p:childTnLst>
                                    <p:animMotion origin="layout" path="M -0.00017 -0.00069 L -0.03125 -0.14375 C -0.04444 -0.2081 -0.0059 -0.30787 0.03993 -0.32592 L 0.29896 -0.45115 " pathEditMode="relative" rAng="0" ptsTypes="FfFF">
                                      <p:cBhvr>
                                        <p:cTn id="52" dur="1500" fill="hold"/>
                                        <p:tgtEl>
                                          <p:spTgt spid="21"/>
                                        </p:tgtEl>
                                        <p:attrNameLst>
                                          <p:attrName>ppt_x</p:attrName>
                                          <p:attrName>ppt_y</p:attrName>
                                        </p:attrNameLst>
                                      </p:cBhvr>
                                      <p:rCtr x="127" y="-225"/>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2" nodeType="clickEffect">
                                  <p:stCondLst>
                                    <p:cond delay="0"/>
                                  </p:stCondLst>
                                  <p:childTnLst>
                                    <p:animMotion origin="layout" path="M 3.61111E-6 0.02916 L 3.61111E-6 0.125 " pathEditMode="relative" rAng="0" ptsTypes="AA">
                                      <p:cBhvr>
                                        <p:cTn id="56" dur="1000" fill="hold"/>
                                        <p:tgtEl>
                                          <p:spTgt spid="19"/>
                                        </p:tgtEl>
                                        <p:attrNameLst>
                                          <p:attrName>ppt_x</p:attrName>
                                          <p:attrName>ppt_y</p:attrName>
                                        </p:attrNameLst>
                                      </p:cBhvr>
                                      <p:rCtr x="0" y="48"/>
                                    </p:animMotion>
                                  </p:childTnLst>
                                </p:cTn>
                              </p:par>
                            </p:childTnLst>
                          </p:cTn>
                        </p:par>
                        <p:par>
                          <p:cTn id="57" fill="hold">
                            <p:stCondLst>
                              <p:cond delay="1000"/>
                            </p:stCondLst>
                            <p:childTnLst>
                              <p:par>
                                <p:cTn id="58" presetID="50" presetClass="path" presetSubtype="0" accel="50000" decel="50000" fill="hold" grpId="2" nodeType="afterEffect">
                                  <p:stCondLst>
                                    <p:cond delay="0"/>
                                  </p:stCondLst>
                                  <p:childTnLst>
                                    <p:animMotion origin="layout" path="M -0.09479 -0.00185 L -0.11579 -0.14652 C -0.12534 -0.21134 -0.06128 -0.31088 0.00035 -0.32777 L 0.2974 -0.44699 " pathEditMode="relative" rAng="0" ptsTypes="FfFF">
                                      <p:cBhvr>
                                        <p:cTn id="59" dur="2000" spd="-100000" fill="hold"/>
                                        <p:tgtEl>
                                          <p:spTgt spid="21"/>
                                        </p:tgtEl>
                                        <p:attrNameLst>
                                          <p:attrName>ppt_x</p:attrName>
                                          <p:attrName>ppt_y</p:attrName>
                                        </p:attrNameLst>
                                      </p:cBhvr>
                                      <p:rCtr x="181" y="-223"/>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2" nodeType="clickEffect">
                                  <p:stCondLst>
                                    <p:cond delay="0"/>
                                  </p:stCondLst>
                                  <p:childTnLst>
                                    <p:animMotion origin="layout" path="M 3.61111E-6 3.7037E-6 L 3.61111E-6 0.04375 " pathEditMode="relative" rAng="0" ptsTypes="AA">
                                      <p:cBhvr>
                                        <p:cTn id="63" dur="1000" fill="hold"/>
                                        <p:tgtEl>
                                          <p:spTgt spid="20"/>
                                        </p:tgtEl>
                                        <p:attrNameLst>
                                          <p:attrName>ppt_x</p:attrName>
                                          <p:attrName>ppt_y</p:attrName>
                                        </p:attrNameLst>
                                      </p:cBhvr>
                                      <p:rCtr x="0" y="22"/>
                                    </p:animMotion>
                                  </p:childTnLst>
                                </p:cTn>
                              </p:par>
                              <p:par>
                                <p:cTn id="64" presetID="37" presetClass="path" presetSubtype="0" accel="50000" decel="50000" fill="hold" grpId="3" nodeType="withEffect">
                                  <p:stCondLst>
                                    <p:cond delay="750"/>
                                  </p:stCondLst>
                                  <p:childTnLst>
                                    <p:animMotion origin="layout" path="M -0.08941 -0.00856 L -0.06111 -0.20625 C -0.05555 -0.24976 -0.03645 -0.28773 -0.00816 -0.30902 C 0.02379 -0.3324 0.05678 -0.33426 0.08733 -0.31759 L 0.22987 -0.24884 " pathEditMode="relative" rAng="-1764493" ptsTypes="FffFF">
                                      <p:cBhvr>
                                        <p:cTn id="65" dur="1500" fill="hold"/>
                                        <p:tgtEl>
                                          <p:spTgt spid="21"/>
                                        </p:tgtEl>
                                        <p:attrNameLst>
                                          <p:attrName>ppt_x</p:attrName>
                                          <p:attrName>ppt_y</p:attrName>
                                        </p:attrNameLst>
                                      </p:cBhvr>
                                      <p:rCtr x="121" y="-211"/>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3" nodeType="clickEffect">
                                  <p:stCondLst>
                                    <p:cond delay="0"/>
                                  </p:stCondLst>
                                  <p:childTnLst>
                                    <p:animMotion origin="layout" path="M 3.61111E-6 0.03958 L 3.61111E-6 0.13541 " pathEditMode="relative" rAng="0" ptsTypes="AA">
                                      <p:cBhvr>
                                        <p:cTn id="69" dur="2000" fill="hold"/>
                                        <p:tgtEl>
                                          <p:spTgt spid="20"/>
                                        </p:tgtEl>
                                        <p:attrNameLst>
                                          <p:attrName>ppt_x</p:attrName>
                                          <p:attrName>ppt_y</p:attrName>
                                        </p:attrNameLst>
                                      </p:cBhvr>
                                      <p:rCtr x="0" y="48"/>
                                    </p:animMotion>
                                  </p:childTnLst>
                                </p:cTn>
                              </p:par>
                              <p:par>
                                <p:cTn id="70" presetID="61" presetClass="path" presetSubtype="0" accel="50000" decel="50000" fill="hold" grpId="4" nodeType="withEffect">
                                  <p:stCondLst>
                                    <p:cond delay="1750"/>
                                  </p:stCondLst>
                                  <p:childTnLst>
                                    <p:animMotion origin="layout" path="M 0.22709 -0.25115 C 0.22848 -0.3074 0.2408 -0.28935 0.2349 -0.35532 C 0.22518 -0.37916 0.22101 -0.38703 0.2033 -0.40138 C 0.18768 -0.41551 0.1691 -0.42338 0.15053 -0.42824 C 0.13195 -0.43194 0.11424 -0.43078 0.09775 -0.4243 C 0.07969 -0.41782 0.06389 -0.40301 0.05087 -0.38217 C 0.03803 -0.3625 0.02674 -0.33981 0.02188 -0.31157 C 0.01511 -0.28518 0.01407 -0.24976 0.01476 -0.22129 C 0.01476 -0.19351 0.01771 -0.16041 0.02657 -0.1331 C 0.0349 -0.10694 0.04931 -0.08865 0.06789 -0.07986 C 0.08681 -0.07361 0.10452 -0.08495 0.1158 -0.1037 C 0.12535 -0.12222 0.13195 -0.15092 0.13212 -0.18379 C 0.13091 -0.21713 0.12778 -0.24745 0.1191 -0.27245 C 0.11077 -0.29768 0.11216 -0.30277 0.08039 -0.33333 C 0.05157 -0.36736 0.02466 -0.35509 0.00799 -0.35601 C -0.0085 -0.35486 -0.0217 -0.34375 -0.03802 -0.33194 C -0.0559 -0.31828 -0.06996 -0.29444 -0.07968 -0.27338 C -0.08958 -0.25208 -0.09305 -0.22638 -0.09739 -0.18518 C -0.10017 -0.14421 -0.09913 -0.12384 -0.09826 -0.09282 C -0.0967 -0.06226 -0.09513 -0.0324 -0.09444 -0.00138 " pathEditMode="relative" rAng="0" ptsTypes="ffffffffffffffffffff">
                                      <p:cBhvr>
                                        <p:cTn id="71" dur="2000" fill="hold"/>
                                        <p:tgtEl>
                                          <p:spTgt spid="21"/>
                                        </p:tgtEl>
                                        <p:attrNameLst>
                                          <p:attrName>ppt_x</p:attrName>
                                          <p:attrName>ppt_y</p:attrName>
                                        </p:attrNameLst>
                                      </p:cBhvr>
                                      <p:rCtr x="-157"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7" grpId="0" animBg="1"/>
      <p:bldP spid="7" grpId="1" animBg="1"/>
      <p:bldP spid="7" grpId="2" animBg="1"/>
      <p:bldP spid="19" grpId="0" animBg="1"/>
      <p:bldP spid="19" grpId="1" animBg="1"/>
      <p:bldP spid="19" grpId="2" animBg="1"/>
      <p:bldP spid="19" grpId="3" animBg="1"/>
      <p:bldP spid="20" grpId="0" animBg="1"/>
      <p:bldP spid="20" grpId="1" animBg="1"/>
      <p:bldP spid="20" grpId="2" animBg="1"/>
      <p:bldP spid="20" grpId="3" animBg="1"/>
      <p:bldP spid="21" grpId="0" animBg="1"/>
      <p:bldP spid="21" grpId="1" animBg="1"/>
      <p:bldP spid="21" grpId="2" animBg="1"/>
      <p:bldP spid="21" grpId="3" animBg="1"/>
      <p:bldP spid="21" grpId="4"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Software engineering research</a:t>
            </a:r>
            <a:endParaRPr lang="en-US" dirty="0"/>
          </a:p>
        </p:txBody>
      </p:sp>
      <p:sp>
        <p:nvSpPr>
          <p:cNvPr id="3" name="Content Placeholder 2"/>
          <p:cNvSpPr>
            <a:spLocks noGrp="1"/>
          </p:cNvSpPr>
          <p:nvPr>
            <p:ph idx="1"/>
          </p:nvPr>
        </p:nvSpPr>
        <p:spPr>
          <a:xfrm>
            <a:off x="381000" y="1056704"/>
            <a:ext cx="8382000" cy="5073697"/>
          </a:xfrm>
        </p:spPr>
        <p:txBody>
          <a:bodyPr/>
          <a:lstStyle/>
          <a:p>
            <a:r>
              <a:rPr lang="en-US" dirty="0" smtClean="0"/>
              <a:t>Goal</a:t>
            </a:r>
          </a:p>
          <a:p>
            <a:pPr lvl="1"/>
            <a:r>
              <a:rPr lang="en-US" dirty="0" smtClean="0"/>
              <a:t>Better build, maintain, and understand programs</a:t>
            </a:r>
          </a:p>
          <a:p>
            <a:r>
              <a:rPr lang="en-US" dirty="0" smtClean="0"/>
              <a:t>How?</a:t>
            </a:r>
          </a:p>
          <a:p>
            <a:pPr lvl="1"/>
            <a:r>
              <a:rPr lang="en-US" dirty="0" smtClean="0"/>
              <a:t>Specifications</a:t>
            </a:r>
          </a:p>
          <a:p>
            <a:pPr lvl="1"/>
            <a:r>
              <a:rPr lang="en-US" dirty="0" smtClean="0"/>
              <a:t>Tools, tools, tools</a:t>
            </a:r>
          </a:p>
          <a:p>
            <a:pPr lvl="2"/>
            <a:r>
              <a:rPr lang="en-US" dirty="0" smtClean="0"/>
              <a:t>Program semantics</a:t>
            </a:r>
          </a:p>
          <a:p>
            <a:pPr lvl="2"/>
            <a:r>
              <a:rPr lang="en-US" dirty="0" smtClean="0"/>
              <a:t>Verification-condition generation, symbolic execution, model checking, abstract interpretation, </a:t>
            </a:r>
            <a:r>
              <a:rPr lang="en-US" dirty="0" err="1" smtClean="0"/>
              <a:t>fuzzing</a:t>
            </a:r>
            <a:r>
              <a:rPr lang="en-US" dirty="0" smtClean="0"/>
              <a:t>, test generation</a:t>
            </a:r>
          </a:p>
          <a:p>
            <a:pPr lvl="2"/>
            <a:r>
              <a:rPr lang="en-US" dirty="0" err="1" smtClean="0"/>
              <a:t>Satisfiability</a:t>
            </a:r>
            <a:r>
              <a:rPr lang="en-US" dirty="0" smtClean="0"/>
              <a:t> Modulo Theories (SMT)</a:t>
            </a:r>
          </a:p>
        </p:txBody>
      </p:sp>
    </p:spTree>
    <p:extLst>
      <p:ext uri="{BB962C8B-B14F-4D97-AF65-F5344CB8AC3E}">
        <p14:creationId xmlns:p14="http://schemas.microsoft.com/office/powerpoint/2007/7/12/main" val="85648129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invariants</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Like other specifications, can hold both permissions and conditions</a:t>
            </a:r>
          </a:p>
          <a:p>
            <a:r>
              <a:rPr lang="en-US" dirty="0" smtClean="0"/>
              <a:t>Example:  </a:t>
            </a:r>
            <a:r>
              <a:rPr lang="en-US" dirty="0" smtClean="0">
                <a:solidFill>
                  <a:srgbClr xmlns:mc="http://schemas.openxmlformats.org/markup-compatibility/2006" xmlns:a14="http://schemas.microsoft.com/office/drawing/2007/7/7/main" val="0070C0" mc:Ignorable=""/>
                </a:solidFill>
              </a:rPr>
              <a:t>invariant</a:t>
            </a:r>
            <a:r>
              <a:rPr lang="en-US" dirty="0" smtClean="0"/>
              <a:t> </a:t>
            </a:r>
            <a:r>
              <a:rPr lang="en-US" dirty="0" err="1" smtClean="0">
                <a:solidFill>
                  <a:srgbClr xmlns:mc="http://schemas.openxmlformats.org/markup-compatibility/2006" xmlns:a14="http://schemas.microsoft.com/office/drawing/2007/7/7/main" val="0070C0" mc:Ignorable=""/>
                </a:solidFill>
              </a:rPr>
              <a:t>acc</a:t>
            </a:r>
            <a:r>
              <a:rPr lang="en-US" dirty="0" smtClean="0"/>
              <a:t>(y) &amp;&amp; 0 &lt;= y</a:t>
            </a:r>
            <a:endParaRPr lang="en-US" dirty="0"/>
          </a:p>
        </p:txBody>
      </p:sp>
      <p:sp>
        <p:nvSpPr>
          <p:cNvPr id="6" name="Rectangle 5"/>
          <p:cNvSpPr/>
          <p:nvPr/>
        </p:nvSpPr>
        <p:spPr bwMode="auto">
          <a:xfrm>
            <a:off x="3781459" y="412428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5089597" y="400983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8" name="Rectangle 7"/>
          <p:cNvSpPr/>
          <p:nvPr/>
        </p:nvSpPr>
        <p:spPr bwMode="auto">
          <a:xfrm>
            <a:off x="3781459" y="412428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279527601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Shared Counter</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274996422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Locks and permissions</a:t>
            </a:r>
            <a:endParaRPr lang="en-US" dirty="0"/>
          </a:p>
        </p:txBody>
      </p:sp>
      <p:sp>
        <p:nvSpPr>
          <p:cNvPr id="3" name="Content Placeholder 2"/>
          <p:cNvSpPr>
            <a:spLocks noGrp="1"/>
          </p:cNvSpPr>
          <p:nvPr>
            <p:ph idx="1"/>
          </p:nvPr>
        </p:nvSpPr>
        <p:spPr>
          <a:xfrm>
            <a:off x="381000" y="1084251"/>
            <a:ext cx="8382000" cy="5087547"/>
          </a:xfrm>
        </p:spPr>
        <p:txBody>
          <a:bodyPr/>
          <a:lstStyle/>
          <a:p>
            <a:r>
              <a:rPr lang="en-US" dirty="0" smtClean="0"/>
              <a:t>The concepts</a:t>
            </a:r>
          </a:p>
          <a:p>
            <a:pPr lvl="1"/>
            <a:r>
              <a:rPr lang="en-US" dirty="0"/>
              <a:t>holding a lock, and</a:t>
            </a:r>
          </a:p>
          <a:p>
            <a:pPr lvl="1"/>
            <a:r>
              <a:rPr lang="en-US" dirty="0"/>
              <a:t>having permissions</a:t>
            </a:r>
          </a:p>
          <a:p>
            <a:pPr marL="0" indent="0">
              <a:buNone/>
            </a:pPr>
            <a:r>
              <a:rPr lang="en-US" dirty="0"/>
              <a:t>   are orthogonal to one another</a:t>
            </a:r>
          </a:p>
          <a:p>
            <a:r>
              <a:rPr lang="en-US" dirty="0" smtClean="0"/>
              <a:t>In particular:</a:t>
            </a:r>
          </a:p>
          <a:p>
            <a:pPr lvl="1"/>
            <a:r>
              <a:rPr lang="en-US" dirty="0" smtClean="0"/>
              <a:t>Holding a lock does not imply any right to read or modify shared variables</a:t>
            </a:r>
          </a:p>
          <a:p>
            <a:r>
              <a:rPr lang="en-US" dirty="0" smtClean="0"/>
              <a:t>Their connection is:</a:t>
            </a:r>
          </a:p>
          <a:p>
            <a:pPr lvl="1"/>
            <a:r>
              <a:rPr lang="en-US" dirty="0" smtClean="0"/>
              <a:t>Acquiring a lock obtains some permissions</a:t>
            </a:r>
          </a:p>
          <a:p>
            <a:pPr lvl="1"/>
            <a:r>
              <a:rPr lang="en-US" dirty="0" smtClean="0"/>
              <a:t>Releasing a lock gives up some permissions</a:t>
            </a:r>
          </a:p>
        </p:txBody>
      </p:sp>
    </p:spTree>
    <p:extLst>
      <p:ext uri="{BB962C8B-B14F-4D97-AF65-F5344CB8AC3E}">
        <p14:creationId xmlns:p14="http://schemas.microsoft.com/office/powerpoint/2007/7/12/main" val="141090916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deadlocks</a:t>
            </a:r>
            <a:endParaRPr lang="en-US" dirty="0"/>
          </a:p>
        </p:txBody>
      </p:sp>
      <p:sp>
        <p:nvSpPr>
          <p:cNvPr id="3" name="Content Placeholder 2"/>
          <p:cNvSpPr>
            <a:spLocks noGrp="1"/>
          </p:cNvSpPr>
          <p:nvPr>
            <p:ph idx="1"/>
          </p:nvPr>
        </p:nvSpPr>
        <p:spPr>
          <a:xfrm>
            <a:off x="381000" y="1412875"/>
            <a:ext cx="8382000" cy="4579715"/>
          </a:xfrm>
        </p:spPr>
        <p:txBody>
          <a:bodyPr/>
          <a:lstStyle/>
          <a:p>
            <a:endParaRPr lang="en-US" dirty="0" smtClean="0"/>
          </a:p>
          <a:p>
            <a:endParaRPr lang="en-US" dirty="0"/>
          </a:p>
          <a:p>
            <a:endParaRPr lang="en-US" dirty="0" smtClean="0"/>
          </a:p>
          <a:p>
            <a:pPr marL="0" indent="0">
              <a:buNone/>
            </a:pPr>
            <a:endParaRPr lang="en-US" dirty="0"/>
          </a:p>
          <a:p>
            <a:r>
              <a:rPr lang="en-US" dirty="0" smtClean="0"/>
              <a:t>Deadlocks are prevented by making sure no such cycle can ever occur</a:t>
            </a:r>
          </a:p>
          <a:p>
            <a:pPr lvl="1"/>
            <a:r>
              <a:rPr lang="en-US" dirty="0" smtClean="0"/>
              <a:t>The program partially order locks</a:t>
            </a:r>
          </a:p>
          <a:p>
            <a:pPr lvl="1"/>
            <a:r>
              <a:rPr lang="en-US" dirty="0" smtClean="0"/>
              <a:t>The program is checked to acquire locks in strict ascending order</a:t>
            </a:r>
            <a:endParaRPr lang="en-US" dirty="0"/>
          </a:p>
        </p:txBody>
      </p:sp>
      <p:sp>
        <p:nvSpPr>
          <p:cNvPr id="4" name="TextBox 3"/>
          <p:cNvSpPr txBox="1"/>
          <p:nvPr/>
        </p:nvSpPr>
        <p:spPr>
          <a:xfrm>
            <a:off x="1185860" y="1200155"/>
            <a:ext cx="6972299"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200" dirty="0">
                <a:solidFill>
                  <a:schemeClr val="bg1"/>
                </a:solidFill>
              </a:rPr>
              <a:t>A deadlock is the situation where a nonempty set (cycle) of threads each waits for a resource </a:t>
            </a:r>
            <a:r>
              <a:rPr lang="en-US" sz="3200" dirty="0" smtClean="0">
                <a:solidFill>
                  <a:schemeClr val="bg1"/>
                </a:solidFill>
              </a:rPr>
              <a:t>(e.g., lock</a:t>
            </a:r>
            <a:r>
              <a:rPr lang="en-US" sz="3200" dirty="0">
                <a:solidFill>
                  <a:schemeClr val="bg1"/>
                </a:solidFill>
              </a:rPr>
              <a:t>) that is held by another thread in the set</a:t>
            </a:r>
            <a:endParaRPr lang="en-US" sz="3200" dirty="0" smtClean="0">
              <a:solidFill>
                <a:schemeClr val="bg1"/>
              </a:solidFill>
            </a:endParaRPr>
          </a:p>
        </p:txBody>
      </p:sp>
    </p:spTree>
    <p:extLst>
      <p:ext uri="{BB962C8B-B14F-4D97-AF65-F5344CB8AC3E}">
        <p14:creationId xmlns:p14="http://schemas.microsoft.com/office/powerpoint/2007/7/12/main" val="218893657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 order</a:t>
            </a:r>
            <a:endParaRPr lang="en-US" dirty="0"/>
          </a:p>
        </p:txBody>
      </p:sp>
      <p:sp>
        <p:nvSpPr>
          <p:cNvPr id="3" name="Content Placeholder 2"/>
          <p:cNvSpPr>
            <a:spLocks noGrp="1"/>
          </p:cNvSpPr>
          <p:nvPr>
            <p:ph idx="1"/>
          </p:nvPr>
        </p:nvSpPr>
        <p:spPr>
          <a:xfrm>
            <a:off x="381000" y="1112827"/>
            <a:ext cx="8763000" cy="3504036"/>
          </a:xfrm>
        </p:spPr>
        <p:txBody>
          <a:bodyPr/>
          <a:lstStyle/>
          <a:p>
            <a:r>
              <a:rPr lang="en-US" dirty="0" smtClean="0"/>
              <a:t>Wait order is a dense partial order</a:t>
            </a:r>
            <a:br>
              <a:rPr lang="en-US" dirty="0" smtClean="0"/>
            </a:br>
            <a:r>
              <a:rPr lang="en-US" dirty="0" smtClean="0"/>
              <a:t>(Mu, </a:t>
            </a:r>
            <a:r>
              <a:rPr lang="en-US" u="sng" dirty="0" smtClean="0"/>
              <a:t>&lt;&lt;</a:t>
            </a:r>
            <a:r>
              <a:rPr lang="en-US" dirty="0" smtClean="0"/>
              <a:t>) with a bottom element </a:t>
            </a:r>
            <a:r>
              <a:rPr lang="en-US" b="1" dirty="0">
                <a:sym typeface="Symbol"/>
              </a:rPr>
              <a:t></a:t>
            </a:r>
            <a:endParaRPr lang="en-US" dirty="0" smtClean="0"/>
          </a:p>
          <a:p>
            <a:r>
              <a:rPr lang="en-US" dirty="0" smtClean="0"/>
              <a:t>&lt;&lt; is the strict version of </a:t>
            </a:r>
            <a:r>
              <a:rPr lang="en-US" u="sng" dirty="0" smtClean="0"/>
              <a:t>&lt;&lt;</a:t>
            </a:r>
          </a:p>
          <a:p>
            <a:r>
              <a:rPr lang="en-US" dirty="0" smtClean="0"/>
              <a:t>The wait level of an object o is stored in a mutable ghost field o.mu</a:t>
            </a:r>
          </a:p>
          <a:p>
            <a:r>
              <a:rPr lang="en-US" dirty="0" smtClean="0"/>
              <a:t>Accessing o.mu requires appropriate permissions, as for other fields</a:t>
            </a:r>
          </a:p>
        </p:txBody>
      </p:sp>
    </p:spTree>
    <p:extLst>
      <p:ext uri="{BB962C8B-B14F-4D97-AF65-F5344CB8AC3E}">
        <p14:creationId xmlns:p14="http://schemas.microsoft.com/office/powerpoint/2007/7/12/main" val="160451975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Avoiding deadlocks</a:t>
            </a:r>
            <a:endParaRPr lang="en-US" dirty="0"/>
          </a:p>
        </p:txBody>
      </p:sp>
      <p:sp>
        <p:nvSpPr>
          <p:cNvPr id="3" name="Content Placeholder 2"/>
          <p:cNvSpPr>
            <a:spLocks noGrp="1"/>
          </p:cNvSpPr>
          <p:nvPr>
            <p:ph idx="1"/>
          </p:nvPr>
        </p:nvSpPr>
        <p:spPr>
          <a:xfrm>
            <a:off x="381000" y="1284283"/>
            <a:ext cx="8382000" cy="4955203"/>
          </a:xfrm>
        </p:spPr>
        <p:txBody>
          <a:bodyPr/>
          <a:lstStyle/>
          <a:p>
            <a:endParaRPr lang="en-US" sz="2800" dirty="0" smtClean="0"/>
          </a:p>
          <a:p>
            <a:endParaRPr lang="en-US" sz="2800" dirty="0" smtClean="0"/>
          </a:p>
          <a:p>
            <a:endParaRPr lang="en-US" sz="2800" dirty="0"/>
          </a:p>
          <a:p>
            <a:endParaRPr lang="en-US" sz="2800" dirty="0"/>
          </a:p>
          <a:p>
            <a:endParaRPr lang="en-US" sz="2800" dirty="0" smtClean="0"/>
          </a:p>
          <a:p>
            <a:endParaRPr lang="en-US" sz="2800" dirty="0"/>
          </a:p>
          <a:p>
            <a:pPr marL="0" indent="0">
              <a:buNone/>
            </a:pPr>
            <a:endParaRPr lang="en-US" sz="2800" dirty="0"/>
          </a:p>
          <a:p>
            <a:r>
              <a:rPr lang="en-US" sz="2800" dirty="0" smtClean="0"/>
              <a:t>With these preconditions, both methods verify</a:t>
            </a:r>
          </a:p>
          <a:p>
            <a:r>
              <a:rPr lang="en-US" sz="2800" dirty="0" smtClean="0"/>
              <a:t>The conjunction of the preconditions is false, so the methods can never be invoked at the same time</a:t>
            </a:r>
            <a:endParaRPr lang="en-US" sz="2800" dirty="0"/>
          </a:p>
        </p:txBody>
      </p:sp>
      <p:sp>
        <p:nvSpPr>
          <p:cNvPr id="4" name="TextBox 3"/>
          <p:cNvSpPr txBox="1"/>
          <p:nvPr/>
        </p:nvSpPr>
        <p:spPr>
          <a:xfrm>
            <a:off x="242029" y="1185036"/>
            <a:ext cx="4258534" cy="31700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a:t>
            </a:r>
          </a:p>
          <a:p>
            <a:pPr>
              <a:tabLst>
                <a:tab pos="342900" algn="l"/>
              </a:tabLst>
            </a:pPr>
            <a:endParaRPr lang="en-US" sz="2000" dirty="0">
              <a:solidFill>
                <a:schemeClr val="bg1"/>
              </a:solidFill>
              <a:latin typeface="Consolas" pitchFamily="49" charset="0"/>
              <a:cs typeface="Consolas" pitchFamily="49" charset="0"/>
            </a:endParaRPr>
          </a:p>
          <a:p>
            <a:pPr>
              <a:tabLst>
                <a:tab pos="342900" algn="l"/>
              </a:tabLst>
            </a:pP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endParaRPr lang="en-US" sz="2000" dirty="0" smtClean="0">
              <a:solidFill>
                <a:schemeClr val="bg1"/>
              </a:solidFill>
              <a:latin typeface="Consolas" pitchFamily="49" charset="0"/>
              <a:cs typeface="Consolas" pitchFamily="49" charset="0"/>
            </a:endParaRPr>
          </a:p>
          <a:p>
            <a:pPr>
              <a:tabLst>
                <a:tab pos="342900" algn="l"/>
              </a:tabLst>
            </a:pPr>
            <a:endParaRPr lang="en-US" sz="2000" dirty="0" smtClean="0">
              <a:solidFill>
                <a:schemeClr val="bg1"/>
              </a:solidFill>
              <a:latin typeface="Consolas" pitchFamily="49" charset="0"/>
              <a:cs typeface="Consolas" pitchFamily="49" charset="0"/>
            </a:endParaRP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657864" y="1199324"/>
            <a:ext cx="4257691" cy="31700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N()</a:t>
            </a:r>
          </a:p>
          <a:p>
            <a:pPr>
              <a:tabLst>
                <a:tab pos="342900" algn="l"/>
              </a:tabLst>
            </a:pPr>
            <a:endParaRPr lang="en-US" sz="2000" dirty="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endParaRPr lang="en-US" sz="2000" dirty="0" smtClean="0">
              <a:solidFill>
                <a:schemeClr val="bg1"/>
              </a:solidFill>
              <a:latin typeface="Consolas" pitchFamily="49" charset="0"/>
              <a:cs typeface="Consolas" pitchFamily="49" charset="0"/>
            </a:endParaRPr>
          </a:p>
          <a:p>
            <a:pPr>
              <a:tabLst>
                <a:tab pos="342900" algn="l"/>
              </a:tabLst>
            </a:pPr>
            <a:endParaRPr lang="en-US" sz="2000" dirty="0" smtClean="0">
              <a:solidFill>
                <a:schemeClr val="bg1"/>
              </a:solidFill>
              <a:latin typeface="Consolas" pitchFamily="49" charset="0"/>
              <a:cs typeface="Consolas" pitchFamily="49" charset="0"/>
            </a:endParaRP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TextBox 5"/>
          <p:cNvSpPr txBox="1"/>
          <p:nvPr/>
        </p:nvSpPr>
        <p:spPr>
          <a:xfrm>
            <a:off x="251549" y="1551756"/>
            <a:ext cx="4258534"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a:solidFill>
                  <a:schemeClr val="bg1"/>
                </a:solidFill>
                <a:latin typeface="Consolas" pitchFamily="49" charset="0"/>
                <a:cs typeface="Consolas" pitchFamily="49" charset="0"/>
              </a:rPr>
              <a:t>(a.mu)</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(b.mu)</a:t>
            </a:r>
          </a:p>
        </p:txBody>
      </p:sp>
      <p:sp>
        <p:nvSpPr>
          <p:cNvPr id="7" name="TextBox 6"/>
          <p:cNvSpPr txBox="1"/>
          <p:nvPr/>
        </p:nvSpPr>
        <p:spPr>
          <a:xfrm>
            <a:off x="4681672" y="1551756"/>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a:solidFill>
                  <a:schemeClr val="bg1"/>
                </a:solidFill>
                <a:latin typeface="Consolas" pitchFamily="49" charset="0"/>
                <a:cs typeface="Consolas" pitchFamily="49" charset="0"/>
              </a:rPr>
              <a:t>(a.mu)</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(b.mu)</a:t>
            </a:r>
          </a:p>
        </p:txBody>
      </p:sp>
      <p:sp>
        <p:nvSpPr>
          <p:cNvPr id="9" name="TextBox 8"/>
          <p:cNvSpPr txBox="1"/>
          <p:nvPr/>
        </p:nvSpPr>
        <p:spPr>
          <a:xfrm>
            <a:off x="4681672" y="2168977"/>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000" dirty="0">
                <a:solidFill>
                  <a:schemeClr val="bg1"/>
                </a:solidFill>
                <a:latin typeface="Consolas" pitchFamily="49" charset="0"/>
                <a:cs typeface="Consolas" pitchFamily="49" charset="0"/>
              </a:rPr>
              <a:t> &lt;&lt; </a:t>
            </a:r>
            <a:r>
              <a:rPr lang="en-US" sz="2000" dirty="0" smtClean="0">
                <a:solidFill>
                  <a:schemeClr val="bg1"/>
                </a:solidFill>
                <a:latin typeface="Consolas" pitchFamily="49" charset="0"/>
                <a:cs typeface="Consolas" pitchFamily="49" charset="0"/>
              </a:rPr>
              <a:t>b.mu</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smtClean="0">
                <a:solidFill>
                  <a:schemeClr val="bg1"/>
                </a:solidFill>
                <a:latin typeface="Consolas" pitchFamily="49" charset="0"/>
                <a:cs typeface="Consolas" pitchFamily="49" charset="0"/>
              </a:rPr>
              <a:t>b.mu &lt;&lt; a.mu</a:t>
            </a:r>
            <a:endParaRPr lang="en-US" sz="2000" dirty="0">
              <a:solidFill>
                <a:schemeClr val="bg1"/>
              </a:solidFill>
              <a:latin typeface="Consolas" pitchFamily="49" charset="0"/>
              <a:cs typeface="Consolas" pitchFamily="49" charset="0"/>
            </a:endParaRPr>
          </a:p>
        </p:txBody>
      </p:sp>
      <p:sp>
        <p:nvSpPr>
          <p:cNvPr id="10" name="TextBox 9"/>
          <p:cNvSpPr txBox="1"/>
          <p:nvPr/>
        </p:nvSpPr>
        <p:spPr>
          <a:xfrm>
            <a:off x="244844" y="2168977"/>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&lt;&lt; </a:t>
            </a:r>
            <a:r>
              <a:rPr lang="en-US" sz="2000" dirty="0" smtClean="0">
                <a:solidFill>
                  <a:schemeClr val="bg1"/>
                </a:solidFill>
                <a:latin typeface="Consolas" pitchFamily="49" charset="0"/>
                <a:cs typeface="Consolas" pitchFamily="49" charset="0"/>
              </a:rPr>
              <a:t>a.mu</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000" dirty="0" smtClean="0">
                <a:solidFill>
                  <a:schemeClr val="bg1"/>
                </a:solidFill>
                <a:latin typeface="Consolas" pitchFamily="49" charset="0"/>
                <a:cs typeface="Consolas" pitchFamily="49" charset="0"/>
              </a:rPr>
              <a:t>a.mu &lt;&lt; b.mu</a:t>
            </a:r>
            <a:endParaRPr lang="en-US" sz="2000" dirty="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318636902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wait order</a:t>
            </a:r>
            <a:endParaRPr lang="en-US" dirty="0"/>
          </a:p>
        </p:txBody>
      </p:sp>
      <p:sp>
        <p:nvSpPr>
          <p:cNvPr id="3" name="Content Placeholder 2"/>
          <p:cNvSpPr>
            <a:spLocks noGrp="1"/>
          </p:cNvSpPr>
          <p:nvPr>
            <p:ph idx="1"/>
          </p:nvPr>
        </p:nvSpPr>
        <p:spPr>
          <a:xfrm>
            <a:off x="380999" y="1169979"/>
            <a:ext cx="8577263" cy="4308872"/>
          </a:xfrm>
        </p:spPr>
        <p:txBody>
          <a:bodyPr/>
          <a:lstStyle/>
          <a:p>
            <a:r>
              <a:rPr lang="en-US" sz="2800" dirty="0" smtClean="0"/>
              <a:t>Recall, the wait level of an object o is stored in the ghost field o.mu</a:t>
            </a:r>
          </a:p>
          <a:p>
            <a:r>
              <a:rPr lang="en-US" sz="2800" dirty="0" smtClean="0"/>
              <a:t>Initially, the .mu field is </a:t>
            </a:r>
            <a:r>
              <a:rPr lang="en-US" sz="2800" b="1" dirty="0" smtClean="0">
                <a:sym typeface="Symbol"/>
              </a:rPr>
              <a:t></a:t>
            </a:r>
          </a:p>
          <a:p>
            <a:r>
              <a:rPr lang="en-US" sz="2800" dirty="0" smtClean="0"/>
              <a:t>The .mu field is set by the share statement:</a:t>
            </a:r>
            <a:endParaRPr lang="en-US" sz="2800" dirty="0"/>
          </a:p>
          <a:p>
            <a:endParaRPr lang="en-US" sz="2800" dirty="0" smtClean="0"/>
          </a:p>
          <a:p>
            <a:pPr marL="400050" indent="-400050">
              <a:buNone/>
            </a:pPr>
            <a:r>
              <a:rPr lang="en-US" sz="2800" dirty="0" smtClean="0"/>
              <a:t>	picks some wait level strictly between</a:t>
            </a:r>
            <a:br>
              <a:rPr lang="en-US" sz="2800" dirty="0" smtClean="0"/>
            </a:br>
            <a:r>
              <a:rPr lang="en-US" sz="2800" dirty="0" smtClean="0"/>
              <a:t>L and H, and sets o.mu to that level</a:t>
            </a:r>
          </a:p>
          <a:p>
            <a:r>
              <a:rPr lang="en-US" sz="2800" dirty="0" smtClean="0"/>
              <a:t>Provided L &lt;&lt; H and neither denotes an extreme element, such a wait level exists, since the order is dense</a:t>
            </a:r>
          </a:p>
        </p:txBody>
      </p:sp>
      <p:sp>
        <p:nvSpPr>
          <p:cNvPr id="4" name="TextBox 3"/>
          <p:cNvSpPr txBox="1"/>
          <p:nvPr/>
        </p:nvSpPr>
        <p:spPr>
          <a:xfrm>
            <a:off x="757238" y="2928147"/>
            <a:ext cx="510063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o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400" dirty="0" smtClean="0">
                <a:solidFill>
                  <a:schemeClr val="bg1"/>
                </a:solidFill>
                <a:latin typeface="Consolas" pitchFamily="49" charset="0"/>
                <a:cs typeface="Consolas" pitchFamily="49" charset="0"/>
              </a:rPr>
              <a:t> L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400" dirty="0" smtClean="0">
                <a:solidFill>
                  <a:schemeClr val="bg1"/>
                </a:solidFill>
                <a:latin typeface="Consolas" pitchFamily="49" charset="0"/>
                <a:cs typeface="Consolas" pitchFamily="49" charset="0"/>
              </a:rPr>
              <a:t> H;</a:t>
            </a:r>
          </a:p>
        </p:txBody>
      </p:sp>
    </p:spTree>
    <p:extLst>
      <p:ext uri="{BB962C8B-B14F-4D97-AF65-F5344CB8AC3E}">
        <p14:creationId xmlns:p14="http://schemas.microsoft.com/office/powerpoint/2007/7/12/main" val="360081238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Dining Philosophers</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34691451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wait order</a:t>
            </a:r>
            <a:endParaRPr lang="en-US" dirty="0"/>
          </a:p>
        </p:txBody>
      </p:sp>
      <p:sp>
        <p:nvSpPr>
          <p:cNvPr id="3" name="Content Placeholder 2"/>
          <p:cNvSpPr>
            <a:spLocks noGrp="1"/>
          </p:cNvSpPr>
          <p:nvPr>
            <p:ph idx="1"/>
          </p:nvPr>
        </p:nvSpPr>
        <p:spPr>
          <a:xfrm>
            <a:off x="381000" y="1198555"/>
            <a:ext cx="8382000" cy="4768998"/>
          </a:xfrm>
        </p:spPr>
        <p:txBody>
          <a:bodyPr/>
          <a:lstStyle/>
          <a:p>
            <a:pPr>
              <a:lnSpc>
                <a:spcPct val="100000"/>
              </a:lnSpc>
            </a:pPr>
            <a:r>
              <a:rPr lang="en-US" dirty="0" smtClean="0"/>
              <a:t>When is:</a:t>
            </a:r>
            <a:br>
              <a:rPr lang="en-US" dirty="0" smtClean="0"/>
            </a:br>
            <a:r>
              <a:rPr lang="en-US" dirty="0" smtClean="0"/>
              <a:t/>
            </a:r>
            <a:br>
              <a:rPr lang="en-US" dirty="0" smtClean="0"/>
            </a:br>
            <a:r>
              <a:rPr lang="en-US" dirty="0" smtClean="0"/>
              <a:t>allowed?</a:t>
            </a:r>
          </a:p>
          <a:p>
            <a:r>
              <a:rPr lang="en-US" dirty="0" smtClean="0"/>
              <a:t>When o.mu is writable!</a:t>
            </a:r>
          </a:p>
          <a:p>
            <a:pPr marL="0" indent="0">
              <a:buNone/>
            </a:pPr>
            <a:r>
              <a:rPr lang="en-US" dirty="0" smtClean="0"/>
              <a:t>                       … and the thread holds o</a:t>
            </a:r>
            <a:endParaRPr lang="en-US" dirty="0"/>
          </a:p>
          <a:p>
            <a:r>
              <a:rPr lang="en-US" dirty="0" smtClean="0"/>
              <a:t>Note,                          means</a:t>
            </a:r>
            <a:br>
              <a:rPr lang="en-US" dirty="0" smtClean="0"/>
            </a:br>
            <a:r>
              <a:rPr lang="en-US" dirty="0" smtClean="0"/>
              <a:t>(</a:t>
            </a:r>
            <a:r>
              <a:rPr lang="en-US" dirty="0" smtClean="0">
                <a:sym typeface="Symbol"/>
              </a:rPr>
              <a:t></a:t>
            </a:r>
            <a:r>
              <a:rPr lang="en-US" sz="4000" dirty="0" err="1" smtClean="0">
                <a:latin typeface="Brush Script MT" pitchFamily="66" charset="0"/>
                <a:sym typeface="Symbol"/>
              </a:rPr>
              <a:t>l</a:t>
            </a:r>
            <a:r>
              <a:rPr lang="en-US" dirty="0" err="1">
                <a:sym typeface="Symbol"/>
              </a:rPr>
              <a:t>Held</a:t>
            </a:r>
            <a:r>
              <a:rPr lang="en-US" dirty="0">
                <a:sym typeface="Symbol"/>
              </a:rPr>
              <a:t>   </a:t>
            </a:r>
            <a:r>
              <a:rPr lang="en-US" sz="4000" dirty="0">
                <a:latin typeface="Brush Script MT"/>
              </a:rPr>
              <a:t>l</a:t>
            </a:r>
            <a:r>
              <a:rPr lang="en-US" dirty="0">
                <a:sym typeface="Symbol"/>
              </a:rPr>
              <a:t>.mu &lt;&lt; X</a:t>
            </a:r>
            <a:r>
              <a:rPr lang="en-US" dirty="0" smtClean="0">
                <a:sym typeface="Symbol"/>
              </a:rPr>
              <a:t>), so uttering </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maxlock</a:t>
            </a:r>
            <a:r>
              <a:rPr lang="en-US" dirty="0" smtClean="0">
                <a:sym typeface="Symbol"/>
              </a:rPr>
              <a:t> has the effect of reading many .mu fields</a:t>
            </a:r>
          </a:p>
          <a:p>
            <a:r>
              <a:rPr lang="en-US" dirty="0" smtClean="0">
                <a:sym typeface="Symbol"/>
              </a:rPr>
              <a:t>We either need </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rd</a:t>
            </a:r>
            <a:r>
              <a:rPr lang="en-US" sz="2800" dirty="0">
                <a:latin typeface="Consolas" pitchFamily="49" charset="0"/>
                <a:cs typeface="Consolas" pitchFamily="49" charset="0"/>
                <a:sym typeface="Symbol"/>
              </a:rPr>
              <a:t>(</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maxlock</a:t>
            </a:r>
            <a:r>
              <a:rPr lang="en-US" sz="2800" dirty="0">
                <a:latin typeface="Consolas" pitchFamily="49" charset="0"/>
                <a:cs typeface="Consolas" pitchFamily="49" charset="0"/>
                <a:sym typeface="Symbol"/>
              </a:rPr>
              <a:t>)</a:t>
            </a:r>
            <a:r>
              <a:rPr lang="en-US" dirty="0" smtClean="0">
                <a:sym typeface="Symbol"/>
              </a:rPr>
              <a:t>, or</a:t>
            </a:r>
            <a:r>
              <a:rPr lang="en-US" dirty="0" smtClean="0"/>
              <a:t> </a:t>
            </a:r>
            <a:endParaRPr lang="en-US" dirty="0"/>
          </a:p>
        </p:txBody>
      </p:sp>
      <p:sp>
        <p:nvSpPr>
          <p:cNvPr id="4" name="TextBox 3"/>
          <p:cNvSpPr txBox="1"/>
          <p:nvPr/>
        </p:nvSpPr>
        <p:spPr>
          <a:xfrm>
            <a:off x="1142950" y="1713730"/>
            <a:ext cx="558641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reorder</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o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800" dirty="0" smtClean="0">
                <a:solidFill>
                  <a:schemeClr val="bg1"/>
                </a:solidFill>
                <a:latin typeface="Consolas" pitchFamily="49" charset="0"/>
                <a:cs typeface="Consolas" pitchFamily="49" charset="0"/>
              </a:rPr>
              <a:t> L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800" dirty="0" smtClean="0">
                <a:solidFill>
                  <a:schemeClr val="bg1"/>
                </a:solidFill>
                <a:latin typeface="Consolas" pitchFamily="49" charset="0"/>
                <a:cs typeface="Consolas" pitchFamily="49" charset="0"/>
              </a:rPr>
              <a:t> H;</a:t>
            </a:r>
          </a:p>
        </p:txBody>
      </p:sp>
      <p:sp>
        <p:nvSpPr>
          <p:cNvPr id="5" name="TextBox 4"/>
          <p:cNvSpPr txBox="1"/>
          <p:nvPr/>
        </p:nvSpPr>
        <p:spPr>
          <a:xfrm>
            <a:off x="1885104" y="3842523"/>
            <a:ext cx="271546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&lt;&lt; X</a:t>
            </a:r>
          </a:p>
        </p:txBody>
      </p:sp>
      <p:sp>
        <p:nvSpPr>
          <p:cNvPr id="14" name="Freeform 13"/>
          <p:cNvSpPr/>
          <p:nvPr/>
        </p:nvSpPr>
        <p:spPr bwMode="auto">
          <a:xfrm>
            <a:off x="6600825" y="3800468"/>
            <a:ext cx="1457559" cy="1914525"/>
          </a:xfrm>
          <a:custGeom>
            <a:avLst/>
            <a:gdLst>
              <a:gd name="connsiteX0" fmla="*/ 0 w 1428984"/>
              <a:gd name="connsiteY0" fmla="*/ 2386012 h 2386012"/>
              <a:gd name="connsiteX1" fmla="*/ 1128713 w 1428984"/>
              <a:gd name="connsiteY1" fmla="*/ 1728787 h 2386012"/>
              <a:gd name="connsiteX2" fmla="*/ 1428750 w 1428984"/>
              <a:gd name="connsiteY2" fmla="*/ 814387 h 2386012"/>
              <a:gd name="connsiteX3" fmla="*/ 1100138 w 1428984"/>
              <a:gd name="connsiteY3" fmla="*/ 342900 h 2386012"/>
              <a:gd name="connsiteX4" fmla="*/ 685800 w 1428984"/>
              <a:gd name="connsiteY4" fmla="*/ 0 h 238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984" h="2386012">
                <a:moveTo>
                  <a:pt x="0" y="2386012"/>
                </a:moveTo>
                <a:cubicBezTo>
                  <a:pt x="445294" y="2188368"/>
                  <a:pt x="890588" y="1990724"/>
                  <a:pt x="1128713" y="1728787"/>
                </a:cubicBezTo>
                <a:cubicBezTo>
                  <a:pt x="1366838" y="1466849"/>
                  <a:pt x="1433512" y="1045368"/>
                  <a:pt x="1428750" y="814387"/>
                </a:cubicBezTo>
                <a:cubicBezTo>
                  <a:pt x="1423988" y="583406"/>
                  <a:pt x="1223963" y="478631"/>
                  <a:pt x="1100138" y="342900"/>
                </a:cubicBezTo>
                <a:cubicBezTo>
                  <a:pt x="976313" y="207169"/>
                  <a:pt x="685800" y="0"/>
                  <a:pt x="685800" y="0"/>
                </a:cubicBezTo>
              </a:path>
            </a:pathLst>
          </a:custGeom>
          <a:noFill/>
          <a:ln w="28575">
            <a:solidFill>
              <a:schemeClr val="bg1"/>
            </a:solidFill>
            <a:headEnd type="oval" w="med" len="med"/>
            <a:tailEnd type="triangle" w="lg" len="lg"/>
          </a:ln>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a:extLst>
            <a:ext uri="{53640926-AAD7-44d8-BBD7-CCE9431645EC}">
              <a14:shadowObscured xmlns:a14="http://schemas.microsoft.com/office/drawing/2007/7/7/main"/>
            </a:ext>
          </a:ex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07/7/12/main" val="131382671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36" presetClass="emph" presetSubtype="0" fill="hold" grpId="1" nodeType="afterEffect">
                                  <p:stCondLst>
                                    <p:cond delay="0"/>
                                  </p:stCondLst>
                                  <p:iterate type="lt">
                                    <p:tmPct val="10000"/>
                                  </p:iterate>
                                  <p:childTnLst>
                                    <p:animScale>
                                      <p:cBhvr>
                                        <p:cTn id="10" dur="250" autoRev="1" fill="hold">
                                          <p:stCondLst>
                                            <p:cond delay="0"/>
                                          </p:stCondLst>
                                        </p:cTn>
                                        <p:tgtEl>
                                          <p:spTgt spid="3">
                                            <p:txEl>
                                              <p:pRg st="1" end="1"/>
                                            </p:txEl>
                                          </p:spTgt>
                                        </p:tgtEl>
                                      </p:cBhvr>
                                      <p:to x="80000" y="100000"/>
                                    </p:animScale>
                                    <p:anim by="(#ppt_w*0.10)" calcmode="lin" valueType="num">
                                      <p:cBhvr>
                                        <p:cTn id="11" dur="250" autoRev="1" fill="hold">
                                          <p:stCondLst>
                                            <p:cond delay="0"/>
                                          </p:stCondLst>
                                        </p:cTn>
                                        <p:tgtEl>
                                          <p:spTgt spid="3">
                                            <p:txEl>
                                              <p:pRg st="1" end="1"/>
                                            </p:txEl>
                                          </p:spTgt>
                                        </p:tgtEl>
                                        <p:attrNameLst>
                                          <p:attrName>ppt_x</p:attrName>
                                        </p:attrNameLst>
                                      </p:cBhvr>
                                    </p:anim>
                                    <p:anim by="(-#ppt_w*0.10)" calcmode="lin" valueType="num">
                                      <p:cBhvr>
                                        <p:cTn id="12" dur="250" autoRev="1" fill="hold">
                                          <p:stCondLst>
                                            <p:cond delay="0"/>
                                          </p:stCondLst>
                                        </p:cTn>
                                        <p:tgtEl>
                                          <p:spTgt spid="3">
                                            <p:txEl>
                                              <p:pRg st="1" end="1"/>
                                            </p:txEl>
                                          </p:spTgt>
                                        </p:tgtEl>
                                        <p:attrNameLst>
                                          <p:attrName>ppt_y</p:attrName>
                                        </p:attrNameLst>
                                      </p:cBhvr>
                                    </p:anim>
                                    <p:animRot by="-480000">
                                      <p:cBhvr>
                                        <p:cTn id="13" dur="250" autoRev="1" fill="hold">
                                          <p:stCondLst>
                                            <p:cond delay="0"/>
                                          </p:stCondLst>
                                        </p:cTn>
                                        <p:tgtEl>
                                          <p:spTgt spid="3">
                                            <p:txEl>
                                              <p:pRg st="1" end="1"/>
                                            </p:txEl>
                                          </p:spTgt>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lt">
                                    <p:tmPct val="0"/>
                                  </p:iterate>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p:stCondLst>
                              <p:cond delay="500"/>
                            </p:stCondLst>
                            <p:childTnLst>
                              <p:par>
                                <p:cTn id="33" presetID="22" presetClass="entr" presetSubtype="8" fill="hold" grpId="0" nodeType="afterEffect">
                                  <p:stCondLst>
                                    <p:cond delay="0"/>
                                  </p:stCondLst>
                                  <p:iterate type="lt">
                                    <p:tmPct val="0"/>
                                  </p:iterate>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left)">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5" grpId="0" uiExpand="1" animBg="1"/>
      <p:bldP spid="14" grpId="0" uiExpan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Verified Software Initiative</a:t>
            </a:r>
            <a:endParaRPr lang="en-US" dirty="0"/>
          </a:p>
        </p:txBody>
      </p:sp>
      <p:sp>
        <p:nvSpPr>
          <p:cNvPr id="6" name="Content Placeholder 5"/>
          <p:cNvSpPr>
            <a:spLocks noGrp="1"/>
          </p:cNvSpPr>
          <p:nvPr>
            <p:ph idx="1"/>
          </p:nvPr>
        </p:nvSpPr>
        <p:spPr/>
        <p:txBody>
          <a:bodyPr/>
          <a:lstStyle/>
          <a:p>
            <a:r>
              <a:rPr lang="en-US" dirty="0" smtClean="0"/>
              <a:t>Hoare, Joshi, Leavens, Misra, Naumann, Shankar, Woodcock, et al.</a:t>
            </a:r>
          </a:p>
          <a:p>
            <a:endParaRPr lang="en-US" dirty="0" smtClean="0"/>
          </a:p>
          <a:p>
            <a:r>
              <a:rPr lang="en-US" dirty="0" smtClean="0"/>
              <a:t>“We envision a world in which computer programs are always the most reliable component of any system or device that contains them”  </a:t>
            </a:r>
            <a:r>
              <a:rPr lang="en-US" sz="2000" dirty="0" smtClean="0"/>
              <a:t>[Hoare &amp; Misra]</a:t>
            </a:r>
            <a:endParaRPr lang="en-US" dirty="0" smtClean="0"/>
          </a:p>
        </p:txBody>
      </p:sp>
    </p:spTree>
    <p:extLst>
      <p:ext uri="{BB962C8B-B14F-4D97-AF65-F5344CB8AC3E}">
        <p14:creationId xmlns:p14="http://schemas.microsoft.com/office/powerpoint/2007/7/12/main" val="304098948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019"/>
            <a:ext cx="8382000" cy="1329595"/>
          </a:xfrm>
        </p:spPr>
        <p:txBody>
          <a:bodyPr/>
          <a:lstStyle/>
          <a:p>
            <a:r>
              <a:rPr lang="en-US" sz="4800" dirty="0" smtClean="0"/>
              <a:t>Some specification/verification tools at Microsoft</a:t>
            </a:r>
            <a:endParaRPr lang="en-US" sz="4800" dirty="0"/>
          </a:p>
        </p:txBody>
      </p:sp>
      <p:sp>
        <p:nvSpPr>
          <p:cNvPr id="3" name="Content Placeholder 2"/>
          <p:cNvSpPr>
            <a:spLocks noGrp="1"/>
          </p:cNvSpPr>
          <p:nvPr>
            <p:ph idx="1"/>
          </p:nvPr>
        </p:nvSpPr>
        <p:spPr>
          <a:xfrm>
            <a:off x="381000" y="1414447"/>
            <a:ext cx="8382000" cy="5423023"/>
          </a:xfrm>
        </p:spPr>
        <p:txBody>
          <a:bodyPr/>
          <a:lstStyle/>
          <a:p>
            <a:pPr>
              <a:lnSpc>
                <a:spcPct val="85000"/>
              </a:lnSpc>
            </a:pPr>
            <a:r>
              <a:rPr lang="en-US" sz="2400" dirty="0" smtClean="0"/>
              <a:t>Static Driver Verifier (SDV)</a:t>
            </a:r>
          </a:p>
          <a:p>
            <a:pPr lvl="1"/>
            <a:r>
              <a:rPr lang="en-US" sz="2000" dirty="0" smtClean="0"/>
              <a:t>Applied regularly to all Microsoft device drivers of the supported device models, ~300 bugs found</a:t>
            </a:r>
          </a:p>
          <a:p>
            <a:pPr lvl="1">
              <a:lnSpc>
                <a:spcPct val="85000"/>
              </a:lnSpc>
            </a:pPr>
            <a:r>
              <a:rPr lang="en-US" sz="2000" dirty="0" smtClean="0"/>
              <a:t>Available to third parties in Windows DDK</a:t>
            </a:r>
          </a:p>
          <a:p>
            <a:pPr>
              <a:lnSpc>
                <a:spcPct val="85000"/>
              </a:lnSpc>
            </a:pPr>
            <a:r>
              <a:rPr lang="en-US" sz="2400" dirty="0" smtClean="0"/>
              <a:t>Sage</a:t>
            </a:r>
          </a:p>
          <a:p>
            <a:pPr lvl="1">
              <a:lnSpc>
                <a:spcPct val="85000"/>
              </a:lnSpc>
            </a:pPr>
            <a:r>
              <a:rPr lang="en-US" sz="2000" dirty="0" smtClean="0"/>
              <a:t>Applied regularly</a:t>
            </a:r>
          </a:p>
          <a:p>
            <a:pPr lvl="1">
              <a:lnSpc>
                <a:spcPct val="85000"/>
              </a:lnSpc>
            </a:pPr>
            <a:r>
              <a:rPr lang="en-US" sz="2000" dirty="0" smtClean="0"/>
              <a:t>100s of people doing various kinds of </a:t>
            </a:r>
            <a:r>
              <a:rPr lang="en-US" sz="2000" dirty="0" err="1" smtClean="0"/>
              <a:t>fuzzing</a:t>
            </a:r>
            <a:endParaRPr lang="en-US" sz="2000" dirty="0" smtClean="0"/>
          </a:p>
          <a:p>
            <a:pPr>
              <a:lnSpc>
                <a:spcPct val="85000"/>
              </a:lnSpc>
            </a:pPr>
            <a:r>
              <a:rPr lang="en-US" sz="2400" dirty="0" smtClean="0"/>
              <a:t>HAVOC</a:t>
            </a:r>
          </a:p>
          <a:p>
            <a:pPr lvl="1">
              <a:lnSpc>
                <a:spcPct val="85000"/>
              </a:lnSpc>
            </a:pPr>
            <a:r>
              <a:rPr lang="en-US" sz="2000" dirty="0" smtClean="0"/>
              <a:t>Has been applied to 100s of KLOC</a:t>
            </a:r>
          </a:p>
          <a:p>
            <a:pPr lvl="1">
              <a:lnSpc>
                <a:spcPct val="85000"/>
              </a:lnSpc>
            </a:pPr>
            <a:r>
              <a:rPr lang="en-US" sz="2000" dirty="0" smtClean="0"/>
              <a:t>~40 bugs in resource leaks, lock usage, use-after-free</a:t>
            </a:r>
          </a:p>
          <a:p>
            <a:pPr>
              <a:lnSpc>
                <a:spcPct val="85000"/>
              </a:lnSpc>
            </a:pPr>
            <a:r>
              <a:rPr lang="en-US" sz="2400" dirty="0" smtClean="0"/>
              <a:t>PEX</a:t>
            </a:r>
          </a:p>
          <a:p>
            <a:pPr lvl="1">
              <a:lnSpc>
                <a:spcPct val="85000"/>
              </a:lnSpc>
            </a:pPr>
            <a:r>
              <a:rPr lang="en-US" sz="2000" dirty="0" smtClean="0"/>
              <a:t>Test generation, uses Code Contracts</a:t>
            </a:r>
          </a:p>
          <a:p>
            <a:pPr lvl="1">
              <a:lnSpc>
                <a:spcPct val="85000"/>
              </a:lnSpc>
            </a:pPr>
            <a:r>
              <a:rPr lang="en-US" sz="2000" dirty="0" smtClean="0"/>
              <a:t>Applied to various libraries components</a:t>
            </a:r>
          </a:p>
          <a:p>
            <a:pPr>
              <a:lnSpc>
                <a:spcPct val="85000"/>
              </a:lnSpc>
            </a:pPr>
            <a:r>
              <a:rPr lang="en-US" sz="2400" dirty="0" smtClean="0"/>
              <a:t>VCC</a:t>
            </a:r>
          </a:p>
          <a:p>
            <a:pPr lvl="1">
              <a:lnSpc>
                <a:spcPct val="85000"/>
              </a:lnSpc>
            </a:pPr>
            <a:r>
              <a:rPr lang="en-US" sz="2000" dirty="0" smtClean="0"/>
              <a:t>Being applied to Microsoft Hypervisor</a:t>
            </a:r>
          </a:p>
          <a:p>
            <a:pPr>
              <a:lnSpc>
                <a:spcPct val="85000"/>
              </a:lnSpc>
            </a:pPr>
            <a:r>
              <a:rPr lang="en-US" sz="2400" dirty="0" smtClean="0"/>
              <a:t>…</a:t>
            </a:r>
            <a:endParaRPr lang="en-US" sz="2400" dirty="0"/>
          </a:p>
        </p:txBody>
      </p:sp>
    </p:spTree>
    <p:extLst>
      <p:ext uri="{BB962C8B-B14F-4D97-AF65-F5344CB8AC3E}">
        <p14:creationId xmlns:p14="http://schemas.microsoft.com/office/powerpoint/2007/7/12/main" val="97485052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hape 38"/>
          <p:cNvCxnSpPr>
            <a:endCxn id="27" idx="3"/>
          </p:cNvCxnSpPr>
          <p:nvPr/>
        </p:nvCxnSpPr>
        <p:spPr>
          <a:xfrm>
            <a:off x="4681182" y="4531057"/>
            <a:ext cx="3020186" cy="722798"/>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3" name="Shape 32"/>
          <p:cNvCxnSpPr>
            <a:endCxn id="31" idx="0"/>
          </p:cNvCxnSpPr>
          <p:nvPr/>
        </p:nvCxnSpPr>
        <p:spPr>
          <a:xfrm rot="10800000" flipV="1">
            <a:off x="2199871" y="4230806"/>
            <a:ext cx="1539617" cy="23334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a:xfrm>
            <a:off x="381000" y="230187"/>
            <a:ext cx="8382000" cy="1080296"/>
          </a:xfrm>
        </p:spPr>
        <p:txBody>
          <a:bodyPr/>
          <a:lstStyle/>
          <a:p>
            <a:r>
              <a:rPr lang="en-US" dirty="0" smtClean="0"/>
              <a:t>Boogie – a verification tool bus</a:t>
            </a:r>
            <a:br>
              <a:rPr lang="en-US" dirty="0" smtClean="0"/>
            </a:br>
            <a:r>
              <a:rPr lang="en-US" sz="2400" dirty="0" smtClean="0"/>
              <a:t>[Barnett, Jacobs, Leino, Moskal, R</a:t>
            </a:r>
            <a:r>
              <a:rPr lang="sv-SE" sz="2400" dirty="0" smtClean="0"/>
              <a:t>ü</a:t>
            </a:r>
            <a:r>
              <a:rPr lang="en-US" sz="2400" dirty="0" err="1" smtClean="0"/>
              <a:t>mmer</a:t>
            </a:r>
            <a:r>
              <a:rPr lang="en-US" sz="2400" dirty="0" smtClean="0"/>
              <a:t>, et al.]</a:t>
            </a:r>
            <a:endParaRPr lang="en-US" dirty="0"/>
          </a:p>
        </p:txBody>
      </p:sp>
      <p:sp>
        <p:nvSpPr>
          <p:cNvPr id="7" name="Snip Single Corner Rectangle 6"/>
          <p:cNvSpPr/>
          <p:nvPr/>
        </p:nvSpPr>
        <p:spPr bwMode="auto">
          <a:xfrm>
            <a:off x="126456"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Spec#</a:t>
            </a:r>
          </a:p>
        </p:txBody>
      </p:sp>
      <p:sp>
        <p:nvSpPr>
          <p:cNvPr id="8" name="Snip Single Corner Rectangle 7"/>
          <p:cNvSpPr/>
          <p:nvPr/>
        </p:nvSpPr>
        <p:spPr bwMode="auto">
          <a:xfrm>
            <a:off x="1928505"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 with HAVOC specifications</a:t>
            </a:r>
          </a:p>
        </p:txBody>
      </p:sp>
      <p:sp>
        <p:nvSpPr>
          <p:cNvPr id="10" name="Snip Single Corner Rectangle 9"/>
          <p:cNvSpPr/>
          <p:nvPr/>
        </p:nvSpPr>
        <p:spPr bwMode="auto">
          <a:xfrm>
            <a:off x="5532603"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Dafny</a:t>
            </a:r>
          </a:p>
        </p:txBody>
      </p:sp>
      <p:sp>
        <p:nvSpPr>
          <p:cNvPr id="12" name="Snip Single Corner Rectangle 11"/>
          <p:cNvSpPr/>
          <p:nvPr/>
        </p:nvSpPr>
        <p:spPr bwMode="auto">
          <a:xfrm>
            <a:off x="3730554"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 with VCC specifications</a:t>
            </a:r>
          </a:p>
        </p:txBody>
      </p:sp>
      <p:sp>
        <p:nvSpPr>
          <p:cNvPr id="13" name="Snip Single Corner Rectangle 12"/>
          <p:cNvSpPr/>
          <p:nvPr/>
        </p:nvSpPr>
        <p:spPr bwMode="auto">
          <a:xfrm>
            <a:off x="7334651"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Chalice</a:t>
            </a:r>
          </a:p>
        </p:txBody>
      </p:sp>
      <p:sp>
        <p:nvSpPr>
          <p:cNvPr id="14" name="Round Diagonal Corner Rectangle 13"/>
          <p:cNvSpPr/>
          <p:nvPr/>
        </p:nvSpPr>
        <p:spPr bwMode="auto">
          <a:xfrm>
            <a:off x="2813219"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Z3</a:t>
            </a:r>
          </a:p>
        </p:txBody>
      </p:sp>
      <p:sp>
        <p:nvSpPr>
          <p:cNvPr id="15" name="Round Diagonal Corner Rectangle 14"/>
          <p:cNvSpPr/>
          <p:nvPr/>
        </p:nvSpPr>
        <p:spPr bwMode="auto">
          <a:xfrm>
            <a:off x="783380"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Simplify</a:t>
            </a:r>
          </a:p>
        </p:txBody>
      </p:sp>
      <p:sp>
        <p:nvSpPr>
          <p:cNvPr id="16" name="Round Diagonal Corner Rectangle 15"/>
          <p:cNvSpPr/>
          <p:nvPr/>
        </p:nvSpPr>
        <p:spPr bwMode="auto">
          <a:xfrm>
            <a:off x="4843058"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SMT Lib</a:t>
            </a:r>
          </a:p>
        </p:txBody>
      </p:sp>
      <p:cxnSp>
        <p:nvCxnSpPr>
          <p:cNvPr id="18" name="Shape 17"/>
          <p:cNvCxnSpPr>
            <a:endCxn id="15" idx="3"/>
          </p:cNvCxnSpPr>
          <p:nvPr/>
        </p:nvCxnSpPr>
        <p:spPr>
          <a:xfrm rot="10800000" flipV="1">
            <a:off x="1611852" y="4531056"/>
            <a:ext cx="2618954" cy="747819"/>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stCxn id="5" idx="1"/>
            <a:endCxn id="16" idx="3"/>
          </p:cNvCxnSpPr>
          <p:nvPr/>
        </p:nvCxnSpPr>
        <p:spPr>
          <a:xfrm rot="16200000" flipH="1">
            <a:off x="4816962" y="4424307"/>
            <a:ext cx="531797" cy="117733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5400000">
            <a:off x="3802043" y="4586727"/>
            <a:ext cx="531797" cy="85250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13983" y="1750170"/>
            <a:ext cx="1003562" cy="228600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826293" y="2339909"/>
            <a:ext cx="711735" cy="814697"/>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3936463" y="2462725"/>
            <a:ext cx="711732" cy="56906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547607" y="2349642"/>
            <a:ext cx="789554" cy="8730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419447" y="1643170"/>
            <a:ext cx="1013290" cy="250973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044739"/>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Boogie</a:t>
            </a:r>
          </a:p>
        </p:txBody>
      </p:sp>
      <p:sp>
        <p:nvSpPr>
          <p:cNvPr id="24" name="Snip Same Side Corner Rectangle 23"/>
          <p:cNvSpPr/>
          <p:nvPr/>
        </p:nvSpPr>
        <p:spPr bwMode="auto">
          <a:xfrm rot="600021">
            <a:off x="5840230" y="2913686"/>
            <a:ext cx="3284438" cy="1746913"/>
          </a:xfrm>
          <a:prstGeom prst="snip2Same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53975" marR="0"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Boogie-to-Boogie</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Inference</a:t>
            </a:r>
            <a:r>
              <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engines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Program</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transformations</a:t>
            </a:r>
          </a:p>
          <a:p>
            <a:pPr marL="177800" marR="0" indent="-177800" defTabSz="1096963" rtl="0" eaLnBrk="1" fontAlgn="base" latinLnBrk="0" hangingPunct="1">
              <a:lnSpc>
                <a:spcPct val="100000"/>
              </a:lnSpc>
              <a:spcBef>
                <a:spcPct val="0"/>
              </a:spcBef>
              <a:spcAft>
                <a:spcPct val="0"/>
              </a:spcAft>
              <a:buClrTx/>
              <a:buSzTx/>
              <a:buFont typeface="Arial" pitchFamily="34" charset="0"/>
              <a:buChar char="•"/>
              <a:tabLst/>
            </a:pPr>
            <a:r>
              <a:rPr lang="en-US"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Logic</a:t>
            </a:r>
            <a:r>
              <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optimizers</a:t>
            </a:r>
          </a:p>
          <a:p>
            <a:pPr marL="0" marR="0" indent="0" defTabSz="1096963" rtl="0" eaLnBrk="1" fontAlgn="base" latinLnBrk="0" hangingPunct="1">
              <a:lnSpc>
                <a:spcPct val="100000"/>
              </a:lnSpc>
              <a:spcBef>
                <a:spcPct val="0"/>
              </a:spcBef>
              <a:spcAft>
                <a:spcPct val="0"/>
              </a:spcAft>
              <a:buClrTx/>
              <a:buSzTx/>
              <a:buFontTx/>
              <a:buNone/>
              <a:tabLst/>
            </a:pPr>
            <a:endParaRPr lang="en-US"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6" name="Freeform 35"/>
          <p:cNvSpPr/>
          <p:nvPr/>
        </p:nvSpPr>
        <p:spPr>
          <a:xfrm>
            <a:off x="4722125" y="2604448"/>
            <a:ext cx="1419368" cy="675563"/>
          </a:xfrm>
          <a:custGeom>
            <a:avLst/>
            <a:gdLst>
              <a:gd name="connsiteX0" fmla="*/ 54591 w 1419368"/>
              <a:gd name="connsiteY0" fmla="*/ 643719 h 675563"/>
              <a:gd name="connsiteX1" fmla="*/ 109182 w 1419368"/>
              <a:gd name="connsiteY1" fmla="*/ 575480 h 675563"/>
              <a:gd name="connsiteX2" fmla="*/ 709684 w 1419368"/>
              <a:gd name="connsiteY2" fmla="*/ 43218 h 675563"/>
              <a:gd name="connsiteX3" fmla="*/ 1419368 w 1419368"/>
              <a:gd name="connsiteY3" fmla="*/ 316173 h 675563"/>
            </a:gdLst>
            <a:ahLst/>
            <a:cxnLst>
              <a:cxn ang="0">
                <a:pos x="connsiteX0" y="connsiteY0"/>
              </a:cxn>
              <a:cxn ang="0">
                <a:pos x="connsiteX1" y="connsiteY1"/>
              </a:cxn>
              <a:cxn ang="0">
                <a:pos x="connsiteX2" y="connsiteY2"/>
              </a:cxn>
              <a:cxn ang="0">
                <a:pos x="connsiteX3" y="connsiteY3"/>
              </a:cxn>
            </a:cxnLst>
            <a:rect l="l" t="t" r="r" b="b"/>
            <a:pathLst>
              <a:path w="1419368" h="675563">
                <a:moveTo>
                  <a:pt x="54591" y="643719"/>
                </a:moveTo>
                <a:cubicBezTo>
                  <a:pt x="27295" y="659641"/>
                  <a:pt x="0" y="675563"/>
                  <a:pt x="109182" y="575480"/>
                </a:cubicBezTo>
                <a:cubicBezTo>
                  <a:pt x="218364" y="475397"/>
                  <a:pt x="491320" y="86436"/>
                  <a:pt x="709684" y="43218"/>
                </a:cubicBezTo>
                <a:cubicBezTo>
                  <a:pt x="928048" y="0"/>
                  <a:pt x="1173708" y="158086"/>
                  <a:pt x="1419368" y="316173"/>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776716" y="4230803"/>
            <a:ext cx="1419368" cy="266132"/>
          </a:xfrm>
          <a:custGeom>
            <a:avLst/>
            <a:gdLst>
              <a:gd name="connsiteX0" fmla="*/ 1419368 w 1419368"/>
              <a:gd name="connsiteY0" fmla="*/ 0 h 402610"/>
              <a:gd name="connsiteX1" fmla="*/ 764275 w 1419368"/>
              <a:gd name="connsiteY1" fmla="*/ 382138 h 402610"/>
              <a:gd name="connsiteX2" fmla="*/ 0 w 1419368"/>
              <a:gd name="connsiteY2" fmla="*/ 122830 h 402610"/>
              <a:gd name="connsiteX0" fmla="*/ 1419368 w 1419368"/>
              <a:gd name="connsiteY0" fmla="*/ 40943 h 266132"/>
              <a:gd name="connsiteX1" fmla="*/ 764275 w 1419368"/>
              <a:gd name="connsiteY1" fmla="*/ 259308 h 266132"/>
              <a:gd name="connsiteX2" fmla="*/ 0 w 1419368"/>
              <a:gd name="connsiteY2" fmla="*/ 0 h 266132"/>
              <a:gd name="connsiteX0" fmla="*/ 1419368 w 1419368"/>
              <a:gd name="connsiteY0" fmla="*/ 40943 h 266132"/>
              <a:gd name="connsiteX1" fmla="*/ 764275 w 1419368"/>
              <a:gd name="connsiteY1" fmla="*/ 259308 h 266132"/>
              <a:gd name="connsiteX2" fmla="*/ 0 w 1419368"/>
              <a:gd name="connsiteY2" fmla="*/ 0 h 266132"/>
            </a:gdLst>
            <a:ahLst/>
            <a:cxnLst>
              <a:cxn ang="0">
                <a:pos x="connsiteX0" y="connsiteY0"/>
              </a:cxn>
              <a:cxn ang="0">
                <a:pos x="connsiteX1" y="connsiteY1"/>
              </a:cxn>
              <a:cxn ang="0">
                <a:pos x="connsiteX2" y="connsiteY2"/>
              </a:cxn>
            </a:cxnLst>
            <a:rect l="l" t="t" r="r" b="b"/>
            <a:pathLst>
              <a:path w="1419368" h="266132">
                <a:moveTo>
                  <a:pt x="1419368" y="40943"/>
                </a:moveTo>
                <a:cubicBezTo>
                  <a:pt x="1210102" y="221776"/>
                  <a:pt x="1000836" y="266132"/>
                  <a:pt x="764275" y="259308"/>
                </a:cubicBezTo>
                <a:cubicBezTo>
                  <a:pt x="527714" y="252484"/>
                  <a:pt x="263857" y="139890"/>
                  <a:pt x="0" y="0"/>
                </a:cubicBezTo>
              </a:path>
            </a:pathLst>
          </a:custGeom>
          <a:ln w="2857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Snip Single Corner Rectangle 22"/>
          <p:cNvSpPr/>
          <p:nvPr/>
        </p:nvSpPr>
        <p:spPr bwMode="auto">
          <a:xfrm rot="21046554">
            <a:off x="265209" y="2707708"/>
            <a:ext cx="1959376" cy="1154607"/>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Your language here</a:t>
            </a:r>
          </a:p>
        </p:txBody>
      </p:sp>
      <p:cxnSp>
        <p:nvCxnSpPr>
          <p:cNvPr id="26" name="Curved Connector 24"/>
          <p:cNvCxnSpPr/>
          <p:nvPr/>
        </p:nvCxnSpPr>
        <p:spPr>
          <a:xfrm>
            <a:off x="2238236" y="3138988"/>
            <a:ext cx="1201000" cy="80521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31" name="Round Diagonal Corner Rectangle 30"/>
          <p:cNvSpPr/>
          <p:nvPr/>
        </p:nvSpPr>
        <p:spPr bwMode="auto">
          <a:xfrm rot="20712456">
            <a:off x="73450" y="4312159"/>
            <a:ext cx="2162251"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Your prover</a:t>
            </a:r>
            <a:r>
              <a:rPr kumimoji="0" lang="en-US" sz="28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here</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7" name="Round Diagonal Corner Rectangle 26"/>
          <p:cNvSpPr/>
          <p:nvPr/>
        </p:nvSpPr>
        <p:spPr bwMode="auto">
          <a:xfrm>
            <a:off x="6872896" y="5253855"/>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Isabelle/HOL</a:t>
            </a:r>
          </a:p>
        </p:txBody>
      </p:sp>
    </p:spTree>
    <p:extLst>
      <p:ext uri="{BB962C8B-B14F-4D97-AF65-F5344CB8AC3E}">
        <p14:creationId xmlns:p14="http://schemas.microsoft.com/office/powerpoint/2007/7/12/main" val="119589178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childTnLst>
                          </p:cTn>
                        </p:par>
                        <p:par>
                          <p:cTn id="8" fill="hold">
                            <p:stCondLst>
                              <p:cond delay="1000"/>
                            </p:stCondLst>
                            <p:childTnLst>
                              <p:par>
                                <p:cTn id="9" presetID="26" presetClass="emph" presetSubtype="0" fill="hold" grpId="0" nodeType="afterEffect">
                                  <p:stCondLst>
                                    <p:cond delay="0"/>
                                  </p:stCondLst>
                                  <p:childTnLst>
                                    <p:animEffect transition="out" filter="fade">
                                      <p:cBhvr>
                                        <p:cTn id="10" dur="500" tmFilter="0, 0; .2, .5; .8, .5; 1, 0"/>
                                        <p:tgtEl>
                                          <p:spTgt spid="13"/>
                                        </p:tgtEl>
                                      </p:cBhvr>
                                    </p:animEffect>
                                    <p:animScale>
                                      <p:cBhvr>
                                        <p:cTn id="11" dur="250" autoRev="1" fill="hold"/>
                                        <p:tgtEl>
                                          <p:spTgt spid="13"/>
                                        </p:tgtEl>
                                      </p:cBhvr>
                                      <p:by x="105000" y="105000"/>
                                    </p:animScale>
                                  </p:childTnLst>
                                </p:cTn>
                              </p:par>
                            </p:childTnLst>
                          </p:cTn>
                        </p:par>
                        <p:par>
                          <p:cTn id="12" fill="hold">
                            <p:stCondLst>
                              <p:cond delay="1500"/>
                            </p:stCondLst>
                            <p:childTnLst>
                              <p:par>
                                <p:cTn id="13" presetID="26" presetClass="emph" presetSubtype="0" fill="hold" grpId="0" nodeType="afterEffect">
                                  <p:stCondLst>
                                    <p:cond delay="0"/>
                                  </p:stCondLst>
                                  <p:childTnLst>
                                    <p:animEffect transition="out" filter="fade">
                                      <p:cBhvr>
                                        <p:cTn id="14" dur="500" tmFilter="0, 0; .2, .5; .8, .5; 1, 0"/>
                                        <p:tgtEl>
                                          <p:spTgt spid="5"/>
                                        </p:tgtEl>
                                      </p:cBhvr>
                                    </p:animEffect>
                                    <p:animScale>
                                      <p:cBhvr>
                                        <p:cTn id="15" dur="250" autoRev="1" fill="hold"/>
                                        <p:tgtEl>
                                          <p:spTgt spid="5"/>
                                        </p:tgtEl>
                                      </p:cBhvr>
                                      <p:by x="105000" y="105000"/>
                                    </p:animScale>
                                  </p:childTnLst>
                                </p:cTn>
                              </p:par>
                            </p:childTnLst>
                          </p:cTn>
                        </p:par>
                        <p:par>
                          <p:cTn id="16" fill="hold">
                            <p:stCondLst>
                              <p:cond delay="2000"/>
                            </p:stCondLst>
                            <p:childTnLst>
                              <p:par>
                                <p:cTn id="17" presetID="26" presetClass="emph" presetSubtype="0" fill="hold" grpId="0" nodeType="afterEffect">
                                  <p:stCondLst>
                                    <p:cond delay="0"/>
                                  </p:stCondLst>
                                  <p:childTnLst>
                                    <p:animEffect transition="out" filter="fade">
                                      <p:cBhvr>
                                        <p:cTn id="18" dur="500" tmFilter="0, 0; .2, .5; .8, .5; 1, 0"/>
                                        <p:tgtEl>
                                          <p:spTgt spid="14"/>
                                        </p:tgtEl>
                                      </p:cBhvr>
                                    </p:animEffect>
                                    <p:animScale>
                                      <p:cBhvr>
                                        <p:cTn id="19" dur="250" autoRev="1" fill="hold"/>
                                        <p:tgtEl>
                                          <p:spTgt spid="14"/>
                                        </p:tgtEl>
                                      </p:cBhvr>
                                      <p:by x="105000" y="105000"/>
                                    </p:animScale>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500"/>
                                        <p:tgtEl>
                                          <p:spTgt spid="26"/>
                                        </p:tgtEl>
                                      </p:cBhvr>
                                    </p:animEffect>
                                  </p:childTnLst>
                                </p:cTn>
                              </p:par>
                            </p:childTnLst>
                          </p:cTn>
                        </p:par>
                        <p:par>
                          <p:cTn id="29" fill="hold">
                            <p:stCondLst>
                              <p:cond delay="1000"/>
                            </p:stCondLst>
                            <p:childTnLst>
                              <p:par>
                                <p:cTn id="30" presetID="22" presetClass="entr" presetSubtype="2" fill="hold"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right)">
                                      <p:cBhvr>
                                        <p:cTn id="32" dur="500"/>
                                        <p:tgtEl>
                                          <p:spTgt spid="33"/>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wipe(left)">
                                      <p:cBhvr>
                                        <p:cTn id="41" dur="500"/>
                                        <p:tgtEl>
                                          <p:spTgt spid="36"/>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childTnLst>
                          </p:cTn>
                        </p:par>
                        <p:par>
                          <p:cTn id="46" fill="hold">
                            <p:stCondLst>
                              <p:cond delay="1000"/>
                            </p:stCondLst>
                            <p:childTnLst>
                              <p:par>
                                <p:cTn id="47" presetID="22" presetClass="entr" presetSubtype="2"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right)">
                                      <p:cBhvr>
                                        <p:cTn id="4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P spid="5" grpId="0" animBg="1"/>
      <p:bldP spid="24" grpId="0" animBg="1"/>
      <p:bldP spid="36" grpId="0" animBg="1"/>
      <p:bldP spid="37" grpId="0" animBg="1"/>
      <p:bldP spid="23" grpId="0" animBg="1"/>
      <p:bldP spid="3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 summary</a:t>
            </a:r>
            <a:endParaRPr lang="en-US" dirty="0"/>
          </a:p>
        </p:txBody>
      </p:sp>
      <p:sp>
        <p:nvSpPr>
          <p:cNvPr id="3" name="Content Placeholder 2"/>
          <p:cNvSpPr>
            <a:spLocks noGrp="1"/>
          </p:cNvSpPr>
          <p:nvPr>
            <p:ph idx="1"/>
          </p:nvPr>
        </p:nvSpPr>
        <p:spPr>
          <a:xfrm>
            <a:off x="381000" y="1412875"/>
            <a:ext cx="8382000" cy="3961084"/>
          </a:xfrm>
        </p:spPr>
        <p:txBody>
          <a:bodyPr/>
          <a:lstStyle/>
          <a:p>
            <a:r>
              <a:rPr lang="en-US" dirty="0" smtClean="0"/>
              <a:t>Permissions guide what memory locations are allowed to be accessed</a:t>
            </a:r>
          </a:p>
          <a:p>
            <a:r>
              <a:rPr lang="en-US" dirty="0" smtClean="0"/>
              <a:t>Activation records and monitors can hold permissions</a:t>
            </a:r>
          </a:p>
          <a:p>
            <a:r>
              <a:rPr lang="en-US" dirty="0" smtClean="0"/>
              <a:t>Permissions can be transferred between activation records and monitors</a:t>
            </a:r>
          </a:p>
          <a:p>
            <a:r>
              <a:rPr lang="en-US" dirty="0" smtClean="0"/>
              <a:t>Locks grant mutually exclusive access to monitors</a:t>
            </a:r>
            <a:endParaRPr lang="en-US" dirty="0"/>
          </a:p>
        </p:txBody>
      </p:sp>
    </p:spTree>
    <p:extLst>
      <p:ext uri="{BB962C8B-B14F-4D97-AF65-F5344CB8AC3E}">
        <p14:creationId xmlns:p14="http://schemas.microsoft.com/office/powerpoint/2007/7/12/main" val="417570657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427163"/>
            <a:ext cx="8382000" cy="3859518"/>
          </a:xfrm>
        </p:spPr>
        <p:txBody>
          <a:bodyPr/>
          <a:lstStyle/>
          <a:p>
            <a:r>
              <a:rPr lang="en-US" dirty="0" smtClean="0"/>
              <a:t>Chalice (and Boogie) available as open source:</a:t>
            </a:r>
            <a:br>
              <a:rPr lang="en-US" dirty="0" smtClean="0"/>
            </a:br>
            <a:r>
              <a:rPr lang="en-US" dirty="0" smtClean="0">
                <a:hlinkClick r:id=""/>
              </a:rPr>
              <a:t>http://boogie.codeplex.com</a:t>
            </a:r>
            <a:r>
              <a:rPr lang="en-US" dirty="0" smtClean="0"/>
              <a:t> </a:t>
            </a:r>
          </a:p>
          <a:p>
            <a:endParaRPr lang="en-US" dirty="0" smtClean="0"/>
          </a:p>
          <a:p>
            <a:r>
              <a:rPr lang="en-US" dirty="0" smtClean="0"/>
              <a:t>Spec# and VCC also available as open source under academic license:</a:t>
            </a:r>
            <a:br>
              <a:rPr lang="en-US" dirty="0" smtClean="0"/>
            </a:br>
            <a:r>
              <a:rPr lang="en-US" dirty="0" smtClean="0">
                <a:hlinkClick r:id=""/>
              </a:rPr>
              <a:t>http://specsharp.codeplex.com</a:t>
            </a:r>
            <a:r>
              <a:rPr lang="en-US" dirty="0" smtClean="0"/>
              <a:t> </a:t>
            </a:r>
            <a:r>
              <a:rPr lang="en-US" dirty="0"/>
              <a:t/>
            </a:r>
            <a:br>
              <a:rPr lang="en-US" dirty="0"/>
            </a:br>
            <a:r>
              <a:rPr lang="en-US" dirty="0" smtClean="0">
                <a:hlinkClick r:id="rId2"/>
              </a:rPr>
              <a:t>http://vcc.codeplex.com</a:t>
            </a:r>
            <a:r>
              <a:rPr lang="en-US" dirty="0" smtClean="0"/>
              <a:t> </a:t>
            </a:r>
          </a:p>
        </p:txBody>
      </p:sp>
    </p:spTree>
    <p:extLst>
      <p:ext uri="{BB962C8B-B14F-4D97-AF65-F5344CB8AC3E}">
        <p14:creationId xmlns:p14="http://schemas.microsoft.com/office/powerpoint/2007/7/12/main" val="307811241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extra slides</a:t>
            </a:r>
            <a:endParaRPr lang="en-US" dirty="0"/>
          </a:p>
        </p:txBody>
      </p:sp>
    </p:spTree>
    <p:extLst>
      <p:ext uri="{BB962C8B-B14F-4D97-AF65-F5344CB8AC3E}">
        <p14:creationId xmlns:p14="http://schemas.microsoft.com/office/powerpoint/2007/7/12/main" val="386877188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bwMode="auto">
          <a:xfrm rot="24247">
            <a:off x="4054524" y="3148481"/>
            <a:ext cx="1569570" cy="1044696"/>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:List</a:t>
            </a:r>
          </a:p>
        </p:txBody>
      </p:sp>
      <p:sp>
        <p:nvSpPr>
          <p:cNvPr id="6" name="Oval 5"/>
          <p:cNvSpPr/>
          <p:nvPr/>
        </p:nvSpPr>
        <p:spPr bwMode="auto">
          <a:xfrm rot="24247">
            <a:off x="4105535" y="4912476"/>
            <a:ext cx="949347" cy="62398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cxnSp>
        <p:nvCxnSpPr>
          <p:cNvPr id="7" name="Curved Connector 7"/>
          <p:cNvCxnSpPr>
            <a:stCxn id="5" idx="4"/>
            <a:endCxn id="6" idx="1"/>
          </p:cNvCxnSpPr>
          <p:nvPr/>
        </p:nvCxnSpPr>
        <p:spPr>
          <a:xfrm rot="5424247">
            <a:off x="4134642" y="4305438"/>
            <a:ext cx="812469" cy="583782"/>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8" name="Oval 7"/>
          <p:cNvSpPr/>
          <p:nvPr/>
        </p:nvSpPr>
        <p:spPr bwMode="auto">
          <a:xfrm rot="24247">
            <a:off x="5355052" y="4921290"/>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24247">
            <a:off x="6604570" y="4930103"/>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24247">
            <a:off x="7854086" y="4938915"/>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TextBox 10"/>
          <p:cNvSpPr txBox="1"/>
          <p:nvPr/>
        </p:nvSpPr>
        <p:spPr>
          <a:xfrm rot="24247">
            <a:off x="4234582" y="4309299"/>
            <a:ext cx="598702" cy="430887"/>
          </a:xfrm>
          <a:prstGeom prst="rect">
            <a:avLst/>
          </a:prstGeom>
          <a:noFill/>
        </p:spPr>
        <p:txBody>
          <a:bodyPr wrap="square" rtlCol="0">
            <a:spAutoFit/>
          </a:bodyPr>
          <a:lstStyle/>
          <a:p>
            <a:r>
              <a:rPr lang="en-US" sz="1100" dirty="0" smtClean="0"/>
              <a:t>head</a:t>
            </a:r>
          </a:p>
          <a:p>
            <a:endParaRPr lang="en-US" sz="1100" dirty="0"/>
          </a:p>
        </p:txBody>
      </p:sp>
      <p:sp>
        <p:nvSpPr>
          <p:cNvPr id="12" name="TextBox 11"/>
          <p:cNvSpPr txBox="1"/>
          <p:nvPr/>
        </p:nvSpPr>
        <p:spPr>
          <a:xfrm rot="24247">
            <a:off x="6244137" y="4068867"/>
            <a:ext cx="598702" cy="430887"/>
          </a:xfrm>
          <a:prstGeom prst="rect">
            <a:avLst/>
          </a:prstGeom>
          <a:noFill/>
        </p:spPr>
        <p:txBody>
          <a:bodyPr wrap="square" rtlCol="0">
            <a:spAutoFit/>
          </a:bodyPr>
          <a:lstStyle/>
          <a:p>
            <a:r>
              <a:rPr lang="en-US" sz="1100" dirty="0" smtClean="0"/>
              <a:t>tail</a:t>
            </a:r>
          </a:p>
          <a:p>
            <a:endParaRPr lang="en-US" sz="1100" dirty="0"/>
          </a:p>
        </p:txBody>
      </p:sp>
      <p:cxnSp>
        <p:nvCxnSpPr>
          <p:cNvPr id="13" name="Curved Connector 7"/>
          <p:cNvCxnSpPr>
            <a:stCxn id="6" idx="6"/>
            <a:endCxn id="8" idx="2"/>
          </p:cNvCxnSpPr>
          <p:nvPr/>
        </p:nvCxnSpPr>
        <p:spPr>
          <a:xfrm rot="24247">
            <a:off x="5054862" y="5228877"/>
            <a:ext cx="300202"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Curved Connector 7"/>
          <p:cNvCxnSpPr>
            <a:stCxn id="9" idx="6"/>
            <a:endCxn id="10" idx="2"/>
          </p:cNvCxnSpPr>
          <p:nvPr/>
        </p:nvCxnSpPr>
        <p:spPr>
          <a:xfrm rot="24247">
            <a:off x="7553897" y="5246503"/>
            <a:ext cx="300201"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8" idx="6"/>
            <a:endCxn id="9" idx="2"/>
          </p:cNvCxnSpPr>
          <p:nvPr/>
        </p:nvCxnSpPr>
        <p:spPr>
          <a:xfrm rot="24247">
            <a:off x="6304380" y="5237690"/>
            <a:ext cx="300202"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endCxn id="9" idx="0"/>
          </p:cNvCxnSpPr>
          <p:nvPr/>
        </p:nvCxnSpPr>
        <p:spPr>
          <a:xfrm rot="24247">
            <a:off x="6362326" y="4157203"/>
            <a:ext cx="721843" cy="770372"/>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7" name="TextBox 16"/>
          <p:cNvSpPr txBox="1"/>
          <p:nvPr/>
        </p:nvSpPr>
        <p:spPr>
          <a:xfrm rot="24247">
            <a:off x="6188008" y="3836619"/>
            <a:ext cx="898053" cy="369332"/>
          </a:xfrm>
          <a:prstGeom prst="rect">
            <a:avLst/>
          </a:prstGeom>
          <a:noFill/>
        </p:spPr>
        <p:txBody>
          <a:bodyPr wrap="square" rtlCol="0">
            <a:spAutoFit/>
          </a:bodyPr>
          <a:lstStyle/>
          <a:p>
            <a:r>
              <a:rPr lang="en-US" dirty="0" smtClean="0">
                <a:solidFill>
                  <a:schemeClr val="bg1"/>
                </a:solidFill>
              </a:rPr>
              <a:t>current</a:t>
            </a:r>
          </a:p>
        </p:txBody>
      </p:sp>
      <p:sp>
        <p:nvSpPr>
          <p:cNvPr id="2" name="Title 1"/>
          <p:cNvSpPr>
            <a:spLocks noGrp="1"/>
          </p:cNvSpPr>
          <p:nvPr>
            <p:ph type="ctrTitle"/>
          </p:nvPr>
        </p:nvSpPr>
        <p:spPr/>
        <p:txBody>
          <a:bodyPr/>
          <a:lstStyle/>
          <a:p>
            <a:r>
              <a:rPr lang="en-US" dirty="0" smtClean="0"/>
              <a:t>Hand over hand locking</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334528190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400335"/>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Vertical Scroll 34"/>
          <p:cNvSpPr/>
          <p:nvPr/>
        </p:nvSpPr>
        <p:spPr bwMode="auto">
          <a:xfrm rot="21184477">
            <a:off x="3535272"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6" name="Vertical Scroll 35"/>
          <p:cNvSpPr/>
          <p:nvPr/>
        </p:nvSpPr>
        <p:spPr bwMode="auto">
          <a:xfrm rot="21184477">
            <a:off x="3559851"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7" name="Vertical Scroll 36"/>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9" name="Rectangle 38"/>
          <p:cNvSpPr/>
          <p:nvPr/>
        </p:nvSpPr>
        <p:spPr>
          <a:xfrm>
            <a:off x="1529744"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0" name="Rectangle 39"/>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1" name="Rectangle 40"/>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424901490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2.5E-6 7.40741E-7 L 0.00312 0.05417 " pathEditMode="relative" rAng="0" ptsTypes="AA">
                                      <p:cBhvr>
                                        <p:cTn id="12" dur="1000" fill="hold"/>
                                        <p:tgtEl>
                                          <p:spTgt spid="31"/>
                                        </p:tgtEl>
                                        <p:attrNameLst>
                                          <p:attrName>ppt_x</p:attrName>
                                          <p:attrName>ppt_y</p:attrName>
                                        </p:attrNameLst>
                                      </p:cBhvr>
                                      <p:rCtr x="2" y="27"/>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xit" presetSubtype="0" fill="hold" grpId="0" nodeType="withEffect">
                                  <p:stCondLst>
                                    <p:cond delay="0"/>
                                  </p:stCondLst>
                                  <p:childTnLst>
                                    <p:animEffect transition="out" filter="fade">
                                      <p:cBhvr>
                                        <p:cTn id="24" dur="500"/>
                                        <p:tgtEl>
                                          <p:spTgt spid="32"/>
                                        </p:tgtEl>
                                      </p:cBhvr>
                                    </p:animEffect>
                                    <p:set>
                                      <p:cBhvr>
                                        <p:cTn id="25" dur="1" fill="hold">
                                          <p:stCondLst>
                                            <p:cond delay="499"/>
                                          </p:stCondLst>
                                        </p:cTn>
                                        <p:tgtEl>
                                          <p:spTgt spid="32"/>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par>
                                <p:cTn id="29" presetID="10" presetClass="exit" presetSubtype="0" fill="hold" grpId="0" nodeType="withEffect">
                                  <p:stCondLst>
                                    <p:cond delay="0"/>
                                  </p:stCondLst>
                                  <p:childTnLst>
                                    <p:animEffect transition="out" filter="fade">
                                      <p:cBhvr>
                                        <p:cTn id="30" dur="500"/>
                                        <p:tgtEl>
                                          <p:spTgt spid="39"/>
                                        </p:tgtEl>
                                      </p:cBhvr>
                                    </p:animEffect>
                                    <p:set>
                                      <p:cBhvr>
                                        <p:cTn id="31" dur="1" fill="hold">
                                          <p:stCondLst>
                                            <p:cond delay="499"/>
                                          </p:stCondLst>
                                        </p:cTn>
                                        <p:tgtEl>
                                          <p:spTgt spid="39"/>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fade">
                                      <p:cBhvr>
                                        <p:cTn id="3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2" grpId="0" animBg="1"/>
      <p:bldP spid="35" grpId="0" animBg="1"/>
      <p:bldP spid="36" grpId="0" animBg="1"/>
      <p:bldP spid="37" grpId="0" animBg="1"/>
      <p:bldP spid="39" grpId="0"/>
      <p:bldP spid="40" grpId="0"/>
      <p:bldP spid="4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743247"/>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0" name="Vertical Scroll 19"/>
          <p:cNvSpPr/>
          <p:nvPr/>
        </p:nvSpPr>
        <p:spPr bwMode="auto">
          <a:xfrm rot="21184477">
            <a:off x="3535272"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1" name="Vertical Scroll 20"/>
          <p:cNvSpPr/>
          <p:nvPr/>
        </p:nvSpPr>
        <p:spPr bwMode="auto">
          <a:xfrm rot="21184477">
            <a:off x="3559851"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3554590" y="1727419"/>
            <a:ext cx="676948" cy="655352"/>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4" name="Rectangle 3"/>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4" name="Vertical Scroll 23"/>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7" name="Vertical Scroll 26"/>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Rectangle 27"/>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 name="Rectangle 28"/>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3" name="Rectangle 32"/>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5" name="Rectangle 34"/>
          <p:cNvSpPr/>
          <p:nvPr/>
        </p:nvSpPr>
        <p:spPr>
          <a:xfrm>
            <a:off x="3287092"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383847497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1" nodeType="withEffect">
                                  <p:stCondLst>
                                    <p:cond delay="0"/>
                                  </p:stCondLst>
                                  <p:childTnLst>
                                    <p:animMotion origin="layout" path="M 2.5E-6 4.07407E-6 L 2.5E-6 0.08333 " pathEditMode="relative" rAng="0" ptsTypes="AA">
                                      <p:cBhvr>
                                        <p:cTn id="6" dur="1000" fill="hold"/>
                                        <p:tgtEl>
                                          <p:spTgt spid="31"/>
                                        </p:tgtEl>
                                        <p:attrNameLst>
                                          <p:attrName>ppt_x</p:attrName>
                                          <p:attrName>ppt_y</p:attrName>
                                        </p:attrNameLst>
                                      </p:cBhvr>
                                      <p:rCtr x="0" y="42"/>
                                    </p:animMotion>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0" nodeType="clickEffect">
                                  <p:stCondLst>
                                    <p:cond delay="0"/>
                                  </p:stCondLst>
                                  <p:childTnLst>
                                    <p:animMotion origin="layout" path="M -0.00156 0.08125 L 0.00156 0.13541 " pathEditMode="relative" rAng="0" ptsTypes="AA">
                                      <p:cBhvr>
                                        <p:cTn id="17" dur="1000" fill="hold"/>
                                        <p:tgtEl>
                                          <p:spTgt spid="31"/>
                                        </p:tgtEl>
                                        <p:attrNameLst>
                                          <p:attrName>ppt_x</p:attrName>
                                          <p:attrName>ppt_y</p:attrName>
                                        </p:attrNameLst>
                                      </p:cBhvr>
                                      <p:rCtr x="2" y="27"/>
                                    </p:animMotion>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par>
                                <p:cTn id="28" presetID="10" presetClass="exit" presetSubtype="0" fill="hold" grpId="0" nodeType="withEffect">
                                  <p:stCondLst>
                                    <p:cond delay="0"/>
                                  </p:stCondLst>
                                  <p:childTnLst>
                                    <p:animEffect transition="out" filter="fade">
                                      <p:cBhvr>
                                        <p:cTn id="29" dur="500"/>
                                        <p:tgtEl>
                                          <p:spTgt spid="21"/>
                                        </p:tgtEl>
                                      </p:cBhvr>
                                    </p:animEffect>
                                    <p:set>
                                      <p:cBhvr>
                                        <p:cTn id="30" dur="1" fill="hold">
                                          <p:stCondLst>
                                            <p:cond delay="499"/>
                                          </p:stCondLst>
                                        </p:cTn>
                                        <p:tgtEl>
                                          <p:spTgt spid="21"/>
                                        </p:tgtEl>
                                        <p:attrNameLst>
                                          <p:attrName>style.visibility</p:attrName>
                                        </p:attrNameLst>
                                      </p:cBhvr>
                                      <p:to>
                                        <p:strVal val="hidden"/>
                                      </p:to>
                                    </p:set>
                                  </p:childTnLst>
                                </p:cTn>
                              </p:par>
                              <p:par>
                                <p:cTn id="31" presetID="10"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par>
                                <p:cTn id="34" presetID="10" presetClass="exit" presetSubtype="0" fill="hold" grpId="0" nodeType="withEffect">
                                  <p:stCondLst>
                                    <p:cond delay="0"/>
                                  </p:stCondLst>
                                  <p:childTnLst>
                                    <p:animEffect transition="out" filter="fade">
                                      <p:cBhvr>
                                        <p:cTn id="35" dur="500"/>
                                        <p:tgtEl>
                                          <p:spTgt spid="28"/>
                                        </p:tgtEl>
                                      </p:cBhvr>
                                    </p:animEffect>
                                    <p:set>
                                      <p:cBhvr>
                                        <p:cTn id="36" dur="1" fill="hold">
                                          <p:stCondLst>
                                            <p:cond delay="499"/>
                                          </p:stCondLst>
                                        </p:cTn>
                                        <p:tgtEl>
                                          <p:spTgt spid="28"/>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par>
                                <p:cTn id="40" presetID="10" presetClass="exit" presetSubtype="0" fill="hold" grpId="0" nodeType="withEffect">
                                  <p:stCondLst>
                                    <p:cond delay="0"/>
                                  </p:stCondLst>
                                  <p:childTnLst>
                                    <p:animEffect transition="out" filter="fade">
                                      <p:cBhvr>
                                        <p:cTn id="41" dur="500"/>
                                        <p:tgtEl>
                                          <p:spTgt spid="20"/>
                                        </p:tgtEl>
                                      </p:cBhvr>
                                    </p:animEffect>
                                    <p:set>
                                      <p:cBhvr>
                                        <p:cTn id="42" dur="1" fill="hold">
                                          <p:stCondLst>
                                            <p:cond delay="499"/>
                                          </p:stCondLst>
                                        </p:cTn>
                                        <p:tgtEl>
                                          <p:spTgt spid="20"/>
                                        </p:tgtEl>
                                        <p:attrNameLst>
                                          <p:attrName>style.visibility</p:attrName>
                                        </p:attrNameLst>
                                      </p:cBhvr>
                                      <p:to>
                                        <p:strVal val="hidden"/>
                                      </p:to>
                                    </p:set>
                                  </p:childTnLst>
                                </p:cTn>
                              </p:par>
                              <p:par>
                                <p:cTn id="43" presetID="10"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1" grpId="0" animBg="1"/>
      <p:bldP spid="31" grpId="1" animBg="1"/>
      <p:bldP spid="20" grpId="0" animBg="1"/>
      <p:bldP spid="21" grpId="0" animBg="1"/>
      <p:bldP spid="23" grpId="0" animBg="1"/>
      <p:bldP spid="4" grpId="0" animBg="1"/>
      <p:bldP spid="24" grpId="0" animBg="1"/>
      <p:bldP spid="27" grpId="0" animBg="1"/>
      <p:bldP spid="28" grpId="0"/>
      <p:bldP spid="33" grpId="0"/>
      <p:bldP spid="3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4586239"/>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3515176" y="1724395"/>
            <a:ext cx="767486" cy="655578"/>
          </a:xfrm>
          <a:prstGeom prst="verticalScroll">
            <a:avLst/>
          </a:prstGeom>
          <a:gradFill>
            <a:gsLst>
              <a:gs pos="0">
                <a:schemeClr val="accent4">
                  <a:tint val="62000"/>
                  <a:satMod val="180000"/>
                  <a:alpha val="31000"/>
                </a:schemeClr>
              </a:gs>
              <a:gs pos="9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8" name="Rectangle 37"/>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3" name="Vertical Scroll 22"/>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3" name="Vertical Scroll 32"/>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1" name="Vertical Scroll 20"/>
          <p:cNvSpPr/>
          <p:nvPr/>
        </p:nvSpPr>
        <p:spPr bwMode="auto">
          <a:xfrm rot="21184477">
            <a:off x="3554590" y="1727419"/>
            <a:ext cx="676948" cy="655352"/>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3572009"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Rectangle 34"/>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7" name="Rectangle 36"/>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9" name="Rectangle 38"/>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0" name="Rectangle 39"/>
          <p:cNvSpPr/>
          <p:nvPr/>
        </p:nvSpPr>
        <p:spPr>
          <a:xfrm>
            <a:off x="3287092"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121129966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2.59259E-6 L 2.5E-6 0.09375 " pathEditMode="relative" rAng="0" ptsTypes="AA">
                                      <p:cBhvr>
                                        <p:cTn id="6" dur="1000" fill="hold"/>
                                        <p:tgtEl>
                                          <p:spTgt spid="31"/>
                                        </p:tgtEl>
                                        <p:attrNameLst>
                                          <p:attrName>ppt_x</p:attrName>
                                          <p:attrName>ppt_y</p:attrName>
                                        </p:attrNameLst>
                                      </p:cBhvr>
                                      <p:rCtr x="0" y="47"/>
                                    </p:animMotion>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xit" presetSubtype="0" fill="hold" grpId="0" nodeType="withEffect">
                                  <p:stCondLst>
                                    <p:cond delay="0"/>
                                  </p:stCondLst>
                                  <p:childTnLst>
                                    <p:animEffect transition="out" filter="fade">
                                      <p:cBhvr>
                                        <p:cTn id="15" dur="500"/>
                                        <p:tgtEl>
                                          <p:spTgt spid="33"/>
                                        </p:tgtEl>
                                      </p:cBhvr>
                                    </p:animEffect>
                                    <p:set>
                                      <p:cBhvr>
                                        <p:cTn id="16" dur="1" fill="hold">
                                          <p:stCondLst>
                                            <p:cond delay="499"/>
                                          </p:stCondLst>
                                        </p:cTn>
                                        <p:tgtEl>
                                          <p:spTgt spid="33"/>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xit" presetSubtype="0" fill="hold" grpId="0" nodeType="withEffect">
                                  <p:stCondLst>
                                    <p:cond delay="0"/>
                                  </p:stCondLst>
                                  <p:childTnLst>
                                    <p:animEffect transition="out" filter="fade">
                                      <p:cBhvr>
                                        <p:cTn id="24" dur="500"/>
                                        <p:tgtEl>
                                          <p:spTgt spid="39"/>
                                        </p:tgtEl>
                                      </p:cBhvr>
                                    </p:animEffect>
                                    <p:set>
                                      <p:cBhvr>
                                        <p:cTn id="25" dur="1" fill="hold">
                                          <p:stCondLst>
                                            <p:cond delay="499"/>
                                          </p:stCondLst>
                                        </p:cTn>
                                        <p:tgtEl>
                                          <p:spTgt spid="39"/>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40"/>
                                        </p:tgtEl>
                                      </p:cBhvr>
                                    </p:animEffect>
                                    <p:set>
                                      <p:cBhvr>
                                        <p:cTn id="28" dur="1" fill="hold">
                                          <p:stCondLst>
                                            <p:cond delay="499"/>
                                          </p:stCondLst>
                                        </p:cTn>
                                        <p:tgtEl>
                                          <p:spTgt spid="40"/>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1"/>
                                        </p:tgtEl>
                                      </p:cBhvr>
                                    </p:animEffect>
                                    <p:set>
                                      <p:cBhvr>
                                        <p:cTn id="31"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3" grpId="0" animBg="1"/>
      <p:bldP spid="21" grpId="0" animBg="1"/>
      <p:bldP spid="32" grpId="0" animBg="1"/>
      <p:bldP spid="35" grpId="0"/>
      <p:bldP spid="36" grpId="0"/>
      <p:bldP spid="39" grpId="0"/>
      <p:bldP spid="4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3" name="Rectangle 32"/>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5229199"/>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0" name="Vertical Scroll 19"/>
          <p:cNvSpPr/>
          <p:nvPr/>
        </p:nvSpPr>
        <p:spPr bwMode="auto">
          <a:xfrm rot="21184477">
            <a:off x="3515808" y="1721007"/>
            <a:ext cx="764863" cy="655578"/>
          </a:xfrm>
          <a:prstGeom prst="verticalScroll">
            <a:avLst/>
          </a:prstGeom>
          <a:gradFill>
            <a:gsLst>
              <a:gs pos="0">
                <a:schemeClr val="accent4">
                  <a:tint val="62000"/>
                  <a:satMod val="180000"/>
                  <a:alpha val="0"/>
                </a:schemeClr>
              </a:gs>
              <a:gs pos="96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3572009"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cxnSp>
        <p:nvCxnSpPr>
          <p:cNvPr id="27" name="Curved Connector 7"/>
          <p:cNvCxnSpPr>
            <a:stCxn id="18" idx="3"/>
            <a:endCxn id="9" idx="3"/>
          </p:cNvCxnSpPr>
          <p:nvPr/>
        </p:nvCxnSpPr>
        <p:spPr>
          <a:xfrm flipV="1">
            <a:off x="1271849" y="1967995"/>
            <a:ext cx="1790888" cy="904528"/>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5" name="Rectangle 34"/>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7" name="Rectangle 36"/>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395949757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0.00417 L 2.5E-6 0.05 " pathEditMode="relative" rAng="0" ptsTypes="AA">
                                      <p:cBhvr>
                                        <p:cTn id="6" dur="1000" fill="hold"/>
                                        <p:tgtEl>
                                          <p:spTgt spid="31"/>
                                        </p:tgtEl>
                                        <p:attrNameLst>
                                          <p:attrName>ppt_x</p:attrName>
                                          <p:attrName>ppt_y</p:attrName>
                                        </p:attrNameLst>
                                      </p:cBhvr>
                                      <p:rCtr x="0" y="23"/>
                                    </p:animMotion>
                                  </p:childTnLst>
                                </p:cTn>
                              </p:par>
                            </p:childTnLst>
                          </p:cTn>
                        </p:par>
                        <p:par>
                          <p:cTn id="7" fill="hold">
                            <p:stCondLst>
                              <p:cond delay="1000"/>
                            </p:stCondLst>
                            <p:childTnLst>
                              <p:par>
                                <p:cTn id="8" presetID="10" presetClass="exit" presetSubtype="0" fill="hold" nodeType="afterEffect">
                                  <p:stCondLst>
                                    <p:cond delay="0"/>
                                  </p:stCondLst>
                                  <p:childTnLst>
                                    <p:animEffect transition="out" filter="fade">
                                      <p:cBhvr>
                                        <p:cTn id="9" dur="500"/>
                                        <p:tgtEl>
                                          <p:spTgt spid="17"/>
                                        </p:tgtEl>
                                      </p:cBhvr>
                                    </p:animEffect>
                                    <p:set>
                                      <p:cBhvr>
                                        <p:cTn id="10" dur="1" fill="hold">
                                          <p:stCondLst>
                                            <p:cond delay="499"/>
                                          </p:stCondLst>
                                        </p:cTn>
                                        <p:tgtEl>
                                          <p:spTgt spid="17"/>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500"/>
                                        <p:tgtEl>
                                          <p:spTgt spid="26"/>
                                        </p:tgtEl>
                                      </p:cBhvr>
                                    </p:animEffect>
                                    <p:set>
                                      <p:cBhvr>
                                        <p:cTn id="17" dur="1" fill="hold">
                                          <p:stCondLst>
                                            <p:cond delay="499"/>
                                          </p:stCondLst>
                                        </p:cTn>
                                        <p:tgtEl>
                                          <p:spTgt spid="26"/>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5"/>
                                        </p:tgtEl>
                                      </p:cBhvr>
                                    </p:animEffect>
                                    <p:set>
                                      <p:cBhvr>
                                        <p:cTn id="20"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828975"/>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cxnSp>
        <p:nvCxnSpPr>
          <p:cNvPr id="27" name="Curved Connector 7"/>
          <p:cNvCxnSpPr>
            <a:stCxn id="18" idx="3"/>
            <a:endCxn id="9" idx="3"/>
          </p:cNvCxnSpPr>
          <p:nvPr/>
        </p:nvCxnSpPr>
        <p:spPr>
          <a:xfrm flipV="1">
            <a:off x="1271849" y="1967995"/>
            <a:ext cx="1790888" cy="904528"/>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8" name="Rectangle 37"/>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grpSp>
        <p:nvGrpSpPr>
          <p:cNvPr id="8" name="Group 7"/>
          <p:cNvGrpSpPr/>
          <p:nvPr/>
        </p:nvGrpSpPr>
        <p:grpSpPr>
          <a:xfrm>
            <a:off x="3244250" y="1721007"/>
            <a:ext cx="3092261" cy="1231073"/>
            <a:chOff x="3244250" y="1721007"/>
            <a:chExt cx="3092261" cy="1231073"/>
          </a:xfrm>
        </p:grpSpPr>
        <p:sp>
          <p:nvSpPr>
            <p:cNvPr id="20" name="Vertical Scroll 19"/>
            <p:cNvSpPr/>
            <p:nvPr/>
          </p:nvSpPr>
          <p:spPr bwMode="auto">
            <a:xfrm rot="21184477">
              <a:off x="3515808" y="1721007"/>
              <a:ext cx="764863" cy="655578"/>
            </a:xfrm>
            <a:prstGeom prst="verticalScroll">
              <a:avLst/>
            </a:prstGeom>
            <a:gradFill>
              <a:gsLst>
                <a:gs pos="0">
                  <a:schemeClr val="accent4">
                    <a:tint val="62000"/>
                    <a:satMod val="180000"/>
                    <a:alpha val="0"/>
                  </a:schemeClr>
                </a:gs>
                <a:gs pos="96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3572009"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Rectangle 34"/>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7" name="Rectangle 36"/>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cxnSp>
        <p:nvCxnSpPr>
          <p:cNvPr id="33" name="Curved Connector 7"/>
          <p:cNvCxnSpPr>
            <a:stCxn id="18" idx="3"/>
            <a:endCxn id="10" idx="3"/>
          </p:cNvCxnSpPr>
          <p:nvPr/>
        </p:nvCxnSpPr>
        <p:spPr>
          <a:xfrm flipV="1">
            <a:off x="1271849" y="2005257"/>
            <a:ext cx="3714510" cy="867266"/>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07/7/12/main" val="16658123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2.59259E-6 L 2.5E-6 0.2375 " pathEditMode="relative" rAng="0" ptsTypes="AA">
                                      <p:cBhvr>
                                        <p:cTn id="6" dur="1000" fill="hold"/>
                                        <p:tgtEl>
                                          <p:spTgt spid="31"/>
                                        </p:tgtEl>
                                        <p:attrNameLst>
                                          <p:attrName>ppt_x</p:attrName>
                                          <p:attrName>ppt_y</p:attrName>
                                        </p:attrNameLst>
                                      </p:cBhvr>
                                      <p:rCtr x="0" y="119"/>
                                    </p:animMotion>
                                  </p:childTnLst>
                                </p:cTn>
                              </p:par>
                              <p:par>
                                <p:cTn id="7" presetID="10" presetClass="exit" presetSubtype="0" fill="hold" nodeType="withEffect">
                                  <p:stCondLst>
                                    <p:cond delay="0"/>
                                  </p:stCondLst>
                                  <p:childTnLst>
                                    <p:animEffect transition="out" filter="fade">
                                      <p:cBhvr>
                                        <p:cTn id="8" dur="500"/>
                                        <p:tgtEl>
                                          <p:spTgt spid="27"/>
                                        </p:tgtEl>
                                      </p:cBhvr>
                                    </p:animEffect>
                                    <p:set>
                                      <p:cBhvr>
                                        <p:cTn id="9" dur="1" fill="hold">
                                          <p:stCondLst>
                                            <p:cond delay="499"/>
                                          </p:stCondLst>
                                        </p:cTn>
                                        <p:tgtEl>
                                          <p:spTgt spid="27"/>
                                        </p:tgtEl>
                                        <p:attrNameLst>
                                          <p:attrName>style.visibility</p:attrName>
                                        </p:attrNameLst>
                                      </p:cBhvr>
                                      <p:to>
                                        <p:strVal val="hidden"/>
                                      </p:to>
                                    </p:set>
                                  </p:childTnLst>
                                </p:cTn>
                              </p:par>
                              <p:par>
                                <p:cTn id="10" presetID="63" presetClass="path" presetSubtype="0" accel="50000" decel="50000" fill="hold" nodeType="withEffect">
                                  <p:stCondLst>
                                    <p:cond delay="500"/>
                                  </p:stCondLst>
                                  <p:childTnLst>
                                    <p:animMotion origin="layout" path="M 1.66667E-6 -7.40741E-7 L 0.21406 -7.40741E-7 " pathEditMode="relative" rAng="0" ptsTypes="AA">
                                      <p:cBhvr>
                                        <p:cTn id="11" dur="1750" fill="hold"/>
                                        <p:tgtEl>
                                          <p:spTgt spid="8"/>
                                        </p:tgtEl>
                                        <p:attrNameLst>
                                          <p:attrName>ppt_x</p:attrName>
                                          <p:attrName>ppt_y</p:attrName>
                                        </p:attrNameLst>
                                      </p:cBhvr>
                                      <p:rCtr x="107" y="0"/>
                                    </p:animMotion>
                                  </p:childTnLst>
                                </p:cTn>
                              </p:par>
                              <p:par>
                                <p:cTn id="12" presetID="10" presetClass="entr" presetSubtype="0" fill="hold" nodeType="withEffect">
                                  <p:stCondLst>
                                    <p:cond delay="175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355"/>
            <a:ext cx="8382000" cy="1080296"/>
          </a:xfrm>
        </p:spPr>
        <p:txBody>
          <a:bodyPr/>
          <a:lstStyle/>
          <a:p>
            <a:r>
              <a:rPr smtClean="0"/>
              <a:t>Spec# programming system</a:t>
            </a:r>
            <a:br>
              <a:rPr smtClean="0"/>
            </a:br>
            <a:r>
              <a:rPr sz="2400" smtClean="0"/>
              <a:t>[Barnett, Fähndrich, Leino, Müller, Schulte, Venter, et al.]</a:t>
            </a:r>
            <a:endParaRPr lang="en-US" sz="6000" dirty="0"/>
          </a:p>
        </p:txBody>
      </p:sp>
      <p:sp>
        <p:nvSpPr>
          <p:cNvPr id="3" name="Content Placeholder 2"/>
          <p:cNvSpPr>
            <a:spLocks noGrp="1"/>
          </p:cNvSpPr>
          <p:nvPr>
            <p:ph idx="1"/>
          </p:nvPr>
        </p:nvSpPr>
        <p:spPr>
          <a:xfrm>
            <a:off x="381000" y="1406864"/>
            <a:ext cx="8382000" cy="3605602"/>
          </a:xfrm>
        </p:spPr>
        <p:txBody>
          <a:bodyPr/>
          <a:lstStyle/>
          <a:p>
            <a:r>
              <a:rPr lang="en-US" dirty="0" smtClean="0"/>
              <a:t>Research prototype</a:t>
            </a:r>
          </a:p>
          <a:p>
            <a:r>
              <a:rPr lang="en-US" dirty="0" smtClean="0"/>
              <a:t>Spec# language</a:t>
            </a:r>
          </a:p>
          <a:p>
            <a:pPr lvl="1"/>
            <a:r>
              <a:rPr lang="en-US" dirty="0" smtClean="0"/>
              <a:t>C# 2.0 + non-null types + contracts</a:t>
            </a:r>
          </a:p>
          <a:p>
            <a:r>
              <a:rPr lang="en-US" dirty="0" smtClean="0"/>
              <a:t>Checking:</a:t>
            </a:r>
          </a:p>
          <a:p>
            <a:pPr lvl="1"/>
            <a:r>
              <a:rPr lang="en-US" dirty="0" smtClean="0"/>
              <a:t>Static type checking</a:t>
            </a:r>
          </a:p>
          <a:p>
            <a:pPr lvl="1"/>
            <a:r>
              <a:rPr lang="en-US" dirty="0" smtClean="0"/>
              <a:t>Run-time checking</a:t>
            </a:r>
          </a:p>
          <a:p>
            <a:pPr lvl="1"/>
            <a:r>
              <a:rPr lang="en-US" dirty="0" smtClean="0"/>
              <a:t>Static verification</a:t>
            </a:r>
            <a:endParaRPr lang="en-US" dirty="0"/>
          </a:p>
        </p:txBody>
      </p:sp>
    </p:spTree>
    <p:extLst>
      <p:ext uri="{BB962C8B-B14F-4D97-AF65-F5344CB8AC3E}">
        <p14:creationId xmlns:p14="http://schemas.microsoft.com/office/powerpoint/2007/7/12/main" val="379196161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828975"/>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cxnSp>
        <p:nvCxnSpPr>
          <p:cNvPr id="27" name="Curved Connector 7"/>
          <p:cNvCxnSpPr>
            <a:stCxn id="18" idx="3"/>
            <a:endCxn id="10" idx="3"/>
          </p:cNvCxnSpPr>
          <p:nvPr/>
        </p:nvCxnSpPr>
        <p:spPr>
          <a:xfrm flipV="1">
            <a:off x="1271849" y="2005257"/>
            <a:ext cx="3714510" cy="867266"/>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4" name="Rectangle 33"/>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grpSp>
        <p:nvGrpSpPr>
          <p:cNvPr id="4" name="Group 3"/>
          <p:cNvGrpSpPr/>
          <p:nvPr/>
        </p:nvGrpSpPr>
        <p:grpSpPr>
          <a:xfrm>
            <a:off x="5144487" y="1721007"/>
            <a:ext cx="1149161" cy="1231073"/>
            <a:chOff x="5144487" y="1721007"/>
            <a:chExt cx="1149161" cy="1231073"/>
          </a:xfrm>
        </p:grpSpPr>
        <p:sp>
          <p:nvSpPr>
            <p:cNvPr id="20" name="Vertical Scroll 19"/>
            <p:cNvSpPr/>
            <p:nvPr/>
          </p:nvSpPr>
          <p:spPr bwMode="auto">
            <a:xfrm rot="21184477">
              <a:off x="5416045" y="1721007"/>
              <a:ext cx="764863" cy="655578"/>
            </a:xfrm>
            <a:prstGeom prst="verticalScroll">
              <a:avLst/>
            </a:prstGeom>
            <a:gradFill>
              <a:gsLst>
                <a:gs pos="0">
                  <a:schemeClr val="accent4">
                    <a:tint val="62000"/>
                    <a:satMod val="180000"/>
                    <a:alpha val="0"/>
                  </a:schemeClr>
                </a:gs>
                <a:gs pos="96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5472246"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Rectangle 34"/>
            <p:cNvSpPr/>
            <p:nvPr/>
          </p:nvSpPr>
          <p:spPr>
            <a:xfrm>
              <a:off x="5144487"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grpSp>
        <p:nvGrpSpPr>
          <p:cNvPr id="3" name="Group 2"/>
          <p:cNvGrpSpPr/>
          <p:nvPr/>
        </p:nvGrpSpPr>
        <p:grpSpPr>
          <a:xfrm>
            <a:off x="7087587" y="1724167"/>
            <a:ext cx="1149161" cy="1227913"/>
            <a:chOff x="7087587" y="1724167"/>
            <a:chExt cx="1149161" cy="1227913"/>
          </a:xfrm>
        </p:grpSpPr>
        <p:sp>
          <p:nvSpPr>
            <p:cNvPr id="23" name="Vertical Scroll 22"/>
            <p:cNvSpPr/>
            <p:nvPr/>
          </p:nvSpPr>
          <p:spPr bwMode="auto">
            <a:xfrm rot="21184477">
              <a:off x="7392897"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7417476"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7" name="Rectangle 36"/>
            <p:cNvSpPr/>
            <p:nvPr/>
          </p:nvSpPr>
          <p:spPr>
            <a:xfrm>
              <a:off x="7087587"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cxnSp>
        <p:nvCxnSpPr>
          <p:cNvPr id="33" name="Curved Connector 7"/>
          <p:cNvCxnSpPr>
            <a:stCxn id="18" idx="3"/>
            <a:endCxn id="11" idx="3"/>
          </p:cNvCxnSpPr>
          <p:nvPr/>
        </p:nvCxnSpPr>
        <p:spPr>
          <a:xfrm flipV="1">
            <a:off x="1271849" y="2042519"/>
            <a:ext cx="5638129" cy="830004"/>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07/7/12/main" val="30356438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2.59259E-6 L 2.5E-6 0.2375 " pathEditMode="relative" rAng="0" ptsTypes="AA">
                                      <p:cBhvr>
                                        <p:cTn id="6" dur="1000" fill="hold"/>
                                        <p:tgtEl>
                                          <p:spTgt spid="31"/>
                                        </p:tgtEl>
                                        <p:attrNameLst>
                                          <p:attrName>ppt_x</p:attrName>
                                          <p:attrName>ppt_y</p:attrName>
                                        </p:attrNameLst>
                                      </p:cBhvr>
                                      <p:rCtr x="0" y="119"/>
                                    </p:animMotion>
                                  </p:childTnLst>
                                </p:cTn>
                              </p:par>
                              <p:par>
                                <p:cTn id="7" presetID="10" presetClass="exit" presetSubtype="0" fill="hold" nodeType="withEffect">
                                  <p:stCondLst>
                                    <p:cond delay="0"/>
                                  </p:stCondLst>
                                  <p:childTnLst>
                                    <p:animEffect transition="out" filter="fade">
                                      <p:cBhvr>
                                        <p:cTn id="8" dur="500"/>
                                        <p:tgtEl>
                                          <p:spTgt spid="27"/>
                                        </p:tgtEl>
                                      </p:cBhvr>
                                    </p:animEffect>
                                    <p:set>
                                      <p:cBhvr>
                                        <p:cTn id="9" dur="1" fill="hold">
                                          <p:stCondLst>
                                            <p:cond delay="499"/>
                                          </p:stCondLst>
                                        </p:cTn>
                                        <p:tgtEl>
                                          <p:spTgt spid="27"/>
                                        </p:tgtEl>
                                        <p:attrNameLst>
                                          <p:attrName>style.visibility</p:attrName>
                                        </p:attrNameLst>
                                      </p:cBhvr>
                                      <p:to>
                                        <p:strVal val="hidden"/>
                                      </p:to>
                                    </p:set>
                                  </p:childTnLst>
                                </p:cTn>
                              </p:par>
                              <p:par>
                                <p:cTn id="10" presetID="10" presetClass="exit" presetSubtype="0" fill="hold" nodeType="withEffect">
                                  <p:stCondLst>
                                    <p:cond delay="500"/>
                                  </p:stCondLst>
                                  <p:childTnLst>
                                    <p:animEffect transition="out" filter="fade">
                                      <p:cBhvr>
                                        <p:cTn id="11" dur="1000"/>
                                        <p:tgtEl>
                                          <p:spTgt spid="3"/>
                                        </p:tgtEl>
                                      </p:cBhvr>
                                    </p:animEffect>
                                    <p:set>
                                      <p:cBhvr>
                                        <p:cTn id="12" dur="1" fill="hold">
                                          <p:stCondLst>
                                            <p:cond delay="999"/>
                                          </p:stCondLst>
                                        </p:cTn>
                                        <p:tgtEl>
                                          <p:spTgt spid="3"/>
                                        </p:tgtEl>
                                        <p:attrNameLst>
                                          <p:attrName>style.visibility</p:attrName>
                                        </p:attrNameLst>
                                      </p:cBhvr>
                                      <p:to>
                                        <p:strVal val="hidden"/>
                                      </p:to>
                                    </p:set>
                                  </p:childTnLst>
                                </p:cTn>
                              </p:par>
                              <p:par>
                                <p:cTn id="13" presetID="63" presetClass="path" presetSubtype="0" accel="50000" decel="50000" fill="hold" nodeType="withEffect">
                                  <p:stCondLst>
                                    <p:cond delay="500"/>
                                  </p:stCondLst>
                                  <p:childTnLst>
                                    <p:animMotion origin="layout" path="M -8.33333E-7 -7.40741E-7 L 0.21563 -7.40741E-7 " pathEditMode="relative" rAng="0" ptsTypes="AA">
                                      <p:cBhvr>
                                        <p:cTn id="14" dur="2000" fill="hold"/>
                                        <p:tgtEl>
                                          <p:spTgt spid="4"/>
                                        </p:tgtEl>
                                        <p:attrNameLst>
                                          <p:attrName>ppt_x</p:attrName>
                                          <p:attrName>ppt_y</p:attrName>
                                        </p:attrNameLst>
                                      </p:cBhvr>
                                      <p:rCtr x="108" y="0"/>
                                    </p:animMotion>
                                  </p:childTnLst>
                                </p:cTn>
                              </p:par>
                              <p:par>
                                <p:cTn id="15" presetID="10" presetClass="entr" presetSubtype="0" fill="hold" nodeType="withEffect">
                                  <p:stCondLst>
                                    <p:cond delay="175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r>
              <a:rPr lang="en-US" sz="2000" dirty="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sz="2000" dirty="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(p.data,40)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8" name="Rectangle 37"/>
          <p:cNvSpPr/>
          <p:nvPr/>
        </p:nvSpPr>
        <p:spPr bwMode="auto">
          <a:xfrm>
            <a:off x="4600573" y="2285998"/>
            <a:ext cx="4357689" cy="1257301"/>
          </a:xfrm>
          <a:prstGeom prst="rect">
            <a:avLst/>
          </a:prstGeom>
          <a:gradFill>
            <a:gsLst>
              <a:gs pos="0">
                <a:schemeClr val="dk1">
                  <a:tint val="62000"/>
                  <a:satMod val="180000"/>
                  <a:alpha val="0"/>
                </a:schemeClr>
              </a:gs>
              <a:gs pos="37000">
                <a:schemeClr val="dk1">
                  <a:tint val="32000"/>
                  <a:satMod val="250000"/>
                  <a:alpha val="20000"/>
                </a:schemeClr>
              </a:gs>
              <a:gs pos="100000">
                <a:schemeClr val="dk1">
                  <a:tint val="23000"/>
                  <a:satMod val="300000"/>
                </a:schemeClr>
              </a:gs>
            </a:gsLst>
            <a:lin ang="16200000" scaled="0"/>
          </a:gradFill>
          <a:ln>
            <a:noFill/>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grpSp>
        <p:nvGrpSpPr>
          <p:cNvPr id="4" name="Group 3"/>
          <p:cNvGrpSpPr/>
          <p:nvPr/>
        </p:nvGrpSpPr>
        <p:grpSpPr>
          <a:xfrm>
            <a:off x="7087587" y="1721007"/>
            <a:ext cx="1149161" cy="1231073"/>
            <a:chOff x="5144487" y="1721007"/>
            <a:chExt cx="1149161" cy="1231073"/>
          </a:xfrm>
        </p:grpSpPr>
        <p:sp>
          <p:nvSpPr>
            <p:cNvPr id="20" name="Vertical Scroll 19"/>
            <p:cNvSpPr/>
            <p:nvPr/>
          </p:nvSpPr>
          <p:spPr bwMode="auto">
            <a:xfrm rot="21184477">
              <a:off x="5416045" y="1721007"/>
              <a:ext cx="764863" cy="655578"/>
            </a:xfrm>
            <a:prstGeom prst="verticalScroll">
              <a:avLst/>
            </a:prstGeom>
            <a:gradFill>
              <a:gsLst>
                <a:gs pos="0">
                  <a:schemeClr val="accent4">
                    <a:tint val="62000"/>
                    <a:satMod val="180000"/>
                    <a:alpha val="0"/>
                  </a:schemeClr>
                </a:gs>
                <a:gs pos="96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5472246"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Rectangle 34"/>
            <p:cNvSpPr/>
            <p:nvPr/>
          </p:nvSpPr>
          <p:spPr>
            <a:xfrm>
              <a:off x="5144487"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cxnSp>
        <p:nvCxnSpPr>
          <p:cNvPr id="33" name="Curved Connector 7"/>
          <p:cNvCxnSpPr>
            <a:stCxn id="18" idx="3"/>
            <a:endCxn id="11" idx="3"/>
          </p:cNvCxnSpPr>
          <p:nvPr/>
        </p:nvCxnSpPr>
        <p:spPr>
          <a:xfrm flipV="1">
            <a:off x="1271849" y="2042519"/>
            <a:ext cx="5638129" cy="830004"/>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4" name="Right Arrow 33"/>
          <p:cNvSpPr/>
          <p:nvPr/>
        </p:nvSpPr>
        <p:spPr bwMode="auto">
          <a:xfrm>
            <a:off x="4200522" y="5557823"/>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371483994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4.07407E-6 L 2.5E-6 0.08125 " pathEditMode="relative" rAng="0" ptsTypes="AA">
                                      <p:cBhvr>
                                        <p:cTn id="6" dur="1000" fill="hold"/>
                                        <p:tgtEl>
                                          <p:spTgt spid="34"/>
                                        </p:tgtEl>
                                        <p:attrNameLst>
                                          <p:attrName>ppt_x</p:attrName>
                                          <p:attrName>ppt_y</p:attrName>
                                        </p:attrNameLst>
                                      </p:cBhvr>
                                      <p:rCtr x="0" y="41"/>
                                    </p:animMotion>
                                  </p:childTnLst>
                                </p:cTn>
                              </p:par>
                            </p:childTnLst>
                          </p:cTn>
                        </p:par>
                        <p:par>
                          <p:cTn id="7" fill="hold">
                            <p:stCondLst>
                              <p:cond delay="1000"/>
                            </p:stCondLst>
                            <p:childTnLst>
                              <p:par>
                                <p:cTn id="8" presetID="10" presetClass="exit" presetSubtype="0" fill="hold" nodeType="afterEffect">
                                  <p:stCondLst>
                                    <p:cond delay="0"/>
                                  </p:stCondLst>
                                  <p:childTnLst>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par>
                                <p:cTn id="11" presetID="10" presetClass="exit" presetSubtype="0" fill="hold" grpId="0" nodeType="withEffect">
                                  <p:stCondLst>
                                    <p:cond delay="500"/>
                                  </p:stCondLst>
                                  <p:childTnLst>
                                    <p:animEffect transition="out" filter="fade">
                                      <p:cBhvr>
                                        <p:cTn id="12" dur="500"/>
                                        <p:tgtEl>
                                          <p:spTgt spid="38"/>
                                        </p:tgtEl>
                                      </p:cBhvr>
                                    </p:animEffect>
                                    <p:set>
                                      <p:cBhvr>
                                        <p:cTn id="13"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714248" y="1798859"/>
            <a:ext cx="4710201" cy="3864946"/>
          </a:xfrm>
          <a:prstGeom prst="rect">
            <a:avLst/>
          </a:prstGeom>
          <a:noFill/>
          <a:ln w="9525">
            <a:noFill/>
            <a:miter lim="800000"/>
            <a:headEnd/>
            <a:tailEnd/>
          </a:ln>
          <a:effectLst>
            <a:reflection blurRad="6350" stA="50000" endA="275" endPos="40000" dist="101600" dir="5400000" sy="-100000" algn="bl" rotWithShape="0"/>
          </a:effectLst>
          <a:scene3d>
            <a:camera prst="perspectiveContrastingRightFacing"/>
            <a:lightRig rig="threePt" dir="t"/>
          </a:scene3d>
          <a:sp3d z="25400"/>
        </p:spPr>
      </p:pic>
      <p:sp>
        <p:nvSpPr>
          <p:cNvPr id="2" name="Title 1"/>
          <p:cNvSpPr>
            <a:spLocks noGrp="1"/>
          </p:cNvSpPr>
          <p:nvPr>
            <p:ph type="title"/>
          </p:nvPr>
        </p:nvSpPr>
        <p:spPr/>
        <p:txBody>
          <a:bodyPr/>
          <a:lstStyle/>
          <a:p>
            <a:r>
              <a:rPr smtClean="0"/>
              <a:t>Spec# demo</a:t>
            </a:r>
            <a:endParaRPr lang="en-US" dirty="0"/>
          </a:p>
        </p:txBody>
      </p:sp>
      <p:sp>
        <p:nvSpPr>
          <p:cNvPr id="9" name="Text Placeholder 8"/>
          <p:cNvSpPr>
            <a:spLocks noGrp="1"/>
          </p:cNvSpPr>
          <p:nvPr>
            <p:ph type="body" sz="quarter" idx="10"/>
          </p:nvPr>
        </p:nvSpPr>
        <p:spPr/>
        <p:txBody>
          <a:bodyPr/>
          <a:lstStyle/>
          <a:p>
            <a:endParaRPr lang="en-US"/>
          </a:p>
        </p:txBody>
      </p:sp>
    </p:spTree>
    <p:extLst>
      <p:ext uri="{BB962C8B-B14F-4D97-AF65-F5344CB8AC3E}">
        <p14:creationId xmlns:p14="http://schemas.microsoft.com/office/powerpoint/2007/7/12/main" val="31318286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ext Box 2"/>
          <p:cNvSpPr txBox="1">
            <a:spLocks noChangeArrowheads="1"/>
          </p:cNvSpPr>
          <p:nvPr/>
        </p:nvSpPr>
        <p:spPr bwMode="auto">
          <a:xfrm>
            <a:off x="254000" y="726744"/>
            <a:ext cx="8534400" cy="3810274"/>
          </a:xfrm>
          <a:prstGeom prst="rect">
            <a:avLst/>
          </a:prstGeom>
          <a:noFill/>
          <a:ln w="9525">
            <a:noFill/>
            <a:miter lim="800000"/>
            <a:headEnd/>
            <a:tailEnd/>
          </a:ln>
          <a:effectLst/>
        </p:spPr>
        <p:txBody>
          <a:bodyPr>
            <a:spAutoFit/>
          </a:bodyPr>
          <a:lstStyle/>
          <a:p>
            <a:pPr eaLnBrk="1" hangingPunct="1">
              <a:spcAft>
                <a:spcPct val="20000"/>
              </a:spcAft>
              <a:tabLst>
                <a:tab pos="231775" algn="l"/>
                <a:tab pos="461963" algn="l"/>
              </a:tabLst>
            </a:pPr>
            <a:r>
              <a:rPr lang="en-US" sz="2400" dirty="0" err="1">
                <a:solidFill>
                  <a:schemeClr val="bg1"/>
                </a:solidFill>
                <a:latin typeface="Arial" charset="0"/>
              </a:rPr>
              <a:t>StringBuilder.Append</a:t>
            </a:r>
            <a:r>
              <a:rPr lang="en-US" sz="2400" dirty="0">
                <a:solidFill>
                  <a:schemeClr val="bg1"/>
                </a:solidFill>
                <a:latin typeface="Arial" charset="0"/>
              </a:rPr>
              <a:t> Method (Char[</a:t>
            </a:r>
            <a:r>
              <a:rPr lang="en-US" dirty="0">
                <a:solidFill>
                  <a:schemeClr val="bg1"/>
                </a:solidFill>
                <a:latin typeface="Arial" charset="0"/>
              </a:rPr>
              <a:t> </a:t>
            </a:r>
            <a:r>
              <a:rPr lang="en-US" sz="2400" dirty="0">
                <a:solidFill>
                  <a:schemeClr val="bg1"/>
                </a:solidFill>
                <a:latin typeface="Arial" charset="0"/>
              </a:rPr>
              <a:t>], Int32, Int32)</a:t>
            </a:r>
          </a:p>
          <a:p>
            <a:pPr eaLnBrk="1" hangingPunct="1">
              <a:spcAft>
                <a:spcPct val="20000"/>
              </a:spcAft>
              <a:tabLst>
                <a:tab pos="231775" algn="l"/>
                <a:tab pos="461963" algn="l"/>
              </a:tabLst>
            </a:pPr>
            <a:r>
              <a:rPr lang="en-US" sz="1400" dirty="0">
                <a:solidFill>
                  <a:schemeClr val="bg1"/>
                </a:solidFill>
                <a:latin typeface="Arial" charset="0"/>
              </a:rPr>
              <a:t>Appends the string representation of a specified </a:t>
            </a:r>
            <a:r>
              <a:rPr lang="en-US" sz="1400" dirty="0" err="1">
                <a:solidFill>
                  <a:schemeClr val="bg1"/>
                </a:solidFill>
                <a:latin typeface="Arial" charset="0"/>
              </a:rPr>
              <a:t>subarray</a:t>
            </a:r>
            <a:r>
              <a:rPr lang="en-US" sz="1400" dirty="0">
                <a:solidFill>
                  <a:schemeClr val="bg1"/>
                </a:solidFill>
                <a:latin typeface="Arial" charset="0"/>
              </a:rPr>
              <a:t> of Unicode characters to the end of this instance.</a:t>
            </a:r>
          </a:p>
          <a:p>
            <a:pPr eaLnBrk="1" hangingPunct="1">
              <a:spcBef>
                <a:spcPct val="45000"/>
              </a:spcBef>
              <a:spcAft>
                <a:spcPct val="45000"/>
              </a:spcAft>
              <a:tabLst>
                <a:tab pos="231775" algn="l"/>
                <a:tab pos="461963" algn="l"/>
              </a:tabLst>
            </a:pPr>
            <a:r>
              <a:rPr lang="en-US" sz="1400" dirty="0">
                <a:solidFill>
                  <a:schemeClr val="bg1"/>
                </a:solidFill>
                <a:latin typeface="Arial" charset="0"/>
              </a:rPr>
              <a:t>	</a:t>
            </a:r>
            <a:r>
              <a:rPr lang="en-US" sz="1400" b="1" dirty="0">
                <a:solidFill>
                  <a:schemeClr val="bg1"/>
                </a:solidFill>
                <a:latin typeface="Lucida Console" pitchFamily="49" charset="0"/>
              </a:rPr>
              <a:t>public</a:t>
            </a:r>
            <a:r>
              <a:rPr lang="en-US" sz="1400" dirty="0">
                <a:solidFill>
                  <a:schemeClr val="bg1"/>
                </a:solidFill>
                <a:latin typeface="Lucida Console" pitchFamily="49" charset="0"/>
              </a:rPr>
              <a:t> </a:t>
            </a:r>
            <a:r>
              <a:rPr lang="en-US" sz="1400" dirty="0" err="1">
                <a:solidFill>
                  <a:schemeClr val="bg1"/>
                </a:solidFill>
                <a:latin typeface="Lucida Console" pitchFamily="49" charset="0"/>
              </a:rPr>
              <a:t>StringBuilder</a:t>
            </a:r>
            <a:r>
              <a:rPr lang="en-US" sz="1400" dirty="0">
                <a:solidFill>
                  <a:schemeClr val="bg1"/>
                </a:solidFill>
                <a:latin typeface="Lucida Console" pitchFamily="49" charset="0"/>
              </a:rPr>
              <a:t> </a:t>
            </a:r>
            <a:r>
              <a:rPr lang="en-US" sz="1400" b="1" dirty="0">
                <a:solidFill>
                  <a:schemeClr val="bg1"/>
                </a:solidFill>
                <a:latin typeface="Lucida Console" pitchFamily="49" charset="0"/>
              </a:rPr>
              <a:t>Append</a:t>
            </a:r>
            <a:r>
              <a:rPr lang="en-US" sz="1400" dirty="0">
                <a:solidFill>
                  <a:schemeClr val="bg1"/>
                </a:solidFill>
                <a:latin typeface="Lucida Console" pitchFamily="49" charset="0"/>
              </a:rPr>
              <a:t>(</a:t>
            </a:r>
            <a:r>
              <a:rPr lang="en-US" sz="1400" b="1" dirty="0">
                <a:solidFill>
                  <a:schemeClr val="bg1"/>
                </a:solidFill>
                <a:latin typeface="Lucida Console" pitchFamily="49" charset="0"/>
              </a:rPr>
              <a:t>char</a:t>
            </a:r>
            <a:r>
              <a:rPr lang="en-US" sz="1400" dirty="0">
                <a:solidFill>
                  <a:schemeClr val="bg1"/>
                </a:solidFill>
                <a:latin typeface="Lucida Console" pitchFamily="49" charset="0"/>
              </a:rPr>
              <a:t>[] </a:t>
            </a:r>
            <a:r>
              <a:rPr lang="en-US" sz="1400" i="1" dirty="0">
                <a:solidFill>
                  <a:schemeClr val="bg1"/>
                </a:solidFill>
                <a:latin typeface="Lucida Console" pitchFamily="49" charset="0"/>
              </a:rPr>
              <a:t>value</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startIndex</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charCount</a:t>
            </a:r>
            <a:r>
              <a:rPr lang="en-US" sz="1400" dirty="0">
                <a:solidFill>
                  <a:schemeClr val="bg1"/>
                </a:solidFill>
                <a:latin typeface="Lucida Console" pitchFamily="49" charset="0"/>
              </a:rPr>
              <a:t>);</a:t>
            </a:r>
          </a:p>
          <a:p>
            <a:pPr eaLnBrk="1" hangingPunct="1">
              <a:lnSpc>
                <a:spcPct val="90000"/>
              </a:lnSpc>
              <a:spcAft>
                <a:spcPct val="20000"/>
              </a:spcAft>
              <a:tabLst>
                <a:tab pos="231775" algn="l"/>
                <a:tab pos="461963" algn="l"/>
              </a:tabLst>
            </a:pPr>
            <a:r>
              <a:rPr lang="en-US" sz="1400" b="1" dirty="0">
                <a:solidFill>
                  <a:schemeClr val="bg1"/>
                </a:solidFill>
                <a:latin typeface="Arial" charset="0"/>
              </a:rPr>
              <a:t>Parameters</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a:solidFill>
                  <a:schemeClr val="bg1"/>
                </a:solidFill>
                <a:latin typeface="Arial" charset="0"/>
              </a:rPr>
              <a:t>value</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A character array.</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startIndex</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starting position in </a:t>
            </a:r>
            <a:r>
              <a:rPr lang="en-US" sz="1400" i="1" dirty="0">
                <a:solidFill>
                  <a:schemeClr val="bg1"/>
                </a:solidFill>
                <a:latin typeface="Arial" charset="0"/>
              </a:rPr>
              <a:t>value</a:t>
            </a:r>
            <a:r>
              <a:rPr lang="en-US" sz="1400" dirty="0">
                <a:solidFill>
                  <a:schemeClr val="bg1"/>
                </a:solidFill>
                <a:latin typeface="Arial" charset="0"/>
              </a:rPr>
              <a:t>.</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charCount</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number of characters append.</a:t>
            </a:r>
          </a:p>
          <a:p>
            <a:pPr eaLnBrk="1" hangingPunct="1">
              <a:spcAft>
                <a:spcPct val="20000"/>
              </a:spcAft>
              <a:tabLst>
                <a:tab pos="231775" algn="l"/>
                <a:tab pos="461963" algn="l"/>
              </a:tabLst>
            </a:pPr>
            <a:r>
              <a:rPr lang="en-US" sz="1400" b="1" dirty="0">
                <a:solidFill>
                  <a:schemeClr val="bg1"/>
                </a:solidFill>
                <a:latin typeface="Arial" charset="0"/>
              </a:rPr>
              <a:t>Return Value</a:t>
            </a:r>
          </a:p>
          <a:p>
            <a:pPr eaLnBrk="1" hangingPunct="1">
              <a:spcAft>
                <a:spcPct val="20000"/>
              </a:spcAft>
              <a:tabLst>
                <a:tab pos="231775" algn="l"/>
                <a:tab pos="461963" algn="l"/>
              </a:tabLst>
            </a:pPr>
            <a:r>
              <a:rPr lang="en-US" sz="1400" dirty="0">
                <a:solidFill>
                  <a:schemeClr val="bg1"/>
                </a:solidFill>
                <a:latin typeface="Arial" charset="0"/>
              </a:rPr>
              <a:t>	A reference to this instance after the append operation has occurred.</a:t>
            </a:r>
          </a:p>
          <a:p>
            <a:pPr eaLnBrk="1" hangingPunct="1">
              <a:spcAft>
                <a:spcPct val="20000"/>
              </a:spcAft>
              <a:tabLst>
                <a:tab pos="231775" algn="l"/>
                <a:tab pos="461963" algn="l"/>
              </a:tabLst>
            </a:pPr>
            <a:r>
              <a:rPr lang="en-US" sz="1400" b="1" dirty="0">
                <a:solidFill>
                  <a:schemeClr val="bg1"/>
                </a:solidFill>
                <a:latin typeface="Arial" charset="0"/>
              </a:rPr>
              <a:t>Exceptions</a:t>
            </a:r>
          </a:p>
        </p:txBody>
      </p:sp>
      <p:graphicFrame>
        <p:nvGraphicFramePr>
          <p:cNvPr id="194563" name="Group 3"/>
          <p:cNvGraphicFramePr>
            <a:graphicFrameLocks noGrp="1"/>
          </p:cNvGraphicFramePr>
          <p:nvPr/>
        </p:nvGraphicFramePr>
        <p:xfrm>
          <a:off x="441325" y="4515136"/>
          <a:ext cx="8512175" cy="2079625"/>
        </p:xfrm>
        <a:graphic>
          <a:graphicData uri="http://schemas.openxmlformats.org/drawingml/2006/table">
            <a:tbl>
              <a:tblPr/>
              <a:tblGrid>
                <a:gridCol w="2743200"/>
                <a:gridCol w="5768975"/>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Exception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Condition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ArgumentNullException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 is a null reference, and </a:t>
                      </a: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and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are not zero.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2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rPr>
                        <a:t>ArgumentOutOfRangeException</a:t>
                      </a:r>
                      <a:endParaRPr kumimoji="0" lang="en-US" sz="1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endParaRPr kumimoji="0" lang="en-US" sz="1400" b="0"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the length of </a:t>
                      </a: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577" name="Rectangle 17"/>
          <p:cNvSpPr>
            <a:spLocks noGrp="1" noChangeArrowheads="1"/>
          </p:cNvSpPr>
          <p:nvPr>
            <p:ph type="title"/>
          </p:nvPr>
        </p:nvSpPr>
        <p:spPr>
          <a:xfrm>
            <a:off x="685800" y="0"/>
            <a:ext cx="8229600" cy="747897"/>
          </a:xfrm>
          <a:noFill/>
          <a:ln/>
        </p:spPr>
        <p:txBody>
          <a:bodyPr anchor="b"/>
          <a:lstStyle/>
          <a:p>
            <a:r>
              <a:rPr lang="en-US" dirty="0" smtClean="0"/>
              <a:t>Specifications:  .NET </a:t>
            </a:r>
            <a:r>
              <a:rPr lang="en-US" dirty="0"/>
              <a:t>today</a:t>
            </a:r>
          </a:p>
        </p:txBody>
      </p:sp>
    </p:spTree>
    <p:extLst>
      <p:ext uri="{BB962C8B-B14F-4D97-AF65-F5344CB8AC3E}">
        <p14:creationId xmlns:p14="http://schemas.microsoft.com/office/powerpoint/2007/7/12/main" val="17220767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301659"/>
            <a:ext cx="8693624" cy="2784144"/>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95586" name="Rectangle 2"/>
          <p:cNvSpPr>
            <a:spLocks noGrp="1" noChangeArrowheads="1"/>
          </p:cNvSpPr>
          <p:nvPr>
            <p:ph type="title"/>
          </p:nvPr>
        </p:nvSpPr>
        <p:spPr/>
        <p:txBody>
          <a:bodyPr/>
          <a:lstStyle/>
          <a:p>
            <a:r>
              <a:rPr lang="en-US" dirty="0"/>
              <a:t>Specifications in </a:t>
            </a:r>
            <a:r>
              <a:rPr lang="en-US" dirty="0" smtClean="0"/>
              <a:t>Spec#</a:t>
            </a:r>
            <a:endParaRPr lang="en-US" dirty="0"/>
          </a:p>
        </p:txBody>
      </p:sp>
      <p:sp>
        <p:nvSpPr>
          <p:cNvPr id="195587" name="Text Box 3"/>
          <p:cNvSpPr txBox="1">
            <a:spLocks noGrp="1" noChangeArrowheads="1"/>
          </p:cNvSpPr>
          <p:nvPr>
            <p:ph type="body" idx="1"/>
          </p:nvPr>
        </p:nvSpPr>
        <p:spPr>
          <a:xfrm>
            <a:off x="457200" y="1485904"/>
            <a:ext cx="8441140" cy="2215991"/>
          </a:xfrm>
          <a:noFill/>
          <a:ln/>
        </p:spPr>
        <p:txBody>
          <a:bodyPr/>
          <a:lstStyle/>
          <a:p>
            <a:pPr marL="0" indent="0">
              <a:buFontTx/>
              <a:buNone/>
              <a:tabLst>
                <a:tab pos="3479800" algn="l"/>
              </a:tabLst>
            </a:pPr>
            <a:r>
              <a:rPr lang="en-US" sz="1800" dirty="0">
                <a:solidFill>
                  <a:srgbClr xmlns:mc="http://schemas.openxmlformats.org/markup-compatibility/2006" xmlns:a14="http://schemas.microsoft.com/office/drawing/2007/7/7/main" val="00B0F0" mc:Ignorable=""/>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a:solidFill>
                  <a:srgbClr xmlns:mc="http://schemas.openxmlformats.org/markup-compatibility/2006" xmlns:a14="http://schemas.microsoft.com/office/drawing/2007/7/7/main" val="00B0F0" mc:Ignorable=""/>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rgbClr xmlns:mc="http://schemas.openxmlformats.org/markup-compatibility/2006" xmlns:a14="http://schemas.microsoft.com/office/drawing/2007/7/7/main" val="00B0F0" mc:Ignorable=""/>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a:solidFill>
                  <a:srgbClr xmlns:mc="http://schemas.openxmlformats.org/markup-compatibility/2006" xmlns:a14="http://schemas.microsoft.com/office/drawing/2007/7/7/main" val="00B0F0" mc:Ignorable=""/>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requires</a:t>
            </a:r>
            <a:r>
              <a:rPr lang="en-US" sz="1800" dirty="0">
                <a:solidFill>
                  <a:schemeClr val="tx1"/>
                </a:solidFill>
                <a:latin typeface="Consolas" pitchFamily="49" charset="0"/>
              </a:rPr>
              <a:t> value == </a:t>
            </a:r>
            <a:r>
              <a:rPr lang="en-US" sz="1800" dirty="0">
                <a:solidFill>
                  <a:srgbClr xmlns:mc="http://schemas.openxmlformats.org/markup-compatibility/2006" xmlns:a14="http://schemas.microsoft.com/office/drawing/2007/7/7/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==&gt;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0;</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charCount</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requires</a:t>
            </a:r>
            <a:r>
              <a:rPr lang="en-US" sz="1800" dirty="0">
                <a:solidFill>
                  <a:schemeClr val="tx1"/>
                </a:solidFill>
                <a:latin typeface="Consolas" pitchFamily="49" charset="0"/>
              </a:rPr>
              <a:t> value </a:t>
            </a: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 ==&gt;</a:t>
            </a:r>
            <a:r>
              <a:rPr lang="en-US" sz="1800" dirty="0">
                <a:solidFill>
                  <a:schemeClr val="tx1"/>
                </a:solidFill>
                <a:latin typeface="Consolas" pitchFamily="49" charset="0"/>
              </a:rPr>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 +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a:solidFill>
                  <a:schemeClr val="tx1"/>
                </a:solidFill>
                <a:latin typeface="Consolas" pitchFamily="49" charset="0"/>
              </a:rPr>
              <a:t>value.Length</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ensures</a:t>
            </a: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result</a:t>
            </a:r>
            <a:r>
              <a:rPr lang="en-US" sz="1800" dirty="0" smtClean="0">
                <a:solidFill>
                  <a:schemeClr val="tx1"/>
                </a:solidFill>
                <a:latin typeface="Consolas" pitchFamily="49" charset="0"/>
              </a:rPr>
              <a:t> == </a:t>
            </a:r>
            <a:r>
              <a:rPr lang="en-US" sz="1800" dirty="0">
                <a:solidFill>
                  <a:srgbClr xmlns:mc="http://schemas.openxmlformats.org/markup-compatibility/2006" xmlns:a14="http://schemas.microsoft.com/office/drawing/2007/7/7/main" val="00B0F0" mc:Ignorable=""/>
                </a:solidFill>
                <a:latin typeface="Consolas" pitchFamily="49" charset="0"/>
              </a:rPr>
              <a:t>this</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Tree>
    <p:extLst>
      <p:ext uri="{BB962C8B-B14F-4D97-AF65-F5344CB8AC3E}">
        <p14:creationId xmlns:p14="http://schemas.microsoft.com/office/powerpoint/2007/7/12/main" val="351774105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301658"/>
            <a:ext cx="8693624" cy="4176215"/>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95586" name="Rectangle 2"/>
          <p:cNvSpPr>
            <a:spLocks noGrp="1" noChangeArrowheads="1"/>
          </p:cNvSpPr>
          <p:nvPr>
            <p:ph type="title"/>
          </p:nvPr>
        </p:nvSpPr>
        <p:spPr>
          <a:xfrm>
            <a:off x="381000" y="230187"/>
            <a:ext cx="8382000" cy="664797"/>
          </a:xfrm>
        </p:spPr>
        <p:txBody>
          <a:bodyPr/>
          <a:lstStyle/>
          <a:p>
            <a:r>
              <a:rPr lang="en-US" sz="4800" dirty="0"/>
              <a:t>Specifications </a:t>
            </a:r>
            <a:r>
              <a:rPr lang="en-US" sz="4800" dirty="0" smtClean="0"/>
              <a:t>with Code Contracts</a:t>
            </a:r>
            <a:endParaRPr lang="en-US" sz="4800" dirty="0"/>
          </a:p>
        </p:txBody>
      </p:sp>
      <p:sp>
        <p:nvSpPr>
          <p:cNvPr id="195587" name="Text Box 3"/>
          <p:cNvSpPr txBox="1">
            <a:spLocks noGrp="1" noChangeArrowheads="1"/>
          </p:cNvSpPr>
          <p:nvPr>
            <p:ph type="body" idx="1"/>
          </p:nvPr>
        </p:nvSpPr>
        <p:spPr>
          <a:xfrm>
            <a:off x="457200" y="1485904"/>
            <a:ext cx="8441140" cy="3573286"/>
          </a:xfrm>
          <a:noFill/>
          <a:ln/>
        </p:spPr>
        <p:txBody>
          <a:bodyPr/>
          <a:lstStyle/>
          <a:p>
            <a:pPr marL="0" indent="0">
              <a:buFontTx/>
              <a:buNone/>
              <a:tabLst>
                <a:tab pos="3479800" algn="l"/>
              </a:tabLst>
            </a:pPr>
            <a:r>
              <a:rPr lang="en-US" sz="1800" dirty="0">
                <a:solidFill>
                  <a:srgbClr xmlns:mc="http://schemas.openxmlformats.org/markup-compatibility/2006" xmlns:a14="http://schemas.microsoft.com/office/drawing/2007/7/7/main" val="00B0F0" mc:Ignorable=""/>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a:solidFill>
                  <a:srgbClr xmlns:mc="http://schemas.openxmlformats.org/markup-compatibility/2006" xmlns:a14="http://schemas.microsoft.com/office/drawing/2007/7/7/main" val="00B0F0" mc:Ignorable=""/>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rgbClr xmlns:mc="http://schemas.openxmlformats.org/markup-compatibility/2006" xmlns:a14="http://schemas.microsoft.com/office/drawing/2007/7/7/main" val="00B0F0" mc:Ignorable=""/>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a:solidFill>
                  <a:srgbClr xmlns:mc="http://schemas.openxmlformats.org/markup-compatibility/2006" xmlns:a14="http://schemas.microsoft.com/office/drawing/2007/7/7/main" val="00B0F0" mc:Ignorable=""/>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 </a:t>
            </a:r>
            <a:r>
              <a:rPr lang="en-US" sz="1800" dirty="0">
                <a:solidFill>
                  <a:srgbClr xmlns:mc="http://schemas.openxmlformats.org/markup-compatibility/2006" xmlns:a14="http://schemas.microsoft.com/office/drawing/2007/7/7/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a:t>
            </a:r>
            <a:r>
              <a:rPr lang="en-US" sz="1800" dirty="0" smtClean="0">
                <a:solidFill>
                  <a:schemeClr val="tx1"/>
                </a:solidFill>
                <a:latin typeface="Consolas" pitchFamily="49" charset="0"/>
              </a:rPr>
              <a:t>0));</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charCount</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a:t>
            </a: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07/7/7/main" val="00B0F0" mc:Ignorable=""/>
                </a:solidFill>
                <a:latin typeface="Consolas" pitchFamily="49" charset="0"/>
              </a:rPr>
              <a:t>null</a:t>
            </a:r>
            <a:r>
              <a:rPr lang="en-US" sz="1800" dirty="0">
                <a:solidFill>
                  <a:schemeClr val="tx1"/>
                </a:solidFill>
                <a:latin typeface="Consolas" pitchFamily="49" charset="0"/>
              </a:rPr>
              <a:t>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smtClean="0">
                <a:solidFill>
                  <a:schemeClr val="tx1"/>
                </a:solidFill>
                <a:latin typeface="Consolas" pitchFamily="49" charset="0"/>
              </a:rPr>
              <a:t>value.Length</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Contract.Ensures</a:t>
            </a:r>
            <a:r>
              <a:rPr lang="en-US" sz="1800" dirty="0" smtClean="0">
                <a:solidFill>
                  <a:schemeClr val="tx1"/>
                </a:solidFill>
                <a:latin typeface="Consolas" pitchFamily="49" charset="0"/>
              </a:rPr>
              <a:t>(</a:t>
            </a:r>
            <a:r>
              <a:rPr lang="en-US" sz="1800" dirty="0" err="1" smtClean="0">
                <a:solidFill>
                  <a:schemeClr val="tx1"/>
                </a:solidFill>
                <a:latin typeface="Consolas" pitchFamily="49" charset="0"/>
              </a:rPr>
              <a:t>Contracts.Result</a:t>
            </a:r>
            <a:r>
              <a:rPr lang="en-US" sz="1800" dirty="0" smtClean="0">
                <a:solidFill>
                  <a:schemeClr val="tx1"/>
                </a:solidFill>
                <a:latin typeface="Consolas" pitchFamily="49" charset="0"/>
              </a:rPr>
              <a:t>&lt;</a:t>
            </a:r>
            <a:r>
              <a:rPr lang="en-US" sz="1800" dirty="0" err="1" smtClean="0">
                <a:solidFill>
                  <a:schemeClr val="tx1"/>
                </a:solidFill>
                <a:latin typeface="Consolas" pitchFamily="49" charset="0"/>
              </a:rPr>
              <a:t>StringBuilder</a:t>
            </a:r>
            <a:r>
              <a:rPr lang="en-US" sz="1800" dirty="0" smtClean="0">
                <a:solidFill>
                  <a:schemeClr val="tx1"/>
                </a:solidFill>
                <a:latin typeface="Consolas" pitchFamily="49" charset="0"/>
              </a:rPr>
              <a:t>&gt;() == </a:t>
            </a:r>
            <a:r>
              <a:rPr lang="en-US" sz="1800" dirty="0">
                <a:solidFill>
                  <a:srgbClr xmlns:mc="http://schemas.openxmlformats.org/markup-compatibility/2006" xmlns:a14="http://schemas.microsoft.com/office/drawing/2007/7/7/main" val="00B0F0" mc:Ignorable=""/>
                </a:solidFill>
                <a:latin typeface="Consolas" pitchFamily="49" charset="0"/>
              </a:rPr>
              <a:t>this</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 method implementation...</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
        <p:nvSpPr>
          <p:cNvPr id="7" name="Rounded Rectangular Callout 6"/>
          <p:cNvSpPr/>
          <p:nvPr/>
        </p:nvSpPr>
        <p:spPr bwMode="auto">
          <a:xfrm>
            <a:off x="3794078" y="4790364"/>
            <a:ext cx="4449170" cy="1815151"/>
          </a:xfrm>
          <a:prstGeom prst="wedgeRoundRectCallout">
            <a:avLst>
              <a:gd name="adj1" fmla="val -78610"/>
              <a:gd name="adj2" fmla="val -79068"/>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Note that postcondition is declared at top of method body, which is not where it should be executed.</a:t>
            </a:r>
            <a:b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 rewriter tool moves these.</a:t>
            </a:r>
          </a:p>
        </p:txBody>
      </p:sp>
      <p:sp>
        <p:nvSpPr>
          <p:cNvPr id="8" name="Rectangle 2"/>
          <p:cNvSpPr txBox="1">
            <a:spLocks noChangeArrowheads="1"/>
          </p:cNvSpPr>
          <p:nvPr/>
        </p:nvSpPr>
        <p:spPr>
          <a:xfrm>
            <a:off x="6934200" y="782637"/>
            <a:ext cx="1638299" cy="3877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pPr algn="r"/>
            <a:r>
              <a:rPr lang="en-US" sz="2800" dirty="0" smtClean="0"/>
              <a:t>(.NET 4.0)</a:t>
            </a:r>
            <a:endParaRPr lang="en-US" sz="2800" dirty="0"/>
          </a:p>
        </p:txBody>
      </p:sp>
    </p:spTree>
    <p:extLst>
      <p:ext uri="{BB962C8B-B14F-4D97-AF65-F5344CB8AC3E}">
        <p14:creationId xmlns:p14="http://schemas.microsoft.com/office/powerpoint/2007/7/12/main" val="181959345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a:t>
            </a:r>
            <a:endParaRPr lang="en-US" dirty="0"/>
          </a:p>
        </p:txBody>
      </p:sp>
      <p:sp>
        <p:nvSpPr>
          <p:cNvPr id="3" name="Content Placeholder 2"/>
          <p:cNvSpPr>
            <a:spLocks noGrp="1"/>
          </p:cNvSpPr>
          <p:nvPr>
            <p:ph idx="1"/>
          </p:nvPr>
        </p:nvSpPr>
        <p:spPr>
          <a:xfrm>
            <a:off x="381000" y="1085323"/>
            <a:ext cx="8382000" cy="5827749"/>
          </a:xfrm>
        </p:spPr>
        <p:txBody>
          <a:bodyPr/>
          <a:lstStyle/>
          <a:p>
            <a:r>
              <a:rPr lang="en-US" sz="3200" dirty="0" smtClean="0"/>
              <a:t>Experimental language with focus on:</a:t>
            </a:r>
          </a:p>
          <a:p>
            <a:pPr lvl="1"/>
            <a:r>
              <a:rPr lang="en-US" sz="2800" dirty="0" smtClean="0"/>
              <a:t>Shared-memory concurrency</a:t>
            </a:r>
          </a:p>
          <a:p>
            <a:pPr lvl="1"/>
            <a:r>
              <a:rPr lang="en-US" sz="2800" dirty="0" smtClean="0"/>
              <a:t>Static verification</a:t>
            </a:r>
          </a:p>
          <a:p>
            <a:r>
              <a:rPr lang="en-US" sz="3200" dirty="0" smtClean="0"/>
              <a:t>Key features</a:t>
            </a:r>
          </a:p>
          <a:p>
            <a:pPr lvl="1"/>
            <a:r>
              <a:rPr lang="en-US" sz="2800" dirty="0" smtClean="0"/>
              <a:t>Memory access governed by a model of permissions</a:t>
            </a:r>
          </a:p>
          <a:p>
            <a:pPr lvl="1"/>
            <a:r>
              <a:rPr lang="en-US" sz="2800" dirty="0" smtClean="0"/>
              <a:t>Sharing via locks with monitor invariants</a:t>
            </a:r>
          </a:p>
          <a:p>
            <a:pPr lvl="1"/>
            <a:r>
              <a:rPr lang="en-US" sz="2800" dirty="0" smtClean="0"/>
              <a:t>Deadlock checking, dynamic lock re-ordering</a:t>
            </a:r>
          </a:p>
          <a:p>
            <a:pPr lvl="1"/>
            <a:r>
              <a:rPr lang="en-US" sz="2800" dirty="0" smtClean="0"/>
              <a:t>Channels</a:t>
            </a:r>
          </a:p>
          <a:p>
            <a:r>
              <a:rPr lang="en-US" sz="3200" dirty="0" smtClean="0"/>
              <a:t>Other features</a:t>
            </a:r>
          </a:p>
          <a:p>
            <a:pPr lvl="1"/>
            <a:r>
              <a:rPr lang="en-US" sz="1600" dirty="0" smtClean="0"/>
              <a:t>Classes; Mutual exclusion and readers/writers locks; </a:t>
            </a:r>
            <a:br>
              <a:rPr lang="en-US" sz="1600" dirty="0" smtClean="0"/>
            </a:br>
            <a:r>
              <a:rPr lang="en-US" sz="1600" dirty="0" smtClean="0"/>
              <a:t>Fractional </a:t>
            </a:r>
            <a:r>
              <a:rPr lang="en-US" sz="1600" dirty="0" err="1" smtClean="0"/>
              <a:t>permissions;Two-state</a:t>
            </a:r>
            <a:r>
              <a:rPr lang="en-US" sz="1600" dirty="0" smtClean="0"/>
              <a:t> monitor invariants;</a:t>
            </a:r>
            <a:br>
              <a:rPr lang="en-US" sz="1600" dirty="0" smtClean="0"/>
            </a:br>
            <a:r>
              <a:rPr lang="en-US" sz="1600" dirty="0" smtClean="0"/>
              <a:t>Asynchronous method calls; Memory leak checking;</a:t>
            </a:r>
            <a:br>
              <a:rPr lang="en-US" sz="1600" dirty="0" smtClean="0"/>
            </a:br>
            <a:r>
              <a:rPr lang="en-US" sz="1600" dirty="0" smtClean="0"/>
              <a:t>Logic predicates and functions; Ghost and prophecy variables</a:t>
            </a:r>
          </a:p>
        </p:txBody>
      </p:sp>
    </p:spTree>
    <p:extLst>
      <p:ext uri="{BB962C8B-B14F-4D97-AF65-F5344CB8AC3E}">
        <p14:creationId xmlns:p14="http://schemas.microsoft.com/office/powerpoint/2007/7/12/main" val="428111443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07/7/7/main" val="000000" mc:Ignorable=""/>
      </a:dk1>
      <a:lt1>
        <a:srgbClr xmlns:mc="http://schemas.openxmlformats.org/markup-compatibility/2006" xmlns:a14="http://schemas.microsoft.com/office/drawing/2007/7/7/main" val="FFFFFF" mc:Ignorable=""/>
      </a:lt1>
      <a:dk2>
        <a:srgbClr xmlns:mc="http://schemas.openxmlformats.org/markup-compatibility/2006" xmlns:a14="http://schemas.microsoft.com/office/drawing/2007/7/7/main" val="3F3F3F" mc:Ignorable=""/>
      </a:dk2>
      <a:lt2>
        <a:srgbClr xmlns:mc="http://schemas.openxmlformats.org/markup-compatibility/2006" xmlns:a14="http://schemas.microsoft.com/office/drawing/2007/7/7/main" val="FFFFFF" mc:Ignorable=""/>
      </a:lt2>
      <a:accent1>
        <a:srgbClr xmlns:mc="http://schemas.openxmlformats.org/markup-compatibility/2006" xmlns:a14="http://schemas.microsoft.com/office/drawing/2007/7/7/main" val="FFDF79" mc:Ignorable=""/>
      </a:accent1>
      <a:accent2>
        <a:srgbClr xmlns:mc="http://schemas.openxmlformats.org/markup-compatibility/2006" xmlns:a14="http://schemas.microsoft.com/office/drawing/2007/7/7/main" val="5782B5" mc:Ignorable=""/>
      </a:accent2>
      <a:accent3>
        <a:srgbClr xmlns:mc="http://schemas.openxmlformats.org/markup-compatibility/2006" xmlns:a14="http://schemas.microsoft.com/office/drawing/2007/7/7/main" val="E28A54" mc:Ignorable=""/>
      </a:accent3>
      <a:accent4>
        <a:srgbClr xmlns:mc="http://schemas.openxmlformats.org/markup-compatibility/2006" xmlns:a14="http://schemas.microsoft.com/office/drawing/2007/7/7/main" val="94D850" mc:Ignorable=""/>
      </a:accent4>
      <a:accent5>
        <a:srgbClr xmlns:mc="http://schemas.openxmlformats.org/markup-compatibility/2006" xmlns:a14="http://schemas.microsoft.com/office/drawing/2007/7/7/main" val="FFA94B" mc:Ignorable=""/>
      </a:accent5>
      <a:accent6>
        <a:srgbClr xmlns:mc="http://schemas.openxmlformats.org/markup-compatibility/2006" xmlns:a14="http://schemas.microsoft.com/office/drawing/2007/7/7/main" val="9047B9" mc:Ignorable=""/>
      </a:accent6>
      <a:hlink>
        <a:srgbClr xmlns:mc="http://schemas.openxmlformats.org/markup-compatibility/2006" xmlns:a14="http://schemas.microsoft.com/office/drawing/2007/7/7/main" val="009ED6" mc:Ignorable=""/>
      </a:hlink>
      <a:folHlink>
        <a:srgbClr xmlns:mc="http://schemas.openxmlformats.org/markup-compatibility/2006" xmlns:a14="http://schemas.microsoft.com/office/drawing/2007/7/7/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outs:outSpaceData xmlns:outs="http://schemas.microsoft.com/office/2009/outspace/metadata">
  <outs:relatedDates>
    <outs:relatedDate>
      <outs:type>3</outs:type>
      <outs:displayName>Last Modified</outs:displayName>
      <outs:dateTime>2009-09-07T08:54:55Z</outs:dateTime>
      <outs:isPinned>true</outs:isPinned>
    </outs:relatedDate>
    <outs:relatedDate>
      <outs:type>2</outs:type>
      <outs:displayName>Created</outs:displayName>
      <outs:dateTime>2009-09-05T10:31:16Z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79DAF30D-2EA1-4EE6-9384-52A4909FD84C}">
  <ds:schemaRef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purl.org/dc/terms/"/>
    <ds:schemaRef ds:uri="http://schemas.microsoft.com/office/2006/metadata/properties"/>
  </ds:schemaRefs>
</ds:datastoreItem>
</file>

<file path=customXml/itemProps4.xml><?xml version="1.0" encoding="utf-8"?>
<ds:datastoreItem xmlns:ds="http://schemas.openxmlformats.org/officeDocument/2006/customXml" ds:itemID="{7D9A3F02-6703-4C22-959B-8230D405EF09}">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3129</TotalTime>
  <Words>1888</Words>
  <Application>Microsoft Office PowerPoint</Application>
  <PresentationFormat>On-screen Show (4:3)</PresentationFormat>
  <Paragraphs>541</Paragraphs>
  <Slides>41</Slides>
  <Notes>8</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MSR_PPT template_07_light</vt:lpstr>
      <vt:lpstr>Verification of concurrent object-oriented programs</vt:lpstr>
      <vt:lpstr>Software engineering research</vt:lpstr>
      <vt:lpstr>Some specification/verification tools at Microsoft</vt:lpstr>
      <vt:lpstr>Spec# programming system [Barnett, Fähndrich, Leino, Müller, Schulte, Venter, et al.]</vt:lpstr>
      <vt:lpstr>Spec# demo</vt:lpstr>
      <vt:lpstr>Specifications:  .NET today</vt:lpstr>
      <vt:lpstr>Specifications in Spec#</vt:lpstr>
      <vt:lpstr>Specifications with Code Contracts</vt:lpstr>
      <vt:lpstr>Chalice</vt:lpstr>
      <vt:lpstr>Dealing with memory (the heap)</vt:lpstr>
      <vt:lpstr>Inc</vt:lpstr>
      <vt:lpstr>Transfer of permissions</vt:lpstr>
      <vt:lpstr>The two halves of a call</vt:lpstr>
      <vt:lpstr>Well-formed specifications</vt:lpstr>
      <vt:lpstr>Read permissions</vt:lpstr>
      <vt:lpstr>Fractional permissions</vt:lpstr>
      <vt:lpstr>Passing permissions to threads</vt:lpstr>
      <vt:lpstr>Shared state</vt:lpstr>
      <vt:lpstr>Monitors</vt:lpstr>
      <vt:lpstr>Monitor invariants</vt:lpstr>
      <vt:lpstr>Shared Counter</vt:lpstr>
      <vt:lpstr>Locks and permissions</vt:lpstr>
      <vt:lpstr>Preventing deadlocks</vt:lpstr>
      <vt:lpstr>Wait order</vt:lpstr>
      <vt:lpstr>Example:  Avoiding deadlocks</vt:lpstr>
      <vt:lpstr>Setting the wait order</vt:lpstr>
      <vt:lpstr>Dining Philosophers</vt:lpstr>
      <vt:lpstr>Changing the wait order</vt:lpstr>
      <vt:lpstr>Verified Software Initiative</vt:lpstr>
      <vt:lpstr>Boogie – a verification tool bus [Barnett, Jacobs, Leino, Moskal, Rümmer, et al.]</vt:lpstr>
      <vt:lpstr>Chalice summary</vt:lpstr>
      <vt:lpstr>Try it for yourself</vt:lpstr>
      <vt:lpstr>PowerPoint Presentation</vt:lpstr>
      <vt:lpstr>Hand over hand locking</vt:lpstr>
      <vt:lpstr>Hand-over-hand locking:  the idea</vt:lpstr>
      <vt:lpstr>Hand-over-hand locking:  the idea</vt:lpstr>
      <vt:lpstr>Hand-over-hand locking:  the idea</vt:lpstr>
      <vt:lpstr>Hand-over-hand locking:  the idea</vt:lpstr>
      <vt:lpstr>Hand-over-hand locking:  the idea</vt:lpstr>
      <vt:lpstr>Hand-over-hand locking:  the idea</vt:lpstr>
      <vt:lpstr>Hand-over-hand locking:  the idea</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Verification of concurrent object-oriented programs</dc:title>
  <dc:subject>Name of Event</dc:subject>
  <dc:creator>Rustan Leino</dc:creator>
  <dc:description>Template: Mark Johnson, Silver Fox Productions Inc.
Formatting:
Event Date:
Event Location:
Audience:</dc:description>
  <cp:lastModifiedBy>Rustan Leino</cp:lastModifiedBy>
  <cp:revision>32</cp:revision>
  <dcterms:created xsi:type="dcterms:W3CDTF">2009-09-05T10:31:16Z</dcterms:created>
  <dcterms:modified xsi:type="dcterms:W3CDTF">2009-09-07T16:27:19Z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