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18"/>
  </p:notesMasterIdLst>
  <p:handoutMasterIdLst>
    <p:handoutMasterId r:id="rId19"/>
  </p:handout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2D"/>
    <a:srgbClr val="F1C283"/>
    <a:srgbClr val="CE7E5A"/>
    <a:srgbClr val="CF6A3D"/>
    <a:srgbClr val="9C42E6"/>
    <a:srgbClr val="D1943B"/>
    <a:srgbClr val="F8F57B"/>
    <a:srgbClr val="D5B953"/>
    <a:srgbClr val="B87DF3"/>
    <a:srgbClr val="F4A23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4660"/>
  </p:normalViewPr>
  <p:slideViewPr>
    <p:cSldViewPr snapToGrid="0">
      <p:cViewPr varScale="1">
        <p:scale>
          <a:sx n="70" d="100"/>
          <a:sy n="70" d="100"/>
        </p:scale>
        <p:origin x="-432" y="-96"/>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2009-03-08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2009-03-08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2009-03-08 23:29</a:t>
            </a:fld>
            <a:endParaRPr lang="en-US"/>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CoincidenceCount0</a:t>
            </a:r>
            <a:r>
              <a:rPr lang="en-US" baseline="0" dirty="0" smtClean="0"/>
              <a:t> – CoincidenceCount.ssc</a:t>
            </a:r>
          </a:p>
          <a:p>
            <a:r>
              <a:rPr lang="en-US" baseline="0" dirty="0" smtClean="0"/>
              <a:t>CoincidenceCount1 – CoincidenceCountEfficient2.ssc</a:t>
            </a:r>
          </a:p>
          <a:p>
            <a:r>
              <a:rPr lang="en-US" baseline="0" dirty="0" smtClean="0"/>
              <a:t>CoincidenceCount2 – CoincidenceCountAlterIntervariant.ssc</a:t>
            </a:r>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cstate="print"/>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cstate="print"/>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cstate="print"/>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cstate="print"/>
          <a:stretch>
            <a:fillRect/>
          </a:stretch>
        </p:blipFill>
        <p:spPr>
          <a:xfrm>
            <a:off x="571" y="0"/>
            <a:ext cx="9142858" cy="103174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2" r:id="rId2"/>
    <p:sldLayoutId id="2147483683" r:id="rId3"/>
    <p:sldLayoutId id="2147483684" r:id="rId4"/>
    <p:sldLayoutId id="2147483685" r:id="rId5"/>
    <p:sldLayoutId id="2147483686" r:id="rId6"/>
    <p:sldLayoutId id="2147483687" r:id="rId7"/>
    <p:sldLayoutId id="2147483688" r:id="rId8"/>
    <p:sldLayoutId id="2147483693" r:id="rId9"/>
    <p:sldLayoutId id="2147483689" r:id="rId10"/>
    <p:sldLayoutId id="2147483690" r:id="rId11"/>
    <p:sldLayoutId id="2147483691" r:id="rId12"/>
  </p:sldLayoutIdLst>
  <p:transitio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5"/>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5"/>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5"/>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5"/>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371405"/>
            <a:ext cx="7692761" cy="2243691"/>
          </a:xfrm>
        </p:spPr>
        <p:txBody>
          <a:bodyPr/>
          <a:lstStyle/>
          <a:p>
            <a:r>
              <a:rPr lang="en-US" dirty="0" smtClean="0"/>
              <a:t>Reasoning about Comprehensions </a:t>
            </a:r>
            <a:r>
              <a:rPr lang="en-US" dirty="0" smtClean="0"/>
              <a:t>with</a:t>
            </a:r>
            <a:br>
              <a:rPr lang="en-US" dirty="0" smtClean="0"/>
            </a:br>
            <a:r>
              <a:rPr lang="en-US" dirty="0" smtClean="0"/>
              <a:t>First-Order </a:t>
            </a:r>
            <a:r>
              <a:rPr lang="en-US" dirty="0" smtClean="0"/>
              <a:t>SMT Solvers</a:t>
            </a:r>
            <a:endParaRPr lang="en-US" dirty="0"/>
          </a:p>
        </p:txBody>
      </p:sp>
      <p:sp>
        <p:nvSpPr>
          <p:cNvPr id="3" name="Subtitle 2"/>
          <p:cNvSpPr>
            <a:spLocks noGrp="1"/>
          </p:cNvSpPr>
          <p:nvPr>
            <p:ph type="subTitle" idx="1"/>
          </p:nvPr>
        </p:nvSpPr>
        <p:spPr>
          <a:xfrm>
            <a:off x="727605" y="4026558"/>
            <a:ext cx="7692761" cy="1726627"/>
          </a:xfrm>
        </p:spPr>
        <p:txBody>
          <a:bodyPr/>
          <a:lstStyle/>
          <a:p>
            <a:r>
              <a:rPr lang="en-US" dirty="0" smtClean="0"/>
              <a:t>K. Rustan M. Leino</a:t>
            </a:r>
            <a:endParaRPr lang="en-US" dirty="0" smtClean="0"/>
          </a:p>
          <a:p>
            <a:r>
              <a:rPr lang="en-US" sz="2000" dirty="0" smtClean="0"/>
              <a:t>Microsoft Research, Redmond</a:t>
            </a:r>
            <a:endParaRPr lang="en-US" dirty="0" smtClean="0"/>
          </a:p>
          <a:p>
            <a:pPr>
              <a:spcBef>
                <a:spcPts val="1800"/>
              </a:spcBef>
            </a:pPr>
            <a:r>
              <a:rPr lang="en-US" dirty="0" smtClean="0"/>
              <a:t>Rosemary Monahan</a:t>
            </a:r>
            <a:br>
              <a:rPr lang="en-US" dirty="0" smtClean="0"/>
            </a:br>
            <a:r>
              <a:rPr lang="en-US" sz="2000" dirty="0" smtClean="0"/>
              <a:t>National University of Ireland, </a:t>
            </a:r>
            <a:r>
              <a:rPr lang="en-US" sz="2000" dirty="0" err="1" smtClean="0"/>
              <a:t>Maynooth</a:t>
            </a:r>
            <a:endParaRPr lang="en-US" sz="2000" dirty="0"/>
          </a:p>
        </p:txBody>
      </p:sp>
      <p:sp>
        <p:nvSpPr>
          <p:cNvPr id="4" name="TextBox 3"/>
          <p:cNvSpPr txBox="1"/>
          <p:nvPr/>
        </p:nvSpPr>
        <p:spPr>
          <a:xfrm>
            <a:off x="6810230" y="6141496"/>
            <a:ext cx="2197290" cy="646331"/>
          </a:xfrm>
          <a:prstGeom prst="rect">
            <a:avLst/>
          </a:prstGeom>
          <a:noFill/>
        </p:spPr>
        <p:txBody>
          <a:bodyPr wrap="square" rtlCol="0">
            <a:spAutoFit/>
          </a:bodyPr>
          <a:lstStyle/>
          <a:p>
            <a:r>
              <a:rPr lang="en-US" sz="1200" dirty="0" smtClean="0">
                <a:solidFill>
                  <a:schemeClr val="bg1"/>
                </a:solidFill>
              </a:rPr>
              <a:t>SAC 2009</a:t>
            </a:r>
          </a:p>
          <a:p>
            <a:r>
              <a:rPr lang="en-US" sz="1200" dirty="0" smtClean="0">
                <a:solidFill>
                  <a:schemeClr val="bg1"/>
                </a:solidFill>
              </a:rPr>
              <a:t>9 Mar 2009</a:t>
            </a:r>
          </a:p>
          <a:p>
            <a:r>
              <a:rPr lang="en-US" sz="1200" dirty="0" smtClean="0">
                <a:solidFill>
                  <a:schemeClr val="bg1"/>
                </a:solidFill>
              </a:rPr>
              <a:t>Honolulu, HI, USA</a:t>
            </a:r>
            <a:endParaRPr lang="en-US" sz="12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engineering</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a:t>
            </a:r>
            <a:r>
              <a:rPr lang="en-US" dirty="0" smtClean="0">
                <a:sym typeface="Symbol"/>
              </a:rPr>
              <a:t></a:t>
            </a:r>
            <a:r>
              <a:rPr lang="en-US" dirty="0" err="1" smtClean="0">
                <a:sym typeface="Symbol"/>
              </a:rPr>
              <a:t>lo,mid,hi,a</a:t>
            </a:r>
            <a:r>
              <a:rPr lang="en-US" dirty="0" smtClean="0">
                <a:sym typeface="Symbol"/>
              </a:rPr>
              <a:t>   lo ≤ mid ≤ hi </a:t>
            </a:r>
            <a:br>
              <a:rPr lang="en-US" dirty="0" smtClean="0">
                <a:sym typeface="Symbol"/>
              </a:rPr>
            </a:br>
            <a:r>
              <a:rPr lang="en-US" dirty="0" smtClean="0">
                <a:sym typeface="Symbol"/>
              </a:rPr>
              <a:t>	</a:t>
            </a:r>
            <a:r>
              <a:rPr lang="en-US" dirty="0" smtClean="0">
                <a:sym typeface="Symbol"/>
              </a:rPr>
              <a:t>f(</a:t>
            </a:r>
            <a:r>
              <a:rPr lang="en-US" dirty="0" err="1" smtClean="0">
                <a:sym typeface="Symbol"/>
              </a:rPr>
              <a:t>lo,mid,a</a:t>
            </a:r>
            <a:r>
              <a:rPr lang="en-US" dirty="0" smtClean="0">
                <a:sym typeface="Symbol"/>
              </a:rPr>
              <a:t>) + f(</a:t>
            </a:r>
            <a:r>
              <a:rPr lang="en-US" dirty="0" err="1" smtClean="0">
                <a:sym typeface="Symbol"/>
              </a:rPr>
              <a:t>mid,hi,a</a:t>
            </a:r>
            <a:r>
              <a:rPr lang="en-US" dirty="0" smtClean="0">
                <a:sym typeface="Symbol"/>
              </a:rPr>
              <a:t>)  =  f(</a:t>
            </a:r>
            <a:r>
              <a:rPr lang="en-US" dirty="0" err="1" smtClean="0">
                <a:sym typeface="Symbol"/>
              </a:rPr>
              <a:t>lo,hi,a</a:t>
            </a:r>
            <a:r>
              <a:rPr lang="en-US" dirty="0" smtClean="0">
                <a:sym typeface="Symbol"/>
              </a:rPr>
              <a:t>))</a:t>
            </a:r>
          </a:p>
          <a:p>
            <a:endParaRPr lang="en-US" dirty="0" smtClean="0"/>
          </a:p>
          <a:p>
            <a:r>
              <a:rPr lang="en-US" dirty="0" smtClean="0"/>
              <a:t>(</a:t>
            </a:r>
            <a:r>
              <a:rPr lang="en-US" dirty="0" smtClean="0">
                <a:sym typeface="Symbol"/>
              </a:rPr>
              <a:t></a:t>
            </a:r>
            <a:r>
              <a:rPr lang="en-US" dirty="0" err="1" smtClean="0">
                <a:sym typeface="Symbol"/>
              </a:rPr>
              <a:t>lo,mid,hi,a</a:t>
            </a:r>
            <a:r>
              <a:rPr lang="en-US" dirty="0" smtClean="0">
                <a:sym typeface="Symbol"/>
              </a:rPr>
              <a:t>   lo ≤ mid ≤ hi </a:t>
            </a:r>
            <a:br>
              <a:rPr lang="en-US" dirty="0" smtClean="0">
                <a:sym typeface="Symbol"/>
              </a:rPr>
            </a:br>
            <a:r>
              <a:rPr lang="en-US" dirty="0" smtClean="0">
                <a:sym typeface="Symbol"/>
              </a:rPr>
              <a:t>	</a:t>
            </a:r>
            <a:r>
              <a:rPr lang="en-US" dirty="0" smtClean="0">
                <a:sym typeface="Symbol"/>
              </a:rPr>
              <a:t>f(</a:t>
            </a:r>
            <a:r>
              <a:rPr lang="en-US" dirty="0" err="1" smtClean="0">
                <a:sym typeface="Symbol"/>
              </a:rPr>
              <a:t>lo,mid,a</a:t>
            </a:r>
            <a:r>
              <a:rPr lang="en-US" dirty="0" smtClean="0">
                <a:sym typeface="Symbol"/>
              </a:rPr>
              <a:t>) + f(</a:t>
            </a:r>
            <a:r>
              <a:rPr lang="en-US" dirty="0" err="1" smtClean="0">
                <a:sym typeface="Symbol"/>
              </a:rPr>
              <a:t>mid,hi,a</a:t>
            </a:r>
            <a:r>
              <a:rPr lang="en-US" dirty="0" smtClean="0">
                <a:sym typeface="Symbol"/>
              </a:rPr>
              <a:t>)  =  f(</a:t>
            </a:r>
            <a:r>
              <a:rPr lang="en-US" dirty="0" err="1" smtClean="0">
                <a:sym typeface="Symbol"/>
              </a:rPr>
              <a:t>lo,hi,a</a:t>
            </a:r>
            <a:r>
              <a:rPr lang="en-US" dirty="0" smtClean="0">
                <a:sym typeface="Symbol"/>
              </a:rPr>
              <a:t>))</a:t>
            </a:r>
            <a:endParaRPr lang="en-US" dirty="0"/>
          </a:p>
        </p:txBody>
      </p:sp>
      <p:sp>
        <p:nvSpPr>
          <p:cNvPr id="4" name="Right Bracket 3"/>
          <p:cNvSpPr/>
          <p:nvPr/>
        </p:nvSpPr>
        <p:spPr>
          <a:xfrm rot="5400000">
            <a:off x="2135874" y="1357953"/>
            <a:ext cx="95533" cy="1910687"/>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ket 4"/>
          <p:cNvSpPr/>
          <p:nvPr/>
        </p:nvSpPr>
        <p:spPr>
          <a:xfrm rot="5400000">
            <a:off x="2109958" y="2890158"/>
            <a:ext cx="161014" cy="1897040"/>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ket 5"/>
          <p:cNvSpPr/>
          <p:nvPr/>
        </p:nvSpPr>
        <p:spPr>
          <a:xfrm rot="5400000">
            <a:off x="4496936" y="1357953"/>
            <a:ext cx="95533" cy="1910687"/>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ket 6"/>
          <p:cNvSpPr/>
          <p:nvPr/>
        </p:nvSpPr>
        <p:spPr>
          <a:xfrm rot="5400000">
            <a:off x="6809093" y="3071885"/>
            <a:ext cx="166051" cy="1528550"/>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Implementation, experiments</a:t>
            </a:r>
            <a:endParaRPr lang="en-US" dirty="0"/>
          </a:p>
        </p:txBody>
      </p:sp>
      <p:sp>
        <p:nvSpPr>
          <p:cNvPr id="3" name="Content Placeholder 2"/>
          <p:cNvSpPr>
            <a:spLocks noGrp="1"/>
          </p:cNvSpPr>
          <p:nvPr>
            <p:ph idx="1"/>
          </p:nvPr>
        </p:nvSpPr>
        <p:spPr>
          <a:xfrm>
            <a:off x="381000" y="1412875"/>
            <a:ext cx="8763000" cy="2539157"/>
          </a:xfrm>
        </p:spPr>
        <p:txBody>
          <a:bodyPr/>
          <a:lstStyle/>
          <a:p>
            <a:r>
              <a:rPr lang="en-US" dirty="0" smtClean="0"/>
              <a:t>Implementation in Spec#</a:t>
            </a:r>
          </a:p>
          <a:p>
            <a:pPr lvl="1"/>
            <a:r>
              <a:rPr lang="en-US" i="1" dirty="0" smtClean="0">
                <a:solidFill>
                  <a:schemeClr val="accent4">
                    <a:lumMod val="50000"/>
                  </a:schemeClr>
                </a:solidFill>
              </a:rPr>
              <a:t>sum</a:t>
            </a:r>
            <a:r>
              <a:rPr lang="en-US" dirty="0" smtClean="0"/>
              <a:t>, </a:t>
            </a:r>
            <a:r>
              <a:rPr lang="en-US" i="1" dirty="0" smtClean="0">
                <a:solidFill>
                  <a:schemeClr val="accent4">
                    <a:lumMod val="50000"/>
                  </a:schemeClr>
                </a:solidFill>
              </a:rPr>
              <a:t>product</a:t>
            </a:r>
            <a:r>
              <a:rPr lang="en-US" dirty="0" smtClean="0"/>
              <a:t>, </a:t>
            </a:r>
            <a:r>
              <a:rPr lang="en-US" i="1" dirty="0" smtClean="0">
                <a:solidFill>
                  <a:schemeClr val="accent4">
                    <a:lumMod val="50000"/>
                  </a:schemeClr>
                </a:solidFill>
              </a:rPr>
              <a:t>count</a:t>
            </a:r>
            <a:r>
              <a:rPr lang="en-US" dirty="0" smtClean="0"/>
              <a:t>, </a:t>
            </a:r>
            <a:r>
              <a:rPr lang="en-US" i="1" dirty="0" smtClean="0">
                <a:solidFill>
                  <a:schemeClr val="accent4">
                    <a:lumMod val="50000"/>
                  </a:schemeClr>
                </a:solidFill>
              </a:rPr>
              <a:t>min</a:t>
            </a:r>
            <a:r>
              <a:rPr lang="en-US" dirty="0" smtClean="0"/>
              <a:t>, </a:t>
            </a:r>
            <a:r>
              <a:rPr lang="en-US" i="1" dirty="0" smtClean="0">
                <a:solidFill>
                  <a:schemeClr val="accent4">
                    <a:lumMod val="50000"/>
                  </a:schemeClr>
                </a:solidFill>
              </a:rPr>
              <a:t>max</a:t>
            </a:r>
            <a:endParaRPr lang="en-US" dirty="0" smtClean="0"/>
          </a:p>
          <a:p>
            <a:r>
              <a:rPr lang="en-US" dirty="0" smtClean="0"/>
              <a:t>Verification of several examples from</a:t>
            </a:r>
            <a:br>
              <a:rPr lang="en-US" dirty="0" smtClean="0"/>
            </a:br>
            <a:r>
              <a:rPr lang="en-US" dirty="0" smtClean="0"/>
              <a:t>the </a:t>
            </a:r>
            <a:r>
              <a:rPr lang="en-US" dirty="0" err="1" smtClean="0"/>
              <a:t>Dijkstra</a:t>
            </a:r>
            <a:r>
              <a:rPr lang="en-US" dirty="0" smtClean="0"/>
              <a:t> &amp; </a:t>
            </a:r>
            <a:r>
              <a:rPr lang="en-US" dirty="0" err="1" smtClean="0"/>
              <a:t>Feijen</a:t>
            </a:r>
            <a:r>
              <a:rPr lang="en-US" dirty="0" smtClean="0"/>
              <a:t> textbook</a:t>
            </a:r>
          </a:p>
          <a:p>
            <a:r>
              <a:rPr lang="en-US" dirty="0" smtClean="0"/>
              <a:t>Teaching</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a:t>
            </a:r>
            <a:endParaRPr lang="en-US" dirty="0"/>
          </a:p>
        </p:txBody>
      </p:sp>
      <p:graphicFrame>
        <p:nvGraphicFramePr>
          <p:cNvPr id="4" name="Content Placeholder 3"/>
          <p:cNvGraphicFramePr>
            <a:graphicFrameLocks noGrp="1"/>
          </p:cNvGraphicFramePr>
          <p:nvPr>
            <p:ph idx="1"/>
          </p:nvPr>
        </p:nvGraphicFramePr>
        <p:xfrm>
          <a:off x="381000" y="1412875"/>
          <a:ext cx="8382000" cy="3977640"/>
        </p:xfrm>
        <a:graphic>
          <a:graphicData uri="http://schemas.openxmlformats.org/drawingml/2006/table">
            <a:tbl>
              <a:tblPr firstRow="1" bandRow="1">
                <a:tableStyleId>{5C22544A-7EE6-4342-B048-85BDC9FD1C3A}</a:tableStyleId>
              </a:tblPr>
              <a:tblGrid>
                <a:gridCol w="2225722"/>
                <a:gridCol w="1965278"/>
                <a:gridCol w="2095500"/>
                <a:gridCol w="2095500"/>
              </a:tblGrid>
              <a:tr h="370840">
                <a:tc>
                  <a:txBody>
                    <a:bodyPr/>
                    <a:lstStyle/>
                    <a:p>
                      <a:r>
                        <a:rPr lang="en-US" dirty="0" smtClean="0"/>
                        <a:t>Program</a:t>
                      </a:r>
                      <a:endParaRPr lang="en-US" dirty="0"/>
                    </a:p>
                  </a:txBody>
                  <a:tcPr/>
                </a:tc>
                <a:tc>
                  <a:txBody>
                    <a:bodyPr/>
                    <a:lstStyle/>
                    <a:p>
                      <a:r>
                        <a:rPr lang="en-US" dirty="0" smtClean="0"/>
                        <a:t>Boogie</a:t>
                      </a:r>
                      <a:r>
                        <a:rPr lang="en-US" baseline="0" dirty="0" smtClean="0"/>
                        <a:t> 2 +</a:t>
                      </a:r>
                      <a:br>
                        <a:rPr lang="en-US" baseline="0" dirty="0" smtClean="0"/>
                      </a:br>
                      <a:r>
                        <a:rPr lang="en-US" baseline="0" dirty="0" smtClean="0"/>
                        <a:t>Simplify</a:t>
                      </a:r>
                      <a:endParaRPr lang="en-US" dirty="0"/>
                    </a:p>
                  </a:txBody>
                  <a:tcPr/>
                </a:tc>
                <a:tc>
                  <a:txBody>
                    <a:bodyPr/>
                    <a:lstStyle/>
                    <a:p>
                      <a:r>
                        <a:rPr lang="en-US" dirty="0" smtClean="0"/>
                        <a:t>Boogie 2 +</a:t>
                      </a:r>
                      <a:br>
                        <a:rPr lang="en-US" dirty="0" smtClean="0"/>
                      </a:br>
                      <a:r>
                        <a:rPr lang="en-US" dirty="0" smtClean="0"/>
                        <a:t>Z3</a:t>
                      </a:r>
                      <a:r>
                        <a:rPr lang="en-US" baseline="0" dirty="0" smtClean="0"/>
                        <a:t> v. 1.3</a:t>
                      </a:r>
                      <a:endParaRPr lang="en-US" dirty="0"/>
                    </a:p>
                  </a:txBody>
                  <a:tcPr/>
                </a:tc>
                <a:tc>
                  <a:txBody>
                    <a:bodyPr/>
                    <a:lstStyle/>
                    <a:p>
                      <a:r>
                        <a:rPr lang="en-US" dirty="0" smtClean="0"/>
                        <a:t>Boogie 2 +</a:t>
                      </a:r>
                      <a:br>
                        <a:rPr lang="en-US" dirty="0" smtClean="0"/>
                      </a:br>
                      <a:r>
                        <a:rPr lang="en-US" dirty="0" smtClean="0"/>
                        <a:t>Z3 v.2</a:t>
                      </a:r>
                      <a:endParaRPr lang="en-US" dirty="0"/>
                    </a:p>
                  </a:txBody>
                  <a:tcPr/>
                </a:tc>
              </a:tr>
              <a:tr h="370840">
                <a:tc>
                  <a:txBody>
                    <a:bodyPr/>
                    <a:lstStyle/>
                    <a:p>
                      <a:r>
                        <a:rPr lang="en-US" dirty="0" smtClean="0"/>
                        <a:t>Sum0</a:t>
                      </a:r>
                      <a:endParaRPr lang="en-US" dirty="0"/>
                    </a:p>
                  </a:txBody>
                  <a:tcPr/>
                </a:tc>
                <a:tc>
                  <a:txBody>
                    <a:bodyPr/>
                    <a:lstStyle/>
                    <a:p>
                      <a:r>
                        <a:rPr lang="en-US" dirty="0" smtClean="0"/>
                        <a:t>0.142</a:t>
                      </a:r>
                      <a:endParaRPr lang="en-US" dirty="0"/>
                    </a:p>
                  </a:txBody>
                  <a:tcPr/>
                </a:tc>
                <a:tc>
                  <a:txBody>
                    <a:bodyPr/>
                    <a:lstStyle/>
                    <a:p>
                      <a:r>
                        <a:rPr lang="en-US" dirty="0" smtClean="0"/>
                        <a:t>0.044</a:t>
                      </a:r>
                      <a:endParaRPr lang="en-US" dirty="0"/>
                    </a:p>
                  </a:txBody>
                  <a:tcPr/>
                </a:tc>
                <a:tc>
                  <a:txBody>
                    <a:bodyPr/>
                    <a:lstStyle/>
                    <a:p>
                      <a:r>
                        <a:rPr lang="en-US" dirty="0" smtClean="0"/>
                        <a:t>0.045</a:t>
                      </a:r>
                      <a:endParaRPr lang="en-US" dirty="0"/>
                    </a:p>
                  </a:txBody>
                  <a:tcPr/>
                </a:tc>
              </a:tr>
              <a:tr h="370840">
                <a:tc>
                  <a:txBody>
                    <a:bodyPr/>
                    <a:lstStyle/>
                    <a:p>
                      <a:r>
                        <a:rPr lang="en-US" dirty="0" smtClean="0"/>
                        <a:t>Sum1</a:t>
                      </a:r>
                      <a:endParaRPr lang="en-US" dirty="0"/>
                    </a:p>
                  </a:txBody>
                  <a:tcPr/>
                </a:tc>
                <a:tc>
                  <a:txBody>
                    <a:bodyPr/>
                    <a:lstStyle/>
                    <a:p>
                      <a:r>
                        <a:rPr lang="en-US" dirty="0" smtClean="0"/>
                        <a:t>0.147</a:t>
                      </a:r>
                      <a:endParaRPr lang="en-US" dirty="0"/>
                    </a:p>
                  </a:txBody>
                  <a:tcPr/>
                </a:tc>
                <a:tc>
                  <a:txBody>
                    <a:bodyPr/>
                    <a:lstStyle/>
                    <a:p>
                      <a:r>
                        <a:rPr lang="en-US" dirty="0" smtClean="0"/>
                        <a:t>0.047</a:t>
                      </a:r>
                      <a:endParaRPr lang="en-US" dirty="0"/>
                    </a:p>
                  </a:txBody>
                  <a:tcPr/>
                </a:tc>
                <a:tc>
                  <a:txBody>
                    <a:bodyPr/>
                    <a:lstStyle/>
                    <a:p>
                      <a:r>
                        <a:rPr lang="en-US" dirty="0" smtClean="0"/>
                        <a:t>0.042</a:t>
                      </a:r>
                      <a:endParaRPr lang="en-US" dirty="0"/>
                    </a:p>
                  </a:txBody>
                  <a:tcPr/>
                </a:tc>
              </a:tr>
              <a:tr h="370840">
                <a:tc>
                  <a:txBody>
                    <a:bodyPr/>
                    <a:lstStyle/>
                    <a:p>
                      <a:r>
                        <a:rPr lang="en-US" dirty="0" smtClean="0"/>
                        <a:t>Sum2</a:t>
                      </a:r>
                      <a:endParaRPr lang="en-US" dirty="0"/>
                    </a:p>
                  </a:txBody>
                  <a:tcPr/>
                </a:tc>
                <a:tc>
                  <a:txBody>
                    <a:bodyPr/>
                    <a:lstStyle/>
                    <a:p>
                      <a:r>
                        <a:rPr lang="en-US" dirty="0" smtClean="0"/>
                        <a:t>0.136</a:t>
                      </a:r>
                      <a:endParaRPr lang="en-US" dirty="0"/>
                    </a:p>
                  </a:txBody>
                  <a:tcPr/>
                </a:tc>
                <a:tc>
                  <a:txBody>
                    <a:bodyPr/>
                    <a:lstStyle/>
                    <a:p>
                      <a:r>
                        <a:rPr lang="en-US" dirty="0" smtClean="0"/>
                        <a:t>0.056</a:t>
                      </a:r>
                      <a:endParaRPr lang="en-US" dirty="0"/>
                    </a:p>
                  </a:txBody>
                  <a:tcPr/>
                </a:tc>
                <a:tc>
                  <a:txBody>
                    <a:bodyPr/>
                    <a:lstStyle/>
                    <a:p>
                      <a:r>
                        <a:rPr lang="en-US" dirty="0" smtClean="0"/>
                        <a:t>0.047</a:t>
                      </a:r>
                      <a:endParaRPr lang="en-US" dirty="0"/>
                    </a:p>
                  </a:txBody>
                  <a:tcPr/>
                </a:tc>
              </a:tr>
              <a:tr h="370840">
                <a:tc>
                  <a:txBody>
                    <a:bodyPr/>
                    <a:lstStyle/>
                    <a:p>
                      <a:r>
                        <a:rPr lang="en-US" dirty="0" smtClean="0"/>
                        <a:t>Sum3</a:t>
                      </a:r>
                      <a:endParaRPr lang="en-US" dirty="0"/>
                    </a:p>
                  </a:txBody>
                  <a:tcPr/>
                </a:tc>
                <a:tc>
                  <a:txBody>
                    <a:bodyPr/>
                    <a:lstStyle/>
                    <a:p>
                      <a:r>
                        <a:rPr lang="en-US" dirty="0" smtClean="0"/>
                        <a:t>0.190</a:t>
                      </a:r>
                      <a:endParaRPr lang="en-US" dirty="0"/>
                    </a:p>
                  </a:txBody>
                  <a:tcPr/>
                </a:tc>
                <a:tc>
                  <a:txBody>
                    <a:bodyPr/>
                    <a:lstStyle/>
                    <a:p>
                      <a:r>
                        <a:rPr lang="en-US" dirty="0" smtClean="0"/>
                        <a:t>0.048</a:t>
                      </a:r>
                      <a:endParaRPr lang="en-US" dirty="0"/>
                    </a:p>
                  </a:txBody>
                  <a:tcPr/>
                </a:tc>
                <a:tc>
                  <a:txBody>
                    <a:bodyPr/>
                    <a:lstStyle/>
                    <a:p>
                      <a:r>
                        <a:rPr lang="en-US" dirty="0" smtClean="0"/>
                        <a:t>0.043</a:t>
                      </a:r>
                      <a:endParaRPr lang="en-US" dirty="0"/>
                    </a:p>
                  </a:txBody>
                  <a:tcPr/>
                </a:tc>
              </a:tr>
              <a:tr h="370840">
                <a:tc>
                  <a:txBody>
                    <a:bodyPr/>
                    <a:lstStyle/>
                    <a:p>
                      <a:r>
                        <a:rPr lang="en-US" dirty="0" smtClean="0"/>
                        <a:t>Factorial</a:t>
                      </a:r>
                      <a:endParaRPr lang="en-US" dirty="0"/>
                    </a:p>
                  </a:txBody>
                  <a:tcPr/>
                </a:tc>
                <a:tc>
                  <a:txBody>
                    <a:bodyPr/>
                    <a:lstStyle/>
                    <a:p>
                      <a:r>
                        <a:rPr lang="en-US" dirty="0" smtClean="0"/>
                        <a:t>0.125</a:t>
                      </a:r>
                      <a:endParaRPr lang="en-US" dirty="0"/>
                    </a:p>
                  </a:txBody>
                  <a:tcPr/>
                </a:tc>
                <a:tc>
                  <a:txBody>
                    <a:bodyPr/>
                    <a:lstStyle/>
                    <a:p>
                      <a:r>
                        <a:rPr lang="en-US" dirty="0" smtClean="0"/>
                        <a:t>X</a:t>
                      </a:r>
                      <a:endParaRPr lang="en-US" dirty="0"/>
                    </a:p>
                  </a:txBody>
                  <a:tcPr/>
                </a:tc>
                <a:tc>
                  <a:txBody>
                    <a:bodyPr/>
                    <a:lstStyle/>
                    <a:p>
                      <a:r>
                        <a:rPr lang="en-US" dirty="0" smtClean="0"/>
                        <a:t>0.118</a:t>
                      </a:r>
                      <a:endParaRPr lang="en-US" dirty="0"/>
                    </a:p>
                  </a:txBody>
                  <a:tcPr/>
                </a:tc>
              </a:tr>
              <a:tr h="370840">
                <a:tc>
                  <a:txBody>
                    <a:bodyPr/>
                    <a:lstStyle/>
                    <a:p>
                      <a:r>
                        <a:rPr lang="en-US" dirty="0" smtClean="0"/>
                        <a:t>CoincidenceCount0</a:t>
                      </a:r>
                      <a:endParaRPr lang="en-US" dirty="0"/>
                    </a:p>
                  </a:txBody>
                  <a:tcPr/>
                </a:tc>
                <a:tc>
                  <a:txBody>
                    <a:bodyPr/>
                    <a:lstStyle/>
                    <a:p>
                      <a:r>
                        <a:rPr lang="en-US" dirty="0" smtClean="0"/>
                        <a:t>11.3</a:t>
                      </a:r>
                      <a:endParaRPr lang="en-US" dirty="0"/>
                    </a:p>
                  </a:txBody>
                  <a:tcPr/>
                </a:tc>
                <a:tc>
                  <a:txBody>
                    <a:bodyPr/>
                    <a:lstStyle/>
                    <a:p>
                      <a:r>
                        <a:rPr lang="en-US" dirty="0" smtClean="0"/>
                        <a:t>23.7</a:t>
                      </a:r>
                      <a:endParaRPr lang="en-US" dirty="0"/>
                    </a:p>
                  </a:txBody>
                  <a:tcPr/>
                </a:tc>
                <a:tc>
                  <a:txBody>
                    <a:bodyPr/>
                    <a:lstStyle/>
                    <a:p>
                      <a:r>
                        <a:rPr lang="en-US" dirty="0" smtClean="0"/>
                        <a:t>1.62</a:t>
                      </a:r>
                      <a:endParaRPr lang="en-US" dirty="0"/>
                    </a:p>
                  </a:txBody>
                  <a:tcPr/>
                </a:tc>
              </a:tr>
              <a:tr h="370840">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dirty="0" smtClean="0"/>
                        <a:t>CoincidenceCount1</a:t>
                      </a:r>
                    </a:p>
                  </a:txBody>
                  <a:tcPr/>
                </a:tc>
                <a:tc>
                  <a:txBody>
                    <a:bodyPr/>
                    <a:lstStyle/>
                    <a:p>
                      <a:r>
                        <a:rPr lang="en-US" dirty="0" smtClean="0"/>
                        <a:t>24.5</a:t>
                      </a:r>
                      <a:endParaRPr lang="en-US" dirty="0"/>
                    </a:p>
                  </a:txBody>
                  <a:tcPr/>
                </a:tc>
                <a:tc>
                  <a:txBody>
                    <a:bodyPr/>
                    <a:lstStyle/>
                    <a:p>
                      <a:r>
                        <a:rPr lang="en-US" dirty="0" smtClean="0"/>
                        <a:t>&gt; 1200</a:t>
                      </a:r>
                      <a:endParaRPr lang="en-US" dirty="0"/>
                    </a:p>
                  </a:txBody>
                  <a:tcPr/>
                </a:tc>
                <a:tc>
                  <a:txBody>
                    <a:bodyPr/>
                    <a:lstStyle/>
                    <a:p>
                      <a:pPr>
                        <a:buFont typeface="Wingdings" pitchFamily="2" charset="2"/>
                        <a:buNone/>
                      </a:pPr>
                      <a:r>
                        <a:rPr lang="en-US" dirty="0" smtClean="0"/>
                        <a:t>723</a:t>
                      </a:r>
                      <a:endParaRPr lang="en-US" dirty="0"/>
                    </a:p>
                  </a:txBody>
                  <a:tcPr/>
                </a:tc>
              </a:tr>
              <a:tr h="370840">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dirty="0" smtClean="0"/>
                        <a:t>CoincidenceCount2</a:t>
                      </a:r>
                    </a:p>
                  </a:txBody>
                  <a:tcPr/>
                </a:tc>
                <a:tc>
                  <a:txBody>
                    <a:bodyPr/>
                    <a:lstStyle/>
                    <a:p>
                      <a:r>
                        <a:rPr lang="en-US" dirty="0" smtClean="0"/>
                        <a:t>18.0</a:t>
                      </a:r>
                      <a:endParaRPr lang="en-US" dirty="0"/>
                    </a:p>
                  </a:txBody>
                  <a:tcPr/>
                </a:tc>
                <a:tc>
                  <a:txBody>
                    <a:bodyPr/>
                    <a:lstStyle/>
                    <a:p>
                      <a:r>
                        <a:rPr lang="en-US" dirty="0" smtClean="0"/>
                        <a:t>11.6</a:t>
                      </a:r>
                      <a:endParaRPr lang="en-US" dirty="0"/>
                    </a:p>
                  </a:txBody>
                  <a:tcPr/>
                </a:tc>
                <a:tc>
                  <a:txBody>
                    <a:bodyPr/>
                    <a:lstStyle/>
                    <a:p>
                      <a:r>
                        <a:rPr lang="en-US" dirty="0" smtClean="0"/>
                        <a:t>164.7</a:t>
                      </a:r>
                      <a:endParaRPr lang="en-US" dirty="0"/>
                    </a:p>
                  </a:txBody>
                  <a:tcPr/>
                </a:tc>
              </a:tr>
              <a:tr h="370840">
                <a:tc>
                  <a:txBody>
                    <a:bodyPr/>
                    <a:lstStyle/>
                    <a:p>
                      <a:r>
                        <a:rPr lang="en-US" dirty="0" err="1" smtClean="0"/>
                        <a:t>MinSegment</a:t>
                      </a:r>
                      <a:r>
                        <a:rPr lang="en-US" baseline="0" dirty="0" err="1" smtClean="0"/>
                        <a:t>Sum</a:t>
                      </a:r>
                      <a:r>
                        <a:rPr lang="en-US" baseline="0" dirty="0" smtClean="0"/>
                        <a:t>*</a:t>
                      </a:r>
                      <a:endParaRPr lang="en-US" dirty="0"/>
                    </a:p>
                  </a:txBody>
                  <a:tcPr/>
                </a:tc>
                <a:tc>
                  <a:txBody>
                    <a:bodyPr/>
                    <a:lstStyle/>
                    <a:p>
                      <a:r>
                        <a:rPr lang="en-US" dirty="0" smtClean="0"/>
                        <a:t>27.7</a:t>
                      </a:r>
                      <a:endParaRPr lang="en-US" dirty="0"/>
                    </a:p>
                  </a:txBody>
                  <a:tcPr/>
                </a:tc>
                <a:tc>
                  <a:txBody>
                    <a:bodyPr/>
                    <a:lstStyle/>
                    <a:p>
                      <a:r>
                        <a:rPr lang="en-US" dirty="0" smtClean="0"/>
                        <a:t>11.75</a:t>
                      </a:r>
                      <a:endParaRPr lang="en-US" dirty="0"/>
                    </a:p>
                  </a:txBody>
                  <a:tcPr/>
                </a:tc>
                <a:tc>
                  <a:txBody>
                    <a:bodyPr/>
                    <a:lstStyle/>
                    <a:p>
                      <a:r>
                        <a:rPr lang="en-US" dirty="0" smtClean="0"/>
                        <a:t>94.2</a:t>
                      </a:r>
                      <a:endParaRPr lang="en-US" dirty="0"/>
                    </a:p>
                  </a:txBody>
                  <a:tcPr/>
                </a:tc>
              </a:tr>
            </a:tbl>
          </a:graphicData>
        </a:graphic>
      </p:graphicFrame>
      <p:sp>
        <p:nvSpPr>
          <p:cNvPr id="5" name="TextBox 4"/>
          <p:cNvSpPr txBox="1"/>
          <p:nvPr/>
        </p:nvSpPr>
        <p:spPr>
          <a:xfrm>
            <a:off x="464024" y="6305274"/>
            <a:ext cx="4080681" cy="307777"/>
          </a:xfrm>
          <a:prstGeom prst="rect">
            <a:avLst/>
          </a:prstGeom>
          <a:noFill/>
        </p:spPr>
        <p:txBody>
          <a:bodyPr wrap="square" rtlCol="0">
            <a:spAutoFit/>
          </a:bodyPr>
          <a:lstStyle/>
          <a:p>
            <a:r>
              <a:rPr lang="en-US" sz="1400" dirty="0" smtClean="0">
                <a:solidFill>
                  <a:schemeClr val="bg1"/>
                </a:solidFill>
              </a:rPr>
              <a:t>*)  /inductiveMinMax:4</a:t>
            </a:r>
            <a:endParaRPr lang="en-US" sz="14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381000" y="1044379"/>
            <a:ext cx="8382000" cy="5230663"/>
          </a:xfrm>
        </p:spPr>
        <p:txBody>
          <a:bodyPr/>
          <a:lstStyle/>
          <a:p>
            <a:r>
              <a:rPr lang="en-US" dirty="0" smtClean="0"/>
              <a:t>Higher-order features can be usefully encoded in first-order logic for SMT solvers</a:t>
            </a:r>
          </a:p>
          <a:p>
            <a:r>
              <a:rPr lang="en-US" dirty="0" smtClean="0"/>
              <a:t>Good trigger engineering is crucial</a:t>
            </a:r>
          </a:p>
          <a:p>
            <a:pPr lvl="1"/>
            <a:r>
              <a:rPr lang="en-US" i="1" dirty="0" smtClean="0">
                <a:solidFill>
                  <a:schemeClr val="accent4">
                    <a:lumMod val="50000"/>
                  </a:schemeClr>
                </a:solidFill>
              </a:rPr>
              <a:t>Read this paper!</a:t>
            </a:r>
          </a:p>
          <a:p>
            <a:r>
              <a:rPr lang="en-US" dirty="0" smtClean="0"/>
              <a:t>Future work</a:t>
            </a:r>
          </a:p>
          <a:p>
            <a:pPr lvl="1"/>
            <a:r>
              <a:rPr lang="en-US" sz="3300" dirty="0" smtClean="0"/>
              <a:t>Support general </a:t>
            </a:r>
            <a:r>
              <a:rPr lang="el-GR" sz="3300" dirty="0" smtClean="0"/>
              <a:t>λ</a:t>
            </a:r>
            <a:r>
              <a:rPr lang="en-US" sz="3300" dirty="0" smtClean="0"/>
              <a:t>-expressions, collection comprehensions</a:t>
            </a:r>
          </a:p>
          <a:p>
            <a:pPr lvl="1"/>
            <a:r>
              <a:rPr lang="en-US" sz="3300" dirty="0" smtClean="0"/>
              <a:t>Verify more programs</a:t>
            </a:r>
          </a:p>
          <a:p>
            <a:r>
              <a:rPr lang="en-US" sz="3600" dirty="0" smtClean="0"/>
              <a:t>Download Spec# and </a:t>
            </a:r>
            <a:r>
              <a:rPr lang="en-US" sz="3600" i="1" dirty="0" smtClean="0">
                <a:solidFill>
                  <a:schemeClr val="accent4">
                    <a:lumMod val="50000"/>
                  </a:schemeClr>
                </a:solidFill>
              </a:rPr>
              <a:t>teach</a:t>
            </a:r>
            <a:endParaRPr lang="en-US" sz="3000" i="1" dirty="0" smtClean="0">
              <a:solidFill>
                <a:schemeClr val="accent4">
                  <a:lumMod val="50000"/>
                </a:schemeClr>
              </a:solidFill>
            </a:endParaRPr>
          </a:p>
          <a:p>
            <a:pPr lvl="1"/>
            <a:r>
              <a:rPr lang="en-US" dirty="0" smtClean="0"/>
              <a:t>http://research.microsoft.com/specsharp</a:t>
            </a:r>
            <a:endParaRPr lang="en-US"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381000" y="1167211"/>
            <a:ext cx="8382000" cy="4565865"/>
          </a:xfrm>
        </p:spPr>
        <p:txBody>
          <a:bodyPr/>
          <a:lstStyle/>
          <a:p>
            <a:r>
              <a:rPr lang="en-US" dirty="0" smtClean="0"/>
              <a:t>Automatic program verification</a:t>
            </a:r>
          </a:p>
          <a:p>
            <a:pPr lvl="1"/>
            <a:r>
              <a:rPr lang="en-US" dirty="0" smtClean="0"/>
              <a:t>program + specifications</a:t>
            </a:r>
            <a:br>
              <a:rPr lang="en-US" dirty="0" smtClean="0"/>
            </a:br>
            <a:r>
              <a:rPr lang="en-US" dirty="0" smtClean="0"/>
              <a:t>automatically</a:t>
            </a:r>
            <a:r>
              <a:rPr lang="en-US" dirty="0" smtClean="0"/>
              <a:t> </a:t>
            </a:r>
            <a:r>
              <a:rPr lang="en-US" dirty="0" smtClean="0"/>
              <a:t>lead to proofs/refutations</a:t>
            </a:r>
          </a:p>
          <a:p>
            <a:r>
              <a:rPr lang="en-US" dirty="0" smtClean="0"/>
              <a:t>…with support for:</a:t>
            </a:r>
          </a:p>
          <a:p>
            <a:pPr lvl="1"/>
            <a:r>
              <a:rPr lang="en-US" dirty="0" smtClean="0"/>
              <a:t>modern programming language features</a:t>
            </a:r>
          </a:p>
          <a:p>
            <a:pPr lvl="1"/>
            <a:r>
              <a:rPr lang="en-US" dirty="0" smtClean="0"/>
              <a:t>expressive specifications</a:t>
            </a:r>
          </a:p>
          <a:p>
            <a:pPr>
              <a:spcBef>
                <a:spcPts val="1800"/>
              </a:spcBef>
            </a:pPr>
            <a:r>
              <a:rPr lang="en-US" dirty="0" smtClean="0"/>
              <a:t>In this paper:</a:t>
            </a:r>
          </a:p>
          <a:p>
            <a:pPr lvl="1"/>
            <a:r>
              <a:rPr lang="en-US" dirty="0" smtClean="0"/>
              <a:t>We add support for common</a:t>
            </a:r>
            <a:br>
              <a:rPr lang="en-US" dirty="0" smtClean="0"/>
            </a:br>
            <a:r>
              <a:rPr lang="en-US" i="1" dirty="0" smtClean="0">
                <a:solidFill>
                  <a:schemeClr val="accent4">
                    <a:lumMod val="50000"/>
                  </a:schemeClr>
                </a:solidFill>
              </a:rPr>
              <a:t>comprehension expressions</a:t>
            </a:r>
            <a:endParaRPr lang="en-US" i="1" dirty="0">
              <a:solidFill>
                <a:schemeClr val="accent4">
                  <a:lumMod val="50000"/>
                </a:schemeClr>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mprehensions-screenshot.gif"/>
          <p:cNvPicPr>
            <a:picLocks noChangeAspect="1"/>
          </p:cNvPicPr>
          <p:nvPr/>
        </p:nvPicPr>
        <p:blipFill>
          <a:blip r:embed="rId3" cstate="print"/>
          <a:stretch>
            <a:fillRect/>
          </a:stretch>
        </p:blipFill>
        <p:spPr>
          <a:xfrm>
            <a:off x="2411442" y="1354826"/>
            <a:ext cx="6118415" cy="4336290"/>
          </a:xfrm>
          <a:prstGeom prst="rect">
            <a:avLst/>
          </a:prstGeom>
          <a:effectLst>
            <a:reflection blurRad="6350" stA="50000" endA="275" endPos="40000" dist="101600" dir="5400000" sy="-100000" algn="bl" rotWithShape="0"/>
          </a:effectLst>
          <a:scene3d>
            <a:camera prst="perspectiveContrastingRightFacing"/>
            <a:lightRig rig="threePt" dir="t"/>
          </a:scene3d>
        </p:spPr>
      </p:pic>
      <p:sp>
        <p:nvSpPr>
          <p:cNvPr id="5" name="Subtitle 4"/>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Comprehensions are like higher-order bindings</a:t>
            </a:r>
          </a:p>
          <a:p>
            <a:r>
              <a:rPr lang="en-US" dirty="0" smtClean="0"/>
              <a:t>Automatic provers use first-order logic</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Template functions</a:t>
            </a:r>
            <a:endParaRPr lang="en-US" dirty="0"/>
          </a:p>
        </p:txBody>
      </p:sp>
      <p:sp>
        <p:nvSpPr>
          <p:cNvPr id="3" name="Content Placeholder 2"/>
          <p:cNvSpPr>
            <a:spLocks noGrp="1"/>
          </p:cNvSpPr>
          <p:nvPr>
            <p:ph idx="1"/>
          </p:nvPr>
        </p:nvSpPr>
        <p:spPr>
          <a:xfrm>
            <a:off x="381000" y="1412875"/>
            <a:ext cx="8382000" cy="2031325"/>
          </a:xfrm>
        </p:spPr>
        <p:txBody>
          <a:bodyPr/>
          <a:lstStyle/>
          <a:p>
            <a:r>
              <a:rPr lang="en-US" dirty="0" smtClean="0"/>
              <a:t>Introduce a first-order function for each comprehension template</a:t>
            </a:r>
          </a:p>
          <a:p>
            <a:r>
              <a:rPr lang="en-US" dirty="0" smtClean="0"/>
              <a:t>Examples:</a:t>
            </a:r>
          </a:p>
          <a:p>
            <a:endParaRPr lang="en-US" dirty="0" smtClean="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657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60046" y="3011149"/>
            <a:ext cx="2538498" cy="942871"/>
          </a:xfrm>
          <a:prstGeom prst="rect">
            <a:avLst/>
          </a:prstGeom>
          <a:noFill/>
        </p:spPr>
      </p:pic>
      <p:sp>
        <p:nvSpPr>
          <p:cNvPr id="16" name="TextBox 15"/>
          <p:cNvSpPr txBox="1"/>
          <p:nvPr/>
        </p:nvSpPr>
        <p:spPr>
          <a:xfrm>
            <a:off x="4069301" y="3057099"/>
            <a:ext cx="3466532" cy="584775"/>
          </a:xfrm>
          <a:prstGeom prst="rect">
            <a:avLst/>
          </a:prstGeom>
          <a:noFill/>
        </p:spPr>
        <p:txBody>
          <a:bodyPr wrap="square" rtlCol="0">
            <a:spAutoFit/>
          </a:bodyPr>
          <a:lstStyle/>
          <a:p>
            <a:r>
              <a:rPr lang="en-US" sz="3200" dirty="0" smtClean="0">
                <a:solidFill>
                  <a:schemeClr val="bg1"/>
                </a:solidFill>
              </a:rPr>
              <a:t>=    f(0, N, a, b)</a:t>
            </a:r>
            <a:endParaRPr lang="en-US" sz="3200" dirty="0" smtClean="0">
              <a:solidFill>
                <a:schemeClr val="bg1"/>
              </a:solidFill>
            </a:endParaRPr>
          </a:p>
        </p:txBody>
      </p:sp>
      <p:sp>
        <p:nvSpPr>
          <p:cNvPr id="1037"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Right Brace 20"/>
          <p:cNvSpPr/>
          <p:nvPr/>
        </p:nvSpPr>
        <p:spPr>
          <a:xfrm rot="16200000" flipH="1">
            <a:off x="5105332" y="3478400"/>
            <a:ext cx="742194" cy="791836"/>
          </a:xfrm>
          <a:prstGeom prst="rightBrac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Right Brace 21"/>
          <p:cNvSpPr/>
          <p:nvPr/>
        </p:nvSpPr>
        <p:spPr>
          <a:xfrm rot="16200000" flipH="1">
            <a:off x="6035566" y="3464545"/>
            <a:ext cx="742194" cy="791836"/>
          </a:xfrm>
          <a:prstGeom prst="rightBrac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rot="21008829">
            <a:off x="4018839" y="4417150"/>
            <a:ext cx="1668460" cy="58477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sz="3200" dirty="0" smtClean="0">
                <a:solidFill>
                  <a:schemeClr val="bg1"/>
                </a:solidFill>
              </a:rPr>
              <a:t>bounds</a:t>
            </a:r>
            <a:endParaRPr lang="en-US" sz="3200" dirty="0" smtClean="0">
              <a:solidFill>
                <a:schemeClr val="bg1"/>
              </a:solidFill>
            </a:endParaRPr>
          </a:p>
        </p:txBody>
      </p:sp>
      <p:sp>
        <p:nvSpPr>
          <p:cNvPr id="24" name="TextBox 23"/>
          <p:cNvSpPr txBox="1"/>
          <p:nvPr/>
        </p:nvSpPr>
        <p:spPr>
          <a:xfrm rot="21008829">
            <a:off x="6145502" y="4171486"/>
            <a:ext cx="2268165" cy="1077218"/>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sz="3200" dirty="0" smtClean="0">
                <a:solidFill>
                  <a:schemeClr val="bg1"/>
                </a:solidFill>
              </a:rPr>
              <a:t>free variables</a:t>
            </a:r>
            <a:endParaRPr lang="en-US" sz="3200" dirty="0" smtClean="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1"/>
                                          </p:val>
                                        </p:tav>
                                        <p:tav tm="100000">
                                          <p:val>
                                            <p:strVal val="#ppt_x"/>
                                          </p:val>
                                        </p:tav>
                                      </p:tavLst>
                                    </p:anim>
                                    <p:anim calcmode="lin" valueType="num">
                                      <p:cBhvr>
                                        <p:cTn id="9" dur="500" fill="hold"/>
                                        <p:tgtEl>
                                          <p:spTgt spid="16"/>
                                        </p:tgtEl>
                                        <p:attrNameLst>
                                          <p:attrName>ppt_y</p:attrName>
                                        </p:attrNameLst>
                                      </p:cBhvr>
                                      <p:tavLst>
                                        <p:tav tm="0">
                                          <p:val>
                                            <p:strVal val="#ppt_y"/>
                                          </p:val>
                                        </p:tav>
                                        <p:tav tm="100000">
                                          <p:val>
                                            <p:strVal val="#ppt_y"/>
                                          </p:val>
                                        </p:tav>
                                      </p:tavLst>
                                    </p:anim>
                                  </p:childTnLst>
                                </p:cTn>
                              </p:par>
                            </p:childTnLst>
                          </p:cTn>
                        </p:par>
                        <p:par>
                          <p:cTn id="10" fill="hold">
                            <p:stCondLst>
                              <p:cond delay="1000"/>
                            </p:stCondLst>
                            <p:childTnLst>
                              <p:par>
                                <p:cTn id="11" presetID="17" presetClass="entr" presetSubtype="8"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ppt_x</p:attrName>
                                        </p:attrNameLst>
                                      </p:cBhvr>
                                      <p:tavLst>
                                        <p:tav tm="0">
                                          <p:val>
                                            <p:strVal val="#ppt_x-#ppt_w/2"/>
                                          </p:val>
                                        </p:tav>
                                        <p:tav tm="100000">
                                          <p:val>
                                            <p:strVal val="#ppt_x"/>
                                          </p:val>
                                        </p:tav>
                                      </p:tavLst>
                                    </p:anim>
                                    <p:anim calcmode="lin" valueType="num">
                                      <p:cBhvr>
                                        <p:cTn id="14" dur="500" fill="hold"/>
                                        <p:tgtEl>
                                          <p:spTgt spid="21"/>
                                        </p:tgtEl>
                                        <p:attrNameLst>
                                          <p:attrName>ppt_y</p:attrName>
                                        </p:attrNameLst>
                                      </p:cBhvr>
                                      <p:tavLst>
                                        <p:tav tm="0">
                                          <p:val>
                                            <p:strVal val="#ppt_y"/>
                                          </p:val>
                                        </p:tav>
                                        <p:tav tm="100000">
                                          <p:val>
                                            <p:strVal val="#ppt_y"/>
                                          </p:val>
                                        </p:tav>
                                      </p:tavLst>
                                    </p:anim>
                                    <p:anim calcmode="lin" valueType="num">
                                      <p:cBhvr>
                                        <p:cTn id="15" dur="500" fill="hold"/>
                                        <p:tgtEl>
                                          <p:spTgt spid="21"/>
                                        </p:tgtEl>
                                        <p:attrNameLst>
                                          <p:attrName>ppt_w</p:attrName>
                                        </p:attrNameLst>
                                      </p:cBhvr>
                                      <p:tavLst>
                                        <p:tav tm="0">
                                          <p:val>
                                            <p:fltVal val="0"/>
                                          </p:val>
                                        </p:tav>
                                        <p:tav tm="100000">
                                          <p:val>
                                            <p:strVal val="#ppt_w"/>
                                          </p:val>
                                        </p:tav>
                                      </p:tavLst>
                                    </p:anim>
                                    <p:anim calcmode="lin" valueType="num">
                                      <p:cBhvr>
                                        <p:cTn id="16" dur="500" fill="hold"/>
                                        <p:tgtEl>
                                          <p:spTgt spid="21"/>
                                        </p:tgtEl>
                                        <p:attrNameLst>
                                          <p:attrName>ppt_h</p:attrName>
                                        </p:attrNameLst>
                                      </p:cBhvr>
                                      <p:tavLst>
                                        <p:tav tm="0">
                                          <p:val>
                                            <p:strVal val="#ppt_h"/>
                                          </p:val>
                                        </p:tav>
                                        <p:tav tm="100000">
                                          <p:val>
                                            <p:strVal val="#ppt_h"/>
                                          </p:val>
                                        </p:tav>
                                      </p:tavLst>
                                    </p:anim>
                                  </p:childTnLst>
                                </p:cTn>
                              </p:par>
                            </p:childTnLst>
                          </p:cTn>
                        </p:par>
                        <p:par>
                          <p:cTn id="17" fill="hold">
                            <p:stCondLst>
                              <p:cond delay="1500"/>
                            </p:stCondLst>
                            <p:childTnLst>
                              <p:par>
                                <p:cTn id="18" presetID="1" presetClass="entr" presetSubtype="0"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childTnLst>
                                </p:cTn>
                              </p:par>
                            </p:childTnLst>
                          </p:cTn>
                        </p:par>
                        <p:par>
                          <p:cTn id="20" fill="hold">
                            <p:stCondLst>
                              <p:cond delay="1500"/>
                            </p:stCondLst>
                            <p:childTnLst>
                              <p:par>
                                <p:cTn id="21" presetID="17" presetClass="entr" presetSubtype="8"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ppt_x</p:attrName>
                                        </p:attrNameLst>
                                      </p:cBhvr>
                                      <p:tavLst>
                                        <p:tav tm="0">
                                          <p:val>
                                            <p:strVal val="#ppt_x-#ppt_w/2"/>
                                          </p:val>
                                        </p:tav>
                                        <p:tav tm="100000">
                                          <p:val>
                                            <p:strVal val="#ppt_x"/>
                                          </p:val>
                                        </p:tav>
                                      </p:tavLst>
                                    </p:anim>
                                    <p:anim calcmode="lin" valueType="num">
                                      <p:cBhvr>
                                        <p:cTn id="24" dur="500" fill="hold"/>
                                        <p:tgtEl>
                                          <p:spTgt spid="22"/>
                                        </p:tgtEl>
                                        <p:attrNameLst>
                                          <p:attrName>ppt_y</p:attrName>
                                        </p:attrNameLst>
                                      </p:cBhvr>
                                      <p:tavLst>
                                        <p:tav tm="0">
                                          <p:val>
                                            <p:strVal val="#ppt_y"/>
                                          </p:val>
                                        </p:tav>
                                        <p:tav tm="100000">
                                          <p:val>
                                            <p:strVal val="#ppt_y"/>
                                          </p:val>
                                        </p:tav>
                                      </p:tavLst>
                                    </p:anim>
                                    <p:anim calcmode="lin" valueType="num">
                                      <p:cBhvr>
                                        <p:cTn id="25" dur="500" fill="hold"/>
                                        <p:tgtEl>
                                          <p:spTgt spid="22"/>
                                        </p:tgtEl>
                                        <p:attrNameLst>
                                          <p:attrName>ppt_w</p:attrName>
                                        </p:attrNameLst>
                                      </p:cBhvr>
                                      <p:tavLst>
                                        <p:tav tm="0">
                                          <p:val>
                                            <p:fltVal val="0"/>
                                          </p:val>
                                        </p:tav>
                                        <p:tav tm="100000">
                                          <p:val>
                                            <p:strVal val="#ppt_w"/>
                                          </p:val>
                                        </p:tav>
                                      </p:tavLst>
                                    </p:anim>
                                    <p:anim calcmode="lin" valueType="num">
                                      <p:cBhvr>
                                        <p:cTn id="26" dur="500" fill="hold"/>
                                        <p:tgtEl>
                                          <p:spTgt spid="22"/>
                                        </p:tgtEl>
                                        <p:attrNameLst>
                                          <p:attrName>ppt_h</p:attrName>
                                        </p:attrNameLst>
                                      </p:cBhvr>
                                      <p:tavLst>
                                        <p:tav tm="0">
                                          <p:val>
                                            <p:strVal val="#ppt_h"/>
                                          </p:val>
                                        </p:tav>
                                        <p:tav tm="100000">
                                          <p:val>
                                            <p:strVal val="#ppt_h"/>
                                          </p:val>
                                        </p:tav>
                                      </p:tavLst>
                                    </p:anim>
                                  </p:childTnLst>
                                </p:cTn>
                              </p:par>
                            </p:childTnLst>
                          </p:cTn>
                        </p:par>
                        <p:par>
                          <p:cTn id="27" fill="hold">
                            <p:stCondLst>
                              <p:cond delay="2000"/>
                            </p:stCondLst>
                            <p:childTnLst>
                              <p:par>
                                <p:cTn id="28" presetID="1"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Template functions</a:t>
            </a:r>
            <a:endParaRPr lang="en-US" dirty="0"/>
          </a:p>
        </p:txBody>
      </p:sp>
      <p:sp>
        <p:nvSpPr>
          <p:cNvPr id="3" name="Content Placeholder 2"/>
          <p:cNvSpPr>
            <a:spLocks noGrp="1"/>
          </p:cNvSpPr>
          <p:nvPr>
            <p:ph idx="1"/>
          </p:nvPr>
        </p:nvSpPr>
        <p:spPr>
          <a:xfrm>
            <a:off x="381000" y="1412875"/>
            <a:ext cx="8382000" cy="2031325"/>
          </a:xfrm>
        </p:spPr>
        <p:txBody>
          <a:bodyPr/>
          <a:lstStyle/>
          <a:p>
            <a:r>
              <a:rPr lang="en-US" dirty="0" smtClean="0"/>
              <a:t>Introduce a first-order function for each comprehension template</a:t>
            </a:r>
          </a:p>
          <a:p>
            <a:r>
              <a:rPr lang="en-US" dirty="0" smtClean="0"/>
              <a:t>Examples:</a:t>
            </a:r>
          </a:p>
          <a:p>
            <a:endParaRPr lang="en-US" dirty="0" smtClean="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657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0"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60046" y="4091826"/>
            <a:ext cx="1474747" cy="942871"/>
          </a:xfrm>
          <a:prstGeom prst="rect">
            <a:avLst/>
          </a:prstGeom>
          <a:noFill/>
        </p:spPr>
      </p:pic>
      <p:sp>
        <p:nvSpPr>
          <p:cNvPr id="103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60046" y="3011149"/>
            <a:ext cx="2538498" cy="942871"/>
          </a:xfrm>
          <a:prstGeom prst="rect">
            <a:avLst/>
          </a:prstGeom>
          <a:noFill/>
        </p:spPr>
      </p:pic>
      <p:sp>
        <p:nvSpPr>
          <p:cNvPr id="16" name="TextBox 15"/>
          <p:cNvSpPr txBox="1"/>
          <p:nvPr/>
        </p:nvSpPr>
        <p:spPr>
          <a:xfrm>
            <a:off x="4069301" y="3057099"/>
            <a:ext cx="3466532" cy="584775"/>
          </a:xfrm>
          <a:prstGeom prst="rect">
            <a:avLst/>
          </a:prstGeom>
          <a:noFill/>
        </p:spPr>
        <p:txBody>
          <a:bodyPr wrap="square" rtlCol="0">
            <a:spAutoFit/>
          </a:bodyPr>
          <a:lstStyle/>
          <a:p>
            <a:r>
              <a:rPr lang="en-US" sz="3200" dirty="0" smtClean="0">
                <a:solidFill>
                  <a:schemeClr val="bg1"/>
                </a:solidFill>
              </a:rPr>
              <a:t>=    f(0, N, a, b)</a:t>
            </a:r>
            <a:endParaRPr lang="en-US" sz="3200" dirty="0" smtClean="0">
              <a:solidFill>
                <a:schemeClr val="bg1"/>
              </a:solidFill>
            </a:endParaRPr>
          </a:p>
        </p:txBody>
      </p:sp>
      <p:sp>
        <p:nvSpPr>
          <p:cNvPr id="17" name="TextBox 16"/>
          <p:cNvSpPr txBox="1"/>
          <p:nvPr/>
        </p:nvSpPr>
        <p:spPr>
          <a:xfrm>
            <a:off x="4069301" y="4110250"/>
            <a:ext cx="3466532" cy="584775"/>
          </a:xfrm>
          <a:prstGeom prst="rect">
            <a:avLst/>
          </a:prstGeom>
          <a:noFill/>
        </p:spPr>
        <p:txBody>
          <a:bodyPr wrap="square" rtlCol="0">
            <a:spAutoFit/>
          </a:bodyPr>
          <a:lstStyle/>
          <a:p>
            <a:r>
              <a:rPr lang="en-US" sz="3200" dirty="0" smtClean="0">
                <a:solidFill>
                  <a:schemeClr val="bg1"/>
                </a:solidFill>
              </a:rPr>
              <a:t>=    g(0, N, a)</a:t>
            </a:r>
            <a:endParaRPr lang="en-US" sz="3200" dirty="0" smtClean="0">
              <a:solidFill>
                <a:schemeClr val="bg1"/>
              </a:solidFill>
            </a:endParaRPr>
          </a:p>
        </p:txBody>
      </p:sp>
      <p:sp>
        <p:nvSpPr>
          <p:cNvPr id="18" name="TextBox 17"/>
          <p:cNvSpPr txBox="1"/>
          <p:nvPr/>
        </p:nvSpPr>
        <p:spPr>
          <a:xfrm>
            <a:off x="4069301" y="5354472"/>
            <a:ext cx="3466532" cy="584775"/>
          </a:xfrm>
          <a:prstGeom prst="rect">
            <a:avLst/>
          </a:prstGeom>
          <a:noFill/>
        </p:spPr>
        <p:txBody>
          <a:bodyPr wrap="square" rtlCol="0">
            <a:spAutoFit/>
          </a:bodyPr>
          <a:lstStyle/>
          <a:p>
            <a:r>
              <a:rPr lang="en-US" sz="3200" dirty="0" smtClean="0">
                <a:solidFill>
                  <a:schemeClr val="bg1"/>
                </a:solidFill>
              </a:rPr>
              <a:t>=    g(12, 100, b)</a:t>
            </a:r>
            <a:endParaRPr lang="en-US" sz="3200" dirty="0" smtClean="0">
              <a:solidFill>
                <a:schemeClr val="bg1"/>
              </a:solidFill>
            </a:endParaRPr>
          </a:p>
        </p:txBody>
      </p:sp>
      <p:sp>
        <p:nvSpPr>
          <p:cNvPr id="1037"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6" name="Picture 1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60046" y="5172502"/>
            <a:ext cx="1707578" cy="965153"/>
          </a:xfrm>
          <a:prstGeom prst="rect">
            <a:avLst/>
          </a:prstGeom>
          <a:noFill/>
        </p:spPr>
      </p:pic>
      <p:sp>
        <p:nvSpPr>
          <p:cNvPr id="28" name="Freeform 27"/>
          <p:cNvSpPr/>
          <p:nvPr/>
        </p:nvSpPr>
        <p:spPr>
          <a:xfrm>
            <a:off x="4749421" y="3534770"/>
            <a:ext cx="177421" cy="709684"/>
          </a:xfrm>
          <a:custGeom>
            <a:avLst/>
            <a:gdLst>
              <a:gd name="connsiteX0" fmla="*/ 0 w 177421"/>
              <a:gd name="connsiteY0" fmla="*/ 0 h 709684"/>
              <a:gd name="connsiteX1" fmla="*/ 177421 w 177421"/>
              <a:gd name="connsiteY1" fmla="*/ 709684 h 709684"/>
            </a:gdLst>
            <a:ahLst/>
            <a:cxnLst>
              <a:cxn ang="0">
                <a:pos x="connsiteX0" y="connsiteY0"/>
              </a:cxn>
              <a:cxn ang="0">
                <a:pos x="connsiteX1" y="connsiteY1"/>
              </a:cxn>
            </a:cxnLst>
            <a:rect l="l" t="t" r="r" b="b"/>
            <a:pathLst>
              <a:path w="177421" h="709684">
                <a:moveTo>
                  <a:pt x="0" y="0"/>
                </a:moveTo>
                <a:lnTo>
                  <a:pt x="177421" y="709684"/>
                </a:lnTo>
              </a:path>
            </a:pathLst>
          </a:custGeom>
          <a:ln w="38100">
            <a:solidFill>
              <a:schemeClr val="accent4">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4462818" y="3575713"/>
            <a:ext cx="395785" cy="1937983"/>
          </a:xfrm>
          <a:custGeom>
            <a:avLst/>
            <a:gdLst>
              <a:gd name="connsiteX0" fmla="*/ 0 w 395785"/>
              <a:gd name="connsiteY0" fmla="*/ 0 h 1937983"/>
              <a:gd name="connsiteX1" fmla="*/ 95534 w 395785"/>
              <a:gd name="connsiteY1" fmla="*/ 1173708 h 1937983"/>
              <a:gd name="connsiteX2" fmla="*/ 395785 w 395785"/>
              <a:gd name="connsiteY2" fmla="*/ 1937983 h 1937983"/>
            </a:gdLst>
            <a:ahLst/>
            <a:cxnLst>
              <a:cxn ang="0">
                <a:pos x="connsiteX0" y="connsiteY0"/>
              </a:cxn>
              <a:cxn ang="0">
                <a:pos x="connsiteX1" y="connsiteY1"/>
              </a:cxn>
              <a:cxn ang="0">
                <a:pos x="connsiteX2" y="connsiteY2"/>
              </a:cxn>
            </a:cxnLst>
            <a:rect l="l" t="t" r="r" b="b"/>
            <a:pathLst>
              <a:path w="395785" h="1937983">
                <a:moveTo>
                  <a:pt x="0" y="0"/>
                </a:moveTo>
                <a:cubicBezTo>
                  <a:pt x="14785" y="425355"/>
                  <a:pt x="29570" y="850711"/>
                  <a:pt x="95534" y="1173708"/>
                </a:cubicBezTo>
                <a:cubicBezTo>
                  <a:pt x="161498" y="1496705"/>
                  <a:pt x="395785" y="1937983"/>
                  <a:pt x="395785" y="1937983"/>
                </a:cubicBezTo>
              </a:path>
            </a:pathLst>
          </a:custGeom>
          <a:ln w="38100">
            <a:solidFill>
              <a:schemeClr val="accent4">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rot="21147570">
            <a:off x="3665133" y="2507799"/>
            <a:ext cx="4473182" cy="954107"/>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sz="2800" dirty="0" smtClean="0">
                <a:solidFill>
                  <a:schemeClr val="bg1"/>
                </a:solidFill>
              </a:rPr>
              <a:t>same template,</a:t>
            </a:r>
          </a:p>
          <a:p>
            <a:r>
              <a:rPr lang="en-US" sz="2800" dirty="0" smtClean="0">
                <a:solidFill>
                  <a:schemeClr val="bg1"/>
                </a:solidFill>
              </a:rPr>
              <a:t>different parameterizations</a:t>
            </a:r>
            <a:endParaRPr lang="en-US" sz="2800" dirty="0" smtClean="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1"/>
                                          </p:val>
                                        </p:tav>
                                        <p:tav tm="100000">
                                          <p:val>
                                            <p:strVal val="#ppt_x"/>
                                          </p:val>
                                        </p:tav>
                                      </p:tavLst>
                                    </p:anim>
                                    <p:anim calcmode="lin" valueType="num">
                                      <p:cBhvr>
                                        <p:cTn id="9" dur="500" fill="hold"/>
                                        <p:tgtEl>
                                          <p:spTgt spid="17"/>
                                        </p:tgtEl>
                                        <p:attrNameLst>
                                          <p:attrName>ppt_y</p:attrName>
                                        </p:attrNameLst>
                                      </p:cBhvr>
                                      <p:tavLst>
                                        <p:tav tm="0">
                                          <p:val>
                                            <p:strVal val="#ppt_y"/>
                                          </p:val>
                                        </p:tav>
                                        <p:tav tm="100000">
                                          <p:val>
                                            <p:strVal val="#ppt_y"/>
                                          </p:val>
                                        </p:tav>
                                      </p:tavLst>
                                    </p:anim>
                                  </p:childTnLst>
                                </p:cTn>
                              </p:par>
                              <p:par>
                                <p:cTn id="10" presetID="40" presetClass="entr" presetSubtype="0" fill="hold" grpId="0" nodeType="withEffect">
                                  <p:stCondLst>
                                    <p:cond delay="0"/>
                                  </p:stCondLst>
                                  <p:iterate type="lt">
                                    <p:tmPct val="10000"/>
                                  </p:iterate>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anim calcmode="lin" valueType="num">
                                      <p:cBhvr>
                                        <p:cTn id="13" dur="500" fill="hold"/>
                                        <p:tgtEl>
                                          <p:spTgt spid="18"/>
                                        </p:tgtEl>
                                        <p:attrNameLst>
                                          <p:attrName>ppt_x</p:attrName>
                                        </p:attrNameLst>
                                      </p:cBhvr>
                                      <p:tavLst>
                                        <p:tav tm="0">
                                          <p:val>
                                            <p:strVal val="#ppt_x-.1"/>
                                          </p:val>
                                        </p:tav>
                                        <p:tav tm="100000">
                                          <p:val>
                                            <p:strVal val="#ppt_x"/>
                                          </p:val>
                                        </p:tav>
                                      </p:tavLst>
                                    </p:anim>
                                    <p:anim calcmode="lin" valueType="num">
                                      <p:cBhvr>
                                        <p:cTn id="14" dur="500" fill="hold"/>
                                        <p:tgtEl>
                                          <p:spTgt spid="18"/>
                                        </p:tgtEl>
                                        <p:attrNameLst>
                                          <p:attrName>ppt_y</p:attrName>
                                        </p:attrNameLst>
                                      </p:cBhvr>
                                      <p:tavLst>
                                        <p:tav tm="0">
                                          <p:val>
                                            <p:strVal val="#ppt_y"/>
                                          </p:val>
                                        </p:tav>
                                        <p:tav tm="100000">
                                          <p:val>
                                            <p:strVal val="#ppt_y"/>
                                          </p:val>
                                        </p:tav>
                                      </p:tavLst>
                                    </p:anim>
                                  </p:childTnLst>
                                </p:cTn>
                              </p:par>
                            </p:childTnLst>
                          </p:cTn>
                        </p:par>
                        <p:par>
                          <p:cTn id="15" fill="hold">
                            <p:stCondLst>
                              <p:cond delay="1050"/>
                            </p:stCondLst>
                            <p:childTnLst>
                              <p:par>
                                <p:cTn id="16" presetID="1" presetClass="entr" presetSubtype="0"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childTnLst>
                                </p:cTn>
                              </p:par>
                            </p:childTnLst>
                          </p:cTn>
                        </p:par>
                        <p:par>
                          <p:cTn id="18" fill="hold">
                            <p:stCondLst>
                              <p:cond delay="1050"/>
                            </p:stCondLst>
                            <p:childTnLst>
                              <p:par>
                                <p:cTn id="19" presetID="10" presetClass="entr" presetSubtype="0" fill="hold" grpId="1"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childTnLst>
                          </p:cTn>
                        </p:par>
                        <p:par>
                          <p:cTn id="22" fill="hold">
                            <p:stCondLst>
                              <p:cond delay="1550"/>
                            </p:stCondLst>
                            <p:childTnLst>
                              <p:par>
                                <p:cTn id="23" presetID="22" presetClass="entr" presetSubtype="1"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up)">
                                      <p:cBhvr>
                                        <p:cTn id="25" dur="500"/>
                                        <p:tgtEl>
                                          <p:spTgt spid="28"/>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up)">
                                      <p:cBhvr>
                                        <p:cTn id="2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28" grpId="0" animBg="1"/>
      <p:bldP spid="29" grpId="0" animBg="1"/>
      <p:bldP spid="27" grpId="0" animBg="1"/>
      <p:bldP spid="2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(cont.):  Axioms</a:t>
            </a:r>
            <a:endParaRPr lang="en-US" dirty="0"/>
          </a:p>
        </p:txBody>
      </p:sp>
      <p:sp>
        <p:nvSpPr>
          <p:cNvPr id="3" name="Content Placeholder 2"/>
          <p:cNvSpPr>
            <a:spLocks noGrp="1"/>
          </p:cNvSpPr>
          <p:nvPr>
            <p:ph idx="1"/>
          </p:nvPr>
        </p:nvSpPr>
        <p:spPr>
          <a:xfrm>
            <a:off x="381000" y="1112619"/>
            <a:ext cx="8382000" cy="5073697"/>
          </a:xfrm>
        </p:spPr>
        <p:txBody>
          <a:bodyPr/>
          <a:lstStyle/>
          <a:p>
            <a:r>
              <a:rPr lang="en-US" dirty="0" smtClean="0"/>
              <a:t>Generate axioms that define the template functions</a:t>
            </a:r>
          </a:p>
          <a:p>
            <a:r>
              <a:rPr lang="en-US" dirty="0" smtClean="0"/>
              <a:t>Examples</a:t>
            </a:r>
          </a:p>
          <a:p>
            <a:pPr lvl="1"/>
            <a:r>
              <a:rPr lang="en-US" i="1" dirty="0" smtClean="0">
                <a:solidFill>
                  <a:schemeClr val="accent4">
                    <a:lumMod val="50000"/>
                  </a:schemeClr>
                </a:solidFill>
              </a:rPr>
              <a:t>Empty range</a:t>
            </a:r>
            <a:r>
              <a:rPr lang="en-US" dirty="0" smtClean="0"/>
              <a:t/>
            </a:r>
            <a:br>
              <a:rPr lang="en-US" dirty="0" smtClean="0"/>
            </a:br>
            <a:r>
              <a:rPr lang="en-US" dirty="0" smtClean="0"/>
              <a:t>(</a:t>
            </a:r>
            <a:r>
              <a:rPr lang="en-US" dirty="0" smtClean="0">
                <a:sym typeface="Symbol"/>
              </a:rPr>
              <a:t></a:t>
            </a:r>
            <a:r>
              <a:rPr lang="en-US" dirty="0" err="1" smtClean="0">
                <a:sym typeface="Symbol"/>
              </a:rPr>
              <a:t>lo,hi,a</a:t>
            </a:r>
            <a:r>
              <a:rPr lang="en-US" dirty="0" smtClean="0">
                <a:sym typeface="Symbol"/>
              </a:rPr>
              <a:t>   hi ≤ lo  f(</a:t>
            </a:r>
            <a:r>
              <a:rPr lang="en-US" dirty="0" err="1" smtClean="0">
                <a:sym typeface="Symbol"/>
              </a:rPr>
              <a:t>lo,hi,a</a:t>
            </a:r>
            <a:r>
              <a:rPr lang="en-US" dirty="0" smtClean="0">
                <a:sym typeface="Symbol"/>
              </a:rPr>
              <a:t>) = 0)</a:t>
            </a:r>
          </a:p>
          <a:p>
            <a:pPr lvl="1"/>
            <a:r>
              <a:rPr lang="en-US" i="1" dirty="0" smtClean="0">
                <a:solidFill>
                  <a:schemeClr val="accent4">
                    <a:lumMod val="50000"/>
                  </a:schemeClr>
                </a:solidFill>
              </a:rPr>
              <a:t>Induction</a:t>
            </a:r>
            <a:r>
              <a:rPr lang="en-US" dirty="0" smtClean="0"/>
              <a:t/>
            </a:r>
            <a:br>
              <a:rPr lang="en-US" dirty="0" smtClean="0"/>
            </a:br>
            <a:r>
              <a:rPr lang="en-US" dirty="0" smtClean="0"/>
              <a:t>(</a:t>
            </a:r>
            <a:r>
              <a:rPr lang="en-US" dirty="0" smtClean="0">
                <a:sym typeface="Symbol"/>
              </a:rPr>
              <a:t></a:t>
            </a:r>
            <a:r>
              <a:rPr lang="en-US" dirty="0" err="1" smtClean="0">
                <a:sym typeface="Symbol"/>
              </a:rPr>
              <a:t>lo,hi,a</a:t>
            </a:r>
            <a:r>
              <a:rPr lang="en-US" dirty="0" smtClean="0">
                <a:sym typeface="Symbol"/>
              </a:rPr>
              <a:t> </a:t>
            </a:r>
            <a:r>
              <a:rPr lang="en-US" dirty="0" smtClean="0">
                <a:sym typeface="Symbol"/>
              </a:rPr>
              <a:t>  lo </a:t>
            </a:r>
            <a:r>
              <a:rPr lang="en-US" dirty="0" smtClean="0">
                <a:sym typeface="Symbol"/>
              </a:rPr>
              <a:t>≤ </a:t>
            </a:r>
            <a:r>
              <a:rPr lang="en-US" dirty="0" smtClean="0">
                <a:sym typeface="Symbol"/>
              </a:rPr>
              <a:t>hi </a:t>
            </a:r>
            <a:br>
              <a:rPr lang="en-US" dirty="0" smtClean="0">
                <a:sym typeface="Symbol"/>
              </a:rPr>
            </a:br>
            <a:r>
              <a:rPr lang="en-US" dirty="0" smtClean="0">
                <a:sym typeface="Symbol"/>
              </a:rPr>
              <a:t>		f(lo,hi+1,a)  =  f(</a:t>
            </a:r>
            <a:r>
              <a:rPr lang="en-US" dirty="0" err="1" smtClean="0">
                <a:sym typeface="Symbol"/>
              </a:rPr>
              <a:t>lo,hi,a</a:t>
            </a:r>
            <a:r>
              <a:rPr lang="en-US" dirty="0" smtClean="0">
                <a:sym typeface="Symbol"/>
              </a:rPr>
              <a:t>) + a[hi])</a:t>
            </a:r>
          </a:p>
          <a:p>
            <a:pPr lvl="1"/>
            <a:r>
              <a:rPr lang="en-US" i="1" dirty="0" smtClean="0">
                <a:solidFill>
                  <a:schemeClr val="accent4">
                    <a:lumMod val="50000"/>
                  </a:schemeClr>
                </a:solidFill>
              </a:rPr>
              <a:t>Range split</a:t>
            </a:r>
            <a:r>
              <a:rPr lang="en-US" dirty="0" smtClean="0"/>
              <a:t/>
            </a:r>
            <a:br>
              <a:rPr lang="en-US" dirty="0" smtClean="0"/>
            </a:br>
            <a:r>
              <a:rPr lang="en-US" dirty="0" smtClean="0"/>
              <a:t>(</a:t>
            </a:r>
            <a:r>
              <a:rPr lang="en-US" dirty="0" smtClean="0">
                <a:sym typeface="Symbol"/>
              </a:rPr>
              <a:t></a:t>
            </a:r>
            <a:r>
              <a:rPr lang="en-US" dirty="0" err="1" smtClean="0">
                <a:sym typeface="Symbol"/>
              </a:rPr>
              <a:t>lo,mid,hi,a</a:t>
            </a:r>
            <a:r>
              <a:rPr lang="en-US" dirty="0" smtClean="0">
                <a:sym typeface="Symbol"/>
              </a:rPr>
              <a:t>   lo </a:t>
            </a:r>
            <a:r>
              <a:rPr lang="en-US" dirty="0" smtClean="0">
                <a:sym typeface="Symbol"/>
              </a:rPr>
              <a:t>≤ </a:t>
            </a:r>
            <a:r>
              <a:rPr lang="en-US" dirty="0" smtClean="0">
                <a:sym typeface="Symbol"/>
              </a:rPr>
              <a:t>mid </a:t>
            </a:r>
            <a:r>
              <a:rPr lang="en-US" dirty="0" smtClean="0">
                <a:sym typeface="Symbol"/>
              </a:rPr>
              <a:t>≤ </a:t>
            </a:r>
            <a:r>
              <a:rPr lang="en-US" dirty="0" smtClean="0">
                <a:sym typeface="Symbol"/>
              </a:rPr>
              <a:t>hi </a:t>
            </a:r>
            <a:br>
              <a:rPr lang="en-US" dirty="0" smtClean="0">
                <a:sym typeface="Symbol"/>
              </a:rPr>
            </a:br>
            <a:r>
              <a:rPr lang="en-US" dirty="0" smtClean="0">
                <a:sym typeface="Symbol"/>
              </a:rPr>
              <a:t>		f(</a:t>
            </a:r>
            <a:r>
              <a:rPr lang="en-US" dirty="0" err="1" smtClean="0">
                <a:sym typeface="Symbol"/>
              </a:rPr>
              <a:t>lo,mid,a</a:t>
            </a:r>
            <a:r>
              <a:rPr lang="en-US" dirty="0" smtClean="0">
                <a:sym typeface="Symbol"/>
              </a:rPr>
              <a:t>) </a:t>
            </a:r>
            <a:r>
              <a:rPr lang="en-US" dirty="0" smtClean="0">
                <a:sym typeface="Symbol"/>
              </a:rPr>
              <a:t>+ f(</a:t>
            </a:r>
            <a:r>
              <a:rPr lang="en-US" dirty="0" err="1" smtClean="0">
                <a:sym typeface="Symbol"/>
              </a:rPr>
              <a:t>mid,hi,a</a:t>
            </a:r>
            <a:r>
              <a:rPr lang="en-US" dirty="0" smtClean="0">
                <a:sym typeface="Symbol"/>
              </a:rPr>
              <a:t>)  =  f(</a:t>
            </a:r>
            <a:r>
              <a:rPr lang="en-US" dirty="0" err="1" smtClean="0">
                <a:sym typeface="Symbol"/>
              </a:rPr>
              <a:t>lo,hi,a</a:t>
            </a:r>
            <a:r>
              <a:rPr lang="en-US" dirty="0" smtClean="0">
                <a:sym typeface="Symbol"/>
              </a:rPr>
              <a:t>))</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1495794"/>
          </a:xfrm>
        </p:spPr>
        <p:txBody>
          <a:bodyPr/>
          <a:lstStyle/>
          <a:p>
            <a:r>
              <a:rPr lang="en-US" dirty="0" smtClean="0"/>
              <a:t>Using logical quantifiers</a:t>
            </a:r>
            <a:br>
              <a:rPr lang="en-US" dirty="0" smtClean="0"/>
            </a:br>
            <a:r>
              <a:rPr lang="en-US" dirty="0" smtClean="0"/>
              <a:t>with an SMT solver</a:t>
            </a:r>
            <a:endParaRPr lang="en-US" dirty="0"/>
          </a:p>
        </p:txBody>
      </p:sp>
      <p:sp>
        <p:nvSpPr>
          <p:cNvPr id="3" name="Content Placeholder 2"/>
          <p:cNvSpPr>
            <a:spLocks noGrp="1"/>
          </p:cNvSpPr>
          <p:nvPr>
            <p:ph idx="1"/>
          </p:nvPr>
        </p:nvSpPr>
        <p:spPr>
          <a:xfrm>
            <a:off x="381000" y="1412875"/>
            <a:ext cx="8382000" cy="2031325"/>
          </a:xfrm>
        </p:spPr>
        <p:txBody>
          <a:bodyPr/>
          <a:lstStyle/>
          <a:p>
            <a:endParaRPr lang="en-US" dirty="0" smtClean="0"/>
          </a:p>
          <a:p>
            <a:r>
              <a:rPr lang="en-US" dirty="0" smtClean="0"/>
              <a:t>Universal quantifiers are instantiated to produce more ground facts</a:t>
            </a:r>
          </a:p>
          <a:p>
            <a:r>
              <a:rPr lang="en-US" i="1" dirty="0" smtClean="0">
                <a:solidFill>
                  <a:schemeClr val="accent4">
                    <a:lumMod val="50000"/>
                  </a:schemeClr>
                </a:solidFill>
              </a:rPr>
              <a:t>Matching triggers </a:t>
            </a:r>
            <a:r>
              <a:rPr lang="en-US" dirty="0" smtClean="0"/>
              <a:t>guide the instantiation</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engineering</a:t>
            </a:r>
            <a:endParaRPr lang="en-US" dirty="0"/>
          </a:p>
        </p:txBody>
      </p:sp>
      <p:sp>
        <p:nvSpPr>
          <p:cNvPr id="3" name="Content Placeholder 2"/>
          <p:cNvSpPr>
            <a:spLocks noGrp="1"/>
          </p:cNvSpPr>
          <p:nvPr>
            <p:ph idx="1"/>
          </p:nvPr>
        </p:nvSpPr>
        <p:spPr>
          <a:xfrm>
            <a:off x="381000" y="1412875"/>
            <a:ext cx="8382000" cy="1574277"/>
          </a:xfrm>
        </p:spPr>
        <p:txBody>
          <a:bodyPr/>
          <a:lstStyle/>
          <a:p>
            <a:r>
              <a:rPr lang="en-US" dirty="0" smtClean="0"/>
              <a:t>(</a:t>
            </a:r>
            <a:r>
              <a:rPr lang="en-US" dirty="0" smtClean="0">
                <a:sym typeface="Symbol"/>
              </a:rPr>
              <a:t>a </a:t>
            </a:r>
            <a:r>
              <a:rPr lang="en-US" dirty="0" smtClean="0">
                <a:sym typeface="Symbol"/>
              </a:rPr>
              <a:t>  </a:t>
            </a:r>
            <a:r>
              <a:rPr lang="en-US" dirty="0" smtClean="0">
                <a:sym typeface="Symbol"/>
              </a:rPr>
              <a:t>f(0,0,a</a:t>
            </a:r>
            <a:r>
              <a:rPr lang="en-US" dirty="0" smtClean="0">
                <a:sym typeface="Symbol"/>
              </a:rPr>
              <a:t>) = 0</a:t>
            </a:r>
            <a:r>
              <a:rPr lang="en-US" dirty="0" smtClean="0">
                <a:sym typeface="Symbol"/>
              </a:rPr>
              <a:t>)</a:t>
            </a:r>
          </a:p>
          <a:p>
            <a:endParaRPr lang="en-US" dirty="0" smtClean="0"/>
          </a:p>
          <a:p>
            <a:r>
              <a:rPr lang="en-US" dirty="0" smtClean="0"/>
              <a:t>(</a:t>
            </a:r>
            <a:r>
              <a:rPr lang="en-US" dirty="0" smtClean="0">
                <a:sym typeface="Symbol"/>
              </a:rPr>
              <a:t></a:t>
            </a:r>
            <a:r>
              <a:rPr lang="en-US" dirty="0" err="1" smtClean="0">
                <a:sym typeface="Symbol"/>
              </a:rPr>
              <a:t>lo,hi,a</a:t>
            </a:r>
            <a:r>
              <a:rPr lang="en-US" dirty="0" smtClean="0">
                <a:sym typeface="Symbol"/>
              </a:rPr>
              <a:t>   hi ≤ lo  f(</a:t>
            </a:r>
            <a:r>
              <a:rPr lang="en-US" dirty="0" err="1" smtClean="0">
                <a:sym typeface="Symbol"/>
              </a:rPr>
              <a:t>lo,hi,a</a:t>
            </a:r>
            <a:r>
              <a:rPr lang="en-US" dirty="0" smtClean="0">
                <a:sym typeface="Symbol"/>
              </a:rPr>
              <a:t>) = 0)</a:t>
            </a:r>
            <a:endParaRPr lang="en-US" dirty="0"/>
          </a:p>
        </p:txBody>
      </p:sp>
      <p:sp>
        <p:nvSpPr>
          <p:cNvPr id="4" name="Right Bracket 3"/>
          <p:cNvSpPr/>
          <p:nvPr/>
        </p:nvSpPr>
        <p:spPr>
          <a:xfrm rot="5400000">
            <a:off x="2538483" y="1214650"/>
            <a:ext cx="136478" cy="1310185"/>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ight Bracket 4"/>
          <p:cNvSpPr/>
          <p:nvPr/>
        </p:nvSpPr>
        <p:spPr>
          <a:xfrm rot="5400000">
            <a:off x="5301017" y="2232549"/>
            <a:ext cx="125104" cy="1473958"/>
          </a:xfrm>
          <a:prstGeom prst="rightBracket">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SR_PPT template_07_light">
  <a:themeElements>
    <a:clrScheme name="MSR 2007">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AF30D-2EA1-4EE6-9384-52A4909FD84C}">
  <ds:schemaRefs>
    <ds:schemaRef ds:uri="http://schemas.microsoft.com/office/2006/metadata/properties"/>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1096</TotalTime>
  <Words>411</Words>
  <Application>Microsoft Office PowerPoint</Application>
  <PresentationFormat>On-screen Show (4:3)</PresentationFormat>
  <Paragraphs>118</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MSR_PPT template_07_light</vt:lpstr>
      <vt:lpstr>Reasoning about Comprehensions with First-Order SMT Solvers</vt:lpstr>
      <vt:lpstr>Goal</vt:lpstr>
      <vt:lpstr>Demo</vt:lpstr>
      <vt:lpstr>Challenges</vt:lpstr>
      <vt:lpstr>Solution:  Template functions</vt:lpstr>
      <vt:lpstr>Solution:  Template functions</vt:lpstr>
      <vt:lpstr>Solution (cont.):  Axioms</vt:lpstr>
      <vt:lpstr>Using logical quantifiers with an SMT solver</vt:lpstr>
      <vt:lpstr>Trigger engineering</vt:lpstr>
      <vt:lpstr>Trigger engineering</vt:lpstr>
      <vt:lpstr>Implementation, experiments</vt:lpstr>
      <vt:lpstr>Performance</vt:lpstr>
      <vt:lpstr>Conclusions</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Reasoning about comprehensions with first-order SMT solvers</dc:title>
  <dc:subject>Name of Event</dc:subject>
  <dc:creator>Rustan Leino</dc:creator>
  <dc:description>Template: Mark Johnson, Silver Fox Productions Inc.
Formatting:
Event Date:
Event Location:
Audience:</dc:description>
  <cp:lastModifiedBy>Rustan Leino</cp:lastModifiedBy>
  <cp:revision>12</cp:revision>
  <dcterms:created xsi:type="dcterms:W3CDTF">2009-03-09T06:27:03Z</dcterms:created>
  <dcterms:modified xsi:type="dcterms:W3CDTF">2009-03-10T00:43:09Z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