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4"/>
  </p:sldMasterIdLst>
  <p:notesMasterIdLst>
    <p:notesMasterId r:id="rId16"/>
  </p:notesMasterIdLst>
  <p:handoutMasterIdLst>
    <p:handoutMasterId r:id="rId17"/>
  </p:handoutMasterIdLst>
  <p:sldIdLst>
    <p:sldId id="257" r:id="rId5"/>
    <p:sldId id="263" r:id="rId6"/>
    <p:sldId id="261" r:id="rId7"/>
    <p:sldId id="264" r:id="rId8"/>
    <p:sldId id="262" r:id="rId9"/>
    <p:sldId id="265" r:id="rId10"/>
    <p:sldId id="266" r:id="rId11"/>
    <p:sldId id="267" r:id="rId12"/>
    <p:sldId id="258" r:id="rId13"/>
    <p:sldId id="260" r:id="rId14"/>
    <p:sldId id="259" r:id="rId15"/>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D2D"/>
    <a:srgbClr val="F1C283"/>
    <a:srgbClr val="CE7E5A"/>
    <a:srgbClr val="CF6A3D"/>
    <a:srgbClr val="9C42E6"/>
    <a:srgbClr val="D1943B"/>
    <a:srgbClr val="F8F57B"/>
    <a:srgbClr val="D5B953"/>
    <a:srgbClr val="B87DF3"/>
    <a:srgbClr val="F4A23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39" autoAdjust="0"/>
    <p:restoredTop sz="94660"/>
  </p:normalViewPr>
  <p:slideViewPr>
    <p:cSldViewPr snapToGrid="0">
      <p:cViewPr varScale="1">
        <p:scale>
          <a:sx n="60" d="100"/>
          <a:sy n="60" d="100"/>
        </p:scale>
        <p:origin x="-72" y="-138"/>
      </p:cViewPr>
      <p:guideLst>
        <p:guide orient="horz" pos="146"/>
        <p:guide orient="horz" pos="889"/>
        <p:guide orient="horz" pos="1490"/>
        <p:guide orient="horz"/>
        <p:guide orient="horz" pos="1200"/>
        <p:guide orient="horz" pos="2737"/>
        <p:guide pos="2880"/>
        <p:guide pos="250"/>
        <p:guide pos="455"/>
        <p:guide pos="5520"/>
        <p:guide pos="863"/>
        <p:guide pos="529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88" d="100"/>
          <a:sy n="88" d="100"/>
        </p:scale>
        <p:origin x="-3179" y="-8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7/20/2009</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7/20/2009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7/20/2009 4:19</a:t>
            </a:fld>
            <a:endParaRPr lang="en-US"/>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Major heap specification approaches</a:t>
            </a:r>
            <a:r>
              <a:rPr lang="en-US" baseline="0" dirty="0" smtClean="0"/>
              <a:t> today</a:t>
            </a: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2313" y="1905000"/>
            <a:ext cx="7690115"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2" y="4344458"/>
            <a:ext cx="7690116" cy="473207"/>
          </a:xfrm>
          <a:noFill/>
          <a:ln w="9525">
            <a:noFill/>
            <a:miter lim="800000"/>
            <a:headEnd/>
            <a:tailEnd/>
          </a:ln>
        </p:spPr>
        <p:txBody>
          <a:bodyPr vert="horz" wrap="square" lIns="0" tIns="0" rIns="0" bIns="0" numCol="1" anchor="b" anchorCtr="0" compatLnSpc="1">
            <a:prstTxWarp prst="textNoShape">
              <a:avLst/>
            </a:prstTxWarp>
            <a:spAutoFit/>
          </a:bodyPr>
          <a:lstStyle>
            <a:lvl1pPr marL="0" indent="0" algn="l" defTabSz="912777" rtl="0" eaLnBrk="0" fontAlgn="base" hangingPunct="0">
              <a:lnSpc>
                <a:spcPct val="90000"/>
              </a:lnSpc>
              <a:spcBef>
                <a:spcPct val="0"/>
              </a:spcBef>
              <a:spcAft>
                <a:spcPct val="0"/>
              </a:spcAft>
              <a:buClr>
                <a:schemeClr val="tx2"/>
              </a:buClr>
              <a:buSzPct val="95000"/>
              <a:buFont typeface="Wingdings" pitchFamily="2" charset="2"/>
              <a:buNone/>
              <a:defRPr lang="en-US" sz="34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descr="top_banner.png"/>
          <p:cNvPicPr>
            <a:picLocks noChangeAspect="1"/>
          </p:cNvPicPr>
          <p:nvPr userDrawn="1"/>
        </p:nvPicPr>
        <p:blipFill>
          <a:blip r:embed="rId2" cstate="print"/>
          <a:stretch>
            <a:fillRect/>
          </a:stretch>
        </p:blipFill>
        <p:spPr>
          <a:xfrm>
            <a:off x="571" y="0"/>
            <a:ext cx="9142858" cy="1031746"/>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920226" y="2365376"/>
            <a:ext cx="7303549" cy="1000274"/>
          </a:xfrm>
          <a:prstGeom prst="rect">
            <a:avLst/>
          </a:prstGeom>
          <a:noFill/>
        </p:spPr>
        <p:txBody>
          <a:bodyPr wrap="none" lIns="76197" tIns="38098" rIns="76197" bIns="38098" rtlCol="0">
            <a:spAutoFit/>
          </a:bodyPr>
          <a:lstStyle/>
          <a:p>
            <a:r>
              <a:rPr lang="en-US" sz="6000" baseline="0" dirty="0" smtClean="0">
                <a:solidFill>
                  <a:schemeClr val="bg1"/>
                </a:solidFill>
              </a:rPr>
              <a:t>WALK-IN GOES HERE</a:t>
            </a:r>
            <a:endParaRPr lang="en-US" sz="6000" dirty="0">
              <a:solidFill>
                <a:schemeClr val="bg1"/>
              </a:solidFill>
            </a:endParaRP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solidFill>
          <a:schemeClr val="tx1"/>
        </a:solidFill>
        <a:effectLst/>
      </p:bgPr>
    </p:bg>
    <p:spTree>
      <p:nvGrpSpPr>
        <p:cNvPr id="1" name=""/>
        <p:cNvGrpSpPr/>
        <p:nvPr/>
      </p:nvGrpSpPr>
      <p:grpSpPr>
        <a:xfrm>
          <a:off x="0" y="0"/>
          <a:ext cx="0" cy="0"/>
          <a:chOff x="0" y="0"/>
          <a:chExt cx="0" cy="0"/>
        </a:xfrm>
      </p:grpSpPr>
      <p:pic>
        <p:nvPicPr>
          <p:cNvPr id="5" name="Picture 4" descr="top_banner.png"/>
          <p:cNvPicPr>
            <a:picLocks noChangeAspect="1"/>
          </p:cNvPicPr>
          <p:nvPr userDrawn="1"/>
        </p:nvPicPr>
        <p:blipFill>
          <a:blip r:embed="rId2" cstate="print"/>
          <a:stretch>
            <a:fillRect/>
          </a:stretch>
        </p:blipFill>
        <p:spPr>
          <a:xfrm>
            <a:off x="0" y="0"/>
            <a:ext cx="9142858" cy="1031746"/>
          </a:xfrm>
          <a:prstGeom prst="rect">
            <a:avLst/>
          </a:prstGeom>
        </p:spPr>
      </p:pic>
      <p:sp>
        <p:nvSpPr>
          <p:cNvPr id="2" name="Title 1"/>
          <p:cNvSpPr>
            <a:spLocks noGrp="1"/>
          </p:cNvSpPr>
          <p:nvPr>
            <p:ph type="ctrTitle"/>
          </p:nvPr>
        </p:nvSpPr>
        <p:spPr>
          <a:xfrm>
            <a:off x="722313" y="2365375"/>
            <a:ext cx="7690115" cy="750205"/>
          </a:xfrm>
          <a:noFill/>
          <a:ln w="9525">
            <a:noFill/>
            <a:miter lim="800000"/>
            <a:headEnd/>
            <a:tailEnd/>
          </a:ln>
        </p:spPr>
        <p:txBody>
          <a:bodyPr vert="horz" wrap="square" lIns="0" tIns="0" rIns="0" bIns="0" numCol="1" rtlCol="0"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kern="1200" cap="none" spc="-30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3" y="4344458"/>
            <a:ext cx="7043208" cy="473207"/>
          </a:xfrm>
          <a:noFill/>
          <a:ln w="9525">
            <a:noFill/>
            <a:miter lim="800000"/>
            <a:headEnd/>
            <a:tailEnd/>
          </a:ln>
        </p:spPr>
        <p:txBody>
          <a:bodyPr vert="horz" wrap="square" lIns="0" tIns="0" rIns="0" bIns="0" numCol="1" rtlCol="0" anchor="b" anchorCtr="0" compatLnSpc="1">
            <a:prstTxWarp prst="textNoShape">
              <a:avLst/>
            </a:prstTxWarp>
            <a:spAutoFit/>
          </a:bodyPr>
          <a:lstStyle>
            <a:lvl1pPr marL="0" indent="0" algn="l" defTabSz="912777" rtl="0" eaLnBrk="0" fontAlgn="base" latinLnBrk="0" hangingPunct="0">
              <a:lnSpc>
                <a:spcPct val="90000"/>
              </a:lnSpc>
              <a:spcBef>
                <a:spcPct val="0"/>
              </a:spcBef>
              <a:spcAft>
                <a:spcPct val="0"/>
              </a:spcAft>
              <a:buClr>
                <a:schemeClr val="tx2"/>
              </a:buClr>
              <a:buSzPct val="95000"/>
              <a:buFont typeface="Wingdings" pitchFamily="2" charset="2"/>
              <a:buNone/>
              <a:defRPr lang="en-US" sz="3400" kern="12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1369219" y="950651"/>
            <a:ext cx="7043208" cy="1384994"/>
          </a:xfrm>
          <a:effectLst/>
        </p:spPr>
        <p:txBody>
          <a:bodyPr anchor="b">
            <a:scene3d>
              <a:camera prst="orthographicFront"/>
              <a:lightRig rig="flat" dir="t"/>
            </a:scene3d>
            <a:sp3d>
              <a:bevelT h="19050"/>
              <a:contourClr>
                <a:srgbClr val="F4A234"/>
              </a:contourClr>
            </a:sp3d>
          </a:bodyPr>
          <a:lstStyle>
            <a:lvl1pPr marL="0" indent="0" algn="r">
              <a:buFont typeface="Arial" pitchFamily="34" charset="0"/>
              <a:buNone/>
              <a:defRPr kumimoji="0" lang="en-US" sz="10000" b="1" i="1" u="none" strike="noStrike" kern="1200" cap="none" spc="-642"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pic>
        <p:nvPicPr>
          <p:cNvPr id="1026" name="Picture 2" descr="C:\Program Files\Microsoft Resource DVD Artwork\DVD_ART\Artwork_Imagery\Shapes and Graphics\Bullets\Blue GEL .png"/>
          <p:cNvPicPr>
            <a:picLocks noChangeAspect="1" noChangeArrowheads="1"/>
          </p:cNvPicPr>
          <p:nvPr userDrawn="1"/>
        </p:nvPicPr>
        <p:blipFill>
          <a:blip r:embed="rId2" cstate="print"/>
          <a:srcRect/>
          <a:stretch>
            <a:fillRect/>
          </a:stretch>
        </p:blipFill>
        <p:spPr bwMode="auto">
          <a:xfrm>
            <a:off x="8826500" y="-317500"/>
            <a:ext cx="317500" cy="317500"/>
          </a:xfrm>
          <a:prstGeom prst="rect">
            <a:avLst/>
          </a:prstGeom>
          <a:noFill/>
        </p:spPr>
      </p:pic>
      <p:sp>
        <p:nvSpPr>
          <p:cNvPr id="5"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3" cstate="print"/>
          <a:srcRect/>
          <a:stretch>
            <a:fillRect/>
          </a:stretch>
        </p:blipFill>
        <p:spPr bwMode="auto">
          <a:xfrm>
            <a:off x="7452651" y="6247682"/>
            <a:ext cx="1399075" cy="389198"/>
          </a:xfrm>
          <a:prstGeom prst="rect">
            <a:avLst/>
          </a:prstGeom>
          <a:noFill/>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_w/o Logo">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3" descr="S:\ResourceDVD\Clip_Installer\DVD_ART\BoxShots_Logos\Microsoft Research\Microsoft Research b.png"/>
          <p:cNvPicPr>
            <a:picLocks noChangeAspect="1" noChangeArrowheads="1"/>
          </p:cNvPicPr>
          <p:nvPr userDrawn="1"/>
        </p:nvPicPr>
        <p:blipFill>
          <a:blip r:embed="rId2" cstate="print"/>
          <a:srcRect/>
          <a:stretch>
            <a:fillRect/>
          </a:stretch>
        </p:blipFill>
        <p:spPr bwMode="auto">
          <a:xfrm>
            <a:off x="7452651" y="6247682"/>
            <a:ext cx="1399075" cy="389198"/>
          </a:xfrm>
          <a:prstGeom prst="rect">
            <a:avLst/>
          </a:prstGeom>
          <a:noFill/>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2" cstate="print"/>
          <a:srcRect/>
          <a:stretch>
            <a:fillRect/>
          </a:stretch>
        </p:blipFill>
        <p:spPr bwMode="auto">
          <a:xfrm>
            <a:off x="7452651" y="6247682"/>
            <a:ext cx="1399075" cy="389198"/>
          </a:xfrm>
          <a:prstGeom prst="rect">
            <a:avLst/>
          </a:prstGeom>
          <a:noFill/>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_w/Top Banner">
    <p:bg>
      <p:bgPr>
        <a:solidFill>
          <a:schemeClr val="tx1"/>
        </a:solidFill>
        <a:effectLst/>
      </p:bgPr>
    </p:bg>
    <p:spTree>
      <p:nvGrpSpPr>
        <p:cNvPr id="1" name=""/>
        <p:cNvGrpSpPr/>
        <p:nvPr/>
      </p:nvGrpSpPr>
      <p:grpSpPr>
        <a:xfrm>
          <a:off x="0" y="0"/>
          <a:ext cx="0" cy="0"/>
          <a:chOff x="0" y="0"/>
          <a:chExt cx="0" cy="0"/>
        </a:xfrm>
      </p:grpSpPr>
      <p:pic>
        <p:nvPicPr>
          <p:cNvPr id="6" name="Picture 5" descr="top_banner.png"/>
          <p:cNvPicPr>
            <a:picLocks noChangeAspect="1"/>
          </p:cNvPicPr>
          <p:nvPr userDrawn="1"/>
        </p:nvPicPr>
        <p:blipFill>
          <a:blip r:embed="rId2" cstate="print"/>
          <a:stretch>
            <a:fillRect/>
          </a:stretch>
        </p:blipFill>
        <p:spPr>
          <a:xfrm>
            <a:off x="571" y="0"/>
            <a:ext cx="9142858" cy="1031746"/>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7"/>
            <a:ext cx="8382000"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210862"/>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81" r:id="rId1"/>
    <p:sldLayoutId id="2147483692" r:id="rId2"/>
    <p:sldLayoutId id="2147483683" r:id="rId3"/>
    <p:sldLayoutId id="2147483684" r:id="rId4"/>
    <p:sldLayoutId id="2147483685" r:id="rId5"/>
    <p:sldLayoutId id="2147483686" r:id="rId6"/>
    <p:sldLayoutId id="2147483687" r:id="rId7"/>
    <p:sldLayoutId id="2147483688" r:id="rId8"/>
    <p:sldLayoutId id="2147483693" r:id="rId9"/>
    <p:sldLayoutId id="2147483689" r:id="rId10"/>
    <p:sldLayoutId id="2147483690" r:id="rId11"/>
    <p:sldLayoutId id="2147483691" r:id="rId12"/>
  </p:sldLayoutIdLst>
  <p:transition>
    <p:fade/>
  </p:transition>
  <p:txStyles>
    <p:titleStyle>
      <a:lvl1pPr algn="l" defTabSz="912777" rtl="0" eaLnBrk="1" fontAlgn="base" latinLnBrk="0" hangingPunct="1">
        <a:lnSpc>
          <a:spcPct val="90000"/>
        </a:lnSpc>
        <a:spcBef>
          <a:spcPct val="0"/>
        </a:spcBef>
        <a:spcAft>
          <a:spcPct val="0"/>
        </a:spcAft>
        <a:buNone/>
        <a:defRPr lang="en-US" sz="5400" b="0" kern="120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84954" indent="-384954" algn="l" defTabSz="914363" rtl="0" eaLnBrk="1" latinLnBrk="0" hangingPunct="1">
        <a:lnSpc>
          <a:spcPct val="90000"/>
        </a:lnSpc>
        <a:spcBef>
          <a:spcPct val="20000"/>
        </a:spcBef>
        <a:buSzPct val="90000"/>
        <a:buFontTx/>
        <a:buBlip>
          <a:blip r:embed="rId15"/>
        </a:buBlip>
        <a:defRPr sz="3300" kern="1200">
          <a:solidFill>
            <a:schemeClr val="bg1"/>
          </a:solidFill>
          <a:latin typeface="+mn-lt"/>
          <a:ea typeface="+mn-ea"/>
          <a:cs typeface="+mn-cs"/>
        </a:defRPr>
      </a:lvl1pPr>
      <a:lvl2pPr marL="739481" indent="-362465" algn="l" defTabSz="914363" rtl="0" eaLnBrk="1" latinLnBrk="0" hangingPunct="1">
        <a:lnSpc>
          <a:spcPct val="90000"/>
        </a:lnSpc>
        <a:spcBef>
          <a:spcPct val="20000"/>
        </a:spcBef>
        <a:buSzPct val="90000"/>
        <a:buFontTx/>
        <a:buBlip>
          <a:blip r:embed="rId15"/>
        </a:buBlip>
        <a:defRPr sz="3000" kern="1200">
          <a:solidFill>
            <a:schemeClr val="bg1"/>
          </a:solidFill>
          <a:latin typeface="+mn-lt"/>
          <a:ea typeface="+mn-ea"/>
          <a:cs typeface="+mn-cs"/>
        </a:defRPr>
      </a:lvl2pPr>
      <a:lvl3pPr marL="1101946" indent="-347914" algn="l" defTabSz="914363" rtl="0" eaLnBrk="1" latinLnBrk="0" hangingPunct="1">
        <a:lnSpc>
          <a:spcPct val="90000"/>
        </a:lnSpc>
        <a:spcBef>
          <a:spcPct val="20000"/>
        </a:spcBef>
        <a:buSzPct val="90000"/>
        <a:buFontTx/>
        <a:buBlip>
          <a:blip r:embed="rId15"/>
        </a:buBlip>
        <a:defRPr sz="2700" kern="1200">
          <a:solidFill>
            <a:schemeClr val="bg1"/>
          </a:solidFill>
          <a:latin typeface="+mn-lt"/>
          <a:ea typeface="+mn-ea"/>
          <a:cs typeface="+mn-cs"/>
        </a:defRPr>
      </a:lvl3pPr>
      <a:lvl4pPr marL="1420756" indent="-318811" algn="l" defTabSz="914363" rtl="0" eaLnBrk="1" latinLnBrk="0" hangingPunct="1">
        <a:lnSpc>
          <a:spcPct val="90000"/>
        </a:lnSpc>
        <a:spcBef>
          <a:spcPct val="20000"/>
        </a:spcBef>
        <a:buSzPct val="90000"/>
        <a:buFontTx/>
        <a:buBlip>
          <a:blip r:embed="rId15"/>
        </a:buBlip>
        <a:defRPr sz="2300" kern="1200">
          <a:solidFill>
            <a:schemeClr val="bg1"/>
          </a:solidFill>
          <a:latin typeface="+mn-lt"/>
          <a:ea typeface="+mn-ea"/>
          <a:cs typeface="+mn-cs"/>
        </a:defRPr>
      </a:lvl4pPr>
      <a:lvl5pPr marL="1760732" indent="-318811" algn="l" defTabSz="914363" rtl="0" eaLnBrk="1" latinLnBrk="0" hangingPunct="1">
        <a:lnSpc>
          <a:spcPct val="90000"/>
        </a:lnSpc>
        <a:spcBef>
          <a:spcPct val="20000"/>
        </a:spcBef>
        <a:buSzPct val="90000"/>
        <a:buFontTx/>
        <a:buBlip>
          <a:blip r:embed="rId15"/>
        </a:buBlip>
        <a:defRPr sz="23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research.microsoft.com/~leino/papers.html"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research.microsoft.com/specsharp" TargetMode="External"/><Relationship Id="rId2" Type="http://schemas.openxmlformats.org/officeDocument/2006/relationships/hyperlink" Target="http://boogie.codeplex.com/" TargetMode="External"/><Relationship Id="rId1" Type="http://schemas.openxmlformats.org/officeDocument/2006/relationships/slideLayout" Target="../slideLayouts/slideLayout3.xml"/><Relationship Id="rId4" Type="http://schemas.openxmlformats.org/officeDocument/2006/relationships/hyperlink" Target="http://specsharp.codeplex.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5" y="1136781"/>
            <a:ext cx="7692761" cy="2742289"/>
          </a:xfrm>
        </p:spPr>
        <p:txBody>
          <a:bodyPr/>
          <a:lstStyle/>
          <a:p>
            <a:r>
              <a:rPr lang="en-US" sz="3600" dirty="0" smtClean="0"/>
              <a:t>Comparing heap models: </a:t>
            </a:r>
            <a:br>
              <a:rPr lang="en-US" sz="3600" dirty="0" smtClean="0"/>
            </a:br>
            <a:r>
              <a:rPr lang="en-US" dirty="0" smtClean="0"/>
              <a:t>Ownership,</a:t>
            </a:r>
            <a:br>
              <a:rPr lang="en-US" dirty="0" smtClean="0"/>
            </a:br>
            <a:r>
              <a:rPr lang="en-US" dirty="0" smtClean="0"/>
              <a:t>	Dynamic frames,</a:t>
            </a:r>
            <a:br>
              <a:rPr lang="en-US" dirty="0" smtClean="0"/>
            </a:br>
            <a:r>
              <a:rPr lang="en-US" dirty="0" smtClean="0"/>
              <a:t>		Permissions</a:t>
            </a:r>
            <a:endParaRPr lang="en-US" dirty="0"/>
          </a:p>
        </p:txBody>
      </p:sp>
      <p:sp>
        <p:nvSpPr>
          <p:cNvPr id="3" name="Subtitle 2"/>
          <p:cNvSpPr>
            <a:spLocks noGrp="1"/>
          </p:cNvSpPr>
          <p:nvPr>
            <p:ph type="subTitle" idx="1"/>
          </p:nvPr>
        </p:nvSpPr>
        <p:spPr>
          <a:xfrm>
            <a:off x="727605" y="4250965"/>
            <a:ext cx="7692761" cy="941796"/>
          </a:xfrm>
        </p:spPr>
        <p:txBody>
          <a:bodyPr/>
          <a:lstStyle/>
          <a:p>
            <a:r>
              <a:rPr lang="en-US" dirty="0" smtClean="0"/>
              <a:t>K. Rustan M. Leino</a:t>
            </a:r>
          </a:p>
          <a:p>
            <a:r>
              <a:rPr lang="en-US" dirty="0" err="1" smtClean="0"/>
              <a:t>RiSE</a:t>
            </a:r>
            <a:r>
              <a:rPr lang="en-US" dirty="0" smtClean="0"/>
              <a:t>, Microsoft Research</a:t>
            </a:r>
            <a:endParaRPr lang="en-US" dirty="0"/>
          </a:p>
        </p:txBody>
      </p:sp>
      <p:sp>
        <p:nvSpPr>
          <p:cNvPr id="4" name="TextBox 3"/>
          <p:cNvSpPr txBox="1"/>
          <p:nvPr/>
        </p:nvSpPr>
        <p:spPr>
          <a:xfrm>
            <a:off x="619459" y="5810858"/>
            <a:ext cx="7093974" cy="923330"/>
          </a:xfrm>
          <a:prstGeom prst="rect">
            <a:avLst/>
          </a:prstGeom>
          <a:noFill/>
        </p:spPr>
        <p:txBody>
          <a:bodyPr wrap="square" rtlCol="0">
            <a:spAutoFit/>
          </a:bodyPr>
          <a:lstStyle/>
          <a:p>
            <a:r>
              <a:rPr lang="en-US" dirty="0" smtClean="0">
                <a:solidFill>
                  <a:schemeClr val="bg1"/>
                </a:solidFill>
              </a:rPr>
              <a:t>Typing, Analysis and Verification </a:t>
            </a:r>
            <a:r>
              <a:rPr lang="en-US" dirty="0" smtClean="0">
                <a:solidFill>
                  <a:schemeClr val="bg1"/>
                </a:solidFill>
              </a:rPr>
              <a:t>of Heap-Manipulating </a:t>
            </a:r>
            <a:r>
              <a:rPr lang="en-US" dirty="0" smtClean="0">
                <a:solidFill>
                  <a:schemeClr val="bg1"/>
                </a:solidFill>
              </a:rPr>
              <a:t>Programs</a:t>
            </a:r>
          </a:p>
          <a:p>
            <a:r>
              <a:rPr lang="en-US" dirty="0" err="1" smtClean="0">
                <a:solidFill>
                  <a:schemeClr val="bg1"/>
                </a:solidFill>
              </a:rPr>
              <a:t>Dagstuhl</a:t>
            </a:r>
            <a:r>
              <a:rPr lang="en-US" dirty="0" smtClean="0">
                <a:solidFill>
                  <a:schemeClr val="bg1"/>
                </a:solidFill>
              </a:rPr>
              <a:t>, Germany</a:t>
            </a:r>
          </a:p>
          <a:p>
            <a:r>
              <a:rPr lang="en-US" dirty="0" smtClean="0">
                <a:solidFill>
                  <a:schemeClr val="bg1"/>
                </a:solidFill>
              </a:rPr>
              <a:t>20 July 2009</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a:xfrm>
            <a:off x="381000" y="1103167"/>
            <a:ext cx="8382000" cy="5004447"/>
          </a:xfrm>
        </p:spPr>
        <p:txBody>
          <a:bodyPr/>
          <a:lstStyle/>
          <a:p>
            <a:r>
              <a:rPr lang="en-US" sz="2400" dirty="0" smtClean="0"/>
              <a:t>Spec#</a:t>
            </a:r>
          </a:p>
          <a:p>
            <a:pPr lvl="1"/>
            <a:r>
              <a:rPr lang="en-US" sz="2000" dirty="0" smtClean="0"/>
              <a:t>Vision paper (CASSIS), 2004</a:t>
            </a:r>
          </a:p>
          <a:p>
            <a:pPr lvl="1"/>
            <a:r>
              <a:rPr lang="en-US" sz="2000" dirty="0" smtClean="0"/>
              <a:t>Spec# methodology (nee Boogie methodology), 2004 ff.</a:t>
            </a:r>
          </a:p>
          <a:p>
            <a:pPr lvl="1"/>
            <a:r>
              <a:rPr lang="en-US" sz="2000" dirty="0" smtClean="0"/>
              <a:t>Retrospective paper, 2009</a:t>
            </a:r>
          </a:p>
          <a:p>
            <a:r>
              <a:rPr lang="en-US" sz="2400" dirty="0" err="1" smtClean="0"/>
              <a:t>Dafny</a:t>
            </a:r>
            <a:endParaRPr lang="en-US" sz="2400" dirty="0" smtClean="0"/>
          </a:p>
          <a:p>
            <a:pPr lvl="1"/>
            <a:r>
              <a:rPr lang="en-US" sz="2000" dirty="0" smtClean="0"/>
              <a:t>Model and tutorial (</a:t>
            </a:r>
            <a:r>
              <a:rPr lang="en-US" sz="2000" dirty="0" err="1" smtClean="0"/>
              <a:t>Marktoberdorf</a:t>
            </a:r>
            <a:r>
              <a:rPr lang="en-US" sz="2000" dirty="0" smtClean="0"/>
              <a:t>), 2008</a:t>
            </a:r>
          </a:p>
          <a:p>
            <a:r>
              <a:rPr lang="en-US" sz="2400" dirty="0" smtClean="0"/>
              <a:t>Chalice</a:t>
            </a:r>
          </a:p>
          <a:p>
            <a:pPr lvl="1"/>
            <a:r>
              <a:rPr lang="en-US" sz="2000" dirty="0" smtClean="0"/>
              <a:t>Model (ESOP), 2009</a:t>
            </a:r>
          </a:p>
          <a:p>
            <a:pPr lvl="1"/>
            <a:r>
              <a:rPr lang="en-US" sz="2000" dirty="0" smtClean="0"/>
              <a:t>Tutorial (FOSAD), 2009</a:t>
            </a:r>
          </a:p>
          <a:p>
            <a:r>
              <a:rPr lang="en-US" sz="2400" dirty="0" smtClean="0"/>
              <a:t>Boogie</a:t>
            </a:r>
          </a:p>
          <a:p>
            <a:pPr lvl="1"/>
            <a:r>
              <a:rPr lang="en-US" sz="2000" dirty="0" smtClean="0"/>
              <a:t>Boogie 1 architecture paper (FMCO), 2005</a:t>
            </a:r>
          </a:p>
          <a:p>
            <a:pPr lvl="1"/>
            <a:r>
              <a:rPr lang="en-US" sz="2000" dirty="0" smtClean="0"/>
              <a:t>Boogie 2 type system and logic, 2009</a:t>
            </a:r>
          </a:p>
          <a:p>
            <a:pPr lvl="1"/>
            <a:r>
              <a:rPr lang="en-US" sz="2000" dirty="0" smtClean="0"/>
              <a:t>Boogie 2 language reference manual, 2008</a:t>
            </a:r>
          </a:p>
          <a:p>
            <a:r>
              <a:rPr lang="en-US" sz="2400" dirty="0" smtClean="0">
                <a:hlinkClick r:id="rId2"/>
              </a:rPr>
              <a:t>http://research.microsoft.com/~</a:t>
            </a:r>
            <a:r>
              <a:rPr lang="en-US" sz="2400" dirty="0" smtClean="0">
                <a:hlinkClick r:id="rId2"/>
              </a:rPr>
              <a:t>leino/papers.html</a:t>
            </a:r>
            <a:r>
              <a:rPr lang="en-US" sz="2400" dirty="0" smtClean="0"/>
              <a:t> </a:t>
            </a:r>
            <a:endParaRPr lang="en-US" sz="2400" dirty="0" smtClean="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hape 38"/>
          <p:cNvCxnSpPr>
            <a:endCxn id="27" idx="3"/>
          </p:cNvCxnSpPr>
          <p:nvPr/>
        </p:nvCxnSpPr>
        <p:spPr>
          <a:xfrm>
            <a:off x="4681182" y="4531057"/>
            <a:ext cx="3020186" cy="722798"/>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4" name="Title 3"/>
          <p:cNvSpPr>
            <a:spLocks noGrp="1"/>
          </p:cNvSpPr>
          <p:nvPr>
            <p:ph type="title"/>
          </p:nvPr>
        </p:nvSpPr>
        <p:spPr>
          <a:xfrm>
            <a:off x="381000" y="230187"/>
            <a:ext cx="8382000" cy="747897"/>
          </a:xfrm>
        </p:spPr>
        <p:txBody>
          <a:bodyPr/>
          <a:lstStyle/>
          <a:p>
            <a:r>
              <a:rPr lang="en-US" dirty="0" smtClean="0"/>
              <a:t>Boogie</a:t>
            </a:r>
            <a:endParaRPr lang="en-US" dirty="0"/>
          </a:p>
        </p:txBody>
      </p:sp>
      <p:sp>
        <p:nvSpPr>
          <p:cNvPr id="7" name="Snip Single Corner Rectangle 6"/>
          <p:cNvSpPr/>
          <p:nvPr/>
        </p:nvSpPr>
        <p:spPr bwMode="auto">
          <a:xfrm>
            <a:off x="126456"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Spec#</a:t>
            </a:r>
          </a:p>
        </p:txBody>
      </p:sp>
      <p:sp>
        <p:nvSpPr>
          <p:cNvPr id="8" name="Snip Single Corner Rectangle 7"/>
          <p:cNvSpPr/>
          <p:nvPr/>
        </p:nvSpPr>
        <p:spPr bwMode="auto">
          <a:xfrm>
            <a:off x="1928505"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C with HAVOC specifications</a:t>
            </a:r>
          </a:p>
        </p:txBody>
      </p:sp>
      <p:sp>
        <p:nvSpPr>
          <p:cNvPr id="10" name="Snip Single Corner Rectangle 9"/>
          <p:cNvSpPr/>
          <p:nvPr/>
        </p:nvSpPr>
        <p:spPr bwMode="auto">
          <a:xfrm>
            <a:off x="5532603"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Dafny</a:t>
            </a:r>
          </a:p>
        </p:txBody>
      </p:sp>
      <p:sp>
        <p:nvSpPr>
          <p:cNvPr id="12" name="Snip Single Corner Rectangle 11"/>
          <p:cNvSpPr/>
          <p:nvPr/>
        </p:nvSpPr>
        <p:spPr bwMode="auto">
          <a:xfrm>
            <a:off x="3730554"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C with VCC specifications</a:t>
            </a:r>
          </a:p>
        </p:txBody>
      </p:sp>
      <p:sp>
        <p:nvSpPr>
          <p:cNvPr id="13" name="Snip Single Corner Rectangle 12"/>
          <p:cNvSpPr/>
          <p:nvPr/>
        </p:nvSpPr>
        <p:spPr bwMode="auto">
          <a:xfrm>
            <a:off x="7334651"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Chalice</a:t>
            </a:r>
          </a:p>
        </p:txBody>
      </p:sp>
      <p:sp>
        <p:nvSpPr>
          <p:cNvPr id="14" name="Round Diagonal Corner Rectangle 13"/>
          <p:cNvSpPr/>
          <p:nvPr/>
        </p:nvSpPr>
        <p:spPr bwMode="auto">
          <a:xfrm>
            <a:off x="2813219" y="5278876"/>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Z3</a:t>
            </a:r>
          </a:p>
        </p:txBody>
      </p:sp>
      <p:sp>
        <p:nvSpPr>
          <p:cNvPr id="15" name="Round Diagonal Corner Rectangle 14"/>
          <p:cNvSpPr/>
          <p:nvPr/>
        </p:nvSpPr>
        <p:spPr bwMode="auto">
          <a:xfrm>
            <a:off x="783380" y="5278876"/>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Simplify</a:t>
            </a:r>
          </a:p>
        </p:txBody>
      </p:sp>
      <p:sp>
        <p:nvSpPr>
          <p:cNvPr id="16" name="Round Diagonal Corner Rectangle 15"/>
          <p:cNvSpPr/>
          <p:nvPr/>
        </p:nvSpPr>
        <p:spPr bwMode="auto">
          <a:xfrm>
            <a:off x="4843058" y="5278876"/>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SMT Lib</a:t>
            </a:r>
          </a:p>
        </p:txBody>
      </p:sp>
      <p:cxnSp>
        <p:nvCxnSpPr>
          <p:cNvPr id="18" name="Shape 17"/>
          <p:cNvCxnSpPr>
            <a:endCxn id="15" idx="3"/>
          </p:cNvCxnSpPr>
          <p:nvPr/>
        </p:nvCxnSpPr>
        <p:spPr>
          <a:xfrm rot="10800000" flipV="1">
            <a:off x="1611852" y="4531056"/>
            <a:ext cx="2618954" cy="747819"/>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0" name="Shape 19"/>
          <p:cNvCxnSpPr>
            <a:stCxn id="5" idx="1"/>
            <a:endCxn id="16" idx="3"/>
          </p:cNvCxnSpPr>
          <p:nvPr/>
        </p:nvCxnSpPr>
        <p:spPr>
          <a:xfrm rot="16200000" flipH="1">
            <a:off x="4816962" y="4424307"/>
            <a:ext cx="531797" cy="1177339"/>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2" name="Curved Connector 21"/>
          <p:cNvCxnSpPr>
            <a:stCxn id="5" idx="1"/>
            <a:endCxn id="14" idx="3"/>
          </p:cNvCxnSpPr>
          <p:nvPr/>
        </p:nvCxnSpPr>
        <p:spPr>
          <a:xfrm rot="5400000">
            <a:off x="3802043" y="4586727"/>
            <a:ext cx="531797" cy="852500"/>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5" name="Curved Connector 24"/>
          <p:cNvCxnSpPr>
            <a:stCxn id="7" idx="1"/>
          </p:cNvCxnSpPr>
          <p:nvPr/>
        </p:nvCxnSpPr>
        <p:spPr>
          <a:xfrm rot="16200000" flipH="1">
            <a:off x="1613983" y="1750170"/>
            <a:ext cx="1003562" cy="2286003"/>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8" name="Curved Connector 27"/>
          <p:cNvCxnSpPr>
            <a:stCxn id="8" idx="1"/>
          </p:cNvCxnSpPr>
          <p:nvPr/>
        </p:nvCxnSpPr>
        <p:spPr>
          <a:xfrm rot="16200000" flipH="1">
            <a:off x="2826293" y="2339909"/>
            <a:ext cx="711735" cy="814697"/>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0" name="Curved Connector 29"/>
          <p:cNvCxnSpPr>
            <a:stCxn id="12" idx="1"/>
          </p:cNvCxnSpPr>
          <p:nvPr/>
        </p:nvCxnSpPr>
        <p:spPr>
          <a:xfrm rot="5400000">
            <a:off x="3936463" y="2462725"/>
            <a:ext cx="711732" cy="569065"/>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2" name="Curved Connector 31"/>
          <p:cNvCxnSpPr>
            <a:stCxn id="10" idx="1"/>
          </p:cNvCxnSpPr>
          <p:nvPr/>
        </p:nvCxnSpPr>
        <p:spPr>
          <a:xfrm rot="5400000">
            <a:off x="5547607" y="2349642"/>
            <a:ext cx="789554" cy="873053"/>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5" name="Curved Connector 34"/>
          <p:cNvCxnSpPr>
            <a:stCxn id="13" idx="1"/>
          </p:cNvCxnSpPr>
          <p:nvPr/>
        </p:nvCxnSpPr>
        <p:spPr>
          <a:xfrm rot="5400000">
            <a:off x="6419447" y="1643170"/>
            <a:ext cx="1013290" cy="2509732"/>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5" name="Heart 4"/>
          <p:cNvSpPr/>
          <p:nvPr/>
        </p:nvSpPr>
        <p:spPr bwMode="auto">
          <a:xfrm>
            <a:off x="3297689" y="3044739"/>
            <a:ext cx="2393004" cy="1702340"/>
          </a:xfrm>
          <a:prstGeom prst="hear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Boogie</a:t>
            </a:r>
          </a:p>
        </p:txBody>
      </p:sp>
      <p:sp>
        <p:nvSpPr>
          <p:cNvPr id="27" name="Round Diagonal Corner Rectangle 26"/>
          <p:cNvSpPr/>
          <p:nvPr/>
        </p:nvSpPr>
        <p:spPr bwMode="auto">
          <a:xfrm>
            <a:off x="6872896" y="5253855"/>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Isabelle/HOL</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Specification challenges</a:t>
            </a:r>
            <a:endParaRPr lang="en-US" dirty="0"/>
          </a:p>
        </p:txBody>
      </p:sp>
      <p:sp>
        <p:nvSpPr>
          <p:cNvPr id="3" name="Content Placeholder 2"/>
          <p:cNvSpPr>
            <a:spLocks noGrp="1"/>
          </p:cNvSpPr>
          <p:nvPr>
            <p:ph idx="1"/>
          </p:nvPr>
        </p:nvSpPr>
        <p:spPr>
          <a:xfrm>
            <a:off x="381000" y="1412875"/>
            <a:ext cx="8382000" cy="5087547"/>
          </a:xfrm>
        </p:spPr>
        <p:txBody>
          <a:bodyPr/>
          <a:lstStyle/>
          <a:p>
            <a:r>
              <a:rPr lang="en-US" dirty="0" smtClean="0"/>
              <a:t>Invariants</a:t>
            </a:r>
          </a:p>
          <a:p>
            <a:pPr lvl="1"/>
            <a:r>
              <a:rPr lang="en-US" dirty="0" smtClean="0"/>
              <a:t>Describes what holds of an object in its </a:t>
            </a:r>
            <a:r>
              <a:rPr lang="en-US" dirty="0" smtClean="0"/>
              <a:t>steady </a:t>
            </a:r>
            <a:r>
              <a:rPr lang="en-US" dirty="0" smtClean="0"/>
              <a:t>state</a:t>
            </a:r>
          </a:p>
          <a:p>
            <a:pPr lvl="1"/>
            <a:r>
              <a:rPr lang="en-US" dirty="0" smtClean="0"/>
              <a:t>When does an invariant hold?</a:t>
            </a:r>
          </a:p>
          <a:p>
            <a:r>
              <a:rPr lang="en-US" dirty="0" smtClean="0"/>
              <a:t>Frames</a:t>
            </a:r>
          </a:p>
          <a:p>
            <a:pPr lvl="1"/>
            <a:r>
              <a:rPr lang="en-US" dirty="0" smtClean="0"/>
              <a:t>Describes what is being modified or read</a:t>
            </a:r>
          </a:p>
          <a:p>
            <a:endParaRPr lang="en-US" dirty="0" smtClean="0"/>
          </a:p>
          <a:p>
            <a:r>
              <a:rPr lang="en-US" dirty="0" smtClean="0"/>
              <a:t>Goals:</a:t>
            </a:r>
          </a:p>
          <a:p>
            <a:pPr lvl="1"/>
            <a:r>
              <a:rPr lang="en-US" dirty="0" smtClean="0"/>
              <a:t>Flexibility</a:t>
            </a:r>
          </a:p>
          <a:p>
            <a:pPr lvl="1"/>
            <a:r>
              <a:rPr lang="en-US" dirty="0" smtClean="0"/>
              <a:t>Conciseness</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47897"/>
          </a:xfrm>
        </p:spPr>
        <p:txBody>
          <a:bodyPr/>
          <a:lstStyle/>
          <a:p>
            <a:r>
              <a:rPr lang="en-US" dirty="0" smtClean="0"/>
              <a:t>Heap specification approaches</a:t>
            </a:r>
            <a:endParaRPr lang="en-US" dirty="0"/>
          </a:p>
        </p:txBody>
      </p:sp>
      <p:sp>
        <p:nvSpPr>
          <p:cNvPr id="3" name="Content Placeholder 2"/>
          <p:cNvSpPr>
            <a:spLocks noGrp="1"/>
          </p:cNvSpPr>
          <p:nvPr>
            <p:ph idx="1"/>
          </p:nvPr>
        </p:nvSpPr>
        <p:spPr>
          <a:xfrm>
            <a:off x="381000" y="1009589"/>
            <a:ext cx="8382000" cy="5769581"/>
          </a:xfrm>
        </p:spPr>
        <p:txBody>
          <a:bodyPr/>
          <a:lstStyle/>
          <a:p>
            <a:r>
              <a:rPr lang="en-US" sz="3200" dirty="0" smtClean="0"/>
              <a:t>Ownership</a:t>
            </a:r>
          </a:p>
          <a:p>
            <a:pPr lvl="1"/>
            <a:r>
              <a:rPr lang="en-US" sz="2800" dirty="0" smtClean="0"/>
              <a:t>Various </a:t>
            </a:r>
            <a:r>
              <a:rPr lang="en-US" sz="2800" dirty="0" smtClean="0"/>
              <a:t>type </a:t>
            </a:r>
            <a:r>
              <a:rPr lang="en-US" sz="2800" dirty="0" smtClean="0"/>
              <a:t>systems</a:t>
            </a:r>
          </a:p>
          <a:p>
            <a:pPr lvl="1"/>
            <a:r>
              <a:rPr lang="en-US" sz="2800" dirty="0" smtClean="0"/>
              <a:t>JML</a:t>
            </a:r>
            <a:endParaRPr lang="en-US" sz="2800" dirty="0" smtClean="0"/>
          </a:p>
          <a:p>
            <a:pPr lvl="1"/>
            <a:r>
              <a:rPr lang="en-US" sz="2800" dirty="0" smtClean="0"/>
              <a:t>Spec#</a:t>
            </a:r>
            <a:endParaRPr lang="en-US" sz="2800" dirty="0" smtClean="0"/>
          </a:p>
          <a:p>
            <a:r>
              <a:rPr lang="en-US" sz="3200" dirty="0" smtClean="0"/>
              <a:t>Dynamic frames</a:t>
            </a:r>
          </a:p>
          <a:p>
            <a:pPr lvl="1"/>
            <a:r>
              <a:rPr lang="en-US" sz="2800" dirty="0" err="1" smtClean="0"/>
              <a:t>Kassios</a:t>
            </a:r>
            <a:endParaRPr lang="en-US" sz="2800" dirty="0" smtClean="0"/>
          </a:p>
          <a:p>
            <a:pPr lvl="1"/>
            <a:r>
              <a:rPr lang="en-US" sz="2800" dirty="0" err="1" smtClean="0"/>
              <a:t>VeriCool</a:t>
            </a:r>
            <a:endParaRPr lang="en-US" sz="2800" dirty="0" smtClean="0"/>
          </a:p>
          <a:p>
            <a:pPr lvl="1"/>
            <a:r>
              <a:rPr lang="en-US" sz="2800" dirty="0" err="1" smtClean="0"/>
              <a:t>Dafny</a:t>
            </a:r>
            <a:endParaRPr lang="en-US" sz="2800" dirty="0" smtClean="0"/>
          </a:p>
          <a:p>
            <a:r>
              <a:rPr lang="en-US" sz="3200" dirty="0" smtClean="0"/>
              <a:t>Permissions, capabilities</a:t>
            </a:r>
          </a:p>
          <a:p>
            <a:pPr lvl="1"/>
            <a:r>
              <a:rPr lang="en-US" sz="2800" dirty="0" err="1" smtClean="0"/>
              <a:t>Boyland</a:t>
            </a:r>
            <a:r>
              <a:rPr lang="en-US" sz="2800" dirty="0" smtClean="0"/>
              <a:t> et al.</a:t>
            </a:r>
            <a:endParaRPr lang="en-US" sz="2800" dirty="0" smtClean="0"/>
          </a:p>
          <a:p>
            <a:pPr lvl="1"/>
            <a:r>
              <a:rPr lang="en-US" sz="2800" dirty="0" smtClean="0"/>
              <a:t>Separation logic</a:t>
            </a:r>
          </a:p>
          <a:p>
            <a:pPr lvl="1"/>
            <a:r>
              <a:rPr lang="en-US" sz="2800" dirty="0" smtClean="0"/>
              <a:t>Chalice</a:t>
            </a:r>
            <a:endParaRPr lang="en-US" sz="2800" dirty="0"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RockBand</a:t>
            </a:r>
            <a:endParaRPr lang="en-US" dirty="0"/>
          </a:p>
        </p:txBody>
      </p:sp>
      <p:sp>
        <p:nvSpPr>
          <p:cNvPr id="4" name="Oval 3"/>
          <p:cNvSpPr/>
          <p:nvPr/>
        </p:nvSpPr>
        <p:spPr bwMode="auto">
          <a:xfrm>
            <a:off x="2875936" y="2094271"/>
            <a:ext cx="2522413" cy="1510057"/>
          </a:xfrm>
          <a:prstGeom prst="ellipse">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defTabSz="1096963" rtl="0" eaLnBrk="1" fontAlgn="base" latinLnBrk="0" hangingPunct="1">
              <a:lnSpc>
                <a:spcPct val="100000"/>
              </a:lnSpc>
              <a:spcBef>
                <a:spcPct val="0"/>
              </a:spcBef>
              <a:spcAft>
                <a:spcPct val="0"/>
              </a:spcAft>
              <a:buClrTx/>
              <a:buSzTx/>
              <a:buFontTx/>
              <a:buNone/>
              <a:tabLst/>
            </a:pPr>
            <a:r>
              <a:rPr lang="en-US" sz="2400" dirty="0" smtClean="0">
                <a:solidFill>
                  <a:schemeClr val="tx1"/>
                </a:solidFill>
                <a:effectLst>
                  <a:outerShdw blurRad="38100" dist="38100" dir="2700000" algn="tl">
                    <a:srgbClr val="000000">
                      <a:alpha val="43137"/>
                    </a:srgbClr>
                  </a:outerShdw>
                </a:effectLst>
                <a:latin typeface="Segoe" pitchFamily="34" charset="0"/>
              </a:rPr>
              <a:t> </a:t>
            </a:r>
            <a:r>
              <a:rPr lang="en-US" sz="2400" dirty="0" smtClean="0">
                <a:solidFill>
                  <a:schemeClr val="tx1"/>
                </a:solidFill>
                <a:effectLst>
                  <a:outerShdw blurRad="38100" dist="38100" dir="2700000" algn="tl">
                    <a:srgbClr val="000000">
                      <a:alpha val="43137"/>
                    </a:srgbClr>
                  </a:outerShdw>
                </a:effectLst>
                <a:latin typeface="Segoe" pitchFamily="34" charset="0"/>
              </a:rPr>
              <a:t>   </a:t>
            </a:r>
            <a:r>
              <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.gigs</a:t>
            </a:r>
            <a:br>
              <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br>
            <a:r>
              <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a:t>
            </a:r>
            <a:r>
              <a:rPr kumimoji="0" lang="en-US" sz="2400" b="0" i="0" u="none" strike="noStrike" cap="none" normalizeH="0" baseline="0" dirty="0" err="1" smtClean="0">
                <a:solidFill>
                  <a:schemeClr val="tx1"/>
                </a:solidFill>
                <a:effectLst>
                  <a:outerShdw blurRad="38100" dist="38100" dir="2700000" algn="tl">
                    <a:srgbClr val="000000">
                      <a:alpha val="43137"/>
                    </a:srgbClr>
                  </a:outerShdw>
                </a:effectLst>
                <a:latin typeface="Segoe" pitchFamily="34" charset="0"/>
              </a:rPr>
              <a:t>gt</a:t>
            </a:r>
            <a:endPar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 name="Oval 4"/>
          <p:cNvSpPr/>
          <p:nvPr/>
        </p:nvSpPr>
        <p:spPr bwMode="auto">
          <a:xfrm>
            <a:off x="2875936" y="4607860"/>
            <a:ext cx="2522413" cy="1510057"/>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.Level</a:t>
            </a:r>
            <a:endPar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8" name="Straight Arrow Connector 7"/>
          <p:cNvCxnSpPr>
            <a:stCxn id="4" idx="4"/>
            <a:endCxn id="5" idx="0"/>
          </p:cNvCxnSpPr>
          <p:nvPr/>
        </p:nvCxnSpPr>
        <p:spPr>
          <a:xfrm rot="5400000">
            <a:off x="3635377" y="4106094"/>
            <a:ext cx="1003532" cy="1588"/>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endCxn id="4" idx="0"/>
          </p:cNvCxnSpPr>
          <p:nvPr/>
        </p:nvCxnSpPr>
        <p:spPr>
          <a:xfrm rot="10800000" flipV="1">
            <a:off x="4137144" y="1238865"/>
            <a:ext cx="1496741" cy="855406"/>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5" idx="7"/>
          </p:cNvCxnSpPr>
          <p:nvPr/>
        </p:nvCxnSpPr>
        <p:spPr>
          <a:xfrm rot="5400000">
            <a:off x="4568736" y="1994049"/>
            <a:ext cx="3295168" cy="2374740"/>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073449" y="1519089"/>
            <a:ext cx="1710813" cy="461665"/>
          </a:xfrm>
          <a:prstGeom prst="rect">
            <a:avLst/>
          </a:prstGeom>
          <a:noFill/>
        </p:spPr>
        <p:txBody>
          <a:bodyPr wrap="square" rtlCol="0">
            <a:spAutoFit/>
          </a:bodyPr>
          <a:lstStyle/>
          <a:p>
            <a:r>
              <a:rPr lang="en-US" sz="2400" dirty="0" smtClean="0">
                <a:solidFill>
                  <a:schemeClr val="bg1"/>
                </a:solidFill>
              </a:rPr>
              <a:t>Play()</a:t>
            </a:r>
            <a:endParaRPr lang="en-US" sz="2400" dirty="0" smtClean="0">
              <a:solidFill>
                <a:schemeClr val="bg1"/>
              </a:solidFill>
            </a:endParaRPr>
          </a:p>
        </p:txBody>
      </p:sp>
      <p:sp>
        <p:nvSpPr>
          <p:cNvPr id="19" name="TextBox 18"/>
          <p:cNvSpPr txBox="1"/>
          <p:nvPr/>
        </p:nvSpPr>
        <p:spPr>
          <a:xfrm>
            <a:off x="4208210" y="3751012"/>
            <a:ext cx="1710813" cy="461665"/>
          </a:xfrm>
          <a:prstGeom prst="rect">
            <a:avLst/>
          </a:prstGeom>
          <a:noFill/>
        </p:spPr>
        <p:txBody>
          <a:bodyPr wrap="square" rtlCol="0">
            <a:spAutoFit/>
          </a:bodyPr>
          <a:lstStyle/>
          <a:p>
            <a:r>
              <a:rPr lang="en-US" sz="2400" dirty="0" smtClean="0">
                <a:solidFill>
                  <a:schemeClr val="bg1"/>
                </a:solidFill>
              </a:rPr>
              <a:t>Strum()</a:t>
            </a:r>
            <a:endParaRPr lang="en-US" sz="2400" dirty="0" smtClean="0">
              <a:solidFill>
                <a:schemeClr val="bg1"/>
              </a:solidFill>
            </a:endParaRPr>
          </a:p>
        </p:txBody>
      </p:sp>
      <p:sp>
        <p:nvSpPr>
          <p:cNvPr id="21" name="TextBox 20"/>
          <p:cNvSpPr txBox="1"/>
          <p:nvPr/>
        </p:nvSpPr>
        <p:spPr>
          <a:xfrm>
            <a:off x="5683050" y="934070"/>
            <a:ext cx="806240" cy="461665"/>
          </a:xfrm>
          <a:prstGeom prst="rect">
            <a:avLst/>
          </a:prstGeom>
          <a:noFill/>
        </p:spPr>
        <p:txBody>
          <a:bodyPr wrap="square" rtlCol="0">
            <a:spAutoFit/>
          </a:bodyPr>
          <a:lstStyle/>
          <a:p>
            <a:r>
              <a:rPr lang="en-US" sz="2400" dirty="0" smtClean="0">
                <a:solidFill>
                  <a:schemeClr val="bg1"/>
                </a:solidFill>
              </a:rPr>
              <a:t>r</a:t>
            </a:r>
            <a:endParaRPr lang="en-US" sz="2400" dirty="0" smtClean="0">
              <a:solidFill>
                <a:schemeClr val="bg1"/>
              </a:solidFill>
            </a:endParaRPr>
          </a:p>
        </p:txBody>
      </p:sp>
      <p:sp>
        <p:nvSpPr>
          <p:cNvPr id="22" name="TextBox 21"/>
          <p:cNvSpPr txBox="1"/>
          <p:nvPr/>
        </p:nvSpPr>
        <p:spPr>
          <a:xfrm>
            <a:off x="7340803" y="1099183"/>
            <a:ext cx="806240" cy="461665"/>
          </a:xfrm>
          <a:prstGeom prst="rect">
            <a:avLst/>
          </a:prstGeom>
          <a:noFill/>
        </p:spPr>
        <p:txBody>
          <a:bodyPr wrap="square" rtlCol="0">
            <a:spAutoFit/>
          </a:bodyPr>
          <a:lstStyle/>
          <a:p>
            <a:r>
              <a:rPr lang="en-US" sz="2400" dirty="0" smtClean="0">
                <a:solidFill>
                  <a:schemeClr val="bg1"/>
                </a:solidFill>
              </a:rPr>
              <a:t>g</a:t>
            </a:r>
            <a:endParaRPr lang="en-US" sz="2400" dirty="0" smtClean="0">
              <a:solidFill>
                <a:schemeClr val="bg1"/>
              </a:solidFill>
            </a:endParaRPr>
          </a:p>
        </p:txBody>
      </p:sp>
      <p:sp>
        <p:nvSpPr>
          <p:cNvPr id="23" name="TextBox 22"/>
          <p:cNvSpPr txBox="1"/>
          <p:nvPr/>
        </p:nvSpPr>
        <p:spPr>
          <a:xfrm>
            <a:off x="2374442" y="1843545"/>
            <a:ext cx="1696064" cy="461665"/>
          </a:xfrm>
          <a:prstGeom prst="rect">
            <a:avLst/>
          </a:prstGeom>
          <a:noFill/>
        </p:spPr>
        <p:txBody>
          <a:bodyPr wrap="square" rtlCol="0">
            <a:spAutoFit/>
          </a:bodyPr>
          <a:lstStyle/>
          <a:p>
            <a:r>
              <a:rPr lang="en-US" sz="2400" dirty="0" smtClean="0">
                <a:solidFill>
                  <a:schemeClr val="bg1"/>
                </a:solidFill>
              </a:rPr>
              <a:t>:</a:t>
            </a:r>
            <a:r>
              <a:rPr lang="en-US" sz="2400" dirty="0" err="1" smtClean="0">
                <a:solidFill>
                  <a:schemeClr val="bg1"/>
                </a:solidFill>
              </a:rPr>
              <a:t>RockBand</a:t>
            </a:r>
            <a:endParaRPr lang="en-US" sz="2400" dirty="0" smtClean="0">
              <a:solidFill>
                <a:schemeClr val="bg1"/>
              </a:solidFill>
            </a:endParaRPr>
          </a:p>
        </p:txBody>
      </p:sp>
      <p:sp>
        <p:nvSpPr>
          <p:cNvPr id="24" name="TextBox 23"/>
          <p:cNvSpPr txBox="1"/>
          <p:nvPr/>
        </p:nvSpPr>
        <p:spPr>
          <a:xfrm>
            <a:off x="2374442" y="4291777"/>
            <a:ext cx="1696064" cy="461665"/>
          </a:xfrm>
          <a:prstGeom prst="rect">
            <a:avLst/>
          </a:prstGeom>
          <a:noFill/>
        </p:spPr>
        <p:txBody>
          <a:bodyPr wrap="square" rtlCol="0">
            <a:spAutoFit/>
          </a:bodyPr>
          <a:lstStyle/>
          <a:p>
            <a:r>
              <a:rPr lang="en-US" sz="2400" dirty="0" smtClean="0">
                <a:solidFill>
                  <a:schemeClr val="bg1"/>
                </a:solidFill>
              </a:rPr>
              <a:t>:Guitar</a:t>
            </a:r>
            <a:endParaRPr lang="en-US" sz="2400" dirty="0" smtClean="0">
              <a:solidFill>
                <a:schemeClr val="bg1"/>
              </a:solidFill>
            </a:endParaRPr>
          </a:p>
        </p:txBody>
      </p:sp>
      <p:sp>
        <p:nvSpPr>
          <p:cNvPr id="25" name="TextBox 24"/>
          <p:cNvSpPr txBox="1"/>
          <p:nvPr/>
        </p:nvSpPr>
        <p:spPr>
          <a:xfrm>
            <a:off x="353960" y="2374490"/>
            <a:ext cx="2168013" cy="1200329"/>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en-US" sz="2400" dirty="0" smtClean="0">
                <a:solidFill>
                  <a:schemeClr val="bg1"/>
                </a:solidFill>
              </a:rPr>
              <a:t>Invariants:</a:t>
            </a:r>
          </a:p>
          <a:p>
            <a:r>
              <a:rPr lang="en-US" sz="2400" dirty="0" smtClean="0">
                <a:solidFill>
                  <a:schemeClr val="bg1"/>
                </a:solidFill>
              </a:rPr>
              <a:t> </a:t>
            </a:r>
            <a:r>
              <a:rPr lang="en-US" sz="2400" dirty="0" smtClean="0">
                <a:solidFill>
                  <a:schemeClr val="bg1"/>
                </a:solidFill>
              </a:rPr>
              <a:t>  0 ≤ gigs</a:t>
            </a:r>
          </a:p>
          <a:p>
            <a:r>
              <a:rPr lang="en-US" sz="2400" dirty="0" smtClean="0">
                <a:solidFill>
                  <a:schemeClr val="bg1"/>
                </a:solidFill>
              </a:rPr>
              <a:t> </a:t>
            </a:r>
            <a:r>
              <a:rPr lang="en-US" sz="2400" dirty="0" smtClean="0">
                <a:solidFill>
                  <a:schemeClr val="bg1"/>
                </a:solidFill>
              </a:rPr>
              <a:t>  </a:t>
            </a:r>
            <a:r>
              <a:rPr lang="en-US" sz="2400" dirty="0" smtClean="0">
                <a:solidFill>
                  <a:schemeClr val="bg1"/>
                </a:solidFill>
              </a:rPr>
              <a:t>7 </a:t>
            </a:r>
            <a:r>
              <a:rPr lang="en-US" sz="2400" dirty="0" smtClean="0">
                <a:solidFill>
                  <a:schemeClr val="bg1"/>
                </a:solidFill>
              </a:rPr>
              <a:t>≤ </a:t>
            </a:r>
            <a:r>
              <a:rPr lang="en-US" sz="2400" dirty="0" err="1" smtClean="0">
                <a:solidFill>
                  <a:schemeClr val="bg1"/>
                </a:solidFill>
              </a:rPr>
              <a:t>gt.Level</a:t>
            </a:r>
            <a:endParaRPr lang="en-US" sz="2400" dirty="0" smtClean="0">
              <a:solidFill>
                <a:schemeClr val="bg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bg/>
                                          </p:spTgt>
                                        </p:tgtEl>
                                        <p:attrNameLst>
                                          <p:attrName>style.visibility</p:attrName>
                                        </p:attrNameLst>
                                      </p:cBhvr>
                                      <p:to>
                                        <p:strVal val="visible"/>
                                      </p:to>
                                    </p:set>
                                    <p:animEffect transition="in" filter="fade">
                                      <p:cBhvr>
                                        <p:cTn id="15" dur="500"/>
                                        <p:tgtEl>
                                          <p:spTgt spid="4">
                                            <p:bg/>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500"/>
                                        <p:tgtEl>
                                          <p:spTgt spid="4">
                                            <p:txEl>
                                              <p:pRg st="0" end="0"/>
                                            </p:txEl>
                                          </p:spTgt>
                                        </p:tgtEl>
                                      </p:cBhvr>
                                    </p:animEffect>
                                  </p:childTnLst>
                                </p:cTn>
                              </p:par>
                              <p:par>
                                <p:cTn id="19" presetID="1" presetClass="exit" presetSubtype="0" fill="hold" nodeType="withEffect">
                                  <p:stCondLst>
                                    <p:cond delay="0"/>
                                  </p:stCondLst>
                                  <p:childTnLst>
                                    <p:set>
                                      <p:cBhvr>
                                        <p:cTn id="20" dur="1" fill="hold">
                                          <p:stCondLst>
                                            <p:cond delay="0"/>
                                          </p:stCondLst>
                                        </p:cTn>
                                        <p:tgtEl>
                                          <p:spTgt spid="4">
                                            <p:txEl>
                                              <p:pRg st="0" end="0"/>
                                            </p:txEl>
                                          </p:spTgt>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childTnLst>
                                </p:cTn>
                              </p:par>
                            </p:childTnLst>
                          </p:cTn>
                        </p:par>
                        <p:par>
                          <p:cTn id="24" fill="hold">
                            <p:stCondLst>
                              <p:cond delay="1500"/>
                            </p:stCondLst>
                            <p:childTnLst>
                              <p:par>
                                <p:cTn id="25" presetID="10" presetClass="entr" presetSubtype="0" fill="hold"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par>
                          <p:cTn id="28" fill="hold">
                            <p:stCondLst>
                              <p:cond delay="2000"/>
                            </p:stCondLst>
                            <p:childTnLst>
                              <p:par>
                                <p:cTn id="29" presetID="10" presetClass="entr" presetSubtype="0" fill="hold" grpId="0" nodeType="afterEffect">
                                  <p:stCondLst>
                                    <p:cond delay="0"/>
                                  </p:stCondLst>
                                  <p:childTnLst>
                                    <p:set>
                                      <p:cBhvr>
                                        <p:cTn id="30" dur="1" fill="hold">
                                          <p:stCondLst>
                                            <p:cond delay="0"/>
                                          </p:stCondLst>
                                        </p:cTn>
                                        <p:tgtEl>
                                          <p:spTgt spid="5">
                                            <p:bg/>
                                          </p:spTgt>
                                        </p:tgtEl>
                                        <p:attrNameLst>
                                          <p:attrName>style.visibility</p:attrName>
                                        </p:attrNameLst>
                                      </p:cBhvr>
                                      <p:to>
                                        <p:strVal val="visible"/>
                                      </p:to>
                                    </p:set>
                                    <p:animEffect transition="in" filter="fade">
                                      <p:cBhvr>
                                        <p:cTn id="31" dur="500"/>
                                        <p:tgtEl>
                                          <p:spTgt spid="5">
                                            <p:bg/>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
                                            <p:txEl>
                                              <p:pRg st="0" end="0"/>
                                            </p:txEl>
                                          </p:spTgt>
                                        </p:tgtEl>
                                        <p:attrNameLst>
                                          <p:attrName>style.visibility</p:attrName>
                                        </p:attrNameLst>
                                      </p:cBhvr>
                                      <p:to>
                                        <p:strVal val="visible"/>
                                      </p:to>
                                    </p:set>
                                    <p:animEffect transition="in" filter="fade">
                                      <p:cBhvr>
                                        <p:cTn id="34" dur="500"/>
                                        <p:tgtEl>
                                          <p:spTgt spid="5">
                                            <p:txEl>
                                              <p:pRg st="0" end="0"/>
                                            </p:txEl>
                                          </p:spTgt>
                                        </p:tgtEl>
                                      </p:cBhvr>
                                    </p:animEffect>
                                  </p:childTnLst>
                                </p:cTn>
                              </p:par>
                              <p:par>
                                <p:cTn id="35" presetID="1" presetClass="exit" presetSubtype="0" fill="hold" nodeType="withEffect">
                                  <p:stCondLst>
                                    <p:cond delay="0"/>
                                  </p:stCondLst>
                                  <p:childTnLst>
                                    <p:set>
                                      <p:cBhvr>
                                        <p:cTn id="36" dur="1" fill="hold">
                                          <p:stCondLst>
                                            <p:cond delay="0"/>
                                          </p:stCondLst>
                                        </p:cTn>
                                        <p:tgtEl>
                                          <p:spTgt spid="5">
                                            <p:txEl>
                                              <p:pRg st="0" end="0"/>
                                            </p:txEl>
                                          </p:spTgt>
                                        </p:tgtEl>
                                        <p:attrNameLst>
                                          <p:attrName>style.visibility</p:attrName>
                                        </p:attrNameLst>
                                      </p:cBhvr>
                                      <p:to>
                                        <p:strVal val="hidden"/>
                                      </p:to>
                                    </p:set>
                                  </p:childTnLst>
                                </p:cTn>
                              </p:par>
                              <p:par>
                                <p:cTn id="37" presetID="10"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500"/>
                                        <p:tgtEl>
                                          <p:spTgt spid="24"/>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500"/>
                                        <p:tgtEl>
                                          <p:spTgt spid="18"/>
                                        </p:tgtEl>
                                      </p:cBhvr>
                                    </p:animEffect>
                                  </p:childTnLst>
                                </p:cTn>
                              </p:par>
                            </p:childTnLst>
                          </p:cTn>
                        </p:par>
                        <p:par>
                          <p:cTn id="45" fill="hold">
                            <p:stCondLst>
                              <p:cond delay="500"/>
                            </p:stCondLst>
                            <p:childTnLst>
                              <p:par>
                                <p:cTn id="46" presetID="10" presetClass="entr" presetSubtype="0" fill="hold" grpId="0" nodeType="after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500"/>
                                        <p:tgtEl>
                                          <p:spTgt spid="19"/>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4">
                                            <p:txEl>
                                              <p:pRg st="0" end="0"/>
                                            </p:txEl>
                                          </p:spTgt>
                                        </p:tgtEl>
                                        <p:attrNameLst>
                                          <p:attrName>style.visibility</p:attrName>
                                        </p:attrNameLst>
                                      </p:cBhvr>
                                      <p:to>
                                        <p:strVal val="visible"/>
                                      </p:to>
                                    </p:set>
                                    <p:animEffect transition="in" filter="fade">
                                      <p:cBhvr>
                                        <p:cTn id="53" dur="500"/>
                                        <p:tgtEl>
                                          <p:spTgt spid="4">
                                            <p:txEl>
                                              <p:pRg st="0" end="0"/>
                                            </p:txEl>
                                          </p:spTgt>
                                        </p:tgtEl>
                                      </p:cBhvr>
                                    </p:animEffect>
                                  </p:childTnLst>
                                </p:cTn>
                              </p:par>
                            </p:childTnLst>
                          </p:cTn>
                        </p:par>
                        <p:par>
                          <p:cTn id="54" fill="hold">
                            <p:stCondLst>
                              <p:cond delay="500"/>
                            </p:stCondLst>
                            <p:childTnLst>
                              <p:par>
                                <p:cTn id="55" presetID="10" presetClass="entr" presetSubtype="0" fill="hold" nodeType="afterEffect">
                                  <p:stCondLst>
                                    <p:cond delay="0"/>
                                  </p:stCondLst>
                                  <p:childTnLst>
                                    <p:set>
                                      <p:cBhvr>
                                        <p:cTn id="56" dur="1" fill="hold">
                                          <p:stCondLst>
                                            <p:cond delay="0"/>
                                          </p:stCondLst>
                                        </p:cTn>
                                        <p:tgtEl>
                                          <p:spTgt spid="5">
                                            <p:txEl>
                                              <p:pRg st="0" end="0"/>
                                            </p:txEl>
                                          </p:spTgt>
                                        </p:tgtEl>
                                        <p:attrNameLst>
                                          <p:attrName>style.visibility</p:attrName>
                                        </p:attrNameLst>
                                      </p:cBhvr>
                                      <p:to>
                                        <p:strVal val="visible"/>
                                      </p:to>
                                    </p:set>
                                    <p:animEffect transition="in" filter="fade">
                                      <p:cBhvr>
                                        <p:cTn id="57" dur="500"/>
                                        <p:tgtEl>
                                          <p:spTgt spid="5">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5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fade">
                                      <p:cBhvr>
                                        <p:cTn id="67" dur="500"/>
                                        <p:tgtEl>
                                          <p:spTgt spid="22"/>
                                        </p:tgtEl>
                                      </p:cBhvr>
                                    </p:animEffect>
                                  </p:childTnLst>
                                </p:cTn>
                              </p:par>
                            </p:childTnLst>
                          </p:cTn>
                        </p:par>
                        <p:par>
                          <p:cTn id="68" fill="hold">
                            <p:stCondLst>
                              <p:cond delay="500"/>
                            </p:stCondLst>
                            <p:childTnLst>
                              <p:par>
                                <p:cTn id="69" presetID="10" presetClass="entr" presetSubtype="0" fill="hold" nodeType="after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fade">
                                      <p:cBhvr>
                                        <p:cTn id="7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5" grpId="0" build="allAtOnce" animBg="1"/>
      <p:bldP spid="18" grpId="0"/>
      <p:bldP spid="19" grpId="0"/>
      <p:bldP spid="21" grpId="0"/>
      <p:bldP spid="22" grpId="0"/>
      <p:bldP spid="23" grpId="0"/>
      <p:bldP spid="24" grpId="0"/>
      <p:bldP spid="2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a:t>
            </a:r>
            <a:endParaRPr lang="en-US" dirty="0"/>
          </a:p>
        </p:txBody>
      </p:sp>
      <p:sp>
        <p:nvSpPr>
          <p:cNvPr id="3" name="Content Placeholder 2"/>
          <p:cNvSpPr>
            <a:spLocks noGrp="1"/>
          </p:cNvSpPr>
          <p:nvPr>
            <p:ph idx="1"/>
          </p:nvPr>
        </p:nvSpPr>
        <p:spPr>
          <a:xfrm>
            <a:off x="381000" y="1412875"/>
            <a:ext cx="8382000" cy="5219891"/>
          </a:xfrm>
        </p:spPr>
        <p:txBody>
          <a:bodyPr/>
          <a:lstStyle/>
          <a:p>
            <a:r>
              <a:rPr lang="en-US" sz="3200" dirty="0" smtClean="0"/>
              <a:t>Object </a:t>
            </a:r>
            <a:r>
              <a:rPr lang="en-US" sz="3200" b="1" dirty="0" smtClean="0"/>
              <a:t>invariant </a:t>
            </a:r>
            <a:r>
              <a:rPr lang="en-US" sz="3200" dirty="0" smtClean="0"/>
              <a:t>declarations</a:t>
            </a:r>
            <a:endParaRPr lang="en-US" sz="3200" dirty="0" smtClean="0"/>
          </a:p>
          <a:p>
            <a:r>
              <a:rPr lang="en-US" sz="3200" dirty="0" smtClean="0"/>
              <a:t>Object </a:t>
            </a:r>
            <a:r>
              <a:rPr lang="en-US" sz="3200" dirty="0" smtClean="0"/>
              <a:t>state:</a:t>
            </a:r>
          </a:p>
          <a:p>
            <a:pPr lvl="1"/>
            <a:r>
              <a:rPr lang="en-US" sz="2800" dirty="0" smtClean="0"/>
              <a:t>Mutable</a:t>
            </a:r>
          </a:p>
          <a:p>
            <a:pPr lvl="1"/>
            <a:r>
              <a:rPr lang="en-US" sz="2800" dirty="0" smtClean="0"/>
              <a:t>Valid</a:t>
            </a:r>
          </a:p>
          <a:p>
            <a:pPr lvl="2"/>
            <a:r>
              <a:rPr lang="en-US" sz="2400" dirty="0" smtClean="0"/>
              <a:t>Consistent</a:t>
            </a:r>
          </a:p>
          <a:p>
            <a:pPr lvl="2"/>
            <a:r>
              <a:rPr lang="en-US" sz="2400" dirty="0" smtClean="0"/>
              <a:t>Committed</a:t>
            </a:r>
          </a:p>
          <a:p>
            <a:r>
              <a:rPr lang="en-US" sz="3200" dirty="0" smtClean="0"/>
              <a:t>Ownership</a:t>
            </a:r>
            <a:endParaRPr lang="en-US" sz="3200" dirty="0" smtClean="0"/>
          </a:p>
          <a:p>
            <a:pPr lvl="1"/>
            <a:r>
              <a:rPr lang="en-US" sz="2800" dirty="0" smtClean="0"/>
              <a:t>System of </a:t>
            </a:r>
            <a:r>
              <a:rPr lang="en-US" sz="2800" dirty="0" smtClean="0"/>
              <a:t>owners, rep objects, </a:t>
            </a:r>
            <a:r>
              <a:rPr lang="en-US" sz="2800" dirty="0" smtClean="0"/>
              <a:t>and peers</a:t>
            </a:r>
          </a:p>
          <a:p>
            <a:pPr lvl="1"/>
            <a:r>
              <a:rPr lang="en-US" sz="2800" dirty="0" smtClean="0"/>
              <a:t>Enforced in logic</a:t>
            </a:r>
          </a:p>
          <a:p>
            <a:r>
              <a:rPr lang="en-US" sz="3200" b="1" dirty="0" smtClean="0"/>
              <a:t>modifies</a:t>
            </a:r>
            <a:r>
              <a:rPr lang="en-US" sz="3200" dirty="0" smtClean="0"/>
              <a:t> clauses say what fields of mutable and consistent objects are modified</a:t>
            </a:r>
            <a:endParaRPr lang="en-US" sz="3200" dirty="0"/>
          </a:p>
        </p:txBody>
      </p:sp>
      <p:sp>
        <p:nvSpPr>
          <p:cNvPr id="4" name="Oval 3"/>
          <p:cNvSpPr/>
          <p:nvPr/>
        </p:nvSpPr>
        <p:spPr bwMode="auto">
          <a:xfrm>
            <a:off x="6386632" y="1731648"/>
            <a:ext cx="1433015" cy="846162"/>
          </a:xfrm>
          <a:prstGeom prst="ellipse">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a:t>
            </a:r>
            <a:r>
              <a:rPr kumimoji="0" lang="en-US" sz="2400" b="0" i="0" u="none" strike="noStrike" cap="none" normalizeH="0" baseline="0" dirty="0" err="1" smtClean="0">
                <a:solidFill>
                  <a:schemeClr val="tx1"/>
                </a:solidFill>
                <a:effectLst>
                  <a:outerShdw blurRad="38100" dist="38100" dir="2700000" algn="tl">
                    <a:srgbClr val="000000">
                      <a:alpha val="43137"/>
                    </a:srgbClr>
                  </a:outerShdw>
                </a:effectLst>
                <a:latin typeface="Segoe" pitchFamily="34" charset="0"/>
              </a:rPr>
              <a:t>RockBand</a:t>
            </a:r>
            <a:endPar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 name="Oval 4"/>
          <p:cNvSpPr/>
          <p:nvPr/>
        </p:nvSpPr>
        <p:spPr bwMode="auto">
          <a:xfrm>
            <a:off x="6386632" y="2932654"/>
            <a:ext cx="1433015" cy="846162"/>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:Guitar</a:t>
            </a:r>
          </a:p>
        </p:txBody>
      </p:sp>
      <p:sp>
        <p:nvSpPr>
          <p:cNvPr id="6" name="Oval 5"/>
          <p:cNvSpPr/>
          <p:nvPr/>
        </p:nvSpPr>
        <p:spPr bwMode="auto">
          <a:xfrm>
            <a:off x="5363050" y="3819759"/>
            <a:ext cx="1433015" cy="846162"/>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a:t>
            </a:r>
            <a:r>
              <a:rPr kumimoji="0" lang="en-US" sz="1400" b="0" i="0" u="none" strike="noStrike" cap="none" normalizeH="0" baseline="0" dirty="0" err="1" smtClean="0">
                <a:solidFill>
                  <a:schemeClr val="tx1"/>
                </a:solidFill>
                <a:effectLst>
                  <a:outerShdw blurRad="38100" dist="38100" dir="2700000" algn="tl">
                    <a:srgbClr val="000000">
                      <a:alpha val="43137"/>
                    </a:srgbClr>
                  </a:outerShdw>
                </a:effectLst>
                <a:latin typeface="Segoe" pitchFamily="34" charset="0"/>
              </a:rPr>
              <a:t>GtString</a:t>
            </a:r>
            <a:endParaRPr kumimoji="0" lang="en-US" sz="1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Oval 6"/>
          <p:cNvSpPr/>
          <p:nvPr/>
        </p:nvSpPr>
        <p:spPr bwMode="auto">
          <a:xfrm>
            <a:off x="7423862" y="3819759"/>
            <a:ext cx="1433015" cy="846162"/>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latin typeface="Segoe" pitchFamily="34" charset="0"/>
              </a:rPr>
              <a:t>:</a:t>
            </a:r>
            <a:r>
              <a:rPr lang="en-US" sz="1400" dirty="0" err="1" smtClean="0">
                <a:solidFill>
                  <a:schemeClr val="tx1"/>
                </a:solidFill>
                <a:effectLst>
                  <a:outerShdw blurRad="38100" dist="38100" dir="2700000" algn="tl">
                    <a:srgbClr val="000000">
                      <a:alpha val="43137"/>
                    </a:srgbClr>
                  </a:outerShdw>
                </a:effectLst>
                <a:latin typeface="Segoe" pitchFamily="34" charset="0"/>
              </a:rPr>
              <a:t>GtString</a:t>
            </a:r>
            <a:endParaRPr kumimoji="0" lang="en-US" sz="1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8" name="Straight Arrow Connector 7"/>
          <p:cNvCxnSpPr>
            <a:stCxn id="4" idx="4"/>
            <a:endCxn id="5" idx="0"/>
          </p:cNvCxnSpPr>
          <p:nvPr/>
        </p:nvCxnSpPr>
        <p:spPr>
          <a:xfrm rot="5400000">
            <a:off x="6925718" y="2755232"/>
            <a:ext cx="354844" cy="1588"/>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3"/>
            <a:endCxn id="6" idx="0"/>
          </p:cNvCxnSpPr>
          <p:nvPr/>
        </p:nvCxnSpPr>
        <p:spPr>
          <a:xfrm rot="5400000">
            <a:off x="6255595" y="3478862"/>
            <a:ext cx="164860" cy="516934"/>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5" idx="5"/>
            <a:endCxn id="7" idx="0"/>
          </p:cNvCxnSpPr>
          <p:nvPr/>
        </p:nvCxnSpPr>
        <p:spPr>
          <a:xfrm rot="16200000" flipH="1">
            <a:off x="7792648" y="3472037"/>
            <a:ext cx="164860" cy="530583"/>
          </a:xfrm>
          <a:prstGeom prst="straightConnector1">
            <a:avLst/>
          </a:prstGeom>
          <a:ln w="57150">
            <a:solidFill>
              <a:schemeClr val="bg2"/>
            </a:solidFill>
            <a:tailEnd type="arrow"/>
          </a:ln>
        </p:spPr>
        <p:style>
          <a:lnRef idx="1">
            <a:schemeClr val="accent1"/>
          </a:lnRef>
          <a:fillRef idx="0">
            <a:schemeClr val="accent1"/>
          </a:fillRef>
          <a:effectRef idx="0">
            <a:schemeClr val="accent1"/>
          </a:effectRef>
          <a:fontRef idx="minor">
            <a:schemeClr val="tx1"/>
          </a:fontRef>
        </p:style>
      </p:cxnSp>
      <p:sp>
        <p:nvSpPr>
          <p:cNvPr id="11" name="Left Brace 10"/>
          <p:cNvSpPr/>
          <p:nvPr/>
        </p:nvSpPr>
        <p:spPr>
          <a:xfrm>
            <a:off x="4969562" y="1836368"/>
            <a:ext cx="198783" cy="662609"/>
          </a:xfrm>
          <a:prstGeom prst="leftBrac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3670848" y="1995395"/>
            <a:ext cx="1272209" cy="369332"/>
          </a:xfrm>
          <a:prstGeom prst="rect">
            <a:avLst/>
          </a:prstGeom>
          <a:solidFill>
            <a:schemeClr val="tx2">
              <a:lumMod val="95000"/>
            </a:schemeClr>
          </a:solidFill>
        </p:spPr>
        <p:txBody>
          <a:bodyPr wrap="square" rtlCol="0">
            <a:spAutoFit/>
          </a:bodyPr>
          <a:lstStyle/>
          <a:p>
            <a:r>
              <a:rPr lang="en-US" dirty="0" smtClean="0">
                <a:solidFill>
                  <a:schemeClr val="accent5">
                    <a:lumMod val="50000"/>
                  </a:schemeClr>
                </a:solidFill>
              </a:rPr>
              <a:t>mutable</a:t>
            </a:r>
          </a:p>
        </p:txBody>
      </p:sp>
      <p:sp>
        <p:nvSpPr>
          <p:cNvPr id="13" name="Left Brace 12"/>
          <p:cNvSpPr/>
          <p:nvPr/>
        </p:nvSpPr>
        <p:spPr>
          <a:xfrm>
            <a:off x="4969562" y="3002559"/>
            <a:ext cx="198783" cy="662609"/>
          </a:xfrm>
          <a:prstGeom prst="leftBrac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3670848" y="3161586"/>
            <a:ext cx="1272209" cy="369332"/>
          </a:xfrm>
          <a:prstGeom prst="rect">
            <a:avLst/>
          </a:prstGeom>
          <a:solidFill>
            <a:schemeClr val="tx2">
              <a:lumMod val="95000"/>
            </a:schemeClr>
          </a:solidFill>
        </p:spPr>
        <p:txBody>
          <a:bodyPr wrap="square" rtlCol="0">
            <a:spAutoFit/>
          </a:bodyPr>
          <a:lstStyle/>
          <a:p>
            <a:r>
              <a:rPr lang="en-US" dirty="0" smtClean="0">
                <a:solidFill>
                  <a:schemeClr val="accent5">
                    <a:lumMod val="50000"/>
                  </a:schemeClr>
                </a:solidFill>
              </a:rPr>
              <a:t>consistent</a:t>
            </a:r>
          </a:p>
        </p:txBody>
      </p:sp>
      <p:sp>
        <p:nvSpPr>
          <p:cNvPr id="15" name="Left Brace 14"/>
          <p:cNvSpPr/>
          <p:nvPr/>
        </p:nvSpPr>
        <p:spPr>
          <a:xfrm>
            <a:off x="4969562" y="3956715"/>
            <a:ext cx="198783" cy="662609"/>
          </a:xfrm>
          <a:prstGeom prst="leftBrac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3670848" y="4115742"/>
            <a:ext cx="1272209" cy="369332"/>
          </a:xfrm>
          <a:prstGeom prst="rect">
            <a:avLst/>
          </a:prstGeom>
          <a:solidFill>
            <a:schemeClr val="tx2">
              <a:lumMod val="95000"/>
            </a:schemeClr>
          </a:solidFill>
        </p:spPr>
        <p:txBody>
          <a:bodyPr wrap="square" rtlCol="0">
            <a:spAutoFit/>
          </a:bodyPr>
          <a:lstStyle/>
          <a:p>
            <a:r>
              <a:rPr lang="en-US" dirty="0" smtClean="0">
                <a:solidFill>
                  <a:schemeClr val="accent5">
                    <a:lumMod val="50000"/>
                  </a:schemeClr>
                </a:solidFill>
              </a:rPr>
              <a:t>committed</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Dafny</a:t>
            </a:r>
            <a:endParaRPr lang="en-US" dirty="0"/>
          </a:p>
        </p:txBody>
      </p:sp>
      <p:sp>
        <p:nvSpPr>
          <p:cNvPr id="3" name="Content Placeholder 2"/>
          <p:cNvSpPr>
            <a:spLocks noGrp="1"/>
          </p:cNvSpPr>
          <p:nvPr>
            <p:ph idx="1"/>
          </p:nvPr>
        </p:nvSpPr>
        <p:spPr>
          <a:xfrm>
            <a:off x="381000" y="1412875"/>
            <a:ext cx="8382000" cy="3656386"/>
          </a:xfrm>
        </p:spPr>
        <p:txBody>
          <a:bodyPr/>
          <a:lstStyle/>
          <a:p>
            <a:r>
              <a:rPr lang="en-US" dirty="0" smtClean="0"/>
              <a:t>Sets</a:t>
            </a:r>
          </a:p>
          <a:p>
            <a:r>
              <a:rPr lang="en-US" dirty="0" smtClean="0"/>
              <a:t>Functions</a:t>
            </a:r>
            <a:endParaRPr lang="en-US" dirty="0" smtClean="0"/>
          </a:p>
          <a:p>
            <a:r>
              <a:rPr lang="en-US" dirty="0" smtClean="0"/>
              <a:t>Ghost </a:t>
            </a:r>
            <a:r>
              <a:rPr lang="en-US" dirty="0" smtClean="0"/>
              <a:t>state</a:t>
            </a:r>
          </a:p>
          <a:p>
            <a:r>
              <a:rPr lang="en-US" dirty="0" smtClean="0"/>
              <a:t>Style </a:t>
            </a:r>
            <a:r>
              <a:rPr lang="en-US" dirty="0" smtClean="0"/>
              <a:t>of specification</a:t>
            </a:r>
          </a:p>
          <a:p>
            <a:pPr lvl="1"/>
            <a:r>
              <a:rPr lang="en-US" dirty="0" smtClean="0"/>
              <a:t>Valid() </a:t>
            </a:r>
            <a:r>
              <a:rPr lang="en-US" dirty="0" smtClean="0"/>
              <a:t>– describes steady state</a:t>
            </a:r>
          </a:p>
          <a:p>
            <a:pPr lvl="1"/>
            <a:r>
              <a:rPr lang="en-US" dirty="0" smtClean="0"/>
              <a:t>footprint – set of objects in the aggregate</a:t>
            </a:r>
          </a:p>
          <a:p>
            <a:pPr lvl="1"/>
            <a:r>
              <a:rPr lang="en-US" dirty="0" smtClean="0"/>
              <a:t>(cf. valid/state paradigm in ESC/Modula-3)</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Chalice</a:t>
            </a:r>
            <a:endParaRPr lang="en-US" dirty="0"/>
          </a:p>
        </p:txBody>
      </p:sp>
      <p:sp>
        <p:nvSpPr>
          <p:cNvPr id="3" name="Content Placeholder 2"/>
          <p:cNvSpPr>
            <a:spLocks noGrp="1"/>
          </p:cNvSpPr>
          <p:nvPr>
            <p:ph idx="1"/>
          </p:nvPr>
        </p:nvSpPr>
        <p:spPr>
          <a:xfrm>
            <a:off x="381000" y="1412875"/>
            <a:ext cx="8382000" cy="5445125"/>
          </a:xfrm>
        </p:spPr>
        <p:txBody>
          <a:bodyPr/>
          <a:lstStyle/>
          <a:p>
            <a:r>
              <a:rPr lang="en-US" dirty="0" smtClean="0"/>
              <a:t>Permissions guide what can be read and written</a:t>
            </a:r>
          </a:p>
          <a:p>
            <a:r>
              <a:rPr lang="en-US" dirty="0" smtClean="0"/>
              <a:t>Predicates and functions</a:t>
            </a:r>
          </a:p>
          <a:p>
            <a:pPr lvl="1"/>
            <a:r>
              <a:rPr lang="en-US" dirty="0" smtClean="0"/>
              <a:t>Valid</a:t>
            </a:r>
          </a:p>
          <a:p>
            <a:endParaRPr lang="en-US" dirty="0" smtClean="0"/>
          </a:p>
          <a:p>
            <a:endParaRPr lang="en-US" dirty="0" smtClean="0"/>
          </a:p>
          <a:p>
            <a:endParaRPr lang="en-US" dirty="0" smtClean="0"/>
          </a:p>
          <a:p>
            <a:endParaRPr lang="en-US" dirty="0" smtClean="0"/>
          </a:p>
          <a:p>
            <a:endParaRPr lang="en-US" sz="2400" dirty="0" smtClean="0"/>
          </a:p>
          <a:p>
            <a:r>
              <a:rPr lang="en-US" sz="2400" dirty="0" smtClean="0"/>
              <a:t>*) language designed for concurrency</a:t>
            </a:r>
            <a:endParaRPr lang="en-US" sz="2400" dirty="0" smtClean="0"/>
          </a:p>
          <a:p>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conclusions</a:t>
            </a:r>
            <a:endParaRPr lang="en-US" dirty="0"/>
          </a:p>
        </p:txBody>
      </p:sp>
      <p:sp>
        <p:nvSpPr>
          <p:cNvPr id="3" name="Content Placeholder 2"/>
          <p:cNvSpPr>
            <a:spLocks noGrp="1"/>
          </p:cNvSpPr>
          <p:nvPr>
            <p:ph idx="1"/>
          </p:nvPr>
        </p:nvSpPr>
        <p:spPr>
          <a:xfrm>
            <a:off x="381000" y="1129086"/>
            <a:ext cx="8382000" cy="5452262"/>
          </a:xfrm>
        </p:spPr>
        <p:txBody>
          <a:bodyPr/>
          <a:lstStyle/>
          <a:p>
            <a:r>
              <a:rPr lang="en-US" dirty="0" smtClean="0"/>
              <a:t>Spec#</a:t>
            </a:r>
          </a:p>
          <a:p>
            <a:pPr lvl="1"/>
            <a:r>
              <a:rPr lang="en-US" dirty="0" smtClean="0"/>
              <a:t>+ Intuitive </a:t>
            </a:r>
            <a:r>
              <a:rPr lang="en-US" dirty="0" smtClean="0"/>
              <a:t>declarations </a:t>
            </a:r>
            <a:r>
              <a:rPr lang="en-US" dirty="0" smtClean="0"/>
              <a:t>naturally capture common situations; </a:t>
            </a:r>
            <a:r>
              <a:rPr lang="en-US" dirty="0" err="1" smtClean="0"/>
              <a:t>Readonly</a:t>
            </a:r>
            <a:r>
              <a:rPr lang="en-US" dirty="0" smtClean="0"/>
              <a:t>, frozen</a:t>
            </a:r>
            <a:endParaRPr lang="en-US" dirty="0" smtClean="0"/>
          </a:p>
          <a:p>
            <a:pPr lvl="1"/>
            <a:r>
              <a:rPr lang="en-US" dirty="0" smtClean="0"/>
              <a:t>- Hard to break out of methodology</a:t>
            </a:r>
          </a:p>
          <a:p>
            <a:r>
              <a:rPr lang="en-US" dirty="0" err="1" smtClean="0"/>
              <a:t>Dafny</a:t>
            </a:r>
            <a:endParaRPr lang="en-US" dirty="0" smtClean="0"/>
          </a:p>
          <a:p>
            <a:pPr lvl="1"/>
            <a:r>
              <a:rPr lang="en-US" dirty="0" smtClean="0"/>
              <a:t>+ Simple language; Flexible</a:t>
            </a:r>
            <a:endParaRPr lang="en-US" dirty="0" smtClean="0"/>
          </a:p>
          <a:p>
            <a:pPr lvl="1"/>
            <a:r>
              <a:rPr lang="en-US" dirty="0" smtClean="0"/>
              <a:t>- Verbose; Extension </a:t>
            </a:r>
            <a:r>
              <a:rPr lang="en-US" dirty="0" smtClean="0"/>
              <a:t>to </a:t>
            </a:r>
            <a:r>
              <a:rPr lang="en-US" dirty="0" smtClean="0"/>
              <a:t>concurrency?</a:t>
            </a:r>
            <a:endParaRPr lang="en-US" dirty="0" smtClean="0"/>
          </a:p>
          <a:p>
            <a:r>
              <a:rPr lang="en-US" dirty="0" smtClean="0"/>
              <a:t>Chalice</a:t>
            </a:r>
          </a:p>
          <a:p>
            <a:pPr lvl="1"/>
            <a:r>
              <a:rPr lang="en-US" dirty="0" smtClean="0"/>
              <a:t>+ Flexible</a:t>
            </a:r>
          </a:p>
          <a:p>
            <a:pPr lvl="1"/>
            <a:r>
              <a:rPr lang="en-US" dirty="0" smtClean="0"/>
              <a:t>- </a:t>
            </a:r>
            <a:r>
              <a:rPr lang="en-US" dirty="0" err="1" smtClean="0"/>
              <a:t>Simulatenous</a:t>
            </a:r>
            <a:r>
              <a:rPr lang="en-US" dirty="0" smtClean="0"/>
              <a:t>, different abstraction levels?; Mental overhead</a:t>
            </a:r>
            <a:endParaRPr lang="en-US" dirty="0" smtClean="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it for yourself</a:t>
            </a:r>
            <a:endParaRPr lang="en-US" dirty="0"/>
          </a:p>
        </p:txBody>
      </p:sp>
      <p:sp>
        <p:nvSpPr>
          <p:cNvPr id="3" name="Content Placeholder 2"/>
          <p:cNvSpPr>
            <a:spLocks noGrp="1"/>
          </p:cNvSpPr>
          <p:nvPr>
            <p:ph idx="1"/>
          </p:nvPr>
        </p:nvSpPr>
        <p:spPr>
          <a:xfrm>
            <a:off x="381000" y="1412875"/>
            <a:ext cx="8382000" cy="4418133"/>
          </a:xfrm>
        </p:spPr>
        <p:txBody>
          <a:bodyPr/>
          <a:lstStyle/>
          <a:p>
            <a:r>
              <a:rPr lang="en-US" dirty="0" err="1" smtClean="0"/>
              <a:t>Dafny</a:t>
            </a:r>
            <a:r>
              <a:rPr lang="en-US" dirty="0" smtClean="0"/>
              <a:t>, Chalice, Boogie available as open source:</a:t>
            </a:r>
            <a:br>
              <a:rPr lang="en-US" dirty="0" smtClean="0"/>
            </a:br>
            <a:r>
              <a:rPr lang="en-US" dirty="0" smtClean="0">
                <a:hlinkClick r:id="rId2"/>
              </a:rPr>
              <a:t>http://boogie.codeplex.com</a:t>
            </a:r>
            <a:r>
              <a:rPr lang="en-US" dirty="0" smtClean="0"/>
              <a:t> </a:t>
            </a:r>
          </a:p>
          <a:p>
            <a:endParaRPr lang="en-US" dirty="0" smtClean="0"/>
          </a:p>
          <a:p>
            <a:r>
              <a:rPr lang="en-US" dirty="0" smtClean="0"/>
              <a:t>Spec# available in binary form:</a:t>
            </a:r>
            <a:br>
              <a:rPr lang="en-US" dirty="0" smtClean="0"/>
            </a:br>
            <a:r>
              <a:rPr lang="en-US" dirty="0" smtClean="0">
                <a:hlinkClick r:id="rId3"/>
              </a:rPr>
              <a:t>http://research.microsoft.com/specsharp</a:t>
            </a:r>
            <a:endParaRPr lang="en-US" dirty="0" smtClean="0"/>
          </a:p>
          <a:p>
            <a:pPr>
              <a:buNone/>
            </a:pPr>
            <a:r>
              <a:rPr lang="en-US" dirty="0" smtClean="0"/>
              <a:t>	and soon also available as open source under academic </a:t>
            </a:r>
            <a:r>
              <a:rPr lang="en-US" dirty="0" smtClean="0"/>
              <a:t>license</a:t>
            </a:r>
            <a:r>
              <a:rPr lang="en-US" dirty="0" smtClean="0"/>
              <a:t>:</a:t>
            </a:r>
            <a:br>
              <a:rPr lang="en-US" dirty="0" smtClean="0"/>
            </a:br>
            <a:r>
              <a:rPr lang="en-US" dirty="0" smtClean="0">
                <a:hlinkClick r:id="rId4"/>
              </a:rPr>
              <a:t>http://specsharp.codeplex.com</a:t>
            </a:r>
            <a:r>
              <a:rPr lang="en-US" dirty="0" smtClean="0"/>
              <a:t> </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SR_PPT template_07_light">
  <a:themeElements>
    <a:clrScheme name="MSR 2007">
      <a:dk1>
        <a:srgbClr val="000000"/>
      </a:dk1>
      <a:lt1>
        <a:srgbClr val="FFFFFF"/>
      </a:lt1>
      <a:dk2>
        <a:srgbClr val="3F3F3F"/>
      </a:dk2>
      <a:lt2>
        <a:srgbClr val="FFFFFF"/>
      </a:lt2>
      <a:accent1>
        <a:srgbClr val="FFDF79"/>
      </a:accent1>
      <a:accent2>
        <a:srgbClr val="5782B5"/>
      </a:accent2>
      <a:accent3>
        <a:srgbClr val="E28A54"/>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3074916C7A05429E3860C96E939D68" ma:contentTypeVersion="3" ma:contentTypeDescription="Create a new document." ma:contentTypeScope="" ma:versionID="2f9d0a3e4dab1dbcfa92ef49294c9fd6">
  <xsd:schema xmlns:xsd="http://www.w3.org/2001/XMLSchema" xmlns:p="http://schemas.microsoft.com/office/2006/metadata/properties" targetNamespace="http://schemas.microsoft.com/office/2006/metadata/properties" ma:root="true" ma:fieldsID="1767b50499e116a953c72fb09f4df49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1DF5E879-894F-4DE1-86A5-609E190631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2DBFA6E1-EA54-42F2-A182-2FD54FB5FDCC}">
  <ds:schemaRefs>
    <ds:schemaRef ds:uri="http://schemas.microsoft.com/sharepoint/v3/contenttype/forms"/>
  </ds:schemaRefs>
</ds:datastoreItem>
</file>

<file path=customXml/itemProps3.xml><?xml version="1.0" encoding="utf-8"?>
<ds:datastoreItem xmlns:ds="http://schemas.openxmlformats.org/officeDocument/2006/customXml" ds:itemID="{79DAF30D-2EA1-4EE6-9384-52A4909FD84C}">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MSR_PPT template_07_light</Template>
  <TotalTime>460</TotalTime>
  <Words>469</Words>
  <Application>Microsoft Office PowerPoint</Application>
  <PresentationFormat>On-screen Show (4:3)</PresentationFormat>
  <Paragraphs>124</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MSR_PPT template_07_light</vt:lpstr>
      <vt:lpstr>Comparing heap models:  Ownership,  Dynamic frames,   Permissions</vt:lpstr>
      <vt:lpstr>Specification challenges</vt:lpstr>
      <vt:lpstr>Heap specification approaches</vt:lpstr>
      <vt:lpstr>Example:  RockBand</vt:lpstr>
      <vt:lpstr>Spec#</vt:lpstr>
      <vt:lpstr>Dafny</vt:lpstr>
      <vt:lpstr>Chalice</vt:lpstr>
      <vt:lpstr>Some conclusions</vt:lpstr>
      <vt:lpstr>Try it for yourself</vt:lpstr>
      <vt:lpstr>Bibliography</vt:lpstr>
      <vt:lpstr>Boogie</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Comparing heap models: Ownership, dynamic frames, permissions</dc:title>
  <dc:subject>Name of Event</dc:subject>
  <dc:creator>Rustan Leino</dc:creator>
  <dc:description>Template: Mark Johnson, Silver Fox Productions Inc.
Formatting:
Event Date:
Event Location:
Audience:</dc:description>
  <cp:lastModifiedBy>Rustan Leino</cp:lastModifiedBy>
  <cp:revision>15</cp:revision>
  <dcterms:created xsi:type="dcterms:W3CDTF">2009-07-19T23:50:51Z</dcterms:created>
  <dcterms:modified xsi:type="dcterms:W3CDTF">2009-07-20T12:05:42Z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0x0101006E3074916C7A05429E3860C96E939D68</vt:lpwstr>
  </property>
</Properties>
</file>