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5"/>
  </p:sldMasterIdLst>
  <p:notesMasterIdLst>
    <p:notesMasterId r:id="rId35"/>
  </p:notesMasterIdLst>
  <p:handoutMasterIdLst>
    <p:handoutMasterId r:id="rId36"/>
  </p:handoutMasterIdLst>
  <p:sldIdLst>
    <p:sldId id="304" r:id="rId6"/>
    <p:sldId id="329" r:id="rId7"/>
    <p:sldId id="268" r:id="rId8"/>
    <p:sldId id="269" r:id="rId9"/>
    <p:sldId id="270" r:id="rId10"/>
    <p:sldId id="271" r:id="rId11"/>
    <p:sldId id="274" r:id="rId12"/>
    <p:sldId id="322" r:id="rId13"/>
    <p:sldId id="278" r:id="rId14"/>
    <p:sldId id="279" r:id="rId15"/>
    <p:sldId id="327" r:id="rId16"/>
    <p:sldId id="326" r:id="rId17"/>
    <p:sldId id="328" r:id="rId18"/>
    <p:sldId id="284" r:id="rId19"/>
    <p:sldId id="285" r:id="rId20"/>
    <p:sldId id="333" r:id="rId21"/>
    <p:sldId id="335" r:id="rId22"/>
    <p:sldId id="336" r:id="rId23"/>
    <p:sldId id="337" r:id="rId24"/>
    <p:sldId id="340" r:id="rId25"/>
    <p:sldId id="339" r:id="rId26"/>
    <p:sldId id="338" r:id="rId27"/>
    <p:sldId id="345" r:id="rId28"/>
    <p:sldId id="342" r:id="rId29"/>
    <p:sldId id="309" r:id="rId30"/>
    <p:sldId id="341" r:id="rId31"/>
    <p:sldId id="283" r:id="rId32"/>
    <p:sldId id="331" r:id="rId33"/>
    <p:sldId id="289" r:id="rId34"/>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D2D"/>
    <a:srgbClr val="F1C283"/>
    <a:srgbClr val="CE7E5A"/>
    <a:srgbClr val="CF6A3D"/>
    <a:srgbClr val="9C42E6"/>
    <a:srgbClr val="D1943B"/>
    <a:srgbClr val="F8F57B"/>
    <a:srgbClr val="D5B953"/>
    <a:srgbClr val="B87DF3"/>
    <a:srgbClr val="F4A2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39" autoAdjust="0"/>
    <p:restoredTop sz="91261" autoAdjust="0"/>
  </p:normalViewPr>
  <p:slideViewPr>
    <p:cSldViewPr snapToGrid="0">
      <p:cViewPr varScale="1">
        <p:scale>
          <a:sx n="65" d="100"/>
          <a:sy n="65" d="100"/>
        </p:scale>
        <p:origin x="-1074" y="-102"/>
      </p:cViewPr>
      <p:guideLst>
        <p:guide orient="horz" pos="146"/>
        <p:guide orient="horz" pos="889"/>
        <p:guide orient="horz" pos="1490"/>
        <p:guide orient="horz"/>
        <p:guide orient="horz" pos="1200"/>
        <p:guide orient="horz" pos="2737"/>
        <p:guide pos="2880"/>
        <p:guide pos="250"/>
        <p:guide pos="455"/>
        <p:guide pos="5520"/>
        <p:guide pos="863"/>
        <p:guide pos="5299"/>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varScale="1">
        <p:scale>
          <a:sx n="88" d="100"/>
          <a:sy n="88" d="100"/>
        </p:scale>
        <p:origin x="-3179"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2010-03-21</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4114219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2010-03-21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2618206628"/>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2010-03-21 15:28</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2010-03-22 1:00</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19050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2" y="43444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w/Top Banner">
    <p:bg>
      <p:bgPr>
        <a:solidFill>
          <a:schemeClr val="tx1"/>
        </a:solidFill>
        <a:effectLst/>
      </p:bgPr>
    </p:bg>
    <p:spTree>
      <p:nvGrpSpPr>
        <p:cNvPr id="1" name=""/>
        <p:cNvGrpSpPr/>
        <p:nvPr/>
      </p:nvGrpSpPr>
      <p:grpSpPr>
        <a:xfrm>
          <a:off x="0" y="0"/>
          <a:ext cx="0" cy="0"/>
          <a:chOff x="0" y="0"/>
          <a:chExt cx="0" cy="0"/>
        </a:xfrm>
      </p:grpSpPr>
      <p:pic>
        <p:nvPicPr>
          <p:cNvPr id="6" name="Picture 5" descr="top_banner.png"/>
          <p:cNvPicPr>
            <a:picLocks noChangeAspect="1"/>
          </p:cNvPicPr>
          <p:nvPr userDrawn="1"/>
        </p:nvPicPr>
        <p:blipFill>
          <a:blip r:embed="rId2"/>
          <a:stretch>
            <a:fillRect/>
          </a:stretch>
        </p:blipFill>
        <p:spPr>
          <a:xfrm>
            <a:off x="571" y="0"/>
            <a:ext cx="9142858" cy="1031746"/>
          </a:xfrm>
          <a:prstGeom prst="rect">
            <a:avLst/>
          </a:prstGeom>
        </p:spPr>
      </p:pic>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userDrawn="1"/>
        </p:nvSpPr>
        <p:spPr>
          <a:xfrm>
            <a:off x="920226" y="2365376"/>
            <a:ext cx="7303549" cy="1000274"/>
          </a:xfrm>
          <a:prstGeom prst="rect">
            <a:avLst/>
          </a:prstGeom>
          <a:noFill/>
        </p:spPr>
        <p:txBody>
          <a:bodyPr wrap="none" lIns="76197" tIns="38098" rIns="76197" bIns="38098" rtlCol="0">
            <a:spAutoFit/>
          </a:bodyPr>
          <a:lstStyle/>
          <a:p>
            <a:r>
              <a:rPr lang="en-US" sz="6000" baseline="0" dirty="0" smtClean="0">
                <a:solidFill>
                  <a:schemeClr val="bg1"/>
                </a:solidFill>
              </a:rPr>
              <a:t>WALK-IN GOES HERE</a:t>
            </a:r>
            <a:endParaRPr lang="en-US" sz="6000" dirty="0">
              <a:solidFill>
                <a:schemeClr val="bg1"/>
              </a:solidFill>
            </a:endParaRP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2"/>
            <a:ext cx="8382000" cy="221086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2313" y="571500"/>
            <a:ext cx="7690115"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22312" y="2896658"/>
            <a:ext cx="7690116" cy="473207"/>
          </a:xfrm>
          <a:noFill/>
          <a:ln w="9525">
            <a:noFill/>
            <a:miter lim="800000"/>
            <a:headEnd/>
            <a:tailEnd/>
          </a:ln>
        </p:spPr>
        <p:txBody>
          <a:bodyPr vert="horz" wrap="square" lIns="0" tIns="0" rIns="0" bIns="0" numCol="1" anchor="b" anchorCtr="0" compatLnSpc="1">
            <a:prstTxWarp prst="textNoShape">
              <a:avLst/>
            </a:prstTxWarp>
            <a:spAutoFit/>
          </a:bodyPr>
          <a:lstStyle>
            <a:lvl1pPr marL="0" indent="0" algn="l" defTabSz="912777" rtl="0" eaLnBrk="0" fontAlgn="base" hangingPunct="0">
              <a:lnSpc>
                <a:spcPct val="90000"/>
              </a:lnSpc>
              <a:spcBef>
                <a:spcPct val="0"/>
              </a:spcBef>
              <a:spcAft>
                <a:spcPct val="0"/>
              </a:spcAft>
              <a:buClr>
                <a:schemeClr val="tx2"/>
              </a:buClr>
              <a:buSzPct val="95000"/>
              <a:buFont typeface="Wingdings" pitchFamily="2" charset="2"/>
              <a:buNone/>
              <a:defRPr lang="en-US" sz="34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538693022"/>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solidFill>
          <a:schemeClr val="tx1"/>
        </a:solidFill>
        <a:effectLst/>
      </p:bgPr>
    </p:bg>
    <p:spTree>
      <p:nvGrpSpPr>
        <p:cNvPr id="1" name=""/>
        <p:cNvGrpSpPr/>
        <p:nvPr/>
      </p:nvGrpSpPr>
      <p:grpSpPr>
        <a:xfrm>
          <a:off x="0" y="0"/>
          <a:ext cx="0" cy="0"/>
          <a:chOff x="0" y="0"/>
          <a:chExt cx="0" cy="0"/>
        </a:xfrm>
      </p:grpSpPr>
      <p:pic>
        <p:nvPicPr>
          <p:cNvPr id="5" name="Picture 4" descr="top_banner.png"/>
          <p:cNvPicPr>
            <a:picLocks noChangeAspect="1"/>
          </p:cNvPicPr>
          <p:nvPr userDrawn="1"/>
        </p:nvPicPr>
        <p:blipFill>
          <a:blip r:embed="rId2"/>
          <a:stretch>
            <a:fillRect/>
          </a:stretch>
        </p:blipFill>
        <p:spPr>
          <a:xfrm>
            <a:off x="0" y="0"/>
            <a:ext cx="9142858" cy="1031746"/>
          </a:xfrm>
          <a:prstGeom prst="rect">
            <a:avLst/>
          </a:prstGeom>
        </p:spPr>
      </p:pic>
      <p:sp>
        <p:nvSpPr>
          <p:cNvPr id="2" name="Title 1"/>
          <p:cNvSpPr>
            <a:spLocks noGrp="1"/>
          </p:cNvSpPr>
          <p:nvPr>
            <p:ph type="ctrTitle"/>
          </p:nvPr>
        </p:nvSpPr>
        <p:spPr>
          <a:xfrm>
            <a:off x="722313" y="2365375"/>
            <a:ext cx="7690115" cy="750205"/>
          </a:xfrm>
          <a:noFill/>
          <a:ln w="9525">
            <a:noFill/>
            <a:miter lim="800000"/>
            <a:headEnd/>
            <a:tailEnd/>
          </a:ln>
        </p:spPr>
        <p:txBody>
          <a:bodyPr vert="horz" wrap="square" lIns="0" tIns="0" rIns="0" bIns="0" numCol="1" rtlCol="0"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kern="1200" cap="none" spc="-300" dirty="0">
                <a:ln w="3175">
                  <a:noFill/>
                </a:ln>
                <a:gradFill flip="none" rotWithShape="1">
                  <a:gsLst>
                    <a:gs pos="28000">
                      <a:srgbClr val="0085C0"/>
                    </a:gs>
                    <a:gs pos="68000">
                      <a:srgbClr val="0070C0"/>
                    </a:gs>
                  </a:gsLst>
                  <a:lin ang="5400000" scaled="1"/>
                  <a:tileRect/>
                </a:gradFill>
                <a:effectLst>
                  <a:outerShdw blurRad="50800" dist="38100" dir="2700000" algn="tl" rotWithShape="0">
                    <a:prstClr val="black">
                      <a:alpha val="17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722313" y="4344458"/>
            <a:ext cx="7043208" cy="473207"/>
          </a:xfrm>
          <a:noFill/>
          <a:ln w="9525">
            <a:noFill/>
            <a:miter lim="800000"/>
            <a:headEnd/>
            <a:tailEnd/>
          </a:ln>
        </p:spPr>
        <p:txBody>
          <a:bodyPr vert="horz" wrap="square" lIns="0" tIns="0" rIns="0" bIns="0" numCol="1" rtlCol="0" anchor="b" anchorCtr="0" compatLnSpc="1">
            <a:prstTxWarp prst="textNoShape">
              <a:avLst/>
            </a:prstTxWarp>
            <a:spAutoFit/>
          </a:bodyPr>
          <a:lstStyle>
            <a:lvl1pPr marL="0" indent="0" algn="l" defTabSz="912777" rtl="0" eaLnBrk="0" fontAlgn="base" latinLnBrk="0" hangingPunct="0">
              <a:lnSpc>
                <a:spcPct val="90000"/>
              </a:lnSpc>
              <a:spcBef>
                <a:spcPct val="0"/>
              </a:spcBef>
              <a:spcAft>
                <a:spcPct val="0"/>
              </a:spcAft>
              <a:buClr>
                <a:schemeClr val="tx2"/>
              </a:buClr>
              <a:buSzPct val="95000"/>
              <a:buFont typeface="Wingdings" pitchFamily="2" charset="2"/>
              <a:buNone/>
              <a:defRPr lang="en-US" sz="3400" kern="1200" dirty="0">
                <a:solidFill>
                  <a:schemeClr val="accent2"/>
                </a:solidFill>
                <a:latin typeface="+mn-lt"/>
                <a:ea typeface="+mn-ea"/>
                <a:cs typeface="+mn-cs"/>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1369219" y="950651"/>
            <a:ext cx="7043208" cy="1384994"/>
          </a:xfrm>
          <a:effectLst/>
        </p:spPr>
        <p:txBody>
          <a:bodyPr anchor="b">
            <a:scene3d>
              <a:camera prst="orthographicFront"/>
              <a:lightRig rig="flat" dir="t"/>
            </a:scene3d>
            <a:sp3d>
              <a:bevelT h="19050"/>
              <a:contourClr>
                <a:srgbClr val="F4A234"/>
              </a:contourClr>
            </a:sp3d>
          </a:bodyPr>
          <a:lstStyle>
            <a:lvl1pPr marL="0" indent="0" algn="r">
              <a:buFont typeface="Arial" pitchFamily="34" charset="0"/>
              <a:buNone/>
              <a:defRPr kumimoji="0" lang="en-US" sz="10000" b="1" i="1" u="none" strike="noStrike" kern="1200" cap="none" spc="-642" normalizeH="0" baseline="0" noProof="0" dirty="0" smtClean="0">
                <a:ln w="11430"/>
                <a:solidFill>
                  <a:schemeClr val="accent5"/>
                </a:solidFill>
                <a:effectLst>
                  <a:outerShdw blurRad="50800" dist="38100" dir="2700000" algn="tl" rotWithShape="0">
                    <a:prstClr val="black">
                      <a:alpha val="57000"/>
                    </a:prstClr>
                  </a:outerShdw>
                </a:effectLst>
                <a:uLnTx/>
                <a:uFillTx/>
                <a:latin typeface="Segoe" pitchFamily="34" charset="0"/>
                <a:ea typeface="+mn-ea"/>
                <a:cs typeface="+mn-cs"/>
              </a:defRPr>
            </a:lvl1pPr>
          </a:lstStyle>
          <a:p>
            <a:pPr lvl="0"/>
            <a:r>
              <a:rPr lang="en-US" dirty="0" smtClean="0"/>
              <a:t>click to…</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pic>
        <p:nvPicPr>
          <p:cNvPr id="1026" name="Picture 2" descr="C:\Program Files\Microsoft Resource DVD Artwork\DVD_ART\Artwork_Imagery\Shapes and Graphics\Bullets\Blue GEL .png"/>
          <p:cNvPicPr>
            <a:picLocks noChangeAspect="1" noChangeArrowheads="1"/>
          </p:cNvPicPr>
          <p:nvPr userDrawn="1"/>
        </p:nvPicPr>
        <p:blipFill>
          <a:blip r:embed="rId2"/>
          <a:srcRect/>
          <a:stretch>
            <a:fillRect/>
          </a:stretch>
        </p:blipFill>
        <p:spPr bwMode="auto">
          <a:xfrm>
            <a:off x="8826500" y="-317500"/>
            <a:ext cx="317500" cy="317500"/>
          </a:xfrm>
          <a:prstGeom prst="rect">
            <a:avLst/>
          </a:prstGeom>
          <a:noFill/>
        </p:spPr>
      </p:pic>
      <p:sp>
        <p:nvSpPr>
          <p:cNvPr id="5"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3"/>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_w/o Logo">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hangingPunct="0">
              <a:lnSpc>
                <a:spcPct val="90000"/>
              </a:lnSpc>
              <a:spcBef>
                <a:spcPct val="0"/>
              </a:spcBef>
              <a:spcAft>
                <a:spcPct val="0"/>
              </a:spcAft>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3" descr="S:\ResourceDVD\Clip_Installer\DVD_ART\BoxShots_Logos\Microsoft Research\Microsoft Research b.png"/>
          <p:cNvPicPr>
            <a:picLocks noChangeAspect="1" noChangeArrowheads="1"/>
          </p:cNvPicPr>
          <p:nvPr userDrawn="1"/>
        </p:nvPicPr>
        <p:blipFill>
          <a:blip r:embed="rId2"/>
          <a:srcRect/>
          <a:stretch>
            <a:fillRect/>
          </a:stretch>
        </p:blipFill>
        <p:spPr bwMode="auto">
          <a:xfrm>
            <a:off x="7452651" y="6247682"/>
            <a:ext cx="1399075" cy="389198"/>
          </a:xfrm>
          <a:prstGeom prst="rect">
            <a:avLst/>
          </a:prstGeom>
          <a:noFill/>
        </p:spPr>
      </p:pic>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7"/>
            <a:ext cx="8382000" cy="750205"/>
          </a:xfrm>
          <a:noFill/>
          <a:ln w="9525">
            <a:noFill/>
            <a:miter lim="800000"/>
            <a:headEnd/>
            <a:tailEnd/>
          </a:ln>
        </p:spPr>
        <p:txBody>
          <a:bodyPr vert="horz" wrap="square" lIns="0" tIns="0" rIns="0" bIns="0" numCol="1" anchor="t" anchorCtr="0" compatLnSpc="1">
            <a:prstTxWarp prst="textNoShape">
              <a:avLst/>
            </a:prstTxWarp>
            <a:spAutoFit/>
          </a:bodyPr>
          <a:lstStyle>
            <a:lvl1pPr algn="l" defTabSz="912777" rtl="0" eaLnBrk="0" fontAlgn="base" latinLnBrk="0" hangingPunct="0">
              <a:lnSpc>
                <a:spcPct val="90000"/>
              </a:lnSpc>
              <a:spcBef>
                <a:spcPct val="0"/>
              </a:spcBef>
              <a:spcAft>
                <a:spcPct val="0"/>
              </a:spcAft>
              <a:buNone/>
              <a:defRPr lang="en-US" sz="5400" b="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7"/>
            <a:ext cx="8382000" cy="75020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210862"/>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81" r:id="rId1"/>
    <p:sldLayoutId id="2147483694" r:id="rId2"/>
    <p:sldLayoutId id="2147483692" r:id="rId3"/>
    <p:sldLayoutId id="2147483683" r:id="rId4"/>
    <p:sldLayoutId id="2147483684" r:id="rId5"/>
    <p:sldLayoutId id="2147483685" r:id="rId6"/>
    <p:sldLayoutId id="2147483686" r:id="rId7"/>
    <p:sldLayoutId id="2147483687" r:id="rId8"/>
    <p:sldLayoutId id="2147483688" r:id="rId9"/>
    <p:sldLayoutId id="2147483693" r:id="rId10"/>
    <p:sldLayoutId id="2147483689" r:id="rId11"/>
    <p:sldLayoutId id="2147483690" r:id="rId12"/>
    <p:sldLayoutId id="2147483691" r:id="rId13"/>
  </p:sldLayoutIdLst>
  <p:transition>
    <p:fade/>
  </p:transition>
  <p:txStyles>
    <p:titleStyle>
      <a:lvl1pPr algn="l" defTabSz="912777" rtl="0" eaLnBrk="1" fontAlgn="base" latinLnBrk="0" hangingPunct="1">
        <a:lnSpc>
          <a:spcPct val="90000"/>
        </a:lnSpc>
        <a:spcBef>
          <a:spcPct val="0"/>
        </a:spcBef>
        <a:spcAft>
          <a:spcPct val="0"/>
        </a:spcAft>
        <a:buNone/>
        <a:defRPr lang="en-US" sz="5400" b="0" kern="1200" cap="none" spc="-300" dirty="0">
          <a:ln w="3175">
            <a:noFill/>
          </a:ln>
          <a:gradFill flip="none" rotWithShape="1">
            <a:gsLst>
              <a:gs pos="28000">
                <a:schemeClr val="tx1"/>
              </a:gs>
              <a:gs pos="68000">
                <a:schemeClr val="accent1"/>
              </a:gs>
            </a:gsLst>
            <a:lin ang="5400000" scaled="1"/>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84954" indent="-384954" algn="l" defTabSz="914363" rtl="0" eaLnBrk="1" latinLnBrk="0" hangingPunct="1">
        <a:lnSpc>
          <a:spcPct val="90000"/>
        </a:lnSpc>
        <a:spcBef>
          <a:spcPct val="20000"/>
        </a:spcBef>
        <a:buSzPct val="90000"/>
        <a:buFontTx/>
        <a:buBlip>
          <a:blip r:embed="rId16"/>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16"/>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16"/>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16"/>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16"/>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hyperlink" Target="http://research.microsoft.com/~leino"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leino\Pictures\PLM\PLM-philosophers-smaller.jpg"/>
          <p:cNvPicPr>
            <a:picLocks noChangeAspect="1" noChangeArrowheads="1"/>
          </p:cNvPicPr>
          <p:nvPr/>
        </p:nvPicPr>
        <p:blipFill>
          <a:blip r:embed="rId2" cstate="print"/>
          <a:srcRect/>
          <a:stretch>
            <a:fillRect/>
          </a:stretch>
        </p:blipFill>
        <p:spPr bwMode="auto">
          <a:xfrm rot="1016457">
            <a:off x="4865726" y="2275710"/>
            <a:ext cx="4286250" cy="3933825"/>
          </a:xfrm>
          <a:prstGeom prst="rect">
            <a:avLst/>
          </a:prstGeom>
          <a:noFill/>
        </p:spPr>
      </p:pic>
      <p:pic>
        <p:nvPicPr>
          <p:cNvPr id="5" name="Picture 3" descr="C:\Users\leino\Documents\My Web Sites\PLM\photos\jan-smans-100.jpg"/>
          <p:cNvPicPr>
            <a:picLocks noChangeAspect="1" noChangeArrowheads="1"/>
          </p:cNvPicPr>
          <p:nvPr/>
        </p:nvPicPr>
        <p:blipFill>
          <a:blip r:embed="rId3" cstate="print"/>
          <a:srcRect/>
          <a:stretch>
            <a:fillRect/>
          </a:stretch>
        </p:blipFill>
        <p:spPr bwMode="auto">
          <a:xfrm rot="487243">
            <a:off x="7161837" y="5160409"/>
            <a:ext cx="1173842" cy="1173842"/>
          </a:xfrm>
          <a:prstGeom prst="rect">
            <a:avLst/>
          </a:prstGeom>
          <a:noFill/>
        </p:spPr>
      </p:pic>
      <p:sp>
        <p:nvSpPr>
          <p:cNvPr id="6" name="TextBox 5"/>
          <p:cNvSpPr txBox="1"/>
          <p:nvPr/>
        </p:nvSpPr>
        <p:spPr>
          <a:xfrm>
            <a:off x="304810" y="6424644"/>
            <a:ext cx="6386935" cy="338554"/>
          </a:xfrm>
          <a:prstGeom prst="rect">
            <a:avLst/>
          </a:prstGeom>
          <a:noFill/>
        </p:spPr>
        <p:txBody>
          <a:bodyPr wrap="square" rtlCol="0">
            <a:spAutoFit/>
          </a:bodyPr>
          <a:lstStyle/>
          <a:p>
            <a:r>
              <a:rPr lang="en-US" sz="1600" dirty="0" smtClean="0">
                <a:solidFill>
                  <a:schemeClr val="bg1"/>
                </a:solidFill>
              </a:rPr>
              <a:t>ESOP 2010, </a:t>
            </a:r>
            <a:r>
              <a:rPr lang="en-US" sz="1600" dirty="0" err="1" smtClean="0">
                <a:solidFill>
                  <a:schemeClr val="bg1"/>
                </a:solidFill>
              </a:rPr>
              <a:t>Paphos</a:t>
            </a:r>
            <a:r>
              <a:rPr lang="en-US" sz="1600" dirty="0" smtClean="0">
                <a:solidFill>
                  <a:schemeClr val="bg1"/>
                </a:solidFill>
              </a:rPr>
              <a:t>, Cyprus, 22 March 2010</a:t>
            </a:r>
            <a:endParaRPr lang="en-US" sz="1600" dirty="0" smtClean="0">
              <a:solidFill>
                <a:schemeClr val="bg1"/>
              </a:solidFill>
            </a:endParaRPr>
          </a:p>
        </p:txBody>
      </p:sp>
      <p:sp>
        <p:nvSpPr>
          <p:cNvPr id="2" name="Title 1"/>
          <p:cNvSpPr>
            <a:spLocks noGrp="1"/>
          </p:cNvSpPr>
          <p:nvPr>
            <p:ph type="ctrTitle"/>
          </p:nvPr>
        </p:nvSpPr>
        <p:spPr>
          <a:xfrm>
            <a:off x="401783" y="308255"/>
            <a:ext cx="8368144" cy="1495794"/>
          </a:xfrm>
          <a:effectLst>
            <a:outerShdw blurRad="50800" dist="38100" dir="8100000" algn="tr" rotWithShape="0">
              <a:schemeClr val="accent1">
                <a:alpha val="40000"/>
              </a:schemeClr>
            </a:outerShdw>
          </a:effectLst>
        </p:spPr>
        <p:txBody>
          <a:bodyPr/>
          <a:lstStyle/>
          <a:p>
            <a:r>
              <a:rPr lang="en-US" dirty="0" smtClean="0"/>
              <a:t>Deadlock-free</a:t>
            </a:r>
            <a:br>
              <a:rPr lang="en-US" dirty="0" smtClean="0"/>
            </a:br>
            <a:r>
              <a:rPr lang="en-US" dirty="0" smtClean="0"/>
              <a:t>Channels and Locks</a:t>
            </a:r>
            <a:endParaRPr lang="en-US" dirty="0"/>
          </a:p>
        </p:txBody>
      </p:sp>
      <p:cxnSp>
        <p:nvCxnSpPr>
          <p:cNvPr id="9" name="Straight Arrow Connector 8"/>
          <p:cNvCxnSpPr/>
          <p:nvPr/>
        </p:nvCxnSpPr>
        <p:spPr>
          <a:xfrm flipV="1">
            <a:off x="2798618" y="3357563"/>
            <a:ext cx="4950140" cy="500062"/>
          </a:xfrm>
          <a:prstGeom prst="straightConnector1">
            <a:avLst/>
          </a:prstGeom>
          <a:ln w="57150">
            <a:solidFill>
              <a:schemeClr val="accent1"/>
            </a:solidFill>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90800" y="4529138"/>
            <a:ext cx="4738255" cy="1081953"/>
          </a:xfrm>
          <a:prstGeom prst="straightConnector1">
            <a:avLst/>
          </a:prstGeom>
          <a:ln w="57150">
            <a:solidFill>
              <a:schemeClr val="accent1"/>
            </a:solidFill>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375939" y="2671463"/>
            <a:ext cx="7690116" cy="2185214"/>
          </a:xfrm>
        </p:spPr>
        <p:txBody>
          <a:bodyPr/>
          <a:lstStyle/>
          <a:p>
            <a:pPr>
              <a:lnSpc>
                <a:spcPct val="100000"/>
              </a:lnSpc>
            </a:pPr>
            <a:r>
              <a:rPr lang="en-US" dirty="0" smtClean="0"/>
              <a:t>K. Rustan M. Leino </a:t>
            </a:r>
            <a:br>
              <a:rPr lang="en-US" dirty="0" smtClean="0"/>
            </a:br>
            <a:r>
              <a:rPr lang="en-US" sz="2000" dirty="0" smtClean="0">
                <a:solidFill>
                  <a:schemeClr val="bg1"/>
                </a:solidFill>
              </a:rPr>
              <a:t>         (</a:t>
            </a:r>
            <a:r>
              <a:rPr lang="en-US" sz="2000" dirty="0" err="1" smtClean="0">
                <a:solidFill>
                  <a:schemeClr val="bg1"/>
                </a:solidFill>
              </a:rPr>
              <a:t>RiSE</a:t>
            </a:r>
            <a:r>
              <a:rPr lang="en-US" sz="2000" dirty="0" smtClean="0">
                <a:solidFill>
                  <a:schemeClr val="bg1"/>
                </a:solidFill>
              </a:rPr>
              <a:t> group, Microsoft Research)</a:t>
            </a:r>
            <a:endParaRPr lang="en-US" dirty="0" smtClean="0"/>
          </a:p>
          <a:p>
            <a:pPr>
              <a:lnSpc>
                <a:spcPct val="100000"/>
              </a:lnSpc>
            </a:pPr>
            <a:r>
              <a:rPr lang="en-US" dirty="0" smtClean="0"/>
              <a:t>Peter </a:t>
            </a:r>
            <a:r>
              <a:rPr lang="en-US" dirty="0"/>
              <a:t>Müller </a:t>
            </a:r>
            <a:r>
              <a:rPr lang="en-US" dirty="0" smtClean="0"/>
              <a:t> </a:t>
            </a:r>
            <a:r>
              <a:rPr lang="en-US" sz="2000" dirty="0" smtClean="0">
                <a:solidFill>
                  <a:schemeClr val="bg1"/>
                </a:solidFill>
              </a:rPr>
              <a:t>(</a:t>
            </a:r>
            <a:r>
              <a:rPr lang="en-US" sz="2000" dirty="0" smtClean="0">
                <a:solidFill>
                  <a:schemeClr val="bg1"/>
                </a:solidFill>
              </a:rPr>
              <a:t>ETH Zurich)</a:t>
            </a:r>
            <a:endParaRPr lang="en-US" dirty="0" smtClean="0">
              <a:solidFill>
                <a:schemeClr val="bg1"/>
              </a:solidFill>
            </a:endParaRPr>
          </a:p>
          <a:p>
            <a:pPr>
              <a:lnSpc>
                <a:spcPct val="100000"/>
              </a:lnSpc>
            </a:pPr>
            <a:r>
              <a:rPr lang="en-US" dirty="0"/>
              <a:t>Jan Smans </a:t>
            </a:r>
            <a:r>
              <a:rPr lang="en-US" dirty="0" smtClean="0"/>
              <a:t> </a:t>
            </a:r>
            <a:r>
              <a:rPr lang="en-US" sz="2000" dirty="0" smtClean="0">
                <a:solidFill>
                  <a:schemeClr val="bg1"/>
                </a:solidFill>
              </a:rPr>
              <a:t>(</a:t>
            </a:r>
            <a:r>
              <a:rPr lang="en-US" sz="2000" dirty="0" smtClean="0">
                <a:solidFill>
                  <a:schemeClr val="bg1"/>
                </a:solidFill>
              </a:rPr>
              <a:t>KU Leuven</a:t>
            </a:r>
            <a:r>
              <a:rPr lang="en-US" sz="2000" dirty="0" smtClean="0">
                <a:solidFill>
                  <a:schemeClr val="bg1"/>
                </a:solidFill>
              </a:rPr>
              <a:t>)</a:t>
            </a:r>
          </a:p>
          <a:p>
            <a:pPr>
              <a:lnSpc>
                <a:spcPct val="100000"/>
              </a:lnSpc>
            </a:pPr>
            <a:endParaRPr lang="en-US" sz="2000" dirty="0">
              <a:solidFill>
                <a:schemeClr val="bg1"/>
              </a:solidFill>
            </a:endParaRPr>
          </a:p>
        </p:txBody>
      </p:sp>
      <p:cxnSp>
        <p:nvCxnSpPr>
          <p:cNvPr id="15" name="Straight Arrow Connector 14"/>
          <p:cNvCxnSpPr/>
          <p:nvPr/>
        </p:nvCxnSpPr>
        <p:spPr>
          <a:xfrm flipV="1">
            <a:off x="4157663" y="2757488"/>
            <a:ext cx="2185987" cy="357187"/>
          </a:xfrm>
          <a:prstGeom prst="straightConnector1">
            <a:avLst/>
          </a:prstGeom>
          <a:ln w="57150">
            <a:solidFill>
              <a:schemeClr val="accent1"/>
            </a:solidFill>
            <a:tailEnd type="arrow"/>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7492128"/>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Monitors</a:t>
            </a:r>
            <a:endParaRPr lang="en-US" dirty="0"/>
          </a:p>
        </p:txBody>
      </p:sp>
      <p:sp>
        <p:nvSpPr>
          <p:cNvPr id="3" name="Content Placeholder 2"/>
          <p:cNvSpPr>
            <a:spLocks noGrp="1"/>
          </p:cNvSpPr>
          <p:nvPr>
            <p:ph idx="1"/>
          </p:nvPr>
        </p:nvSpPr>
        <p:spPr>
          <a:xfrm>
            <a:off x="381000" y="969947"/>
            <a:ext cx="8382000" cy="457048"/>
          </a:xfrm>
        </p:spPr>
        <p:txBody>
          <a:bodyPr/>
          <a:lstStyle/>
          <a:p>
            <a:endParaRPr lang="en-US" dirty="0"/>
          </a:p>
        </p:txBody>
      </p:sp>
      <p:sp>
        <p:nvSpPr>
          <p:cNvPr id="4" name="TextBox 3"/>
          <p:cNvSpPr txBox="1"/>
          <p:nvPr/>
        </p:nvSpPr>
        <p:spPr>
          <a:xfrm>
            <a:off x="5685605" y="1099433"/>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3299699"/>
            <a:ext cx="2829746" cy="193899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acquire</a:t>
            </a: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release</a:t>
            </a: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this</a:t>
            </a:r>
            <a:r>
              <a:rPr lang="en-US" sz="2000" dirty="0" smtClean="0">
                <a:solidFill>
                  <a:schemeClr val="bg1"/>
                </a:solidFill>
                <a:latin typeface="Consolas" pitchFamily="49" charset="0"/>
                <a:cs typeface="Consolas" pitchFamily="49" charset="0"/>
              </a:rPr>
              <a:t>;</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1180376"/>
            <a:ext cx="3163136" cy="417037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val="0070C0"/>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val="0070C0"/>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invariant</a:t>
            </a:r>
            <a:r>
              <a:rPr lang="en-US" sz="2000" dirty="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acc</a:t>
            </a:r>
            <a:r>
              <a:rPr lang="en-US" sz="2000" dirty="0">
                <a:solidFill>
                  <a:schemeClr val="bg1"/>
                </a:solidFill>
                <a:latin typeface="Consolas" pitchFamily="49" charset="0"/>
                <a:cs typeface="Consolas" pitchFamily="49" charset="0"/>
              </a:rPr>
              <a:t>(y</a:t>
            </a:r>
            <a:r>
              <a:rPr lang="en-US" sz="2000" dirty="0" smtClean="0">
                <a:solidFill>
                  <a:schemeClr val="bg1"/>
                </a:solidFill>
                <a:latin typeface="Consolas" pitchFamily="49" charset="0"/>
                <a:cs typeface="Consolas" pitchFamily="49" charset="0"/>
              </a:rPr>
              <a:t>);</a:t>
            </a:r>
          </a:p>
          <a:p>
            <a:pPr>
              <a:spcBef>
                <a:spcPts val="600"/>
              </a:spcBef>
              <a:tabLst>
                <a:tab pos="228600" algn="l"/>
                <a:tab pos="514350" algn="l"/>
              </a:tabLst>
            </a:pPr>
            <a:r>
              <a:rPr lang="en-US" sz="2000" b="1" dirty="0" smtClean="0">
                <a:solidFill>
                  <a:srgbClr val="0070C0"/>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val="0070C0"/>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share</a:t>
            </a:r>
            <a:r>
              <a:rPr lang="en-US" sz="2000" dirty="0" smtClean="0">
                <a:solidFill>
                  <a:schemeClr val="bg1"/>
                </a:solidFill>
                <a:latin typeface="Consolas" pitchFamily="49" charset="0"/>
                <a:cs typeface="Consolas" pitchFamily="49" charset="0"/>
              </a:rPr>
              <a:t> c;</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val="0070C0"/>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p:txBody>
      </p:sp>
      <p:sp>
        <p:nvSpPr>
          <p:cNvPr id="14" name="Right Arrow 13"/>
          <p:cNvSpPr/>
          <p:nvPr/>
        </p:nvSpPr>
        <p:spPr bwMode="auto">
          <a:xfrm>
            <a:off x="214312" y="2671724"/>
            <a:ext cx="714375" cy="414338"/>
          </a:xfrm>
          <a:prstGeom prst="rightArrow">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2" name="Rectangle 11"/>
          <p:cNvSpPr/>
          <p:nvPr/>
        </p:nvSpPr>
        <p:spPr bwMode="auto">
          <a:xfrm>
            <a:off x="2700339" y="5186364"/>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254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Vertical Scroll 6"/>
          <p:cNvSpPr/>
          <p:nvPr/>
        </p:nvSpPr>
        <p:spPr bwMode="auto">
          <a:xfrm rot="21184477">
            <a:off x="2561165" y="2554891"/>
            <a:ext cx="1532594"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val="0070C0"/>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sp>
        <p:nvSpPr>
          <p:cNvPr id="19" name="Right Arrow 18"/>
          <p:cNvSpPr/>
          <p:nvPr/>
        </p:nvSpPr>
        <p:spPr bwMode="auto">
          <a:xfrm>
            <a:off x="5355679" y="1624430"/>
            <a:ext cx="714375" cy="414338"/>
          </a:xfrm>
          <a:prstGeom prst="rightArrow">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0" name="Right Arrow 19"/>
          <p:cNvSpPr/>
          <p:nvPr/>
        </p:nvSpPr>
        <p:spPr bwMode="auto">
          <a:xfrm>
            <a:off x="5355679" y="3797044"/>
            <a:ext cx="714375" cy="414338"/>
          </a:xfrm>
          <a:prstGeom prst="rightArrow">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1" name="Vertical Scroll 20"/>
          <p:cNvSpPr/>
          <p:nvPr/>
        </p:nvSpPr>
        <p:spPr bwMode="auto">
          <a:xfrm rot="21184477">
            <a:off x="4008477" y="5071916"/>
            <a:ext cx="1175926" cy="645208"/>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val="0070C0"/>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(y)</a:t>
            </a:r>
          </a:p>
        </p:txBody>
      </p:sp>
      <p:sp>
        <p:nvSpPr>
          <p:cNvPr id="18" name="Rectangle 17"/>
          <p:cNvSpPr/>
          <p:nvPr/>
        </p:nvSpPr>
        <p:spPr bwMode="auto">
          <a:xfrm>
            <a:off x="2700339" y="5186362"/>
            <a:ext cx="2486025" cy="1414462"/>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180763078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14"/>
                                        </p:tgtEl>
                                        <p:attrNameLst>
                                          <p:attrName>ppt_x</p:attrName>
                                          <p:attrName>ppt_y</p:attrName>
                                        </p:attrNameLst>
                                      </p:cBhvr>
                                      <p:rCtr x="0" y="23"/>
                                    </p:animMotion>
                                  </p:childTnLst>
                                </p:cTn>
                              </p:par>
                              <p:par>
                                <p:cTn id="13" presetID="31" presetClass="entr" presetSubtype="0"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ppt_w</p:attrName>
                                        </p:attrNameLst>
                                      </p:cBhvr>
                                      <p:tavLst>
                                        <p:tav tm="0">
                                          <p:val>
                                            <p:fltVal val="0"/>
                                          </p:val>
                                        </p:tav>
                                        <p:tav tm="100000">
                                          <p:val>
                                            <p:strVal val="#ppt_w"/>
                                          </p:val>
                                        </p:tav>
                                      </p:tavLst>
                                    </p:anim>
                                    <p:anim calcmode="lin" valueType="num">
                                      <p:cBhvr>
                                        <p:cTn id="16" dur="500" fill="hold"/>
                                        <p:tgtEl>
                                          <p:spTgt spid="7"/>
                                        </p:tgtEl>
                                        <p:attrNameLst>
                                          <p:attrName>ppt_h</p:attrName>
                                        </p:attrNameLst>
                                      </p:cBhvr>
                                      <p:tavLst>
                                        <p:tav tm="0">
                                          <p:val>
                                            <p:fltVal val="0"/>
                                          </p:val>
                                        </p:tav>
                                        <p:tav tm="100000">
                                          <p:val>
                                            <p:strVal val="#ppt_h"/>
                                          </p:val>
                                        </p:tav>
                                      </p:tavLst>
                                    </p:anim>
                                    <p:anim calcmode="lin" valueType="num">
                                      <p:cBhvr>
                                        <p:cTn id="17" dur="500" fill="hold"/>
                                        <p:tgtEl>
                                          <p:spTgt spid="7"/>
                                        </p:tgtEl>
                                        <p:attrNameLst>
                                          <p:attrName>style.rotation</p:attrName>
                                        </p:attrNameLst>
                                      </p:cBhvr>
                                      <p:tavLst>
                                        <p:tav tm="0">
                                          <p:val>
                                            <p:fltVal val="90"/>
                                          </p:val>
                                        </p:tav>
                                        <p:tav tm="100000">
                                          <p:val>
                                            <p:fltVal val="0"/>
                                          </p:val>
                                        </p:tav>
                                      </p:tavLst>
                                    </p:anim>
                                    <p:animEffect transition="in" filter="fad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2" nodeType="clickEffect">
                                  <p:stCondLst>
                                    <p:cond delay="0"/>
                                  </p:stCondLst>
                                  <p:childTnLst>
                                    <p:animMotion origin="layout" path="M 1.38778E-17 0.04697 L 1.38778E-17 0.08931 " pathEditMode="relative" rAng="0" ptsTypes="AA">
                                      <p:cBhvr>
                                        <p:cTn id="22" dur="1000" fill="hold"/>
                                        <p:tgtEl>
                                          <p:spTgt spid="14"/>
                                        </p:tgtEl>
                                        <p:attrNameLst>
                                          <p:attrName>ppt_x</p:attrName>
                                          <p:attrName>ppt_y</p:attrName>
                                        </p:attrNameLst>
                                      </p:cBhvr>
                                      <p:rCtr x="0" y="21"/>
                                    </p:animMotion>
                                  </p:childTnLst>
                                </p:cTn>
                              </p:par>
                              <p:par>
                                <p:cTn id="23" presetID="41" presetClass="path" presetSubtype="0" accel="50000" decel="50000" fill="hold" grpId="1" nodeType="withEffect">
                                  <p:stCondLst>
                                    <p:cond delay="1250"/>
                                  </p:stCondLst>
                                  <p:childTnLst>
                                    <p:animMotion origin="layout" path="M 1.11111E-6 0.00069 C 0.00208 -0.01157 0.01024 -0.02337 0.01319 -0.02337 C 0.03125 -0.02337 0.04983 0.16636 0.04983 0.35678 C 0.04983 0.26053 0.0592 0.16636 0.06788 0.16636 C 0.07726 0.16636 0.08611 0.26238 0.08611 0.35678 C 0.08611 0.30935 0.0908 0.26053 0.09549 0.26053 C 0.1 0.26053 0.10469 0.30796 0.10469 0.35678 C 0.10469 0.33225 0.10712 0.30935 0.10937 0.30935 C 0.1118 0.30935 0.11406 0.33364 0.11406 0.35678 C 0.11406 0.34452 0.1151 0.33225 0.11632 0.33225 C 0.11701 0.33225 0.11875 0.34452 0.11875 0.35678 C 0.11875 0.35053 0.11927 0.34452 0.11979 0.34452 C 0.11979 0.34267 0.12101 0.35053 0.12101 0.35678 C 0.12101 0.35331 0.12101 0.35053 0.1217 0.35053 C 0.1217 0.35215 0.12239 0.35354 0.12239 0.35678 C 0.12239 0.35493 0.12239 0.35331 0.12239 0.35215 C 0.12292 0.35215 0.12292 0.35354 0.12292 0.35516 C 0.12361 0.35516 0.12361 0.35354 0.12361 0.35215 C 0.1243 0.35215 0.1243 0.35354 0.1243 0.35516 " pathEditMode="relative" rAng="0" ptsTypes="fffffffffffffffffff">
                                      <p:cBhvr>
                                        <p:cTn id="24" dur="2000" fill="hold"/>
                                        <p:tgtEl>
                                          <p:spTgt spid="7"/>
                                        </p:tgtEl>
                                        <p:attrNameLst>
                                          <p:attrName>ppt_x</p:attrName>
                                          <p:attrName>ppt_y</p:attrName>
                                        </p:attrNameLst>
                                      </p:cBhvr>
                                      <p:rCtr x="62" y="166"/>
                                    </p:animMotion>
                                  </p:childTnLst>
                                </p:cTn>
                              </p:par>
                            </p:childTnLst>
                          </p:cTn>
                        </p:par>
                      </p:childTnLst>
                    </p:cTn>
                  </p:par>
                  <p:par>
                    <p:cTn id="25" fill="hold">
                      <p:stCondLst>
                        <p:cond delay="indefinite"/>
                      </p:stCondLst>
                      <p:childTnLst>
                        <p:par>
                          <p:cTn id="26" fill="hold">
                            <p:stCondLst>
                              <p:cond delay="0"/>
                            </p:stCondLst>
                            <p:childTnLst>
                              <p:par>
                                <p:cTn id="27" presetID="42" presetClass="path" presetSubtype="0" accel="50000" decel="50000" fill="hold" grpId="3" nodeType="clickEffect">
                                  <p:stCondLst>
                                    <p:cond delay="0"/>
                                  </p:stCondLst>
                                  <p:childTnLst>
                                    <p:animMotion origin="layout" path="M 1.38778E-17 0.08931 L 1.38778E-17 0.16867 " pathEditMode="relative" rAng="0" ptsTypes="AA">
                                      <p:cBhvr>
                                        <p:cTn id="28" dur="1000" fill="hold"/>
                                        <p:tgtEl>
                                          <p:spTgt spid="14"/>
                                        </p:tgtEl>
                                        <p:attrNameLst>
                                          <p:attrName>ppt_x</p:attrName>
                                          <p:attrName>ppt_y</p:attrName>
                                        </p:attrNameLst>
                                      </p:cBhvr>
                                      <p:rCtr x="0" y="40"/>
                                    </p:animMotion>
                                  </p:childTnLst>
                                </p:cTn>
                              </p:par>
                              <p:par>
                                <p:cTn id="29" presetID="10" presetClass="entr" presetSubtype="0" fill="hold" grpId="3" nodeType="withEffect">
                                  <p:stCondLst>
                                    <p:cond delay="50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42" presetClass="path" presetSubtype="0" accel="50000" decel="50000" fill="hold" grpId="0" nodeType="withEffect">
                                  <p:stCondLst>
                                    <p:cond delay="500"/>
                                  </p:stCondLst>
                                  <p:childTnLst>
                                    <p:animMotion origin="layout" path="M -0.475 0.26041 L 1.11022E-16 3.33333E-6 " pathEditMode="relative" rAng="0" ptsTypes="AA">
                                      <p:cBhvr>
                                        <p:cTn id="33" dur="1500" fill="hold"/>
                                        <p:tgtEl>
                                          <p:spTgt spid="19"/>
                                        </p:tgtEl>
                                        <p:attrNameLst>
                                          <p:attrName>ppt_x</p:attrName>
                                          <p:attrName>ppt_y</p:attrName>
                                        </p:attrNameLst>
                                      </p:cBhvr>
                                      <p:rCtr x="237" y="-130"/>
                                    </p:animMotion>
                                  </p:childTnLst>
                                </p:cTn>
                              </p:par>
                              <p:par>
                                <p:cTn id="34" presetID="10" presetClass="entr" presetSubtype="0" fill="hold" grpId="1" nodeType="withEffect">
                                  <p:stCondLst>
                                    <p:cond delay="50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500"/>
                                        <p:tgtEl>
                                          <p:spTgt spid="20"/>
                                        </p:tgtEl>
                                      </p:cBhvr>
                                    </p:animEffect>
                                  </p:childTnLst>
                                </p:cTn>
                              </p:par>
                              <p:par>
                                <p:cTn id="37" presetID="42" presetClass="path" presetSubtype="0" accel="50000" decel="50000" fill="hold" grpId="0" nodeType="withEffect">
                                  <p:stCondLst>
                                    <p:cond delay="500"/>
                                  </p:stCondLst>
                                  <p:childTnLst>
                                    <p:animMotion origin="layout" path="M -0.48437 -0.01875 L -3.88889E-6 3.7037E-6 " pathEditMode="relative" rAng="0" ptsTypes="AA">
                                      <p:cBhvr>
                                        <p:cTn id="38" dur="1500" fill="hold"/>
                                        <p:tgtEl>
                                          <p:spTgt spid="20"/>
                                        </p:tgtEl>
                                        <p:attrNameLst>
                                          <p:attrName>ppt_x</p:attrName>
                                          <p:attrName>ppt_y</p:attrName>
                                        </p:attrNameLst>
                                      </p:cBhvr>
                                      <p:rCtr x="242" y="9"/>
                                    </p:animMotion>
                                  </p:childTnLst>
                                </p:cTn>
                              </p:par>
                              <p:par>
                                <p:cTn id="39" presetID="10" presetClass="exit" presetSubtype="0" fill="hold" grpId="4" nodeType="withEffect">
                                  <p:stCondLst>
                                    <p:cond delay="1500"/>
                                  </p:stCondLst>
                                  <p:childTnLst>
                                    <p:animEffect transition="out" filter="fade">
                                      <p:cBhvr>
                                        <p:cTn id="40" dur="1000"/>
                                        <p:tgtEl>
                                          <p:spTgt spid="14"/>
                                        </p:tgtEl>
                                      </p:cBhvr>
                                    </p:animEffect>
                                    <p:set>
                                      <p:cBhvr>
                                        <p:cTn id="41" dur="1" fill="hold">
                                          <p:stCondLst>
                                            <p:cond delay="999"/>
                                          </p:stCondLst>
                                        </p:cTn>
                                        <p:tgtEl>
                                          <p:spTgt spid="14"/>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42" presetClass="path" presetSubtype="0" accel="50000" decel="50000" fill="hold" grpId="1" nodeType="clickEffect">
                                  <p:stCondLst>
                                    <p:cond delay="0"/>
                                  </p:stCondLst>
                                  <p:childTnLst>
                                    <p:animMotion origin="layout" path="M 3.61111E-6 1.85185E-6 L 3.61111E-6 0.03333 " pathEditMode="relative" rAng="0" ptsTypes="AA">
                                      <p:cBhvr>
                                        <p:cTn id="45" dur="1000" fill="hold"/>
                                        <p:tgtEl>
                                          <p:spTgt spid="19"/>
                                        </p:tgtEl>
                                        <p:attrNameLst>
                                          <p:attrName>ppt_x</p:attrName>
                                          <p:attrName>ppt_y</p:attrName>
                                        </p:attrNameLst>
                                      </p:cBhvr>
                                      <p:rCtr x="0" y="17"/>
                                    </p:animMotion>
                                  </p:childTnLst>
                                </p:cTn>
                              </p:par>
                            </p:childTnLst>
                          </p:cTn>
                        </p:par>
                        <p:par>
                          <p:cTn id="46" fill="hold">
                            <p:stCondLst>
                              <p:cond delay="1000"/>
                            </p:stCondLst>
                            <p:childTnLst>
                              <p:par>
                                <p:cTn id="47" presetID="1" presetClass="exit" presetSubtype="0" fill="hold" grpId="2" nodeType="afterEffect">
                                  <p:stCondLst>
                                    <p:cond delay="0"/>
                                  </p:stCondLst>
                                  <p:childTnLst>
                                    <p:set>
                                      <p:cBhvr>
                                        <p:cTn id="48" dur="1" fill="hold">
                                          <p:stCondLst>
                                            <p:cond delay="0"/>
                                          </p:stCondLst>
                                        </p:cTn>
                                        <p:tgtEl>
                                          <p:spTgt spid="7"/>
                                        </p:tgtEl>
                                        <p:attrNameLst>
                                          <p:attrName>style.visibility</p:attrName>
                                        </p:attrNameLst>
                                      </p:cBhvr>
                                      <p:to>
                                        <p:strVal val="hidden"/>
                                      </p:to>
                                    </p:set>
                                  </p:childTnLst>
                                </p:cTn>
                              </p:par>
                              <p:par>
                                <p:cTn id="49" presetID="1"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childTnLst>
                                </p:cTn>
                              </p:par>
                              <p:par>
                                <p:cTn id="51" presetID="50" presetClass="path" presetSubtype="0" accel="50000" decel="50000" fill="hold" grpId="1" nodeType="withEffect">
                                  <p:stCondLst>
                                    <p:cond delay="0"/>
                                  </p:stCondLst>
                                  <p:childTnLst>
                                    <p:animMotion origin="layout" path="M -0.00017 -0.00069 L -0.03125 -0.14375 C -0.04444 -0.2081 -0.0059 -0.30787 0.03993 -0.32592 L 0.29896 -0.45115 " pathEditMode="relative" rAng="0" ptsTypes="FfFF">
                                      <p:cBhvr>
                                        <p:cTn id="52" dur="1500" fill="hold"/>
                                        <p:tgtEl>
                                          <p:spTgt spid="21"/>
                                        </p:tgtEl>
                                        <p:attrNameLst>
                                          <p:attrName>ppt_x</p:attrName>
                                          <p:attrName>ppt_y</p:attrName>
                                        </p:attrNameLst>
                                      </p:cBhvr>
                                      <p:rCtr x="127" y="-225"/>
                                    </p:animMotion>
                                  </p:childTnLst>
                                </p:cTn>
                              </p:par>
                            </p:childTnLst>
                          </p:cTn>
                        </p:par>
                      </p:childTnLst>
                    </p:cTn>
                  </p:par>
                  <p:par>
                    <p:cTn id="53" fill="hold">
                      <p:stCondLst>
                        <p:cond delay="indefinite"/>
                      </p:stCondLst>
                      <p:childTnLst>
                        <p:par>
                          <p:cTn id="54" fill="hold">
                            <p:stCondLst>
                              <p:cond delay="0"/>
                            </p:stCondLst>
                            <p:childTnLst>
                              <p:par>
                                <p:cTn id="55" presetID="42" presetClass="path" presetSubtype="0" accel="50000" decel="50000" fill="hold" grpId="2" nodeType="clickEffect">
                                  <p:stCondLst>
                                    <p:cond delay="0"/>
                                  </p:stCondLst>
                                  <p:childTnLst>
                                    <p:animMotion origin="layout" path="M 3.61111E-6 0.02916 L 3.61111E-6 0.125 " pathEditMode="relative" rAng="0" ptsTypes="AA">
                                      <p:cBhvr>
                                        <p:cTn id="56" dur="1000" fill="hold"/>
                                        <p:tgtEl>
                                          <p:spTgt spid="19"/>
                                        </p:tgtEl>
                                        <p:attrNameLst>
                                          <p:attrName>ppt_x</p:attrName>
                                          <p:attrName>ppt_y</p:attrName>
                                        </p:attrNameLst>
                                      </p:cBhvr>
                                      <p:rCtr x="0" y="48"/>
                                    </p:animMotion>
                                  </p:childTnLst>
                                </p:cTn>
                              </p:par>
                            </p:childTnLst>
                          </p:cTn>
                        </p:par>
                        <p:par>
                          <p:cTn id="57" fill="hold">
                            <p:stCondLst>
                              <p:cond delay="1000"/>
                            </p:stCondLst>
                            <p:childTnLst>
                              <p:par>
                                <p:cTn id="58" presetID="50" presetClass="path" presetSubtype="0" accel="50000" decel="50000" fill="hold" grpId="2" nodeType="afterEffect">
                                  <p:stCondLst>
                                    <p:cond delay="0"/>
                                  </p:stCondLst>
                                  <p:childTnLst>
                                    <p:animMotion origin="layout" path="M -0.09479 -0.00185 L -0.11579 -0.14652 C -0.12534 -0.21134 -0.06128 -0.31088 0.00035 -0.32777 L 0.2974 -0.44699 " pathEditMode="relative" rAng="0" ptsTypes="FfFF">
                                      <p:cBhvr>
                                        <p:cTn id="59" dur="2000" spd="-100000" fill="hold"/>
                                        <p:tgtEl>
                                          <p:spTgt spid="21"/>
                                        </p:tgtEl>
                                        <p:attrNameLst>
                                          <p:attrName>ppt_x</p:attrName>
                                          <p:attrName>ppt_y</p:attrName>
                                        </p:attrNameLst>
                                      </p:cBhvr>
                                      <p:rCtr x="181" y="-223"/>
                                    </p:animMotion>
                                  </p:childTnLst>
                                </p:cTn>
                              </p:par>
                            </p:childTnLst>
                          </p:cTn>
                        </p:par>
                      </p:childTnLst>
                    </p:cTn>
                  </p:par>
                  <p:par>
                    <p:cTn id="60" fill="hold">
                      <p:stCondLst>
                        <p:cond delay="indefinite"/>
                      </p:stCondLst>
                      <p:childTnLst>
                        <p:par>
                          <p:cTn id="61" fill="hold">
                            <p:stCondLst>
                              <p:cond delay="0"/>
                            </p:stCondLst>
                            <p:childTnLst>
                              <p:par>
                                <p:cTn id="62" presetID="42" presetClass="path" presetSubtype="0" accel="50000" decel="50000" fill="hold" grpId="2" nodeType="clickEffect">
                                  <p:stCondLst>
                                    <p:cond delay="0"/>
                                  </p:stCondLst>
                                  <p:childTnLst>
                                    <p:animMotion origin="layout" path="M 3.61111E-6 3.7037E-6 L 3.61111E-6 0.04375 " pathEditMode="relative" rAng="0" ptsTypes="AA">
                                      <p:cBhvr>
                                        <p:cTn id="63" dur="1000" fill="hold"/>
                                        <p:tgtEl>
                                          <p:spTgt spid="20"/>
                                        </p:tgtEl>
                                        <p:attrNameLst>
                                          <p:attrName>ppt_x</p:attrName>
                                          <p:attrName>ppt_y</p:attrName>
                                        </p:attrNameLst>
                                      </p:cBhvr>
                                      <p:rCtr x="0" y="22"/>
                                    </p:animMotion>
                                  </p:childTnLst>
                                </p:cTn>
                              </p:par>
                              <p:par>
                                <p:cTn id="64" presetID="37" presetClass="path" presetSubtype="0" accel="50000" decel="50000" fill="hold" grpId="3" nodeType="withEffect">
                                  <p:stCondLst>
                                    <p:cond delay="750"/>
                                  </p:stCondLst>
                                  <p:childTnLst>
                                    <p:animMotion origin="layout" path="M -0.08941 -0.00856 L -0.06111 -0.20625 C -0.05555 -0.24976 -0.03645 -0.28773 -0.00816 -0.30902 C 0.02379 -0.3324 0.05678 -0.33426 0.08733 -0.31759 L 0.22987 -0.24884 " pathEditMode="relative" rAng="-1764493" ptsTypes="FffFF">
                                      <p:cBhvr>
                                        <p:cTn id="65" dur="1500" fill="hold"/>
                                        <p:tgtEl>
                                          <p:spTgt spid="21"/>
                                        </p:tgtEl>
                                        <p:attrNameLst>
                                          <p:attrName>ppt_x</p:attrName>
                                          <p:attrName>ppt_y</p:attrName>
                                        </p:attrNameLst>
                                      </p:cBhvr>
                                      <p:rCtr x="121" y="-211"/>
                                    </p:animMotion>
                                  </p:childTnLst>
                                </p:cTn>
                              </p:par>
                            </p:childTnLst>
                          </p:cTn>
                        </p:par>
                      </p:childTnLst>
                    </p:cTn>
                  </p:par>
                  <p:par>
                    <p:cTn id="66" fill="hold">
                      <p:stCondLst>
                        <p:cond delay="indefinite"/>
                      </p:stCondLst>
                      <p:childTnLst>
                        <p:par>
                          <p:cTn id="67" fill="hold">
                            <p:stCondLst>
                              <p:cond delay="0"/>
                            </p:stCondLst>
                            <p:childTnLst>
                              <p:par>
                                <p:cTn id="68" presetID="42" presetClass="path" presetSubtype="0" accel="50000" decel="50000" fill="hold" grpId="3" nodeType="clickEffect">
                                  <p:stCondLst>
                                    <p:cond delay="0"/>
                                  </p:stCondLst>
                                  <p:childTnLst>
                                    <p:animMotion origin="layout" path="M 3.61111E-6 0.03958 L 3.61111E-6 0.13541 " pathEditMode="relative" rAng="0" ptsTypes="AA">
                                      <p:cBhvr>
                                        <p:cTn id="69" dur="2000" fill="hold"/>
                                        <p:tgtEl>
                                          <p:spTgt spid="20"/>
                                        </p:tgtEl>
                                        <p:attrNameLst>
                                          <p:attrName>ppt_x</p:attrName>
                                          <p:attrName>ppt_y</p:attrName>
                                        </p:attrNameLst>
                                      </p:cBhvr>
                                      <p:rCtr x="0" y="48"/>
                                    </p:animMotion>
                                  </p:childTnLst>
                                </p:cTn>
                              </p:par>
                              <p:par>
                                <p:cTn id="70" presetID="61" presetClass="path" presetSubtype="0" accel="50000" decel="50000" fill="hold" grpId="4" nodeType="withEffect">
                                  <p:stCondLst>
                                    <p:cond delay="1750"/>
                                  </p:stCondLst>
                                  <p:childTnLst>
                                    <p:animMotion origin="layout" path="M 0.22709 -0.25115 C 0.22848 -0.3074 0.2408 -0.28935 0.2349 -0.35532 C 0.22518 -0.37916 0.22101 -0.38703 0.2033 -0.40138 C 0.18768 -0.41551 0.1691 -0.42338 0.15053 -0.42824 C 0.13195 -0.43194 0.11424 -0.43078 0.09775 -0.4243 C 0.07969 -0.41782 0.06389 -0.40301 0.05087 -0.38217 C 0.03803 -0.3625 0.02674 -0.33981 0.02188 -0.31157 C 0.01511 -0.28518 0.01407 -0.24976 0.01476 -0.22129 C 0.01476 -0.19351 0.01771 -0.16041 0.02657 -0.1331 C 0.0349 -0.10694 0.04931 -0.08865 0.06789 -0.07986 C 0.08681 -0.07361 0.10452 -0.08495 0.1158 -0.1037 C 0.12535 -0.12222 0.13195 -0.15092 0.13212 -0.18379 C 0.13091 -0.21713 0.12778 -0.24745 0.1191 -0.27245 C 0.11077 -0.29768 0.11216 -0.30277 0.08039 -0.33333 C 0.05157 -0.36736 0.02466 -0.35509 0.00799 -0.35601 C -0.0085 -0.35486 -0.0217 -0.34375 -0.03802 -0.33194 C -0.0559 -0.31828 -0.06996 -0.29444 -0.07968 -0.27338 C -0.08958 -0.25208 -0.09305 -0.22638 -0.09739 -0.18518 C -0.10017 -0.14421 -0.09913 -0.12384 -0.09826 -0.09282 C -0.0967 -0.06226 -0.09513 -0.0324 -0.09444 -0.00138 " pathEditMode="relative" rAng="0" ptsTypes="ffffffffffffffffffff">
                                      <p:cBhvr>
                                        <p:cTn id="71" dur="2000" fill="hold"/>
                                        <p:tgtEl>
                                          <p:spTgt spid="21"/>
                                        </p:tgtEl>
                                        <p:attrNameLst>
                                          <p:attrName>ppt_x</p:attrName>
                                          <p:attrName>ppt_y</p:attrName>
                                        </p:attrNameLst>
                                      </p:cBhvr>
                                      <p:rCtr x="-157" y="3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4" grpId="2" animBg="1"/>
      <p:bldP spid="14" grpId="3" animBg="1"/>
      <p:bldP spid="14" grpId="4" animBg="1"/>
      <p:bldP spid="7" grpId="0" animBg="1"/>
      <p:bldP spid="7" grpId="1" animBg="1"/>
      <p:bldP spid="7" grpId="2" animBg="1"/>
      <p:bldP spid="19" grpId="0" animBg="1"/>
      <p:bldP spid="19" grpId="1" animBg="1"/>
      <p:bldP spid="19" grpId="2" animBg="1"/>
      <p:bldP spid="19" grpId="3" animBg="1"/>
      <p:bldP spid="20" grpId="0" animBg="1"/>
      <p:bldP spid="20" grpId="1" animBg="1"/>
      <p:bldP spid="20" grpId="2" animBg="1"/>
      <p:bldP spid="20" grpId="3" animBg="1"/>
      <p:bldP spid="21" grpId="0" animBg="1"/>
      <p:bldP spid="21" grpId="1" animBg="1"/>
      <p:bldP spid="21" grpId="2" animBg="1"/>
      <p:bldP spid="21" grpId="3" animBg="1"/>
      <p:bldP spid="21" grpId="4"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Channels</a:t>
            </a:r>
            <a:endParaRPr lang="en-US" dirty="0"/>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251573" y="908904"/>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sv-SE" sz="2000" b="1" dirty="0" smtClean="0">
                <a:solidFill>
                  <a:srgbClr val="0070C0"/>
                </a:solidFill>
                <a:latin typeface="Consolas" pitchFamily="49" charset="0"/>
                <a:cs typeface="Consolas" pitchFamily="49" charset="0"/>
              </a:rPr>
              <a:t>channel</a:t>
            </a:r>
            <a:r>
              <a:rPr lang="sv-SE" sz="2000" dirty="0">
                <a:solidFill>
                  <a:schemeClr val="bg1"/>
                </a:solidFill>
                <a:latin typeface="Consolas" pitchFamily="49" charset="0"/>
                <a:cs typeface="Consolas" pitchFamily="49" charset="0"/>
              </a:rPr>
              <a:t> </a:t>
            </a:r>
            <a:r>
              <a:rPr lang="sv-SE" sz="2000" dirty="0" smtClean="0">
                <a:solidFill>
                  <a:schemeClr val="bg1"/>
                </a:solidFill>
                <a:latin typeface="Consolas" pitchFamily="49" charset="0"/>
                <a:cs typeface="Consolas" pitchFamily="49" charset="0"/>
              </a:rPr>
              <a:t>Ch(c: Cell, z: </a:t>
            </a:r>
            <a:r>
              <a:rPr lang="sv-SE" sz="2000" b="1" dirty="0">
                <a:solidFill>
                  <a:srgbClr val="0070C0"/>
                </a:solidFill>
                <a:latin typeface="Consolas" pitchFamily="49" charset="0"/>
                <a:cs typeface="Consolas" pitchFamily="49" charset="0"/>
              </a:rPr>
              <a:t>int</a:t>
            </a:r>
            <a:r>
              <a:rPr lang="sv-SE" sz="2000" dirty="0" smtClean="0">
                <a:solidFill>
                  <a:schemeClr val="bg1"/>
                </a:solidFill>
                <a:latin typeface="Consolas" pitchFamily="49" charset="0"/>
                <a:cs typeface="Consolas" pitchFamily="49" charset="0"/>
              </a:rPr>
              <a:t>) </a:t>
            </a:r>
            <a:r>
              <a:rPr lang="sv-SE" sz="2000" b="1" dirty="0">
                <a:solidFill>
                  <a:srgbClr val="0070C0"/>
                </a:solidFill>
                <a:latin typeface="Consolas" pitchFamily="49" charset="0"/>
                <a:cs typeface="Consolas" pitchFamily="49" charset="0"/>
              </a:rPr>
              <a:t>where</a:t>
            </a:r>
            <a:r>
              <a:rPr lang="sv-SE" sz="2000" dirty="0" smtClean="0">
                <a:solidFill>
                  <a:schemeClr val="bg1"/>
                </a:solidFill>
                <a:latin typeface="Consolas" pitchFamily="49" charset="0"/>
                <a:cs typeface="Consolas" pitchFamily="49" charset="0"/>
              </a:rPr>
              <a:t> </a:t>
            </a:r>
            <a:r>
              <a:rPr lang="sv-SE" sz="2000" b="1" dirty="0">
                <a:solidFill>
                  <a:srgbClr val="0070C0"/>
                </a:solidFill>
                <a:latin typeface="Consolas" pitchFamily="49" charset="0"/>
                <a:cs typeface="Consolas" pitchFamily="49" charset="0"/>
              </a:rPr>
              <a:t>acc</a:t>
            </a:r>
            <a:r>
              <a:rPr lang="sv-SE" sz="2000" dirty="0" smtClean="0">
                <a:solidFill>
                  <a:schemeClr val="bg1"/>
                </a:solidFill>
                <a:latin typeface="Consolas" pitchFamily="49" charset="0"/>
                <a:cs typeface="Consolas" pitchFamily="49" charset="0"/>
              </a:rPr>
              <a:t>(c.y) &amp;&amp; c.y </a:t>
            </a:r>
            <a:r>
              <a:rPr lang="en-US" sz="2000" dirty="0" smtClean="0">
                <a:solidFill>
                  <a:schemeClr val="bg1"/>
                </a:solidFill>
                <a:latin typeface="Consolas" pitchFamily="49" charset="0"/>
                <a:cs typeface="Consolas" pitchFamily="49" charset="0"/>
              </a:rPr>
              <a:t>≤ z;</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a:solidFill>
                <a:srgbClr val="0070C0"/>
              </a:solidFill>
              <a:latin typeface="Consolas" pitchFamily="49" charset="0"/>
              <a:cs typeface="Consolas" pitchFamily="49" charset="0"/>
            </a:endParaRPr>
          </a:p>
          <a:p>
            <a:pPr>
              <a:tabLst>
                <a:tab pos="228600" algn="l"/>
                <a:tab pos="514350" algn="l"/>
              </a:tabLst>
            </a:pPr>
            <a:r>
              <a:rPr lang="en-US" sz="2000" b="1" dirty="0" smtClean="0">
                <a:solidFill>
                  <a:srgbClr val="0070C0"/>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smtClean="0">
                <a:solidFill>
                  <a:srgbClr val="0070C0"/>
                </a:solidFill>
                <a:latin typeface="Consolas" pitchFamily="49" charset="0"/>
                <a:cs typeface="Consolas" pitchFamily="49" charset="0"/>
              </a:rPr>
              <a:t> </a:t>
            </a:r>
            <a:endParaRPr lang="en-US" sz="2000" dirty="0" smtClean="0">
              <a:solidFill>
                <a:schemeClr val="bg1"/>
              </a:solidFill>
              <a:latin typeface="Consolas" pitchFamily="49" charset="0"/>
              <a:cs typeface="Consolas" pitchFamily="49" charset="0"/>
            </a:endParaRP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val="0070C0"/>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smtClean="0">
                <a:solidFill>
                  <a:schemeClr val="bg1"/>
                </a:solidFill>
                <a:latin typeface="Consolas" pitchFamily="49" charset="0"/>
                <a:cs typeface="Consolas" pitchFamily="49" charset="0"/>
              </a:rPr>
              <a:t> </a:t>
            </a:r>
          </a:p>
        </p:txBody>
      </p:sp>
      <p:sp>
        <p:nvSpPr>
          <p:cNvPr id="6" name="Rectangle 5"/>
          <p:cNvSpPr/>
          <p:nvPr/>
        </p:nvSpPr>
        <p:spPr bwMode="auto">
          <a:xfrm>
            <a:off x="3994894" y="172879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5203881" y="178953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6406591" y="1839556"/>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416801820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50"/>
                                        <p:tgtEl>
                                          <p:spTgt spid="6"/>
                                        </p:tgtEl>
                                      </p:cBhvr>
                                    </p:animEffect>
                                  </p:childTnLst>
                                </p:cTn>
                              </p:par>
                            </p:childTnLst>
                          </p:cTn>
                        </p:par>
                        <p:par>
                          <p:cTn id="8" fill="hold">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50"/>
                                        <p:tgtEl>
                                          <p:spTgt spid="7"/>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Channels</a:t>
            </a:r>
            <a:endParaRPr lang="en-US" dirty="0"/>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251573" y="908904"/>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sv-SE" sz="2000" b="1" dirty="0" smtClean="0">
                <a:solidFill>
                  <a:srgbClr val="0070C0"/>
                </a:solidFill>
                <a:latin typeface="Consolas" pitchFamily="49" charset="0"/>
                <a:cs typeface="Consolas" pitchFamily="49" charset="0"/>
              </a:rPr>
              <a:t>channel</a:t>
            </a:r>
            <a:r>
              <a:rPr lang="sv-SE" sz="2000" dirty="0">
                <a:solidFill>
                  <a:schemeClr val="bg1"/>
                </a:solidFill>
                <a:latin typeface="Consolas" pitchFamily="49" charset="0"/>
                <a:cs typeface="Consolas" pitchFamily="49" charset="0"/>
              </a:rPr>
              <a:t> </a:t>
            </a:r>
            <a:r>
              <a:rPr lang="sv-SE" sz="2000" dirty="0" smtClean="0">
                <a:solidFill>
                  <a:schemeClr val="bg1"/>
                </a:solidFill>
                <a:latin typeface="Consolas" pitchFamily="49" charset="0"/>
                <a:cs typeface="Consolas" pitchFamily="49" charset="0"/>
              </a:rPr>
              <a:t>Ch(c: Cell, z: </a:t>
            </a:r>
            <a:r>
              <a:rPr lang="sv-SE" sz="2000" b="1" dirty="0">
                <a:solidFill>
                  <a:srgbClr val="0070C0"/>
                </a:solidFill>
                <a:latin typeface="Consolas" pitchFamily="49" charset="0"/>
                <a:cs typeface="Consolas" pitchFamily="49" charset="0"/>
              </a:rPr>
              <a:t>int</a:t>
            </a:r>
            <a:r>
              <a:rPr lang="sv-SE" sz="2000" dirty="0" smtClean="0">
                <a:solidFill>
                  <a:schemeClr val="bg1"/>
                </a:solidFill>
                <a:latin typeface="Consolas" pitchFamily="49" charset="0"/>
                <a:cs typeface="Consolas" pitchFamily="49" charset="0"/>
              </a:rPr>
              <a:t>) </a:t>
            </a:r>
            <a:r>
              <a:rPr lang="sv-SE" sz="2000" b="1" dirty="0">
                <a:solidFill>
                  <a:srgbClr val="0070C0"/>
                </a:solidFill>
                <a:latin typeface="Consolas" pitchFamily="49" charset="0"/>
                <a:cs typeface="Consolas" pitchFamily="49" charset="0"/>
              </a:rPr>
              <a:t>where</a:t>
            </a:r>
            <a:r>
              <a:rPr lang="sv-SE" sz="2000" dirty="0" smtClean="0">
                <a:solidFill>
                  <a:schemeClr val="bg1"/>
                </a:solidFill>
                <a:latin typeface="Consolas" pitchFamily="49" charset="0"/>
                <a:cs typeface="Consolas" pitchFamily="49" charset="0"/>
              </a:rPr>
              <a:t> </a:t>
            </a:r>
            <a:r>
              <a:rPr lang="sv-SE" sz="2000" b="1" dirty="0">
                <a:solidFill>
                  <a:srgbClr val="0070C0"/>
                </a:solidFill>
                <a:latin typeface="Consolas" pitchFamily="49" charset="0"/>
                <a:cs typeface="Consolas" pitchFamily="49" charset="0"/>
              </a:rPr>
              <a:t>acc</a:t>
            </a:r>
            <a:r>
              <a:rPr lang="sv-SE" sz="2000" dirty="0" smtClean="0">
                <a:solidFill>
                  <a:schemeClr val="bg1"/>
                </a:solidFill>
                <a:latin typeface="Consolas" pitchFamily="49" charset="0"/>
                <a:cs typeface="Consolas" pitchFamily="49" charset="0"/>
              </a:rPr>
              <a:t>(c.y) &amp;&amp; c.y </a:t>
            </a:r>
            <a:r>
              <a:rPr lang="en-US" sz="2000" dirty="0" smtClean="0">
                <a:solidFill>
                  <a:schemeClr val="bg1"/>
                </a:solidFill>
                <a:latin typeface="Consolas" pitchFamily="49" charset="0"/>
                <a:cs typeface="Consolas" pitchFamily="49" charset="0"/>
              </a:rPr>
              <a:t>≤ z;</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a:solidFill>
                <a:srgbClr val="0070C0"/>
              </a:solidFill>
              <a:latin typeface="Consolas" pitchFamily="49" charset="0"/>
              <a:cs typeface="Consolas" pitchFamily="49" charset="0"/>
            </a:endParaRPr>
          </a:p>
          <a:p>
            <a:pPr>
              <a:tabLst>
                <a:tab pos="228600" algn="l"/>
                <a:tab pos="514350" algn="l"/>
              </a:tabLst>
            </a:pPr>
            <a:r>
              <a:rPr lang="en-US" sz="2000" b="1" dirty="0" smtClean="0">
                <a:solidFill>
                  <a:srgbClr val="0070C0"/>
                </a:solidFill>
                <a:latin typeface="Consolas" pitchFamily="49" charset="0"/>
                <a:cs typeface="Consolas" pitchFamily="49" charset="0"/>
              </a:rPr>
              <a:t>class</a:t>
            </a:r>
            <a:r>
              <a:rPr lang="en-US" sz="2000" dirty="0" smtClean="0">
                <a:solidFill>
                  <a:schemeClr val="bg1"/>
                </a:solidFill>
                <a:latin typeface="Consolas" pitchFamily="49" charset="0"/>
                <a:cs typeface="Consolas" pitchFamily="49" charset="0"/>
              </a:rPr>
              <a:t> Cell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val="0070C0"/>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Producer(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val="0070C0"/>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C { x := 0, y := 0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send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(c, 5);</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Consumer(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receive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c,z</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6" name="Rectangle 5"/>
          <p:cNvSpPr/>
          <p:nvPr/>
        </p:nvSpPr>
        <p:spPr bwMode="auto">
          <a:xfrm>
            <a:off x="3994894" y="172879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5203881" y="178953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6406591" y="1839556"/>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ight Arrow 8"/>
          <p:cNvSpPr/>
          <p:nvPr/>
        </p:nvSpPr>
        <p:spPr bwMode="auto">
          <a:xfrm>
            <a:off x="128584" y="2971772"/>
            <a:ext cx="714375" cy="414338"/>
          </a:xfrm>
          <a:prstGeom prst="rightArrow">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7638132" y="1896707"/>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Vertical Scroll 4"/>
          <p:cNvSpPr/>
          <p:nvPr/>
        </p:nvSpPr>
        <p:spPr bwMode="auto">
          <a:xfrm rot="21184477">
            <a:off x="5713203" y="3446636"/>
            <a:ext cx="1487665" cy="529603"/>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b="1" dirty="0" err="1" smtClean="0">
                <a:solidFill>
                  <a:srgbClr val="0070C0"/>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a:t>
            </a:r>
            <a:r>
              <a:rPr lang="en-US" dirty="0" err="1" smtClean="0">
                <a:solidFill>
                  <a:schemeClr val="bg1"/>
                </a:solidFill>
                <a:latin typeface="Consolas" pitchFamily="49" charset="0"/>
                <a:cs typeface="Consolas" pitchFamily="49" charset="0"/>
              </a:rPr>
              <a:t>c.y</a:t>
            </a:r>
            <a:r>
              <a:rPr lang="en-US" dirty="0" smtClean="0">
                <a:solidFill>
                  <a:schemeClr val="bg1"/>
                </a:solidFill>
                <a:latin typeface="Consolas" pitchFamily="49" charset="0"/>
                <a:cs typeface="Consolas" pitchFamily="49" charset="0"/>
              </a:rPr>
              <a:t>)</a:t>
            </a:r>
            <a:endParaRPr kumimoji="0" lang="en-US" b="0" i="0" u="none" strike="noStrike" cap="none" normalizeH="0" baseline="0" dirty="0" smtClean="0">
              <a:solidFill>
                <a:schemeClr val="bg1"/>
              </a:solidFill>
              <a:latin typeface="Consolas" pitchFamily="49" charset="0"/>
              <a:cs typeface="Consolas" pitchFamily="49" charset="0"/>
            </a:endParaRPr>
          </a:p>
        </p:txBody>
      </p:sp>
      <p:sp>
        <p:nvSpPr>
          <p:cNvPr id="11" name="Vertical Scroll 10"/>
          <p:cNvSpPr/>
          <p:nvPr/>
        </p:nvSpPr>
        <p:spPr bwMode="auto">
          <a:xfrm rot="21184477">
            <a:off x="4021734" y="3509681"/>
            <a:ext cx="1545031" cy="53869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lang="en-US" sz="2000" b="1" dirty="0" err="1">
                <a:solidFill>
                  <a:srgbClr val="0070C0"/>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c.x</a:t>
            </a:r>
            <a:r>
              <a:rPr kumimoji="0" lang="en-US"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14348928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9"/>
                                        </p:tgtEl>
                                        <p:attrNameLst>
                                          <p:attrName>ppt_x</p:attrName>
                                          <p:attrName>ppt_y</p:attrName>
                                        </p:attrNameLst>
                                      </p:cBhvr>
                                      <p:rCtr x="0" y="23"/>
                                    </p:animMotion>
                                  </p:childTnLst>
                                </p:cTn>
                              </p:par>
                            </p:childTnLst>
                          </p:cTn>
                        </p:par>
                        <p:par>
                          <p:cTn id="13" fill="hold">
                            <p:stCondLst>
                              <p:cond delay="1000"/>
                            </p:stCondLst>
                            <p:childTnLst>
                              <p:par>
                                <p:cTn id="14" presetID="31" presetClass="entr" presetSubtype="0"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 calcmode="lin" valueType="num">
                                      <p:cBhvr>
                                        <p:cTn id="18" dur="500" fill="hold"/>
                                        <p:tgtEl>
                                          <p:spTgt spid="11"/>
                                        </p:tgtEl>
                                        <p:attrNameLst>
                                          <p:attrName>style.rotation</p:attrName>
                                        </p:attrNameLst>
                                      </p:cBhvr>
                                      <p:tavLst>
                                        <p:tav tm="0">
                                          <p:val>
                                            <p:fltVal val="90"/>
                                          </p:val>
                                        </p:tav>
                                        <p:tav tm="100000">
                                          <p:val>
                                            <p:fltVal val="0"/>
                                          </p:val>
                                        </p:tav>
                                      </p:tavLst>
                                    </p:anim>
                                    <p:animEffect transition="in" filter="fade">
                                      <p:cBhvr>
                                        <p:cTn id="19" dur="500"/>
                                        <p:tgtEl>
                                          <p:spTgt spid="11"/>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500" fill="hold"/>
                                        <p:tgtEl>
                                          <p:spTgt spid="5"/>
                                        </p:tgtEl>
                                        <p:attrNameLst>
                                          <p:attrName>ppt_w</p:attrName>
                                        </p:attrNameLst>
                                      </p:cBhvr>
                                      <p:tavLst>
                                        <p:tav tm="0">
                                          <p:val>
                                            <p:fltVal val="0"/>
                                          </p:val>
                                        </p:tav>
                                        <p:tav tm="100000">
                                          <p:val>
                                            <p:strVal val="#ppt_w"/>
                                          </p:val>
                                        </p:tav>
                                      </p:tavLst>
                                    </p:anim>
                                    <p:anim calcmode="lin" valueType="num">
                                      <p:cBhvr>
                                        <p:cTn id="23" dur="500" fill="hold"/>
                                        <p:tgtEl>
                                          <p:spTgt spid="5"/>
                                        </p:tgtEl>
                                        <p:attrNameLst>
                                          <p:attrName>ppt_h</p:attrName>
                                        </p:attrNameLst>
                                      </p:cBhvr>
                                      <p:tavLst>
                                        <p:tav tm="0">
                                          <p:val>
                                            <p:fltVal val="0"/>
                                          </p:val>
                                        </p:tav>
                                        <p:tav tm="100000">
                                          <p:val>
                                            <p:strVal val="#ppt_h"/>
                                          </p:val>
                                        </p:tav>
                                      </p:tavLst>
                                    </p:anim>
                                    <p:anim calcmode="lin" valueType="num">
                                      <p:cBhvr>
                                        <p:cTn id="24" dur="500" fill="hold"/>
                                        <p:tgtEl>
                                          <p:spTgt spid="5"/>
                                        </p:tgtEl>
                                        <p:attrNameLst>
                                          <p:attrName>style.rotation</p:attrName>
                                        </p:attrNameLst>
                                      </p:cBhvr>
                                      <p:tavLst>
                                        <p:tav tm="0">
                                          <p:val>
                                            <p:fltVal val="90"/>
                                          </p:val>
                                        </p:tav>
                                        <p:tav tm="100000">
                                          <p:val>
                                            <p:fltVal val="0"/>
                                          </p:val>
                                        </p:tav>
                                      </p:tavLst>
                                    </p:anim>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path" presetSubtype="0" accel="50000" decel="50000" fill="hold" grpId="2" nodeType="clickEffect">
                                  <p:stCondLst>
                                    <p:cond delay="0"/>
                                  </p:stCondLst>
                                  <p:childTnLst>
                                    <p:animMotion origin="layout" path="M 1.38778E-17 0.04697 L 1.38778E-17 0.08931 " pathEditMode="relative" rAng="0" ptsTypes="AA">
                                      <p:cBhvr>
                                        <p:cTn id="29" dur="1000" fill="hold"/>
                                        <p:tgtEl>
                                          <p:spTgt spid="9"/>
                                        </p:tgtEl>
                                        <p:attrNameLst>
                                          <p:attrName>ppt_x</p:attrName>
                                          <p:attrName>ppt_y</p:attrName>
                                        </p:attrNameLst>
                                      </p:cBhvr>
                                      <p:rCtr x="0" y="21"/>
                                    </p:animMotion>
                                  </p:childTnLst>
                                </p:cTn>
                              </p:par>
                            </p:childTnLst>
                          </p:cTn>
                        </p:par>
                        <p:par>
                          <p:cTn id="30" fill="hold">
                            <p:stCondLst>
                              <p:cond delay="1000"/>
                            </p:stCondLst>
                            <p:childTnLst>
                              <p:par>
                                <p:cTn id="31" presetID="10" presetClass="entr" presetSubtype="0"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par>
                          <p:cTn id="34" fill="hold">
                            <p:stCondLst>
                              <p:cond delay="1500"/>
                            </p:stCondLst>
                            <p:childTnLst>
                              <p:par>
                                <p:cTn id="35" presetID="62" presetClass="path" presetSubtype="0" accel="50000" decel="50000" fill="hold" grpId="1" nodeType="afterEffect">
                                  <p:stCondLst>
                                    <p:cond delay="0"/>
                                  </p:stCondLst>
                                  <p:childTnLst>
                                    <p:animMotion origin="layout" path="M 3.61111E-6 -3.7037E-6 L 0.02708 -3.7037E-6 L 0.02708 -0.0324 L 0.05434 -0.0324 L 0.05434 -0.06435 L 0.08142 -0.06435 L 0.08142 -0.09629 L 0.10885 -0.09629 L 0.10885 -0.12847 L 0.13593 -0.12847 L 0.13593 -0.16041 L 0.16319 -0.16041 L 0.16319 -0.19236 L 0.19062 -0.19236 L 0.19062 -0.2243 " pathEditMode="relative" rAng="0" ptsTypes="FFFFFFFFFFFFFFF">
                                      <p:cBhvr>
                                        <p:cTn id="36" dur="1000" fill="hold"/>
                                        <p:tgtEl>
                                          <p:spTgt spid="5"/>
                                        </p:tgtEl>
                                        <p:attrNameLst>
                                          <p:attrName>ppt_x</p:attrName>
                                          <p:attrName>ppt_y</p:attrName>
                                        </p:attrNameLst>
                                      </p:cBhvr>
                                      <p:rCtr x="9531" y="-11227"/>
                                    </p:animMotion>
                                  </p:childTnLst>
                                </p:cTn>
                              </p:par>
                              <p:par>
                                <p:cTn id="37" presetID="31" presetClass="exit" presetSubtype="0" fill="hold" grpId="3" nodeType="withEffect">
                                  <p:stCondLst>
                                    <p:cond delay="250"/>
                                  </p:stCondLst>
                                  <p:childTnLst>
                                    <p:anim calcmode="lin" valueType="num">
                                      <p:cBhvr>
                                        <p:cTn id="38" dur="750"/>
                                        <p:tgtEl>
                                          <p:spTgt spid="5"/>
                                        </p:tgtEl>
                                        <p:attrNameLst>
                                          <p:attrName>ppt_w</p:attrName>
                                        </p:attrNameLst>
                                      </p:cBhvr>
                                      <p:tavLst>
                                        <p:tav tm="0">
                                          <p:val>
                                            <p:strVal val="ppt_w"/>
                                          </p:val>
                                        </p:tav>
                                        <p:tav tm="100000">
                                          <p:val>
                                            <p:fltVal val="0"/>
                                          </p:val>
                                        </p:tav>
                                      </p:tavLst>
                                    </p:anim>
                                    <p:anim calcmode="lin" valueType="num">
                                      <p:cBhvr>
                                        <p:cTn id="39" dur="750"/>
                                        <p:tgtEl>
                                          <p:spTgt spid="5"/>
                                        </p:tgtEl>
                                        <p:attrNameLst>
                                          <p:attrName>ppt_h</p:attrName>
                                        </p:attrNameLst>
                                      </p:cBhvr>
                                      <p:tavLst>
                                        <p:tav tm="0">
                                          <p:val>
                                            <p:strVal val="ppt_h"/>
                                          </p:val>
                                        </p:tav>
                                        <p:tav tm="100000">
                                          <p:val>
                                            <p:fltVal val="0"/>
                                          </p:val>
                                        </p:tav>
                                      </p:tavLst>
                                    </p:anim>
                                    <p:anim calcmode="lin" valueType="num">
                                      <p:cBhvr>
                                        <p:cTn id="40" dur="750"/>
                                        <p:tgtEl>
                                          <p:spTgt spid="5"/>
                                        </p:tgtEl>
                                        <p:attrNameLst>
                                          <p:attrName>style.rotation</p:attrName>
                                        </p:attrNameLst>
                                      </p:cBhvr>
                                      <p:tavLst>
                                        <p:tav tm="0">
                                          <p:val>
                                            <p:fltVal val="0"/>
                                          </p:val>
                                        </p:tav>
                                        <p:tav tm="100000">
                                          <p:val>
                                            <p:fltVal val="90"/>
                                          </p:val>
                                        </p:tav>
                                      </p:tavLst>
                                    </p:anim>
                                    <p:animEffect transition="out" filter="fade">
                                      <p:cBhvr>
                                        <p:cTn id="41" dur="750"/>
                                        <p:tgtEl>
                                          <p:spTgt spid="5"/>
                                        </p:tgtEl>
                                      </p:cBhvr>
                                    </p:animEffect>
                                    <p:set>
                                      <p:cBhvr>
                                        <p:cTn id="42" dur="1" fill="hold">
                                          <p:stCondLst>
                                            <p:cond delay="74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9" grpId="2" animBg="1"/>
      <p:bldP spid="10" grpId="0" animBg="1"/>
      <p:bldP spid="5" grpId="0" animBg="1"/>
      <p:bldP spid="5" grpId="1" animBg="1"/>
      <p:bldP spid="5" grpId="3"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Channels</a:t>
            </a:r>
            <a:endParaRPr lang="en-US" dirty="0"/>
          </a:p>
        </p:txBody>
      </p:sp>
      <p:sp>
        <p:nvSpPr>
          <p:cNvPr id="3" name="Content Placeholder 2"/>
          <p:cNvSpPr>
            <a:spLocks noGrp="1"/>
          </p:cNvSpPr>
          <p:nvPr>
            <p:ph idx="1"/>
          </p:nvPr>
        </p:nvSpPr>
        <p:spPr/>
        <p:txBody>
          <a:bodyPr/>
          <a:lstStyle/>
          <a:p>
            <a:endParaRPr lang="en-US"/>
          </a:p>
        </p:txBody>
      </p:sp>
      <p:sp>
        <p:nvSpPr>
          <p:cNvPr id="4" name="TextBox 3"/>
          <p:cNvSpPr txBox="1"/>
          <p:nvPr/>
        </p:nvSpPr>
        <p:spPr>
          <a:xfrm>
            <a:off x="251573" y="908904"/>
            <a:ext cx="8678113"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sv-SE" sz="2000" b="1" dirty="0" smtClean="0">
                <a:solidFill>
                  <a:srgbClr val="0070C0"/>
                </a:solidFill>
                <a:latin typeface="Consolas" pitchFamily="49" charset="0"/>
                <a:cs typeface="Consolas" pitchFamily="49" charset="0"/>
              </a:rPr>
              <a:t>channel</a:t>
            </a:r>
            <a:r>
              <a:rPr lang="sv-SE" sz="2000" dirty="0">
                <a:solidFill>
                  <a:schemeClr val="bg1"/>
                </a:solidFill>
                <a:latin typeface="Consolas" pitchFamily="49" charset="0"/>
                <a:cs typeface="Consolas" pitchFamily="49" charset="0"/>
              </a:rPr>
              <a:t> </a:t>
            </a:r>
            <a:r>
              <a:rPr lang="sv-SE" sz="2000" dirty="0" smtClean="0">
                <a:solidFill>
                  <a:schemeClr val="bg1"/>
                </a:solidFill>
                <a:latin typeface="Consolas" pitchFamily="49" charset="0"/>
                <a:cs typeface="Consolas" pitchFamily="49" charset="0"/>
              </a:rPr>
              <a:t>Ch(c: Cell, z: </a:t>
            </a:r>
            <a:r>
              <a:rPr lang="sv-SE" sz="2000" b="1" dirty="0">
                <a:solidFill>
                  <a:srgbClr val="0070C0"/>
                </a:solidFill>
                <a:latin typeface="Consolas" pitchFamily="49" charset="0"/>
                <a:cs typeface="Consolas" pitchFamily="49" charset="0"/>
              </a:rPr>
              <a:t>int</a:t>
            </a:r>
            <a:r>
              <a:rPr lang="sv-SE" sz="2000" dirty="0" smtClean="0">
                <a:solidFill>
                  <a:schemeClr val="bg1"/>
                </a:solidFill>
                <a:latin typeface="Consolas" pitchFamily="49" charset="0"/>
                <a:cs typeface="Consolas" pitchFamily="49" charset="0"/>
              </a:rPr>
              <a:t>) </a:t>
            </a:r>
            <a:r>
              <a:rPr lang="sv-SE" sz="2000" b="1" dirty="0">
                <a:solidFill>
                  <a:srgbClr val="0070C0"/>
                </a:solidFill>
                <a:latin typeface="Consolas" pitchFamily="49" charset="0"/>
                <a:cs typeface="Consolas" pitchFamily="49" charset="0"/>
              </a:rPr>
              <a:t>where</a:t>
            </a:r>
            <a:r>
              <a:rPr lang="sv-SE" sz="2000" dirty="0" smtClean="0">
                <a:solidFill>
                  <a:schemeClr val="bg1"/>
                </a:solidFill>
                <a:latin typeface="Consolas" pitchFamily="49" charset="0"/>
                <a:cs typeface="Consolas" pitchFamily="49" charset="0"/>
              </a:rPr>
              <a:t> </a:t>
            </a:r>
            <a:r>
              <a:rPr lang="sv-SE" sz="2000" b="1" dirty="0">
                <a:solidFill>
                  <a:srgbClr val="0070C0"/>
                </a:solidFill>
                <a:latin typeface="Consolas" pitchFamily="49" charset="0"/>
                <a:cs typeface="Consolas" pitchFamily="49" charset="0"/>
              </a:rPr>
              <a:t>acc</a:t>
            </a:r>
            <a:r>
              <a:rPr lang="sv-SE" sz="2000" dirty="0" smtClean="0">
                <a:solidFill>
                  <a:schemeClr val="bg1"/>
                </a:solidFill>
                <a:latin typeface="Consolas" pitchFamily="49" charset="0"/>
                <a:cs typeface="Consolas" pitchFamily="49" charset="0"/>
              </a:rPr>
              <a:t>(c.y) &amp;&amp; c.y </a:t>
            </a:r>
            <a:r>
              <a:rPr lang="en-US" sz="2000" dirty="0" smtClean="0">
                <a:solidFill>
                  <a:schemeClr val="bg1"/>
                </a:solidFill>
                <a:latin typeface="Consolas" pitchFamily="49" charset="0"/>
                <a:cs typeface="Consolas" pitchFamily="49" charset="0"/>
              </a:rPr>
              <a:t>≤ z;</a:t>
            </a: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b="1" dirty="0">
              <a:solidFill>
                <a:srgbClr val="0070C0"/>
              </a:solidFill>
              <a:latin typeface="Consolas" pitchFamily="49" charset="0"/>
              <a:cs typeface="Consolas" pitchFamily="49" charset="0"/>
            </a:endParaRPr>
          </a:p>
          <a:p>
            <a:pPr>
              <a:tabLst>
                <a:tab pos="228600" algn="l"/>
                <a:tab pos="514350" algn="l"/>
              </a:tabLst>
            </a:pPr>
            <a:r>
              <a:rPr lang="en-US" sz="2000" b="1" dirty="0" smtClean="0">
                <a:solidFill>
                  <a:srgbClr val="0070C0"/>
                </a:solidFill>
                <a:latin typeface="Consolas" pitchFamily="49" charset="0"/>
                <a:cs typeface="Consolas" pitchFamily="49" charset="0"/>
              </a:rPr>
              <a:t>class</a:t>
            </a:r>
            <a:r>
              <a:rPr lang="en-US" sz="2000" dirty="0" smtClean="0">
                <a:solidFill>
                  <a:schemeClr val="bg1"/>
                </a:solidFill>
                <a:latin typeface="Consolas" pitchFamily="49" charset="0"/>
                <a:cs typeface="Consolas" pitchFamily="49" charset="0"/>
              </a:rPr>
              <a:t> Cell {</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x,y</a:t>
            </a:r>
            <a:r>
              <a:rPr lang="en-US" sz="2000" dirty="0" smtClean="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b="1" dirty="0" smtClean="0">
                <a:solidFill>
                  <a:srgbClr val="0070C0"/>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Producer(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val="0070C0"/>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C { x := 0, y := 0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send</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(c, 5);</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Consumer(</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receive</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c,z</a:t>
            </a:r>
            <a:r>
              <a:rPr lang="en-US" sz="2000" dirty="0" smtClean="0">
                <a:solidFill>
                  <a:schemeClr val="bg1"/>
                </a:solidFill>
                <a:latin typeface="Consolas" pitchFamily="49" charset="0"/>
                <a:cs typeface="Consolas" pitchFamily="49" charset="0"/>
              </a:rPr>
              <a:t> := </a:t>
            </a:r>
            <a:r>
              <a:rPr lang="en-US" sz="2000" dirty="0" err="1" smtClean="0">
                <a:solidFill>
                  <a:schemeClr val="bg1"/>
                </a:solidFill>
                <a:latin typeface="Consolas" pitchFamily="49" charset="0"/>
                <a:cs typeface="Consolas" pitchFamily="49" charset="0"/>
              </a:rPr>
              <a:t>ch</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p>
          <a:p>
            <a:pPr>
              <a:tabLst>
                <a:tab pos="228600" algn="l"/>
                <a:tab pos="514350" algn="l"/>
              </a:tabLst>
            </a:pPr>
            <a:r>
              <a:rPr lang="en-US" sz="2000" dirty="0">
                <a:solidFill>
                  <a:schemeClr val="bg1"/>
                </a:solidFill>
                <a:latin typeface="Consolas" pitchFamily="49" charset="0"/>
                <a:cs typeface="Consolas" pitchFamily="49" charset="0"/>
              </a:rPr>
              <a:t>}</a:t>
            </a:r>
            <a:endParaRPr lang="en-US" sz="2000" dirty="0" smtClean="0">
              <a:solidFill>
                <a:schemeClr val="bg1"/>
              </a:solidFill>
              <a:latin typeface="Consolas" pitchFamily="49" charset="0"/>
              <a:cs typeface="Consolas" pitchFamily="49" charset="0"/>
            </a:endParaRPr>
          </a:p>
        </p:txBody>
      </p:sp>
      <p:sp>
        <p:nvSpPr>
          <p:cNvPr id="6" name="Rectangle 5"/>
          <p:cNvSpPr/>
          <p:nvPr/>
        </p:nvSpPr>
        <p:spPr bwMode="auto">
          <a:xfrm>
            <a:off x="3994894" y="172879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ectangle 6"/>
          <p:cNvSpPr/>
          <p:nvPr/>
        </p:nvSpPr>
        <p:spPr bwMode="auto">
          <a:xfrm>
            <a:off x="5203881" y="1789538"/>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8" name="Rectangle 7"/>
          <p:cNvSpPr/>
          <p:nvPr/>
        </p:nvSpPr>
        <p:spPr bwMode="auto">
          <a:xfrm>
            <a:off x="6406591" y="1839556"/>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9" name="Right Arrow 8"/>
          <p:cNvSpPr/>
          <p:nvPr/>
        </p:nvSpPr>
        <p:spPr bwMode="auto">
          <a:xfrm>
            <a:off x="128584" y="4772060"/>
            <a:ext cx="714375" cy="414338"/>
          </a:xfrm>
          <a:prstGeom prst="rightArrow">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 name="Rectangle 9"/>
          <p:cNvSpPr/>
          <p:nvPr/>
        </p:nvSpPr>
        <p:spPr bwMode="auto">
          <a:xfrm>
            <a:off x="7638132" y="1896707"/>
            <a:ext cx="1042111" cy="592925"/>
          </a:xfrm>
          <a:prstGeom prst="rect">
            <a:avLst/>
          </a:prstGeom>
          <a:ln>
            <a:headEnd type="none" w="med" len="med"/>
            <a:tailEnd type="none" w="med" len="med"/>
          </a:ln>
          <a:scene3d>
            <a:camera prst="perspectiveHeroicExtremeLeftFacing">
              <a:rot lat="985329" lon="792603" rev="21450724"/>
            </a:camera>
            <a:lightRig rig="glow" dir="t">
              <a:rot lat="0" lon="0" rev="6360000"/>
            </a:lightRig>
          </a:scene3d>
          <a:sp3d extrusionH="1270000"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5" name="Vertical Scroll 4"/>
          <p:cNvSpPr/>
          <p:nvPr/>
        </p:nvSpPr>
        <p:spPr bwMode="auto">
          <a:xfrm rot="21184477">
            <a:off x="3850776" y="1640173"/>
            <a:ext cx="1565382" cy="844646"/>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lang="en-US" sz="2000" b="1" dirty="0" err="1" smtClean="0">
                <a:solidFill>
                  <a:srgbClr val="0070C0"/>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a:t>
            </a:r>
            <a:r>
              <a:rPr lang="en-US" dirty="0" err="1" smtClean="0">
                <a:solidFill>
                  <a:schemeClr val="bg1"/>
                </a:solidFill>
                <a:latin typeface="Consolas" pitchFamily="49" charset="0"/>
                <a:cs typeface="Consolas" pitchFamily="49" charset="0"/>
              </a:rPr>
              <a:t>c.y</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sv-SE" dirty="0">
                <a:solidFill>
                  <a:schemeClr val="bg1"/>
                </a:solidFill>
                <a:latin typeface="Consolas" pitchFamily="49" charset="0"/>
                <a:cs typeface="Consolas" pitchFamily="49" charset="0"/>
              </a:rPr>
              <a:t>c.y </a:t>
            </a:r>
            <a:r>
              <a:rPr lang="en-US" dirty="0">
                <a:solidFill>
                  <a:schemeClr val="bg1"/>
                </a:solidFill>
                <a:latin typeface="Consolas" pitchFamily="49" charset="0"/>
                <a:cs typeface="Consolas" pitchFamily="49" charset="0"/>
              </a:rPr>
              <a:t>≤ z</a:t>
            </a:r>
            <a:endParaRPr kumimoji="0" lang="en-US" b="0" i="0" u="none" strike="noStrike" cap="none" normalizeH="0" baseline="0" dirty="0" smtClean="0">
              <a:solidFill>
                <a:schemeClr val="bg1"/>
              </a:solidFill>
              <a:latin typeface="Consolas" pitchFamily="49" charset="0"/>
              <a:cs typeface="Consolas" pitchFamily="49" charset="0"/>
            </a:endParaRPr>
          </a:p>
        </p:txBody>
      </p:sp>
    </p:spTree>
    <p:extLst>
      <p:ext uri="{BB962C8B-B14F-4D97-AF65-F5344CB8AC3E}">
        <p14:creationId xmlns:p14="http://schemas.microsoft.com/office/powerpoint/2010/main" val="33933875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1" nodeType="clickEffect">
                                  <p:stCondLst>
                                    <p:cond delay="0"/>
                                  </p:stCondLst>
                                  <p:childTnLst>
                                    <p:animMotion origin="layout" path="M 1.38778E-17 0.00046 L 1.38778E-17 0.04699 " pathEditMode="relative" rAng="0" ptsTypes="AA">
                                      <p:cBhvr>
                                        <p:cTn id="12" dur="1000" fill="hold"/>
                                        <p:tgtEl>
                                          <p:spTgt spid="9"/>
                                        </p:tgtEl>
                                        <p:attrNameLst>
                                          <p:attrName>ppt_x</p:attrName>
                                          <p:attrName>ppt_y</p:attrName>
                                        </p:attrNameLst>
                                      </p:cBhvr>
                                      <p:rCtr x="0" y="23"/>
                                    </p:animMotion>
                                  </p:childTnLst>
                                </p:cTn>
                              </p:par>
                            </p:childTnLst>
                          </p:cTn>
                        </p:par>
                        <p:par>
                          <p:cTn id="13" fill="hold">
                            <p:stCondLst>
                              <p:cond delay="1000"/>
                            </p:stCondLst>
                            <p:childTnLst>
                              <p:par>
                                <p:cTn id="14" presetID="31" presetClass="entr" presetSubtype="0" fill="hold" grpId="2"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1000" fill="hold"/>
                                        <p:tgtEl>
                                          <p:spTgt spid="5"/>
                                        </p:tgtEl>
                                        <p:attrNameLst>
                                          <p:attrName>ppt_w</p:attrName>
                                        </p:attrNameLst>
                                      </p:cBhvr>
                                      <p:tavLst>
                                        <p:tav tm="0">
                                          <p:val>
                                            <p:fltVal val="0"/>
                                          </p:val>
                                        </p:tav>
                                        <p:tav tm="100000">
                                          <p:val>
                                            <p:strVal val="#ppt_w"/>
                                          </p:val>
                                        </p:tav>
                                      </p:tavLst>
                                    </p:anim>
                                    <p:anim calcmode="lin" valueType="num">
                                      <p:cBhvr>
                                        <p:cTn id="17" dur="1000" fill="hold"/>
                                        <p:tgtEl>
                                          <p:spTgt spid="5"/>
                                        </p:tgtEl>
                                        <p:attrNameLst>
                                          <p:attrName>ppt_h</p:attrName>
                                        </p:attrNameLst>
                                      </p:cBhvr>
                                      <p:tavLst>
                                        <p:tav tm="0">
                                          <p:val>
                                            <p:fltVal val="0"/>
                                          </p:val>
                                        </p:tav>
                                        <p:tav tm="100000">
                                          <p:val>
                                            <p:strVal val="#ppt_h"/>
                                          </p:val>
                                        </p:tav>
                                      </p:tavLst>
                                    </p:anim>
                                    <p:anim calcmode="lin" valueType="num">
                                      <p:cBhvr>
                                        <p:cTn id="18" dur="1000" fill="hold"/>
                                        <p:tgtEl>
                                          <p:spTgt spid="5"/>
                                        </p:tgtEl>
                                        <p:attrNameLst>
                                          <p:attrName>style.rotation</p:attrName>
                                        </p:attrNameLst>
                                      </p:cBhvr>
                                      <p:tavLst>
                                        <p:tav tm="0">
                                          <p:val>
                                            <p:fltVal val="90"/>
                                          </p:val>
                                        </p:tav>
                                        <p:tav tm="100000">
                                          <p:val>
                                            <p:fltVal val="0"/>
                                          </p:val>
                                        </p:tav>
                                      </p:tavLst>
                                    </p:anim>
                                    <p:animEffect transition="in" filter="fade">
                                      <p:cBhvr>
                                        <p:cTn id="19" dur="1000"/>
                                        <p:tgtEl>
                                          <p:spTgt spid="5"/>
                                        </p:tgtEl>
                                      </p:cBhvr>
                                    </p:animEffect>
                                  </p:childTnLst>
                                </p:cTn>
                              </p:par>
                              <p:par>
                                <p:cTn id="20" presetID="62" presetClass="path" presetSubtype="0" accel="50000" decel="50000" fill="hold" grpId="1" nodeType="withEffect">
                                  <p:stCondLst>
                                    <p:cond delay="500"/>
                                  </p:stCondLst>
                                  <p:childTnLst>
                                    <p:animMotion origin="layout" path="M -8.33333E-7 -4.44444E-6 L -0.00694 -4.44444E-6 L -0.00694 0.06227 L -0.01389 0.06227 L -0.01389 0.12454 L -0.02066 0.12454 L -0.02066 0.18658 L -0.02778 0.18658 L -0.02778 0.24908 L -0.03455 0.24908 L -0.03455 0.31135 L -0.04149 0.31135 L -0.04149 0.37362 L -0.04844 0.37362 L -0.04844 0.43612 " pathEditMode="relative" rAng="0" ptsTypes="FFFFFFFFFFFFFFF">
                                      <p:cBhvr>
                                        <p:cTn id="21" dur="1000" fill="hold"/>
                                        <p:tgtEl>
                                          <p:spTgt spid="5"/>
                                        </p:tgtEl>
                                        <p:attrNameLst>
                                          <p:attrName>ppt_x</p:attrName>
                                          <p:attrName>ppt_y</p:attrName>
                                        </p:attrNameLst>
                                      </p:cBhvr>
                                      <p:rCtr x="-2431" y="21806"/>
                                    </p:animMotion>
                                  </p:childTnLst>
                                </p:cTn>
                              </p:par>
                            </p:childTnLst>
                          </p:cTn>
                        </p:par>
                        <p:par>
                          <p:cTn id="22" fill="hold">
                            <p:stCondLst>
                              <p:cond delay="2500"/>
                            </p:stCondLst>
                            <p:childTnLst>
                              <p:par>
                                <p:cTn id="23" presetID="10" presetClass="exit" presetSubtype="0" fill="hold" grpId="0" nodeType="afterEffect">
                                  <p:stCondLst>
                                    <p:cond delay="0"/>
                                  </p:stCondLst>
                                  <p:childTnLst>
                                    <p:animEffect transition="out" filter="fade">
                                      <p:cBhvr>
                                        <p:cTn id="24" dur="500"/>
                                        <p:tgtEl>
                                          <p:spTgt spid="6"/>
                                        </p:tgtEl>
                                      </p:cBhvr>
                                    </p:animEffect>
                                    <p:set>
                                      <p:cBhvr>
                                        <p:cTn id="25"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9" grpId="1" animBg="1"/>
      <p:bldP spid="5" grpId="1" animBg="1"/>
      <p:bldP spid="5" grpId="2"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Locks:  Preventing </a:t>
            </a:r>
            <a:r>
              <a:rPr lang="en-US" dirty="0" smtClean="0"/>
              <a:t>deadlocks</a:t>
            </a:r>
            <a:endParaRPr lang="en-US" dirty="0"/>
          </a:p>
        </p:txBody>
      </p:sp>
      <p:sp>
        <p:nvSpPr>
          <p:cNvPr id="3" name="Content Placeholder 2"/>
          <p:cNvSpPr>
            <a:spLocks noGrp="1"/>
          </p:cNvSpPr>
          <p:nvPr>
            <p:ph idx="1"/>
          </p:nvPr>
        </p:nvSpPr>
        <p:spPr>
          <a:xfrm>
            <a:off x="381000" y="1412875"/>
            <a:ext cx="8382000" cy="4579715"/>
          </a:xfrm>
        </p:spPr>
        <p:txBody>
          <a:bodyPr/>
          <a:lstStyle/>
          <a:p>
            <a:endParaRPr lang="en-US" dirty="0" smtClean="0"/>
          </a:p>
          <a:p>
            <a:endParaRPr lang="en-US" dirty="0"/>
          </a:p>
          <a:p>
            <a:endParaRPr lang="en-US" dirty="0" smtClean="0"/>
          </a:p>
          <a:p>
            <a:pPr marL="0" indent="0">
              <a:buNone/>
            </a:pPr>
            <a:endParaRPr lang="en-US" dirty="0"/>
          </a:p>
          <a:p>
            <a:r>
              <a:rPr lang="en-US" dirty="0" smtClean="0"/>
              <a:t>Deadlocks are prevented by making sure no such cycle can ever occur</a:t>
            </a:r>
          </a:p>
          <a:p>
            <a:pPr lvl="1"/>
            <a:r>
              <a:rPr lang="en-US" dirty="0" smtClean="0"/>
              <a:t>The program partially </a:t>
            </a:r>
            <a:r>
              <a:rPr lang="en-US" dirty="0" smtClean="0"/>
              <a:t>orders </a:t>
            </a:r>
            <a:r>
              <a:rPr lang="en-US" dirty="0" smtClean="0"/>
              <a:t>locks</a:t>
            </a:r>
          </a:p>
          <a:p>
            <a:pPr lvl="1"/>
            <a:r>
              <a:rPr lang="en-US" dirty="0" smtClean="0"/>
              <a:t>The program is checked to acquire locks in strict ascending order</a:t>
            </a:r>
            <a:endParaRPr lang="en-US" dirty="0"/>
          </a:p>
        </p:txBody>
      </p:sp>
      <p:sp>
        <p:nvSpPr>
          <p:cNvPr id="4" name="TextBox 3"/>
          <p:cNvSpPr txBox="1"/>
          <p:nvPr/>
        </p:nvSpPr>
        <p:spPr>
          <a:xfrm>
            <a:off x="1185860" y="1200155"/>
            <a:ext cx="6972299" cy="2062103"/>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3200" dirty="0">
                <a:solidFill>
                  <a:schemeClr val="bg1"/>
                </a:solidFill>
              </a:rPr>
              <a:t>A deadlock is the situation where a nonempty set (cycle) of threads each waits for a resource </a:t>
            </a:r>
            <a:r>
              <a:rPr lang="en-US" sz="3200" dirty="0" smtClean="0">
                <a:solidFill>
                  <a:schemeClr val="bg1"/>
                </a:solidFill>
              </a:rPr>
              <a:t>(e.g., lock</a:t>
            </a:r>
            <a:r>
              <a:rPr lang="en-US" sz="3200" dirty="0">
                <a:solidFill>
                  <a:schemeClr val="bg1"/>
                </a:solidFill>
              </a:rPr>
              <a:t>) that is held by another thread in the set</a:t>
            </a:r>
            <a:endParaRPr lang="en-US" sz="3200" dirty="0" smtClean="0">
              <a:solidFill>
                <a:schemeClr val="bg1"/>
              </a:solidFill>
            </a:endParaRPr>
          </a:p>
        </p:txBody>
      </p:sp>
    </p:spTree>
    <p:extLst>
      <p:ext uri="{BB962C8B-B14F-4D97-AF65-F5344CB8AC3E}">
        <p14:creationId xmlns:p14="http://schemas.microsoft.com/office/powerpoint/2010/main" val="2188936570"/>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 order</a:t>
            </a:r>
            <a:endParaRPr lang="en-US" dirty="0"/>
          </a:p>
        </p:txBody>
      </p:sp>
      <p:sp>
        <p:nvSpPr>
          <p:cNvPr id="3" name="Content Placeholder 2"/>
          <p:cNvSpPr>
            <a:spLocks noGrp="1"/>
          </p:cNvSpPr>
          <p:nvPr>
            <p:ph idx="1"/>
          </p:nvPr>
        </p:nvSpPr>
        <p:spPr>
          <a:xfrm>
            <a:off x="381000" y="1112827"/>
            <a:ext cx="8505825" cy="3240887"/>
          </a:xfrm>
        </p:spPr>
        <p:txBody>
          <a:bodyPr/>
          <a:lstStyle/>
          <a:p>
            <a:r>
              <a:rPr lang="en-US" dirty="0" smtClean="0"/>
              <a:t>Every object’s </a:t>
            </a:r>
            <a:r>
              <a:rPr lang="en-US" dirty="0" smtClean="0"/>
              <a:t>lock has an associated wait level, set at the time the object is shared</a:t>
            </a:r>
          </a:p>
          <a:p>
            <a:r>
              <a:rPr lang="en-US" dirty="0" smtClean="0"/>
              <a:t>Wait </a:t>
            </a:r>
            <a:r>
              <a:rPr lang="en-US" dirty="0" smtClean="0"/>
              <a:t>order is a dense partial </a:t>
            </a:r>
            <a:r>
              <a:rPr lang="en-US" dirty="0" smtClean="0"/>
              <a:t>order (Mu</a:t>
            </a:r>
            <a:r>
              <a:rPr lang="en-US" dirty="0" smtClean="0"/>
              <a:t>, </a:t>
            </a:r>
            <a:r>
              <a:rPr lang="en-US" u="sng" dirty="0" smtClean="0"/>
              <a:t>&lt;&lt;</a:t>
            </a:r>
            <a:r>
              <a:rPr lang="en-US" dirty="0" smtClean="0"/>
              <a:t>)</a:t>
            </a:r>
            <a:endParaRPr lang="en-US" dirty="0" smtClean="0"/>
          </a:p>
          <a:p>
            <a:r>
              <a:rPr lang="en-US" dirty="0" smtClean="0"/>
              <a:t>&lt;&lt; is the </a:t>
            </a:r>
            <a:r>
              <a:rPr lang="en-US" dirty="0" err="1" smtClean="0"/>
              <a:t>irreflexive</a:t>
            </a:r>
            <a:r>
              <a:rPr lang="en-US" dirty="0" smtClean="0"/>
              <a:t> </a:t>
            </a:r>
            <a:r>
              <a:rPr lang="en-US" dirty="0" smtClean="0"/>
              <a:t>version of </a:t>
            </a:r>
            <a:r>
              <a:rPr lang="en-US" u="sng" dirty="0" smtClean="0"/>
              <a:t>&lt;&lt;</a:t>
            </a:r>
          </a:p>
          <a:p>
            <a:r>
              <a:rPr lang="en-US" dirty="0" smtClean="0"/>
              <a:t>The wait level of an object </a:t>
            </a:r>
            <a:r>
              <a:rPr lang="en-US" sz="3600" dirty="0">
                <a:latin typeface="Consolas" pitchFamily="49" charset="0"/>
                <a:cs typeface="Consolas" pitchFamily="49" charset="0"/>
              </a:rPr>
              <a:t>o</a:t>
            </a:r>
            <a:r>
              <a:rPr lang="en-US" dirty="0" smtClean="0"/>
              <a:t> is </a:t>
            </a:r>
            <a:r>
              <a:rPr lang="en-US" dirty="0" smtClean="0"/>
              <a:t>recorded in </a:t>
            </a:r>
            <a:r>
              <a:rPr lang="en-US" dirty="0" smtClean="0"/>
              <a:t>a </a:t>
            </a:r>
            <a:r>
              <a:rPr lang="en-US" dirty="0" smtClean="0"/>
              <a:t>ghost </a:t>
            </a:r>
            <a:r>
              <a:rPr lang="en-US" dirty="0" smtClean="0"/>
              <a:t>field </a:t>
            </a:r>
            <a:r>
              <a:rPr lang="en-US" sz="3600" dirty="0" smtClean="0">
                <a:latin typeface="Consolas" pitchFamily="49" charset="0"/>
                <a:cs typeface="Consolas" pitchFamily="49" charset="0"/>
              </a:rPr>
              <a:t>o.mu</a:t>
            </a:r>
            <a:endParaRPr lang="en-US" dirty="0" smtClean="0"/>
          </a:p>
        </p:txBody>
      </p:sp>
    </p:spTree>
    <p:extLst>
      <p:ext uri="{BB962C8B-B14F-4D97-AF65-F5344CB8AC3E}">
        <p14:creationId xmlns:p14="http://schemas.microsoft.com/office/powerpoint/2010/main" val="160451975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285464" y="1412875"/>
            <a:ext cx="8382000" cy="3268587"/>
          </a:xfrm>
        </p:spPr>
        <p:txBody>
          <a:bodyPr/>
          <a:lstStyle/>
          <a:p>
            <a:pPr>
              <a:buNone/>
            </a:pPr>
            <a:r>
              <a:rPr lang="en-US" sz="4000" dirty="0" smtClean="0"/>
              <a:t>	</a:t>
            </a:r>
            <a:r>
              <a:rPr lang="en-US" sz="2800" b="1" dirty="0">
                <a:solidFill>
                  <a:srgbClr val="0070C0"/>
                </a:solidFill>
                <a:latin typeface="Consolas" pitchFamily="49" charset="0"/>
                <a:cs typeface="Consolas" pitchFamily="49" charset="0"/>
              </a:rPr>
              <a:t>method</a:t>
            </a:r>
            <a:r>
              <a:rPr lang="en-US" sz="2800" dirty="0">
                <a:latin typeface="Consolas" pitchFamily="49" charset="0"/>
                <a:cs typeface="Consolas" pitchFamily="49" charset="0"/>
              </a:rPr>
              <a:t> M(o: C)</a:t>
            </a:r>
            <a:br>
              <a:rPr lang="en-US" sz="2800" dirty="0">
                <a:latin typeface="Consolas" pitchFamily="49" charset="0"/>
                <a:cs typeface="Consolas" pitchFamily="49" charset="0"/>
              </a:rPr>
            </a:br>
            <a:r>
              <a:rPr lang="en-US" sz="2800" dirty="0">
                <a:latin typeface="Consolas" pitchFamily="49" charset="0"/>
                <a:cs typeface="Consolas" pitchFamily="49" charset="0"/>
              </a:rPr>
              <a:t>	</a:t>
            </a:r>
            <a:r>
              <a:rPr lang="en-US" sz="2800" b="1" dirty="0">
                <a:solidFill>
                  <a:srgbClr val="0070C0"/>
                </a:solidFill>
                <a:latin typeface="Consolas" pitchFamily="49" charset="0"/>
                <a:cs typeface="Consolas" pitchFamily="49" charset="0"/>
              </a:rPr>
              <a:t>requires</a:t>
            </a:r>
            <a:r>
              <a:rPr lang="en-US" sz="2800" dirty="0">
                <a:latin typeface="Consolas" pitchFamily="49" charset="0"/>
                <a:cs typeface="Consolas" pitchFamily="49" charset="0"/>
              </a:rPr>
              <a:t> </a:t>
            </a:r>
            <a:r>
              <a:rPr lang="en-US" sz="2800" b="1" dirty="0" err="1">
                <a:solidFill>
                  <a:srgbClr val="0070C0"/>
                </a:solidFill>
                <a:latin typeface="Consolas" pitchFamily="49" charset="0"/>
                <a:cs typeface="Consolas" pitchFamily="49" charset="0"/>
              </a:rPr>
              <a:t>waitlevel</a:t>
            </a:r>
            <a:r>
              <a:rPr lang="en-US" sz="2800" dirty="0">
                <a:latin typeface="Consolas" pitchFamily="49" charset="0"/>
                <a:cs typeface="Consolas" pitchFamily="49" charset="0"/>
              </a:rPr>
              <a:t> &lt;&lt; o.mu;</a:t>
            </a:r>
            <a:br>
              <a:rPr lang="en-US" sz="2800" dirty="0">
                <a:latin typeface="Consolas" pitchFamily="49" charset="0"/>
                <a:cs typeface="Consolas" pitchFamily="49" charset="0"/>
              </a:rPr>
            </a:br>
            <a:r>
              <a:rPr lang="en-US" sz="2800" dirty="0">
                <a:latin typeface="Consolas" pitchFamily="49" charset="0"/>
                <a:cs typeface="Consolas" pitchFamily="49" charset="0"/>
              </a:rPr>
              <a:t>	…</a:t>
            </a:r>
            <a:br>
              <a:rPr lang="en-US" sz="2800" dirty="0">
                <a:latin typeface="Consolas" pitchFamily="49" charset="0"/>
                <a:cs typeface="Consolas" pitchFamily="49" charset="0"/>
              </a:rPr>
            </a:br>
            <a:r>
              <a:rPr lang="en-US" sz="2800" dirty="0">
                <a:latin typeface="Consolas" pitchFamily="49" charset="0"/>
                <a:cs typeface="Consolas" pitchFamily="49" charset="0"/>
              </a:rPr>
              <a:t>{</a:t>
            </a:r>
            <a:br>
              <a:rPr lang="en-US" sz="2800" dirty="0">
                <a:latin typeface="Consolas" pitchFamily="49" charset="0"/>
                <a:cs typeface="Consolas" pitchFamily="49" charset="0"/>
              </a:rPr>
            </a:br>
            <a:r>
              <a:rPr lang="en-US" sz="2800" dirty="0">
                <a:latin typeface="Consolas" pitchFamily="49" charset="0"/>
                <a:cs typeface="Consolas" pitchFamily="49" charset="0"/>
              </a:rPr>
              <a:t>	</a:t>
            </a:r>
            <a:r>
              <a:rPr lang="en-US" sz="2800" b="1" dirty="0">
                <a:solidFill>
                  <a:srgbClr val="0070C0"/>
                </a:solidFill>
                <a:latin typeface="Consolas" pitchFamily="49" charset="0"/>
                <a:cs typeface="Consolas" pitchFamily="49" charset="0"/>
              </a:rPr>
              <a:t>acquire</a:t>
            </a:r>
            <a:r>
              <a:rPr lang="en-US" sz="2800" dirty="0">
                <a:latin typeface="Consolas" pitchFamily="49" charset="0"/>
                <a:cs typeface="Consolas" pitchFamily="49" charset="0"/>
              </a:rPr>
              <a:t> o;</a:t>
            </a:r>
            <a:br>
              <a:rPr lang="en-US" sz="2800" dirty="0">
                <a:latin typeface="Consolas" pitchFamily="49" charset="0"/>
                <a:cs typeface="Consolas" pitchFamily="49" charset="0"/>
              </a:rPr>
            </a:br>
            <a:r>
              <a:rPr lang="en-US" sz="2800" dirty="0">
                <a:latin typeface="Consolas" pitchFamily="49" charset="0"/>
                <a:cs typeface="Consolas" pitchFamily="49" charset="0"/>
              </a:rPr>
              <a:t>	…</a:t>
            </a:r>
            <a:br>
              <a:rPr lang="en-US" sz="2800" dirty="0">
                <a:latin typeface="Consolas" pitchFamily="49" charset="0"/>
                <a:cs typeface="Consolas" pitchFamily="49" charset="0"/>
              </a:rPr>
            </a:br>
            <a:r>
              <a:rPr lang="en-US" sz="2800" dirty="0">
                <a:latin typeface="Consolas" pitchFamily="49" charset="0"/>
                <a:cs typeface="Consolas" pitchFamily="49" charset="0"/>
              </a:rPr>
              <a:t>	</a:t>
            </a:r>
            <a:r>
              <a:rPr lang="en-US" sz="2800" b="1" dirty="0">
                <a:solidFill>
                  <a:srgbClr val="0070C0"/>
                </a:solidFill>
                <a:latin typeface="Consolas" pitchFamily="49" charset="0"/>
                <a:cs typeface="Consolas" pitchFamily="49" charset="0"/>
              </a:rPr>
              <a:t>release</a:t>
            </a:r>
            <a:r>
              <a:rPr lang="en-US" sz="2800" dirty="0">
                <a:latin typeface="Consolas" pitchFamily="49" charset="0"/>
                <a:cs typeface="Consolas" pitchFamily="49" charset="0"/>
              </a:rPr>
              <a:t> o;</a:t>
            </a:r>
            <a:br>
              <a:rPr lang="en-US" sz="2800" dirty="0">
                <a:latin typeface="Consolas" pitchFamily="49" charset="0"/>
                <a:cs typeface="Consolas" pitchFamily="49" charset="0"/>
              </a:rPr>
            </a:br>
            <a:r>
              <a:rPr lang="en-US" sz="2800" dirty="0">
                <a:latin typeface="Consolas" pitchFamily="49" charset="0"/>
                <a:cs typeface="Consolas" pitchFamily="49" charset="0"/>
              </a:rPr>
              <a:t>}</a:t>
            </a:r>
            <a:endParaRPr lang="en-US" sz="2800" dirty="0">
              <a:latin typeface="Consolas" pitchFamily="49" charset="0"/>
              <a:cs typeface="Consolas" pitchFamily="49" charset="0"/>
            </a:endParaRPr>
          </a:p>
        </p:txBody>
      </p:sp>
      <p:sp>
        <p:nvSpPr>
          <p:cNvPr id="4" name="Oval Callout 3"/>
          <p:cNvSpPr/>
          <p:nvPr/>
        </p:nvSpPr>
        <p:spPr bwMode="auto">
          <a:xfrm>
            <a:off x="4107976" y="3070747"/>
            <a:ext cx="4339988" cy="1733266"/>
          </a:xfrm>
          <a:prstGeom prst="wedgeEllipseCallout">
            <a:avLst>
              <a:gd name="adj1" fmla="val -51384"/>
              <a:gd name="adj2" fmla="val -95207"/>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fontAlgn="base">
              <a:spcBef>
                <a:spcPct val="0"/>
              </a:spcBef>
              <a:spcAft>
                <a:spcPct val="0"/>
              </a:spcAf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sym typeface="Symbol"/>
              </a:rPr>
              <a:t></a:t>
            </a:r>
            <a:r>
              <a:rPr kumimoji="0" lang="en-US" sz="3600" b="0" i="0" u="none" strike="noStrike" cap="none" normalizeH="0" baseline="0" dirty="0" err="1" smtClean="0">
                <a:solidFill>
                  <a:schemeClr val="tx1"/>
                </a:solidFill>
                <a:effectLst>
                  <a:outerShdw blurRad="38100" dist="38100" dir="2700000" algn="tl">
                    <a:srgbClr val="000000">
                      <a:alpha val="43137"/>
                    </a:srgbClr>
                  </a:outerShdw>
                </a:effectLst>
                <a:latin typeface="Brush Script MT"/>
                <a:sym typeface="Symbol"/>
              </a:rPr>
              <a:t>l</a:t>
            </a:r>
            <a:r>
              <a:rPr kumimoji="0" lang="en-US" sz="2800" b="0" i="0" u="none" strike="noStrike" cap="none" normalizeH="0" baseline="0" dirty="0" err="1" smtClean="0">
                <a:solidFill>
                  <a:schemeClr val="tx1"/>
                </a:solidFill>
                <a:effectLst>
                  <a:outerShdw blurRad="38100" dist="38100" dir="2700000" algn="tl">
                    <a:srgbClr val="000000">
                      <a:alpha val="43137"/>
                    </a:srgbClr>
                  </a:outerShdw>
                </a:effectLst>
                <a:latin typeface="Segoe" pitchFamily="34" charset="0"/>
                <a:sym typeface="Symbol"/>
              </a:rPr>
              <a:t>Held</a:t>
            </a: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sym typeface="Symbol"/>
              </a:rPr>
              <a:t>   </a:t>
            </a:r>
            <a:r>
              <a:rPr lang="en-US" sz="3600" dirty="0" smtClean="0">
                <a:solidFill>
                  <a:srgbClr val="FFFFFF"/>
                </a:solidFill>
                <a:effectLst>
                  <a:outerShdw blurRad="38100" dist="38100" dir="2700000" algn="tl">
                    <a:srgbClr val="000000">
                      <a:alpha val="43137"/>
                    </a:srgbClr>
                  </a:outerShdw>
                </a:effectLst>
                <a:latin typeface="Brush Script MT"/>
                <a:sym typeface="Symbol"/>
              </a:rPr>
              <a:t>l</a:t>
            </a: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sym typeface="Symbol"/>
              </a:rPr>
              <a:t>.mu</a:t>
            </a: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a:t>
            </a:r>
          </a:p>
        </p:txBody>
      </p:sp>
    </p:spTree>
    <p:extLst>
      <p:ext uri="{BB962C8B-B14F-4D97-AF65-F5344CB8AC3E}">
        <p14:creationId xmlns:p14="http://schemas.microsoft.com/office/powerpoint/2010/main" val="980341186"/>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177424" y="4424192"/>
            <a:ext cx="8475257" cy="1064525"/>
          </a:xfrm>
          <a:prstGeom prst="roundRect">
            <a:avLst/>
          </a:prstGeom>
          <a:solidFill>
            <a:schemeClr val="accent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ounded Rectangle 6"/>
          <p:cNvSpPr/>
          <p:nvPr/>
        </p:nvSpPr>
        <p:spPr bwMode="auto">
          <a:xfrm>
            <a:off x="177424" y="3209753"/>
            <a:ext cx="8475257" cy="1064525"/>
          </a:xfrm>
          <a:prstGeom prst="roundRect">
            <a:avLst/>
          </a:prstGeom>
          <a:solidFill>
            <a:schemeClr val="accent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ounded Rectangle 5"/>
          <p:cNvSpPr/>
          <p:nvPr/>
        </p:nvSpPr>
        <p:spPr bwMode="auto">
          <a:xfrm>
            <a:off x="177424" y="1949709"/>
            <a:ext cx="8475257" cy="1064525"/>
          </a:xfrm>
          <a:prstGeom prst="roundRect">
            <a:avLst/>
          </a:prstGeom>
          <a:solidFill>
            <a:schemeClr val="accent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p:txBody>
          <a:bodyPr/>
          <a:lstStyle/>
          <a:p>
            <a:r>
              <a:rPr lang="en-US" dirty="0" smtClean="0"/>
              <a:t>Channels: Deadlock </a:t>
            </a:r>
            <a:r>
              <a:rPr lang="en-US" dirty="0" smtClean="0"/>
              <a:t>problems</a:t>
            </a:r>
            <a:endParaRPr lang="en-US" dirty="0"/>
          </a:p>
        </p:txBody>
      </p:sp>
      <p:sp>
        <p:nvSpPr>
          <p:cNvPr id="4" name="Content Placeholder 3"/>
          <p:cNvSpPr>
            <a:spLocks noGrp="1"/>
          </p:cNvSpPr>
          <p:nvPr>
            <p:ph sz="half" idx="1"/>
          </p:nvPr>
        </p:nvSpPr>
        <p:spPr>
          <a:xfrm>
            <a:off x="381000" y="1411553"/>
            <a:ext cx="4114800" cy="5429179"/>
          </a:xfrm>
        </p:spPr>
        <p:txBody>
          <a:bodyPr/>
          <a:lstStyle/>
          <a:p>
            <a:pPr>
              <a:buNone/>
            </a:pPr>
            <a:r>
              <a:rPr lang="en-US" dirty="0" smtClean="0"/>
              <a:t>Thread 0:</a:t>
            </a:r>
          </a:p>
          <a:p>
            <a:endParaRPr lang="en-US" dirty="0" smtClean="0"/>
          </a:p>
          <a:p>
            <a:r>
              <a:rPr lang="en-US" b="1" dirty="0" smtClean="0">
                <a:solidFill>
                  <a:schemeClr val="accent2">
                    <a:lumMod val="50000"/>
                  </a:schemeClr>
                </a:solidFill>
              </a:rPr>
              <a:t>receive</a:t>
            </a:r>
            <a:r>
              <a:rPr lang="en-US" dirty="0" smtClean="0"/>
              <a:t> x := </a:t>
            </a:r>
            <a:r>
              <a:rPr lang="en-US" dirty="0" err="1" smtClean="0"/>
              <a:t>ch</a:t>
            </a:r>
            <a:r>
              <a:rPr lang="en-US" dirty="0" smtClean="0"/>
              <a:t>;</a:t>
            </a:r>
            <a:endParaRPr lang="en-US" dirty="0" smtClean="0"/>
          </a:p>
          <a:p>
            <a:endParaRPr lang="en-US" dirty="0" smtClean="0"/>
          </a:p>
          <a:p>
            <a:r>
              <a:rPr lang="en-US" b="1" dirty="0">
                <a:solidFill>
                  <a:schemeClr val="accent2">
                    <a:lumMod val="50000"/>
                  </a:schemeClr>
                </a:solidFill>
              </a:rPr>
              <a:t>receive</a:t>
            </a:r>
            <a:r>
              <a:rPr lang="en-US" dirty="0" smtClean="0"/>
              <a:t> x := </a:t>
            </a:r>
            <a:r>
              <a:rPr lang="en-US" dirty="0" err="1" smtClean="0"/>
              <a:t>chA</a:t>
            </a:r>
            <a:r>
              <a:rPr lang="en-US" dirty="0" smtClean="0"/>
              <a:t>;</a:t>
            </a:r>
            <a:br>
              <a:rPr lang="en-US" dirty="0" smtClean="0"/>
            </a:br>
            <a:r>
              <a:rPr lang="en-US" b="1" dirty="0">
                <a:solidFill>
                  <a:schemeClr val="accent2">
                    <a:lumMod val="50000"/>
                  </a:schemeClr>
                </a:solidFill>
              </a:rPr>
              <a:t>send</a:t>
            </a:r>
            <a:r>
              <a:rPr lang="en-US" dirty="0" smtClean="0"/>
              <a:t> </a:t>
            </a:r>
            <a:r>
              <a:rPr lang="en-US" dirty="0" err="1" smtClean="0"/>
              <a:t>chB</a:t>
            </a:r>
            <a:r>
              <a:rPr lang="en-US" dirty="0" smtClean="0"/>
              <a:t>(E);</a:t>
            </a:r>
            <a:endParaRPr lang="en-US" dirty="0" smtClean="0"/>
          </a:p>
          <a:p>
            <a:pPr marL="0" indent="0">
              <a:buNone/>
            </a:pPr>
            <a:endParaRPr lang="en-US" dirty="0" smtClean="0"/>
          </a:p>
          <a:p>
            <a:r>
              <a:rPr lang="en-US" b="1" dirty="0" smtClean="0">
                <a:solidFill>
                  <a:schemeClr val="accent2">
                    <a:lumMod val="50000"/>
                  </a:schemeClr>
                </a:solidFill>
              </a:rPr>
              <a:t>acquire</a:t>
            </a:r>
            <a:r>
              <a:rPr lang="en-US" dirty="0" smtClean="0"/>
              <a:t> </a:t>
            </a:r>
            <a:r>
              <a:rPr lang="en-US" dirty="0" smtClean="0"/>
              <a:t>o;</a:t>
            </a:r>
            <a:r>
              <a:rPr lang="en-US" dirty="0" smtClean="0"/>
              <a:t/>
            </a:r>
            <a:br>
              <a:rPr lang="en-US" dirty="0" smtClean="0"/>
            </a:br>
            <a:r>
              <a:rPr lang="en-US" b="1" dirty="0" smtClean="0">
                <a:solidFill>
                  <a:schemeClr val="accent2">
                    <a:lumMod val="50000"/>
                  </a:schemeClr>
                </a:solidFill>
              </a:rPr>
              <a:t>receive</a:t>
            </a:r>
            <a:r>
              <a:rPr lang="en-US" dirty="0" smtClean="0"/>
              <a:t> x := </a:t>
            </a:r>
            <a:r>
              <a:rPr lang="en-US" dirty="0" err="1" smtClean="0"/>
              <a:t>ch</a:t>
            </a:r>
            <a:r>
              <a:rPr lang="en-US" dirty="0" smtClean="0"/>
              <a:t>;</a:t>
            </a:r>
            <a:endParaRPr lang="en-US" dirty="0" smtClean="0"/>
          </a:p>
          <a:p>
            <a:endParaRPr lang="en-US" dirty="0" smtClean="0"/>
          </a:p>
          <a:p>
            <a:endParaRPr lang="en-US" dirty="0" smtClean="0"/>
          </a:p>
          <a:p>
            <a:pPr>
              <a:buNone/>
            </a:pPr>
            <a:endParaRPr lang="en-US" dirty="0"/>
          </a:p>
        </p:txBody>
      </p:sp>
      <p:sp>
        <p:nvSpPr>
          <p:cNvPr id="5" name="Content Placeholder 4"/>
          <p:cNvSpPr>
            <a:spLocks noGrp="1"/>
          </p:cNvSpPr>
          <p:nvPr>
            <p:ph sz="half" idx="2"/>
          </p:nvPr>
        </p:nvSpPr>
        <p:spPr>
          <a:xfrm>
            <a:off x="4648200" y="1411553"/>
            <a:ext cx="4114800" cy="4007251"/>
          </a:xfrm>
        </p:spPr>
        <p:txBody>
          <a:bodyPr/>
          <a:lstStyle/>
          <a:p>
            <a:pPr>
              <a:buNone/>
            </a:pPr>
            <a:r>
              <a:rPr lang="en-US" dirty="0" smtClean="0"/>
              <a:t>Thread 1:</a:t>
            </a:r>
          </a:p>
          <a:p>
            <a:endParaRPr lang="en-US" dirty="0" smtClean="0"/>
          </a:p>
          <a:p>
            <a:r>
              <a:rPr lang="en-US" dirty="0" smtClean="0"/>
              <a:t>/* No send. Ever. */</a:t>
            </a:r>
          </a:p>
          <a:p>
            <a:pPr marL="0" indent="0">
              <a:buNone/>
            </a:pPr>
            <a:endParaRPr lang="en-US" dirty="0" smtClean="0"/>
          </a:p>
          <a:p>
            <a:r>
              <a:rPr lang="en-US" b="1" dirty="0">
                <a:solidFill>
                  <a:schemeClr val="accent2">
                    <a:lumMod val="50000"/>
                  </a:schemeClr>
                </a:solidFill>
              </a:rPr>
              <a:t>receive</a:t>
            </a:r>
            <a:r>
              <a:rPr lang="en-US" dirty="0" smtClean="0"/>
              <a:t> y := </a:t>
            </a:r>
            <a:r>
              <a:rPr lang="en-US" dirty="0" err="1" smtClean="0"/>
              <a:t>chB</a:t>
            </a:r>
            <a:r>
              <a:rPr lang="en-US" dirty="0" smtClean="0"/>
              <a:t>;</a:t>
            </a:r>
            <a:br>
              <a:rPr lang="en-US" dirty="0" smtClean="0"/>
            </a:br>
            <a:r>
              <a:rPr lang="en-US" b="1" dirty="0">
                <a:solidFill>
                  <a:schemeClr val="accent2">
                    <a:lumMod val="50000"/>
                  </a:schemeClr>
                </a:solidFill>
              </a:rPr>
              <a:t>send</a:t>
            </a:r>
            <a:r>
              <a:rPr lang="en-US" dirty="0" smtClean="0"/>
              <a:t> </a:t>
            </a:r>
            <a:r>
              <a:rPr lang="en-US" dirty="0" err="1" smtClean="0"/>
              <a:t>chA</a:t>
            </a:r>
            <a:r>
              <a:rPr lang="en-US" dirty="0" smtClean="0"/>
              <a:t>(F);</a:t>
            </a:r>
            <a:endParaRPr lang="en-US" dirty="0" smtClean="0"/>
          </a:p>
          <a:p>
            <a:pPr marL="0" indent="0">
              <a:buNone/>
            </a:pPr>
            <a:endParaRPr lang="en-US" dirty="0" smtClean="0"/>
          </a:p>
          <a:p>
            <a:r>
              <a:rPr lang="en-US" b="1" dirty="0" smtClean="0">
                <a:solidFill>
                  <a:schemeClr val="accent2">
                    <a:lumMod val="50000"/>
                  </a:schemeClr>
                </a:solidFill>
              </a:rPr>
              <a:t>acquire</a:t>
            </a:r>
            <a:r>
              <a:rPr lang="en-US" dirty="0" smtClean="0"/>
              <a:t> </a:t>
            </a:r>
            <a:r>
              <a:rPr lang="en-US" dirty="0" smtClean="0"/>
              <a:t>o;</a:t>
            </a:r>
            <a:r>
              <a:rPr lang="en-US" dirty="0" smtClean="0"/>
              <a:t/>
            </a:r>
            <a:br>
              <a:rPr lang="en-US" dirty="0" smtClean="0"/>
            </a:br>
            <a:r>
              <a:rPr lang="en-US" b="1" dirty="0" smtClean="0">
                <a:solidFill>
                  <a:schemeClr val="accent2">
                    <a:lumMod val="50000"/>
                  </a:schemeClr>
                </a:solidFill>
              </a:rPr>
              <a:t>send</a:t>
            </a:r>
            <a:r>
              <a:rPr lang="en-US" dirty="0" smtClean="0"/>
              <a:t> </a:t>
            </a:r>
            <a:r>
              <a:rPr lang="en-US" dirty="0" err="1" smtClean="0"/>
              <a:t>ch</a:t>
            </a:r>
            <a:r>
              <a:rPr lang="en-US" dirty="0" smtClean="0"/>
              <a:t>(E</a:t>
            </a:r>
            <a:r>
              <a:rPr lang="en-US" dirty="0" smtClean="0"/>
              <a:t>);</a:t>
            </a:r>
            <a:endParaRPr lang="en-US" dirty="0"/>
          </a:p>
        </p:txBody>
      </p:sp>
      <p:sp>
        <p:nvSpPr>
          <p:cNvPr id="8" name="Rounded Rectangle 7"/>
          <p:cNvSpPr/>
          <p:nvPr/>
        </p:nvSpPr>
        <p:spPr bwMode="auto">
          <a:xfrm>
            <a:off x="3647152" y="2719508"/>
            <a:ext cx="887106" cy="586850"/>
          </a:xfrm>
          <a:prstGeom prst="roundRect">
            <a:avLst/>
          </a:prstGeom>
          <a:solidFill>
            <a:schemeClr val="accent4">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or:</a:t>
            </a:r>
          </a:p>
        </p:txBody>
      </p:sp>
      <p:sp>
        <p:nvSpPr>
          <p:cNvPr id="10" name="Rounded Rectangle 9"/>
          <p:cNvSpPr/>
          <p:nvPr/>
        </p:nvSpPr>
        <p:spPr bwMode="auto">
          <a:xfrm>
            <a:off x="3647152" y="4130767"/>
            <a:ext cx="887106" cy="586850"/>
          </a:xfrm>
          <a:prstGeom prst="roundRect">
            <a:avLst/>
          </a:prstGeom>
          <a:solidFill>
            <a:schemeClr val="accent4">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or:</a:t>
            </a:r>
          </a:p>
        </p:txBody>
      </p:sp>
    </p:spTree>
    <p:extLst>
      <p:ext uri="{BB962C8B-B14F-4D97-AF65-F5344CB8AC3E}">
        <p14:creationId xmlns:p14="http://schemas.microsoft.com/office/powerpoint/2010/main" val="1094519640"/>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Credits</a:t>
            </a:r>
            <a:endParaRPr lang="en-US" dirty="0"/>
          </a:p>
        </p:txBody>
      </p:sp>
      <p:sp>
        <p:nvSpPr>
          <p:cNvPr id="3" name="Content Placeholder 2"/>
          <p:cNvSpPr>
            <a:spLocks noGrp="1"/>
          </p:cNvSpPr>
          <p:nvPr>
            <p:ph idx="1"/>
          </p:nvPr>
        </p:nvSpPr>
        <p:spPr>
          <a:xfrm>
            <a:off x="381000" y="1089371"/>
            <a:ext cx="8382000" cy="4801314"/>
          </a:xfrm>
        </p:spPr>
        <p:txBody>
          <a:bodyPr/>
          <a:lstStyle/>
          <a:p>
            <a:r>
              <a:rPr lang="en-US" dirty="0" smtClean="0"/>
              <a:t>Channels have associated </a:t>
            </a:r>
            <a:r>
              <a:rPr lang="en-US" i="1" dirty="0" smtClean="0"/>
              <a:t>credits</a:t>
            </a:r>
          </a:p>
          <a:p>
            <a:pPr marL="747419" lvl="2" indent="-384954"/>
            <a:r>
              <a:rPr lang="en-US" dirty="0"/>
              <a:t>cf. memory locations have associated </a:t>
            </a:r>
            <a:r>
              <a:rPr lang="en-US" i="1" dirty="0" smtClean="0"/>
              <a:t>permissions</a:t>
            </a:r>
            <a:endParaRPr lang="en-US" dirty="0" smtClean="0"/>
          </a:p>
          <a:p>
            <a:r>
              <a:rPr lang="en-US" b="1" dirty="0">
                <a:solidFill>
                  <a:srgbClr val="0070C0"/>
                </a:solidFill>
                <a:latin typeface="Consolas" pitchFamily="49" charset="0"/>
                <a:cs typeface="Consolas" pitchFamily="49" charset="0"/>
              </a:rPr>
              <a:t>receive</a:t>
            </a:r>
            <a:r>
              <a:rPr lang="en-US" b="1" dirty="0" smtClean="0">
                <a:solidFill>
                  <a:schemeClr val="accent2">
                    <a:lumMod val="50000"/>
                  </a:schemeClr>
                </a:solidFill>
              </a:rPr>
              <a:t> </a:t>
            </a:r>
            <a:r>
              <a:rPr lang="en-US" dirty="0" smtClean="0"/>
              <a:t>requires a credit</a:t>
            </a:r>
          </a:p>
          <a:p>
            <a:r>
              <a:rPr lang="en-US" b="1" dirty="0">
                <a:solidFill>
                  <a:srgbClr val="0070C0"/>
                </a:solidFill>
                <a:latin typeface="Consolas" pitchFamily="49" charset="0"/>
                <a:cs typeface="Consolas" pitchFamily="49" charset="0"/>
              </a:rPr>
              <a:t>send</a:t>
            </a:r>
            <a:r>
              <a:rPr lang="en-US" dirty="0" smtClean="0"/>
              <a:t> produces a credit</a:t>
            </a:r>
          </a:p>
          <a:p>
            <a:r>
              <a:rPr lang="en-US" dirty="0" smtClean="0"/>
              <a:t>Specification syntax:  </a:t>
            </a:r>
            <a:r>
              <a:rPr lang="en-US" b="1" dirty="0">
                <a:solidFill>
                  <a:srgbClr val="0070C0"/>
                </a:solidFill>
                <a:latin typeface="Consolas" pitchFamily="49" charset="0"/>
                <a:cs typeface="Consolas" pitchFamily="49" charset="0"/>
              </a:rPr>
              <a:t>credit</a:t>
            </a:r>
            <a:r>
              <a:rPr lang="en-US" dirty="0">
                <a:latin typeface="Consolas" pitchFamily="49" charset="0"/>
                <a:cs typeface="Consolas" pitchFamily="49" charset="0"/>
              </a:rPr>
              <a:t>(</a:t>
            </a:r>
            <a:r>
              <a:rPr lang="en-US" dirty="0" err="1">
                <a:latin typeface="Consolas" pitchFamily="49" charset="0"/>
                <a:cs typeface="Consolas" pitchFamily="49" charset="0"/>
              </a:rPr>
              <a:t>ch</a:t>
            </a:r>
            <a:r>
              <a:rPr lang="en-US" dirty="0">
                <a:latin typeface="Consolas" pitchFamily="49" charset="0"/>
                <a:cs typeface="Consolas" pitchFamily="49" charset="0"/>
              </a:rPr>
              <a:t>, </a:t>
            </a:r>
            <a:r>
              <a:rPr lang="en-US" dirty="0" smtClean="0">
                <a:latin typeface="Consolas" pitchFamily="49" charset="0"/>
                <a:cs typeface="Consolas" pitchFamily="49" charset="0"/>
              </a:rPr>
              <a:t>n)</a:t>
            </a:r>
            <a:r>
              <a:rPr lang="en-US" dirty="0" smtClean="0"/>
              <a:t/>
            </a:r>
            <a:br>
              <a:rPr lang="en-US" dirty="0" smtClean="0"/>
            </a:br>
            <a:r>
              <a:rPr lang="en-US" dirty="0" smtClean="0"/>
              <a:t>where </a:t>
            </a:r>
            <a:r>
              <a:rPr lang="en-US" dirty="0">
                <a:latin typeface="Consolas" pitchFamily="49" charset="0"/>
                <a:cs typeface="Consolas" pitchFamily="49" charset="0"/>
              </a:rPr>
              <a:t>n</a:t>
            </a:r>
            <a:r>
              <a:rPr lang="en-US" dirty="0" smtClean="0"/>
              <a:t> </a:t>
            </a:r>
            <a:r>
              <a:rPr lang="en-US" dirty="0" smtClean="0"/>
              <a:t>is an integer, denotes </a:t>
            </a:r>
            <a:r>
              <a:rPr lang="en-US" dirty="0">
                <a:latin typeface="Consolas" pitchFamily="49" charset="0"/>
                <a:cs typeface="Consolas" pitchFamily="49" charset="0"/>
              </a:rPr>
              <a:t>n</a:t>
            </a:r>
            <a:r>
              <a:rPr lang="en-US" dirty="0" smtClean="0"/>
              <a:t> </a:t>
            </a:r>
            <a:r>
              <a:rPr lang="en-US" dirty="0" smtClean="0"/>
              <a:t>credits for channel </a:t>
            </a:r>
            <a:r>
              <a:rPr lang="en-US" dirty="0" err="1">
                <a:latin typeface="Consolas" pitchFamily="49" charset="0"/>
                <a:cs typeface="Consolas" pitchFamily="49" charset="0"/>
              </a:rPr>
              <a:t>ch</a:t>
            </a:r>
            <a:endParaRPr lang="en-US" dirty="0" smtClean="0"/>
          </a:p>
          <a:p>
            <a:pPr lvl="1"/>
            <a:r>
              <a:rPr lang="en-US" dirty="0" smtClean="0"/>
              <a:t>Negative </a:t>
            </a:r>
            <a:r>
              <a:rPr lang="en-US" dirty="0" smtClean="0"/>
              <a:t>credits </a:t>
            </a:r>
            <a:r>
              <a:rPr lang="en-US" dirty="0" smtClean="0"/>
              <a:t>indicate debt (an obligation to send)</a:t>
            </a:r>
            <a:endParaRPr lang="en-US" dirty="0"/>
          </a:p>
        </p:txBody>
      </p:sp>
    </p:spTree>
    <p:extLst>
      <p:ext uri="{BB962C8B-B14F-4D97-AF65-F5344CB8AC3E}">
        <p14:creationId xmlns:p14="http://schemas.microsoft.com/office/powerpoint/2010/main" val="18722886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a:xfrm>
            <a:off x="1255594" y="4517409"/>
            <a:ext cx="7137779" cy="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230187"/>
            <a:ext cx="8763000" cy="747897"/>
          </a:xfrm>
        </p:spPr>
        <p:txBody>
          <a:bodyPr/>
          <a:lstStyle/>
          <a:p>
            <a:r>
              <a:rPr lang="en-US" dirty="0" smtClean="0"/>
              <a:t>Credit accounting</a:t>
            </a:r>
            <a:endParaRPr lang="en-US" dirty="0"/>
          </a:p>
        </p:txBody>
      </p:sp>
      <p:sp>
        <p:nvSpPr>
          <p:cNvPr id="3" name="Content Placeholder 2"/>
          <p:cNvSpPr>
            <a:spLocks noGrp="1"/>
          </p:cNvSpPr>
          <p:nvPr>
            <p:ph idx="1"/>
          </p:nvPr>
        </p:nvSpPr>
        <p:spPr>
          <a:xfrm>
            <a:off x="381000" y="1150414"/>
            <a:ext cx="8382000" cy="3402470"/>
          </a:xfrm>
        </p:spPr>
        <p:txBody>
          <a:bodyPr/>
          <a:lstStyle/>
          <a:p>
            <a:r>
              <a:rPr lang="en-US" dirty="0" err="1" smtClean="0">
                <a:sym typeface="Wingdings" pitchFamily="2" charset="2"/>
              </a:rPr>
              <a:t>ch</a:t>
            </a:r>
            <a:r>
              <a:rPr lang="en-US" dirty="0" smtClean="0">
                <a:sym typeface="Wingdings" pitchFamily="2" charset="2"/>
              </a:rPr>
              <a:t> := </a:t>
            </a:r>
            <a:r>
              <a:rPr lang="en-US" b="1" dirty="0" smtClean="0">
                <a:solidFill>
                  <a:schemeClr val="accent2">
                    <a:lumMod val="50000"/>
                  </a:schemeClr>
                </a:solidFill>
                <a:sym typeface="Wingdings" pitchFamily="2" charset="2"/>
              </a:rPr>
              <a:t>new</a:t>
            </a:r>
            <a:r>
              <a:rPr lang="en-US" dirty="0" smtClean="0">
                <a:sym typeface="Wingdings" pitchFamily="2" charset="2"/>
              </a:rPr>
              <a:t> Ch  </a:t>
            </a:r>
            <a:r>
              <a:rPr lang="en-US" dirty="0" smtClean="0"/>
              <a:t>≡</a:t>
            </a:r>
            <a:br>
              <a:rPr lang="en-US" dirty="0" smtClean="0"/>
            </a:br>
            <a:r>
              <a:rPr lang="en-US" dirty="0" smtClean="0">
                <a:sym typeface="Wingdings" pitchFamily="2" charset="2"/>
              </a:rPr>
              <a:t>	… </a:t>
            </a:r>
            <a:r>
              <a:rPr lang="en-US" dirty="0" smtClean="0">
                <a:sym typeface="Wingdings" pitchFamily="2" charset="2"/>
              </a:rPr>
              <a:t>C[</a:t>
            </a:r>
            <a:r>
              <a:rPr lang="en-US" dirty="0" err="1" smtClean="0">
                <a:sym typeface="Wingdings" pitchFamily="2" charset="2"/>
              </a:rPr>
              <a:t>ch</a:t>
            </a:r>
            <a:r>
              <a:rPr lang="en-US" dirty="0" smtClean="0">
                <a:sym typeface="Wingdings" pitchFamily="2" charset="2"/>
              </a:rPr>
              <a:t>] := 0; …</a:t>
            </a:r>
          </a:p>
          <a:p>
            <a:r>
              <a:rPr lang="en-US" b="1" dirty="0" smtClean="0">
                <a:solidFill>
                  <a:schemeClr val="accent2">
                    <a:lumMod val="50000"/>
                  </a:schemeClr>
                </a:solidFill>
                <a:sym typeface="Wingdings" pitchFamily="2" charset="2"/>
              </a:rPr>
              <a:t>send</a:t>
            </a:r>
            <a:r>
              <a:rPr lang="en-US" dirty="0" smtClean="0">
                <a:sym typeface="Wingdings" pitchFamily="2" charset="2"/>
              </a:rPr>
              <a:t> </a:t>
            </a:r>
            <a:r>
              <a:rPr lang="en-US" dirty="0" err="1" smtClean="0">
                <a:sym typeface="Wingdings" pitchFamily="2" charset="2"/>
              </a:rPr>
              <a:t>ch</a:t>
            </a:r>
            <a:r>
              <a:rPr lang="en-US" dirty="0" smtClean="0">
                <a:sym typeface="Wingdings" pitchFamily="2" charset="2"/>
              </a:rPr>
              <a:t>(E)</a:t>
            </a:r>
            <a:r>
              <a:rPr lang="en-US" dirty="0" smtClean="0"/>
              <a:t>  ≡</a:t>
            </a:r>
            <a:br>
              <a:rPr lang="en-US" dirty="0" smtClean="0"/>
            </a:br>
            <a:r>
              <a:rPr lang="en-US" dirty="0" smtClean="0"/>
              <a:t>	</a:t>
            </a:r>
            <a:r>
              <a:rPr lang="en-US" i="1" dirty="0" smtClean="0"/>
              <a:t>Inhale</a:t>
            </a:r>
            <a:r>
              <a:rPr lang="en-US" dirty="0" smtClean="0"/>
              <a:t> </a:t>
            </a:r>
            <a:r>
              <a:rPr lang="en-US" dirty="0" smtClean="0">
                <a:solidFill>
                  <a:schemeClr val="accent2"/>
                </a:solidFill>
              </a:rPr>
              <a:t>credit</a:t>
            </a:r>
            <a:r>
              <a:rPr lang="en-US" dirty="0" smtClean="0"/>
              <a:t>(ch,1);  </a:t>
            </a:r>
            <a:r>
              <a:rPr lang="en-US" i="1" dirty="0" smtClean="0"/>
              <a:t>Exhale</a:t>
            </a:r>
            <a:r>
              <a:rPr lang="en-US" dirty="0" smtClean="0"/>
              <a:t> Where(</a:t>
            </a:r>
            <a:r>
              <a:rPr lang="en-US" dirty="0" err="1" smtClean="0"/>
              <a:t>ch</a:t>
            </a:r>
            <a:r>
              <a:rPr lang="en-US" dirty="0" smtClean="0"/>
              <a:t>);</a:t>
            </a:r>
          </a:p>
          <a:p>
            <a:r>
              <a:rPr lang="en-US" b="1" dirty="0" smtClean="0">
                <a:solidFill>
                  <a:schemeClr val="accent2">
                    <a:lumMod val="50000"/>
                  </a:schemeClr>
                </a:solidFill>
                <a:sym typeface="Wingdings" pitchFamily="2" charset="2"/>
              </a:rPr>
              <a:t>receive</a:t>
            </a:r>
            <a:r>
              <a:rPr lang="en-US" dirty="0" smtClean="0"/>
              <a:t> x := E  ≡</a:t>
            </a:r>
            <a:br>
              <a:rPr lang="en-US" dirty="0" smtClean="0"/>
            </a:br>
            <a:r>
              <a:rPr lang="en-US" dirty="0" smtClean="0"/>
              <a:t>	</a:t>
            </a:r>
            <a:r>
              <a:rPr lang="en-US" b="1" dirty="0" smtClean="0">
                <a:solidFill>
                  <a:schemeClr val="accent4">
                    <a:lumMod val="50000"/>
                  </a:schemeClr>
                </a:solidFill>
              </a:rPr>
              <a:t>assert</a:t>
            </a:r>
            <a:r>
              <a:rPr lang="en-US" dirty="0" smtClean="0"/>
              <a:t> </a:t>
            </a:r>
            <a:r>
              <a:rPr lang="en-US" dirty="0" smtClean="0"/>
              <a:t>0 &lt; C[</a:t>
            </a:r>
            <a:r>
              <a:rPr lang="en-US" dirty="0" err="1" smtClean="0"/>
              <a:t>ch</a:t>
            </a:r>
            <a:r>
              <a:rPr lang="en-US" dirty="0" smtClean="0"/>
              <a:t>];</a:t>
            </a:r>
            <a:r>
              <a:rPr lang="en-US" dirty="0" smtClean="0"/>
              <a:t/>
            </a:r>
            <a:br>
              <a:rPr lang="en-US" dirty="0" smtClean="0"/>
            </a:br>
            <a:r>
              <a:rPr lang="en-US" dirty="0" smtClean="0"/>
              <a:t>	</a:t>
            </a:r>
            <a:r>
              <a:rPr lang="en-US" i="1" dirty="0" smtClean="0"/>
              <a:t>Inhale</a:t>
            </a:r>
            <a:r>
              <a:rPr lang="en-US" dirty="0" smtClean="0"/>
              <a:t> Where(</a:t>
            </a:r>
            <a:r>
              <a:rPr lang="en-US" dirty="0" err="1" smtClean="0"/>
              <a:t>ch</a:t>
            </a:r>
            <a:r>
              <a:rPr lang="en-US" dirty="0" smtClean="0"/>
              <a:t>);  </a:t>
            </a:r>
            <a:r>
              <a:rPr lang="en-US" i="1" dirty="0" smtClean="0"/>
              <a:t>Exhale</a:t>
            </a:r>
            <a:r>
              <a:rPr lang="en-US" dirty="0" smtClean="0"/>
              <a:t> </a:t>
            </a:r>
            <a:r>
              <a:rPr lang="en-US" dirty="0" smtClean="0">
                <a:solidFill>
                  <a:schemeClr val="accent2"/>
                </a:solidFill>
              </a:rPr>
              <a:t>credit</a:t>
            </a:r>
            <a:r>
              <a:rPr lang="en-US" dirty="0" smtClean="0"/>
              <a:t>(ch,1);</a:t>
            </a:r>
            <a:endParaRPr lang="en-US" dirty="0"/>
          </a:p>
        </p:txBody>
      </p:sp>
      <p:sp>
        <p:nvSpPr>
          <p:cNvPr id="6" name="Cloud Callout 5"/>
          <p:cNvSpPr/>
          <p:nvPr/>
        </p:nvSpPr>
        <p:spPr bwMode="auto">
          <a:xfrm rot="391625">
            <a:off x="4280015" y="298156"/>
            <a:ext cx="4763069" cy="2047165"/>
          </a:xfrm>
          <a:prstGeom prst="cloudCallout">
            <a:avLst>
              <a:gd name="adj1" fmla="val -37223"/>
              <a:gd name="adj2" fmla="val 73780"/>
            </a:avLst>
          </a:prstGeom>
          <a:solidFill>
            <a:schemeClr val="accent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bg1"/>
                </a:solidFill>
                <a:effectLst>
                  <a:outerShdw blurRad="38100" dist="38100" dir="2700000" algn="tl">
                    <a:srgbClr val="000000">
                      <a:alpha val="43137"/>
                    </a:srgbClr>
                  </a:outerShdw>
                </a:effectLst>
                <a:latin typeface="Segoe" pitchFamily="34" charset="0"/>
              </a:rPr>
              <a:t>sell where clause,</a:t>
            </a:r>
            <a:br>
              <a:rPr kumimoji="0" lang="en-US" sz="2800" b="0" i="0" u="none" strike="noStrike" cap="none" normalizeH="0" baseline="0" dirty="0" smtClean="0">
                <a:solidFill>
                  <a:schemeClr val="bg1"/>
                </a:solidFill>
                <a:effectLst>
                  <a:outerShdw blurRad="38100" dist="38100" dir="2700000" algn="tl">
                    <a:srgbClr val="000000">
                      <a:alpha val="43137"/>
                    </a:srgbClr>
                  </a:outerShdw>
                </a:effectLst>
                <a:latin typeface="Segoe" pitchFamily="34" charset="0"/>
              </a:rPr>
            </a:br>
            <a:r>
              <a:rPr kumimoji="0" lang="en-US" sz="2800" b="0" i="0" u="none" strike="noStrike" cap="none" normalizeH="0" baseline="0" dirty="0" smtClean="0">
                <a:solidFill>
                  <a:schemeClr val="bg1"/>
                </a:solidFill>
                <a:effectLst>
                  <a:outerShdw blurRad="38100" dist="38100" dir="2700000" algn="tl">
                    <a:srgbClr val="000000">
                      <a:alpha val="43137"/>
                    </a:srgbClr>
                  </a:outerShdw>
                </a:effectLst>
                <a:latin typeface="Segoe" pitchFamily="34" charset="0"/>
              </a:rPr>
              <a:t>obtain 1 credit</a:t>
            </a:r>
          </a:p>
        </p:txBody>
      </p:sp>
      <p:sp>
        <p:nvSpPr>
          <p:cNvPr id="7" name="Cloud Callout 6"/>
          <p:cNvSpPr/>
          <p:nvPr/>
        </p:nvSpPr>
        <p:spPr bwMode="auto">
          <a:xfrm rot="225675" flipH="1">
            <a:off x="93401" y="4714687"/>
            <a:ext cx="5586798" cy="2047165"/>
          </a:xfrm>
          <a:prstGeom prst="cloudCallout">
            <a:avLst>
              <a:gd name="adj1" fmla="val -35853"/>
              <a:gd name="adj2" fmla="val -67148"/>
            </a:avLst>
          </a:prstGeom>
          <a:solidFill>
            <a:schemeClr val="accent4"/>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pay 1 credit,</a:t>
            </a:r>
            <a:b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b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receive where</a:t>
            </a:r>
            <a:r>
              <a:rPr kumimoji="0" lang="en-US" sz="2800" b="0" i="0" u="none" strike="noStrike" cap="none" normalizeH="0" dirty="0" smtClean="0">
                <a:solidFill>
                  <a:schemeClr val="tx1"/>
                </a:solidFill>
                <a:effectLst>
                  <a:outerShdw blurRad="38100" dist="38100" dir="2700000" algn="tl">
                    <a:srgbClr val="000000">
                      <a:alpha val="43137"/>
                    </a:srgbClr>
                  </a:outerShdw>
                </a:effectLst>
                <a:latin typeface="Segoe" pitchFamily="34" charset="0"/>
              </a:rPr>
              <a:t> clause</a:t>
            </a: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cxnSp>
        <p:nvCxnSpPr>
          <p:cNvPr id="13" name="Straight Connector 12"/>
          <p:cNvCxnSpPr/>
          <p:nvPr/>
        </p:nvCxnSpPr>
        <p:spPr>
          <a:xfrm>
            <a:off x="1255594" y="3043451"/>
            <a:ext cx="7137779"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7183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10" dur="1000" fill="hold"/>
                                        <p:tgtEl>
                                          <p:spTgt spid="6"/>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decel="50000" fill="hold">
                                          <p:stCondLst>
                                            <p:cond delay="0"/>
                                          </p:stCondLst>
                                        </p:cTn>
                                        <p:tgtEl>
                                          <p:spTgt spid="7"/>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7"/>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7"/>
                                        </p:tgtEl>
                                        <p:attrNameLst>
                                          <p:attrName>ppt_w</p:attrName>
                                        </p:attrNameLst>
                                      </p:cBhvr>
                                      <p:tavLst>
                                        <p:tav tm="0">
                                          <p:val>
                                            <p:strVal val="#ppt_w*.05"/>
                                          </p:val>
                                        </p:tav>
                                        <p:tav tm="100000">
                                          <p:val>
                                            <p:strVal val="#ppt_w"/>
                                          </p:val>
                                        </p:tav>
                                      </p:tavLst>
                                    </p:anim>
                                    <p:anim calcmode="lin" valueType="num">
                                      <p:cBhvr>
                                        <p:cTn id="20" dur="1000" fill="hold"/>
                                        <p:tgtEl>
                                          <p:spTgt spid="7"/>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7"/>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7"/>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7"/>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7"/>
                                        </p:tgtEl>
                                      </p:cBhvr>
                                    </p:animEffec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Concurrent programs</a:t>
            </a:r>
            <a:endParaRPr lang="en-US" dirty="0"/>
          </a:p>
        </p:txBody>
      </p:sp>
      <p:sp>
        <p:nvSpPr>
          <p:cNvPr id="3" name="Content Placeholder 2"/>
          <p:cNvSpPr>
            <a:spLocks noGrp="1"/>
          </p:cNvSpPr>
          <p:nvPr>
            <p:ph idx="1"/>
          </p:nvPr>
        </p:nvSpPr>
        <p:spPr>
          <a:xfrm>
            <a:off x="381000" y="1098539"/>
            <a:ext cx="8382000" cy="5129096"/>
          </a:xfrm>
        </p:spPr>
        <p:txBody>
          <a:bodyPr/>
          <a:lstStyle/>
          <a:p>
            <a:r>
              <a:rPr lang="en-US" dirty="0" smtClean="0"/>
              <a:t>Synchronization paradigms:</a:t>
            </a:r>
          </a:p>
          <a:p>
            <a:pPr lvl="1"/>
            <a:r>
              <a:rPr lang="en-US" dirty="0" smtClean="0"/>
              <a:t>Locks</a:t>
            </a:r>
          </a:p>
          <a:p>
            <a:pPr lvl="1"/>
            <a:r>
              <a:rPr lang="en-US" dirty="0" smtClean="0"/>
              <a:t>Channels</a:t>
            </a:r>
          </a:p>
          <a:p>
            <a:pPr lvl="1"/>
            <a:r>
              <a:rPr lang="en-US" dirty="0" smtClean="0"/>
              <a:t>…</a:t>
            </a:r>
          </a:p>
          <a:p>
            <a:r>
              <a:rPr lang="en-US" dirty="0" smtClean="0"/>
              <a:t>Difficulties</a:t>
            </a:r>
          </a:p>
          <a:p>
            <a:pPr lvl="1"/>
            <a:r>
              <a:rPr lang="en-US" dirty="0" smtClean="0"/>
              <a:t>Shared access to memory</a:t>
            </a:r>
          </a:p>
          <a:p>
            <a:pPr lvl="1"/>
            <a:r>
              <a:rPr lang="en-US" dirty="0" smtClean="0"/>
              <a:t>Deadlocks</a:t>
            </a:r>
          </a:p>
          <a:p>
            <a:pPr lvl="1"/>
            <a:r>
              <a:rPr lang="en-US" dirty="0" smtClean="0"/>
              <a:t>Maintaining invariants</a:t>
            </a:r>
          </a:p>
          <a:p>
            <a:pPr lvl="1"/>
            <a:r>
              <a:rPr lang="en-US" dirty="0" smtClean="0"/>
              <a:t>…</a:t>
            </a:r>
          </a:p>
          <a:p>
            <a:r>
              <a:rPr lang="en-US" dirty="0" smtClean="0"/>
              <a:t>In this paper:  A way to reason about these</a:t>
            </a:r>
            <a:endParaRPr lang="en-US" dirty="0" smtClean="0"/>
          </a:p>
        </p:txBody>
      </p:sp>
    </p:spTree>
    <p:extLst>
      <p:ext uri="{BB962C8B-B14F-4D97-AF65-F5344CB8AC3E}">
        <p14:creationId xmlns:p14="http://schemas.microsoft.com/office/powerpoint/2010/main" val="195595658"/>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177424" y="4424192"/>
            <a:ext cx="8475257" cy="1064525"/>
          </a:xfrm>
          <a:prstGeom prst="roundRect">
            <a:avLst/>
          </a:prstGeom>
          <a:solidFill>
            <a:schemeClr val="accent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ounded Rectangle 6"/>
          <p:cNvSpPr/>
          <p:nvPr/>
        </p:nvSpPr>
        <p:spPr bwMode="auto">
          <a:xfrm>
            <a:off x="177424" y="3209753"/>
            <a:ext cx="8475257" cy="1064525"/>
          </a:xfrm>
          <a:prstGeom prst="roundRect">
            <a:avLst/>
          </a:prstGeom>
          <a:solidFill>
            <a:schemeClr val="accent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ounded Rectangle 5"/>
          <p:cNvSpPr/>
          <p:nvPr/>
        </p:nvSpPr>
        <p:spPr bwMode="auto">
          <a:xfrm>
            <a:off x="177424" y="1949709"/>
            <a:ext cx="8475257" cy="1064525"/>
          </a:xfrm>
          <a:prstGeom prst="roundRect">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a:xfrm>
            <a:off x="223832" y="230187"/>
            <a:ext cx="8763000" cy="1495794"/>
          </a:xfrm>
        </p:spPr>
        <p:txBody>
          <a:bodyPr/>
          <a:lstStyle/>
          <a:p>
            <a:r>
              <a:rPr lang="en-US" dirty="0" smtClean="0"/>
              <a:t>Credits alone solve one problem</a:t>
            </a:r>
            <a:endParaRPr lang="en-US" dirty="0"/>
          </a:p>
        </p:txBody>
      </p:sp>
      <p:sp>
        <p:nvSpPr>
          <p:cNvPr id="4" name="Content Placeholder 3"/>
          <p:cNvSpPr>
            <a:spLocks noGrp="1"/>
          </p:cNvSpPr>
          <p:nvPr>
            <p:ph sz="half" idx="1"/>
          </p:nvPr>
        </p:nvSpPr>
        <p:spPr>
          <a:xfrm>
            <a:off x="381000" y="1411553"/>
            <a:ext cx="4114800" cy="5429179"/>
          </a:xfrm>
        </p:spPr>
        <p:txBody>
          <a:bodyPr/>
          <a:lstStyle/>
          <a:p>
            <a:pPr>
              <a:buNone/>
            </a:pPr>
            <a:r>
              <a:rPr lang="en-US" dirty="0" smtClean="0"/>
              <a:t>Thread 0:</a:t>
            </a:r>
          </a:p>
          <a:p>
            <a:endParaRPr lang="en-US" dirty="0" smtClean="0"/>
          </a:p>
          <a:p>
            <a:r>
              <a:rPr lang="en-US" b="1" dirty="0" smtClean="0">
                <a:solidFill>
                  <a:schemeClr val="accent2">
                    <a:lumMod val="50000"/>
                  </a:schemeClr>
                </a:solidFill>
              </a:rPr>
              <a:t>receive</a:t>
            </a:r>
            <a:r>
              <a:rPr lang="en-US" dirty="0" smtClean="0"/>
              <a:t> x := </a:t>
            </a:r>
            <a:r>
              <a:rPr lang="en-US" dirty="0" err="1" smtClean="0"/>
              <a:t>ch</a:t>
            </a:r>
            <a:r>
              <a:rPr lang="en-US" dirty="0" smtClean="0"/>
              <a:t>;</a:t>
            </a:r>
            <a:endParaRPr lang="en-US" dirty="0" smtClean="0"/>
          </a:p>
          <a:p>
            <a:endParaRPr lang="en-US" dirty="0" smtClean="0"/>
          </a:p>
          <a:p>
            <a:r>
              <a:rPr lang="en-US" b="1" dirty="0">
                <a:solidFill>
                  <a:schemeClr val="accent2">
                    <a:lumMod val="50000"/>
                  </a:schemeClr>
                </a:solidFill>
              </a:rPr>
              <a:t>receive</a:t>
            </a:r>
            <a:r>
              <a:rPr lang="en-US" dirty="0" smtClean="0"/>
              <a:t> x := </a:t>
            </a:r>
            <a:r>
              <a:rPr lang="en-US" dirty="0" err="1" smtClean="0"/>
              <a:t>chA</a:t>
            </a:r>
            <a:r>
              <a:rPr lang="en-US" dirty="0" smtClean="0"/>
              <a:t>;</a:t>
            </a:r>
            <a:br>
              <a:rPr lang="en-US" dirty="0" smtClean="0"/>
            </a:br>
            <a:r>
              <a:rPr lang="en-US" b="1" dirty="0">
                <a:solidFill>
                  <a:schemeClr val="accent2">
                    <a:lumMod val="50000"/>
                  </a:schemeClr>
                </a:solidFill>
              </a:rPr>
              <a:t>send</a:t>
            </a:r>
            <a:r>
              <a:rPr lang="en-US" dirty="0" smtClean="0"/>
              <a:t> </a:t>
            </a:r>
            <a:r>
              <a:rPr lang="en-US" dirty="0" err="1" smtClean="0"/>
              <a:t>chB</a:t>
            </a:r>
            <a:r>
              <a:rPr lang="en-US" dirty="0" smtClean="0"/>
              <a:t>(E);</a:t>
            </a:r>
            <a:endParaRPr lang="en-US" dirty="0" smtClean="0"/>
          </a:p>
          <a:p>
            <a:pPr marL="0" indent="0">
              <a:buNone/>
            </a:pPr>
            <a:endParaRPr lang="en-US" dirty="0" smtClean="0"/>
          </a:p>
          <a:p>
            <a:r>
              <a:rPr lang="en-US" b="1" dirty="0" smtClean="0">
                <a:solidFill>
                  <a:schemeClr val="accent2">
                    <a:lumMod val="50000"/>
                  </a:schemeClr>
                </a:solidFill>
              </a:rPr>
              <a:t>acquire</a:t>
            </a:r>
            <a:r>
              <a:rPr lang="en-US" dirty="0" smtClean="0"/>
              <a:t> </a:t>
            </a:r>
            <a:r>
              <a:rPr lang="en-US" dirty="0" smtClean="0"/>
              <a:t>o;</a:t>
            </a:r>
            <a:r>
              <a:rPr lang="en-US" dirty="0" smtClean="0"/>
              <a:t/>
            </a:r>
            <a:br>
              <a:rPr lang="en-US" dirty="0" smtClean="0"/>
            </a:br>
            <a:r>
              <a:rPr lang="en-US" b="1" dirty="0" smtClean="0">
                <a:solidFill>
                  <a:schemeClr val="accent2">
                    <a:lumMod val="50000"/>
                  </a:schemeClr>
                </a:solidFill>
              </a:rPr>
              <a:t>receive</a:t>
            </a:r>
            <a:r>
              <a:rPr lang="en-US" dirty="0" smtClean="0"/>
              <a:t> x := </a:t>
            </a:r>
            <a:r>
              <a:rPr lang="en-US" dirty="0" err="1" smtClean="0"/>
              <a:t>ch</a:t>
            </a:r>
            <a:r>
              <a:rPr lang="en-US" dirty="0" smtClean="0"/>
              <a:t>;</a:t>
            </a:r>
            <a:endParaRPr lang="en-US" dirty="0" smtClean="0"/>
          </a:p>
          <a:p>
            <a:endParaRPr lang="en-US" dirty="0" smtClean="0"/>
          </a:p>
          <a:p>
            <a:endParaRPr lang="en-US" dirty="0" smtClean="0"/>
          </a:p>
          <a:p>
            <a:pPr>
              <a:buNone/>
            </a:pPr>
            <a:endParaRPr lang="en-US" dirty="0"/>
          </a:p>
        </p:txBody>
      </p:sp>
      <p:sp>
        <p:nvSpPr>
          <p:cNvPr id="5" name="Content Placeholder 4"/>
          <p:cNvSpPr>
            <a:spLocks noGrp="1"/>
          </p:cNvSpPr>
          <p:nvPr>
            <p:ph sz="half" idx="2"/>
          </p:nvPr>
        </p:nvSpPr>
        <p:spPr>
          <a:xfrm>
            <a:off x="4648200" y="1411553"/>
            <a:ext cx="4114800" cy="4007251"/>
          </a:xfrm>
        </p:spPr>
        <p:txBody>
          <a:bodyPr/>
          <a:lstStyle/>
          <a:p>
            <a:pPr>
              <a:buNone/>
            </a:pPr>
            <a:r>
              <a:rPr lang="en-US" dirty="0" smtClean="0"/>
              <a:t>Thread 1:</a:t>
            </a:r>
          </a:p>
          <a:p>
            <a:endParaRPr lang="en-US" dirty="0" smtClean="0"/>
          </a:p>
          <a:p>
            <a:r>
              <a:rPr lang="en-US" dirty="0" smtClean="0"/>
              <a:t>/* No send. Ever. */</a:t>
            </a:r>
          </a:p>
          <a:p>
            <a:pPr marL="0" indent="0">
              <a:buNone/>
            </a:pPr>
            <a:endParaRPr lang="en-US" dirty="0" smtClean="0"/>
          </a:p>
          <a:p>
            <a:r>
              <a:rPr lang="en-US" b="1" dirty="0">
                <a:solidFill>
                  <a:schemeClr val="accent2">
                    <a:lumMod val="50000"/>
                  </a:schemeClr>
                </a:solidFill>
              </a:rPr>
              <a:t>receive</a:t>
            </a:r>
            <a:r>
              <a:rPr lang="en-US" dirty="0" smtClean="0"/>
              <a:t> y := </a:t>
            </a:r>
            <a:r>
              <a:rPr lang="en-US" dirty="0" err="1" smtClean="0"/>
              <a:t>chB</a:t>
            </a:r>
            <a:r>
              <a:rPr lang="en-US" dirty="0" smtClean="0"/>
              <a:t>;</a:t>
            </a:r>
            <a:br>
              <a:rPr lang="en-US" dirty="0" smtClean="0"/>
            </a:br>
            <a:r>
              <a:rPr lang="en-US" b="1" dirty="0">
                <a:solidFill>
                  <a:schemeClr val="accent2">
                    <a:lumMod val="50000"/>
                  </a:schemeClr>
                </a:solidFill>
              </a:rPr>
              <a:t>send</a:t>
            </a:r>
            <a:r>
              <a:rPr lang="en-US" dirty="0" smtClean="0"/>
              <a:t> </a:t>
            </a:r>
            <a:r>
              <a:rPr lang="en-US" dirty="0" err="1" smtClean="0"/>
              <a:t>chA</a:t>
            </a:r>
            <a:r>
              <a:rPr lang="en-US" dirty="0" smtClean="0"/>
              <a:t>(F);</a:t>
            </a:r>
            <a:endParaRPr lang="en-US" dirty="0" smtClean="0"/>
          </a:p>
          <a:p>
            <a:pPr marL="0" indent="0">
              <a:buNone/>
            </a:pPr>
            <a:endParaRPr lang="en-US" dirty="0" smtClean="0"/>
          </a:p>
          <a:p>
            <a:r>
              <a:rPr lang="en-US" b="1" dirty="0" smtClean="0">
                <a:solidFill>
                  <a:schemeClr val="accent2">
                    <a:lumMod val="50000"/>
                  </a:schemeClr>
                </a:solidFill>
              </a:rPr>
              <a:t>acquire</a:t>
            </a:r>
            <a:r>
              <a:rPr lang="en-US" dirty="0" smtClean="0"/>
              <a:t> </a:t>
            </a:r>
            <a:r>
              <a:rPr lang="en-US" dirty="0" smtClean="0"/>
              <a:t>o;</a:t>
            </a:r>
            <a:r>
              <a:rPr lang="en-US" dirty="0" smtClean="0"/>
              <a:t/>
            </a:r>
            <a:br>
              <a:rPr lang="en-US" dirty="0" smtClean="0"/>
            </a:br>
            <a:r>
              <a:rPr lang="en-US" b="1" dirty="0" smtClean="0">
                <a:solidFill>
                  <a:schemeClr val="accent2">
                    <a:lumMod val="50000"/>
                  </a:schemeClr>
                </a:solidFill>
              </a:rPr>
              <a:t>send</a:t>
            </a:r>
            <a:r>
              <a:rPr lang="en-US" dirty="0" smtClean="0"/>
              <a:t> </a:t>
            </a:r>
            <a:r>
              <a:rPr lang="en-US" dirty="0" err="1" smtClean="0"/>
              <a:t>ch</a:t>
            </a:r>
            <a:r>
              <a:rPr lang="en-US" dirty="0" smtClean="0"/>
              <a:t>(E</a:t>
            </a:r>
            <a:r>
              <a:rPr lang="en-US" dirty="0" smtClean="0"/>
              <a:t>);</a:t>
            </a:r>
            <a:endParaRPr lang="en-US" dirty="0"/>
          </a:p>
        </p:txBody>
      </p:sp>
      <p:sp>
        <p:nvSpPr>
          <p:cNvPr id="8" name="Rounded Rectangle 7"/>
          <p:cNvSpPr/>
          <p:nvPr/>
        </p:nvSpPr>
        <p:spPr bwMode="auto">
          <a:xfrm>
            <a:off x="3647152" y="2719508"/>
            <a:ext cx="887106" cy="586850"/>
          </a:xfrm>
          <a:prstGeom prst="roundRect">
            <a:avLst/>
          </a:prstGeom>
          <a:solidFill>
            <a:schemeClr val="accent4">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or:</a:t>
            </a:r>
          </a:p>
        </p:txBody>
      </p:sp>
      <p:sp>
        <p:nvSpPr>
          <p:cNvPr id="10" name="Rounded Rectangle 9"/>
          <p:cNvSpPr/>
          <p:nvPr/>
        </p:nvSpPr>
        <p:spPr bwMode="auto">
          <a:xfrm>
            <a:off x="3647152" y="4130767"/>
            <a:ext cx="887106" cy="586850"/>
          </a:xfrm>
          <a:prstGeom prst="roundRect">
            <a:avLst/>
          </a:prstGeom>
          <a:solidFill>
            <a:schemeClr val="accent4">
              <a:lumMod val="75000"/>
            </a:schemeClr>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or:</a:t>
            </a:r>
          </a:p>
        </p:txBody>
      </p:sp>
    </p:spTree>
    <p:extLst>
      <p:ext uri="{BB962C8B-B14F-4D97-AF65-F5344CB8AC3E}">
        <p14:creationId xmlns:p14="http://schemas.microsoft.com/office/powerpoint/2010/main" val="39755564"/>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of credits on wait level</a:t>
            </a:r>
            <a:endParaRPr lang="en-US" dirty="0"/>
          </a:p>
        </p:txBody>
      </p:sp>
      <p:sp>
        <p:nvSpPr>
          <p:cNvPr id="3" name="Content Placeholder 2"/>
          <p:cNvSpPr>
            <a:spLocks noGrp="1"/>
          </p:cNvSpPr>
          <p:nvPr>
            <p:ph idx="1"/>
          </p:nvPr>
        </p:nvSpPr>
        <p:spPr>
          <a:xfrm>
            <a:off x="381000" y="1412875"/>
            <a:ext cx="8382000" cy="4275016"/>
          </a:xfrm>
        </p:spPr>
        <p:txBody>
          <a:bodyPr/>
          <a:lstStyle/>
          <a:p>
            <a:r>
              <a:rPr lang="en-US" sz="3600" dirty="0"/>
              <a:t>Wait level of a channel is specified at the time the object is being allocated</a:t>
            </a:r>
            <a:r>
              <a:rPr lang="en-US" sz="3600" dirty="0" smtClean="0"/>
              <a:t>:</a:t>
            </a:r>
          </a:p>
          <a:p>
            <a:endParaRPr lang="en-US" b="1" dirty="0" smtClean="0">
              <a:solidFill>
                <a:srgbClr val="0070C0"/>
              </a:solidFill>
              <a:latin typeface="Consolas" pitchFamily="49" charset="0"/>
              <a:cs typeface="Consolas" pitchFamily="49" charset="0"/>
            </a:endParaRPr>
          </a:p>
          <a:p>
            <a:r>
              <a:rPr lang="en-US" b="1" dirty="0" err="1" smtClean="0">
                <a:solidFill>
                  <a:srgbClr val="0070C0"/>
                </a:solidFill>
                <a:latin typeface="Consolas" pitchFamily="49" charset="0"/>
                <a:cs typeface="Consolas" pitchFamily="49" charset="0"/>
              </a:rPr>
              <a:t>waitlevel</a:t>
            </a:r>
            <a:r>
              <a:rPr lang="en-US" sz="3200" dirty="0" smtClean="0"/>
              <a:t>  ≡</a:t>
            </a:r>
            <a:r>
              <a:rPr lang="en-US" sz="3200" dirty="0"/>
              <a:t/>
            </a:r>
            <a:br>
              <a:rPr lang="en-US" sz="3200" dirty="0"/>
            </a:br>
            <a:r>
              <a:rPr lang="en-US" sz="3200" dirty="0"/>
              <a:t>	</a:t>
            </a:r>
            <a:r>
              <a:rPr lang="en-US" sz="3200" dirty="0">
                <a:latin typeface="Segoe" pitchFamily="34" charset="0"/>
              </a:rPr>
              <a:t>(</a:t>
            </a:r>
            <a:r>
              <a:rPr lang="en-US" sz="3200" dirty="0">
                <a:latin typeface="Segoe" pitchFamily="34" charset="0"/>
                <a:sym typeface="Symbol"/>
              </a:rPr>
              <a:t></a:t>
            </a:r>
            <a:r>
              <a:rPr lang="en-US" sz="4400" dirty="0" err="1">
                <a:latin typeface="Brush Script MT"/>
                <a:sym typeface="Symbol"/>
              </a:rPr>
              <a:t>l</a:t>
            </a:r>
            <a:r>
              <a:rPr lang="en-US" sz="3200" dirty="0" err="1">
                <a:latin typeface="Segoe" pitchFamily="34" charset="0"/>
                <a:sym typeface="Symbol"/>
              </a:rPr>
              <a:t>Held</a:t>
            </a:r>
            <a:r>
              <a:rPr lang="en-US" sz="3200" dirty="0">
                <a:latin typeface="Segoe" pitchFamily="34" charset="0"/>
                <a:sym typeface="Symbol"/>
              </a:rPr>
              <a:t>   </a:t>
            </a:r>
            <a:r>
              <a:rPr lang="en-US" sz="4400" dirty="0">
                <a:latin typeface="Brush Script MT"/>
                <a:sym typeface="Symbol"/>
              </a:rPr>
              <a:t>l</a:t>
            </a:r>
            <a:r>
              <a:rPr lang="en-US" sz="3200" dirty="0">
                <a:latin typeface="Segoe" pitchFamily="34" charset="0"/>
                <a:sym typeface="Symbol"/>
              </a:rPr>
              <a:t>.mu</a:t>
            </a:r>
            <a:r>
              <a:rPr lang="en-US" sz="3200" dirty="0">
                <a:latin typeface="Segoe" pitchFamily="34" charset="0"/>
              </a:rPr>
              <a:t>)</a:t>
            </a:r>
            <a:r>
              <a:rPr lang="en-US" sz="3200" dirty="0">
                <a:solidFill>
                  <a:srgbClr val="000000"/>
                </a:solidFill>
                <a:latin typeface="Segoe" pitchFamily="34" charset="0"/>
                <a:sym typeface="Symbol"/>
              </a:rPr>
              <a:t>  </a:t>
            </a:r>
            <a:br>
              <a:rPr lang="en-US" sz="3200" dirty="0">
                <a:solidFill>
                  <a:srgbClr val="000000"/>
                </a:solidFill>
                <a:latin typeface="Segoe" pitchFamily="34" charset="0"/>
                <a:sym typeface="Symbol"/>
              </a:rPr>
            </a:br>
            <a:r>
              <a:rPr lang="en-US" sz="3200" dirty="0">
                <a:solidFill>
                  <a:srgbClr val="000000"/>
                </a:solidFill>
                <a:latin typeface="Segoe" pitchFamily="34" charset="0"/>
                <a:sym typeface="Symbol"/>
              </a:rPr>
              <a:t>	</a:t>
            </a:r>
            <a:r>
              <a:rPr lang="en-US" sz="3200" dirty="0">
                <a:latin typeface="Segoe" pitchFamily="34" charset="0"/>
              </a:rPr>
              <a:t>(</a:t>
            </a:r>
            <a:r>
              <a:rPr lang="en-US" sz="3200" dirty="0">
                <a:latin typeface="Segoe" pitchFamily="34" charset="0"/>
                <a:sym typeface="Symbol"/>
              </a:rPr>
              <a:t></a:t>
            </a:r>
            <a:r>
              <a:rPr lang="en-US" sz="3200" dirty="0" err="1">
                <a:latin typeface="Segoe" pitchFamily="34" charset="0"/>
                <a:sym typeface="Symbol"/>
              </a:rPr>
              <a:t>ch</a:t>
            </a:r>
            <a:r>
              <a:rPr lang="en-US" sz="3200" dirty="0">
                <a:latin typeface="Segoe" pitchFamily="34" charset="0"/>
                <a:sym typeface="Symbol"/>
              </a:rPr>
              <a:t> | C[</a:t>
            </a:r>
            <a:r>
              <a:rPr lang="en-US" sz="3200" dirty="0" err="1"/>
              <a:t>ch</a:t>
            </a:r>
            <a:r>
              <a:rPr lang="en-US" sz="3200" dirty="0"/>
              <a:t>] &lt; 0</a:t>
            </a:r>
            <a:r>
              <a:rPr lang="en-US" sz="3200" dirty="0">
                <a:latin typeface="Segoe" pitchFamily="34" charset="0"/>
                <a:sym typeface="Symbol"/>
              </a:rPr>
              <a:t>   </a:t>
            </a:r>
            <a:r>
              <a:rPr lang="en-US" sz="3200" dirty="0"/>
              <a:t>ch</a:t>
            </a:r>
            <a:r>
              <a:rPr lang="en-US" sz="3200" dirty="0">
                <a:latin typeface="Segoe" pitchFamily="34" charset="0"/>
                <a:sym typeface="Symbol"/>
              </a:rPr>
              <a:t>.mu</a:t>
            </a:r>
            <a:r>
              <a:rPr lang="en-US" sz="3200" dirty="0" smtClean="0">
                <a:latin typeface="Segoe" pitchFamily="34" charset="0"/>
              </a:rPr>
              <a:t>)</a:t>
            </a:r>
            <a:endParaRPr lang="en-US" b="1" dirty="0" smtClean="0">
              <a:solidFill>
                <a:srgbClr val="0070C0"/>
              </a:solidFill>
              <a:latin typeface="Consolas" pitchFamily="49" charset="0"/>
              <a:cs typeface="Consolas" pitchFamily="49" charset="0"/>
            </a:endParaRPr>
          </a:p>
          <a:p>
            <a:r>
              <a:rPr lang="en-US" b="1" dirty="0" smtClean="0">
                <a:solidFill>
                  <a:srgbClr val="0070C0"/>
                </a:solidFill>
                <a:latin typeface="Consolas" pitchFamily="49" charset="0"/>
                <a:cs typeface="Consolas" pitchFamily="49" charset="0"/>
              </a:rPr>
              <a:t>receive</a:t>
            </a:r>
            <a:r>
              <a:rPr lang="en-US" sz="3600" dirty="0" smtClean="0"/>
              <a:t> can only be done for channels strictly above </a:t>
            </a:r>
            <a:r>
              <a:rPr lang="en-US" b="1" dirty="0" err="1">
                <a:solidFill>
                  <a:srgbClr val="0070C0"/>
                </a:solidFill>
                <a:latin typeface="Consolas" pitchFamily="49" charset="0"/>
                <a:cs typeface="Consolas" pitchFamily="49" charset="0"/>
              </a:rPr>
              <a:t>waitlevel</a:t>
            </a:r>
            <a:endParaRPr lang="en-US" b="1" dirty="0">
              <a:solidFill>
                <a:srgbClr val="0070C0"/>
              </a:solidFill>
              <a:latin typeface="Consolas" pitchFamily="49" charset="0"/>
              <a:cs typeface="Consolas" pitchFamily="49" charset="0"/>
            </a:endParaRPr>
          </a:p>
        </p:txBody>
      </p:sp>
      <p:sp>
        <p:nvSpPr>
          <p:cNvPr id="4" name="TextBox 3"/>
          <p:cNvSpPr txBox="1"/>
          <p:nvPr/>
        </p:nvSpPr>
        <p:spPr>
          <a:xfrm>
            <a:off x="757238" y="2413779"/>
            <a:ext cx="510063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400" dirty="0" err="1" smtClean="0">
                <a:solidFill>
                  <a:schemeClr val="bg1"/>
                </a:solidFill>
                <a:latin typeface="Consolas" pitchFamily="49" charset="0"/>
                <a:cs typeface="Consolas" pitchFamily="49" charset="0"/>
              </a:rPr>
              <a:t>ch</a:t>
            </a:r>
            <a:r>
              <a:rPr lang="en-US" sz="2400" dirty="0" smtClean="0">
                <a:solidFill>
                  <a:schemeClr val="bg1"/>
                </a:solidFill>
                <a:latin typeface="Consolas" pitchFamily="49" charset="0"/>
                <a:cs typeface="Consolas" pitchFamily="49" charset="0"/>
              </a:rPr>
              <a:t> := </a:t>
            </a:r>
            <a:r>
              <a:rPr lang="en-US" sz="2400" b="1" dirty="0" smtClean="0">
                <a:solidFill>
                  <a:srgbClr val="0070C0"/>
                </a:solidFill>
                <a:latin typeface="Consolas" pitchFamily="49" charset="0"/>
                <a:cs typeface="Consolas" pitchFamily="49" charset="0"/>
              </a:rPr>
              <a:t>new</a:t>
            </a: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Ch</a:t>
            </a:r>
            <a:r>
              <a:rPr lang="en-US" sz="2400" dirty="0" smtClean="0">
                <a:solidFill>
                  <a:schemeClr val="bg1"/>
                </a:solidFill>
                <a:latin typeface="Consolas" pitchFamily="49" charset="0"/>
                <a:cs typeface="Consolas" pitchFamily="49" charset="0"/>
              </a:rPr>
              <a:t> </a:t>
            </a:r>
            <a:r>
              <a:rPr lang="en-US" sz="2400" b="1" dirty="0" smtClean="0">
                <a:solidFill>
                  <a:srgbClr val="0070C0"/>
                </a:solidFill>
                <a:latin typeface="Consolas" pitchFamily="49" charset="0"/>
                <a:cs typeface="Consolas" pitchFamily="49" charset="0"/>
              </a:rPr>
              <a:t>between</a:t>
            </a:r>
            <a:r>
              <a:rPr lang="en-US" sz="2400" dirty="0" smtClean="0">
                <a:solidFill>
                  <a:schemeClr val="bg1"/>
                </a:solidFill>
                <a:latin typeface="Consolas" pitchFamily="49" charset="0"/>
                <a:cs typeface="Consolas" pitchFamily="49" charset="0"/>
              </a:rPr>
              <a:t> </a:t>
            </a:r>
            <a:r>
              <a:rPr lang="en-US" sz="2400" dirty="0" smtClean="0">
                <a:solidFill>
                  <a:schemeClr val="bg1"/>
                </a:solidFill>
                <a:latin typeface="Consolas" pitchFamily="49" charset="0"/>
                <a:cs typeface="Consolas" pitchFamily="49" charset="0"/>
              </a:rPr>
              <a:t>L </a:t>
            </a:r>
            <a:r>
              <a:rPr lang="en-US" sz="2400" b="1" dirty="0">
                <a:solidFill>
                  <a:srgbClr val="0070C0"/>
                </a:solidFill>
                <a:latin typeface="Consolas" pitchFamily="49" charset="0"/>
                <a:cs typeface="Consolas" pitchFamily="49" charset="0"/>
              </a:rPr>
              <a:t>and</a:t>
            </a:r>
            <a:r>
              <a:rPr lang="en-US" sz="2400" dirty="0" smtClean="0">
                <a:solidFill>
                  <a:schemeClr val="bg1"/>
                </a:solidFill>
                <a:latin typeface="Consolas" pitchFamily="49" charset="0"/>
                <a:cs typeface="Consolas" pitchFamily="49" charset="0"/>
              </a:rPr>
              <a:t> H;</a:t>
            </a:r>
          </a:p>
        </p:txBody>
      </p:sp>
    </p:spTree>
    <p:extLst>
      <p:ext uri="{BB962C8B-B14F-4D97-AF65-F5344CB8AC3E}">
        <p14:creationId xmlns:p14="http://schemas.microsoft.com/office/powerpoint/2010/main" val="1551778344"/>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Hiding debt</a:t>
            </a:r>
            <a:endParaRPr lang="en-US" dirty="0"/>
          </a:p>
        </p:txBody>
      </p:sp>
      <p:sp>
        <p:nvSpPr>
          <p:cNvPr id="3" name="Content Placeholder 2"/>
          <p:cNvSpPr>
            <a:spLocks noGrp="1"/>
          </p:cNvSpPr>
          <p:nvPr>
            <p:ph idx="1"/>
          </p:nvPr>
        </p:nvSpPr>
        <p:spPr>
          <a:xfrm>
            <a:off x="381000" y="1412875"/>
            <a:ext cx="8382000" cy="1929759"/>
          </a:xfrm>
        </p:spPr>
        <p:txBody>
          <a:bodyPr/>
          <a:lstStyle/>
          <a:p>
            <a:r>
              <a:rPr lang="en-US" dirty="0" smtClean="0"/>
              <a:t>Cannot store negative credits in boxes (monitors, channels, …)</a:t>
            </a:r>
          </a:p>
          <a:p>
            <a:r>
              <a:rPr lang="en-US" dirty="0" smtClean="0"/>
              <a:t>Calls cannot pass credits if caller ends up with negative credits</a:t>
            </a:r>
            <a:endParaRPr lang="en-US" dirty="0"/>
          </a:p>
        </p:txBody>
      </p:sp>
    </p:spTree>
    <p:extLst>
      <p:ext uri="{BB962C8B-B14F-4D97-AF65-F5344CB8AC3E}">
        <p14:creationId xmlns:p14="http://schemas.microsoft.com/office/powerpoint/2010/main" val="879573876"/>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430623" y="4313422"/>
            <a:ext cx="8475257" cy="1064525"/>
          </a:xfrm>
          <a:prstGeom prst="roundRect">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Rounded Rectangle 6"/>
          <p:cNvSpPr/>
          <p:nvPr/>
        </p:nvSpPr>
        <p:spPr bwMode="auto">
          <a:xfrm>
            <a:off x="430623" y="3098983"/>
            <a:ext cx="8475257" cy="1064525"/>
          </a:xfrm>
          <a:prstGeom prst="roundRect">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6" name="Rounded Rectangle 5"/>
          <p:cNvSpPr/>
          <p:nvPr/>
        </p:nvSpPr>
        <p:spPr bwMode="auto">
          <a:xfrm>
            <a:off x="430623" y="1838939"/>
            <a:ext cx="8475257" cy="1064525"/>
          </a:xfrm>
          <a:prstGeom prst="roundRect">
            <a:avLst/>
          </a:prstGeom>
          <a:solidFill>
            <a:srgbClr val="92D05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title"/>
          </p:nvPr>
        </p:nvSpPr>
        <p:spPr>
          <a:xfrm>
            <a:off x="381000" y="230187"/>
            <a:ext cx="8763000" cy="1495794"/>
          </a:xfrm>
        </p:spPr>
        <p:txBody>
          <a:bodyPr/>
          <a:lstStyle/>
          <a:p>
            <a:r>
              <a:rPr lang="en-US" dirty="0" smtClean="0"/>
              <a:t>Credits and wait order ensure deadlock freedom</a:t>
            </a:r>
            <a:endParaRPr lang="en-US" dirty="0"/>
          </a:p>
        </p:txBody>
      </p:sp>
      <p:sp>
        <p:nvSpPr>
          <p:cNvPr id="4" name="Content Placeholder 3"/>
          <p:cNvSpPr>
            <a:spLocks noGrp="1"/>
          </p:cNvSpPr>
          <p:nvPr>
            <p:ph sz="half" idx="1"/>
          </p:nvPr>
        </p:nvSpPr>
        <p:spPr>
          <a:xfrm>
            <a:off x="634199" y="1300783"/>
            <a:ext cx="4114800" cy="5429179"/>
          </a:xfrm>
        </p:spPr>
        <p:txBody>
          <a:bodyPr/>
          <a:lstStyle/>
          <a:p>
            <a:endParaRPr lang="en-US" dirty="0" smtClean="0"/>
          </a:p>
          <a:p>
            <a:endParaRPr lang="en-US" dirty="0" smtClean="0"/>
          </a:p>
          <a:p>
            <a:r>
              <a:rPr lang="en-US" b="1" dirty="0" smtClean="0">
                <a:solidFill>
                  <a:schemeClr val="accent2">
                    <a:lumMod val="50000"/>
                  </a:schemeClr>
                </a:solidFill>
              </a:rPr>
              <a:t>receive</a:t>
            </a:r>
            <a:r>
              <a:rPr lang="en-US" dirty="0" smtClean="0"/>
              <a:t> x := </a:t>
            </a:r>
            <a:r>
              <a:rPr lang="en-US" dirty="0" err="1" smtClean="0"/>
              <a:t>ch</a:t>
            </a:r>
            <a:r>
              <a:rPr lang="en-US" dirty="0" smtClean="0"/>
              <a:t>;</a:t>
            </a:r>
            <a:endParaRPr lang="en-US" dirty="0" smtClean="0"/>
          </a:p>
          <a:p>
            <a:endParaRPr lang="en-US" dirty="0" smtClean="0"/>
          </a:p>
          <a:p>
            <a:r>
              <a:rPr lang="en-US" b="1" dirty="0">
                <a:solidFill>
                  <a:schemeClr val="accent2">
                    <a:lumMod val="50000"/>
                  </a:schemeClr>
                </a:solidFill>
              </a:rPr>
              <a:t>receive</a:t>
            </a:r>
            <a:r>
              <a:rPr lang="en-US" dirty="0" smtClean="0"/>
              <a:t> x := </a:t>
            </a:r>
            <a:r>
              <a:rPr lang="en-US" dirty="0" err="1" smtClean="0"/>
              <a:t>chA</a:t>
            </a:r>
            <a:r>
              <a:rPr lang="en-US" dirty="0" smtClean="0"/>
              <a:t>;</a:t>
            </a:r>
            <a:br>
              <a:rPr lang="en-US" dirty="0" smtClean="0"/>
            </a:br>
            <a:r>
              <a:rPr lang="en-US" b="1" dirty="0">
                <a:solidFill>
                  <a:schemeClr val="accent2">
                    <a:lumMod val="50000"/>
                  </a:schemeClr>
                </a:solidFill>
              </a:rPr>
              <a:t>send</a:t>
            </a:r>
            <a:r>
              <a:rPr lang="en-US" dirty="0" smtClean="0"/>
              <a:t> </a:t>
            </a:r>
            <a:r>
              <a:rPr lang="en-US" dirty="0" err="1" smtClean="0"/>
              <a:t>chB</a:t>
            </a:r>
            <a:r>
              <a:rPr lang="en-US" dirty="0" smtClean="0"/>
              <a:t>(E);</a:t>
            </a:r>
            <a:endParaRPr lang="en-US" dirty="0" smtClean="0"/>
          </a:p>
          <a:p>
            <a:pPr marL="0" indent="0">
              <a:buNone/>
            </a:pPr>
            <a:endParaRPr lang="en-US" dirty="0" smtClean="0"/>
          </a:p>
          <a:p>
            <a:r>
              <a:rPr lang="en-US" b="1" dirty="0" smtClean="0">
                <a:solidFill>
                  <a:schemeClr val="accent2">
                    <a:lumMod val="50000"/>
                  </a:schemeClr>
                </a:solidFill>
              </a:rPr>
              <a:t>acquire</a:t>
            </a:r>
            <a:r>
              <a:rPr lang="en-US" dirty="0" smtClean="0"/>
              <a:t> </a:t>
            </a:r>
            <a:r>
              <a:rPr lang="en-US" dirty="0" smtClean="0"/>
              <a:t>o;</a:t>
            </a:r>
            <a:r>
              <a:rPr lang="en-US" dirty="0" smtClean="0"/>
              <a:t/>
            </a:r>
            <a:br>
              <a:rPr lang="en-US" dirty="0" smtClean="0"/>
            </a:br>
            <a:r>
              <a:rPr lang="en-US" b="1" dirty="0" smtClean="0">
                <a:solidFill>
                  <a:schemeClr val="accent2">
                    <a:lumMod val="50000"/>
                  </a:schemeClr>
                </a:solidFill>
              </a:rPr>
              <a:t>receive</a:t>
            </a:r>
            <a:r>
              <a:rPr lang="en-US" dirty="0" smtClean="0"/>
              <a:t> x := </a:t>
            </a:r>
            <a:r>
              <a:rPr lang="en-US" dirty="0" err="1" smtClean="0"/>
              <a:t>ch</a:t>
            </a:r>
            <a:r>
              <a:rPr lang="en-US" dirty="0" smtClean="0"/>
              <a:t>;</a:t>
            </a:r>
            <a:endParaRPr lang="en-US" dirty="0" smtClean="0"/>
          </a:p>
          <a:p>
            <a:endParaRPr lang="en-US" dirty="0" smtClean="0"/>
          </a:p>
          <a:p>
            <a:endParaRPr lang="en-US" dirty="0" smtClean="0"/>
          </a:p>
          <a:p>
            <a:pPr>
              <a:buNone/>
            </a:pPr>
            <a:endParaRPr lang="en-US" dirty="0"/>
          </a:p>
        </p:txBody>
      </p:sp>
      <p:sp>
        <p:nvSpPr>
          <p:cNvPr id="5" name="Content Placeholder 4"/>
          <p:cNvSpPr>
            <a:spLocks noGrp="1"/>
          </p:cNvSpPr>
          <p:nvPr>
            <p:ph sz="half" idx="2"/>
          </p:nvPr>
        </p:nvSpPr>
        <p:spPr>
          <a:xfrm>
            <a:off x="4901399" y="1300783"/>
            <a:ext cx="4114800" cy="4007251"/>
          </a:xfrm>
        </p:spPr>
        <p:txBody>
          <a:bodyPr/>
          <a:lstStyle/>
          <a:p>
            <a:pPr>
              <a:buNone/>
            </a:pPr>
            <a:r>
              <a:rPr lang="en-US" dirty="0" smtClean="0"/>
              <a:t> </a:t>
            </a:r>
            <a:endParaRPr lang="en-US" dirty="0" smtClean="0"/>
          </a:p>
          <a:p>
            <a:endParaRPr lang="en-US" dirty="0" smtClean="0"/>
          </a:p>
          <a:p>
            <a:r>
              <a:rPr lang="en-US" dirty="0" smtClean="0"/>
              <a:t>/* No send. Ever. */</a:t>
            </a:r>
          </a:p>
          <a:p>
            <a:pPr marL="0" indent="0">
              <a:buNone/>
            </a:pPr>
            <a:endParaRPr lang="en-US" dirty="0" smtClean="0"/>
          </a:p>
          <a:p>
            <a:r>
              <a:rPr lang="en-US" b="1" dirty="0">
                <a:solidFill>
                  <a:schemeClr val="accent2">
                    <a:lumMod val="50000"/>
                  </a:schemeClr>
                </a:solidFill>
              </a:rPr>
              <a:t>receive</a:t>
            </a:r>
            <a:r>
              <a:rPr lang="en-US" dirty="0" smtClean="0"/>
              <a:t> y := </a:t>
            </a:r>
            <a:r>
              <a:rPr lang="en-US" dirty="0" err="1" smtClean="0"/>
              <a:t>chB</a:t>
            </a:r>
            <a:r>
              <a:rPr lang="en-US" dirty="0" smtClean="0"/>
              <a:t>;</a:t>
            </a:r>
            <a:br>
              <a:rPr lang="en-US" dirty="0" smtClean="0"/>
            </a:br>
            <a:r>
              <a:rPr lang="en-US" b="1" dirty="0">
                <a:solidFill>
                  <a:schemeClr val="accent2">
                    <a:lumMod val="50000"/>
                  </a:schemeClr>
                </a:solidFill>
              </a:rPr>
              <a:t>send</a:t>
            </a:r>
            <a:r>
              <a:rPr lang="en-US" dirty="0" smtClean="0"/>
              <a:t> </a:t>
            </a:r>
            <a:r>
              <a:rPr lang="en-US" dirty="0" err="1" smtClean="0"/>
              <a:t>chA</a:t>
            </a:r>
            <a:r>
              <a:rPr lang="en-US" dirty="0" smtClean="0"/>
              <a:t>(F);</a:t>
            </a:r>
            <a:endParaRPr lang="en-US" dirty="0" smtClean="0"/>
          </a:p>
          <a:p>
            <a:pPr marL="0" indent="0">
              <a:buNone/>
            </a:pPr>
            <a:endParaRPr lang="en-US" dirty="0" smtClean="0"/>
          </a:p>
          <a:p>
            <a:r>
              <a:rPr lang="en-US" b="1" dirty="0" smtClean="0">
                <a:solidFill>
                  <a:schemeClr val="accent2">
                    <a:lumMod val="50000"/>
                  </a:schemeClr>
                </a:solidFill>
              </a:rPr>
              <a:t>acquire</a:t>
            </a:r>
            <a:r>
              <a:rPr lang="en-US" dirty="0" smtClean="0"/>
              <a:t> </a:t>
            </a:r>
            <a:r>
              <a:rPr lang="en-US" dirty="0" smtClean="0"/>
              <a:t>o;</a:t>
            </a:r>
            <a:r>
              <a:rPr lang="en-US" dirty="0" smtClean="0"/>
              <a:t/>
            </a:r>
            <a:br>
              <a:rPr lang="en-US" dirty="0" smtClean="0"/>
            </a:br>
            <a:r>
              <a:rPr lang="en-US" b="1" dirty="0" smtClean="0">
                <a:solidFill>
                  <a:schemeClr val="accent2">
                    <a:lumMod val="50000"/>
                  </a:schemeClr>
                </a:solidFill>
              </a:rPr>
              <a:t>send</a:t>
            </a:r>
            <a:r>
              <a:rPr lang="en-US" dirty="0" smtClean="0"/>
              <a:t> </a:t>
            </a:r>
            <a:r>
              <a:rPr lang="en-US" dirty="0" err="1" smtClean="0"/>
              <a:t>ch</a:t>
            </a:r>
            <a:r>
              <a:rPr lang="en-US" dirty="0" smtClean="0"/>
              <a:t>(E</a:t>
            </a:r>
            <a:r>
              <a:rPr lang="en-US" dirty="0" smtClean="0"/>
              <a:t>);</a:t>
            </a:r>
            <a:endParaRPr lang="en-US" dirty="0"/>
          </a:p>
        </p:txBody>
      </p:sp>
      <p:sp>
        <p:nvSpPr>
          <p:cNvPr id="11" name="Content Placeholder 2"/>
          <p:cNvSpPr txBox="1">
            <a:spLocks/>
          </p:cNvSpPr>
          <p:nvPr/>
        </p:nvSpPr>
        <p:spPr>
          <a:xfrm>
            <a:off x="381000" y="5842084"/>
            <a:ext cx="8382000" cy="498598"/>
          </a:xfrm>
          <a:prstGeom prst="rect">
            <a:avLst/>
          </a:prstGeom>
        </p:spPr>
        <p:txBody>
          <a:bodyPr vert="horz" lIns="0" tIns="0" rIns="0" bIns="0" rtlCol="0">
            <a:spAutoFit/>
          </a:bodyPr>
          <a:lstStyle>
            <a:lvl1pPr marL="339976" indent="-339976" algn="l" defTabSz="914363" rtl="0" eaLnBrk="1" latinLnBrk="0" hangingPunct="1">
              <a:lnSpc>
                <a:spcPct val="90000"/>
              </a:lnSpc>
              <a:spcBef>
                <a:spcPct val="20000"/>
              </a:spcBef>
              <a:buSzPct val="90000"/>
              <a:buFontTx/>
              <a:buBlip>
                <a:blip r:embed="rId2"/>
              </a:buBlip>
              <a:defRPr sz="2800" kern="1200">
                <a:solidFill>
                  <a:schemeClr val="bg1"/>
                </a:solidFill>
                <a:latin typeface="+mn-lt"/>
                <a:ea typeface="+mn-ea"/>
                <a:cs typeface="+mn-cs"/>
              </a:defRPr>
            </a:lvl1pPr>
            <a:lvl2pPr marL="673338" indent="-325424" algn="l" defTabSz="914363" rtl="0" eaLnBrk="1" latinLnBrk="0" hangingPunct="1">
              <a:lnSpc>
                <a:spcPct val="90000"/>
              </a:lnSpc>
              <a:spcBef>
                <a:spcPct val="20000"/>
              </a:spcBef>
              <a:buSzPct val="90000"/>
              <a:buFontTx/>
              <a:buBlip>
                <a:blip r:embed="rId2"/>
              </a:buBlip>
              <a:defRPr sz="2400" kern="1200">
                <a:solidFill>
                  <a:schemeClr val="bg1"/>
                </a:solidFill>
                <a:latin typeface="+mn-lt"/>
                <a:ea typeface="+mn-ea"/>
                <a:cs typeface="+mn-cs"/>
              </a:defRPr>
            </a:lvl2pPr>
            <a:lvl3pPr marL="953785" indent="-288384" algn="l" defTabSz="914363" rtl="0" eaLnBrk="1" latinLnBrk="0" hangingPunct="1">
              <a:lnSpc>
                <a:spcPct val="90000"/>
              </a:lnSpc>
              <a:spcBef>
                <a:spcPct val="20000"/>
              </a:spcBef>
              <a:buSzPct val="90000"/>
              <a:buFontTx/>
              <a:buBlip>
                <a:blip r:embed="rId2"/>
              </a:buBlip>
              <a:defRPr sz="2000" kern="1200">
                <a:solidFill>
                  <a:schemeClr val="bg1"/>
                </a:solidFill>
                <a:latin typeface="+mn-lt"/>
                <a:ea typeface="+mn-ea"/>
                <a:cs typeface="+mn-cs"/>
              </a:defRPr>
            </a:lvl3pPr>
            <a:lvl4pPr marL="1227618" indent="-273833" algn="l" defTabSz="914363" rtl="0" eaLnBrk="1" latinLnBrk="0" hangingPunct="1">
              <a:lnSpc>
                <a:spcPct val="90000"/>
              </a:lnSpc>
              <a:spcBef>
                <a:spcPct val="20000"/>
              </a:spcBef>
              <a:buSzPct val="90000"/>
              <a:buFontTx/>
              <a:buBlip>
                <a:blip r:embed="rId2"/>
              </a:buBlip>
              <a:defRPr sz="1800" kern="1200">
                <a:solidFill>
                  <a:schemeClr val="bg1"/>
                </a:solidFill>
                <a:latin typeface="+mn-lt"/>
                <a:ea typeface="+mn-ea"/>
                <a:cs typeface="+mn-cs"/>
              </a:defRPr>
            </a:lvl4pPr>
            <a:lvl5pPr marL="1516002" indent="-280447" algn="l" defTabSz="914363" rtl="0" eaLnBrk="1" latinLnBrk="0" hangingPunct="1">
              <a:lnSpc>
                <a:spcPct val="90000"/>
              </a:lnSpc>
              <a:spcBef>
                <a:spcPct val="20000"/>
              </a:spcBef>
              <a:buSzPct val="90000"/>
              <a:buFontTx/>
              <a:buBlip>
                <a:blip r:embed="rId2"/>
              </a:buBlip>
              <a:defRPr sz="18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3600" dirty="0" smtClean="0"/>
              <a:t>Paper proves soundness</a:t>
            </a:r>
          </a:p>
        </p:txBody>
      </p:sp>
    </p:spTree>
    <p:extLst>
      <p:ext uri="{BB962C8B-B14F-4D97-AF65-F5344CB8AC3E}">
        <p14:creationId xmlns:p14="http://schemas.microsoft.com/office/powerpoint/2010/main" val="428712476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Producer Consumer</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732800702"/>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 semantics of Chalice</a:t>
            </a:r>
            <a:endParaRPr lang="en-US" dirty="0"/>
          </a:p>
        </p:txBody>
      </p:sp>
      <p:sp>
        <p:nvSpPr>
          <p:cNvPr id="3" name="Content Placeholder 2"/>
          <p:cNvSpPr>
            <a:spLocks noGrp="1"/>
          </p:cNvSpPr>
          <p:nvPr>
            <p:ph idx="1"/>
          </p:nvPr>
        </p:nvSpPr>
        <p:spPr>
          <a:xfrm>
            <a:off x="381000" y="1255707"/>
            <a:ext cx="8382000" cy="457048"/>
          </a:xfrm>
        </p:spPr>
        <p:txBody>
          <a:bodyPr/>
          <a:lstStyle/>
          <a:p>
            <a:r>
              <a:rPr lang="en-US" dirty="0" smtClean="0"/>
              <a:t>Given as translation to Boogie</a:t>
            </a:r>
          </a:p>
        </p:txBody>
      </p:sp>
      <p:sp>
        <p:nvSpPr>
          <p:cNvPr id="4" name="Snip Single Corner Rectangle 3"/>
          <p:cNvSpPr/>
          <p:nvPr/>
        </p:nvSpPr>
        <p:spPr bwMode="auto">
          <a:xfrm>
            <a:off x="840836" y="1985958"/>
            <a:ext cx="1716631" cy="887326"/>
          </a:xfrm>
          <a:prstGeom prst="snip1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Chalice</a:t>
            </a:r>
          </a:p>
        </p:txBody>
      </p:sp>
      <p:sp>
        <p:nvSpPr>
          <p:cNvPr id="5" name="Round Diagonal Corner Rectangle 4"/>
          <p:cNvSpPr/>
          <p:nvPr/>
        </p:nvSpPr>
        <p:spPr bwMode="auto">
          <a:xfrm>
            <a:off x="5220573" y="5070737"/>
            <a:ext cx="1656944" cy="856034"/>
          </a:xfrm>
          <a:prstGeom prst="round2DiagRect">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Z3</a:t>
            </a:r>
          </a:p>
        </p:txBody>
      </p:sp>
      <p:cxnSp>
        <p:nvCxnSpPr>
          <p:cNvPr id="6" name="Curved Connector 5"/>
          <p:cNvCxnSpPr>
            <a:endCxn id="5" idx="3"/>
          </p:cNvCxnSpPr>
          <p:nvPr/>
        </p:nvCxnSpPr>
        <p:spPr>
          <a:xfrm>
            <a:off x="4486275" y="4243384"/>
            <a:ext cx="1562770" cy="827353"/>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cxnSp>
        <p:nvCxnSpPr>
          <p:cNvPr id="7" name="Curved Connector 6"/>
          <p:cNvCxnSpPr>
            <a:stCxn id="4" idx="1"/>
          </p:cNvCxnSpPr>
          <p:nvPr/>
        </p:nvCxnSpPr>
        <p:spPr>
          <a:xfrm rot="16200000" flipH="1">
            <a:off x="1775934" y="2796501"/>
            <a:ext cx="855746" cy="1009311"/>
          </a:xfrm>
          <a:prstGeom prst="curvedConnector2">
            <a:avLst/>
          </a:prstGeom>
          <a:ln w="28575">
            <a:solidFill>
              <a:schemeClr val="accent3"/>
            </a:solidFill>
            <a:tailEnd type="arrow"/>
          </a:ln>
        </p:spPr>
        <p:style>
          <a:lnRef idx="1">
            <a:schemeClr val="dk1"/>
          </a:lnRef>
          <a:fillRef idx="0">
            <a:schemeClr val="dk1"/>
          </a:fillRef>
          <a:effectRef idx="0">
            <a:schemeClr val="dk1"/>
          </a:effectRef>
          <a:fontRef idx="minor">
            <a:schemeClr val="tx1"/>
          </a:fontRef>
        </p:style>
      </p:cxnSp>
      <p:sp>
        <p:nvSpPr>
          <p:cNvPr id="8" name="Heart 7"/>
          <p:cNvSpPr/>
          <p:nvPr/>
        </p:nvSpPr>
        <p:spPr bwMode="auto">
          <a:xfrm>
            <a:off x="2708462" y="3229720"/>
            <a:ext cx="2393004" cy="1702340"/>
          </a:xfrm>
          <a:prstGeom prst="heart">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rPr>
              <a:t>Boogie</a:t>
            </a:r>
          </a:p>
        </p:txBody>
      </p:sp>
      <p:sp>
        <p:nvSpPr>
          <p:cNvPr id="19" name="Content Placeholder 2"/>
          <p:cNvSpPr txBox="1">
            <a:spLocks/>
          </p:cNvSpPr>
          <p:nvPr/>
        </p:nvSpPr>
        <p:spPr>
          <a:xfrm>
            <a:off x="3731336" y="2310789"/>
            <a:ext cx="5265174" cy="914096"/>
          </a:xfrm>
          <a:prstGeom prst="rect">
            <a:avLst/>
          </a:prstGeom>
        </p:spPr>
        <p:txBody>
          <a:bodyPr vert="horz" wrap="square" lIns="0" tIns="0" rIns="0" bIns="0" rtlCol="0">
            <a:spAutoFit/>
          </a:bodyPr>
          <a:lstStyle>
            <a:lvl1pPr marL="384954" indent="-384954" algn="l" defTabSz="914363" rtl="0" eaLnBrk="1" latinLnBrk="0" hangingPunct="1">
              <a:lnSpc>
                <a:spcPct val="90000"/>
              </a:lnSpc>
              <a:spcBef>
                <a:spcPct val="20000"/>
              </a:spcBef>
              <a:buSzPct val="90000"/>
              <a:buFontTx/>
              <a:buBlip>
                <a:blip r:embed="rId2"/>
              </a:buBlip>
              <a:defRPr sz="3300" kern="1200">
                <a:solidFill>
                  <a:schemeClr val="bg1"/>
                </a:solidFill>
                <a:latin typeface="+mn-lt"/>
                <a:ea typeface="+mn-ea"/>
                <a:cs typeface="+mn-cs"/>
              </a:defRPr>
            </a:lvl1pPr>
            <a:lvl2pPr marL="739481" indent="-362465" algn="l" defTabSz="914363" rtl="0" eaLnBrk="1" latinLnBrk="0" hangingPunct="1">
              <a:lnSpc>
                <a:spcPct val="90000"/>
              </a:lnSpc>
              <a:spcBef>
                <a:spcPct val="20000"/>
              </a:spcBef>
              <a:buSzPct val="90000"/>
              <a:buFontTx/>
              <a:buBlip>
                <a:blip r:embed="rId2"/>
              </a:buBlip>
              <a:defRPr sz="3000" kern="1200">
                <a:solidFill>
                  <a:schemeClr val="bg1"/>
                </a:solidFill>
                <a:latin typeface="+mn-lt"/>
                <a:ea typeface="+mn-ea"/>
                <a:cs typeface="+mn-cs"/>
              </a:defRPr>
            </a:lvl2pPr>
            <a:lvl3pPr marL="1101946" indent="-347914" algn="l" defTabSz="914363" rtl="0" eaLnBrk="1" latinLnBrk="0" hangingPunct="1">
              <a:lnSpc>
                <a:spcPct val="90000"/>
              </a:lnSpc>
              <a:spcBef>
                <a:spcPct val="20000"/>
              </a:spcBef>
              <a:buSzPct val="90000"/>
              <a:buFontTx/>
              <a:buBlip>
                <a:blip r:embed="rId2"/>
              </a:buBlip>
              <a:defRPr sz="2700" kern="1200">
                <a:solidFill>
                  <a:schemeClr val="bg1"/>
                </a:solidFill>
                <a:latin typeface="+mn-lt"/>
                <a:ea typeface="+mn-ea"/>
                <a:cs typeface="+mn-cs"/>
              </a:defRPr>
            </a:lvl3pPr>
            <a:lvl4pPr marL="1420756" indent="-318811" algn="l" defTabSz="914363" rtl="0" eaLnBrk="1" latinLnBrk="0" hangingPunct="1">
              <a:lnSpc>
                <a:spcPct val="90000"/>
              </a:lnSpc>
              <a:spcBef>
                <a:spcPct val="20000"/>
              </a:spcBef>
              <a:buSzPct val="90000"/>
              <a:buFontTx/>
              <a:buBlip>
                <a:blip r:embed="rId2"/>
              </a:buBlip>
              <a:defRPr sz="2300" kern="1200">
                <a:solidFill>
                  <a:schemeClr val="bg1"/>
                </a:solidFill>
                <a:latin typeface="+mn-lt"/>
                <a:ea typeface="+mn-ea"/>
                <a:cs typeface="+mn-cs"/>
              </a:defRPr>
            </a:lvl4pPr>
            <a:lvl5pPr marL="1760732" indent="-318811" algn="l" defTabSz="914363" rtl="0" eaLnBrk="1" latinLnBrk="0" hangingPunct="1">
              <a:lnSpc>
                <a:spcPct val="90000"/>
              </a:lnSpc>
              <a:spcBef>
                <a:spcPct val="20000"/>
              </a:spcBef>
              <a:buSzPct val="90000"/>
              <a:buFontTx/>
              <a:buBlip>
                <a:blip r:embed="rId2"/>
              </a:buBlip>
              <a:defRPr sz="23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Boogie is an intermediate verification language</a:t>
            </a:r>
            <a:endParaRPr lang="en-US" dirty="0"/>
          </a:p>
        </p:txBody>
      </p:sp>
    </p:spTree>
    <p:extLst>
      <p:ext uri="{BB962C8B-B14F-4D97-AF65-F5344CB8AC3E}">
        <p14:creationId xmlns:p14="http://schemas.microsoft.com/office/powerpoint/2010/main" val="407842597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afterEffect">
                                  <p:stCondLst>
                                    <p:cond delay="50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par>
                          <p:cTn id="8" fill="hold">
                            <p:stCondLst>
                              <p:cond delay="1000"/>
                            </p:stCondLst>
                            <p:childTnLst>
                              <p:par>
                                <p:cTn id="9" presetID="26" presetClass="emph" presetSubtype="0" fill="hold" grpId="0" nodeType="afterEffect">
                                  <p:stCondLst>
                                    <p:cond delay="0"/>
                                  </p:stCondLst>
                                  <p:childTnLst>
                                    <p:animEffect transition="out" filter="fade">
                                      <p:cBhvr>
                                        <p:cTn id="10" dur="500" tmFilter="0, 0; .2, .5; .8, .5; 1, 0"/>
                                        <p:tgtEl>
                                          <p:spTgt spid="8"/>
                                        </p:tgtEl>
                                      </p:cBhvr>
                                    </p:animEffect>
                                    <p:animScale>
                                      <p:cBhvr>
                                        <p:cTn id="11" dur="250" autoRev="1" fill="hold"/>
                                        <p:tgtEl>
                                          <p:spTgt spid="8"/>
                                        </p:tgtEl>
                                      </p:cBhvr>
                                      <p:by x="105000" y="105000"/>
                                    </p:animScale>
                                  </p:childTnLst>
                                </p:cTn>
                              </p:par>
                            </p:childTnLst>
                          </p:cTn>
                        </p:par>
                        <p:par>
                          <p:cTn id="12" fill="hold">
                            <p:stCondLst>
                              <p:cond delay="1500"/>
                            </p:stCondLst>
                            <p:childTnLst>
                              <p:par>
                                <p:cTn id="13" presetID="26" presetClass="emph" presetSubtype="0" fill="hold" grpId="0" nodeType="afterEffect">
                                  <p:stCondLst>
                                    <p:cond delay="0"/>
                                  </p:stCondLst>
                                  <p:childTnLst>
                                    <p:animEffect transition="out" filter="fade">
                                      <p:cBhvr>
                                        <p:cTn id="14" dur="500" tmFilter="0, 0; .2, .5; .8, .5; 1, 0"/>
                                        <p:tgtEl>
                                          <p:spTgt spid="5"/>
                                        </p:tgtEl>
                                      </p:cBhvr>
                                    </p:animEffect>
                                    <p:animScale>
                                      <p:cBhvr>
                                        <p:cTn id="15"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a:xfrm>
            <a:off x="381000" y="1412875"/>
            <a:ext cx="8382000" cy="4621265"/>
          </a:xfrm>
        </p:spPr>
        <p:txBody>
          <a:bodyPr/>
          <a:lstStyle/>
          <a:p>
            <a:r>
              <a:rPr lang="en-US" dirty="0" smtClean="0"/>
              <a:t>Kobayashi (CONCUR 2006):  type system for </a:t>
            </a:r>
            <a:r>
              <a:rPr lang="en-US" dirty="0" smtClean="0">
                <a:sym typeface="Symbol"/>
              </a:rPr>
              <a:t></a:t>
            </a:r>
            <a:r>
              <a:rPr lang="en-US" dirty="0" smtClean="0"/>
              <a:t>-calculus</a:t>
            </a:r>
          </a:p>
          <a:p>
            <a:r>
              <a:rPr lang="en-US" dirty="0" smtClean="0"/>
              <a:t>Terauchi and </a:t>
            </a:r>
            <a:r>
              <a:rPr lang="en-US" dirty="0" err="1" smtClean="0"/>
              <a:t>Megacz</a:t>
            </a:r>
            <a:r>
              <a:rPr lang="en-US" dirty="0" smtClean="0"/>
              <a:t> (ESOP 2008):  inference of channel slack bounds</a:t>
            </a:r>
          </a:p>
          <a:p>
            <a:r>
              <a:rPr lang="en-US" dirty="0" smtClean="0"/>
              <a:t>Villard, Lozes, Calcagno (TACAS 2010):  Heap-Hop</a:t>
            </a:r>
          </a:p>
          <a:p>
            <a:r>
              <a:rPr lang="en-US" dirty="0" smtClean="0"/>
              <a:t>…</a:t>
            </a:r>
          </a:p>
          <a:p>
            <a:endParaRPr lang="en-US" dirty="0"/>
          </a:p>
          <a:p>
            <a:r>
              <a:rPr lang="en-US" dirty="0" smtClean="0"/>
              <a:t>See paper</a:t>
            </a:r>
            <a:endParaRPr lang="en-US" dirty="0"/>
          </a:p>
        </p:txBody>
      </p:sp>
    </p:spTree>
    <p:extLst>
      <p:ext uri="{BB962C8B-B14F-4D97-AF65-F5344CB8AC3E}">
        <p14:creationId xmlns:p14="http://schemas.microsoft.com/office/powerpoint/2010/main" val="127961851"/>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 summary</a:t>
            </a:r>
            <a:endParaRPr lang="en-US" dirty="0"/>
          </a:p>
        </p:txBody>
      </p:sp>
      <p:sp>
        <p:nvSpPr>
          <p:cNvPr id="3" name="Content Placeholder 2"/>
          <p:cNvSpPr>
            <a:spLocks noGrp="1"/>
          </p:cNvSpPr>
          <p:nvPr>
            <p:ph idx="1"/>
          </p:nvPr>
        </p:nvSpPr>
        <p:spPr>
          <a:xfrm>
            <a:off x="381000" y="1412875"/>
            <a:ext cx="8382000" cy="3504036"/>
          </a:xfrm>
        </p:spPr>
        <p:txBody>
          <a:bodyPr/>
          <a:lstStyle/>
          <a:p>
            <a:r>
              <a:rPr lang="en-US" dirty="0" smtClean="0"/>
              <a:t>Permissions guide what memory locations are allowed to be accessed</a:t>
            </a:r>
          </a:p>
          <a:p>
            <a:r>
              <a:rPr lang="en-US" dirty="0" smtClean="0"/>
              <a:t>Activation records can hold permissions</a:t>
            </a:r>
          </a:p>
          <a:p>
            <a:r>
              <a:rPr lang="en-US" dirty="0" smtClean="0"/>
              <a:t>Permissions can also be stored in various “boxes” (monitors, </a:t>
            </a:r>
            <a:r>
              <a:rPr lang="en-US" dirty="0" smtClean="0"/>
              <a:t>channels, …)</a:t>
            </a:r>
            <a:endParaRPr lang="en-US" dirty="0" smtClean="0"/>
          </a:p>
          <a:p>
            <a:r>
              <a:rPr lang="en-US" dirty="0" smtClean="0"/>
              <a:t>Permissions can be transferred between activation records and </a:t>
            </a:r>
            <a:r>
              <a:rPr lang="en-US" dirty="0" smtClean="0"/>
              <a:t>boxes</a:t>
            </a:r>
            <a:endParaRPr lang="en-US" dirty="0" smtClean="0"/>
          </a:p>
        </p:txBody>
      </p:sp>
    </p:spTree>
    <p:extLst>
      <p:ext uri="{BB962C8B-B14F-4D97-AF65-F5344CB8AC3E}">
        <p14:creationId xmlns:p14="http://schemas.microsoft.com/office/powerpoint/2010/main" val="4175706578"/>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Deadlock-prevention summary</a:t>
            </a:r>
            <a:endParaRPr lang="en-US" dirty="0"/>
          </a:p>
        </p:txBody>
      </p:sp>
      <p:sp>
        <p:nvSpPr>
          <p:cNvPr id="3" name="Content Placeholder 2"/>
          <p:cNvSpPr>
            <a:spLocks noGrp="1"/>
          </p:cNvSpPr>
          <p:nvPr>
            <p:ph idx="1"/>
          </p:nvPr>
        </p:nvSpPr>
        <p:spPr>
          <a:xfrm>
            <a:off x="381000" y="1112827"/>
            <a:ext cx="8382000" cy="5175263"/>
          </a:xfrm>
        </p:spPr>
        <p:txBody>
          <a:bodyPr/>
          <a:lstStyle/>
          <a:p>
            <a:r>
              <a:rPr lang="en-US" dirty="0" smtClean="0"/>
              <a:t>Locks and channels are both ordered by programmer-supplied partial order</a:t>
            </a:r>
          </a:p>
          <a:p>
            <a:r>
              <a:rPr lang="en-US" dirty="0" smtClean="0"/>
              <a:t>Channels have </a:t>
            </a:r>
            <a:r>
              <a:rPr lang="en-US" dirty="0" err="1" smtClean="0"/>
              <a:t>credtis</a:t>
            </a:r>
            <a:endParaRPr lang="en-US" dirty="0" smtClean="0"/>
          </a:p>
          <a:p>
            <a:r>
              <a:rPr lang="en-US" dirty="0" smtClean="0"/>
              <a:t>Receive operation consumes credits,</a:t>
            </a:r>
            <a:br>
              <a:rPr lang="en-US" dirty="0" smtClean="0"/>
            </a:br>
            <a:r>
              <a:rPr lang="en-US" dirty="0" smtClean="0"/>
              <a:t>send operation produces credits</a:t>
            </a:r>
          </a:p>
          <a:p>
            <a:r>
              <a:rPr lang="en-US" b="1" dirty="0" err="1">
                <a:solidFill>
                  <a:srgbClr val="0070C0"/>
                </a:solidFill>
                <a:latin typeface="Consolas" pitchFamily="49" charset="0"/>
                <a:cs typeface="Consolas" pitchFamily="49" charset="0"/>
              </a:rPr>
              <a:t>waitlevel</a:t>
            </a:r>
            <a:r>
              <a:rPr lang="en-US" dirty="0" smtClean="0"/>
              <a:t> =</a:t>
            </a:r>
            <a:br>
              <a:rPr lang="en-US" dirty="0" smtClean="0"/>
            </a:br>
            <a:r>
              <a:rPr lang="en-US" sz="3200" dirty="0" smtClean="0">
                <a:latin typeface="Segoe" pitchFamily="34" charset="0"/>
              </a:rPr>
              <a:t>(</a:t>
            </a:r>
            <a:r>
              <a:rPr lang="en-US" sz="3200" dirty="0">
                <a:latin typeface="Segoe" pitchFamily="34" charset="0"/>
                <a:sym typeface="Symbol"/>
              </a:rPr>
              <a:t></a:t>
            </a:r>
            <a:r>
              <a:rPr lang="en-US" sz="4000" dirty="0" err="1">
                <a:latin typeface="Brush Script MT"/>
                <a:sym typeface="Symbol"/>
              </a:rPr>
              <a:t>l</a:t>
            </a:r>
            <a:r>
              <a:rPr lang="en-US" sz="3200" dirty="0" err="1">
                <a:latin typeface="Segoe" pitchFamily="34" charset="0"/>
                <a:sym typeface="Symbol"/>
              </a:rPr>
              <a:t>Held</a:t>
            </a:r>
            <a:r>
              <a:rPr lang="en-US" sz="3200" dirty="0">
                <a:latin typeface="Segoe" pitchFamily="34" charset="0"/>
                <a:sym typeface="Symbol"/>
              </a:rPr>
              <a:t>   </a:t>
            </a:r>
            <a:r>
              <a:rPr lang="en-US" sz="4000" dirty="0">
                <a:latin typeface="Brush Script MT"/>
                <a:sym typeface="Symbol"/>
              </a:rPr>
              <a:t>l</a:t>
            </a:r>
            <a:r>
              <a:rPr lang="en-US" sz="3200" dirty="0">
                <a:latin typeface="Segoe" pitchFamily="34" charset="0"/>
                <a:sym typeface="Symbol"/>
              </a:rPr>
              <a:t>.mu</a:t>
            </a:r>
            <a:r>
              <a:rPr lang="en-US" sz="3200" dirty="0">
                <a:latin typeface="Segoe" pitchFamily="34" charset="0"/>
              </a:rPr>
              <a:t>)</a:t>
            </a:r>
            <a:r>
              <a:rPr lang="en-US" sz="3200" dirty="0">
                <a:solidFill>
                  <a:srgbClr val="000000"/>
                </a:solidFill>
                <a:latin typeface="Segoe" pitchFamily="34" charset="0"/>
                <a:sym typeface="Symbol"/>
              </a:rPr>
              <a:t> </a:t>
            </a:r>
            <a:r>
              <a:rPr lang="en-US" sz="3200" dirty="0" smtClean="0">
                <a:solidFill>
                  <a:srgbClr val="000000"/>
                </a:solidFill>
                <a:latin typeface="Segoe" pitchFamily="34" charset="0"/>
                <a:sym typeface="Symbol"/>
              </a:rPr>
              <a:t> (</a:t>
            </a:r>
            <a:r>
              <a:rPr lang="en-US" sz="3200" dirty="0" smtClean="0">
                <a:latin typeface="Segoe" pitchFamily="34" charset="0"/>
                <a:sym typeface="Symbol"/>
              </a:rPr>
              <a:t></a:t>
            </a:r>
            <a:r>
              <a:rPr lang="en-US" sz="3200" dirty="0" err="1" smtClean="0">
                <a:latin typeface="Segoe" pitchFamily="34" charset="0"/>
                <a:sym typeface="Symbol"/>
              </a:rPr>
              <a:t>ch</a:t>
            </a:r>
            <a:r>
              <a:rPr lang="en-US" sz="3200" dirty="0" smtClean="0">
                <a:latin typeface="Segoe" pitchFamily="34" charset="0"/>
                <a:sym typeface="Symbol"/>
              </a:rPr>
              <a:t> </a:t>
            </a:r>
            <a:r>
              <a:rPr lang="en-US" sz="3200" dirty="0">
                <a:latin typeface="Segoe" pitchFamily="34" charset="0"/>
                <a:sym typeface="Symbol"/>
              </a:rPr>
              <a:t>| C[</a:t>
            </a:r>
            <a:r>
              <a:rPr lang="en-US" sz="3200" dirty="0" err="1"/>
              <a:t>ch</a:t>
            </a:r>
            <a:r>
              <a:rPr lang="en-US" sz="3200" dirty="0"/>
              <a:t>] &lt; 0</a:t>
            </a:r>
            <a:r>
              <a:rPr lang="en-US" sz="3200" dirty="0">
                <a:latin typeface="Segoe" pitchFamily="34" charset="0"/>
                <a:sym typeface="Symbol"/>
              </a:rPr>
              <a:t>  </a:t>
            </a:r>
            <a:r>
              <a:rPr lang="en-US" sz="3200" dirty="0" smtClean="0"/>
              <a:t>ch</a:t>
            </a:r>
            <a:r>
              <a:rPr lang="en-US" sz="3200" dirty="0" smtClean="0">
                <a:latin typeface="Segoe" pitchFamily="34" charset="0"/>
                <a:sym typeface="Symbol"/>
              </a:rPr>
              <a:t>.mu</a:t>
            </a:r>
            <a:r>
              <a:rPr lang="en-US" sz="3200" dirty="0">
                <a:latin typeface="Segoe" pitchFamily="34" charset="0"/>
              </a:rPr>
              <a:t>)</a:t>
            </a:r>
            <a:endParaRPr lang="en-US" dirty="0" smtClean="0"/>
          </a:p>
          <a:p>
            <a:r>
              <a:rPr lang="en-US" b="1" dirty="0">
                <a:solidFill>
                  <a:srgbClr val="0070C0"/>
                </a:solidFill>
                <a:latin typeface="Consolas" pitchFamily="49" charset="0"/>
                <a:cs typeface="Consolas" pitchFamily="49" charset="0"/>
              </a:rPr>
              <a:t>acquire</a:t>
            </a:r>
            <a:r>
              <a:rPr lang="en-US" dirty="0">
                <a:latin typeface="Consolas" pitchFamily="49" charset="0"/>
                <a:cs typeface="Consolas" pitchFamily="49" charset="0"/>
              </a:rPr>
              <a:t> </a:t>
            </a:r>
            <a:r>
              <a:rPr lang="en-US" dirty="0" smtClean="0">
                <a:latin typeface="Consolas" pitchFamily="49" charset="0"/>
                <a:cs typeface="Consolas" pitchFamily="49" charset="0"/>
              </a:rPr>
              <a:t>m </a:t>
            </a:r>
            <a:r>
              <a:rPr lang="en-US" dirty="0" smtClean="0"/>
              <a:t>requires </a:t>
            </a:r>
            <a:r>
              <a:rPr lang="en-US" b="1" dirty="0" err="1">
                <a:solidFill>
                  <a:srgbClr val="0070C0"/>
                </a:solidFill>
                <a:latin typeface="Consolas" pitchFamily="49" charset="0"/>
                <a:cs typeface="Consolas" pitchFamily="49" charset="0"/>
              </a:rPr>
              <a:t>waitlevel</a:t>
            </a:r>
            <a:r>
              <a:rPr lang="en-US" dirty="0" smtClean="0">
                <a:latin typeface="Consolas" pitchFamily="49" charset="0"/>
                <a:cs typeface="Consolas" pitchFamily="49" charset="0"/>
              </a:rPr>
              <a:t> </a:t>
            </a:r>
            <a:r>
              <a:rPr lang="en-US" dirty="0">
                <a:latin typeface="Consolas" pitchFamily="49" charset="0"/>
                <a:cs typeface="Consolas" pitchFamily="49" charset="0"/>
              </a:rPr>
              <a:t>&lt;&lt; m</a:t>
            </a:r>
          </a:p>
          <a:p>
            <a:r>
              <a:rPr lang="en-US" b="1" dirty="0" smtClean="0">
                <a:solidFill>
                  <a:srgbClr val="0070C0"/>
                </a:solidFill>
                <a:latin typeface="Consolas" pitchFamily="49" charset="0"/>
                <a:cs typeface="Consolas" pitchFamily="49" charset="0"/>
              </a:rPr>
              <a:t>receive</a:t>
            </a:r>
            <a:r>
              <a:rPr lang="en-US" dirty="0" smtClean="0">
                <a:latin typeface="Consolas" pitchFamily="49" charset="0"/>
                <a:cs typeface="Consolas" pitchFamily="49" charset="0"/>
              </a:rPr>
              <a:t> x := </a:t>
            </a:r>
            <a:r>
              <a:rPr lang="en-US" dirty="0" err="1" smtClean="0">
                <a:latin typeface="Consolas" pitchFamily="49" charset="0"/>
                <a:cs typeface="Consolas" pitchFamily="49" charset="0"/>
              </a:rPr>
              <a:t>ch</a:t>
            </a:r>
            <a:r>
              <a:rPr lang="en-US" dirty="0" smtClean="0">
                <a:latin typeface="Consolas" pitchFamily="49" charset="0"/>
                <a:cs typeface="Consolas" pitchFamily="49" charset="0"/>
              </a:rPr>
              <a:t> </a:t>
            </a:r>
            <a:r>
              <a:rPr lang="en-US" dirty="0" smtClean="0"/>
              <a:t>requires positive credits to </a:t>
            </a:r>
            <a:r>
              <a:rPr lang="en-US" dirty="0" err="1">
                <a:latin typeface="Consolas" pitchFamily="49" charset="0"/>
                <a:cs typeface="Consolas" pitchFamily="49" charset="0"/>
              </a:rPr>
              <a:t>ch</a:t>
            </a:r>
            <a:r>
              <a:rPr lang="en-US" dirty="0" smtClean="0"/>
              <a:t> and </a:t>
            </a:r>
            <a:r>
              <a:rPr lang="en-US" b="1" dirty="0" err="1">
                <a:solidFill>
                  <a:srgbClr val="0070C0"/>
                </a:solidFill>
                <a:latin typeface="Consolas" pitchFamily="49" charset="0"/>
                <a:cs typeface="Consolas" pitchFamily="49" charset="0"/>
              </a:rPr>
              <a:t>waitlevel</a:t>
            </a:r>
            <a:r>
              <a:rPr lang="en-US" dirty="0" smtClean="0">
                <a:latin typeface="Consolas" pitchFamily="49" charset="0"/>
                <a:cs typeface="Consolas" pitchFamily="49" charset="0"/>
              </a:rPr>
              <a:t> </a:t>
            </a:r>
            <a:r>
              <a:rPr lang="en-US" dirty="0">
                <a:latin typeface="Consolas" pitchFamily="49" charset="0"/>
                <a:cs typeface="Consolas" pitchFamily="49" charset="0"/>
              </a:rPr>
              <a:t>&lt;&lt; </a:t>
            </a:r>
            <a:r>
              <a:rPr lang="en-US" dirty="0" err="1" smtClean="0">
                <a:latin typeface="Consolas" pitchFamily="49" charset="0"/>
                <a:cs typeface="Consolas" pitchFamily="49" charset="0"/>
              </a:rPr>
              <a:t>ch</a:t>
            </a:r>
            <a:endParaRPr lang="en-US" dirty="0"/>
          </a:p>
        </p:txBody>
      </p:sp>
    </p:spTree>
    <p:extLst>
      <p:ext uri="{BB962C8B-B14F-4D97-AF65-F5344CB8AC3E}">
        <p14:creationId xmlns:p14="http://schemas.microsoft.com/office/powerpoint/2010/main" val="1371105796"/>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for yourself</a:t>
            </a:r>
            <a:endParaRPr lang="en-US" dirty="0"/>
          </a:p>
        </p:txBody>
      </p:sp>
      <p:sp>
        <p:nvSpPr>
          <p:cNvPr id="3" name="Content Placeholder 2"/>
          <p:cNvSpPr>
            <a:spLocks noGrp="1"/>
          </p:cNvSpPr>
          <p:nvPr>
            <p:ph idx="1"/>
          </p:nvPr>
        </p:nvSpPr>
        <p:spPr>
          <a:xfrm>
            <a:off x="381000" y="1427163"/>
            <a:ext cx="8382000" cy="3250121"/>
          </a:xfrm>
        </p:spPr>
        <p:txBody>
          <a:bodyPr/>
          <a:lstStyle/>
          <a:p>
            <a:pPr>
              <a:lnSpc>
                <a:spcPct val="100000"/>
              </a:lnSpc>
            </a:pPr>
            <a:r>
              <a:rPr lang="en-US" dirty="0" smtClean="0"/>
              <a:t>Chalice (and Boogie) available as open source:</a:t>
            </a:r>
            <a:br>
              <a:rPr lang="en-US" dirty="0" smtClean="0"/>
            </a:br>
            <a:r>
              <a:rPr lang="en-US" dirty="0" smtClean="0">
                <a:hlinkClick r:id=""/>
              </a:rPr>
              <a:t>http://boogie.codeplex.com</a:t>
            </a:r>
            <a:r>
              <a:rPr lang="en-US" dirty="0" smtClean="0"/>
              <a:t> </a:t>
            </a:r>
          </a:p>
          <a:p>
            <a:pPr>
              <a:lnSpc>
                <a:spcPct val="100000"/>
              </a:lnSpc>
            </a:pPr>
            <a:endParaRPr lang="en-US" dirty="0"/>
          </a:p>
          <a:p>
            <a:pPr>
              <a:lnSpc>
                <a:spcPct val="100000"/>
              </a:lnSpc>
            </a:pPr>
            <a:r>
              <a:rPr lang="en-US" dirty="0" smtClean="0"/>
              <a:t>Tutorial and other papers available from:</a:t>
            </a:r>
            <a:br>
              <a:rPr lang="en-US" dirty="0" smtClean="0"/>
            </a:br>
            <a:r>
              <a:rPr lang="en-US" dirty="0" smtClean="0">
                <a:hlinkClick r:id="rId2"/>
              </a:rPr>
              <a:t>http://research.microsoft.com/~leino</a:t>
            </a:r>
            <a:r>
              <a:rPr lang="en-US" dirty="0" smtClean="0"/>
              <a:t> </a:t>
            </a:r>
          </a:p>
        </p:txBody>
      </p:sp>
    </p:spTree>
    <p:extLst>
      <p:ext uri="{BB962C8B-B14F-4D97-AF65-F5344CB8AC3E}">
        <p14:creationId xmlns:p14="http://schemas.microsoft.com/office/powerpoint/2010/main" val="307811241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Chalice</a:t>
            </a:r>
            <a:endParaRPr lang="en-US" dirty="0"/>
          </a:p>
        </p:txBody>
      </p:sp>
      <p:sp>
        <p:nvSpPr>
          <p:cNvPr id="3" name="Content Placeholder 2"/>
          <p:cNvSpPr>
            <a:spLocks noGrp="1"/>
          </p:cNvSpPr>
          <p:nvPr>
            <p:ph idx="1"/>
          </p:nvPr>
        </p:nvSpPr>
        <p:spPr>
          <a:xfrm>
            <a:off x="381000" y="1085323"/>
            <a:ext cx="8382000" cy="5189113"/>
          </a:xfrm>
        </p:spPr>
        <p:txBody>
          <a:bodyPr/>
          <a:lstStyle/>
          <a:p>
            <a:r>
              <a:rPr lang="en-US" sz="3200" dirty="0" smtClean="0"/>
              <a:t>Experimental </a:t>
            </a:r>
            <a:r>
              <a:rPr lang="en-US" sz="3200" dirty="0" smtClean="0"/>
              <a:t>language </a:t>
            </a:r>
            <a:r>
              <a:rPr lang="en-US" sz="3200" dirty="0" smtClean="0"/>
              <a:t>with focus </a:t>
            </a:r>
            <a:r>
              <a:rPr lang="en-US" sz="3200" dirty="0" smtClean="0"/>
              <a:t>on</a:t>
            </a:r>
            <a:br>
              <a:rPr lang="en-US" sz="3200" dirty="0" smtClean="0"/>
            </a:br>
            <a:r>
              <a:rPr lang="en-US" sz="3200" dirty="0" smtClean="0"/>
              <a:t>stati</a:t>
            </a:r>
            <a:r>
              <a:rPr lang="en-US" sz="3200" dirty="0" smtClean="0"/>
              <a:t>c verification</a:t>
            </a:r>
            <a:endParaRPr lang="en-US" sz="3200" dirty="0" smtClean="0"/>
          </a:p>
          <a:p>
            <a:r>
              <a:rPr lang="en-US" sz="3200" dirty="0" smtClean="0"/>
              <a:t>Key </a:t>
            </a:r>
            <a:r>
              <a:rPr lang="en-US" sz="3200" dirty="0" smtClean="0"/>
              <a:t>features</a:t>
            </a:r>
          </a:p>
          <a:p>
            <a:pPr lvl="1"/>
            <a:r>
              <a:rPr lang="en-US" sz="2800" dirty="0" smtClean="0"/>
              <a:t>Memory access governed by a model of permissions</a:t>
            </a:r>
          </a:p>
          <a:p>
            <a:pPr lvl="1"/>
            <a:r>
              <a:rPr lang="en-US" sz="2800" dirty="0" smtClean="0"/>
              <a:t>Sharing via locks with monitor invariants</a:t>
            </a:r>
          </a:p>
          <a:p>
            <a:pPr lvl="1"/>
            <a:r>
              <a:rPr lang="en-US" sz="2800" dirty="0"/>
              <a:t>Copy-free non-blocking channels</a:t>
            </a:r>
          </a:p>
          <a:p>
            <a:pPr lvl="1"/>
            <a:r>
              <a:rPr lang="en-US" sz="2800" dirty="0" smtClean="0"/>
              <a:t>Deadlock </a:t>
            </a:r>
            <a:r>
              <a:rPr lang="en-US" sz="2800" dirty="0" smtClean="0"/>
              <a:t>checking</a:t>
            </a:r>
            <a:endParaRPr lang="en-US" sz="2800" dirty="0" smtClean="0"/>
          </a:p>
          <a:p>
            <a:r>
              <a:rPr lang="en-US" sz="3200" dirty="0" smtClean="0"/>
              <a:t>Other features</a:t>
            </a:r>
          </a:p>
          <a:p>
            <a:pPr lvl="1"/>
            <a:r>
              <a:rPr lang="en-US" sz="1600" dirty="0" smtClean="0"/>
              <a:t>Classes;  </a:t>
            </a:r>
            <a:r>
              <a:rPr lang="en-US" sz="1600" dirty="0" smtClean="0"/>
              <a:t>Dynamic creation of first-class objects, threads, locks, channels;</a:t>
            </a:r>
            <a:br>
              <a:rPr lang="en-US" sz="1600" dirty="0" smtClean="0"/>
            </a:br>
            <a:r>
              <a:rPr lang="en-US" sz="1600" dirty="0" smtClean="0"/>
              <a:t>Fractional </a:t>
            </a:r>
            <a:r>
              <a:rPr lang="en-US" sz="1600" dirty="0" smtClean="0"/>
              <a:t>permissions; Two-state monitor invariants; </a:t>
            </a:r>
            <a:br>
              <a:rPr lang="en-US" sz="1600" dirty="0" smtClean="0"/>
            </a:br>
            <a:r>
              <a:rPr lang="en-US" sz="1600" dirty="0" smtClean="0"/>
              <a:t>Asynchronous method calls;  </a:t>
            </a:r>
            <a:r>
              <a:rPr lang="en-US" sz="1600" dirty="0" smtClean="0"/>
              <a:t>Dynamic lock re-ordering;  Memory </a:t>
            </a:r>
            <a:r>
              <a:rPr lang="en-US" sz="1600" dirty="0" smtClean="0"/>
              <a:t>leak checking; </a:t>
            </a:r>
            <a:br>
              <a:rPr lang="en-US" sz="1600" dirty="0" smtClean="0"/>
            </a:br>
            <a:r>
              <a:rPr lang="en-US" sz="1600" dirty="0" smtClean="0"/>
              <a:t>Logic predicates and functions;  Ghost and prophecy </a:t>
            </a:r>
            <a:r>
              <a:rPr lang="en-US" sz="1600" dirty="0" smtClean="0"/>
              <a:t>variables</a:t>
            </a:r>
            <a:endParaRPr lang="en-US" sz="1600" dirty="0" smtClean="0"/>
          </a:p>
        </p:txBody>
      </p:sp>
    </p:spTree>
    <p:extLst>
      <p:ext uri="{BB962C8B-B14F-4D97-AF65-F5344CB8AC3E}">
        <p14:creationId xmlns:p14="http://schemas.microsoft.com/office/powerpoint/2010/main" val="428111443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230187"/>
            <a:ext cx="8763001" cy="1495794"/>
          </a:xfrm>
        </p:spPr>
        <p:txBody>
          <a:bodyPr/>
          <a:lstStyle/>
          <a:p>
            <a:r>
              <a:rPr lang="en-US" dirty="0" smtClean="0"/>
              <a:t>Dealing with memory (the heap)</a:t>
            </a:r>
            <a:endParaRPr lang="en-US" dirty="0"/>
          </a:p>
        </p:txBody>
      </p:sp>
      <p:sp>
        <p:nvSpPr>
          <p:cNvPr id="3" name="Content Placeholder 2"/>
          <p:cNvSpPr>
            <a:spLocks noGrp="1"/>
          </p:cNvSpPr>
          <p:nvPr>
            <p:ph idx="1"/>
          </p:nvPr>
        </p:nvSpPr>
        <p:spPr>
          <a:xfrm>
            <a:off x="381000" y="1412875"/>
            <a:ext cx="8382000" cy="2488374"/>
          </a:xfrm>
        </p:spPr>
        <p:txBody>
          <a:bodyPr/>
          <a:lstStyle/>
          <a:p>
            <a:r>
              <a:rPr lang="en-US" dirty="0" smtClean="0"/>
              <a:t>Access to a memory location requires permission</a:t>
            </a:r>
          </a:p>
          <a:p>
            <a:r>
              <a:rPr lang="en-US" dirty="0" smtClean="0"/>
              <a:t>Permissions are held by activation records</a:t>
            </a:r>
          </a:p>
          <a:p>
            <a:r>
              <a:rPr lang="en-US" dirty="0" smtClean="0"/>
              <a:t>Syntax for talking about permission to </a:t>
            </a:r>
            <a:r>
              <a:rPr lang="en-US" dirty="0" smtClean="0">
                <a:latin typeface="Consolas" pitchFamily="49" charset="0"/>
                <a:cs typeface="Consolas" pitchFamily="49" charset="0"/>
              </a:rPr>
              <a:t>y</a:t>
            </a:r>
            <a:r>
              <a:rPr lang="en-US" dirty="0" smtClean="0"/>
              <a:t>:  </a:t>
            </a:r>
            <a:r>
              <a:rPr lang="en-US" b="1" dirty="0" err="1" smtClean="0">
                <a:solidFill>
                  <a:srgbClr val="0070C0"/>
                </a:solidFill>
                <a:latin typeface="Consolas" pitchFamily="49" charset="0"/>
                <a:cs typeface="Consolas" pitchFamily="49" charset="0"/>
              </a:rPr>
              <a:t>acc</a:t>
            </a:r>
            <a:r>
              <a:rPr lang="en-US" dirty="0" smtClean="0">
                <a:latin typeface="Consolas" pitchFamily="49" charset="0"/>
                <a:cs typeface="Consolas" pitchFamily="49" charset="0"/>
              </a:rPr>
              <a:t>(y)</a:t>
            </a:r>
            <a:r>
              <a:rPr lang="en-US" dirty="0" smtClean="0"/>
              <a:t> </a:t>
            </a:r>
            <a:endParaRPr lang="en-US" dirty="0"/>
          </a:p>
        </p:txBody>
      </p:sp>
    </p:spTree>
    <p:extLst>
      <p:ext uri="{BB962C8B-B14F-4D97-AF65-F5344CB8AC3E}">
        <p14:creationId xmlns:p14="http://schemas.microsoft.com/office/powerpoint/2010/main" val="37083407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Inc</a:t>
            </a:r>
            <a:endParaRPr lang="en-US" dirty="0"/>
          </a:p>
        </p:txBody>
      </p:sp>
      <p:sp>
        <p:nvSpPr>
          <p:cNvPr id="3" name="Subtitle 2"/>
          <p:cNvSpPr>
            <a:spLocks noGrp="1"/>
          </p:cNvSpPr>
          <p:nvPr>
            <p:ph type="subTitle" idx="1"/>
          </p:nvPr>
        </p:nvSpPr>
        <p:spPr>
          <a:xfrm>
            <a:off x="722313" y="5286254"/>
            <a:ext cx="7043208" cy="470898"/>
          </a:xfrm>
        </p:spPr>
        <p:txBody>
          <a:bodyPr/>
          <a:lstStyle/>
          <a:p>
            <a:endParaRPr lang="en-US" dirty="0"/>
          </a:p>
        </p:txBody>
      </p:sp>
      <p:sp>
        <p:nvSpPr>
          <p:cNvPr id="4" name="Text Placeholder 3"/>
          <p:cNvSpPr>
            <a:spLocks noGrp="1"/>
          </p:cNvSpPr>
          <p:nvPr>
            <p:ph type="body" sz="quarter" idx="10"/>
          </p:nvPr>
        </p:nvSpPr>
        <p:spPr/>
        <p:txBody>
          <a:bodyPr/>
          <a:lstStyle/>
          <a:p>
            <a:r>
              <a:rPr lang="en-US" dirty="0" smtClean="0"/>
              <a:t>demo</a:t>
            </a:r>
            <a:endParaRPr lang="en-US" dirty="0"/>
          </a:p>
        </p:txBody>
      </p:sp>
    </p:spTree>
    <p:extLst>
      <p:ext uri="{BB962C8B-B14F-4D97-AF65-F5344CB8AC3E}">
        <p14:creationId xmlns:p14="http://schemas.microsoft.com/office/powerpoint/2010/main" val="4348603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of permissions</a:t>
            </a:r>
            <a:endParaRPr lang="en-US" dirty="0"/>
          </a:p>
        </p:txBody>
      </p:sp>
      <p:sp>
        <p:nvSpPr>
          <p:cNvPr id="4" name="TextBox 3"/>
          <p:cNvSpPr txBox="1"/>
          <p:nvPr/>
        </p:nvSpPr>
        <p:spPr>
          <a:xfrm>
            <a:off x="670679" y="1599367"/>
            <a:ext cx="4187078" cy="14773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val="0070C0"/>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Main()</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a:t>
            </a:r>
            <a:r>
              <a:rPr lang="en-US" b="1" dirty="0" err="1" smtClean="0">
                <a:solidFill>
                  <a:srgbClr val="0070C0"/>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a:t>
            </a:r>
            <a:r>
              <a:rPr lang="en-US" b="1" dirty="0" smtClean="0">
                <a:solidFill>
                  <a:srgbClr val="0070C0"/>
                </a:solidFill>
                <a:latin typeface="Consolas" pitchFamily="49" charset="0"/>
                <a:cs typeface="Consolas" pitchFamily="49" charset="0"/>
              </a:rPr>
              <a:t>new</a:t>
            </a:r>
            <a:r>
              <a:rPr lang="en-US" dirty="0" smtClean="0">
                <a:solidFill>
                  <a:schemeClr val="bg1"/>
                </a:solidFill>
                <a:latin typeface="Consolas" pitchFamily="49" charset="0"/>
                <a:cs typeface="Consolas" pitchFamily="49" charset="0"/>
              </a:rPr>
              <a:t> Counter;</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val="0070C0"/>
                </a:solidFill>
                <a:latin typeface="Consolas" pitchFamily="49" charset="0"/>
                <a:cs typeface="Consolas" pitchFamily="49" charset="0"/>
              </a:rPr>
              <a:t>call</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c.Inc</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5" name="TextBox 4"/>
          <p:cNvSpPr txBox="1"/>
          <p:nvPr/>
        </p:nvSpPr>
        <p:spPr>
          <a:xfrm>
            <a:off x="4404472" y="4133009"/>
            <a:ext cx="4187078" cy="175432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b="1" dirty="0" smtClean="0">
                <a:solidFill>
                  <a:srgbClr val="0070C0"/>
                </a:solidFill>
                <a:latin typeface="Consolas" pitchFamily="49" charset="0"/>
                <a:cs typeface="Consolas" pitchFamily="49" charset="0"/>
              </a:rPr>
              <a:t>method</a:t>
            </a:r>
            <a:r>
              <a:rPr lang="en-US"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Inc</a:t>
            </a:r>
            <a:r>
              <a:rPr lang="en-US" dirty="0" smtClean="0">
                <a:solidFill>
                  <a:schemeClr val="bg1"/>
                </a:solidFill>
                <a:latin typeface="Consolas" pitchFamily="49" charset="0"/>
                <a:cs typeface="Consolas" pitchFamily="49" charset="0"/>
              </a:rPr>
              <a:t>()</a:t>
            </a:r>
            <a:endParaRPr lang="en-US" dirty="0">
              <a:solidFill>
                <a:schemeClr val="bg1"/>
              </a:solidFill>
              <a:latin typeface="Consolas" pitchFamily="49" charset="0"/>
              <a:cs typeface="Consolas" pitchFamily="49" charset="0"/>
            </a:endParaRPr>
          </a:p>
          <a:p>
            <a:pPr>
              <a:tabLst>
                <a:tab pos="342900" algn="l"/>
              </a:tabLst>
            </a:pPr>
            <a:r>
              <a:rPr lang="en-US" dirty="0" smtClean="0">
                <a:solidFill>
                  <a:schemeClr val="bg1"/>
                </a:solidFill>
                <a:latin typeface="Consolas" pitchFamily="49" charset="0"/>
                <a:cs typeface="Consolas" pitchFamily="49" charset="0"/>
              </a:rPr>
              <a:t>	</a:t>
            </a:r>
            <a:r>
              <a:rPr lang="en-US" b="1" dirty="0" smtClean="0">
                <a:solidFill>
                  <a:srgbClr val="0070C0"/>
                </a:solidFill>
                <a:latin typeface="Consolas" pitchFamily="49" charset="0"/>
                <a:cs typeface="Consolas" pitchFamily="49" charset="0"/>
              </a:rPr>
              <a:t>requires</a:t>
            </a:r>
            <a:r>
              <a:rPr lang="en-US" dirty="0" smtClean="0">
                <a:solidFill>
                  <a:schemeClr val="bg1"/>
                </a:solidFill>
                <a:latin typeface="Consolas" pitchFamily="49" charset="0"/>
                <a:cs typeface="Consolas" pitchFamily="49" charset="0"/>
              </a:rPr>
              <a:t> </a:t>
            </a:r>
            <a:r>
              <a:rPr lang="en-US" b="1" dirty="0" err="1" smtClean="0">
                <a:solidFill>
                  <a:srgbClr val="0070C0"/>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p>
          <a:p>
            <a:pPr>
              <a:tabLst>
                <a:tab pos="342900" algn="l"/>
              </a:tabLst>
            </a:pPr>
            <a:r>
              <a:rPr lang="en-US" dirty="0">
                <a:solidFill>
                  <a:schemeClr val="bg1"/>
                </a:solidFill>
                <a:latin typeface="Consolas" pitchFamily="49" charset="0"/>
                <a:cs typeface="Consolas" pitchFamily="49" charset="0"/>
              </a:rPr>
              <a:t>	</a:t>
            </a:r>
            <a:r>
              <a:rPr lang="en-US" b="1" dirty="0" smtClean="0">
                <a:solidFill>
                  <a:srgbClr val="0070C0"/>
                </a:solidFill>
                <a:latin typeface="Consolas" pitchFamily="49" charset="0"/>
                <a:cs typeface="Consolas" pitchFamily="49" charset="0"/>
              </a:rPr>
              <a:t>ensures</a:t>
            </a:r>
            <a:r>
              <a:rPr lang="en-US" dirty="0" smtClean="0">
                <a:solidFill>
                  <a:schemeClr val="bg1"/>
                </a:solidFill>
                <a:latin typeface="Consolas" pitchFamily="49" charset="0"/>
                <a:cs typeface="Consolas" pitchFamily="49" charset="0"/>
              </a:rPr>
              <a:t> </a:t>
            </a:r>
            <a:r>
              <a:rPr lang="en-US" b="1" dirty="0" err="1" smtClean="0">
                <a:solidFill>
                  <a:srgbClr val="0070C0"/>
                </a:solidFill>
                <a:latin typeface="Consolas" pitchFamily="49" charset="0"/>
                <a:cs typeface="Consolas" pitchFamily="49" charset="0"/>
              </a:rPr>
              <a:t>acc</a:t>
            </a:r>
            <a:r>
              <a:rPr lang="en-US" dirty="0" smtClean="0">
                <a:solidFill>
                  <a:schemeClr val="bg1"/>
                </a:solidFill>
                <a:latin typeface="Consolas" pitchFamily="49" charset="0"/>
                <a:cs typeface="Consolas" pitchFamily="49" charset="0"/>
              </a:rPr>
              <a:t>(y);</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	y := y + 1; </a:t>
            </a:r>
            <a:br>
              <a:rPr lang="en-US" dirty="0" smtClean="0">
                <a:solidFill>
                  <a:schemeClr val="bg1"/>
                </a:solidFill>
                <a:latin typeface="Consolas" pitchFamily="49" charset="0"/>
                <a:cs typeface="Consolas" pitchFamily="49" charset="0"/>
              </a:rPr>
            </a:br>
            <a:r>
              <a:rPr lang="en-US" dirty="0" smtClean="0">
                <a:solidFill>
                  <a:schemeClr val="bg1"/>
                </a:solidFill>
                <a:latin typeface="Consolas" pitchFamily="49" charset="0"/>
                <a:cs typeface="Consolas" pitchFamily="49" charset="0"/>
              </a:rPr>
              <a:t>}</a:t>
            </a:r>
          </a:p>
        </p:txBody>
      </p:sp>
      <p:sp>
        <p:nvSpPr>
          <p:cNvPr id="6" name="Right Arrow 5"/>
          <p:cNvSpPr/>
          <p:nvPr/>
        </p:nvSpPr>
        <p:spPr bwMode="auto">
          <a:xfrm>
            <a:off x="342900" y="2057397"/>
            <a:ext cx="714375" cy="414338"/>
          </a:xfrm>
          <a:prstGeom prst="rightArrow">
            <a:avLst/>
          </a:prstGeom>
          <a:solidFill>
            <a:srgbClr val="FFFF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7" name="Vertical Scroll 6"/>
          <p:cNvSpPr/>
          <p:nvPr/>
        </p:nvSpPr>
        <p:spPr bwMode="auto">
          <a:xfrm rot="21184477">
            <a:off x="3804642" y="1310096"/>
            <a:ext cx="1753880" cy="1177889"/>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err="1" smtClean="0">
                <a:solidFill>
                  <a:srgbClr val="0070C0"/>
                </a:solidFill>
                <a:latin typeface="Consolas" pitchFamily="49" charset="0"/>
                <a:cs typeface="Consolas" pitchFamily="49" charset="0"/>
              </a:rPr>
              <a:t>acc</a:t>
            </a:r>
            <a:r>
              <a:rPr kumimoji="0" lang="en-US" sz="2000" b="0" i="0" u="none" strike="noStrike" cap="none" normalizeH="0" baseline="0" dirty="0" smtClean="0">
                <a:solidFill>
                  <a:schemeClr val="bg1"/>
                </a:solidFill>
                <a:latin typeface="Consolas" pitchFamily="49" charset="0"/>
                <a:cs typeface="Consolas" pitchFamily="49" charset="0"/>
              </a:rPr>
              <a:t>(</a:t>
            </a:r>
            <a:r>
              <a:rPr kumimoji="0" lang="en-US" sz="2000" b="0" i="0" u="none" strike="noStrike" cap="none" normalizeH="0" baseline="0" dirty="0" err="1" smtClean="0">
                <a:solidFill>
                  <a:schemeClr val="bg1"/>
                </a:solidFill>
                <a:latin typeface="Consolas" pitchFamily="49" charset="0"/>
                <a:cs typeface="Consolas" pitchFamily="49" charset="0"/>
              </a:rPr>
              <a:t>c.y</a:t>
            </a:r>
            <a:r>
              <a:rPr kumimoji="0" lang="en-US" sz="2000" b="0" i="0" u="none" strike="noStrike" cap="none" normalizeH="0" baseline="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15771431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3"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grpId="0" nodeType="clickEffect">
                                  <p:stCondLst>
                                    <p:cond delay="0"/>
                                  </p:stCondLst>
                                  <p:childTnLst>
                                    <p:animMotion origin="layout" path="M -2.5E-6 -0.00069 L -2.5E-6 0.03056 " pathEditMode="relative" rAng="0" ptsTypes="AA">
                                      <p:cBhvr>
                                        <p:cTn id="12" dur="1000" fill="hold"/>
                                        <p:tgtEl>
                                          <p:spTgt spid="6"/>
                                        </p:tgtEl>
                                        <p:attrNameLst>
                                          <p:attrName>ppt_x</p:attrName>
                                          <p:attrName>ppt_y</p:attrName>
                                        </p:attrNameLst>
                                      </p:cBhvr>
                                      <p:rCtr x="0" y="16"/>
                                    </p:animMotion>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animEffect transition="in" filter="fade">
                                      <p:cBhvr>
                                        <p:cTn id="18" dur="500"/>
                                        <p:tgtEl>
                                          <p:spTgt spid="7"/>
                                        </p:tgtEl>
                                      </p:cBhvr>
                                    </p:animEffect>
                                  </p:childTnLst>
                                </p:cTn>
                              </p:par>
                              <p:par>
                                <p:cTn id="19" presetID="42" presetClass="path" presetSubtype="0" accel="50000" decel="50000" fill="hold" grpId="1" nodeType="withEffect">
                                  <p:stCondLst>
                                    <p:cond delay="0"/>
                                  </p:stCondLst>
                                  <p:childTnLst>
                                    <p:animMotion origin="layout" path="M -0.27083 0.05556 L 8.33333E-7 -2.96296E-6 " pathEditMode="relative" rAng="0" ptsTypes="AA">
                                      <p:cBhvr>
                                        <p:cTn id="20" dur="600" fill="hold"/>
                                        <p:tgtEl>
                                          <p:spTgt spid="7"/>
                                        </p:tgtEl>
                                        <p:attrNameLst>
                                          <p:attrName>ppt_x</p:attrName>
                                          <p:attrName>ppt_y</p:attrName>
                                        </p:attrNameLst>
                                      </p:cBhvr>
                                      <p:rCtr x="135" y="-28"/>
                                    </p:animMotion>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grpId="1" nodeType="clickEffect">
                                  <p:stCondLst>
                                    <p:cond delay="0"/>
                                  </p:stCondLst>
                                  <p:childTnLst>
                                    <p:animMotion origin="layout" path="M -2.5E-6 0.03055 L 0.41042 0.44583 " pathEditMode="relative" rAng="0" ptsTypes="AA">
                                      <p:cBhvr>
                                        <p:cTn id="24" dur="2000" fill="hold"/>
                                        <p:tgtEl>
                                          <p:spTgt spid="6"/>
                                        </p:tgtEl>
                                        <p:attrNameLst>
                                          <p:attrName>ppt_x</p:attrName>
                                          <p:attrName>ppt_y</p:attrName>
                                        </p:attrNameLst>
                                      </p:cBhvr>
                                      <p:rCtr x="205" y="208"/>
                                    </p:animMotion>
                                  </p:childTnLst>
                                </p:cTn>
                              </p:par>
                              <p:par>
                                <p:cTn id="25" presetID="10" presetClass="entr" presetSubtype="0"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par>
                                <p:cTn id="28" presetID="42" presetClass="path" presetSubtype="0" accel="50000" decel="50000" fill="hold" grpId="2" nodeType="withEffect">
                                  <p:stCondLst>
                                    <p:cond delay="1250"/>
                                  </p:stCondLst>
                                  <p:childTnLst>
                                    <p:animMotion origin="layout" path="M 8.33333E-7 -1.85185E-6 L 0.31979 0.39584 " pathEditMode="relative" rAng="0" ptsTypes="AA">
                                      <p:cBhvr>
                                        <p:cTn id="29" dur="2000" fill="hold"/>
                                        <p:tgtEl>
                                          <p:spTgt spid="7"/>
                                        </p:tgtEl>
                                        <p:attrNameLst>
                                          <p:attrName>ppt_x</p:attrName>
                                          <p:attrName>ppt_y</p:attrName>
                                        </p:attrNameLst>
                                      </p:cBhvr>
                                      <p:rCtr x="160" y="198"/>
                                    </p:animMotion>
                                  </p:childTnLst>
                                </p:cTn>
                              </p:par>
                            </p:childTnLst>
                          </p:cTn>
                        </p:par>
                      </p:childTnLst>
                    </p:cTn>
                  </p:par>
                  <p:par>
                    <p:cTn id="30" fill="hold">
                      <p:stCondLst>
                        <p:cond delay="indefinite"/>
                      </p:stCondLst>
                      <p:childTnLst>
                        <p:par>
                          <p:cTn id="31" fill="hold">
                            <p:stCondLst>
                              <p:cond delay="0"/>
                            </p:stCondLst>
                            <p:childTnLst>
                              <p:par>
                                <p:cTn id="32" presetID="42" presetClass="path" presetSubtype="0" accel="50000" decel="50000" fill="hold" grpId="4" nodeType="clickEffect">
                                  <p:stCondLst>
                                    <p:cond delay="0"/>
                                  </p:stCondLst>
                                  <p:childTnLst>
                                    <p:animMotion origin="layout" path="M 0.41042 0.44584 L 0.41146 0.49167 " pathEditMode="relative" rAng="0" ptsTypes="AA">
                                      <p:cBhvr>
                                        <p:cTn id="33" dur="1000" fill="hold"/>
                                        <p:tgtEl>
                                          <p:spTgt spid="6"/>
                                        </p:tgtEl>
                                        <p:attrNameLst>
                                          <p:attrName>ppt_x</p:attrName>
                                          <p:attrName>ppt_y</p:attrName>
                                        </p:attrNameLst>
                                      </p:cBhvr>
                                      <p:rCtr x="1" y="23"/>
                                    </p:animMotion>
                                  </p:childTnLst>
                                </p:cTn>
                              </p:par>
                            </p:childTnLst>
                          </p:cTn>
                        </p:par>
                      </p:childTnLst>
                    </p:cTn>
                  </p:par>
                  <p:par>
                    <p:cTn id="34" fill="hold">
                      <p:stCondLst>
                        <p:cond delay="indefinite"/>
                      </p:stCondLst>
                      <p:childTnLst>
                        <p:par>
                          <p:cTn id="35" fill="hold">
                            <p:stCondLst>
                              <p:cond delay="0"/>
                            </p:stCondLst>
                            <p:childTnLst>
                              <p:par>
                                <p:cTn id="36" presetID="42" presetClass="path" presetSubtype="0" accel="50000" decel="50000" fill="hold" grpId="3" nodeType="clickEffect">
                                  <p:stCondLst>
                                    <p:cond delay="0"/>
                                  </p:stCondLst>
                                  <p:childTnLst>
                                    <p:animMotion origin="layout" path="M 0.32187 0.39723 L 2.5E-6 -2.96296E-6 " pathEditMode="relative" rAng="0" ptsTypes="AA">
                                      <p:cBhvr>
                                        <p:cTn id="37" dur="2000" fill="hold"/>
                                        <p:tgtEl>
                                          <p:spTgt spid="7"/>
                                        </p:tgtEl>
                                        <p:attrNameLst>
                                          <p:attrName>ppt_x</p:attrName>
                                          <p:attrName>ppt_y</p:attrName>
                                        </p:attrNameLst>
                                      </p:cBhvr>
                                      <p:rCtr x="-161" y="-199"/>
                                    </p:animMotion>
                                  </p:childTnLst>
                                </p:cTn>
                              </p:par>
                              <p:par>
                                <p:cTn id="38" presetID="42" presetClass="path" presetSubtype="0" accel="50000" decel="50000" fill="hold" grpId="2" nodeType="withEffect">
                                  <p:stCondLst>
                                    <p:cond delay="1000"/>
                                  </p:stCondLst>
                                  <p:childTnLst>
                                    <p:animMotion origin="layout" path="M 0.41042 0.4875 L 0.00243 0.07917 " pathEditMode="relative" rAng="0" ptsTypes="AA">
                                      <p:cBhvr>
                                        <p:cTn id="39" dur="2000" fill="hold"/>
                                        <p:tgtEl>
                                          <p:spTgt spid="6"/>
                                        </p:tgtEl>
                                        <p:attrNameLst>
                                          <p:attrName>ppt_x</p:attrName>
                                          <p:attrName>ppt_y</p:attrName>
                                        </p:attrNameLst>
                                      </p:cBhvr>
                                      <p:rCtr x="-204" y="-204"/>
                                    </p:animMotion>
                                  </p:childTnLst>
                                </p:cTn>
                              </p:par>
                              <p:par>
                                <p:cTn id="40" presetID="10" presetClass="exit" presetSubtype="0" fill="hold" grpId="1" nodeType="withEffect">
                                  <p:stCondLst>
                                    <p:cond delay="1000"/>
                                  </p:stCondLst>
                                  <p:childTnLst>
                                    <p:animEffect transition="out" filter="fade">
                                      <p:cBhvr>
                                        <p:cTn id="41" dur="2000"/>
                                        <p:tgtEl>
                                          <p:spTgt spid="5"/>
                                        </p:tgtEl>
                                      </p:cBhvr>
                                    </p:animEffect>
                                    <p:set>
                                      <p:cBhvr>
                                        <p:cTn id="42"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6" grpId="2" animBg="1"/>
      <p:bldP spid="6" grpId="3" animBg="1"/>
      <p:bldP spid="6" grpId="4" animBg="1"/>
      <p:bldP spid="7" grpId="0" animBg="1"/>
      <p:bldP spid="7" grpId="1" animBg="1"/>
      <p:bldP spid="7" grpId="2" animBg="1"/>
      <p:bldP spid="7" grpId="3"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two halves of a call</a:t>
            </a:r>
            <a:endParaRPr lang="en-US" dirty="0"/>
          </a:p>
        </p:txBody>
      </p:sp>
      <p:sp>
        <p:nvSpPr>
          <p:cNvPr id="3" name="Content Placeholder 2"/>
          <p:cNvSpPr>
            <a:spLocks noGrp="1"/>
          </p:cNvSpPr>
          <p:nvPr>
            <p:ph idx="1"/>
          </p:nvPr>
        </p:nvSpPr>
        <p:spPr>
          <a:xfrm>
            <a:off x="381000" y="1412875"/>
            <a:ext cx="8382000" cy="4367349"/>
          </a:xfrm>
        </p:spPr>
        <p:txBody>
          <a:bodyPr/>
          <a:lstStyle/>
          <a:p>
            <a:r>
              <a:rPr lang="en-US" dirty="0" smtClean="0"/>
              <a:t>call  ==  fork + join</a:t>
            </a:r>
          </a:p>
          <a:p>
            <a:endParaRPr lang="en-US" dirty="0"/>
          </a:p>
          <a:p>
            <a:endParaRPr lang="en-US" dirty="0" smtClean="0"/>
          </a:p>
          <a:p>
            <a:pPr marL="0" indent="0">
              <a:buNone/>
            </a:pPr>
            <a:r>
              <a:rPr lang="en-US" dirty="0" smtClean="0"/>
              <a:t>	is semantically like</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	… but is compiled to more efficient code</a:t>
            </a:r>
            <a:endParaRPr lang="en-US" dirty="0"/>
          </a:p>
        </p:txBody>
      </p:sp>
      <p:sp>
        <p:nvSpPr>
          <p:cNvPr id="4" name="TextBox 3"/>
          <p:cNvSpPr txBox="1"/>
          <p:nvPr/>
        </p:nvSpPr>
        <p:spPr>
          <a:xfrm>
            <a:off x="599239" y="2270903"/>
            <a:ext cx="590157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val="0070C0"/>
                </a:solidFill>
                <a:latin typeface="Consolas" pitchFamily="49" charset="0"/>
                <a:cs typeface="Consolas" pitchFamily="49" charset="0"/>
              </a:rPr>
              <a:t>call</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p:txBody>
      </p:sp>
      <p:sp>
        <p:nvSpPr>
          <p:cNvPr id="6" name="TextBox 5"/>
          <p:cNvSpPr txBox="1"/>
          <p:nvPr/>
        </p:nvSpPr>
        <p:spPr>
          <a:xfrm>
            <a:off x="599239" y="3699635"/>
            <a:ext cx="5901574" cy="954107"/>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800" b="1" dirty="0" smtClean="0">
                <a:solidFill>
                  <a:srgbClr val="0070C0"/>
                </a:solidFill>
                <a:latin typeface="Consolas" pitchFamily="49" charset="0"/>
                <a:cs typeface="Consolas" pitchFamily="49" charset="0"/>
              </a:rPr>
              <a:t>fork</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o.M</a:t>
            </a:r>
            <a:r>
              <a:rPr lang="en-US" sz="2800" dirty="0" smtClean="0">
                <a:solidFill>
                  <a:schemeClr val="bg1"/>
                </a:solidFill>
                <a:latin typeface="Consolas" pitchFamily="49" charset="0"/>
                <a:cs typeface="Consolas" pitchFamily="49" charset="0"/>
              </a:rPr>
              <a:t>(E, F);</a:t>
            </a:r>
          </a:p>
          <a:p>
            <a:pPr>
              <a:tabLst>
                <a:tab pos="342900" algn="l"/>
              </a:tabLst>
            </a:pPr>
            <a:r>
              <a:rPr lang="en-US" sz="2800" b="1" dirty="0">
                <a:solidFill>
                  <a:srgbClr val="0070C0"/>
                </a:solidFill>
                <a:latin typeface="Consolas" pitchFamily="49" charset="0"/>
                <a:cs typeface="Consolas" pitchFamily="49" charset="0"/>
              </a:rPr>
              <a:t>join</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x,y</a:t>
            </a:r>
            <a:r>
              <a:rPr lang="en-US" sz="2800" dirty="0" smtClean="0">
                <a:solidFill>
                  <a:schemeClr val="bg1"/>
                </a:solidFill>
                <a:latin typeface="Consolas" pitchFamily="49" charset="0"/>
                <a:cs typeface="Consolas" pitchFamily="49" charset="0"/>
              </a:rPr>
              <a:t> := </a:t>
            </a:r>
            <a:r>
              <a:rPr lang="en-US" sz="2800" dirty="0" err="1" smtClean="0">
                <a:solidFill>
                  <a:schemeClr val="bg1"/>
                </a:solidFill>
                <a:latin typeface="Consolas" pitchFamily="49" charset="0"/>
                <a:cs typeface="Consolas" pitchFamily="49" charset="0"/>
              </a:rPr>
              <a:t>tk</a:t>
            </a:r>
            <a:r>
              <a:rPr lang="en-US" sz="28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82432559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Passing permissions to threads</a:t>
            </a:r>
            <a:endParaRPr lang="en-US" dirty="0"/>
          </a:p>
        </p:txBody>
      </p:sp>
      <p:sp>
        <p:nvSpPr>
          <p:cNvPr id="3" name="Content Placeholder 2"/>
          <p:cNvSpPr>
            <a:spLocks noGrp="1"/>
          </p:cNvSpPr>
          <p:nvPr>
            <p:ph idx="1"/>
          </p:nvPr>
        </p:nvSpPr>
        <p:spPr>
          <a:xfrm>
            <a:off x="381000" y="1412875"/>
            <a:ext cx="8382000" cy="457048"/>
          </a:xfrm>
        </p:spPr>
        <p:txBody>
          <a:bodyPr/>
          <a:lstStyle/>
          <a:p>
            <a:endParaRPr lang="en-US" dirty="0"/>
          </a:p>
        </p:txBody>
      </p:sp>
      <p:sp>
        <p:nvSpPr>
          <p:cNvPr id="4" name="TextBox 3"/>
          <p:cNvSpPr txBox="1"/>
          <p:nvPr/>
        </p:nvSpPr>
        <p:spPr>
          <a:xfrm>
            <a:off x="294439" y="1680456"/>
            <a:ext cx="3163136" cy="4093428"/>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val="0070C0"/>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XYZ {</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x: </a:t>
            </a:r>
            <a:r>
              <a:rPr lang="en-US" sz="2000" b="1" dirty="0" err="1">
                <a:solidFill>
                  <a:srgbClr val="0070C0"/>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endParaRPr lang="en-US" sz="2000" dirty="0">
              <a:solidFill>
                <a:schemeClr val="bg1"/>
              </a:solidFill>
              <a:latin typeface="Consolas" pitchFamily="49" charset="0"/>
              <a:cs typeface="Consolas" pitchFamily="49" charset="0"/>
            </a:endParaRP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val="0070C0"/>
                </a:solidFill>
                <a:latin typeface="Consolas" pitchFamily="49" charset="0"/>
                <a:cs typeface="Consolas" pitchFamily="49" charset="0"/>
              </a:rPr>
              <a:t>int</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b="1" dirty="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b="1" dirty="0" smtClean="0">
                <a:solidFill>
                  <a:schemeClr val="bg1"/>
                </a:solidFill>
                <a:latin typeface="Consolas" pitchFamily="49" charset="0"/>
                <a:cs typeface="Consolas" pitchFamily="49" charset="0"/>
              </a:rPr>
              <a:t> z: </a:t>
            </a:r>
            <a:r>
              <a:rPr lang="en-US" sz="2000" b="1" dirty="0" err="1">
                <a:solidFill>
                  <a:srgbClr val="0070C0"/>
                </a:solidFill>
                <a:latin typeface="Consolas" pitchFamily="49" charset="0"/>
                <a:cs typeface="Consolas" pitchFamily="49" charset="0"/>
              </a:rPr>
              <a:t>int</a:t>
            </a:r>
            <a:r>
              <a:rPr lang="en-US" sz="2000" b="1" dirty="0" smtClean="0">
                <a:solidFill>
                  <a:schemeClr val="bg1"/>
                </a:solidFill>
                <a:latin typeface="Consolas" pitchFamily="49" charset="0"/>
                <a:cs typeface="Consolas" pitchFamily="49" charset="0"/>
              </a:rPr>
              <a:t>;</a:t>
            </a:r>
          </a:p>
          <a:p>
            <a:pPr>
              <a:tabLst>
                <a:tab pos="228600" algn="l"/>
                <a:tab pos="514350" algn="l"/>
              </a:tabLst>
            </a:pPr>
            <a:r>
              <a:rPr lang="en-US" sz="2000" b="1" dirty="0" smtClean="0">
                <a:solidFill>
                  <a:srgbClr val="0070C0"/>
                </a:solidFill>
                <a:latin typeface="Consolas" pitchFamily="49" charset="0"/>
                <a:cs typeface="Consolas" pitchFamily="49" charset="0"/>
              </a:rPr>
              <a:t/>
            </a:r>
            <a:br>
              <a:rPr lang="en-US" sz="2000" b="1" dirty="0" smtClean="0">
                <a:solidFill>
                  <a:srgbClr val="0070C0"/>
                </a:solidFill>
                <a:latin typeface="Consolas" pitchFamily="49" charset="0"/>
                <a:cs typeface="Consolas" pitchFamily="49" charset="0"/>
              </a:rPr>
            </a:br>
            <a:r>
              <a:rPr lang="en-US" sz="2000" b="1" dirty="0" smtClean="0">
                <a:solidFill>
                  <a:srgbClr val="0070C0"/>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val="0070C0"/>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XYZ;</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val="0070C0"/>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smtClean="0">
              <a:solidFill>
                <a:schemeClr val="bg1"/>
              </a:solidFill>
              <a:latin typeface="Consolas" pitchFamily="49" charset="0"/>
              <a:cs typeface="Consolas" pitchFamily="49" charset="0"/>
            </a:endParaRPr>
          </a:p>
          <a:p>
            <a:pPr>
              <a:tabLst>
                <a:tab pos="228600" algn="l"/>
                <a:tab pos="514350" algn="l"/>
              </a:tabLst>
            </a:pPr>
            <a:endParaRPr lang="en-US" sz="2000" dirty="0" smtClean="0">
              <a:solidFill>
                <a:schemeClr val="bg1"/>
              </a:solidFill>
              <a:latin typeface="Consolas" pitchFamily="49" charset="0"/>
              <a:cs typeface="Consolas" pitchFamily="49" charset="0"/>
            </a:endParaRPr>
          </a:p>
        </p:txBody>
      </p:sp>
      <p:sp>
        <p:nvSpPr>
          <p:cNvPr id="5" name="TextBox 4"/>
          <p:cNvSpPr txBox="1"/>
          <p:nvPr/>
        </p:nvSpPr>
        <p:spPr>
          <a:xfrm>
            <a:off x="4514860" y="1899561"/>
            <a:ext cx="4243388"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(x);</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x := x + 1;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4500571" y="4328435"/>
            <a:ext cx="4257676" cy="1631216"/>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a:t>
            </a:r>
          </a:p>
          <a:p>
            <a:pPr>
              <a:tabLst>
                <a:tab pos="342900" algn="l"/>
              </a:tabLst>
            </a:pP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requires</a:t>
            </a:r>
            <a:r>
              <a:rPr lang="en-US" sz="2000" dirty="0" smtClean="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(y) &amp;&amp; </a:t>
            </a:r>
            <a:r>
              <a:rPr lang="en-US" sz="2000" b="1" dirty="0" err="1">
                <a:solidFill>
                  <a:srgbClr val="0070C0"/>
                </a:solidFill>
                <a:latin typeface="Consolas" pitchFamily="49" charset="0"/>
                <a:cs typeface="Consolas" pitchFamily="49" charset="0"/>
              </a:rPr>
              <a:t>acc</a:t>
            </a:r>
            <a:r>
              <a:rPr lang="en-US" sz="2000" dirty="0" smtClean="0">
                <a:solidFill>
                  <a:schemeClr val="bg1"/>
                </a:solidFill>
                <a:latin typeface="Consolas" pitchFamily="49" charset="0"/>
                <a:cs typeface="Consolas" pitchFamily="49" charset="0"/>
              </a:rPr>
              <a:t>(z);</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z;</a:t>
            </a:r>
          </a:p>
          <a:p>
            <a:pPr>
              <a:tabLst>
                <a:tab pos="342900" algn="l"/>
              </a:tabLst>
            </a:pPr>
            <a:r>
              <a:rPr lang="en-US" sz="2000" dirty="0" smtClean="0">
                <a:solidFill>
                  <a:schemeClr val="bg1"/>
                </a:solidFill>
                <a:latin typeface="Consolas" pitchFamily="49" charset="0"/>
                <a:cs typeface="Consolas" pitchFamily="49" charset="0"/>
              </a:rPr>
              <a:t>}</a:t>
            </a:r>
          </a:p>
        </p:txBody>
      </p:sp>
    </p:spTree>
    <p:extLst>
      <p:ext uri="{BB962C8B-B14F-4D97-AF65-F5344CB8AC3E}">
        <p14:creationId xmlns:p14="http://schemas.microsoft.com/office/powerpoint/2010/main" val="275676282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Shared state</a:t>
            </a:r>
            <a:endParaRPr lang="en-US" dirty="0"/>
          </a:p>
        </p:txBody>
      </p:sp>
      <p:sp>
        <p:nvSpPr>
          <p:cNvPr id="3" name="Content Placeholder 2"/>
          <p:cNvSpPr>
            <a:spLocks noGrp="1"/>
          </p:cNvSpPr>
          <p:nvPr>
            <p:ph idx="1"/>
          </p:nvPr>
        </p:nvSpPr>
        <p:spPr>
          <a:xfrm>
            <a:off x="381000" y="1155691"/>
            <a:ext cx="8382000" cy="914096"/>
          </a:xfrm>
        </p:spPr>
        <p:txBody>
          <a:bodyPr/>
          <a:lstStyle/>
          <a:p>
            <a:r>
              <a:rPr lang="en-US" dirty="0" smtClean="0"/>
              <a:t>What if two threads want write access to the same location?</a:t>
            </a:r>
            <a:endParaRPr lang="en-US" dirty="0"/>
          </a:p>
        </p:txBody>
      </p:sp>
      <p:sp>
        <p:nvSpPr>
          <p:cNvPr id="4" name="TextBox 3"/>
          <p:cNvSpPr txBox="1"/>
          <p:nvPr/>
        </p:nvSpPr>
        <p:spPr>
          <a:xfrm>
            <a:off x="5685605" y="1899561"/>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A()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+ 21;</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5" name="TextBox 4"/>
          <p:cNvSpPr txBox="1"/>
          <p:nvPr/>
        </p:nvSpPr>
        <p:spPr>
          <a:xfrm>
            <a:off x="5685605" y="4328435"/>
            <a:ext cx="2829746" cy="132343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342900" algn="l"/>
              </a:tabLst>
            </a:pPr>
            <a:r>
              <a:rPr lang="en-US" sz="2000" b="1" dirty="0" smtClean="0">
                <a:solidFill>
                  <a:srgbClr val="0070C0"/>
                </a:solidFill>
                <a:latin typeface="Consolas" pitchFamily="49" charset="0"/>
                <a:cs typeface="Consolas" pitchFamily="49" charset="0"/>
              </a:rPr>
              <a:t>method</a:t>
            </a:r>
            <a:r>
              <a:rPr lang="en-US" sz="2000" dirty="0" smtClean="0">
                <a:solidFill>
                  <a:schemeClr val="bg1"/>
                </a:solidFill>
                <a:latin typeface="Consolas" pitchFamily="49" charset="0"/>
                <a:cs typeface="Consolas" pitchFamily="49" charset="0"/>
              </a:rPr>
              <a:t> B() …</a:t>
            </a:r>
          </a:p>
          <a:p>
            <a:pPr>
              <a:tabLst>
                <a:tab pos="342900" algn="l"/>
              </a:tabLst>
            </a:pPr>
            <a:r>
              <a:rPr lang="en-US" sz="2000" dirty="0" smtClean="0">
                <a:solidFill>
                  <a:schemeClr val="bg1"/>
                </a:solidFill>
                <a:latin typeface="Consolas" pitchFamily="49" charset="0"/>
                <a:cs typeface="Consolas" pitchFamily="49" charset="0"/>
              </a:rPr>
              <a:t>{</a:t>
            </a:r>
          </a:p>
          <a:p>
            <a:pPr>
              <a:tabLst>
                <a:tab pos="342900" algn="l"/>
              </a:tabLst>
            </a:pP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 y + 34;</a:t>
            </a:r>
          </a:p>
          <a:p>
            <a:pPr>
              <a:tabLst>
                <a:tab pos="342900" algn="l"/>
              </a:tabLst>
            </a:pPr>
            <a:r>
              <a:rPr lang="en-US" sz="2000" dirty="0" smtClean="0">
                <a:solidFill>
                  <a:schemeClr val="bg1"/>
                </a:solidFill>
                <a:latin typeface="Consolas" pitchFamily="49" charset="0"/>
                <a:cs typeface="Consolas" pitchFamily="49" charset="0"/>
              </a:rPr>
              <a:t>}</a:t>
            </a:r>
          </a:p>
        </p:txBody>
      </p:sp>
      <p:sp>
        <p:nvSpPr>
          <p:cNvPr id="6" name="TextBox 5"/>
          <p:cNvSpPr txBox="1"/>
          <p:nvPr/>
        </p:nvSpPr>
        <p:spPr>
          <a:xfrm>
            <a:off x="294439" y="2266264"/>
            <a:ext cx="3163136" cy="317009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tabLst>
                <a:tab pos="228600" algn="l"/>
                <a:tab pos="514350" algn="l"/>
              </a:tabLst>
            </a:pPr>
            <a:r>
              <a:rPr lang="en-US" sz="2000" b="1" dirty="0" smtClean="0">
                <a:solidFill>
                  <a:srgbClr val="0070C0"/>
                </a:solidFill>
                <a:latin typeface="Consolas" pitchFamily="49" charset="0"/>
                <a:cs typeface="Consolas" pitchFamily="49" charset="0"/>
              </a:rPr>
              <a:t>class</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Fib </a:t>
            </a:r>
            <a:r>
              <a:rPr lang="en-US" sz="2000" dirty="0">
                <a:solidFill>
                  <a:schemeClr val="bg1"/>
                </a:solidFill>
                <a:latin typeface="Consolas" pitchFamily="49" charset="0"/>
                <a:cs typeface="Consolas" pitchFamily="49" charset="0"/>
              </a:rPr>
              <a:t>{</a:t>
            </a:r>
          </a:p>
          <a:p>
            <a:pPr>
              <a:tabLst>
                <a:tab pos="228600" algn="l"/>
                <a:tab pos="514350" algn="l"/>
              </a:tabLst>
            </a:pPr>
            <a:r>
              <a:rPr lang="en-US" sz="2000" dirty="0">
                <a:solidFill>
                  <a:schemeClr val="bg1"/>
                </a:solidFill>
                <a:latin typeface="Consolas" pitchFamily="49" charset="0"/>
                <a:cs typeface="Consolas" pitchFamily="49" charset="0"/>
              </a:rPr>
              <a:t>	</a:t>
            </a:r>
            <a:r>
              <a:rPr lang="en-US" sz="2000" b="1" dirty="0" err="1">
                <a:solidFill>
                  <a:srgbClr val="0070C0"/>
                </a:solidFill>
                <a:latin typeface="Consolas" pitchFamily="49" charset="0"/>
                <a:cs typeface="Consolas" pitchFamily="49" charset="0"/>
              </a:rPr>
              <a:t>var</a:t>
            </a: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y: </a:t>
            </a:r>
            <a:r>
              <a:rPr lang="en-US" sz="2000" b="1" dirty="0" err="1">
                <a:solidFill>
                  <a:srgbClr val="0070C0"/>
                </a:solidFill>
                <a:latin typeface="Consolas" pitchFamily="49" charset="0"/>
                <a:cs typeface="Consolas" pitchFamily="49" charset="0"/>
              </a:rPr>
              <a:t>int</a:t>
            </a:r>
            <a:r>
              <a:rPr lang="en-US" sz="2000" dirty="0">
                <a:solidFill>
                  <a:schemeClr val="bg1"/>
                </a:solidFill>
                <a:latin typeface="Consolas" pitchFamily="49" charset="0"/>
                <a:cs typeface="Consolas" pitchFamily="49" charset="0"/>
              </a:rPr>
              <a:t>;</a:t>
            </a:r>
            <a:r>
              <a:rPr lang="en-US" sz="2000" b="1" dirty="0" smtClean="0">
                <a:solidFill>
                  <a:srgbClr val="0070C0"/>
                </a:solidFill>
                <a:latin typeface="Consolas" pitchFamily="49" charset="0"/>
                <a:cs typeface="Consolas" pitchFamily="49" charset="0"/>
              </a:rPr>
              <a:t/>
            </a:r>
            <a:br>
              <a:rPr lang="en-US" sz="2000" b="1" dirty="0" smtClean="0">
                <a:solidFill>
                  <a:srgbClr val="0070C0"/>
                </a:solidFill>
                <a:latin typeface="Consolas" pitchFamily="49" charset="0"/>
                <a:cs typeface="Consolas" pitchFamily="49" charset="0"/>
              </a:rPr>
            </a:br>
            <a:r>
              <a:rPr lang="en-US" sz="2000" b="1" dirty="0" smtClean="0">
                <a:solidFill>
                  <a:srgbClr val="0070C0"/>
                </a:solidFill>
                <a:latin typeface="Consolas" pitchFamily="49" charset="0"/>
                <a:cs typeface="Consolas" pitchFamily="49" charset="0"/>
              </a:rPr>
              <a:t>	method</a:t>
            </a:r>
            <a:r>
              <a:rPr lang="en-US" sz="2000" dirty="0" smtClean="0">
                <a:solidFill>
                  <a:schemeClr val="bg1"/>
                </a:solidFill>
                <a:latin typeface="Consolas" pitchFamily="49" charset="0"/>
                <a:cs typeface="Consolas" pitchFamily="49" charset="0"/>
              </a:rPr>
              <a:t> Main()</a:t>
            </a:r>
          </a:p>
          <a:p>
            <a:pPr>
              <a:tabLst>
                <a:tab pos="228600" algn="l"/>
                <a:tab pos="514350" algn="l"/>
              </a:tabLst>
            </a:pPr>
            <a:r>
              <a:rPr lang="en-US" sz="2000" dirty="0" smtClean="0">
                <a:solidFill>
                  <a:schemeClr val="bg1"/>
                </a:solidFill>
                <a:latin typeface="Consolas" pitchFamily="49" charset="0"/>
                <a:cs typeface="Consolas" pitchFamily="49" charset="0"/>
              </a:rPr>
              <a:t>	{</a:t>
            </a:r>
            <a:br>
              <a:rPr lang="en-US" sz="2000" dirty="0" smtClean="0">
                <a:solidFill>
                  <a:schemeClr val="bg1"/>
                </a:solidFill>
                <a:latin typeface="Consolas" pitchFamily="49" charset="0"/>
                <a:cs typeface="Consolas" pitchFamily="49" charset="0"/>
              </a:rPr>
            </a:br>
            <a:r>
              <a:rPr lang="en-US" sz="2000" dirty="0">
                <a:solidFill>
                  <a:schemeClr val="bg1"/>
                </a:solidFill>
                <a:latin typeface="Consolas" pitchFamily="49" charset="0"/>
                <a:cs typeface="Consolas" pitchFamily="49" charset="0"/>
              </a:rPr>
              <a:t>	</a:t>
            </a:r>
            <a:r>
              <a:rPr lang="en-US" sz="2000" dirty="0" smtClean="0">
                <a:solidFill>
                  <a:schemeClr val="bg1"/>
                </a:solidFill>
                <a:latin typeface="Consolas" pitchFamily="49" charset="0"/>
                <a:cs typeface="Consolas" pitchFamily="49" charset="0"/>
              </a:rPr>
              <a:t>	</a:t>
            </a:r>
            <a:r>
              <a:rPr lang="en-US" sz="2000" b="1" dirty="0" err="1" smtClean="0">
                <a:solidFill>
                  <a:srgbClr val="0070C0"/>
                </a:solidFill>
                <a:latin typeface="Consolas" pitchFamily="49" charset="0"/>
                <a:cs typeface="Consolas" pitchFamily="49" charset="0"/>
              </a:rPr>
              <a:t>var</a:t>
            </a:r>
            <a:r>
              <a:rPr lang="en-US" sz="2000" dirty="0" smtClean="0">
                <a:solidFill>
                  <a:schemeClr val="bg1"/>
                </a:solidFill>
                <a:latin typeface="Consolas" pitchFamily="49" charset="0"/>
                <a:cs typeface="Consolas" pitchFamily="49" charset="0"/>
              </a:rPr>
              <a:t> c := </a:t>
            </a:r>
            <a:r>
              <a:rPr lang="en-US" sz="2000" b="1" dirty="0">
                <a:solidFill>
                  <a:srgbClr val="0070C0"/>
                </a:solidFill>
                <a:latin typeface="Consolas" pitchFamily="49" charset="0"/>
                <a:cs typeface="Consolas" pitchFamily="49" charset="0"/>
              </a:rPr>
              <a:t>new</a:t>
            </a:r>
            <a:r>
              <a:rPr lang="en-US" sz="2000" dirty="0" smtClean="0">
                <a:solidFill>
                  <a:schemeClr val="bg1"/>
                </a:solidFill>
                <a:latin typeface="Consolas" pitchFamily="49" charset="0"/>
                <a:cs typeface="Consolas" pitchFamily="49" charset="0"/>
              </a:rPr>
              <a:t> Fib;</a:t>
            </a:r>
          </a:p>
          <a:p>
            <a:pPr>
              <a:tabLst>
                <a:tab pos="228600" algn="l"/>
                <a:tab pos="514350" algn="l"/>
              </a:tabLst>
            </a:pPr>
            <a:r>
              <a:rPr lang="en-US" sz="2000" dirty="0" smtClean="0">
                <a:solidFill>
                  <a:schemeClr val="bg1"/>
                </a:solidFill>
                <a:latin typeface="Consolas" pitchFamily="49" charset="0"/>
                <a:cs typeface="Consolas" pitchFamily="49" charset="0"/>
              </a:rPr>
              <a:t>	</a:t>
            </a:r>
            <a:r>
              <a:rPr lang="en-US" sz="2000" dirty="0">
                <a:solidFill>
                  <a:schemeClr val="bg1"/>
                </a:solidFill>
                <a:latin typeface="Consolas" pitchFamily="49" charset="0"/>
                <a:cs typeface="Consolas" pitchFamily="49" charset="0"/>
              </a:rPr>
              <a:t>	</a:t>
            </a:r>
            <a:r>
              <a:rPr lang="en-US" sz="2000" b="1" dirty="0">
                <a:solidFill>
                  <a:srgbClr val="0070C0"/>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c.A</a:t>
            </a:r>
            <a:r>
              <a:rPr lang="en-US" sz="2000" dirty="0" smtClean="0">
                <a:solidFill>
                  <a:schemeClr val="bg1"/>
                </a:solidFill>
                <a:latin typeface="Consolas" pitchFamily="49" charset="0"/>
                <a:cs typeface="Consolas" pitchFamily="49" charset="0"/>
              </a:rPr>
              <a:t>();</a:t>
            </a:r>
            <a:br>
              <a:rPr lang="en-US" sz="2000" dirty="0" smtClean="0">
                <a:solidFill>
                  <a:schemeClr val="bg1"/>
                </a:solidFill>
                <a:latin typeface="Consolas" pitchFamily="49" charset="0"/>
                <a:cs typeface="Consolas" pitchFamily="49" charset="0"/>
              </a:rPr>
            </a:br>
            <a:r>
              <a:rPr lang="en-US" sz="2000" dirty="0" smtClean="0">
                <a:solidFill>
                  <a:schemeClr val="bg1"/>
                </a:solidFill>
                <a:latin typeface="Consolas" pitchFamily="49" charset="0"/>
                <a:cs typeface="Consolas" pitchFamily="49" charset="0"/>
              </a:rPr>
              <a:t>		</a:t>
            </a:r>
            <a:r>
              <a:rPr lang="en-US" sz="2000" b="1" dirty="0" smtClean="0">
                <a:solidFill>
                  <a:srgbClr val="0070C0"/>
                </a:solidFill>
                <a:latin typeface="Consolas" pitchFamily="49" charset="0"/>
                <a:cs typeface="Consolas" pitchFamily="49" charset="0"/>
              </a:rPr>
              <a:t>fork</a:t>
            </a:r>
            <a:r>
              <a:rPr lang="en-US" sz="2000" dirty="0" smtClean="0">
                <a:solidFill>
                  <a:schemeClr val="bg1"/>
                </a:solidFill>
                <a:latin typeface="Consolas" pitchFamily="49" charset="0"/>
                <a:cs typeface="Consolas" pitchFamily="49" charset="0"/>
              </a:rPr>
              <a:t> </a:t>
            </a:r>
            <a:r>
              <a:rPr lang="en-US" sz="2000" dirty="0" err="1" smtClean="0">
                <a:solidFill>
                  <a:schemeClr val="bg1"/>
                </a:solidFill>
                <a:latin typeface="Consolas" pitchFamily="49" charset="0"/>
                <a:cs typeface="Consolas" pitchFamily="49" charset="0"/>
              </a:rPr>
              <a:t>c.B</a:t>
            </a:r>
            <a:r>
              <a:rPr lang="en-US" sz="2000" dirty="0" smtClean="0">
                <a:solidFill>
                  <a:schemeClr val="bg1"/>
                </a:solidFill>
                <a:latin typeface="Consolas" pitchFamily="49" charset="0"/>
                <a:cs typeface="Consolas" pitchFamily="49" charset="0"/>
              </a:rPr>
              <a:t>();</a:t>
            </a:r>
          </a:p>
          <a:p>
            <a:pPr>
              <a:tabLst>
                <a:tab pos="228600" algn="l"/>
                <a:tab pos="514350" algn="l"/>
              </a:tabLst>
            </a:pPr>
            <a:r>
              <a:rPr lang="en-US" sz="2000" dirty="0" smtClean="0">
                <a:solidFill>
                  <a:schemeClr val="bg1"/>
                </a:solidFill>
                <a:latin typeface="Consolas" pitchFamily="49" charset="0"/>
                <a:cs typeface="Consolas" pitchFamily="49" charset="0"/>
              </a:rPr>
              <a:t>	}</a:t>
            </a:r>
          </a:p>
          <a:p>
            <a:pPr>
              <a:tabLst>
                <a:tab pos="228600" algn="l"/>
                <a:tab pos="514350" algn="l"/>
              </a:tabLst>
            </a:pPr>
            <a:endParaRPr lang="en-US" sz="2000" dirty="0">
              <a:solidFill>
                <a:schemeClr val="bg1"/>
              </a:solidFill>
              <a:latin typeface="Consolas" pitchFamily="49" charset="0"/>
              <a:cs typeface="Consolas" pitchFamily="49" charset="0"/>
            </a:endParaRPr>
          </a:p>
          <a:p>
            <a:pPr>
              <a:tabLst>
                <a:tab pos="228600" algn="l"/>
                <a:tab pos="514350" algn="l"/>
              </a:tabLst>
            </a:pPr>
            <a:endParaRPr lang="en-US" sz="2000" dirty="0" smtClean="0">
              <a:solidFill>
                <a:schemeClr val="bg1"/>
              </a:solidFill>
              <a:latin typeface="Consolas" pitchFamily="49" charset="0"/>
              <a:cs typeface="Consolas" pitchFamily="49" charset="0"/>
            </a:endParaRPr>
          </a:p>
        </p:txBody>
      </p:sp>
      <p:sp>
        <p:nvSpPr>
          <p:cNvPr id="7" name="Vertical Scroll 6"/>
          <p:cNvSpPr/>
          <p:nvPr/>
        </p:nvSpPr>
        <p:spPr bwMode="auto">
          <a:xfrm rot="21184477">
            <a:off x="2609786" y="3841668"/>
            <a:ext cx="1560962" cy="627581"/>
          </a:xfrm>
          <a:prstGeom prst="verticalScroll">
            <a:avLst/>
          </a:prstGeom>
          <a:ln>
            <a:headEnd type="none" w="med" len="med"/>
            <a:tailEnd type="none" w="med" len="med"/>
          </a:ln>
          <a:effectLst>
            <a:outerShdw blurRad="76200" dir="13500000" sy="23000" kx="1200000" algn="br" rotWithShape="0">
              <a:prstClr val="black">
                <a:alpha val="20000"/>
              </a:prstClr>
            </a:outerShdw>
          </a:effectLst>
        </p:spPr>
        <p:style>
          <a:lnRef idx="1">
            <a:schemeClr val="accent4"/>
          </a:lnRef>
          <a:fillRef idx="2">
            <a:schemeClr val="accent4"/>
          </a:fillRef>
          <a:effectRef idx="1">
            <a:schemeClr val="accent4"/>
          </a:effectRef>
          <a:fontRef idx="minor">
            <a:schemeClr val="dk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err="1" smtClean="0">
                <a:solidFill>
                  <a:srgbClr val="0070C0"/>
                </a:solidFill>
                <a:latin typeface="Consolas" pitchFamily="49" charset="0"/>
                <a:cs typeface="Consolas" pitchFamily="49" charset="0"/>
              </a:rPr>
              <a:t>acc</a:t>
            </a:r>
            <a:r>
              <a:rPr kumimoji="0" lang="en-US" b="0" i="0" u="none" strike="noStrike" cap="none" normalizeH="0" baseline="0" dirty="0" smtClean="0">
                <a:solidFill>
                  <a:schemeClr val="bg1"/>
                </a:solidFill>
                <a:latin typeface="Consolas" pitchFamily="49" charset="0"/>
                <a:cs typeface="Consolas" pitchFamily="49" charset="0"/>
              </a:rPr>
              <a:t>(</a:t>
            </a:r>
            <a:r>
              <a:rPr kumimoji="0" lang="en-US" b="0" i="0" u="none" strike="noStrike" cap="none" normalizeH="0" baseline="0" dirty="0" err="1" smtClean="0">
                <a:solidFill>
                  <a:schemeClr val="bg1"/>
                </a:solidFill>
                <a:latin typeface="Consolas" pitchFamily="49" charset="0"/>
                <a:cs typeface="Consolas" pitchFamily="49" charset="0"/>
              </a:rPr>
              <a:t>c.y</a:t>
            </a:r>
            <a:r>
              <a:rPr kumimoji="0" lang="en-US" b="0" i="0" u="none" strike="noStrike" cap="none" normalizeH="0" baseline="0" dirty="0" smtClean="0">
                <a:solidFill>
                  <a:schemeClr val="bg1"/>
                </a:solidFill>
                <a:latin typeface="Consolas" pitchFamily="49" charset="0"/>
                <a:cs typeface="Consolas" pitchFamily="49" charset="0"/>
              </a:rPr>
              <a:t>)</a:t>
            </a:r>
          </a:p>
        </p:txBody>
      </p:sp>
      <p:cxnSp>
        <p:nvCxnSpPr>
          <p:cNvPr id="9" name="Straight Arrow Connector 8"/>
          <p:cNvCxnSpPr>
            <a:stCxn id="7" idx="3"/>
            <a:endCxn id="4" idx="1"/>
          </p:cNvCxnSpPr>
          <p:nvPr/>
        </p:nvCxnSpPr>
        <p:spPr>
          <a:xfrm rot="10800000" flipH="1">
            <a:off x="4087177" y="2561282"/>
            <a:ext cx="1598427" cy="1509529"/>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3"/>
            <a:endCxn id="5" idx="1"/>
          </p:cNvCxnSpPr>
          <p:nvPr/>
        </p:nvCxnSpPr>
        <p:spPr>
          <a:xfrm rot="10800000" flipH="1" flipV="1">
            <a:off x="4087177" y="4070809"/>
            <a:ext cx="1598427" cy="919345"/>
          </a:xfrm>
          <a:prstGeom prst="straightConnector1">
            <a:avLst/>
          </a:prstGeom>
          <a:ln w="28575">
            <a:solidFill>
              <a:schemeClr val="accent4">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4087659" y="3524567"/>
            <a:ext cx="654346" cy="1015663"/>
          </a:xfrm>
          <a:prstGeom prst="rect">
            <a:avLst/>
          </a:prstGeom>
          <a:noFill/>
        </p:spPr>
        <p:txBody>
          <a:bodyPr wrap="none" lIns="91440" tIns="45720" rIns="91440" bIns="45720">
            <a:spAutoFit/>
          </a:bodyPr>
          <a:lstStyle/>
          <a:p>
            <a:pPr algn="ctr"/>
            <a:r>
              <a:rPr lang="en-US" sz="6000" b="1" cap="all" spc="0" dirty="0" smtClean="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rPr>
              <a:t>?</a:t>
            </a:r>
            <a:endParaRPr lang="en-US" sz="6000" b="1" cap="all" spc="0" dirty="0">
              <a:ln w="9000" cmpd="sng">
                <a:solidFill>
                  <a:schemeClr val="accent4">
                    <a:shade val="50000"/>
                    <a:satMod val="120000"/>
                  </a:schemeClr>
                </a:solidFill>
                <a:prstDash val="solid"/>
              </a:ln>
              <a:solidFill>
                <a:schemeClr val="accent4">
                  <a:lumMod val="50000"/>
                </a:schemeClr>
              </a:solidFill>
              <a:effectLst>
                <a:outerShdw blurRad="60007" dist="310007" dir="7680000" sy="30000" kx="1300200" algn="ctr" rotWithShape="0">
                  <a:prstClr val="black">
                    <a:alpha val="32000"/>
                  </a:prstClr>
                </a:outerShdw>
                <a:reflection blurRad="12700" stA="28000" endPos="45000" dist="1000" dir="5400000" sy="-100000" algn="bl" rotWithShape="0"/>
              </a:effectLst>
            </a:endParaRPr>
          </a:p>
        </p:txBody>
      </p:sp>
    </p:spTree>
    <p:extLst>
      <p:ext uri="{BB962C8B-B14F-4D97-AF65-F5344CB8AC3E}">
        <p14:creationId xmlns:p14="http://schemas.microsoft.com/office/powerpoint/2010/main" val="29101969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SR_PPT template_07_light">
  <a:themeElements>
    <a:clrScheme name="MSR 2007">
      <a:dk1>
        <a:srgbClr val="000000"/>
      </a:dk1>
      <a:lt1>
        <a:srgbClr val="FFFFFF"/>
      </a:lt1>
      <a:dk2>
        <a:srgbClr val="3F3F3F"/>
      </a:dk2>
      <a:lt2>
        <a:srgbClr val="FFFFFF"/>
      </a:lt2>
      <a:accent1>
        <a:srgbClr val="FFDF79"/>
      </a:accent1>
      <a:accent2>
        <a:srgbClr val="5782B5"/>
      </a:accent2>
      <a:accent3>
        <a:srgbClr val="E28A54"/>
      </a:accent3>
      <a:accent4>
        <a:srgbClr val="94D850"/>
      </a:accent4>
      <a:accent5>
        <a:srgbClr val="FFA94B"/>
      </a:accent5>
      <a:accent6>
        <a:srgbClr val="9047B9"/>
      </a:accent6>
      <a:hlink>
        <a:srgbClr val="009ED6"/>
      </a:hlink>
      <a:folHlink>
        <a:srgbClr val="DDD819"/>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dirty="0" err="1" smtClean="0">
            <a:solidFill>
              <a:schemeClr val="bg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3074916C7A05429E3860C96E939D68" ma:contentTypeVersion="3" ma:contentTypeDescription="Create a new document." ma:contentTypeScope="" ma:versionID="2f9d0a3e4dab1dbcfa92ef49294c9fd6">
  <xsd:schema xmlns:xsd="http://www.w3.org/2001/XMLSchema" xmlns:p="http://schemas.microsoft.com/office/2006/metadata/properties" targetNamespace="http://schemas.microsoft.com/office/2006/metadata/properties" ma:root="true" ma:fieldsID="1767b50499e116a953c72fb09f4df49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outs:outSpaceData xmlns:outs="http://schemas.microsoft.com/office/2009/outspace/metadata">
  <outs:relatedDates>
    <outs:relatedDate>
      <outs:type>3</outs:type>
      <outs:displayName>Last Modified</outs:displayName>
      <outs:dateTime>2009-09-07T08:54:55Z</outs:dateTime>
      <outs:isPinned>true</outs:isPinned>
    </outs:relatedDate>
    <outs:relatedDate>
      <outs:type>2</outs:type>
      <outs:displayName>Created</outs:displayName>
      <outs:dateTime>2009-09-05T10:31:16Z</outs:dateTime>
      <outs:isPinned>true</outs:isPinned>
    </outs:relatedDate>
    <outs:relatedDate>
      <outs:type>4</outs:type>
      <outs:displayName>Last Printed</outs:displayName>
      <outs:dateTime/>
      <outs:isPinned>true</outs:isPinned>
    </outs:relatedDate>
  </outs:relatedDates>
  <outs:relatedDocuments>
    <outs:relatedDocument>
      <outs:type>2</outs:type>
      <outs:displayName>Other documents in current folder</outs:displayName>
      <outs:uri/>
      <outs:isPinned>true</outs:isPinned>
    </outs:relatedDocument>
  </outs:relatedDocuments>
  <outs:relatedPeople>
    <outs:relatedPeopleItem>
      <outs:category>Author</outs:category>
      <outs:people>
        <outs:relatedPerson>
          <outs:displayName>Rustan Leino</outs:displayName>
          <outs:accountName/>
        </outs:relatedPerson>
      </outs:people>
      <outs:source>0</outs:source>
      <outs:isPinned>true</outs:isPinned>
    </outs:relatedPeopleItem>
    <outs:relatedPeopleItem>
      <outs:category>Last modified by</outs:category>
      <outs:people>
        <outs:relatedPerson>
          <outs:displayName>Rustan Leino</outs:displayName>
          <outs:accountName/>
        </outs:relatedPerson>
      </outs:people>
      <outs:source>0</outs:source>
      <outs:isPinned>true</outs:isPinned>
    </outs:relatedPeopleItem>
    <outs:relatedPeopleItem>
      <outs:category>Manager</outs:category>
      <outs:people>
        <outs:relatedPerson>
          <outs:displayName>&lt;Content Manager Name Here&gt;</outs:displayName>
          <outs:accountName/>
        </outs:relatedPerson>
      </outs:people>
      <outs:source>0</outs:source>
      <outs:isPinned>false</outs:isPinned>
    </outs:relatedPeopleItem>
  </outs:relatedPeople>
  <propertyMetadataList xmlns="http://schemas.microsoft.com/office/2009/outspace/metadata">
    <propertyMetadata>
      <type>0</type>
      <propertyId>2228224</propertyId>
      <propertyName/>
      <isPinned>true</isPinned>
    </propertyMetadata>
    <propertyMetadata>
      <type>0</type>
      <propertyId>1114115</propertyId>
      <propertyName/>
      <isPinned>true</isPinned>
    </propertyMetadata>
    <propertyMetadata>
      <type>0</type>
      <propertyId>1114117</propertyId>
      <propertyName/>
      <isPinned>true</isPinned>
    </propertyMetadata>
    <propertyMetadata>
      <type>0</type>
      <propertyId>589825</propertyId>
      <propertyName/>
      <isPinned>false</isPinned>
    </propertyMetadata>
    <propertyMetadata>
      <type>0</type>
      <propertyId>1114116</propertyId>
      <propertyName/>
      <isPinned>false</isPinned>
    </propertyMetadata>
    <propertyMetadata>
      <type>0</type>
      <propertyId>14</propertyId>
      <propertyName/>
      <isPinned>true</isPinned>
    </propertyMetadata>
    <propertyMetadata>
      <type>0</type>
      <propertyId>8</propertyId>
      <propertyName/>
      <isPinned>true</isPinned>
    </propertyMetadata>
    <propertyMetadata>
      <type>0</type>
      <propertyId>6</propertyId>
      <propertyName/>
      <isPinned>false</isPinned>
    </propertyMetadata>
    <propertyMetadata>
      <type>0</type>
      <propertyId>1114118</propertyId>
      <propertyName/>
      <isPinned>false</isPinned>
    </propertyMetadata>
    <propertyMetadata>
      <type>0</type>
      <propertyId>1179649</propertyId>
      <propertyName/>
      <isPinned>false</isPinned>
    </propertyMetadata>
    <propertyMetadata>
      <type>0</type>
      <propertyId>655365</propertyId>
      <propertyName/>
      <isPinned>false</isPinned>
    </propertyMetadata>
    <propertyMetadata>
      <type>0</type>
      <propertyId>1</propertyId>
      <propertyName/>
      <isPinned>false</isPinned>
    </propertyMetadata>
    <propertyMetadata>
      <type>0</type>
      <propertyId>0</propertyId>
      <propertyName/>
      <isPinned>true</isPinned>
    </propertyMetadata>
    <propertyMetadata>
      <type>0</type>
      <propertyId>13</propertyId>
      <propertyName/>
      <isPinned>false</isPinned>
    </propertyMetadata>
    <propertyMetadata>
      <type>0</type>
      <propertyId>1179653</propertyId>
      <propertyName/>
      <isPinned>false</isPinned>
    </propertyMetadata>
    <propertyMetadata>
      <type>0</type>
      <propertyId>22</propertyId>
      <propertyName/>
      <isPinned>false</isPinned>
    </propertyMetadata>
  </propertyMetadataList>
  <outs:corruptMetadataWasLost/>
</outs:outSpaceData>
</file>

<file path=customXml/itemProps1.xml><?xml version="1.0" encoding="utf-8"?>
<ds:datastoreItem xmlns:ds="http://schemas.openxmlformats.org/officeDocument/2006/customXml" ds:itemID="{1DF5E879-894F-4DE1-86A5-609E190631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DBFA6E1-EA54-42F2-A182-2FD54FB5FDCC}">
  <ds:schemaRefs>
    <ds:schemaRef ds:uri="http://schemas.microsoft.com/sharepoint/v3/contenttype/forms"/>
  </ds:schemaRefs>
</ds:datastoreItem>
</file>

<file path=customXml/itemProps3.xml><?xml version="1.0" encoding="utf-8"?>
<ds:datastoreItem xmlns:ds="http://schemas.openxmlformats.org/officeDocument/2006/customXml" ds:itemID="{79DAF30D-2EA1-4EE6-9384-52A4909FD84C}">
  <ds:schemaRefs>
    <ds:schemaRef ds:uri="http://schemas.microsoft.com/office/2006/documentManagement/types"/>
    <ds:schemaRef ds:uri="http://purl.org/dc/dcmitype/"/>
    <ds:schemaRef ds:uri="http://schemas.microsoft.com/office/2006/metadata/properties"/>
    <ds:schemaRef ds:uri="http://purl.org/dc/terms/"/>
    <ds:schemaRef ds:uri="http://www.w3.org/XML/1998/namespace"/>
    <ds:schemaRef ds:uri="http://schemas.openxmlformats.org/package/2006/metadata/core-properties"/>
    <ds:schemaRef ds:uri="http://purl.org/dc/elements/1.1/"/>
  </ds:schemaRefs>
</ds:datastoreItem>
</file>

<file path=customXml/itemProps4.xml><?xml version="1.0" encoding="utf-8"?>
<ds:datastoreItem xmlns:ds="http://schemas.openxmlformats.org/officeDocument/2006/customXml" ds:itemID="{7D9A3F02-6703-4C22-959B-8230D405EF09}">
  <ds:schemaRefs>
    <ds:schemaRef ds:uri="http://schemas.microsoft.com/office/2009/outspace/metadata"/>
  </ds:schemaRefs>
</ds:datastoreItem>
</file>

<file path=docProps/app.xml><?xml version="1.0" encoding="utf-8"?>
<Properties xmlns="http://schemas.openxmlformats.org/officeDocument/2006/extended-properties" xmlns:vt="http://schemas.openxmlformats.org/officeDocument/2006/docPropsVTypes">
  <Template>MSR_PPT template_07_light</Template>
  <TotalTime>6566</TotalTime>
  <Words>921</Words>
  <Application>Microsoft Office PowerPoint</Application>
  <PresentationFormat>On-screen Show (4:3)</PresentationFormat>
  <Paragraphs>280</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MSR_PPT template_07_light</vt:lpstr>
      <vt:lpstr>Deadlock-free Channels and Locks</vt:lpstr>
      <vt:lpstr>Concurrent programs</vt:lpstr>
      <vt:lpstr>Chalice</vt:lpstr>
      <vt:lpstr>Dealing with memory (the heap)</vt:lpstr>
      <vt:lpstr>Inc</vt:lpstr>
      <vt:lpstr>Transfer of permissions</vt:lpstr>
      <vt:lpstr>The two halves of a call</vt:lpstr>
      <vt:lpstr>Passing permissions to threads</vt:lpstr>
      <vt:lpstr>Shared state</vt:lpstr>
      <vt:lpstr>Monitors</vt:lpstr>
      <vt:lpstr>Channels</vt:lpstr>
      <vt:lpstr>Channels</vt:lpstr>
      <vt:lpstr>Channels</vt:lpstr>
      <vt:lpstr>Locks:  Preventing deadlocks</vt:lpstr>
      <vt:lpstr>Wait order</vt:lpstr>
      <vt:lpstr>Example</vt:lpstr>
      <vt:lpstr>Channels: Deadlock problems</vt:lpstr>
      <vt:lpstr>Credits</vt:lpstr>
      <vt:lpstr>Credit accounting</vt:lpstr>
      <vt:lpstr>Credits alone solve one problem</vt:lpstr>
      <vt:lpstr>Effect of credits on wait level</vt:lpstr>
      <vt:lpstr>Hiding debt</vt:lpstr>
      <vt:lpstr>Credits and wait order ensure deadlock freedom</vt:lpstr>
      <vt:lpstr>Producer Consumer</vt:lpstr>
      <vt:lpstr>Formal semantics of Chalice</vt:lpstr>
      <vt:lpstr>Related work</vt:lpstr>
      <vt:lpstr>Chalice summary</vt:lpstr>
      <vt:lpstr>Deadlock-prevention summary</vt:lpstr>
      <vt:lpstr>Try it for yourself</vt:lpstr>
    </vt:vector>
  </TitlesOfParts>
  <Manager>&lt;Content Manager Name Here&gt;</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Deadlock-free channels and locks</dc:title>
  <dc:subject>Name of Event</dc:subject>
  <dc:creator>Rustan Leino</dc:creator>
  <dc:description>Template: Mark Johnson, Silver Fox Productions Inc.
Formatting:
Event Date:
Event Location:
Audience:</dc:description>
  <cp:lastModifiedBy>Rustan Leino</cp:lastModifiedBy>
  <cp:revision>96</cp:revision>
  <dcterms:created xsi:type="dcterms:W3CDTF">2009-09-05T10:31:16Z</dcterms:created>
  <dcterms:modified xsi:type="dcterms:W3CDTF">2010-03-22T13:30:21Z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0x0101006E3074916C7A05429E3860C96E939D68</vt:lpwstr>
  </property>
</Properties>
</file>