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0" r:id="rId5"/>
  </p:sldMasterIdLst>
  <p:notesMasterIdLst>
    <p:notesMasterId r:id="rId28"/>
  </p:notesMasterIdLst>
  <p:handoutMasterIdLst>
    <p:handoutMasterId r:id="rId29"/>
  </p:handoutMasterIdLst>
  <p:sldIdLst>
    <p:sldId id="258" r:id="rId6"/>
    <p:sldId id="259" r:id="rId7"/>
    <p:sldId id="261" r:id="rId8"/>
    <p:sldId id="262" r:id="rId9"/>
    <p:sldId id="292" r:id="rId10"/>
    <p:sldId id="295" r:id="rId11"/>
    <p:sldId id="296" r:id="rId12"/>
    <p:sldId id="294" r:id="rId13"/>
    <p:sldId id="293" r:id="rId14"/>
    <p:sldId id="268" r:id="rId15"/>
    <p:sldId id="270" r:id="rId16"/>
    <p:sldId id="271" r:id="rId17"/>
    <p:sldId id="278" r:id="rId18"/>
    <p:sldId id="279" r:id="rId19"/>
    <p:sldId id="280" r:id="rId20"/>
    <p:sldId id="267" r:id="rId21"/>
    <p:sldId id="290" r:id="rId22"/>
    <p:sldId id="264" r:id="rId23"/>
    <p:sldId id="265" r:id="rId24"/>
    <p:sldId id="266" r:id="rId25"/>
    <p:sldId id="291" r:id="rId26"/>
    <p:sldId id="289" r:id="rId27"/>
  </p:sldIdLst>
  <p:sldSz cx="9144000" cy="6858000" type="screen4x3"/>
  <p:notesSz cx="6858000" cy="9144000"/>
  <p:defaultTex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xmlns:mc="http://schemas.openxmlformats.org/markup-compatibility/2006" xmlns:a14="http://schemas.microsoft.com/office/drawing/2010/main" val="FFCD2D" mc:Ignorable=""/>
    <a:srgbClr xmlns:mc="http://schemas.openxmlformats.org/markup-compatibility/2006" xmlns:a14="http://schemas.microsoft.com/office/drawing/2010/main" val="F1C283" mc:Ignorable=""/>
    <a:srgbClr xmlns:mc="http://schemas.openxmlformats.org/markup-compatibility/2006" xmlns:a14="http://schemas.microsoft.com/office/drawing/2010/main" val="CE7E5A" mc:Ignorable=""/>
    <a:srgbClr xmlns:mc="http://schemas.openxmlformats.org/markup-compatibility/2006" xmlns:a14="http://schemas.microsoft.com/office/drawing/2010/main" val="CF6A3D" mc:Ignorable=""/>
    <a:srgbClr xmlns:mc="http://schemas.openxmlformats.org/markup-compatibility/2006" xmlns:a14="http://schemas.microsoft.com/office/drawing/2010/main" val="9C42E6" mc:Ignorable=""/>
    <a:srgbClr xmlns:mc="http://schemas.openxmlformats.org/markup-compatibility/2006" xmlns:a14="http://schemas.microsoft.com/office/drawing/2010/main" val="D1943B" mc:Ignorable=""/>
    <a:srgbClr xmlns:mc="http://schemas.openxmlformats.org/markup-compatibility/2006" xmlns:a14="http://schemas.microsoft.com/office/drawing/2010/main" val="F8F57B" mc:Ignorable=""/>
    <a:srgbClr xmlns:mc="http://schemas.openxmlformats.org/markup-compatibility/2006" xmlns:a14="http://schemas.microsoft.com/office/drawing/2010/main" val="D5B953" mc:Ignorable=""/>
    <a:srgbClr xmlns:mc="http://schemas.openxmlformats.org/markup-compatibility/2006" xmlns:a14="http://schemas.microsoft.com/office/drawing/2010/main" val="B87DF3" mc:Ignorable=""/>
    <a:srgbClr xmlns:mc="http://schemas.openxmlformats.org/markup-compatibility/2006" xmlns:a14="http://schemas.microsoft.com/office/drawing/2010/main" val="F4A234" mc:Ignorabl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639" autoAdjust="0"/>
    <p:restoredTop sz="94660"/>
  </p:normalViewPr>
  <p:slideViewPr>
    <p:cSldViewPr snapToGrid="0">
      <p:cViewPr varScale="1">
        <p:scale>
          <a:sx n="69" d="100"/>
          <a:sy n="69" d="100"/>
        </p:scale>
        <p:origin x="-330" y="-108"/>
      </p:cViewPr>
      <p:guideLst>
        <p:guide orient="horz" pos="146"/>
        <p:guide orient="horz" pos="889"/>
        <p:guide orient="horz" pos="1490"/>
        <p:guide orient="horz"/>
        <p:guide orient="horz" pos="1200"/>
        <p:guide orient="horz" pos="2737"/>
        <p:guide pos="2880"/>
        <p:guide pos="250"/>
        <p:guide pos="455"/>
        <p:guide pos="5520"/>
        <p:guide pos="863"/>
        <p:guide pos="5299"/>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howGuides="1">
      <p:cViewPr varScale="1">
        <p:scale>
          <a:sx n="88" d="100"/>
          <a:sy n="88" d="100"/>
        </p:scale>
        <p:origin x="-3179"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3F5198-D814-4F07-A84F-942E63C84983}" type="datetimeFigureOut">
              <a:rPr lang="en-US" smtClean="0"/>
              <a:pPr/>
              <a:t>2009-11-11</a:t>
            </a:fld>
            <a:endParaRPr lang="en-US"/>
          </a:p>
        </p:txBody>
      </p:sp>
      <p:sp>
        <p:nvSpPr>
          <p:cNvPr id="4" name="Footer Placeholder 3"/>
          <p:cNvSpPr>
            <a:spLocks noGrp="1"/>
          </p:cNvSpPr>
          <p:nvPr>
            <p:ph type="ftr" sz="quarter" idx="2"/>
          </p:nvPr>
        </p:nvSpPr>
        <p:spPr>
          <a:xfrm>
            <a:off x="0" y="8685213"/>
            <a:ext cx="6248400" cy="457200"/>
          </a:xfrm>
          <a:prstGeom prst="rect">
            <a:avLst/>
          </a:prstGeom>
        </p:spPr>
        <p:txBody>
          <a:bodyPr vert="horz" lIns="91440" tIns="45720" rIns="91440" bIns="45720" rtlCol="0" anchor="b"/>
          <a:lstStyle>
            <a:lvl1pPr algn="l">
              <a:defRPr sz="1200"/>
            </a:lvl1pPr>
          </a:lstStyle>
          <a:p>
            <a:r>
              <a:rPr lang="en-US" sz="500" dirty="0" smtClean="0">
                <a:solidFill>
                  <a:srgbClr xmlns:mc="http://schemas.openxmlformats.org/markup-compatibility/2006" xmlns:a14="http://schemas.microsoft.com/office/drawing/2010/main" val="000000" mc:Ignorable=""/>
                </a:solidFill>
              </a:rPr>
              <a:t>© 2007 Microsoft Corporation. All rights reserved. Microsoft, Windows, Windows Vista and other product names are or may be registered trademarks and/or trademarks in the U.S. and/or other countries.</a:t>
            </a:r>
          </a:p>
          <a:p>
            <a:r>
              <a:rPr lang="en-US" sz="500" dirty="0" smtClean="0">
                <a:solidFill>
                  <a:srgbClr xmlns:mc="http://schemas.openxmlformats.org/markup-compatibility/2006" xmlns:a14="http://schemas.microsoft.com/office/drawing/2010/main" val="000000" mc:Ignorable=""/>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xmlns:mc="http://schemas.openxmlformats.org/markup-compatibility/2006" xmlns:a14="http://schemas.microsoft.com/office/drawing/2010/main" val="000000" mc:Ignorable=""/>
                </a:solidFill>
              </a:rPr>
            </a:br>
            <a:r>
              <a:rPr lang="en-US" sz="500" dirty="0" smtClean="0">
                <a:solidFill>
                  <a:srgbClr xmlns:mc="http://schemas.openxmlformats.org/markup-compatibility/2006" xmlns:a14="http://schemas.microsoft.com/office/drawing/2010/main" val="000000" mc:Ignorable=""/>
                </a:solidFill>
              </a:rPr>
              <a:t>MICROSOFT MAKES NO WARRANTIES, EXPRESS, IMPLIED OR STATUTORY, AS TO THE INFORMATION IN THIS PRESENTATION.</a:t>
            </a:r>
          </a:p>
        </p:txBody>
      </p:sp>
      <p:sp>
        <p:nvSpPr>
          <p:cNvPr id="5" name="Slide Number Placeholder 4"/>
          <p:cNvSpPr>
            <a:spLocks noGrp="1"/>
          </p:cNvSpPr>
          <p:nvPr>
            <p:ph type="sldNum" sz="quarter" idx="3"/>
          </p:nvPr>
        </p:nvSpPr>
        <p:spPr>
          <a:xfrm>
            <a:off x="6248399" y="8685213"/>
            <a:ext cx="608013" cy="457200"/>
          </a:xfrm>
          <a:prstGeom prst="rect">
            <a:avLst/>
          </a:prstGeom>
        </p:spPr>
        <p:txBody>
          <a:bodyPr vert="horz" lIns="91440" tIns="45720" rIns="91440" bIns="45720" rtlCol="0" anchor="b"/>
          <a:lstStyle>
            <a:lvl1pPr algn="r">
              <a:defRPr sz="1200"/>
            </a:lvl1pPr>
          </a:lstStyle>
          <a:p>
            <a:fld id="{8980CB99-47E3-46F4-AAEB-3919FBEFC014}" type="slidenum">
              <a:rPr lang="en-US" smtClean="0"/>
              <a:pPr/>
              <a:t>‹#›</a:t>
            </a:fld>
            <a:endParaRPr lang="en-US"/>
          </a:p>
        </p:txBody>
      </p:sp>
    </p:spTree>
    <p:extLst>
      <p:ext uri="{BB962C8B-B14F-4D97-AF65-F5344CB8AC3E}">
        <p14:creationId xmlns:p14="http://schemas.microsoft.com/office/powerpoint/2010/main" val="41142194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3FBCD4-166E-446F-AF18-7D4A0CF9AEF6}" type="datetimeFigureOut">
              <a:rPr lang="en-US" smtClean="0"/>
              <a:pPr/>
              <a:t>2009-11-11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a:defRPr sz="500">
                <a:latin typeface="Segoe" pitchFamily="34" charset="0"/>
              </a:defRPr>
            </a:lvl1pPr>
          </a:lstStyle>
          <a:p>
            <a:r>
              <a:rPr lang="en-US" sz="500" dirty="0" smtClean="0">
                <a:solidFill>
                  <a:srgbClr xmlns:mc="http://schemas.openxmlformats.org/markup-compatibility/2006" xmlns:a14="http://schemas.microsoft.com/office/drawing/2010/main" val="000000" mc:Ignorable=""/>
                </a:solidFill>
              </a:rPr>
              <a:t>© 2007 Microsoft Corporation. All rights reserved. Microsoft, Windows, Windows Vista and other product names are or may be registered trademarks and/or trademarks in the U.S. and/or other countries.</a:t>
            </a:r>
          </a:p>
          <a:p>
            <a:r>
              <a:rPr lang="en-US" sz="500" dirty="0" smtClean="0">
                <a:solidFill>
                  <a:srgbClr xmlns:mc="http://schemas.openxmlformats.org/markup-compatibility/2006" xmlns:a14="http://schemas.microsoft.com/office/drawing/2010/main" val="000000" mc:Ignorable=""/>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xmlns:mc="http://schemas.openxmlformats.org/markup-compatibility/2006" xmlns:a14="http://schemas.microsoft.com/office/drawing/2010/main" val="000000" mc:Ignorable=""/>
                </a:solidFill>
              </a:rPr>
            </a:br>
            <a:r>
              <a:rPr lang="en-US" sz="500" dirty="0" smtClean="0">
                <a:solidFill>
                  <a:srgbClr xmlns:mc="http://schemas.openxmlformats.org/markup-compatibility/2006" xmlns:a14="http://schemas.microsoft.com/office/drawing/2010/main" val="000000" mc:Ignorable=""/>
                </a:solidFill>
              </a:rPr>
              <a:t>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72199" y="8685213"/>
            <a:ext cx="684213" cy="457200"/>
          </a:xfrm>
          <a:prstGeom prst="rect">
            <a:avLst/>
          </a:prstGeom>
        </p:spPr>
        <p:txBody>
          <a:bodyPr vert="horz" lIns="91440" tIns="45720" rIns="91440" bIns="45720" rtlCol="0" anchor="b"/>
          <a:lstStyle>
            <a:lvl1pPr algn="r">
              <a:defRPr sz="1200"/>
            </a:lvl1pPr>
          </a:lstStyle>
          <a:p>
            <a:fld id="{8B263312-38AA-4E1E-B2B5-0F8F122B24FE}" type="slidenum">
              <a:rPr lang="en-US" smtClean="0"/>
              <a:pPr/>
              <a:t>‹#›</a:t>
            </a:fld>
            <a:endParaRPr lang="en-US" dirty="0"/>
          </a:p>
        </p:txBody>
      </p:sp>
    </p:spTree>
    <p:extLst>
      <p:ext uri="{BB962C8B-B14F-4D97-AF65-F5344CB8AC3E}">
        <p14:creationId xmlns:p14="http://schemas.microsoft.com/office/powerpoint/2010/main" val="2618206628"/>
      </p:ext>
    </p:extLst>
  </p:cSld>
  <p:clrMap bg1="lt1" tx1="dk1" bg2="lt2" tx2="dk2" accent1="accent1" accent2="accent2" accent3="accent3" accent4="accent4" accent5="accent5" accent6="accent6" hlink="hlink" folHlink="folHlink"/>
  <p:notesStyle>
    <a:lvl1pPr marL="0" algn="l" defTabSz="914363" rtl="0" eaLnBrk="1" latinLnBrk="0" hangingPunct="1">
      <a:lnSpc>
        <a:spcPct val="90000"/>
      </a:lnSpc>
      <a:spcAft>
        <a:spcPts val="333"/>
      </a:spcAft>
      <a:defRPr sz="900" kern="1200">
        <a:solidFill>
          <a:schemeClr val="tx1"/>
        </a:solidFill>
        <a:latin typeface="Segoe" pitchFamily="34" charset="0"/>
        <a:ea typeface="+mn-ea"/>
        <a:cs typeface="+mn-cs"/>
      </a:defRPr>
    </a:lvl1pPr>
    <a:lvl2pPr marL="212981" indent="-105829"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2pPr>
    <a:lvl3pPr marL="328070"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3pPr>
    <a:lvl4pPr marL="482846" indent="-146838"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4pPr>
    <a:lvl5pPr marL="615132"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2009-11-11 12:46</a:t>
            </a:fld>
            <a:endParaRPr lang="en-US"/>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xmlns:mc="http://schemas.openxmlformats.org/markup-compatibility/2006" xmlns:a14="http://schemas.microsoft.com/office/drawing/2010/main" val="000000" mc:Ignorable=""/>
                </a:solidFill>
              </a:rPr>
              <a:t>© 2007 Microsoft Corporation. All rights reserved. Microsoft, Windows, Windows Vista and other product names are or may be registered trademarks and/or trademarks in the U.S. and/or other countries.</a:t>
            </a:r>
          </a:p>
          <a:p>
            <a:r>
              <a:rPr lang="en-US" sz="500" dirty="0" smtClean="0">
                <a:solidFill>
                  <a:srgbClr xmlns:mc="http://schemas.openxmlformats.org/markup-compatibility/2006" xmlns:a14="http://schemas.microsoft.com/office/drawing/2010/main" val="000000" mc:Ignorable=""/>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xmlns:mc="http://schemas.openxmlformats.org/markup-compatibility/2006" xmlns:a14="http://schemas.microsoft.com/office/drawing/2010/main" val="000000" mc:Ignorable=""/>
                </a:solidFill>
              </a:rPr>
            </a:br>
            <a:r>
              <a:rPr lang="en-US" sz="500" dirty="0" smtClean="0">
                <a:solidFill>
                  <a:srgbClr xmlns:mc="http://schemas.openxmlformats.org/markup-compatibility/2006" xmlns:a14="http://schemas.microsoft.com/office/drawing/2010/main" val="000000" mc:Ignorable=""/>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2009-11-11 22:39</a:t>
            </a:fld>
            <a:endParaRPr lang="en-US"/>
          </a:p>
        </p:txBody>
      </p:sp>
      <p:sp>
        <p:nvSpPr>
          <p:cNvPr id="6" name="Footer Placeholder 5"/>
          <p:cNvSpPr>
            <a:spLocks noGrp="1"/>
          </p:cNvSpPr>
          <p:nvPr>
            <p:ph type="ftr" sz="quarter" idx="12"/>
          </p:nvPr>
        </p:nvSpPr>
        <p:spPr/>
        <p:txBody>
          <a:bodyPr/>
          <a:lstStyle/>
          <a:p>
            <a:r>
              <a:rPr lang="en-US" smtClean="0">
                <a:solidFill>
                  <a:srgbClr xmlns:mc="http://schemas.openxmlformats.org/markup-compatibility/2006" xmlns:a14="http://schemas.microsoft.com/office/drawing/2010/main" val="000000" mc:Ignorable=""/>
                </a:solidFill>
              </a:rPr>
              <a:t>© 2007 Microsoft Corporation. All rights reserved. Microsoft, Windows, Windows Vista and other product names are or may be registered trademarks and/or trademarks in the U.S. and/or other countries.</a:t>
            </a:r>
          </a:p>
          <a:p>
            <a:r>
              <a:rPr lang="en-US" smtClean="0">
                <a:solidFill>
                  <a:srgbClr xmlns:mc="http://schemas.openxmlformats.org/markup-compatibility/2006" xmlns:a14="http://schemas.microsoft.com/office/drawing/2010/main" val="000000" mc:Ignorable=""/>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xmlns:mc="http://schemas.openxmlformats.org/markup-compatibility/2006" xmlns:a14="http://schemas.microsoft.com/office/drawing/2010/main" val="000000" mc:Ignorable=""/>
                </a:solidFill>
              </a:rPr>
            </a:br>
            <a:r>
              <a:rPr lang="en-US" smtClean="0">
                <a:solidFill>
                  <a:srgbClr xmlns:mc="http://schemas.openxmlformats.org/markup-compatibility/2006" xmlns:a14="http://schemas.microsoft.com/office/drawing/2010/main" val="000000" mc:Ignorable=""/>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5</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2009-11-11 22:39</a:t>
            </a:fld>
            <a:endParaRPr lang="en-US"/>
          </a:p>
        </p:txBody>
      </p:sp>
      <p:sp>
        <p:nvSpPr>
          <p:cNvPr id="6" name="Footer Placeholder 5"/>
          <p:cNvSpPr>
            <a:spLocks noGrp="1"/>
          </p:cNvSpPr>
          <p:nvPr>
            <p:ph type="ftr" sz="quarter" idx="12"/>
          </p:nvPr>
        </p:nvSpPr>
        <p:spPr/>
        <p:txBody>
          <a:bodyPr/>
          <a:lstStyle/>
          <a:p>
            <a:r>
              <a:rPr lang="en-US" smtClean="0">
                <a:solidFill>
                  <a:srgbClr xmlns:mc="http://schemas.openxmlformats.org/markup-compatibility/2006" xmlns:a14="http://schemas.microsoft.com/office/drawing/2010/main" val="000000" mc:Ignorable=""/>
                </a:solidFill>
              </a:rPr>
              <a:t>© 2007 Microsoft Corporation. All rights reserved. Microsoft, Windows, Windows Vista and other product names are or may be registered trademarks and/or trademarks in the U.S. and/or other countries.</a:t>
            </a:r>
          </a:p>
          <a:p>
            <a:r>
              <a:rPr lang="en-US" smtClean="0">
                <a:solidFill>
                  <a:srgbClr xmlns:mc="http://schemas.openxmlformats.org/markup-compatibility/2006" xmlns:a14="http://schemas.microsoft.com/office/drawing/2010/main" val="000000" mc:Ignorable=""/>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xmlns:mc="http://schemas.openxmlformats.org/markup-compatibility/2006" xmlns:a14="http://schemas.microsoft.com/office/drawing/2010/main" val="000000" mc:Ignorable=""/>
                </a:solidFill>
              </a:rPr>
            </a:br>
            <a:r>
              <a:rPr lang="en-US" smtClean="0">
                <a:solidFill>
                  <a:srgbClr xmlns:mc="http://schemas.openxmlformats.org/markup-compatibility/2006" xmlns:a14="http://schemas.microsoft.com/office/drawing/2010/main" val="000000" mc:Ignorable=""/>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9</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2009-11-11 12:46</a:t>
            </a:fld>
            <a:endParaRPr lang="en-US"/>
          </a:p>
        </p:txBody>
      </p:sp>
      <p:sp>
        <p:nvSpPr>
          <p:cNvPr id="6" name="Footer Placeholder 5"/>
          <p:cNvSpPr>
            <a:spLocks noGrp="1"/>
          </p:cNvSpPr>
          <p:nvPr>
            <p:ph type="ftr" sz="quarter" idx="12"/>
          </p:nvPr>
        </p:nvSpPr>
        <p:spPr/>
        <p:txBody>
          <a:bodyPr/>
          <a:lstStyle/>
          <a:p>
            <a:r>
              <a:rPr lang="en-US" smtClean="0">
                <a:solidFill>
                  <a:srgbClr xmlns:mc="http://schemas.openxmlformats.org/markup-compatibility/2006" xmlns:a14="http://schemas.microsoft.com/office/drawing/2010/main" val="000000" mc:Ignorable=""/>
                </a:solidFill>
              </a:rPr>
              <a:t>© 2007 Microsoft Corporation. All rights reserved. Microsoft, Windows, Windows Vista and other product names are or may be registered trademarks and/or trademarks in the U.S. and/or other countries.</a:t>
            </a:r>
          </a:p>
          <a:p>
            <a:r>
              <a:rPr lang="en-US" smtClean="0">
                <a:solidFill>
                  <a:srgbClr xmlns:mc="http://schemas.openxmlformats.org/markup-compatibility/2006" xmlns:a14="http://schemas.microsoft.com/office/drawing/2010/main" val="000000" mc:Ignorable=""/>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xmlns:mc="http://schemas.openxmlformats.org/markup-compatibility/2006" xmlns:a14="http://schemas.microsoft.com/office/drawing/2010/main" val="000000" mc:Ignorable=""/>
                </a:solidFill>
              </a:rPr>
            </a:br>
            <a:r>
              <a:rPr lang="en-US" smtClean="0">
                <a:solidFill>
                  <a:srgbClr xmlns:mc="http://schemas.openxmlformats.org/markup-compatibility/2006" xmlns:a14="http://schemas.microsoft.com/office/drawing/2010/main" val="000000" mc:Ignorable=""/>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11</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2009-11-11 22:37</a:t>
            </a:fld>
            <a:endParaRPr lang="en-US"/>
          </a:p>
        </p:txBody>
      </p:sp>
      <p:sp>
        <p:nvSpPr>
          <p:cNvPr id="6" name="Footer Placeholder 5"/>
          <p:cNvSpPr>
            <a:spLocks noGrp="1"/>
          </p:cNvSpPr>
          <p:nvPr>
            <p:ph type="ftr" sz="quarter" idx="12"/>
          </p:nvPr>
        </p:nvSpPr>
        <p:spPr/>
        <p:txBody>
          <a:bodyPr/>
          <a:lstStyle/>
          <a:p>
            <a:r>
              <a:rPr lang="en-US" smtClean="0">
                <a:solidFill>
                  <a:srgbClr xmlns:mc="http://schemas.openxmlformats.org/markup-compatibility/2006" xmlns:a14="http://schemas.microsoft.com/office/drawing/2010/main" val="000000" mc:Ignorable=""/>
                </a:solidFill>
              </a:rPr>
              <a:t>© 2007 Microsoft Corporation. All rights reserved. Microsoft, Windows, Windows Vista and other product names are or may be registered trademarks and/or trademarks in the U.S. and/or other countries.</a:t>
            </a:r>
          </a:p>
          <a:p>
            <a:r>
              <a:rPr lang="en-US" smtClean="0">
                <a:solidFill>
                  <a:srgbClr xmlns:mc="http://schemas.openxmlformats.org/markup-compatibility/2006" xmlns:a14="http://schemas.microsoft.com/office/drawing/2010/main" val="000000" mc:Ignorable=""/>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xmlns:mc="http://schemas.openxmlformats.org/markup-compatibility/2006" xmlns:a14="http://schemas.microsoft.com/office/drawing/2010/main" val="000000" mc:Ignorable=""/>
                </a:solidFill>
              </a:rPr>
            </a:br>
            <a:r>
              <a:rPr lang="en-US" smtClean="0">
                <a:solidFill>
                  <a:srgbClr xmlns:mc="http://schemas.openxmlformats.org/markup-compatibility/2006" xmlns:a14="http://schemas.microsoft.com/office/drawing/2010/main" val="000000" mc:Ignorable=""/>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17</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2009-11-11 23:30</a:t>
            </a:fld>
            <a:endParaRPr lang="en-US"/>
          </a:p>
        </p:txBody>
      </p:sp>
      <p:sp>
        <p:nvSpPr>
          <p:cNvPr id="6" name="Footer Placeholder 5"/>
          <p:cNvSpPr>
            <a:spLocks noGrp="1"/>
          </p:cNvSpPr>
          <p:nvPr>
            <p:ph type="ftr" sz="quarter" idx="12"/>
          </p:nvPr>
        </p:nvSpPr>
        <p:spPr/>
        <p:txBody>
          <a:bodyPr/>
          <a:lstStyle/>
          <a:p>
            <a:r>
              <a:rPr lang="en-US" smtClean="0">
                <a:solidFill>
                  <a:srgbClr xmlns:mc="http://schemas.openxmlformats.org/markup-compatibility/2006" xmlns:a14="http://schemas.microsoft.com/office/drawing/2010/main" val="000000" mc:Ignorable=""/>
                </a:solidFill>
              </a:rPr>
              <a:t>© 2007 Microsoft Corporation. All rights reserved. Microsoft, Windows, Windows Vista and other product names are or may be registered trademarks and/or trademarks in the U.S. and/or other countries.</a:t>
            </a:r>
          </a:p>
          <a:p>
            <a:r>
              <a:rPr lang="en-US" smtClean="0">
                <a:solidFill>
                  <a:srgbClr xmlns:mc="http://schemas.openxmlformats.org/markup-compatibility/2006" xmlns:a14="http://schemas.microsoft.com/office/drawing/2010/main" val="000000" mc:Ignorable=""/>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xmlns:mc="http://schemas.openxmlformats.org/markup-compatibility/2006" xmlns:a14="http://schemas.microsoft.com/office/drawing/2010/main" val="000000" mc:Ignorable=""/>
                </a:solidFill>
              </a:rPr>
            </a:br>
            <a:r>
              <a:rPr lang="en-US" smtClean="0">
                <a:solidFill>
                  <a:srgbClr xmlns:mc="http://schemas.openxmlformats.org/markup-compatibility/2006" xmlns:a14="http://schemas.microsoft.com/office/drawing/2010/main" val="000000" mc:Ignorable=""/>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22313" y="1905000"/>
            <a:ext cx="7690115" cy="750205"/>
          </a:xfrm>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hangingPunct="0">
              <a:lnSpc>
                <a:spcPct val="90000"/>
              </a:lnSpc>
              <a:spcBef>
                <a:spcPct val="0"/>
              </a:spcBef>
              <a:spcAft>
                <a:spcPct val="0"/>
              </a:spcAft>
              <a:defRPr lang="en-US" sz="5400" b="0" cap="none" spc="-300" dirty="0">
                <a:ln w="3175">
                  <a:noFill/>
                </a:ln>
                <a:gradFill flip="none" rotWithShape="1">
                  <a:gsLst>
                    <a:gs pos="28000">
                      <a:srgbClr xmlns:mc="http://schemas.openxmlformats.org/markup-compatibility/2006" xmlns:a14="http://schemas.microsoft.com/office/drawing/2010/main" val="0085C0" mc:Ignorable=""/>
                    </a:gs>
                    <a:gs pos="68000">
                      <a:srgbClr xmlns:mc="http://schemas.openxmlformats.org/markup-compatibility/2006" xmlns:a14="http://schemas.microsoft.com/office/drawing/2010/main" val="0070C0" mc:Ignorable=""/>
                    </a:gs>
                  </a:gsLst>
                  <a:lin ang="5400000" scaled="1"/>
                  <a:tileRect/>
                </a:gradFill>
                <a:effectLst>
                  <a:outerShdw blurRad="50800" dist="38100" dir="2700000" algn="tl" rotWithShape="0">
                    <a:prstClr val="black">
                      <a:alpha val="17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722312" y="4344458"/>
            <a:ext cx="7690116" cy="473207"/>
          </a:xfrm>
          <a:noFill/>
          <a:ln w="9525">
            <a:noFill/>
            <a:miter lim="800000"/>
            <a:headEnd/>
            <a:tailEnd/>
          </a:ln>
        </p:spPr>
        <p:txBody>
          <a:bodyPr vert="horz" wrap="square" lIns="0" tIns="0" rIns="0" bIns="0" numCol="1" anchor="b" anchorCtr="0" compatLnSpc="1">
            <a:prstTxWarp prst="textNoShape">
              <a:avLst/>
            </a:prstTxWarp>
            <a:spAutoFit/>
          </a:bodyPr>
          <a:lstStyle>
            <a:lvl1pPr marL="0" indent="0" algn="l" defTabSz="912777" rtl="0" eaLnBrk="0" fontAlgn="base" hangingPunct="0">
              <a:lnSpc>
                <a:spcPct val="90000"/>
              </a:lnSpc>
              <a:spcBef>
                <a:spcPct val="0"/>
              </a:spcBef>
              <a:spcAft>
                <a:spcPct val="0"/>
              </a:spcAft>
              <a:buClr>
                <a:schemeClr val="tx2"/>
              </a:buClr>
              <a:buSzPct val="95000"/>
              <a:buFont typeface="Wingdings" pitchFamily="2" charset="2"/>
              <a:buNone/>
              <a:defRPr lang="en-US" sz="3400" dirty="0">
                <a:solidFill>
                  <a:schemeClr val="accent2"/>
                </a:solidFill>
                <a:latin typeface="+mn-lt"/>
                <a:ea typeface="+mn-ea"/>
                <a:cs typeface="+mn-cs"/>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pic>
        <p:nvPicPr>
          <p:cNvPr id="6" name="Picture 5" descr="top_banner.png"/>
          <p:cNvPicPr>
            <a:picLocks noChangeAspect="1"/>
          </p:cNvPicPr>
          <p:nvPr userDrawn="1"/>
        </p:nvPicPr>
        <p:blipFill>
          <a:blip r:embed="rId2"/>
          <a:stretch>
            <a:fillRect/>
          </a:stretch>
        </p:blipFill>
        <p:spPr>
          <a:xfrm>
            <a:off x="571" y="0"/>
            <a:ext cx="9142858" cy="1031746"/>
          </a:xfrm>
          <a:prstGeom prst="rect">
            <a:avLst/>
          </a:prstGeom>
        </p:spPr>
      </p:pic>
    </p:spTree>
  </p:cSld>
  <p:clrMapOvr>
    <a:masterClrMapping/>
  </p:clrMapOvr>
  <p:transition xmlns:p14="http://schemas.microsoft.com/office/powerpoint/2010/mai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WALKIN - Prints in GRAYSCALE">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userDrawn="1"/>
        </p:nvSpPr>
        <p:spPr>
          <a:xfrm>
            <a:off x="920226" y="2365376"/>
            <a:ext cx="7303549" cy="1000274"/>
          </a:xfrm>
          <a:prstGeom prst="rect">
            <a:avLst/>
          </a:prstGeom>
          <a:noFill/>
        </p:spPr>
        <p:txBody>
          <a:bodyPr wrap="none" lIns="76197" tIns="38098" rIns="76197" bIns="38098" rtlCol="0">
            <a:spAutoFit/>
          </a:bodyPr>
          <a:lstStyle/>
          <a:p>
            <a:r>
              <a:rPr lang="en-US" sz="6000" baseline="0" dirty="0" smtClean="0">
                <a:solidFill>
                  <a:schemeClr val="bg1"/>
                </a:solidFill>
              </a:rPr>
              <a:t>WALK-IN GOES HERE</a:t>
            </a:r>
            <a:endParaRPr lang="en-US" sz="6000" dirty="0">
              <a:solidFill>
                <a:schemeClr val="bg1"/>
              </a:solidFill>
            </a:endParaRPr>
          </a:p>
        </p:txBody>
      </p:sp>
    </p:spTree>
  </p:cSld>
  <p:clrMapOvr>
    <a:masterClrMapping/>
  </p:clrMapOvr>
  <p:transition xmlns:p14="http://schemas.microsoft.com/office/powerpoint/2010/mai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rgbClr xmlns:mc="http://schemas.openxmlformats.org/markup-compatibility/2006" xmlns:a14="http://schemas.microsoft.com/office/drawing/2010/main" val="000000" mc:Ignorabl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hangingPunct="0">
              <a:lnSpc>
                <a:spcPct val="90000"/>
              </a:lnSpc>
              <a:spcBef>
                <a:spcPct val="0"/>
              </a:spcBef>
              <a:spcAft>
                <a:spcPct val="0"/>
              </a:spcAft>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2"/>
            <a:ext cx="8382000" cy="2210862"/>
          </a:xfrm>
        </p:spPr>
        <p:txBody>
          <a:bodyPr/>
          <a:lstStyle>
            <a:lvl1pPr>
              <a:buClr>
                <a:schemeClr val="tx1"/>
              </a:buClr>
              <a:buSzPct val="70000"/>
              <a:buFont typeface="Wingdings" pitchFamily="2" charset="2"/>
              <a:buChar char="l"/>
              <a:defRPr>
                <a:solidFill>
                  <a:schemeClr val="tx1"/>
                </a:solidFill>
              </a:defRPr>
            </a:lvl1pPr>
            <a:lvl2pPr>
              <a:buClr>
                <a:schemeClr val="tx1"/>
              </a:buClr>
              <a:buSzPct val="70000"/>
              <a:buFont typeface="Wingdings" pitchFamily="2" charset="2"/>
              <a:buChar char="l"/>
              <a:defRPr>
                <a:solidFill>
                  <a:schemeClr val="tx1"/>
                </a:solidFill>
              </a:defRPr>
            </a:lvl2pPr>
            <a:lvl3pPr>
              <a:buClr>
                <a:schemeClr val="tx1"/>
              </a:buClr>
              <a:buSzPct val="70000"/>
              <a:buFont typeface="Wingdings" pitchFamily="2" charset="2"/>
              <a:buChar char="l"/>
              <a:defRPr>
                <a:solidFill>
                  <a:schemeClr val="tx1"/>
                </a:solidFill>
              </a:defRPr>
            </a:lvl3pPr>
            <a:lvl4pPr>
              <a:buClr>
                <a:schemeClr val="tx1"/>
              </a:buClr>
              <a:buSzPct val="70000"/>
              <a:buFont typeface="Wingdings" pitchFamily="2" charset="2"/>
              <a:buChar char="l"/>
              <a:defRPr>
                <a:solidFill>
                  <a:schemeClr val="tx1"/>
                </a:solidFill>
              </a:defRPr>
            </a:lvl4pPr>
            <a:lvl5pPr>
              <a:buClr>
                <a:schemeClr val="tx1"/>
              </a:buClr>
              <a:buSzPct val="70000"/>
              <a:buFont typeface="Wingdings" pitchFamily="2" charset="2"/>
              <a:buChar char="l"/>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xmlns:p14="http://schemas.microsoft.com/office/powerpoint/2010/mai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rgbClr xmlns:mc="http://schemas.openxmlformats.org/markup-compatibility/2006" xmlns:a14="http://schemas.microsoft.com/office/drawing/2010/main" val="000000" mc:Ignorabl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hangingPunct="0">
              <a:lnSpc>
                <a:spcPct val="90000"/>
              </a:lnSpc>
              <a:spcBef>
                <a:spcPct val="0"/>
              </a:spcBef>
              <a:spcAft>
                <a:spcPct val="0"/>
              </a:spcAft>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2"/>
            <a:ext cx="8382000" cy="2210862"/>
          </a:xfrm>
        </p:spPr>
        <p:txBody>
          <a:bodyPr/>
          <a:lstStyle>
            <a:lvl1pPr>
              <a:buClr>
                <a:schemeClr val="tx1"/>
              </a:buClr>
              <a:buSzPct val="70000"/>
              <a:buFont typeface="Wingdings" pitchFamily="2" charset="2"/>
              <a:buChar char="l"/>
              <a:defRPr>
                <a:solidFill>
                  <a:schemeClr val="tx1"/>
                </a:solidFill>
              </a:defRPr>
            </a:lvl1pPr>
            <a:lvl2pPr>
              <a:buClr>
                <a:schemeClr val="tx1"/>
              </a:buClr>
              <a:buSzPct val="70000"/>
              <a:buFont typeface="Wingdings" pitchFamily="2" charset="2"/>
              <a:buChar char="l"/>
              <a:defRPr>
                <a:solidFill>
                  <a:schemeClr val="tx1"/>
                </a:solidFill>
              </a:defRPr>
            </a:lvl2pPr>
            <a:lvl3pPr>
              <a:buClr>
                <a:schemeClr val="tx1"/>
              </a:buClr>
              <a:buSzPct val="70000"/>
              <a:buFont typeface="Wingdings" pitchFamily="2" charset="2"/>
              <a:buChar char="l"/>
              <a:defRPr>
                <a:solidFill>
                  <a:schemeClr val="tx1"/>
                </a:solidFill>
              </a:defRPr>
            </a:lvl3pPr>
            <a:lvl4pPr>
              <a:buClr>
                <a:schemeClr val="tx1"/>
              </a:buClr>
              <a:buSzPct val="70000"/>
              <a:buFont typeface="Wingdings" pitchFamily="2" charset="2"/>
              <a:buChar char="l"/>
              <a:defRPr>
                <a:solidFill>
                  <a:schemeClr val="tx1"/>
                </a:solidFill>
              </a:defRPr>
            </a:lvl4pPr>
            <a:lvl5pPr>
              <a:buClr>
                <a:schemeClr val="tx1"/>
              </a:buClr>
              <a:buSzPct val="70000"/>
              <a:buFont typeface="Wingdings" pitchFamily="2" charset="2"/>
              <a:buChar char="l"/>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xmlns:mc="http://schemas.openxmlformats.org/markup-compatibility/2006" xmlns:a14="http://schemas.microsoft.com/office/drawing/2010/main" val="FFFF99" mc:Ignorable=""/>
          </a:solidFill>
        </p:spPr>
        <p:txBody>
          <a:bodyPr wrap="square" lIns="152394" tIns="76197" rIns="152394" bIns="76197" anchor="b" anchorCtr="0">
            <a:noAutofit/>
          </a:bodyPr>
          <a:lstStyle>
            <a:lvl1pPr algn="r">
              <a:buFont typeface="Arial" pitchFamily="34" charset="0"/>
              <a:buNone/>
              <a:defRPr>
                <a:solidFill>
                  <a:srgbClr xmlns:mc="http://schemas.openxmlformats.org/markup-compatibility/2006" xmlns:a14="http://schemas.microsoft.com/office/drawing/2010/main" val="000000" mc:Ignorable=""/>
                </a:solidFill>
                <a:effectLst/>
                <a:latin typeface="Segoe Semibold" pitchFamily="34" charset="0"/>
              </a:defRPr>
            </a:lvl1pPr>
          </a:lstStyle>
          <a:p>
            <a:pPr lvl="0"/>
            <a:r>
              <a:rPr lang="en-US" smtClean="0"/>
              <a:t>Click to edit Master text styles</a:t>
            </a:r>
          </a:p>
        </p:txBody>
      </p:sp>
    </p:spTree>
  </p:cSld>
  <p:clrMapOvr>
    <a:masterClrMapping/>
  </p:clrMapOvr>
  <p:transition xmlns:p14="http://schemas.microsoft.com/office/powerpoint/2010/mai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bg>
      <p:bgPr>
        <a:solidFill>
          <a:schemeClr val="tx1"/>
        </a:solidFill>
        <a:effectLst/>
      </p:bgPr>
    </p:bg>
    <p:spTree>
      <p:nvGrpSpPr>
        <p:cNvPr id="1" name=""/>
        <p:cNvGrpSpPr/>
        <p:nvPr/>
      </p:nvGrpSpPr>
      <p:grpSpPr>
        <a:xfrm>
          <a:off x="0" y="0"/>
          <a:ext cx="0" cy="0"/>
          <a:chOff x="0" y="0"/>
          <a:chExt cx="0" cy="0"/>
        </a:xfrm>
      </p:grpSpPr>
      <p:pic>
        <p:nvPicPr>
          <p:cNvPr id="5" name="Picture 4" descr="top_banner.png"/>
          <p:cNvPicPr>
            <a:picLocks noChangeAspect="1"/>
          </p:cNvPicPr>
          <p:nvPr userDrawn="1"/>
        </p:nvPicPr>
        <p:blipFill>
          <a:blip r:embed="rId2"/>
          <a:stretch>
            <a:fillRect/>
          </a:stretch>
        </p:blipFill>
        <p:spPr>
          <a:xfrm>
            <a:off x="0" y="0"/>
            <a:ext cx="9142858" cy="1031746"/>
          </a:xfrm>
          <a:prstGeom prst="rect">
            <a:avLst/>
          </a:prstGeom>
        </p:spPr>
      </p:pic>
      <p:sp>
        <p:nvSpPr>
          <p:cNvPr id="2" name="Title 1"/>
          <p:cNvSpPr>
            <a:spLocks noGrp="1"/>
          </p:cNvSpPr>
          <p:nvPr>
            <p:ph type="ctrTitle"/>
          </p:nvPr>
        </p:nvSpPr>
        <p:spPr>
          <a:xfrm>
            <a:off x="722313" y="2365375"/>
            <a:ext cx="7690115" cy="750205"/>
          </a:xfrm>
          <a:noFill/>
          <a:ln w="9525">
            <a:noFill/>
            <a:miter lim="800000"/>
            <a:headEnd/>
            <a:tailEnd/>
          </a:ln>
        </p:spPr>
        <p:txBody>
          <a:bodyPr vert="horz" wrap="square" lIns="0" tIns="0" rIns="0" bIns="0" numCol="1" rtlCol="0" anchor="t" anchorCtr="0" compatLnSpc="1">
            <a:prstTxWarp prst="textNoShape">
              <a:avLst/>
            </a:prstTxWarp>
            <a:spAutoFit/>
          </a:bodyPr>
          <a:lstStyle>
            <a:lvl1pPr algn="l" defTabSz="912777" rtl="0" eaLnBrk="0" fontAlgn="base" latinLnBrk="0" hangingPunct="0">
              <a:lnSpc>
                <a:spcPct val="90000"/>
              </a:lnSpc>
              <a:spcBef>
                <a:spcPct val="0"/>
              </a:spcBef>
              <a:spcAft>
                <a:spcPct val="0"/>
              </a:spcAft>
              <a:buNone/>
              <a:defRPr lang="en-US" sz="5400" b="0" kern="1200" cap="none" spc="-300" dirty="0">
                <a:ln w="3175">
                  <a:noFill/>
                </a:ln>
                <a:gradFill flip="none" rotWithShape="1">
                  <a:gsLst>
                    <a:gs pos="28000">
                      <a:srgbClr xmlns:mc="http://schemas.openxmlformats.org/markup-compatibility/2006" xmlns:a14="http://schemas.microsoft.com/office/drawing/2010/main" val="0085C0" mc:Ignorable=""/>
                    </a:gs>
                    <a:gs pos="68000">
                      <a:srgbClr xmlns:mc="http://schemas.openxmlformats.org/markup-compatibility/2006" xmlns:a14="http://schemas.microsoft.com/office/drawing/2010/main" val="0070C0" mc:Ignorable=""/>
                    </a:gs>
                  </a:gsLst>
                  <a:lin ang="5400000" scaled="1"/>
                  <a:tileRect/>
                </a:gradFill>
                <a:effectLst>
                  <a:outerShdw blurRad="50800" dist="38100" dir="2700000" algn="tl" rotWithShape="0">
                    <a:prstClr val="black">
                      <a:alpha val="17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722313" y="4344458"/>
            <a:ext cx="7043208" cy="473207"/>
          </a:xfrm>
          <a:noFill/>
          <a:ln w="9525">
            <a:noFill/>
            <a:miter lim="800000"/>
            <a:headEnd/>
            <a:tailEnd/>
          </a:ln>
        </p:spPr>
        <p:txBody>
          <a:bodyPr vert="horz" wrap="square" lIns="0" tIns="0" rIns="0" bIns="0" numCol="1" rtlCol="0" anchor="b" anchorCtr="0" compatLnSpc="1">
            <a:prstTxWarp prst="textNoShape">
              <a:avLst/>
            </a:prstTxWarp>
            <a:spAutoFit/>
          </a:bodyPr>
          <a:lstStyle>
            <a:lvl1pPr marL="0" indent="0" algn="l" defTabSz="912777" rtl="0" eaLnBrk="0" fontAlgn="base" latinLnBrk="0" hangingPunct="0">
              <a:lnSpc>
                <a:spcPct val="90000"/>
              </a:lnSpc>
              <a:spcBef>
                <a:spcPct val="0"/>
              </a:spcBef>
              <a:spcAft>
                <a:spcPct val="0"/>
              </a:spcAft>
              <a:buClr>
                <a:schemeClr val="tx2"/>
              </a:buClr>
              <a:buSzPct val="95000"/>
              <a:buFont typeface="Wingdings" pitchFamily="2" charset="2"/>
              <a:buNone/>
              <a:defRPr lang="en-US" sz="3400" kern="1200" dirty="0">
                <a:solidFill>
                  <a:schemeClr val="accent2"/>
                </a:solidFill>
                <a:latin typeface="+mn-lt"/>
                <a:ea typeface="+mn-ea"/>
                <a:cs typeface="+mn-cs"/>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1369219" y="950651"/>
            <a:ext cx="7043208" cy="1384994"/>
          </a:xfrm>
          <a:effectLst/>
        </p:spPr>
        <p:txBody>
          <a:bodyPr anchor="b">
            <a:scene3d>
              <a:camera prst="orthographicFront"/>
              <a:lightRig rig="flat" dir="t"/>
            </a:scene3d>
            <a:sp3d>
              <a:bevelT h="19050"/>
              <a:contourClr>
                <a:srgbClr xmlns:mc="http://schemas.openxmlformats.org/markup-compatibility/2006" xmlns:a14="http://schemas.microsoft.com/office/drawing/2010/main" val="F4A234" mc:Ignorable=""/>
              </a:contourClr>
            </a:sp3d>
          </a:bodyPr>
          <a:lstStyle>
            <a:lvl1pPr marL="0" indent="0" algn="r">
              <a:buFont typeface="Arial" pitchFamily="34" charset="0"/>
              <a:buNone/>
              <a:defRPr kumimoji="0" lang="en-US" sz="10000" b="1" i="1" u="none" strike="noStrike" kern="1200" cap="none" spc="-642" normalizeH="0" baseline="0" noProof="0" dirty="0" smtClean="0">
                <a:ln w="11430"/>
                <a:solidFill>
                  <a:schemeClr val="accent5"/>
                </a:solidFill>
                <a:effectLst>
                  <a:outerShdw blurRad="50800" dist="38100" dir="2700000" algn="tl" rotWithShape="0">
                    <a:prstClr val="black">
                      <a:alpha val="57000"/>
                    </a:prstClr>
                  </a:outerShdw>
                </a:effectLst>
                <a:uLnTx/>
                <a:uFillTx/>
                <a:latin typeface="Segoe" pitchFamily="34" charset="0"/>
                <a:ea typeface="+mn-ea"/>
                <a:cs typeface="+mn-cs"/>
              </a:defRPr>
            </a:lvl1pPr>
          </a:lstStyle>
          <a:p>
            <a:pPr lvl="0"/>
            <a:r>
              <a:rPr lang="en-US" dirty="0" smtClean="0"/>
              <a:t>click to…</a:t>
            </a:r>
          </a:p>
        </p:txBody>
      </p:sp>
    </p:spTree>
  </p:cSld>
  <p:clrMapOvr>
    <a:masterClrMapping/>
  </p:clrMapOvr>
  <p:transition xmlns:p14="http://schemas.microsoft.com/office/powerpoint/2010/mai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750205"/>
          </a:xfrm>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latinLnBrk="0" hangingPunct="0">
              <a:lnSpc>
                <a:spcPct val="90000"/>
              </a:lnSpc>
              <a:spcBef>
                <a:spcPct val="0"/>
              </a:spcBef>
              <a:spcAft>
                <a:spcPct val="0"/>
              </a:spcAft>
              <a:buNone/>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smtClean="0"/>
              <a:t>Click to edit Master title style</a:t>
            </a:r>
            <a:endParaRPr lang="en-US" dirty="0"/>
          </a:p>
        </p:txBody>
      </p:sp>
      <p:pic>
        <p:nvPicPr>
          <p:cNvPr id="1026" name="Picture 2" descr="C:\Program Files\Microsoft Resource DVD Artwork\DVD_ART\Artwork_Imagery\Shapes and Graphics\Bullets\Blue GEL .png"/>
          <p:cNvPicPr>
            <a:picLocks noChangeAspect="1" noChangeArrowheads="1"/>
          </p:cNvPicPr>
          <p:nvPr userDrawn="1"/>
        </p:nvPicPr>
        <p:blipFill>
          <a:blip r:embed="rId2"/>
          <a:srcRect/>
          <a:stretch>
            <a:fillRect/>
          </a:stretch>
        </p:blipFill>
        <p:spPr bwMode="auto">
          <a:xfrm>
            <a:off x="8826500" y="-317500"/>
            <a:ext cx="317500" cy="317500"/>
          </a:xfrm>
          <a:prstGeom prst="rect">
            <a:avLst/>
          </a:prstGeom>
          <a:noFill/>
        </p:spPr>
      </p:pic>
      <p:sp>
        <p:nvSpPr>
          <p:cNvPr id="5"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7" name="Picture 3" descr="S:\ResourceDVD\Clip_Installer\DVD_ART\BoxShots_Logos\Microsoft Research\Microsoft Research b.png"/>
          <p:cNvPicPr>
            <a:picLocks noChangeAspect="1" noChangeArrowheads="1"/>
          </p:cNvPicPr>
          <p:nvPr userDrawn="1"/>
        </p:nvPicPr>
        <p:blipFill>
          <a:blip r:embed="rId3"/>
          <a:srcRect/>
          <a:stretch>
            <a:fillRect/>
          </a:stretch>
        </p:blipFill>
        <p:spPr bwMode="auto">
          <a:xfrm>
            <a:off x="7452651" y="6247682"/>
            <a:ext cx="1399075" cy="389198"/>
          </a:xfrm>
          <a:prstGeom prst="rect">
            <a:avLst/>
          </a:prstGeom>
          <a:noFill/>
        </p:spPr>
      </p:pic>
    </p:spTree>
  </p:cSld>
  <p:clrMapOvr>
    <a:masterClrMapping/>
  </p:clrMapOvr>
  <p:transition xmlns:p14="http://schemas.microsoft.com/office/powerpoint/2010/mai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_w/o Logo">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hangingPunct="0">
              <a:lnSpc>
                <a:spcPct val="90000"/>
              </a:lnSpc>
              <a:spcBef>
                <a:spcPct val="0"/>
              </a:spcBef>
              <a:spcAft>
                <a:spcPct val="0"/>
              </a:spcAft>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xmlns:p14="http://schemas.microsoft.com/office/powerpoint/2010/mai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750205"/>
          </a:xfrm>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latinLnBrk="0" hangingPunct="0">
              <a:lnSpc>
                <a:spcPct val="90000"/>
              </a:lnSpc>
              <a:spcBef>
                <a:spcPct val="0"/>
              </a:spcBef>
              <a:spcAft>
                <a:spcPct val="0"/>
              </a:spcAft>
              <a:buNone/>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5" name="Picture 3" descr="S:\ResourceDVD\Clip_Installer\DVD_ART\BoxShots_Logos\Microsoft Research\Microsoft Research b.png"/>
          <p:cNvPicPr>
            <a:picLocks noChangeAspect="1" noChangeArrowheads="1"/>
          </p:cNvPicPr>
          <p:nvPr userDrawn="1"/>
        </p:nvPicPr>
        <p:blipFill>
          <a:blip r:embed="rId2"/>
          <a:srcRect/>
          <a:stretch>
            <a:fillRect/>
          </a:stretch>
        </p:blipFill>
        <p:spPr bwMode="auto">
          <a:xfrm>
            <a:off x="7452651" y="6247682"/>
            <a:ext cx="1399075" cy="389198"/>
          </a:xfrm>
          <a:prstGeom prst="rect">
            <a:avLst/>
          </a:prstGeom>
          <a:noFill/>
        </p:spPr>
      </p:pic>
    </p:spTree>
  </p:cSld>
  <p:clrMapOvr>
    <a:masterClrMapping/>
  </p:clrMapOvr>
  <p:transition xmlns:p14="http://schemas.microsoft.com/office/powerpoint/2010/mai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750205"/>
          </a:xfrm>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latinLnBrk="0" hangingPunct="0">
              <a:lnSpc>
                <a:spcPct val="90000"/>
              </a:lnSpc>
              <a:spcBef>
                <a:spcPct val="0"/>
              </a:spcBef>
              <a:spcAft>
                <a:spcPct val="0"/>
              </a:spcAft>
              <a:buNone/>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7" name="Picture 3" descr="S:\ResourceDVD\Clip_Installer\DVD_ART\BoxShots_Logos\Microsoft Research\Microsoft Research b.png"/>
          <p:cNvPicPr>
            <a:picLocks noChangeAspect="1" noChangeArrowheads="1"/>
          </p:cNvPicPr>
          <p:nvPr userDrawn="1"/>
        </p:nvPicPr>
        <p:blipFill>
          <a:blip r:embed="rId2"/>
          <a:srcRect/>
          <a:stretch>
            <a:fillRect/>
          </a:stretch>
        </p:blipFill>
        <p:spPr bwMode="auto">
          <a:xfrm>
            <a:off x="7452651" y="6247682"/>
            <a:ext cx="1399075" cy="389198"/>
          </a:xfrm>
          <a:prstGeom prst="rect">
            <a:avLst/>
          </a:prstGeom>
          <a:noFill/>
        </p:spPr>
      </p:pic>
    </p:spTree>
  </p:cSld>
  <p:clrMapOvr>
    <a:masterClrMapping/>
  </p:clrMapOvr>
  <p:transition xmlns:p14="http://schemas.microsoft.com/office/powerpoint/2010/mai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750205"/>
          </a:xfrm>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latinLnBrk="0" hangingPunct="0">
              <a:lnSpc>
                <a:spcPct val="90000"/>
              </a:lnSpc>
              <a:spcBef>
                <a:spcPct val="0"/>
              </a:spcBef>
              <a:spcAft>
                <a:spcPct val="0"/>
              </a:spcAft>
              <a:buNone/>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smtClean="0"/>
              <a:t>Click to edit Master title style</a:t>
            </a:r>
            <a:endParaRPr lang="en-US" dirty="0"/>
          </a:p>
        </p:txBody>
      </p:sp>
    </p:spTree>
  </p:cSld>
  <p:clrMapOvr>
    <a:masterClrMapping/>
  </p:clrMapOvr>
  <p:transition xmlns:p14="http://schemas.microsoft.com/office/powerpoint/2010/mai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xmlns:p14="http://schemas.microsoft.com/office/powerpoint/2010/mai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_w/Top Banner">
    <p:bg>
      <p:bgPr>
        <a:solidFill>
          <a:schemeClr val="tx1"/>
        </a:solidFill>
        <a:effectLst/>
      </p:bgPr>
    </p:bg>
    <p:spTree>
      <p:nvGrpSpPr>
        <p:cNvPr id="1" name=""/>
        <p:cNvGrpSpPr/>
        <p:nvPr/>
      </p:nvGrpSpPr>
      <p:grpSpPr>
        <a:xfrm>
          <a:off x="0" y="0"/>
          <a:ext cx="0" cy="0"/>
          <a:chOff x="0" y="0"/>
          <a:chExt cx="0" cy="0"/>
        </a:xfrm>
      </p:grpSpPr>
      <p:pic>
        <p:nvPicPr>
          <p:cNvPr id="6" name="Picture 5" descr="top_banner.png"/>
          <p:cNvPicPr>
            <a:picLocks noChangeAspect="1"/>
          </p:cNvPicPr>
          <p:nvPr userDrawn="1"/>
        </p:nvPicPr>
        <p:blipFill>
          <a:blip r:embed="rId2"/>
          <a:stretch>
            <a:fillRect/>
          </a:stretch>
        </p:blipFill>
        <p:spPr>
          <a:xfrm>
            <a:off x="571" y="0"/>
            <a:ext cx="9142858" cy="1031746"/>
          </a:xfrm>
          <a:prstGeom prst="rect">
            <a:avLst/>
          </a:prstGeom>
        </p:spPr>
      </p:pic>
    </p:spTree>
  </p:cSld>
  <p:clrMapOvr>
    <a:masterClrMapping/>
  </p:clrMapOvr>
  <p:transition xmlns:p14="http://schemas.microsoft.com/office/powerpoint/2010/mai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7"/>
            <a:ext cx="8382000" cy="75020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210862"/>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81" r:id="rId1"/>
    <p:sldLayoutId id="2147483692" r:id="rId2"/>
    <p:sldLayoutId id="2147483683" r:id="rId3"/>
    <p:sldLayoutId id="2147483684" r:id="rId4"/>
    <p:sldLayoutId id="2147483685" r:id="rId5"/>
    <p:sldLayoutId id="2147483686" r:id="rId6"/>
    <p:sldLayoutId id="2147483687" r:id="rId7"/>
    <p:sldLayoutId id="2147483688" r:id="rId8"/>
    <p:sldLayoutId id="2147483693" r:id="rId9"/>
    <p:sldLayoutId id="2147483689" r:id="rId10"/>
    <p:sldLayoutId id="2147483690" r:id="rId11"/>
    <p:sldLayoutId id="2147483691" r:id="rId12"/>
  </p:sldLayoutIdLst>
  <p:transition xmlns:p14="http://schemas.microsoft.com/office/powerpoint/2010/main">
    <p:fade/>
  </p:transition>
  <p:txStyles>
    <p:titleStyle>
      <a:lvl1pPr algn="l" defTabSz="912777" rtl="0" eaLnBrk="1" fontAlgn="base" latinLnBrk="0" hangingPunct="1">
        <a:lnSpc>
          <a:spcPct val="90000"/>
        </a:lnSpc>
        <a:spcBef>
          <a:spcPct val="0"/>
        </a:spcBef>
        <a:spcAft>
          <a:spcPct val="0"/>
        </a:spcAft>
        <a:buNone/>
        <a:defRPr lang="en-US" sz="5400" b="0" kern="120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p:titleStyle>
    <p:bodyStyle>
      <a:lvl1pPr marL="384954" indent="-384954" algn="l" defTabSz="914363" rtl="0" eaLnBrk="1" latinLnBrk="0" hangingPunct="1">
        <a:lnSpc>
          <a:spcPct val="90000"/>
        </a:lnSpc>
        <a:spcBef>
          <a:spcPct val="20000"/>
        </a:spcBef>
        <a:buSzPct val="90000"/>
        <a:buFontTx/>
        <a:buBlip>
          <a:blip r:embed="rId15"/>
        </a:buBlip>
        <a:defRPr sz="3300" kern="1200">
          <a:solidFill>
            <a:schemeClr val="bg1"/>
          </a:solidFill>
          <a:latin typeface="+mn-lt"/>
          <a:ea typeface="+mn-ea"/>
          <a:cs typeface="+mn-cs"/>
        </a:defRPr>
      </a:lvl1pPr>
      <a:lvl2pPr marL="739481" indent="-362465" algn="l" defTabSz="914363" rtl="0" eaLnBrk="1" latinLnBrk="0" hangingPunct="1">
        <a:lnSpc>
          <a:spcPct val="90000"/>
        </a:lnSpc>
        <a:spcBef>
          <a:spcPct val="20000"/>
        </a:spcBef>
        <a:buSzPct val="90000"/>
        <a:buFontTx/>
        <a:buBlip>
          <a:blip r:embed="rId15"/>
        </a:buBlip>
        <a:defRPr sz="3000" kern="1200">
          <a:solidFill>
            <a:schemeClr val="bg1"/>
          </a:solidFill>
          <a:latin typeface="+mn-lt"/>
          <a:ea typeface="+mn-ea"/>
          <a:cs typeface="+mn-cs"/>
        </a:defRPr>
      </a:lvl2pPr>
      <a:lvl3pPr marL="1101946" indent="-347914" algn="l" defTabSz="914363" rtl="0" eaLnBrk="1" latinLnBrk="0" hangingPunct="1">
        <a:lnSpc>
          <a:spcPct val="90000"/>
        </a:lnSpc>
        <a:spcBef>
          <a:spcPct val="20000"/>
        </a:spcBef>
        <a:buSzPct val="90000"/>
        <a:buFontTx/>
        <a:buBlip>
          <a:blip r:embed="rId15"/>
        </a:buBlip>
        <a:defRPr sz="2700" kern="1200">
          <a:solidFill>
            <a:schemeClr val="bg1"/>
          </a:solidFill>
          <a:latin typeface="+mn-lt"/>
          <a:ea typeface="+mn-ea"/>
          <a:cs typeface="+mn-cs"/>
        </a:defRPr>
      </a:lvl3pPr>
      <a:lvl4pPr marL="1420756" indent="-318811" algn="l" defTabSz="914363" rtl="0" eaLnBrk="1" latinLnBrk="0" hangingPunct="1">
        <a:lnSpc>
          <a:spcPct val="90000"/>
        </a:lnSpc>
        <a:spcBef>
          <a:spcPct val="20000"/>
        </a:spcBef>
        <a:buSzPct val="90000"/>
        <a:buFontTx/>
        <a:buBlip>
          <a:blip r:embed="rId15"/>
        </a:buBlip>
        <a:defRPr sz="2300" kern="1200">
          <a:solidFill>
            <a:schemeClr val="bg1"/>
          </a:solidFill>
          <a:latin typeface="+mn-lt"/>
          <a:ea typeface="+mn-ea"/>
          <a:cs typeface="+mn-cs"/>
        </a:defRPr>
      </a:lvl4pPr>
      <a:lvl5pPr marL="1760732" indent="-318811" algn="l" defTabSz="914363" rtl="0" eaLnBrk="1" latinLnBrk="0" hangingPunct="1">
        <a:lnSpc>
          <a:spcPct val="90000"/>
        </a:lnSpc>
        <a:spcBef>
          <a:spcPct val="20000"/>
        </a:spcBef>
        <a:buSzPct val="90000"/>
        <a:buFontTx/>
        <a:buBlip>
          <a:blip r:embed="rId15"/>
        </a:buBlip>
        <a:defRPr sz="2300" kern="1200">
          <a:solidFill>
            <a:schemeClr val="bg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research.microsoft.com/contracts" TargetMode="External"/><Relationship Id="rId2" Type="http://schemas.openxmlformats.org/officeDocument/2006/relationships/hyperlink" Target="http://vcc.codeplex.com/" TargetMode="External"/><Relationship Id="rId1" Type="http://schemas.openxmlformats.org/officeDocument/2006/relationships/slideLayout" Target="../slideLayouts/slideLayout3.xml"/><Relationship Id="rId5" Type="http://schemas.openxmlformats.org/officeDocument/2006/relationships/hyperlink" Target="http://research.microsoft.com/rise" TargetMode="External"/><Relationship Id="rId4" Type="http://schemas.openxmlformats.org/officeDocument/2006/relationships/hyperlink" Target="http://research.microsoft.com/pe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00053" y="1613357"/>
            <a:ext cx="6360965" cy="1495794"/>
          </a:xfrm>
        </p:spPr>
        <p:txBody>
          <a:bodyPr/>
          <a:lstStyle/>
          <a:p>
            <a:r>
              <a:rPr dirty="0" smtClean="0"/>
              <a:t>Fun with code, tests, and verification</a:t>
            </a:r>
            <a:endParaRPr lang="en-US" dirty="0"/>
          </a:p>
        </p:txBody>
      </p:sp>
      <p:sp>
        <p:nvSpPr>
          <p:cNvPr id="3" name="Subtitle 2"/>
          <p:cNvSpPr>
            <a:spLocks noGrp="1"/>
          </p:cNvSpPr>
          <p:nvPr>
            <p:ph type="subTitle" idx="1"/>
          </p:nvPr>
        </p:nvSpPr>
        <p:spPr>
          <a:xfrm>
            <a:off x="614581" y="4410093"/>
            <a:ext cx="7692761" cy="1551194"/>
          </a:xfrm>
        </p:spPr>
        <p:txBody>
          <a:bodyPr/>
          <a:lstStyle/>
          <a:p>
            <a:r>
              <a:rPr lang="en-US" sz="3200" dirty="0" smtClean="0"/>
              <a:t>K. Rustan M. </a:t>
            </a:r>
            <a:r>
              <a:rPr lang="en-US" sz="3200" dirty="0" smtClean="0"/>
              <a:t>Leino</a:t>
            </a:r>
          </a:p>
          <a:p>
            <a:r>
              <a:rPr lang="en-US" sz="3200" dirty="0"/>
              <a:t/>
            </a:r>
            <a:br>
              <a:rPr lang="en-US" sz="3200" dirty="0"/>
            </a:br>
            <a:r>
              <a:rPr lang="en-US" sz="2400" dirty="0" smtClean="0"/>
              <a:t>Research in Software Engineering (</a:t>
            </a:r>
            <a:r>
              <a:rPr lang="en-US" sz="2400" dirty="0" err="1" smtClean="0"/>
              <a:t>RiSE</a:t>
            </a:r>
            <a:r>
              <a:rPr lang="en-US" sz="2400" dirty="0" smtClean="0"/>
              <a:t>)</a:t>
            </a:r>
            <a:br>
              <a:rPr lang="en-US" sz="2400" dirty="0" smtClean="0"/>
            </a:br>
            <a:r>
              <a:rPr lang="en-US" sz="2400" dirty="0" smtClean="0"/>
              <a:t>Microsoft </a:t>
            </a:r>
            <a:r>
              <a:rPr lang="en-US" sz="2400" dirty="0" smtClean="0"/>
              <a:t>Research, Redmond</a:t>
            </a:r>
            <a:endParaRPr lang="en-US" sz="2400" dirty="0"/>
          </a:p>
        </p:txBody>
      </p:sp>
      <p:sp>
        <p:nvSpPr>
          <p:cNvPr id="4" name="TextBox 3"/>
          <p:cNvSpPr txBox="1"/>
          <p:nvPr/>
        </p:nvSpPr>
        <p:spPr>
          <a:xfrm>
            <a:off x="6646460" y="5759349"/>
            <a:ext cx="2238239" cy="830997"/>
          </a:xfrm>
          <a:prstGeom prst="rect">
            <a:avLst/>
          </a:prstGeom>
          <a:noFill/>
        </p:spPr>
        <p:txBody>
          <a:bodyPr wrap="square" rtlCol="0">
            <a:spAutoFit/>
          </a:bodyPr>
          <a:lstStyle/>
          <a:p>
            <a:r>
              <a:rPr lang="en-US" sz="1600" dirty="0" smtClean="0">
                <a:solidFill>
                  <a:schemeClr val="bg1"/>
                </a:solidFill>
              </a:rPr>
              <a:t>Caltech</a:t>
            </a:r>
            <a:endParaRPr lang="en-US" sz="1600" dirty="0" smtClean="0">
              <a:solidFill>
                <a:schemeClr val="bg1"/>
              </a:solidFill>
            </a:endParaRPr>
          </a:p>
          <a:p>
            <a:r>
              <a:rPr lang="en-US" sz="1600" dirty="0" smtClean="0">
                <a:solidFill>
                  <a:schemeClr val="bg1"/>
                </a:solidFill>
              </a:rPr>
              <a:t>Pasadena, CA</a:t>
            </a:r>
            <a:endParaRPr lang="en-US" sz="1600" dirty="0" smtClean="0">
              <a:solidFill>
                <a:schemeClr val="bg1"/>
              </a:solidFill>
            </a:endParaRPr>
          </a:p>
          <a:p>
            <a:r>
              <a:rPr lang="en-US" sz="1600" dirty="0" smtClean="0">
                <a:solidFill>
                  <a:schemeClr val="bg1"/>
                </a:solidFill>
              </a:rPr>
              <a:t>12 November 2009</a:t>
            </a:r>
            <a:endParaRPr lang="en-US" sz="1600" dirty="0" smtClean="0">
              <a:solidFill>
                <a:schemeClr val="bg1"/>
              </a:solidFill>
            </a:endParaRPr>
          </a:p>
        </p:txBody>
      </p:sp>
    </p:spTree>
    <p:extLst>
      <p:ext uri="{BB962C8B-B14F-4D97-AF65-F5344CB8AC3E}">
        <p14:creationId xmlns:p14="http://schemas.microsoft.com/office/powerpoint/2010/main" val="4133391191"/>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1080296"/>
          </a:xfrm>
        </p:spPr>
        <p:txBody>
          <a:bodyPr/>
          <a:lstStyle/>
          <a:p>
            <a:r>
              <a:rPr lang="en-US" dirty="0" smtClean="0"/>
              <a:t>Chalice</a:t>
            </a:r>
            <a:br>
              <a:rPr lang="en-US" dirty="0" smtClean="0"/>
            </a:br>
            <a:r>
              <a:rPr lang="en-US" sz="2400" dirty="0"/>
              <a:t>[Leino, </a:t>
            </a:r>
            <a:r>
              <a:rPr lang="en-US" sz="2400" dirty="0" smtClean="0"/>
              <a:t>Müller, Smans]</a:t>
            </a:r>
            <a:endParaRPr lang="en-US" sz="2400" dirty="0"/>
          </a:p>
        </p:txBody>
      </p:sp>
      <p:sp>
        <p:nvSpPr>
          <p:cNvPr id="3" name="Content Placeholder 2"/>
          <p:cNvSpPr>
            <a:spLocks noGrp="1"/>
          </p:cNvSpPr>
          <p:nvPr>
            <p:ph idx="1"/>
          </p:nvPr>
        </p:nvSpPr>
        <p:spPr>
          <a:xfrm>
            <a:off x="381000" y="1237728"/>
            <a:ext cx="8382000" cy="5827749"/>
          </a:xfrm>
        </p:spPr>
        <p:txBody>
          <a:bodyPr/>
          <a:lstStyle/>
          <a:p>
            <a:r>
              <a:rPr lang="en-US" sz="3200" dirty="0" smtClean="0"/>
              <a:t>Experimental language with focus on:</a:t>
            </a:r>
          </a:p>
          <a:p>
            <a:pPr lvl="1"/>
            <a:r>
              <a:rPr lang="en-US" sz="2800" dirty="0" smtClean="0"/>
              <a:t>Shared-memory concurrency</a:t>
            </a:r>
          </a:p>
          <a:p>
            <a:pPr lvl="1"/>
            <a:r>
              <a:rPr lang="en-US" sz="2800" dirty="0" smtClean="0"/>
              <a:t>Static verification</a:t>
            </a:r>
          </a:p>
          <a:p>
            <a:r>
              <a:rPr lang="en-US" sz="3200" dirty="0" smtClean="0"/>
              <a:t>Key features</a:t>
            </a:r>
          </a:p>
          <a:p>
            <a:pPr lvl="1"/>
            <a:r>
              <a:rPr lang="en-US" sz="2800" dirty="0" smtClean="0"/>
              <a:t>Memory access governed by a model of permissions</a:t>
            </a:r>
          </a:p>
          <a:p>
            <a:pPr lvl="1"/>
            <a:r>
              <a:rPr lang="en-US" sz="2800" dirty="0" smtClean="0"/>
              <a:t>Sharing via locks with monitor invariants</a:t>
            </a:r>
          </a:p>
          <a:p>
            <a:pPr lvl="1"/>
            <a:r>
              <a:rPr lang="en-US" sz="2800" dirty="0" smtClean="0"/>
              <a:t>Deadlock checking, dynamic lock re-ordering</a:t>
            </a:r>
          </a:p>
          <a:p>
            <a:pPr lvl="1"/>
            <a:r>
              <a:rPr lang="en-US" sz="2800" dirty="0" smtClean="0"/>
              <a:t>Channels</a:t>
            </a:r>
          </a:p>
          <a:p>
            <a:r>
              <a:rPr lang="en-US" sz="3200" dirty="0" smtClean="0"/>
              <a:t>Other features</a:t>
            </a:r>
          </a:p>
          <a:p>
            <a:pPr lvl="1"/>
            <a:r>
              <a:rPr lang="en-US" sz="1600" dirty="0" smtClean="0"/>
              <a:t>Classes; Mutual exclusion and readers/writers locks; </a:t>
            </a:r>
            <a:br>
              <a:rPr lang="en-US" sz="1600" dirty="0" smtClean="0"/>
            </a:br>
            <a:r>
              <a:rPr lang="en-US" sz="1600" dirty="0" smtClean="0"/>
              <a:t>Fractional </a:t>
            </a:r>
            <a:r>
              <a:rPr lang="en-US" sz="1600" dirty="0" err="1" smtClean="0"/>
              <a:t>permissions;Two-state</a:t>
            </a:r>
            <a:r>
              <a:rPr lang="en-US" sz="1600" dirty="0" smtClean="0"/>
              <a:t> monitor invariants;</a:t>
            </a:r>
            <a:br>
              <a:rPr lang="en-US" sz="1600" dirty="0" smtClean="0"/>
            </a:br>
            <a:r>
              <a:rPr lang="en-US" sz="1600" dirty="0" smtClean="0"/>
              <a:t>Asynchronous method calls; Memory leak checking;</a:t>
            </a:r>
            <a:br>
              <a:rPr lang="en-US" sz="1600" dirty="0" smtClean="0"/>
            </a:br>
            <a:r>
              <a:rPr lang="en-US" sz="1600" dirty="0" smtClean="0"/>
              <a:t>Logic predicates and functions; Ghost and prophecy variables</a:t>
            </a:r>
          </a:p>
        </p:txBody>
      </p:sp>
    </p:spTree>
    <p:extLst>
      <p:ext uri="{BB962C8B-B14F-4D97-AF65-F5344CB8AC3E}">
        <p14:creationId xmlns:p14="http://schemas.microsoft.com/office/powerpoint/2010/main" val="4281114431"/>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Inc</a:t>
            </a:r>
            <a:endParaRPr lang="en-US" dirty="0"/>
          </a:p>
        </p:txBody>
      </p:sp>
      <p:sp>
        <p:nvSpPr>
          <p:cNvPr id="3" name="Subtitle 2"/>
          <p:cNvSpPr>
            <a:spLocks noGrp="1"/>
          </p:cNvSpPr>
          <p:nvPr>
            <p:ph type="subTitle" idx="1"/>
          </p:nvPr>
        </p:nvSpPr>
        <p:spPr>
          <a:xfrm>
            <a:off x="722313" y="5286254"/>
            <a:ext cx="7043208" cy="470898"/>
          </a:xfrm>
        </p:spPr>
        <p:txBody>
          <a:bodyPr/>
          <a:lstStyle/>
          <a:p>
            <a:r>
              <a:rPr lang="en-US" dirty="0" smtClean="0"/>
              <a:t>Chalice</a:t>
            </a:r>
            <a:endParaRPr lang="en-US" dirty="0"/>
          </a:p>
        </p:txBody>
      </p:sp>
      <p:sp>
        <p:nvSpPr>
          <p:cNvPr id="4" name="Text Placeholder 3"/>
          <p:cNvSpPr>
            <a:spLocks noGrp="1"/>
          </p:cNvSpPr>
          <p:nvPr>
            <p:ph type="body" sz="quarter" idx="10"/>
          </p:nvPr>
        </p:nvSpPr>
        <p:spPr/>
        <p:txBody>
          <a:bodyPr/>
          <a:lstStyle/>
          <a:p>
            <a:r>
              <a:rPr lang="en-US" dirty="0" smtClean="0"/>
              <a:t>demo</a:t>
            </a:r>
            <a:endParaRPr lang="en-US" dirty="0"/>
          </a:p>
        </p:txBody>
      </p:sp>
    </p:spTree>
    <p:extLst>
      <p:ext uri="{BB962C8B-B14F-4D97-AF65-F5344CB8AC3E}">
        <p14:creationId xmlns:p14="http://schemas.microsoft.com/office/powerpoint/2010/main" val="43486039"/>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Transfer of permissions</a:t>
            </a:r>
            <a:endParaRPr lang="en-US" dirty="0"/>
          </a:p>
        </p:txBody>
      </p:sp>
      <p:sp>
        <p:nvSpPr>
          <p:cNvPr id="4" name="TextBox 3"/>
          <p:cNvSpPr txBox="1"/>
          <p:nvPr/>
        </p:nvSpPr>
        <p:spPr>
          <a:xfrm>
            <a:off x="670679" y="1599367"/>
            <a:ext cx="4187078" cy="1477328"/>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method</a:t>
            </a:r>
            <a:r>
              <a:rPr lang="en-US" dirty="0" smtClean="0">
                <a:solidFill>
                  <a:schemeClr val="bg1"/>
                </a:solidFill>
                <a:latin typeface="Consolas" pitchFamily="49" charset="0"/>
                <a:cs typeface="Consolas" pitchFamily="49" charset="0"/>
              </a:rPr>
              <a:t> Main()</a:t>
            </a:r>
            <a:br>
              <a:rPr lang="en-US" dirty="0" smtClean="0">
                <a:solidFill>
                  <a:schemeClr val="bg1"/>
                </a:solidFill>
                <a:latin typeface="Consolas" pitchFamily="49" charset="0"/>
                <a:cs typeface="Consolas" pitchFamily="49" charset="0"/>
              </a:rPr>
            </a:br>
            <a:r>
              <a:rPr lang="en-US" dirty="0" smtClean="0">
                <a:solidFill>
                  <a:schemeClr val="bg1"/>
                </a:solidFill>
                <a:latin typeface="Consolas" pitchFamily="49" charset="0"/>
                <a:cs typeface="Consolas" pitchFamily="49" charset="0"/>
              </a:rPr>
              <a:t>{</a:t>
            </a:r>
            <a:br>
              <a:rPr lang="en-US" dirty="0" smtClean="0">
                <a:solidFill>
                  <a:schemeClr val="bg1"/>
                </a:solidFill>
                <a:latin typeface="Consolas" pitchFamily="49" charset="0"/>
                <a:cs typeface="Consolas" pitchFamily="49" charset="0"/>
              </a:rPr>
            </a:br>
            <a:r>
              <a:rPr lang="en-US" dirty="0" smtClean="0">
                <a:solidFill>
                  <a:schemeClr val="bg1"/>
                </a:solidFill>
                <a:latin typeface="Consolas" pitchFamily="49" charset="0"/>
                <a:cs typeface="Consolas" pitchFamily="49" charset="0"/>
              </a:rPr>
              <a:t>	</a:t>
            </a:r>
            <a:r>
              <a:rPr lang="en-US" b="1" dirty="0" err="1" smtClean="0">
                <a:solidFill>
                  <a:srgbClr xmlns:mc="http://schemas.openxmlformats.org/markup-compatibility/2006" xmlns:a14="http://schemas.microsoft.com/office/drawing/2010/main" val="0070C0" mc:Ignorable=""/>
                </a:solidFill>
                <a:latin typeface="Consolas" pitchFamily="49" charset="0"/>
                <a:cs typeface="Consolas" pitchFamily="49" charset="0"/>
              </a:rPr>
              <a:t>var</a:t>
            </a:r>
            <a:r>
              <a:rPr lang="en-US" dirty="0" smtClean="0">
                <a:solidFill>
                  <a:schemeClr val="bg1"/>
                </a:solidFill>
                <a:latin typeface="Consolas" pitchFamily="49" charset="0"/>
                <a:cs typeface="Consolas" pitchFamily="49" charset="0"/>
              </a:rPr>
              <a:t> c := </a:t>
            </a:r>
            <a:r>
              <a:rPr lang="en-US"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new</a:t>
            </a:r>
            <a:r>
              <a:rPr lang="en-US" dirty="0" smtClean="0">
                <a:solidFill>
                  <a:schemeClr val="bg1"/>
                </a:solidFill>
                <a:latin typeface="Consolas" pitchFamily="49" charset="0"/>
                <a:cs typeface="Consolas" pitchFamily="49" charset="0"/>
              </a:rPr>
              <a:t> Counter;</a:t>
            </a:r>
          </a:p>
          <a:p>
            <a:pPr>
              <a:tabLst>
                <a:tab pos="342900" algn="l"/>
              </a:tabLst>
            </a:pPr>
            <a:r>
              <a:rPr lang="en-US" dirty="0">
                <a:solidFill>
                  <a:schemeClr val="bg1"/>
                </a:solidFill>
                <a:latin typeface="Consolas" pitchFamily="49" charset="0"/>
                <a:cs typeface="Consolas" pitchFamily="49" charset="0"/>
              </a:rPr>
              <a:t>	</a:t>
            </a:r>
            <a:r>
              <a:rPr lang="en-US"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call</a:t>
            </a:r>
            <a:r>
              <a:rPr lang="en-US" dirty="0" smtClean="0">
                <a:solidFill>
                  <a:schemeClr val="bg1"/>
                </a:solidFill>
                <a:latin typeface="Consolas" pitchFamily="49" charset="0"/>
                <a:cs typeface="Consolas" pitchFamily="49" charset="0"/>
              </a:rPr>
              <a:t> </a:t>
            </a:r>
            <a:r>
              <a:rPr lang="en-US" dirty="0" err="1" smtClean="0">
                <a:solidFill>
                  <a:schemeClr val="bg1"/>
                </a:solidFill>
                <a:latin typeface="Consolas" pitchFamily="49" charset="0"/>
                <a:cs typeface="Consolas" pitchFamily="49" charset="0"/>
              </a:rPr>
              <a:t>c.Inc</a:t>
            </a:r>
            <a:r>
              <a:rPr lang="en-US" dirty="0" smtClean="0">
                <a:solidFill>
                  <a:schemeClr val="bg1"/>
                </a:solidFill>
                <a:latin typeface="Consolas" pitchFamily="49" charset="0"/>
                <a:cs typeface="Consolas" pitchFamily="49" charset="0"/>
              </a:rPr>
              <a:t>();</a:t>
            </a:r>
            <a:br>
              <a:rPr lang="en-US" dirty="0" smtClean="0">
                <a:solidFill>
                  <a:schemeClr val="bg1"/>
                </a:solidFill>
                <a:latin typeface="Consolas" pitchFamily="49" charset="0"/>
                <a:cs typeface="Consolas" pitchFamily="49" charset="0"/>
              </a:rPr>
            </a:br>
            <a:r>
              <a:rPr lang="en-US" dirty="0" smtClean="0">
                <a:solidFill>
                  <a:schemeClr val="bg1"/>
                </a:solidFill>
                <a:latin typeface="Consolas" pitchFamily="49" charset="0"/>
                <a:cs typeface="Consolas" pitchFamily="49" charset="0"/>
              </a:rPr>
              <a:t>}</a:t>
            </a:r>
          </a:p>
        </p:txBody>
      </p:sp>
      <p:sp>
        <p:nvSpPr>
          <p:cNvPr id="5" name="TextBox 4"/>
          <p:cNvSpPr txBox="1"/>
          <p:nvPr/>
        </p:nvSpPr>
        <p:spPr>
          <a:xfrm>
            <a:off x="4404472" y="4133009"/>
            <a:ext cx="4187078" cy="175432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method</a:t>
            </a:r>
            <a:r>
              <a:rPr lang="en-US" dirty="0" smtClean="0">
                <a:solidFill>
                  <a:schemeClr val="bg1"/>
                </a:solidFill>
                <a:latin typeface="Consolas" pitchFamily="49" charset="0"/>
                <a:cs typeface="Consolas" pitchFamily="49" charset="0"/>
              </a:rPr>
              <a:t> </a:t>
            </a:r>
            <a:r>
              <a:rPr lang="en-US" dirty="0" err="1" smtClean="0">
                <a:solidFill>
                  <a:schemeClr val="bg1"/>
                </a:solidFill>
                <a:latin typeface="Consolas" pitchFamily="49" charset="0"/>
                <a:cs typeface="Consolas" pitchFamily="49" charset="0"/>
              </a:rPr>
              <a:t>Inc</a:t>
            </a:r>
            <a:r>
              <a:rPr lang="en-US" dirty="0" smtClean="0">
                <a:solidFill>
                  <a:schemeClr val="bg1"/>
                </a:solidFill>
                <a:latin typeface="Consolas" pitchFamily="49" charset="0"/>
                <a:cs typeface="Consolas" pitchFamily="49" charset="0"/>
              </a:rPr>
              <a:t>()</a:t>
            </a:r>
            <a:endParaRPr lang="en-US" dirty="0">
              <a:solidFill>
                <a:schemeClr val="bg1"/>
              </a:solidFill>
              <a:latin typeface="Consolas" pitchFamily="49" charset="0"/>
              <a:cs typeface="Consolas" pitchFamily="49" charset="0"/>
            </a:endParaRPr>
          </a:p>
          <a:p>
            <a:pPr>
              <a:tabLst>
                <a:tab pos="342900" algn="l"/>
              </a:tabLst>
            </a:pPr>
            <a:r>
              <a:rPr lang="en-US" dirty="0" smtClean="0">
                <a:solidFill>
                  <a:schemeClr val="bg1"/>
                </a:solidFill>
                <a:latin typeface="Consolas" pitchFamily="49" charset="0"/>
                <a:cs typeface="Consolas" pitchFamily="49" charset="0"/>
              </a:rPr>
              <a:t>	</a:t>
            </a:r>
            <a:r>
              <a:rPr lang="en-US"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requires</a:t>
            </a:r>
            <a:r>
              <a:rPr lang="en-US" dirty="0" smtClean="0">
                <a:solidFill>
                  <a:schemeClr val="bg1"/>
                </a:solidFill>
                <a:latin typeface="Consolas" pitchFamily="49" charset="0"/>
                <a:cs typeface="Consolas" pitchFamily="49" charset="0"/>
              </a:rPr>
              <a:t> </a:t>
            </a:r>
            <a:r>
              <a:rPr lang="en-US" b="1" dirty="0" err="1" smtClean="0">
                <a:solidFill>
                  <a:srgbClr xmlns:mc="http://schemas.openxmlformats.org/markup-compatibility/2006" xmlns:a14="http://schemas.microsoft.com/office/drawing/2010/main" val="0070C0" mc:Ignorable=""/>
                </a:solidFill>
                <a:latin typeface="Consolas" pitchFamily="49" charset="0"/>
                <a:cs typeface="Consolas" pitchFamily="49" charset="0"/>
              </a:rPr>
              <a:t>acc</a:t>
            </a:r>
            <a:r>
              <a:rPr lang="en-US" dirty="0" smtClean="0">
                <a:solidFill>
                  <a:schemeClr val="bg1"/>
                </a:solidFill>
                <a:latin typeface="Consolas" pitchFamily="49" charset="0"/>
                <a:cs typeface="Consolas" pitchFamily="49" charset="0"/>
              </a:rPr>
              <a:t>(y)</a:t>
            </a:r>
          </a:p>
          <a:p>
            <a:pPr>
              <a:tabLst>
                <a:tab pos="342900" algn="l"/>
              </a:tabLst>
            </a:pPr>
            <a:r>
              <a:rPr lang="en-US" dirty="0">
                <a:solidFill>
                  <a:schemeClr val="bg1"/>
                </a:solidFill>
                <a:latin typeface="Consolas" pitchFamily="49" charset="0"/>
                <a:cs typeface="Consolas" pitchFamily="49" charset="0"/>
              </a:rPr>
              <a:t>	</a:t>
            </a:r>
            <a:r>
              <a:rPr lang="en-US"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ensures</a:t>
            </a:r>
            <a:r>
              <a:rPr lang="en-US" dirty="0" smtClean="0">
                <a:solidFill>
                  <a:schemeClr val="bg1"/>
                </a:solidFill>
                <a:latin typeface="Consolas" pitchFamily="49" charset="0"/>
                <a:cs typeface="Consolas" pitchFamily="49" charset="0"/>
              </a:rPr>
              <a:t> </a:t>
            </a:r>
            <a:r>
              <a:rPr lang="en-US" b="1" dirty="0" err="1" smtClean="0">
                <a:solidFill>
                  <a:srgbClr xmlns:mc="http://schemas.openxmlformats.org/markup-compatibility/2006" xmlns:a14="http://schemas.microsoft.com/office/drawing/2010/main" val="0070C0" mc:Ignorable=""/>
                </a:solidFill>
                <a:latin typeface="Consolas" pitchFamily="49" charset="0"/>
                <a:cs typeface="Consolas" pitchFamily="49" charset="0"/>
              </a:rPr>
              <a:t>acc</a:t>
            </a:r>
            <a:r>
              <a:rPr lang="en-US" dirty="0" smtClean="0">
                <a:solidFill>
                  <a:schemeClr val="bg1"/>
                </a:solidFill>
                <a:latin typeface="Consolas" pitchFamily="49" charset="0"/>
                <a:cs typeface="Consolas" pitchFamily="49" charset="0"/>
              </a:rPr>
              <a:t>(y)</a:t>
            </a:r>
            <a:br>
              <a:rPr lang="en-US" dirty="0" smtClean="0">
                <a:solidFill>
                  <a:schemeClr val="bg1"/>
                </a:solidFill>
                <a:latin typeface="Consolas" pitchFamily="49" charset="0"/>
                <a:cs typeface="Consolas" pitchFamily="49" charset="0"/>
              </a:rPr>
            </a:br>
            <a:r>
              <a:rPr lang="en-US" dirty="0" smtClean="0">
                <a:solidFill>
                  <a:schemeClr val="bg1"/>
                </a:solidFill>
                <a:latin typeface="Consolas" pitchFamily="49" charset="0"/>
                <a:cs typeface="Consolas" pitchFamily="49" charset="0"/>
              </a:rPr>
              <a:t>{</a:t>
            </a:r>
            <a:br>
              <a:rPr lang="en-US" dirty="0" smtClean="0">
                <a:solidFill>
                  <a:schemeClr val="bg1"/>
                </a:solidFill>
                <a:latin typeface="Consolas" pitchFamily="49" charset="0"/>
                <a:cs typeface="Consolas" pitchFamily="49" charset="0"/>
              </a:rPr>
            </a:br>
            <a:r>
              <a:rPr lang="en-US" dirty="0" smtClean="0">
                <a:solidFill>
                  <a:schemeClr val="bg1"/>
                </a:solidFill>
                <a:latin typeface="Consolas" pitchFamily="49" charset="0"/>
                <a:cs typeface="Consolas" pitchFamily="49" charset="0"/>
              </a:rPr>
              <a:t>	y := y + 1; </a:t>
            </a:r>
            <a:br>
              <a:rPr lang="en-US" dirty="0" smtClean="0">
                <a:solidFill>
                  <a:schemeClr val="bg1"/>
                </a:solidFill>
                <a:latin typeface="Consolas" pitchFamily="49" charset="0"/>
                <a:cs typeface="Consolas" pitchFamily="49" charset="0"/>
              </a:rPr>
            </a:br>
            <a:r>
              <a:rPr lang="en-US" dirty="0" smtClean="0">
                <a:solidFill>
                  <a:schemeClr val="bg1"/>
                </a:solidFill>
                <a:latin typeface="Consolas" pitchFamily="49" charset="0"/>
                <a:cs typeface="Consolas" pitchFamily="49" charset="0"/>
              </a:rPr>
              <a:t>}</a:t>
            </a:r>
          </a:p>
        </p:txBody>
      </p:sp>
      <p:sp>
        <p:nvSpPr>
          <p:cNvPr id="6" name="Right Arrow 5"/>
          <p:cNvSpPr/>
          <p:nvPr/>
        </p:nvSpPr>
        <p:spPr bwMode="auto">
          <a:xfrm>
            <a:off x="342900" y="2057397"/>
            <a:ext cx="714375" cy="414338"/>
          </a:xfrm>
          <a:prstGeom prst="rightArrow">
            <a:avLst/>
          </a:prstGeom>
          <a:solidFill>
            <a:srgbClr xmlns:mc="http://schemas.openxmlformats.org/markup-compatibility/2006" xmlns:a14="http://schemas.microsoft.com/office/drawing/2010/main" val="FFFF00" mc:Ignorable=""/>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10/main" val="000000" mc:Ignorable="">
                    <a:alpha val="43137"/>
                  </a:srgbClr>
                </a:outerShdw>
              </a:effectLst>
              <a:latin typeface="Segoe" pitchFamily="34" charset="0"/>
            </a:endParaRPr>
          </a:p>
        </p:txBody>
      </p:sp>
      <p:sp>
        <p:nvSpPr>
          <p:cNvPr id="7" name="Vertical Scroll 6"/>
          <p:cNvSpPr/>
          <p:nvPr/>
        </p:nvSpPr>
        <p:spPr bwMode="auto">
          <a:xfrm rot="21184477">
            <a:off x="3804642" y="1310096"/>
            <a:ext cx="1753880" cy="1177889"/>
          </a:xfrm>
          <a:prstGeom prst="verticalScroll">
            <a:avLst/>
          </a:prstGeom>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err="1" smtClean="0">
                <a:solidFill>
                  <a:srgbClr xmlns:mc="http://schemas.openxmlformats.org/markup-compatibility/2006" xmlns:a14="http://schemas.microsoft.com/office/drawing/2010/main" val="0070C0" mc:Ignorable=""/>
                </a:solidFill>
                <a:latin typeface="Consolas" pitchFamily="49" charset="0"/>
                <a:cs typeface="Consolas" pitchFamily="49" charset="0"/>
              </a:rPr>
              <a:t>acc</a:t>
            </a:r>
            <a:r>
              <a:rPr kumimoji="0" lang="en-US" sz="2000" b="0" i="0" u="none" strike="noStrike" cap="none" normalizeH="0" baseline="0" dirty="0" smtClean="0">
                <a:solidFill>
                  <a:schemeClr val="bg1"/>
                </a:solidFill>
                <a:latin typeface="Consolas" pitchFamily="49" charset="0"/>
                <a:cs typeface="Consolas" pitchFamily="49" charset="0"/>
              </a:rPr>
              <a:t>(</a:t>
            </a:r>
            <a:r>
              <a:rPr kumimoji="0" lang="en-US" sz="2000" b="0" i="0" u="none" strike="noStrike" cap="none" normalizeH="0" baseline="0" dirty="0" err="1" smtClean="0">
                <a:solidFill>
                  <a:schemeClr val="bg1"/>
                </a:solidFill>
                <a:latin typeface="Consolas" pitchFamily="49" charset="0"/>
                <a:cs typeface="Consolas" pitchFamily="49" charset="0"/>
              </a:rPr>
              <a:t>c.y</a:t>
            </a:r>
            <a:r>
              <a:rPr kumimoji="0" lang="en-US" sz="2000" b="0" i="0" u="none" strike="noStrike" cap="none" normalizeH="0" baseline="0" dirty="0" smtClean="0">
                <a:solidFill>
                  <a:schemeClr val="bg1"/>
                </a:solidFill>
                <a:latin typeface="Consolas" pitchFamily="49" charset="0"/>
                <a:cs typeface="Consolas" pitchFamily="49" charset="0"/>
              </a:rPr>
              <a:t>)</a:t>
            </a:r>
          </a:p>
        </p:txBody>
      </p:sp>
    </p:spTree>
    <p:extLst>
      <p:ext uri="{BB962C8B-B14F-4D97-AF65-F5344CB8AC3E}">
        <p14:creationId xmlns:p14="http://schemas.microsoft.com/office/powerpoint/2010/main" val="1577143175"/>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3"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path" presetSubtype="0" accel="50000" decel="50000" fill="hold" grpId="0" nodeType="clickEffect">
                                  <p:stCondLst>
                                    <p:cond delay="0"/>
                                  </p:stCondLst>
                                  <p:childTnLst>
                                    <p:animMotion origin="layout" path="M -2.5E-6 -0.00069 L -2.5E-6 0.03056 " pathEditMode="relative" rAng="0" ptsTypes="AA">
                                      <p:cBhvr>
                                        <p:cTn id="12" dur="1000" fill="hold"/>
                                        <p:tgtEl>
                                          <p:spTgt spid="6"/>
                                        </p:tgtEl>
                                        <p:attrNameLst>
                                          <p:attrName>ppt_x</p:attrName>
                                          <p:attrName>ppt_y</p:attrName>
                                        </p:attrNameLst>
                                      </p:cBhvr>
                                      <p:rCtr x="0" y="16"/>
                                    </p:animMotion>
                                  </p:childTnLst>
                                </p:cTn>
                              </p:par>
                            </p:childTnLst>
                          </p:cTn>
                        </p:par>
                        <p:par>
                          <p:cTn id="13" fill="hold">
                            <p:stCondLst>
                              <p:cond delay="1000"/>
                            </p:stCondLst>
                            <p:childTnLst>
                              <p:par>
                                <p:cTn id="14" presetID="53" presetClass="entr" presetSubtype="0"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 calcmode="lin" valueType="num">
                                      <p:cBhvr>
                                        <p:cTn id="16" dur="500" fill="hold"/>
                                        <p:tgtEl>
                                          <p:spTgt spid="7"/>
                                        </p:tgtEl>
                                        <p:attrNameLst>
                                          <p:attrName>ppt_w</p:attrName>
                                        </p:attrNameLst>
                                      </p:cBhvr>
                                      <p:tavLst>
                                        <p:tav tm="0">
                                          <p:val>
                                            <p:fltVal val="0"/>
                                          </p:val>
                                        </p:tav>
                                        <p:tav tm="100000">
                                          <p:val>
                                            <p:strVal val="#ppt_w"/>
                                          </p:val>
                                        </p:tav>
                                      </p:tavLst>
                                    </p:anim>
                                    <p:anim calcmode="lin" valueType="num">
                                      <p:cBhvr>
                                        <p:cTn id="17" dur="500" fill="hold"/>
                                        <p:tgtEl>
                                          <p:spTgt spid="7"/>
                                        </p:tgtEl>
                                        <p:attrNameLst>
                                          <p:attrName>ppt_h</p:attrName>
                                        </p:attrNameLst>
                                      </p:cBhvr>
                                      <p:tavLst>
                                        <p:tav tm="0">
                                          <p:val>
                                            <p:fltVal val="0"/>
                                          </p:val>
                                        </p:tav>
                                        <p:tav tm="100000">
                                          <p:val>
                                            <p:strVal val="#ppt_h"/>
                                          </p:val>
                                        </p:tav>
                                      </p:tavLst>
                                    </p:anim>
                                    <p:animEffect transition="in" filter="fade">
                                      <p:cBhvr>
                                        <p:cTn id="18" dur="500"/>
                                        <p:tgtEl>
                                          <p:spTgt spid="7"/>
                                        </p:tgtEl>
                                      </p:cBhvr>
                                    </p:animEffect>
                                  </p:childTnLst>
                                </p:cTn>
                              </p:par>
                              <p:par>
                                <p:cTn id="19" presetID="42" presetClass="path" presetSubtype="0" accel="50000" decel="50000" fill="hold" grpId="1" nodeType="withEffect">
                                  <p:stCondLst>
                                    <p:cond delay="0"/>
                                  </p:stCondLst>
                                  <p:childTnLst>
                                    <p:animMotion origin="layout" path="M -0.27083 0.05556 L 8.33333E-7 -2.96296E-6 " pathEditMode="relative" rAng="0" ptsTypes="AA">
                                      <p:cBhvr>
                                        <p:cTn id="20" dur="600" fill="hold"/>
                                        <p:tgtEl>
                                          <p:spTgt spid="7"/>
                                        </p:tgtEl>
                                        <p:attrNameLst>
                                          <p:attrName>ppt_x</p:attrName>
                                          <p:attrName>ppt_y</p:attrName>
                                        </p:attrNameLst>
                                      </p:cBhvr>
                                      <p:rCtr x="135" y="-28"/>
                                    </p:animMotion>
                                  </p:childTnLst>
                                </p:cTn>
                              </p:par>
                            </p:childTnLst>
                          </p:cTn>
                        </p:par>
                      </p:childTnLst>
                    </p:cTn>
                  </p:par>
                  <p:par>
                    <p:cTn id="21" fill="hold">
                      <p:stCondLst>
                        <p:cond delay="indefinite"/>
                      </p:stCondLst>
                      <p:childTnLst>
                        <p:par>
                          <p:cTn id="22" fill="hold">
                            <p:stCondLst>
                              <p:cond delay="0"/>
                            </p:stCondLst>
                            <p:childTnLst>
                              <p:par>
                                <p:cTn id="23" presetID="42" presetClass="path" presetSubtype="0" accel="50000" decel="50000" fill="hold" grpId="1" nodeType="clickEffect">
                                  <p:stCondLst>
                                    <p:cond delay="0"/>
                                  </p:stCondLst>
                                  <p:childTnLst>
                                    <p:animMotion origin="layout" path="M -2.5E-6 0.03055 L 0.41042 0.44583 " pathEditMode="relative" rAng="0" ptsTypes="AA">
                                      <p:cBhvr>
                                        <p:cTn id="24" dur="2000" fill="hold"/>
                                        <p:tgtEl>
                                          <p:spTgt spid="6"/>
                                        </p:tgtEl>
                                        <p:attrNameLst>
                                          <p:attrName>ppt_x</p:attrName>
                                          <p:attrName>ppt_y</p:attrName>
                                        </p:attrNameLst>
                                      </p:cBhvr>
                                      <p:rCtr x="205" y="208"/>
                                    </p:animMotion>
                                  </p:childTnLst>
                                </p:cTn>
                              </p:par>
                              <p:par>
                                <p:cTn id="25" presetID="10" presetClass="entr" presetSubtype="0" fill="hold" grpId="0" nodeType="with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1000"/>
                                        <p:tgtEl>
                                          <p:spTgt spid="5"/>
                                        </p:tgtEl>
                                      </p:cBhvr>
                                    </p:animEffect>
                                  </p:childTnLst>
                                </p:cTn>
                              </p:par>
                              <p:par>
                                <p:cTn id="28" presetID="42" presetClass="path" presetSubtype="0" accel="50000" decel="50000" fill="hold" grpId="2" nodeType="withEffect">
                                  <p:stCondLst>
                                    <p:cond delay="1250"/>
                                  </p:stCondLst>
                                  <p:childTnLst>
                                    <p:animMotion origin="layout" path="M 8.33333E-7 -1.85185E-6 L 0.31979 0.39584 " pathEditMode="relative" rAng="0" ptsTypes="AA">
                                      <p:cBhvr>
                                        <p:cTn id="29" dur="2000" fill="hold"/>
                                        <p:tgtEl>
                                          <p:spTgt spid="7"/>
                                        </p:tgtEl>
                                        <p:attrNameLst>
                                          <p:attrName>ppt_x</p:attrName>
                                          <p:attrName>ppt_y</p:attrName>
                                        </p:attrNameLst>
                                      </p:cBhvr>
                                      <p:rCtr x="160" y="198"/>
                                    </p:animMotion>
                                  </p:childTnLst>
                                </p:cTn>
                              </p:par>
                            </p:childTnLst>
                          </p:cTn>
                        </p:par>
                      </p:childTnLst>
                    </p:cTn>
                  </p:par>
                  <p:par>
                    <p:cTn id="30" fill="hold">
                      <p:stCondLst>
                        <p:cond delay="indefinite"/>
                      </p:stCondLst>
                      <p:childTnLst>
                        <p:par>
                          <p:cTn id="31" fill="hold">
                            <p:stCondLst>
                              <p:cond delay="0"/>
                            </p:stCondLst>
                            <p:childTnLst>
                              <p:par>
                                <p:cTn id="32" presetID="42" presetClass="path" presetSubtype="0" accel="50000" decel="50000" fill="hold" grpId="4" nodeType="clickEffect">
                                  <p:stCondLst>
                                    <p:cond delay="0"/>
                                  </p:stCondLst>
                                  <p:childTnLst>
                                    <p:animMotion origin="layout" path="M 0.41042 0.44584 L 0.41146 0.49167 " pathEditMode="relative" rAng="0" ptsTypes="AA">
                                      <p:cBhvr>
                                        <p:cTn id="33" dur="1000" fill="hold"/>
                                        <p:tgtEl>
                                          <p:spTgt spid="6"/>
                                        </p:tgtEl>
                                        <p:attrNameLst>
                                          <p:attrName>ppt_x</p:attrName>
                                          <p:attrName>ppt_y</p:attrName>
                                        </p:attrNameLst>
                                      </p:cBhvr>
                                      <p:rCtr x="1" y="23"/>
                                    </p:animMotion>
                                  </p:childTnLst>
                                </p:cTn>
                              </p:par>
                            </p:childTnLst>
                          </p:cTn>
                        </p:par>
                      </p:childTnLst>
                    </p:cTn>
                  </p:par>
                  <p:par>
                    <p:cTn id="34" fill="hold">
                      <p:stCondLst>
                        <p:cond delay="indefinite"/>
                      </p:stCondLst>
                      <p:childTnLst>
                        <p:par>
                          <p:cTn id="35" fill="hold">
                            <p:stCondLst>
                              <p:cond delay="0"/>
                            </p:stCondLst>
                            <p:childTnLst>
                              <p:par>
                                <p:cTn id="36" presetID="42" presetClass="path" presetSubtype="0" accel="50000" decel="50000" fill="hold" grpId="3" nodeType="clickEffect">
                                  <p:stCondLst>
                                    <p:cond delay="0"/>
                                  </p:stCondLst>
                                  <p:childTnLst>
                                    <p:animMotion origin="layout" path="M 0.32187 0.39723 L 2.5E-6 -2.96296E-6 " pathEditMode="relative" rAng="0" ptsTypes="AA">
                                      <p:cBhvr>
                                        <p:cTn id="37" dur="2000" fill="hold"/>
                                        <p:tgtEl>
                                          <p:spTgt spid="7"/>
                                        </p:tgtEl>
                                        <p:attrNameLst>
                                          <p:attrName>ppt_x</p:attrName>
                                          <p:attrName>ppt_y</p:attrName>
                                        </p:attrNameLst>
                                      </p:cBhvr>
                                      <p:rCtr x="-161" y="-199"/>
                                    </p:animMotion>
                                  </p:childTnLst>
                                </p:cTn>
                              </p:par>
                              <p:par>
                                <p:cTn id="38" presetID="42" presetClass="path" presetSubtype="0" accel="50000" decel="50000" fill="hold" grpId="2" nodeType="withEffect">
                                  <p:stCondLst>
                                    <p:cond delay="1000"/>
                                  </p:stCondLst>
                                  <p:childTnLst>
                                    <p:animMotion origin="layout" path="M 0.41042 0.4875 L 0.00243 0.07917 " pathEditMode="relative" rAng="0" ptsTypes="AA">
                                      <p:cBhvr>
                                        <p:cTn id="39" dur="2000" fill="hold"/>
                                        <p:tgtEl>
                                          <p:spTgt spid="6"/>
                                        </p:tgtEl>
                                        <p:attrNameLst>
                                          <p:attrName>ppt_x</p:attrName>
                                          <p:attrName>ppt_y</p:attrName>
                                        </p:attrNameLst>
                                      </p:cBhvr>
                                      <p:rCtr x="-204" y="-204"/>
                                    </p:animMotion>
                                  </p:childTnLst>
                                </p:cTn>
                              </p:par>
                              <p:par>
                                <p:cTn id="40" presetID="10" presetClass="exit" presetSubtype="0" fill="hold" grpId="1" nodeType="withEffect">
                                  <p:stCondLst>
                                    <p:cond delay="1000"/>
                                  </p:stCondLst>
                                  <p:childTnLst>
                                    <p:animEffect transition="out" filter="fade">
                                      <p:cBhvr>
                                        <p:cTn id="41" dur="2000"/>
                                        <p:tgtEl>
                                          <p:spTgt spid="5"/>
                                        </p:tgtEl>
                                      </p:cBhvr>
                                    </p:animEffect>
                                    <p:set>
                                      <p:cBhvr>
                                        <p:cTn id="42" dur="1" fill="hold">
                                          <p:stCondLst>
                                            <p:cond delay="1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6" grpId="0" animBg="1"/>
      <p:bldP spid="6" grpId="1" animBg="1"/>
      <p:bldP spid="6" grpId="2" animBg="1"/>
      <p:bldP spid="6" grpId="3" animBg="1"/>
      <p:bldP spid="6" grpId="4" animBg="1"/>
      <p:bldP spid="7" grpId="0" animBg="1"/>
      <p:bldP spid="7" grpId="1" animBg="1"/>
      <p:bldP spid="7" grpId="2" animBg="1"/>
      <p:bldP spid="7" grpId="3"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Shared state</a:t>
            </a:r>
            <a:endParaRPr lang="en-US" dirty="0"/>
          </a:p>
        </p:txBody>
      </p:sp>
      <p:sp>
        <p:nvSpPr>
          <p:cNvPr id="3" name="Content Placeholder 2"/>
          <p:cNvSpPr>
            <a:spLocks noGrp="1"/>
          </p:cNvSpPr>
          <p:nvPr>
            <p:ph idx="1"/>
          </p:nvPr>
        </p:nvSpPr>
        <p:spPr>
          <a:xfrm>
            <a:off x="381000" y="1155691"/>
            <a:ext cx="8382000" cy="914096"/>
          </a:xfrm>
        </p:spPr>
        <p:txBody>
          <a:bodyPr/>
          <a:lstStyle/>
          <a:p>
            <a:r>
              <a:rPr lang="en-US" dirty="0" smtClean="0"/>
              <a:t>What if two threads want write access to the same location?</a:t>
            </a:r>
            <a:endParaRPr lang="en-US" dirty="0"/>
          </a:p>
        </p:txBody>
      </p:sp>
      <p:sp>
        <p:nvSpPr>
          <p:cNvPr id="4" name="TextBox 3"/>
          <p:cNvSpPr txBox="1"/>
          <p:nvPr/>
        </p:nvSpPr>
        <p:spPr>
          <a:xfrm>
            <a:off x="5685605" y="1899561"/>
            <a:ext cx="2829746" cy="132343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method</a:t>
            </a:r>
            <a:r>
              <a:rPr lang="en-US" sz="2000" dirty="0" smtClean="0">
                <a:solidFill>
                  <a:schemeClr val="bg1"/>
                </a:solidFill>
                <a:latin typeface="Consolas" pitchFamily="49" charset="0"/>
                <a:cs typeface="Consolas" pitchFamily="49" charset="0"/>
              </a:rPr>
              <a:t> A() …</a:t>
            </a:r>
          </a:p>
          <a:p>
            <a:pPr>
              <a:tabLst>
                <a:tab pos="342900" algn="l"/>
              </a:tabLst>
            </a:pP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y := y + 21;</a:t>
            </a:r>
          </a:p>
          <a:p>
            <a:pPr>
              <a:tabLst>
                <a:tab pos="342900" algn="l"/>
              </a:tabLst>
            </a:pPr>
            <a:r>
              <a:rPr lang="en-US" sz="2000" dirty="0" smtClean="0">
                <a:solidFill>
                  <a:schemeClr val="bg1"/>
                </a:solidFill>
                <a:latin typeface="Consolas" pitchFamily="49" charset="0"/>
                <a:cs typeface="Consolas" pitchFamily="49" charset="0"/>
              </a:rPr>
              <a:t>}</a:t>
            </a:r>
          </a:p>
        </p:txBody>
      </p:sp>
      <p:sp>
        <p:nvSpPr>
          <p:cNvPr id="5" name="TextBox 4"/>
          <p:cNvSpPr txBox="1"/>
          <p:nvPr/>
        </p:nvSpPr>
        <p:spPr>
          <a:xfrm>
            <a:off x="5685605" y="4328435"/>
            <a:ext cx="2829746" cy="132343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method</a:t>
            </a:r>
            <a:r>
              <a:rPr lang="en-US" sz="2000" dirty="0" smtClean="0">
                <a:solidFill>
                  <a:schemeClr val="bg1"/>
                </a:solidFill>
                <a:latin typeface="Consolas" pitchFamily="49" charset="0"/>
                <a:cs typeface="Consolas" pitchFamily="49" charset="0"/>
              </a:rPr>
              <a:t> B() …</a:t>
            </a:r>
          </a:p>
          <a:p>
            <a:pPr>
              <a:tabLst>
                <a:tab pos="342900" algn="l"/>
              </a:tabLst>
            </a:pP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y := y + 34;</a:t>
            </a:r>
          </a:p>
          <a:p>
            <a:pPr>
              <a:tabLst>
                <a:tab pos="342900" algn="l"/>
              </a:tabLst>
            </a:pPr>
            <a:r>
              <a:rPr lang="en-US" sz="2000" dirty="0" smtClean="0">
                <a:solidFill>
                  <a:schemeClr val="bg1"/>
                </a:solidFill>
                <a:latin typeface="Consolas" pitchFamily="49" charset="0"/>
                <a:cs typeface="Consolas" pitchFamily="49" charset="0"/>
              </a:rPr>
              <a:t>}</a:t>
            </a:r>
          </a:p>
        </p:txBody>
      </p:sp>
      <p:sp>
        <p:nvSpPr>
          <p:cNvPr id="6" name="TextBox 5"/>
          <p:cNvSpPr txBox="1"/>
          <p:nvPr/>
        </p:nvSpPr>
        <p:spPr>
          <a:xfrm>
            <a:off x="294439" y="2266264"/>
            <a:ext cx="3163136" cy="286232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228600" algn="l"/>
                <a:tab pos="514350" algn="l"/>
              </a:tabLst>
            </a:pPr>
            <a: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class</a:t>
            </a: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Fib </a:t>
            </a:r>
            <a:r>
              <a:rPr lang="en-US" sz="2000" dirty="0">
                <a:solidFill>
                  <a:schemeClr val="bg1"/>
                </a:solidFill>
                <a:latin typeface="Consolas" pitchFamily="49" charset="0"/>
                <a:cs typeface="Consolas" pitchFamily="49" charset="0"/>
              </a:rPr>
              <a:t>{</a:t>
            </a:r>
          </a:p>
          <a:p>
            <a:pPr>
              <a:tabLst>
                <a:tab pos="228600" algn="l"/>
                <a:tab pos="514350" algn="l"/>
              </a:tabLst>
            </a:pPr>
            <a:r>
              <a:rPr lang="en-US" sz="2000" dirty="0">
                <a:solidFill>
                  <a:schemeClr val="bg1"/>
                </a:solidFill>
                <a:latin typeface="Consolas" pitchFamily="49" charset="0"/>
                <a:cs typeface="Consolas" pitchFamily="49" charset="0"/>
              </a:rPr>
              <a:t>	</a:t>
            </a:r>
            <a:r>
              <a:rPr lang="en-US" sz="20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var</a:t>
            </a: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y: </a:t>
            </a:r>
            <a:r>
              <a:rPr lang="en-US" sz="20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int</a:t>
            </a:r>
            <a:r>
              <a:rPr lang="en-US" sz="2000" dirty="0">
                <a:solidFill>
                  <a:schemeClr val="bg1"/>
                </a:solidFill>
                <a:latin typeface="Consolas" pitchFamily="49" charset="0"/>
                <a:cs typeface="Consolas" pitchFamily="49" charset="0"/>
              </a:rPr>
              <a:t>;</a:t>
            </a:r>
            <a: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
            </a:r>
            <a:b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br>
            <a: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	method</a:t>
            </a:r>
            <a:r>
              <a:rPr lang="en-US" sz="2000" dirty="0" smtClean="0">
                <a:solidFill>
                  <a:schemeClr val="bg1"/>
                </a:solidFill>
                <a:latin typeface="Consolas" pitchFamily="49" charset="0"/>
                <a:cs typeface="Consolas" pitchFamily="49" charset="0"/>
              </a:rPr>
              <a:t> Main()</a:t>
            </a:r>
          </a:p>
          <a:p>
            <a:pPr>
              <a:tabLst>
                <a:tab pos="228600" algn="l"/>
                <a:tab pos="514350" algn="l"/>
              </a:tabLst>
            </a:pPr>
            <a:r>
              <a:rPr lang="en-US" sz="2000" dirty="0" smtClean="0">
                <a:solidFill>
                  <a:schemeClr val="bg1"/>
                </a:solidFill>
                <a:latin typeface="Consolas" pitchFamily="49" charset="0"/>
                <a:cs typeface="Consolas" pitchFamily="49" charset="0"/>
              </a:rPr>
              <a:t>	{</a:t>
            </a:r>
            <a:br>
              <a:rPr lang="en-US" sz="2000" dirty="0" smtClean="0">
                <a:solidFill>
                  <a:schemeClr val="bg1"/>
                </a:solidFill>
                <a:latin typeface="Consolas" pitchFamily="49" charset="0"/>
                <a:cs typeface="Consolas" pitchFamily="49" charset="0"/>
              </a:rPr>
            </a:b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a:t>
            </a:r>
            <a:r>
              <a:rPr lang="en-US" sz="2000" b="1" dirty="0" err="1" smtClean="0">
                <a:solidFill>
                  <a:srgbClr xmlns:mc="http://schemas.openxmlformats.org/markup-compatibility/2006" xmlns:a14="http://schemas.microsoft.com/office/drawing/2010/main" val="0070C0" mc:Ignorable=""/>
                </a:solidFill>
                <a:latin typeface="Consolas" pitchFamily="49" charset="0"/>
                <a:cs typeface="Consolas" pitchFamily="49" charset="0"/>
              </a:rPr>
              <a:t>var</a:t>
            </a:r>
            <a:r>
              <a:rPr lang="en-US" sz="2000" dirty="0" smtClean="0">
                <a:solidFill>
                  <a:schemeClr val="bg1"/>
                </a:solidFill>
                <a:latin typeface="Consolas" pitchFamily="49" charset="0"/>
                <a:cs typeface="Consolas" pitchFamily="49" charset="0"/>
              </a:rPr>
              <a:t> c :=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new</a:t>
            </a:r>
            <a:r>
              <a:rPr lang="en-US" sz="2000" dirty="0" smtClean="0">
                <a:solidFill>
                  <a:schemeClr val="bg1"/>
                </a:solidFill>
                <a:latin typeface="Consolas" pitchFamily="49" charset="0"/>
                <a:cs typeface="Consolas" pitchFamily="49" charset="0"/>
              </a:rPr>
              <a:t> Fib;</a:t>
            </a:r>
          </a:p>
          <a:p>
            <a:pPr>
              <a:tabLst>
                <a:tab pos="228600" algn="l"/>
                <a:tab pos="514350" algn="l"/>
              </a:tabLst>
            </a:pPr>
            <a:r>
              <a:rPr lang="en-US" sz="2000" dirty="0" smtClean="0">
                <a:solidFill>
                  <a:schemeClr val="bg1"/>
                </a:solidFill>
                <a:latin typeface="Consolas" pitchFamily="49" charset="0"/>
                <a:cs typeface="Consolas" pitchFamily="49" charset="0"/>
              </a:rPr>
              <a:t>	</a:t>
            </a:r>
            <a:r>
              <a:rPr lang="en-US" sz="2000" dirty="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fork</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c.A</a:t>
            </a:r>
            <a:r>
              <a:rPr lang="en-US" sz="2000" dirty="0" smtClean="0">
                <a:solidFill>
                  <a:schemeClr val="bg1"/>
                </a:solidFill>
                <a:latin typeface="Consolas" pitchFamily="49" charset="0"/>
                <a:cs typeface="Consolas" pitchFamily="49" charset="0"/>
              </a:rPr>
              <a:t>();</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fork</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c.B</a:t>
            </a:r>
            <a:r>
              <a:rPr lang="en-US" sz="2000" dirty="0" smtClean="0">
                <a:solidFill>
                  <a:schemeClr val="bg1"/>
                </a:solidFill>
                <a:latin typeface="Consolas" pitchFamily="49" charset="0"/>
                <a:cs typeface="Consolas" pitchFamily="49" charset="0"/>
              </a:rPr>
              <a:t>();</a:t>
            </a:r>
          </a:p>
          <a:p>
            <a:pPr>
              <a:tabLst>
                <a:tab pos="228600" algn="l"/>
                <a:tab pos="514350" algn="l"/>
              </a:tabLst>
            </a:pPr>
            <a:r>
              <a:rPr lang="en-US" sz="2000" dirty="0" smtClean="0">
                <a:solidFill>
                  <a:schemeClr val="bg1"/>
                </a:solidFill>
                <a:latin typeface="Consolas" pitchFamily="49" charset="0"/>
                <a:cs typeface="Consolas" pitchFamily="49" charset="0"/>
              </a:rPr>
              <a:t>	}</a:t>
            </a:r>
          </a:p>
          <a:p>
            <a:pPr>
              <a:tabLst>
                <a:tab pos="228600" algn="l"/>
                <a:tab pos="514350" algn="l"/>
              </a:tabLst>
            </a:pPr>
            <a:r>
              <a:rPr lang="en-US" sz="2000" dirty="0">
                <a:solidFill>
                  <a:schemeClr val="bg1"/>
                </a:solidFill>
                <a:latin typeface="Consolas" pitchFamily="49" charset="0"/>
                <a:cs typeface="Consolas" pitchFamily="49" charset="0"/>
              </a:rPr>
              <a:t>}</a:t>
            </a:r>
            <a:endParaRPr lang="en-US" sz="2000" dirty="0" smtClean="0">
              <a:solidFill>
                <a:schemeClr val="bg1"/>
              </a:solidFill>
              <a:latin typeface="Consolas" pitchFamily="49" charset="0"/>
              <a:cs typeface="Consolas" pitchFamily="49" charset="0"/>
            </a:endParaRPr>
          </a:p>
        </p:txBody>
      </p:sp>
      <p:sp>
        <p:nvSpPr>
          <p:cNvPr id="7" name="Vertical Scroll 6"/>
          <p:cNvSpPr/>
          <p:nvPr/>
        </p:nvSpPr>
        <p:spPr bwMode="auto">
          <a:xfrm rot="21184477">
            <a:off x="2609786" y="3841668"/>
            <a:ext cx="1560962" cy="627581"/>
          </a:xfrm>
          <a:prstGeom prst="verticalScroll">
            <a:avLst/>
          </a:prstGeom>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err="1" smtClean="0">
                <a:solidFill>
                  <a:srgbClr xmlns:mc="http://schemas.openxmlformats.org/markup-compatibility/2006" xmlns:a14="http://schemas.microsoft.com/office/drawing/2010/main" val="0070C0" mc:Ignorable=""/>
                </a:solidFill>
                <a:latin typeface="Consolas" pitchFamily="49" charset="0"/>
                <a:cs typeface="Consolas" pitchFamily="49" charset="0"/>
              </a:rPr>
              <a:t>acc</a:t>
            </a:r>
            <a:r>
              <a:rPr kumimoji="0" lang="en-US" b="0" i="0" u="none" strike="noStrike" cap="none" normalizeH="0" baseline="0" dirty="0" smtClean="0">
                <a:solidFill>
                  <a:schemeClr val="bg1"/>
                </a:solidFill>
                <a:latin typeface="Consolas" pitchFamily="49" charset="0"/>
                <a:cs typeface="Consolas" pitchFamily="49" charset="0"/>
              </a:rPr>
              <a:t>(</a:t>
            </a:r>
            <a:r>
              <a:rPr kumimoji="0" lang="en-US" b="0" i="0" u="none" strike="noStrike" cap="none" normalizeH="0" baseline="0" dirty="0" err="1" smtClean="0">
                <a:solidFill>
                  <a:schemeClr val="bg1"/>
                </a:solidFill>
                <a:latin typeface="Consolas" pitchFamily="49" charset="0"/>
                <a:cs typeface="Consolas" pitchFamily="49" charset="0"/>
              </a:rPr>
              <a:t>c.y</a:t>
            </a:r>
            <a:r>
              <a:rPr kumimoji="0" lang="en-US" b="0" i="0" u="none" strike="noStrike" cap="none" normalizeH="0" baseline="0" dirty="0" smtClean="0">
                <a:solidFill>
                  <a:schemeClr val="bg1"/>
                </a:solidFill>
                <a:latin typeface="Consolas" pitchFamily="49" charset="0"/>
                <a:cs typeface="Consolas" pitchFamily="49" charset="0"/>
              </a:rPr>
              <a:t>)</a:t>
            </a:r>
          </a:p>
        </p:txBody>
      </p:sp>
      <p:cxnSp>
        <p:nvCxnSpPr>
          <p:cNvPr id="9" name="Straight Arrow Connector 8"/>
          <p:cNvCxnSpPr>
            <a:stCxn id="7" idx="3"/>
            <a:endCxn id="4" idx="1"/>
          </p:cNvCxnSpPr>
          <p:nvPr/>
        </p:nvCxnSpPr>
        <p:spPr>
          <a:xfrm rot="10800000" flipH="1">
            <a:off x="4087177" y="2561282"/>
            <a:ext cx="1598427" cy="1509529"/>
          </a:xfrm>
          <a:prstGeom prst="straightConnector1">
            <a:avLst/>
          </a:prstGeom>
          <a:ln w="28575">
            <a:solidFill>
              <a:schemeClr val="accent4">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7" idx="3"/>
            <a:endCxn id="5" idx="1"/>
          </p:cNvCxnSpPr>
          <p:nvPr/>
        </p:nvCxnSpPr>
        <p:spPr>
          <a:xfrm rot="10800000" flipH="1" flipV="1">
            <a:off x="4087177" y="4070809"/>
            <a:ext cx="1598427" cy="919345"/>
          </a:xfrm>
          <a:prstGeom prst="straightConnector1">
            <a:avLst/>
          </a:prstGeom>
          <a:ln w="28575">
            <a:solidFill>
              <a:schemeClr val="accent4">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4087659" y="3524567"/>
            <a:ext cx="654346" cy="1015663"/>
          </a:xfrm>
          <a:prstGeom prst="rect">
            <a:avLst/>
          </a:prstGeom>
          <a:noFill/>
        </p:spPr>
        <p:txBody>
          <a:bodyPr wrap="none" lIns="91440" tIns="45720" rIns="91440" bIns="45720">
            <a:spAutoFit/>
          </a:bodyPr>
          <a:lstStyle/>
          <a:p>
            <a:pPr algn="ctr"/>
            <a:r>
              <a:rPr lang="en-US" sz="6000" b="1" cap="all" spc="0" dirty="0" smtClean="0">
                <a:ln w="9000" cmpd="sng">
                  <a:solidFill>
                    <a:schemeClr val="accent4">
                      <a:shade val="50000"/>
                      <a:satMod val="120000"/>
                    </a:schemeClr>
                  </a:solidFill>
                  <a:prstDash val="solid"/>
                </a:ln>
                <a:solidFill>
                  <a:schemeClr val="accent4">
                    <a:lumMod val="50000"/>
                  </a:schemeClr>
                </a:solidFill>
                <a:effectLst>
                  <a:outerShdw blurRad="60007" dist="310007" dir="7680000" sy="30000" kx="1300200" algn="ctr" rotWithShape="0">
                    <a:prstClr val="black">
                      <a:alpha val="32000"/>
                    </a:prstClr>
                  </a:outerShdw>
                  <a:reflection blurRad="12700" stA="28000" endPos="45000" dist="1000" dir="5400000" sy="-100000" algn="bl" rotWithShape="0"/>
                </a:effectLst>
              </a:rPr>
              <a:t>?</a:t>
            </a:r>
            <a:endParaRPr lang="en-US" sz="6000" b="1" cap="all" spc="0" dirty="0">
              <a:ln w="9000" cmpd="sng">
                <a:solidFill>
                  <a:schemeClr val="accent4">
                    <a:shade val="50000"/>
                    <a:satMod val="120000"/>
                  </a:schemeClr>
                </a:solidFill>
                <a:prstDash val="solid"/>
              </a:ln>
              <a:solidFill>
                <a:schemeClr val="accent4">
                  <a:lumMod val="50000"/>
                </a:schemeClr>
              </a:solidFill>
              <a:effectLst>
                <a:outerShdw blurRad="60007" dist="310007" dir="7680000" sy="30000" kx="1300200" algn="ctr" rotWithShape="0">
                  <a:prstClr val="black">
                    <a:alpha val="32000"/>
                  </a:prstClr>
                </a:outerShdw>
                <a:reflection blurRad="12700" stA="28000" endPos="45000" dist="1000" dir="5400000" sy="-100000" algn="bl" rotWithShape="0"/>
              </a:effectLst>
            </a:endParaRPr>
          </a:p>
        </p:txBody>
      </p:sp>
    </p:spTree>
    <p:extLst>
      <p:ext uri="{BB962C8B-B14F-4D97-AF65-F5344CB8AC3E}">
        <p14:creationId xmlns:p14="http://schemas.microsoft.com/office/powerpoint/2010/main" val="2910196980"/>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Monitors</a:t>
            </a:r>
            <a:endParaRPr lang="en-US" dirty="0"/>
          </a:p>
        </p:txBody>
      </p:sp>
      <p:sp>
        <p:nvSpPr>
          <p:cNvPr id="3" name="Content Placeholder 2"/>
          <p:cNvSpPr>
            <a:spLocks noGrp="1"/>
          </p:cNvSpPr>
          <p:nvPr>
            <p:ph idx="1"/>
          </p:nvPr>
        </p:nvSpPr>
        <p:spPr>
          <a:xfrm>
            <a:off x="381000" y="969947"/>
            <a:ext cx="8382000" cy="457048"/>
          </a:xfrm>
        </p:spPr>
        <p:txBody>
          <a:bodyPr/>
          <a:lstStyle/>
          <a:p>
            <a:endParaRPr lang="en-US" dirty="0"/>
          </a:p>
        </p:txBody>
      </p:sp>
      <p:sp>
        <p:nvSpPr>
          <p:cNvPr id="4" name="TextBox 3"/>
          <p:cNvSpPr txBox="1"/>
          <p:nvPr/>
        </p:nvSpPr>
        <p:spPr>
          <a:xfrm>
            <a:off x="5685605" y="1099433"/>
            <a:ext cx="2829746" cy="193899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method</a:t>
            </a:r>
            <a:r>
              <a:rPr lang="en-US" sz="2000" dirty="0" smtClean="0">
                <a:solidFill>
                  <a:schemeClr val="bg1"/>
                </a:solidFill>
                <a:latin typeface="Consolas" pitchFamily="49" charset="0"/>
                <a:cs typeface="Consolas" pitchFamily="49" charset="0"/>
              </a:rPr>
              <a:t> A() …</a:t>
            </a:r>
          </a:p>
          <a:p>
            <a:pPr>
              <a:tabLst>
                <a:tab pos="342900" algn="l"/>
              </a:tabLst>
            </a:pP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acquire</a:t>
            </a:r>
            <a:r>
              <a:rPr lang="en-US" sz="2000" dirty="0" smtClean="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this</a:t>
            </a: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y := y + 21;</a:t>
            </a:r>
          </a:p>
          <a:p>
            <a:pPr>
              <a:tabLst>
                <a:tab pos="342900" algn="l"/>
              </a:tabLst>
            </a:pPr>
            <a:r>
              <a:rPr lang="en-US" sz="2000" dirty="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release</a:t>
            </a:r>
            <a:r>
              <a:rPr lang="en-US" sz="2000" dirty="0" smtClean="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this</a:t>
            </a:r>
            <a:r>
              <a:rPr lang="en-US" sz="2000" dirty="0" smtClean="0">
                <a:solidFill>
                  <a:schemeClr val="bg1"/>
                </a:solidFill>
                <a:latin typeface="Consolas" pitchFamily="49" charset="0"/>
                <a:cs typeface="Consolas" pitchFamily="49" charset="0"/>
              </a:rPr>
              <a:t>;</a:t>
            </a:r>
          </a:p>
          <a:p>
            <a:pPr>
              <a:tabLst>
                <a:tab pos="342900" algn="l"/>
              </a:tabLst>
            </a:pPr>
            <a:r>
              <a:rPr lang="en-US" sz="2000" dirty="0" smtClean="0">
                <a:solidFill>
                  <a:schemeClr val="bg1"/>
                </a:solidFill>
                <a:latin typeface="Consolas" pitchFamily="49" charset="0"/>
                <a:cs typeface="Consolas" pitchFamily="49" charset="0"/>
              </a:rPr>
              <a:t>}</a:t>
            </a:r>
          </a:p>
        </p:txBody>
      </p:sp>
      <p:sp>
        <p:nvSpPr>
          <p:cNvPr id="5" name="TextBox 4"/>
          <p:cNvSpPr txBox="1"/>
          <p:nvPr/>
        </p:nvSpPr>
        <p:spPr>
          <a:xfrm>
            <a:off x="5685605" y="3299699"/>
            <a:ext cx="2829746" cy="193899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method</a:t>
            </a:r>
            <a:r>
              <a:rPr lang="en-US" sz="2000" dirty="0" smtClean="0">
                <a:solidFill>
                  <a:schemeClr val="bg1"/>
                </a:solidFill>
                <a:latin typeface="Consolas" pitchFamily="49" charset="0"/>
                <a:cs typeface="Consolas" pitchFamily="49" charset="0"/>
              </a:rPr>
              <a:t> B() …</a:t>
            </a:r>
          </a:p>
          <a:p>
            <a:pPr>
              <a:tabLst>
                <a:tab pos="342900" algn="l"/>
              </a:tabLst>
            </a:pP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acquire</a:t>
            </a:r>
            <a:r>
              <a:rPr lang="en-US" sz="2000" dirty="0" smtClean="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this</a:t>
            </a: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y := y + 34;</a:t>
            </a:r>
          </a:p>
          <a:p>
            <a:pPr>
              <a:tabLst>
                <a:tab pos="342900" algn="l"/>
              </a:tabLst>
            </a:pPr>
            <a:r>
              <a:rPr lang="en-US" sz="2000" dirty="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release</a:t>
            </a:r>
            <a:r>
              <a:rPr lang="en-US" sz="2000" dirty="0" smtClean="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this</a:t>
            </a:r>
            <a:r>
              <a:rPr lang="en-US" sz="2000" dirty="0" smtClean="0">
                <a:solidFill>
                  <a:schemeClr val="bg1"/>
                </a:solidFill>
                <a:latin typeface="Consolas" pitchFamily="49" charset="0"/>
                <a:cs typeface="Consolas" pitchFamily="49" charset="0"/>
              </a:rPr>
              <a:t>;</a:t>
            </a:r>
          </a:p>
          <a:p>
            <a:pPr>
              <a:tabLst>
                <a:tab pos="342900" algn="l"/>
              </a:tabLst>
            </a:pPr>
            <a:r>
              <a:rPr lang="en-US" sz="2000" dirty="0" smtClean="0">
                <a:solidFill>
                  <a:schemeClr val="bg1"/>
                </a:solidFill>
                <a:latin typeface="Consolas" pitchFamily="49" charset="0"/>
                <a:cs typeface="Consolas" pitchFamily="49" charset="0"/>
              </a:rPr>
              <a:t>}</a:t>
            </a:r>
          </a:p>
        </p:txBody>
      </p:sp>
      <p:sp>
        <p:nvSpPr>
          <p:cNvPr id="6" name="TextBox 5"/>
          <p:cNvSpPr txBox="1"/>
          <p:nvPr/>
        </p:nvSpPr>
        <p:spPr>
          <a:xfrm>
            <a:off x="294439" y="1180376"/>
            <a:ext cx="3163136" cy="3631763"/>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228600" algn="l"/>
                <a:tab pos="514350" algn="l"/>
              </a:tabLst>
            </a:pPr>
            <a: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class</a:t>
            </a: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Fib </a:t>
            </a:r>
            <a:r>
              <a:rPr lang="en-US" sz="2000" dirty="0">
                <a:solidFill>
                  <a:schemeClr val="bg1"/>
                </a:solidFill>
                <a:latin typeface="Consolas" pitchFamily="49" charset="0"/>
                <a:cs typeface="Consolas" pitchFamily="49" charset="0"/>
              </a:rPr>
              <a:t>{</a:t>
            </a:r>
          </a:p>
          <a:p>
            <a:pPr>
              <a:tabLst>
                <a:tab pos="228600" algn="l"/>
                <a:tab pos="514350" algn="l"/>
              </a:tabLst>
            </a:pPr>
            <a:r>
              <a:rPr lang="en-US" sz="2000" dirty="0">
                <a:solidFill>
                  <a:schemeClr val="bg1"/>
                </a:solidFill>
                <a:latin typeface="Consolas" pitchFamily="49" charset="0"/>
                <a:cs typeface="Consolas" pitchFamily="49" charset="0"/>
              </a:rPr>
              <a:t>	</a:t>
            </a:r>
            <a:r>
              <a:rPr lang="en-US" sz="20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var</a:t>
            </a: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y: </a:t>
            </a:r>
            <a:r>
              <a:rPr lang="en-US" sz="20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int</a:t>
            </a:r>
            <a:r>
              <a:rPr lang="en-US" sz="2000" dirty="0" smtClean="0">
                <a:solidFill>
                  <a:schemeClr val="bg1"/>
                </a:solidFill>
                <a:latin typeface="Consolas" pitchFamily="49" charset="0"/>
                <a:cs typeface="Consolas" pitchFamily="49" charset="0"/>
              </a:rPr>
              <a:t>;</a:t>
            </a:r>
            <a:r>
              <a:rPr lang="en-US" sz="2000" dirty="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invariant</a:t>
            </a:r>
            <a:r>
              <a:rPr lang="en-US" sz="2000" dirty="0">
                <a:solidFill>
                  <a:schemeClr val="bg1"/>
                </a:solidFill>
                <a:latin typeface="Consolas" pitchFamily="49" charset="0"/>
                <a:cs typeface="Consolas" pitchFamily="49" charset="0"/>
              </a:rPr>
              <a:t> </a:t>
            </a:r>
            <a:r>
              <a:rPr lang="en-US" sz="20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acc</a:t>
            </a:r>
            <a:r>
              <a:rPr lang="en-US" sz="2000" dirty="0">
                <a:solidFill>
                  <a:schemeClr val="bg1"/>
                </a:solidFill>
                <a:latin typeface="Consolas" pitchFamily="49" charset="0"/>
                <a:cs typeface="Consolas" pitchFamily="49" charset="0"/>
              </a:rPr>
              <a:t>(y</a:t>
            </a:r>
            <a:r>
              <a:rPr lang="en-US" sz="2000" dirty="0" smtClean="0">
                <a:solidFill>
                  <a:schemeClr val="bg1"/>
                </a:solidFill>
                <a:latin typeface="Consolas" pitchFamily="49" charset="0"/>
                <a:cs typeface="Consolas" pitchFamily="49" charset="0"/>
              </a:rPr>
              <a:t>);</a:t>
            </a:r>
          </a:p>
          <a:p>
            <a:pPr>
              <a:spcBef>
                <a:spcPts val="600"/>
              </a:spcBef>
              <a:tabLst>
                <a:tab pos="228600" algn="l"/>
                <a:tab pos="514350" algn="l"/>
              </a:tabLst>
            </a:pPr>
            <a: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	method</a:t>
            </a:r>
            <a:r>
              <a:rPr lang="en-US" sz="2000" dirty="0" smtClean="0">
                <a:solidFill>
                  <a:schemeClr val="bg1"/>
                </a:solidFill>
                <a:latin typeface="Consolas" pitchFamily="49" charset="0"/>
                <a:cs typeface="Consolas" pitchFamily="49" charset="0"/>
              </a:rPr>
              <a:t> Main()</a:t>
            </a:r>
          </a:p>
          <a:p>
            <a:pPr>
              <a:tabLst>
                <a:tab pos="228600" algn="l"/>
                <a:tab pos="514350" algn="l"/>
              </a:tabLst>
            </a:pPr>
            <a:r>
              <a:rPr lang="en-US" sz="2000" dirty="0" smtClean="0">
                <a:solidFill>
                  <a:schemeClr val="bg1"/>
                </a:solidFill>
                <a:latin typeface="Consolas" pitchFamily="49" charset="0"/>
                <a:cs typeface="Consolas" pitchFamily="49" charset="0"/>
              </a:rPr>
              <a:t>	{</a:t>
            </a:r>
            <a:br>
              <a:rPr lang="en-US" sz="2000" dirty="0" smtClean="0">
                <a:solidFill>
                  <a:schemeClr val="bg1"/>
                </a:solidFill>
                <a:latin typeface="Consolas" pitchFamily="49" charset="0"/>
                <a:cs typeface="Consolas" pitchFamily="49" charset="0"/>
              </a:rPr>
            </a:b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a:t>
            </a:r>
            <a:r>
              <a:rPr lang="en-US" sz="2000" b="1" dirty="0" err="1" smtClean="0">
                <a:solidFill>
                  <a:srgbClr xmlns:mc="http://schemas.openxmlformats.org/markup-compatibility/2006" xmlns:a14="http://schemas.microsoft.com/office/drawing/2010/main" val="0070C0" mc:Ignorable=""/>
                </a:solidFill>
                <a:latin typeface="Consolas" pitchFamily="49" charset="0"/>
                <a:cs typeface="Consolas" pitchFamily="49" charset="0"/>
              </a:rPr>
              <a:t>var</a:t>
            </a:r>
            <a:r>
              <a:rPr lang="en-US" sz="2000" dirty="0" smtClean="0">
                <a:solidFill>
                  <a:schemeClr val="bg1"/>
                </a:solidFill>
                <a:latin typeface="Consolas" pitchFamily="49" charset="0"/>
                <a:cs typeface="Consolas" pitchFamily="49" charset="0"/>
              </a:rPr>
              <a:t> c :=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new</a:t>
            </a:r>
            <a:r>
              <a:rPr lang="en-US" sz="2000" dirty="0" smtClean="0">
                <a:solidFill>
                  <a:schemeClr val="bg1"/>
                </a:solidFill>
                <a:latin typeface="Consolas" pitchFamily="49" charset="0"/>
                <a:cs typeface="Consolas" pitchFamily="49" charset="0"/>
              </a:rPr>
              <a:t> Fib;</a:t>
            </a:r>
          </a:p>
          <a:p>
            <a:pPr>
              <a:tabLst>
                <a:tab pos="228600" algn="l"/>
                <a:tab pos="51435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share</a:t>
            </a:r>
            <a:r>
              <a:rPr lang="en-US" sz="2000" dirty="0" smtClean="0">
                <a:solidFill>
                  <a:schemeClr val="bg1"/>
                </a:solidFill>
                <a:latin typeface="Consolas" pitchFamily="49" charset="0"/>
                <a:cs typeface="Consolas" pitchFamily="49" charset="0"/>
              </a:rPr>
              <a:t> c;</a:t>
            </a:r>
          </a:p>
          <a:p>
            <a:pPr>
              <a:tabLst>
                <a:tab pos="228600" algn="l"/>
                <a:tab pos="514350" algn="l"/>
              </a:tabLst>
            </a:pPr>
            <a:r>
              <a:rPr lang="en-US" sz="2000" dirty="0" smtClean="0">
                <a:solidFill>
                  <a:schemeClr val="bg1"/>
                </a:solidFill>
                <a:latin typeface="Consolas" pitchFamily="49" charset="0"/>
                <a:cs typeface="Consolas" pitchFamily="49" charset="0"/>
              </a:rPr>
              <a:t>	</a:t>
            </a:r>
            <a:r>
              <a:rPr lang="en-US" sz="2000" dirty="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fork</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c.A</a:t>
            </a:r>
            <a:r>
              <a:rPr lang="en-US" sz="2000" dirty="0" smtClean="0">
                <a:solidFill>
                  <a:schemeClr val="bg1"/>
                </a:solidFill>
                <a:latin typeface="Consolas" pitchFamily="49" charset="0"/>
                <a:cs typeface="Consolas" pitchFamily="49" charset="0"/>
              </a:rPr>
              <a:t>();</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fork</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c.B</a:t>
            </a:r>
            <a:r>
              <a:rPr lang="en-US" sz="2000" dirty="0" smtClean="0">
                <a:solidFill>
                  <a:schemeClr val="bg1"/>
                </a:solidFill>
                <a:latin typeface="Consolas" pitchFamily="49" charset="0"/>
                <a:cs typeface="Consolas" pitchFamily="49" charset="0"/>
              </a:rPr>
              <a:t>();</a:t>
            </a:r>
          </a:p>
          <a:p>
            <a:pPr>
              <a:tabLst>
                <a:tab pos="228600" algn="l"/>
                <a:tab pos="514350" algn="l"/>
              </a:tabLst>
            </a:pPr>
            <a:r>
              <a:rPr lang="en-US" sz="2000" dirty="0" smtClean="0">
                <a:solidFill>
                  <a:schemeClr val="bg1"/>
                </a:solidFill>
                <a:latin typeface="Consolas" pitchFamily="49" charset="0"/>
                <a:cs typeface="Consolas" pitchFamily="49" charset="0"/>
              </a:rPr>
              <a:t>	}</a:t>
            </a:r>
          </a:p>
          <a:p>
            <a:pPr>
              <a:tabLst>
                <a:tab pos="228600" algn="l"/>
                <a:tab pos="514350" algn="l"/>
              </a:tabLst>
            </a:pPr>
            <a:r>
              <a:rPr lang="en-US" sz="2000" dirty="0">
                <a:solidFill>
                  <a:schemeClr val="bg1"/>
                </a:solidFill>
                <a:latin typeface="Consolas" pitchFamily="49" charset="0"/>
                <a:cs typeface="Consolas" pitchFamily="49" charset="0"/>
              </a:rPr>
              <a:t>}</a:t>
            </a:r>
            <a:endParaRPr lang="en-US" sz="2000" dirty="0" smtClean="0">
              <a:solidFill>
                <a:schemeClr val="bg1"/>
              </a:solidFill>
              <a:latin typeface="Consolas" pitchFamily="49" charset="0"/>
              <a:cs typeface="Consolas" pitchFamily="49" charset="0"/>
            </a:endParaRPr>
          </a:p>
        </p:txBody>
      </p:sp>
      <p:sp>
        <p:nvSpPr>
          <p:cNvPr id="14" name="Right Arrow 13"/>
          <p:cNvSpPr/>
          <p:nvPr/>
        </p:nvSpPr>
        <p:spPr bwMode="auto">
          <a:xfrm>
            <a:off x="214312" y="2671724"/>
            <a:ext cx="714375" cy="414338"/>
          </a:xfrm>
          <a:prstGeom prst="rightArrow">
            <a:avLst/>
          </a:prstGeom>
          <a:solidFill>
            <a:srgbClr xmlns:mc="http://schemas.openxmlformats.org/markup-compatibility/2006" xmlns:a14="http://schemas.microsoft.com/office/drawing/2010/main" val="FFFF00" mc:Ignorable=""/>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10/main" val="000000" mc:Ignorable="">
                    <a:alpha val="43137"/>
                  </a:srgbClr>
                </a:outerShdw>
              </a:effectLst>
              <a:latin typeface="Segoe" pitchFamily="34" charset="0"/>
            </a:endParaRPr>
          </a:p>
        </p:txBody>
      </p:sp>
      <p:sp>
        <p:nvSpPr>
          <p:cNvPr id="12" name="Rectangle 11"/>
          <p:cNvSpPr/>
          <p:nvPr/>
        </p:nvSpPr>
        <p:spPr bwMode="auto">
          <a:xfrm>
            <a:off x="2700339" y="5186364"/>
            <a:ext cx="2486025" cy="1414462"/>
          </a:xfrm>
          <a:prstGeom prst="rect">
            <a:avLst/>
          </a:prstGeom>
          <a:ln>
            <a:headEnd type="none" w="med" len="med"/>
            <a:tailEnd type="none" w="med" len="med"/>
          </a:ln>
          <a:scene3d>
            <a:camera prst="perspectiveHeroicExtremeLeftFacing">
              <a:rot lat="985329" lon="792603" rev="21450724"/>
            </a:camera>
            <a:lightRig rig="glow" dir="t">
              <a:rot lat="0" lon="0" rev="6360000"/>
            </a:lightRig>
          </a:scene3d>
          <a:sp3d extrusionH="2540000"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10/main" val="000000" mc:Ignorable="">
                    <a:alpha val="43137"/>
                  </a:srgbClr>
                </a:outerShdw>
              </a:effectLst>
              <a:latin typeface="Segoe" pitchFamily="34" charset="0"/>
            </a:endParaRPr>
          </a:p>
        </p:txBody>
      </p:sp>
      <p:sp>
        <p:nvSpPr>
          <p:cNvPr id="7" name="Vertical Scroll 6"/>
          <p:cNvSpPr/>
          <p:nvPr/>
        </p:nvSpPr>
        <p:spPr bwMode="auto">
          <a:xfrm rot="21184477">
            <a:off x="2561165" y="2554891"/>
            <a:ext cx="1532594" cy="645208"/>
          </a:xfrm>
          <a:prstGeom prst="verticalScroll">
            <a:avLst/>
          </a:prstGeom>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err="1" smtClean="0">
                <a:solidFill>
                  <a:srgbClr xmlns:mc="http://schemas.openxmlformats.org/markup-compatibility/2006" xmlns:a14="http://schemas.microsoft.com/office/drawing/2010/main" val="0070C0" mc:Ignorable=""/>
                </a:solidFill>
                <a:latin typeface="Consolas" pitchFamily="49" charset="0"/>
                <a:cs typeface="Consolas" pitchFamily="49" charset="0"/>
              </a:rPr>
              <a:t>acc</a:t>
            </a:r>
            <a:r>
              <a:rPr kumimoji="0" lang="en-US" b="0" i="0" u="none" strike="noStrike" cap="none" normalizeH="0" baseline="0" dirty="0" smtClean="0">
                <a:solidFill>
                  <a:schemeClr val="bg1"/>
                </a:solidFill>
                <a:latin typeface="Consolas" pitchFamily="49" charset="0"/>
                <a:cs typeface="Consolas" pitchFamily="49" charset="0"/>
              </a:rPr>
              <a:t>(</a:t>
            </a:r>
            <a:r>
              <a:rPr kumimoji="0" lang="en-US" b="0" i="0" u="none" strike="noStrike" cap="none" normalizeH="0" baseline="0" dirty="0" err="1" smtClean="0">
                <a:solidFill>
                  <a:schemeClr val="bg1"/>
                </a:solidFill>
                <a:latin typeface="Consolas" pitchFamily="49" charset="0"/>
                <a:cs typeface="Consolas" pitchFamily="49" charset="0"/>
              </a:rPr>
              <a:t>c.y</a:t>
            </a:r>
            <a:r>
              <a:rPr kumimoji="0" lang="en-US" b="0" i="0" u="none" strike="noStrike" cap="none" normalizeH="0" baseline="0" dirty="0" smtClean="0">
                <a:solidFill>
                  <a:schemeClr val="bg1"/>
                </a:solidFill>
                <a:latin typeface="Consolas" pitchFamily="49" charset="0"/>
                <a:cs typeface="Consolas" pitchFamily="49" charset="0"/>
              </a:rPr>
              <a:t>)</a:t>
            </a:r>
          </a:p>
        </p:txBody>
      </p:sp>
      <p:sp>
        <p:nvSpPr>
          <p:cNvPr id="19" name="Right Arrow 18"/>
          <p:cNvSpPr/>
          <p:nvPr/>
        </p:nvSpPr>
        <p:spPr bwMode="auto">
          <a:xfrm>
            <a:off x="5355679" y="1624430"/>
            <a:ext cx="714375" cy="414338"/>
          </a:xfrm>
          <a:prstGeom prst="rightArrow">
            <a:avLst/>
          </a:prstGeom>
          <a:solidFill>
            <a:srgbClr xmlns:mc="http://schemas.openxmlformats.org/markup-compatibility/2006" xmlns:a14="http://schemas.microsoft.com/office/drawing/2010/main" val="FFFF00" mc:Ignorable=""/>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10/main" val="000000" mc:Ignorable="">
                    <a:alpha val="43137"/>
                  </a:srgbClr>
                </a:outerShdw>
              </a:effectLst>
              <a:latin typeface="Segoe" pitchFamily="34" charset="0"/>
            </a:endParaRPr>
          </a:p>
        </p:txBody>
      </p:sp>
      <p:sp>
        <p:nvSpPr>
          <p:cNvPr id="20" name="Right Arrow 19"/>
          <p:cNvSpPr/>
          <p:nvPr/>
        </p:nvSpPr>
        <p:spPr bwMode="auto">
          <a:xfrm>
            <a:off x="5355679" y="3797044"/>
            <a:ext cx="714375" cy="414338"/>
          </a:xfrm>
          <a:prstGeom prst="rightArrow">
            <a:avLst/>
          </a:prstGeom>
          <a:solidFill>
            <a:srgbClr xmlns:mc="http://schemas.openxmlformats.org/markup-compatibility/2006" xmlns:a14="http://schemas.microsoft.com/office/drawing/2010/main" val="FFFF00" mc:Ignorable=""/>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10/main" val="000000" mc:Ignorable="">
                    <a:alpha val="43137"/>
                  </a:srgbClr>
                </a:outerShdw>
              </a:effectLst>
              <a:latin typeface="Segoe" pitchFamily="34" charset="0"/>
            </a:endParaRPr>
          </a:p>
        </p:txBody>
      </p:sp>
      <p:sp>
        <p:nvSpPr>
          <p:cNvPr id="21" name="Vertical Scroll 20"/>
          <p:cNvSpPr/>
          <p:nvPr/>
        </p:nvSpPr>
        <p:spPr bwMode="auto">
          <a:xfrm rot="21184477">
            <a:off x="4008477" y="5071916"/>
            <a:ext cx="1175926" cy="645208"/>
          </a:xfrm>
          <a:prstGeom prst="verticalScroll">
            <a:avLst/>
          </a:prstGeom>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err="1" smtClean="0">
                <a:solidFill>
                  <a:srgbClr xmlns:mc="http://schemas.openxmlformats.org/markup-compatibility/2006" xmlns:a14="http://schemas.microsoft.com/office/drawing/2010/main" val="0070C0" mc:Ignorable=""/>
                </a:solidFill>
                <a:latin typeface="Consolas" pitchFamily="49" charset="0"/>
                <a:cs typeface="Consolas" pitchFamily="49" charset="0"/>
              </a:rPr>
              <a:t>acc</a:t>
            </a:r>
            <a:r>
              <a:rPr kumimoji="0" lang="en-US" b="0" i="0" u="none" strike="noStrike" cap="none" normalizeH="0" baseline="0" dirty="0" smtClean="0">
                <a:solidFill>
                  <a:schemeClr val="bg1"/>
                </a:solidFill>
                <a:latin typeface="Consolas" pitchFamily="49" charset="0"/>
                <a:cs typeface="Consolas" pitchFamily="49" charset="0"/>
              </a:rPr>
              <a:t>(y)</a:t>
            </a:r>
          </a:p>
        </p:txBody>
      </p:sp>
      <p:sp>
        <p:nvSpPr>
          <p:cNvPr id="18" name="Rectangle 17"/>
          <p:cNvSpPr/>
          <p:nvPr/>
        </p:nvSpPr>
        <p:spPr bwMode="auto">
          <a:xfrm>
            <a:off x="2700339" y="5186362"/>
            <a:ext cx="2486025" cy="1414462"/>
          </a:xfrm>
          <a:prstGeom prst="rect">
            <a:avLst/>
          </a:prstGeom>
          <a:ln>
            <a:headEnd type="none" w="med" len="med"/>
            <a:tailEnd type="none" w="med" len="med"/>
          </a:ln>
          <a:scene3d>
            <a:camera prst="perspectiveHeroicExtremeLeftFacing">
              <a:rot lat="985329" lon="792603" rev="21450724"/>
            </a:camera>
            <a:lightRig rig="glow" dir="t">
              <a:rot lat="0" lon="0" rev="6360000"/>
            </a:lightRig>
          </a:scene3d>
          <a:sp3d extrusionH="12700"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10/main" val="000000" mc:Ignorable="">
                    <a:alpha val="43137"/>
                  </a:srgbClr>
                </a:outerShdw>
              </a:effectLst>
              <a:latin typeface="Segoe" pitchFamily="34" charset="0"/>
            </a:endParaRPr>
          </a:p>
        </p:txBody>
      </p:sp>
    </p:spTree>
    <p:extLst>
      <p:ext uri="{BB962C8B-B14F-4D97-AF65-F5344CB8AC3E}">
        <p14:creationId xmlns:p14="http://schemas.microsoft.com/office/powerpoint/2010/main" val="1807630785"/>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0-#ppt_w/2"/>
                                          </p:val>
                                        </p:tav>
                                        <p:tav tm="100000">
                                          <p:val>
                                            <p:strVal val="#ppt_x"/>
                                          </p:val>
                                        </p:tav>
                                      </p:tavLst>
                                    </p:anim>
                                    <p:anim calcmode="lin" valueType="num">
                                      <p:cBhvr additive="base">
                                        <p:cTn id="8"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path" presetSubtype="0" accel="50000" decel="50000" fill="hold" grpId="1" nodeType="clickEffect">
                                  <p:stCondLst>
                                    <p:cond delay="0"/>
                                  </p:stCondLst>
                                  <p:childTnLst>
                                    <p:animMotion origin="layout" path="M 1.38778E-17 0.00046 L 1.38778E-17 0.04699 " pathEditMode="relative" rAng="0" ptsTypes="AA">
                                      <p:cBhvr>
                                        <p:cTn id="12" dur="1000" fill="hold"/>
                                        <p:tgtEl>
                                          <p:spTgt spid="14"/>
                                        </p:tgtEl>
                                        <p:attrNameLst>
                                          <p:attrName>ppt_x</p:attrName>
                                          <p:attrName>ppt_y</p:attrName>
                                        </p:attrNameLst>
                                      </p:cBhvr>
                                      <p:rCtr x="0" y="23"/>
                                    </p:animMotion>
                                  </p:childTnLst>
                                </p:cTn>
                              </p:par>
                              <p:par>
                                <p:cTn id="13" presetID="31" presetClass="entr" presetSubtype="0" fill="hold" grpId="0" nodeType="withEffect">
                                  <p:stCondLst>
                                    <p:cond delay="500"/>
                                  </p:stCondLst>
                                  <p:childTnLst>
                                    <p:set>
                                      <p:cBhvr>
                                        <p:cTn id="14" dur="1" fill="hold">
                                          <p:stCondLst>
                                            <p:cond delay="0"/>
                                          </p:stCondLst>
                                        </p:cTn>
                                        <p:tgtEl>
                                          <p:spTgt spid="7"/>
                                        </p:tgtEl>
                                        <p:attrNameLst>
                                          <p:attrName>style.visibility</p:attrName>
                                        </p:attrNameLst>
                                      </p:cBhvr>
                                      <p:to>
                                        <p:strVal val="visible"/>
                                      </p:to>
                                    </p:set>
                                    <p:anim calcmode="lin" valueType="num">
                                      <p:cBhvr>
                                        <p:cTn id="15" dur="500" fill="hold"/>
                                        <p:tgtEl>
                                          <p:spTgt spid="7"/>
                                        </p:tgtEl>
                                        <p:attrNameLst>
                                          <p:attrName>ppt_w</p:attrName>
                                        </p:attrNameLst>
                                      </p:cBhvr>
                                      <p:tavLst>
                                        <p:tav tm="0">
                                          <p:val>
                                            <p:fltVal val="0"/>
                                          </p:val>
                                        </p:tav>
                                        <p:tav tm="100000">
                                          <p:val>
                                            <p:strVal val="#ppt_w"/>
                                          </p:val>
                                        </p:tav>
                                      </p:tavLst>
                                    </p:anim>
                                    <p:anim calcmode="lin" valueType="num">
                                      <p:cBhvr>
                                        <p:cTn id="16" dur="500" fill="hold"/>
                                        <p:tgtEl>
                                          <p:spTgt spid="7"/>
                                        </p:tgtEl>
                                        <p:attrNameLst>
                                          <p:attrName>ppt_h</p:attrName>
                                        </p:attrNameLst>
                                      </p:cBhvr>
                                      <p:tavLst>
                                        <p:tav tm="0">
                                          <p:val>
                                            <p:fltVal val="0"/>
                                          </p:val>
                                        </p:tav>
                                        <p:tav tm="100000">
                                          <p:val>
                                            <p:strVal val="#ppt_h"/>
                                          </p:val>
                                        </p:tav>
                                      </p:tavLst>
                                    </p:anim>
                                    <p:anim calcmode="lin" valueType="num">
                                      <p:cBhvr>
                                        <p:cTn id="17" dur="500" fill="hold"/>
                                        <p:tgtEl>
                                          <p:spTgt spid="7"/>
                                        </p:tgtEl>
                                        <p:attrNameLst>
                                          <p:attrName>style.rotation</p:attrName>
                                        </p:attrNameLst>
                                      </p:cBhvr>
                                      <p:tavLst>
                                        <p:tav tm="0">
                                          <p:val>
                                            <p:fltVal val="90"/>
                                          </p:val>
                                        </p:tav>
                                        <p:tav tm="100000">
                                          <p:val>
                                            <p:fltVal val="0"/>
                                          </p:val>
                                        </p:tav>
                                      </p:tavLst>
                                    </p:anim>
                                    <p:animEffect transition="in" filter="fade">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path" presetSubtype="0" accel="50000" decel="50000" fill="hold" grpId="2" nodeType="clickEffect">
                                  <p:stCondLst>
                                    <p:cond delay="0"/>
                                  </p:stCondLst>
                                  <p:childTnLst>
                                    <p:animMotion origin="layout" path="M 1.38778E-17 0.04697 L 1.38778E-17 0.08931 " pathEditMode="relative" rAng="0" ptsTypes="AA">
                                      <p:cBhvr>
                                        <p:cTn id="22" dur="1000" fill="hold"/>
                                        <p:tgtEl>
                                          <p:spTgt spid="14"/>
                                        </p:tgtEl>
                                        <p:attrNameLst>
                                          <p:attrName>ppt_x</p:attrName>
                                          <p:attrName>ppt_y</p:attrName>
                                        </p:attrNameLst>
                                      </p:cBhvr>
                                      <p:rCtr x="0" y="21"/>
                                    </p:animMotion>
                                  </p:childTnLst>
                                </p:cTn>
                              </p:par>
                              <p:par>
                                <p:cTn id="23" presetID="41" presetClass="path" presetSubtype="0" accel="50000" decel="50000" fill="hold" grpId="1" nodeType="withEffect">
                                  <p:stCondLst>
                                    <p:cond delay="1250"/>
                                  </p:stCondLst>
                                  <p:childTnLst>
                                    <p:animMotion origin="layout" path="M 1.11111E-6 0.00069 C 0.00208 -0.01157 0.01024 -0.02337 0.01319 -0.02337 C 0.03125 -0.02337 0.04983 0.16636 0.04983 0.35678 C 0.04983 0.26053 0.0592 0.16636 0.06788 0.16636 C 0.07726 0.16636 0.08611 0.26238 0.08611 0.35678 C 0.08611 0.30935 0.0908 0.26053 0.09549 0.26053 C 0.1 0.26053 0.10469 0.30796 0.10469 0.35678 C 0.10469 0.33225 0.10712 0.30935 0.10937 0.30935 C 0.1118 0.30935 0.11406 0.33364 0.11406 0.35678 C 0.11406 0.34452 0.1151 0.33225 0.11632 0.33225 C 0.11701 0.33225 0.11875 0.34452 0.11875 0.35678 C 0.11875 0.35053 0.11927 0.34452 0.11979 0.34452 C 0.11979 0.34267 0.12101 0.35053 0.12101 0.35678 C 0.12101 0.35331 0.12101 0.35053 0.1217 0.35053 C 0.1217 0.35215 0.12239 0.35354 0.12239 0.35678 C 0.12239 0.35493 0.12239 0.35331 0.12239 0.35215 C 0.12292 0.35215 0.12292 0.35354 0.12292 0.35516 C 0.12361 0.35516 0.12361 0.35354 0.12361 0.35215 C 0.1243 0.35215 0.1243 0.35354 0.1243 0.35516 " pathEditMode="relative" rAng="0" ptsTypes="fffffffffffffffffff">
                                      <p:cBhvr>
                                        <p:cTn id="24" dur="2000" fill="hold"/>
                                        <p:tgtEl>
                                          <p:spTgt spid="7"/>
                                        </p:tgtEl>
                                        <p:attrNameLst>
                                          <p:attrName>ppt_x</p:attrName>
                                          <p:attrName>ppt_y</p:attrName>
                                        </p:attrNameLst>
                                      </p:cBhvr>
                                      <p:rCtr x="62" y="166"/>
                                    </p:animMotion>
                                  </p:childTnLst>
                                </p:cTn>
                              </p:par>
                            </p:childTnLst>
                          </p:cTn>
                        </p:par>
                      </p:childTnLst>
                    </p:cTn>
                  </p:par>
                  <p:par>
                    <p:cTn id="25" fill="hold">
                      <p:stCondLst>
                        <p:cond delay="indefinite"/>
                      </p:stCondLst>
                      <p:childTnLst>
                        <p:par>
                          <p:cTn id="26" fill="hold">
                            <p:stCondLst>
                              <p:cond delay="0"/>
                            </p:stCondLst>
                            <p:childTnLst>
                              <p:par>
                                <p:cTn id="27" presetID="42" presetClass="path" presetSubtype="0" accel="50000" decel="50000" fill="hold" grpId="3" nodeType="clickEffect">
                                  <p:stCondLst>
                                    <p:cond delay="0"/>
                                  </p:stCondLst>
                                  <p:childTnLst>
                                    <p:animMotion origin="layout" path="M 1.38778E-17 0.08931 L 1.38778E-17 0.16867 " pathEditMode="relative" rAng="0" ptsTypes="AA">
                                      <p:cBhvr>
                                        <p:cTn id="28" dur="1000" fill="hold"/>
                                        <p:tgtEl>
                                          <p:spTgt spid="14"/>
                                        </p:tgtEl>
                                        <p:attrNameLst>
                                          <p:attrName>ppt_x</p:attrName>
                                          <p:attrName>ppt_y</p:attrName>
                                        </p:attrNameLst>
                                      </p:cBhvr>
                                      <p:rCtr x="0" y="40"/>
                                    </p:animMotion>
                                  </p:childTnLst>
                                </p:cTn>
                              </p:par>
                              <p:par>
                                <p:cTn id="29" presetID="10" presetClass="entr" presetSubtype="0" fill="hold" grpId="3" nodeType="withEffect">
                                  <p:stCondLst>
                                    <p:cond delay="500"/>
                                  </p:stCondLst>
                                  <p:childTnLst>
                                    <p:set>
                                      <p:cBhvr>
                                        <p:cTn id="30" dur="1" fill="hold">
                                          <p:stCondLst>
                                            <p:cond delay="0"/>
                                          </p:stCondLst>
                                        </p:cTn>
                                        <p:tgtEl>
                                          <p:spTgt spid="19"/>
                                        </p:tgtEl>
                                        <p:attrNameLst>
                                          <p:attrName>style.visibility</p:attrName>
                                        </p:attrNameLst>
                                      </p:cBhvr>
                                      <p:to>
                                        <p:strVal val="visible"/>
                                      </p:to>
                                    </p:set>
                                    <p:animEffect transition="in" filter="fade">
                                      <p:cBhvr>
                                        <p:cTn id="31" dur="500"/>
                                        <p:tgtEl>
                                          <p:spTgt spid="19"/>
                                        </p:tgtEl>
                                      </p:cBhvr>
                                    </p:animEffect>
                                  </p:childTnLst>
                                </p:cTn>
                              </p:par>
                              <p:par>
                                <p:cTn id="32" presetID="42" presetClass="path" presetSubtype="0" accel="50000" decel="50000" fill="hold" grpId="0" nodeType="withEffect">
                                  <p:stCondLst>
                                    <p:cond delay="500"/>
                                  </p:stCondLst>
                                  <p:childTnLst>
                                    <p:animMotion origin="layout" path="M -0.475 0.26041 L 1.11022E-16 3.33333E-6 " pathEditMode="relative" rAng="0" ptsTypes="AA">
                                      <p:cBhvr>
                                        <p:cTn id="33" dur="1500" fill="hold"/>
                                        <p:tgtEl>
                                          <p:spTgt spid="19"/>
                                        </p:tgtEl>
                                        <p:attrNameLst>
                                          <p:attrName>ppt_x</p:attrName>
                                          <p:attrName>ppt_y</p:attrName>
                                        </p:attrNameLst>
                                      </p:cBhvr>
                                      <p:rCtr x="237" y="-130"/>
                                    </p:animMotion>
                                  </p:childTnLst>
                                </p:cTn>
                              </p:par>
                              <p:par>
                                <p:cTn id="34" presetID="10" presetClass="entr" presetSubtype="0" fill="hold" grpId="1" nodeType="withEffect">
                                  <p:stCondLst>
                                    <p:cond delay="500"/>
                                  </p:stCondLst>
                                  <p:childTnLst>
                                    <p:set>
                                      <p:cBhvr>
                                        <p:cTn id="35" dur="1" fill="hold">
                                          <p:stCondLst>
                                            <p:cond delay="0"/>
                                          </p:stCondLst>
                                        </p:cTn>
                                        <p:tgtEl>
                                          <p:spTgt spid="20"/>
                                        </p:tgtEl>
                                        <p:attrNameLst>
                                          <p:attrName>style.visibility</p:attrName>
                                        </p:attrNameLst>
                                      </p:cBhvr>
                                      <p:to>
                                        <p:strVal val="visible"/>
                                      </p:to>
                                    </p:set>
                                    <p:animEffect transition="in" filter="fade">
                                      <p:cBhvr>
                                        <p:cTn id="36" dur="500"/>
                                        <p:tgtEl>
                                          <p:spTgt spid="20"/>
                                        </p:tgtEl>
                                      </p:cBhvr>
                                    </p:animEffect>
                                  </p:childTnLst>
                                </p:cTn>
                              </p:par>
                              <p:par>
                                <p:cTn id="37" presetID="42" presetClass="path" presetSubtype="0" accel="50000" decel="50000" fill="hold" grpId="0" nodeType="withEffect">
                                  <p:stCondLst>
                                    <p:cond delay="500"/>
                                  </p:stCondLst>
                                  <p:childTnLst>
                                    <p:animMotion origin="layout" path="M -0.48437 -0.01875 L -3.88889E-6 3.7037E-6 " pathEditMode="relative" rAng="0" ptsTypes="AA">
                                      <p:cBhvr>
                                        <p:cTn id="38" dur="1500" fill="hold"/>
                                        <p:tgtEl>
                                          <p:spTgt spid="20"/>
                                        </p:tgtEl>
                                        <p:attrNameLst>
                                          <p:attrName>ppt_x</p:attrName>
                                          <p:attrName>ppt_y</p:attrName>
                                        </p:attrNameLst>
                                      </p:cBhvr>
                                      <p:rCtr x="242" y="9"/>
                                    </p:animMotion>
                                  </p:childTnLst>
                                </p:cTn>
                              </p:par>
                              <p:par>
                                <p:cTn id="39" presetID="10" presetClass="exit" presetSubtype="0" fill="hold" grpId="4" nodeType="withEffect">
                                  <p:stCondLst>
                                    <p:cond delay="1500"/>
                                  </p:stCondLst>
                                  <p:childTnLst>
                                    <p:animEffect transition="out" filter="fade">
                                      <p:cBhvr>
                                        <p:cTn id="40" dur="1000"/>
                                        <p:tgtEl>
                                          <p:spTgt spid="14"/>
                                        </p:tgtEl>
                                      </p:cBhvr>
                                    </p:animEffect>
                                    <p:set>
                                      <p:cBhvr>
                                        <p:cTn id="41" dur="1" fill="hold">
                                          <p:stCondLst>
                                            <p:cond delay="999"/>
                                          </p:stCondLst>
                                        </p:cTn>
                                        <p:tgtEl>
                                          <p:spTgt spid="14"/>
                                        </p:tgtEl>
                                        <p:attrNameLst>
                                          <p:attrName>style.visibility</p:attrName>
                                        </p:attrNameLst>
                                      </p:cBhvr>
                                      <p:to>
                                        <p:strVal val="hidden"/>
                                      </p:to>
                                    </p:set>
                                  </p:childTnLst>
                                </p:cTn>
                              </p:par>
                            </p:childTnLst>
                          </p:cTn>
                        </p:par>
                      </p:childTnLst>
                    </p:cTn>
                  </p:par>
                  <p:par>
                    <p:cTn id="42" fill="hold">
                      <p:stCondLst>
                        <p:cond delay="indefinite"/>
                      </p:stCondLst>
                      <p:childTnLst>
                        <p:par>
                          <p:cTn id="43" fill="hold">
                            <p:stCondLst>
                              <p:cond delay="0"/>
                            </p:stCondLst>
                            <p:childTnLst>
                              <p:par>
                                <p:cTn id="44" presetID="42" presetClass="path" presetSubtype="0" accel="50000" decel="50000" fill="hold" grpId="1" nodeType="clickEffect">
                                  <p:stCondLst>
                                    <p:cond delay="0"/>
                                  </p:stCondLst>
                                  <p:childTnLst>
                                    <p:animMotion origin="layout" path="M 3.61111E-6 1.85185E-6 L 3.61111E-6 0.03333 " pathEditMode="relative" rAng="0" ptsTypes="AA">
                                      <p:cBhvr>
                                        <p:cTn id="45" dur="1000" fill="hold"/>
                                        <p:tgtEl>
                                          <p:spTgt spid="19"/>
                                        </p:tgtEl>
                                        <p:attrNameLst>
                                          <p:attrName>ppt_x</p:attrName>
                                          <p:attrName>ppt_y</p:attrName>
                                        </p:attrNameLst>
                                      </p:cBhvr>
                                      <p:rCtr x="0" y="17"/>
                                    </p:animMotion>
                                  </p:childTnLst>
                                </p:cTn>
                              </p:par>
                            </p:childTnLst>
                          </p:cTn>
                        </p:par>
                        <p:par>
                          <p:cTn id="46" fill="hold">
                            <p:stCondLst>
                              <p:cond delay="1000"/>
                            </p:stCondLst>
                            <p:childTnLst>
                              <p:par>
                                <p:cTn id="47" presetID="1" presetClass="exit" presetSubtype="0" fill="hold" grpId="2" nodeType="afterEffect">
                                  <p:stCondLst>
                                    <p:cond delay="0"/>
                                  </p:stCondLst>
                                  <p:childTnLst>
                                    <p:set>
                                      <p:cBhvr>
                                        <p:cTn id="48" dur="1" fill="hold">
                                          <p:stCondLst>
                                            <p:cond delay="0"/>
                                          </p:stCondLst>
                                        </p:cTn>
                                        <p:tgtEl>
                                          <p:spTgt spid="7"/>
                                        </p:tgtEl>
                                        <p:attrNameLst>
                                          <p:attrName>style.visibility</p:attrName>
                                        </p:attrNameLst>
                                      </p:cBhvr>
                                      <p:to>
                                        <p:strVal val="hidden"/>
                                      </p:to>
                                    </p:set>
                                  </p:childTnLst>
                                </p:cTn>
                              </p:par>
                              <p:par>
                                <p:cTn id="49" presetID="1" presetClass="entr" presetSubtype="0" fill="hold" grpId="0" nodeType="withEffect">
                                  <p:stCondLst>
                                    <p:cond delay="0"/>
                                  </p:stCondLst>
                                  <p:childTnLst>
                                    <p:set>
                                      <p:cBhvr>
                                        <p:cTn id="50" dur="1" fill="hold">
                                          <p:stCondLst>
                                            <p:cond delay="0"/>
                                          </p:stCondLst>
                                        </p:cTn>
                                        <p:tgtEl>
                                          <p:spTgt spid="21"/>
                                        </p:tgtEl>
                                        <p:attrNameLst>
                                          <p:attrName>style.visibility</p:attrName>
                                        </p:attrNameLst>
                                      </p:cBhvr>
                                      <p:to>
                                        <p:strVal val="visible"/>
                                      </p:to>
                                    </p:set>
                                  </p:childTnLst>
                                </p:cTn>
                              </p:par>
                              <p:par>
                                <p:cTn id="51" presetID="50" presetClass="path" presetSubtype="0" accel="50000" decel="50000" fill="hold" grpId="1" nodeType="withEffect">
                                  <p:stCondLst>
                                    <p:cond delay="0"/>
                                  </p:stCondLst>
                                  <p:childTnLst>
                                    <p:animMotion origin="layout" path="M -0.00017 -0.00069 L -0.03125 -0.14375 C -0.04444 -0.2081 -0.0059 -0.30787 0.03993 -0.32592 L 0.29896 -0.45115 " pathEditMode="relative" rAng="0" ptsTypes="FfFF">
                                      <p:cBhvr>
                                        <p:cTn id="52" dur="1500" fill="hold"/>
                                        <p:tgtEl>
                                          <p:spTgt spid="21"/>
                                        </p:tgtEl>
                                        <p:attrNameLst>
                                          <p:attrName>ppt_x</p:attrName>
                                          <p:attrName>ppt_y</p:attrName>
                                        </p:attrNameLst>
                                      </p:cBhvr>
                                      <p:rCtr x="127" y="-225"/>
                                    </p:animMotion>
                                  </p:childTnLst>
                                </p:cTn>
                              </p:par>
                            </p:childTnLst>
                          </p:cTn>
                        </p:par>
                      </p:childTnLst>
                    </p:cTn>
                  </p:par>
                  <p:par>
                    <p:cTn id="53" fill="hold">
                      <p:stCondLst>
                        <p:cond delay="indefinite"/>
                      </p:stCondLst>
                      <p:childTnLst>
                        <p:par>
                          <p:cTn id="54" fill="hold">
                            <p:stCondLst>
                              <p:cond delay="0"/>
                            </p:stCondLst>
                            <p:childTnLst>
                              <p:par>
                                <p:cTn id="55" presetID="42" presetClass="path" presetSubtype="0" accel="50000" decel="50000" fill="hold" grpId="2" nodeType="clickEffect">
                                  <p:stCondLst>
                                    <p:cond delay="0"/>
                                  </p:stCondLst>
                                  <p:childTnLst>
                                    <p:animMotion origin="layout" path="M 3.61111E-6 0.02916 L 3.61111E-6 0.125 " pathEditMode="relative" rAng="0" ptsTypes="AA">
                                      <p:cBhvr>
                                        <p:cTn id="56" dur="1000" fill="hold"/>
                                        <p:tgtEl>
                                          <p:spTgt spid="19"/>
                                        </p:tgtEl>
                                        <p:attrNameLst>
                                          <p:attrName>ppt_x</p:attrName>
                                          <p:attrName>ppt_y</p:attrName>
                                        </p:attrNameLst>
                                      </p:cBhvr>
                                      <p:rCtr x="0" y="48"/>
                                    </p:animMotion>
                                  </p:childTnLst>
                                </p:cTn>
                              </p:par>
                            </p:childTnLst>
                          </p:cTn>
                        </p:par>
                        <p:par>
                          <p:cTn id="57" fill="hold">
                            <p:stCondLst>
                              <p:cond delay="1000"/>
                            </p:stCondLst>
                            <p:childTnLst>
                              <p:par>
                                <p:cTn id="58" presetID="50" presetClass="path" presetSubtype="0" accel="50000" decel="50000" fill="hold" grpId="2" nodeType="afterEffect">
                                  <p:stCondLst>
                                    <p:cond delay="0"/>
                                  </p:stCondLst>
                                  <p:childTnLst>
                                    <p:animMotion origin="layout" path="M -0.09479 -0.00185 L -0.11579 -0.14652 C -0.12534 -0.21134 -0.06128 -0.31088 0.00035 -0.32777 L 0.2974 -0.44699 " pathEditMode="relative" rAng="0" ptsTypes="FfFF">
                                      <p:cBhvr>
                                        <p:cTn id="59" dur="2000" spd="-100000" fill="hold"/>
                                        <p:tgtEl>
                                          <p:spTgt spid="21"/>
                                        </p:tgtEl>
                                        <p:attrNameLst>
                                          <p:attrName>ppt_x</p:attrName>
                                          <p:attrName>ppt_y</p:attrName>
                                        </p:attrNameLst>
                                      </p:cBhvr>
                                      <p:rCtr x="181" y="-223"/>
                                    </p:animMotion>
                                  </p:childTnLst>
                                </p:cTn>
                              </p:par>
                            </p:childTnLst>
                          </p:cTn>
                        </p:par>
                      </p:childTnLst>
                    </p:cTn>
                  </p:par>
                  <p:par>
                    <p:cTn id="60" fill="hold">
                      <p:stCondLst>
                        <p:cond delay="indefinite"/>
                      </p:stCondLst>
                      <p:childTnLst>
                        <p:par>
                          <p:cTn id="61" fill="hold">
                            <p:stCondLst>
                              <p:cond delay="0"/>
                            </p:stCondLst>
                            <p:childTnLst>
                              <p:par>
                                <p:cTn id="62" presetID="42" presetClass="path" presetSubtype="0" accel="50000" decel="50000" fill="hold" grpId="2" nodeType="clickEffect">
                                  <p:stCondLst>
                                    <p:cond delay="0"/>
                                  </p:stCondLst>
                                  <p:childTnLst>
                                    <p:animMotion origin="layout" path="M 3.61111E-6 3.7037E-6 L 3.61111E-6 0.04375 " pathEditMode="relative" rAng="0" ptsTypes="AA">
                                      <p:cBhvr>
                                        <p:cTn id="63" dur="1000" fill="hold"/>
                                        <p:tgtEl>
                                          <p:spTgt spid="20"/>
                                        </p:tgtEl>
                                        <p:attrNameLst>
                                          <p:attrName>ppt_x</p:attrName>
                                          <p:attrName>ppt_y</p:attrName>
                                        </p:attrNameLst>
                                      </p:cBhvr>
                                      <p:rCtr x="0" y="22"/>
                                    </p:animMotion>
                                  </p:childTnLst>
                                </p:cTn>
                              </p:par>
                              <p:par>
                                <p:cTn id="64" presetID="37" presetClass="path" presetSubtype="0" accel="50000" decel="50000" fill="hold" grpId="3" nodeType="withEffect">
                                  <p:stCondLst>
                                    <p:cond delay="750"/>
                                  </p:stCondLst>
                                  <p:childTnLst>
                                    <p:animMotion origin="layout" path="M -0.08941 -0.00856 L -0.06111 -0.20625 C -0.05555 -0.24976 -0.03645 -0.28773 -0.00816 -0.30902 C 0.02379 -0.3324 0.05678 -0.33426 0.08733 -0.31759 L 0.22987 -0.24884 " pathEditMode="relative" rAng="-1764493" ptsTypes="FffFF">
                                      <p:cBhvr>
                                        <p:cTn id="65" dur="1500" fill="hold"/>
                                        <p:tgtEl>
                                          <p:spTgt spid="21"/>
                                        </p:tgtEl>
                                        <p:attrNameLst>
                                          <p:attrName>ppt_x</p:attrName>
                                          <p:attrName>ppt_y</p:attrName>
                                        </p:attrNameLst>
                                      </p:cBhvr>
                                      <p:rCtr x="121" y="-211"/>
                                    </p:animMotion>
                                  </p:childTnLst>
                                </p:cTn>
                              </p:par>
                            </p:childTnLst>
                          </p:cTn>
                        </p:par>
                      </p:childTnLst>
                    </p:cTn>
                  </p:par>
                  <p:par>
                    <p:cTn id="66" fill="hold">
                      <p:stCondLst>
                        <p:cond delay="indefinite"/>
                      </p:stCondLst>
                      <p:childTnLst>
                        <p:par>
                          <p:cTn id="67" fill="hold">
                            <p:stCondLst>
                              <p:cond delay="0"/>
                            </p:stCondLst>
                            <p:childTnLst>
                              <p:par>
                                <p:cTn id="68" presetID="42" presetClass="path" presetSubtype="0" accel="50000" decel="50000" fill="hold" grpId="3" nodeType="clickEffect">
                                  <p:stCondLst>
                                    <p:cond delay="0"/>
                                  </p:stCondLst>
                                  <p:childTnLst>
                                    <p:animMotion origin="layout" path="M 3.61111E-6 0.03958 L 3.61111E-6 0.13541 " pathEditMode="relative" rAng="0" ptsTypes="AA">
                                      <p:cBhvr>
                                        <p:cTn id="69" dur="2000" fill="hold"/>
                                        <p:tgtEl>
                                          <p:spTgt spid="20"/>
                                        </p:tgtEl>
                                        <p:attrNameLst>
                                          <p:attrName>ppt_x</p:attrName>
                                          <p:attrName>ppt_y</p:attrName>
                                        </p:attrNameLst>
                                      </p:cBhvr>
                                      <p:rCtr x="0" y="48"/>
                                    </p:animMotion>
                                  </p:childTnLst>
                                </p:cTn>
                              </p:par>
                              <p:par>
                                <p:cTn id="70" presetID="61" presetClass="path" presetSubtype="0" accel="50000" decel="50000" fill="hold" grpId="4" nodeType="withEffect">
                                  <p:stCondLst>
                                    <p:cond delay="1750"/>
                                  </p:stCondLst>
                                  <p:childTnLst>
                                    <p:animMotion origin="layout" path="M 0.22709 -0.25115 C 0.22848 -0.3074 0.2408 -0.28935 0.2349 -0.35532 C 0.22518 -0.37916 0.22101 -0.38703 0.2033 -0.40138 C 0.18768 -0.41551 0.1691 -0.42338 0.15053 -0.42824 C 0.13195 -0.43194 0.11424 -0.43078 0.09775 -0.4243 C 0.07969 -0.41782 0.06389 -0.40301 0.05087 -0.38217 C 0.03803 -0.3625 0.02674 -0.33981 0.02188 -0.31157 C 0.01511 -0.28518 0.01407 -0.24976 0.01476 -0.22129 C 0.01476 -0.19351 0.01771 -0.16041 0.02657 -0.1331 C 0.0349 -0.10694 0.04931 -0.08865 0.06789 -0.07986 C 0.08681 -0.07361 0.10452 -0.08495 0.1158 -0.1037 C 0.12535 -0.12222 0.13195 -0.15092 0.13212 -0.18379 C 0.13091 -0.21713 0.12778 -0.24745 0.1191 -0.27245 C 0.11077 -0.29768 0.11216 -0.30277 0.08039 -0.33333 C 0.05157 -0.36736 0.02466 -0.35509 0.00799 -0.35601 C -0.0085 -0.35486 -0.0217 -0.34375 -0.03802 -0.33194 C -0.0559 -0.31828 -0.06996 -0.29444 -0.07968 -0.27338 C -0.08958 -0.25208 -0.09305 -0.22638 -0.09739 -0.18518 C -0.10017 -0.14421 -0.09913 -0.12384 -0.09826 -0.09282 C -0.0967 -0.06226 -0.09513 -0.0324 -0.09444 -0.00138 " pathEditMode="relative" rAng="0" ptsTypes="ffffffffffffffffffff">
                                      <p:cBhvr>
                                        <p:cTn id="71" dur="2000" fill="hold"/>
                                        <p:tgtEl>
                                          <p:spTgt spid="21"/>
                                        </p:tgtEl>
                                        <p:attrNameLst>
                                          <p:attrName>ppt_x</p:attrName>
                                          <p:attrName>ppt_y</p:attrName>
                                        </p:attrNameLst>
                                      </p:cBhvr>
                                      <p:rCtr x="-157" y="3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4" grpId="1" animBg="1"/>
      <p:bldP spid="14" grpId="2" animBg="1"/>
      <p:bldP spid="14" grpId="3" animBg="1"/>
      <p:bldP spid="14" grpId="4" animBg="1"/>
      <p:bldP spid="7" grpId="0" animBg="1"/>
      <p:bldP spid="7" grpId="1" animBg="1"/>
      <p:bldP spid="7" grpId="2" animBg="1"/>
      <p:bldP spid="19" grpId="0" animBg="1"/>
      <p:bldP spid="19" grpId="1" animBg="1"/>
      <p:bldP spid="19" grpId="2" animBg="1"/>
      <p:bldP spid="19" grpId="3" animBg="1"/>
      <p:bldP spid="20" grpId="0" animBg="1"/>
      <p:bldP spid="20" grpId="1" animBg="1"/>
      <p:bldP spid="20" grpId="2" animBg="1"/>
      <p:bldP spid="20" grpId="3" animBg="1"/>
      <p:bldP spid="21" grpId="0" animBg="1"/>
      <p:bldP spid="21" grpId="1" animBg="1"/>
      <p:bldP spid="21" grpId="2" animBg="1"/>
      <p:bldP spid="21" grpId="3" animBg="1"/>
      <p:bldP spid="21" grpId="4"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Monitor invariants</a:t>
            </a:r>
            <a:endParaRPr lang="en-US" dirty="0"/>
          </a:p>
        </p:txBody>
      </p:sp>
      <p:sp>
        <p:nvSpPr>
          <p:cNvPr id="3" name="Content Placeholder 2"/>
          <p:cNvSpPr>
            <a:spLocks noGrp="1"/>
          </p:cNvSpPr>
          <p:nvPr>
            <p:ph idx="1"/>
          </p:nvPr>
        </p:nvSpPr>
        <p:spPr>
          <a:xfrm>
            <a:off x="381000" y="1412875"/>
            <a:ext cx="8382000" cy="1472711"/>
          </a:xfrm>
        </p:spPr>
        <p:txBody>
          <a:bodyPr/>
          <a:lstStyle/>
          <a:p>
            <a:r>
              <a:rPr lang="en-US" dirty="0" smtClean="0"/>
              <a:t>Like other specifications, can hold both permissions and conditions</a:t>
            </a:r>
          </a:p>
          <a:p>
            <a:r>
              <a:rPr lang="en-US" dirty="0" smtClean="0"/>
              <a:t>Example:  </a:t>
            </a:r>
            <a:r>
              <a:rPr lang="en-US" dirty="0" smtClean="0">
                <a:solidFill>
                  <a:srgbClr xmlns:mc="http://schemas.openxmlformats.org/markup-compatibility/2006" xmlns:a14="http://schemas.microsoft.com/office/drawing/2010/main" val="0070C0" mc:Ignorable=""/>
                </a:solidFill>
              </a:rPr>
              <a:t>invariant</a:t>
            </a:r>
            <a:r>
              <a:rPr lang="en-US" dirty="0" smtClean="0"/>
              <a:t> </a:t>
            </a:r>
            <a:r>
              <a:rPr lang="en-US" dirty="0" err="1" smtClean="0">
                <a:solidFill>
                  <a:srgbClr xmlns:mc="http://schemas.openxmlformats.org/markup-compatibility/2006" xmlns:a14="http://schemas.microsoft.com/office/drawing/2010/main" val="0070C0" mc:Ignorable=""/>
                </a:solidFill>
              </a:rPr>
              <a:t>acc</a:t>
            </a:r>
            <a:r>
              <a:rPr lang="en-US" dirty="0" smtClean="0"/>
              <a:t>(y) &amp;&amp; 0 &lt;= y</a:t>
            </a:r>
            <a:endParaRPr lang="en-US" dirty="0"/>
          </a:p>
        </p:txBody>
      </p:sp>
      <p:sp>
        <p:nvSpPr>
          <p:cNvPr id="6" name="Rectangle 5"/>
          <p:cNvSpPr/>
          <p:nvPr/>
        </p:nvSpPr>
        <p:spPr bwMode="auto">
          <a:xfrm>
            <a:off x="3781459" y="4124284"/>
            <a:ext cx="2486025" cy="1414462"/>
          </a:xfrm>
          <a:prstGeom prst="rect">
            <a:avLst/>
          </a:prstGeom>
          <a:ln>
            <a:headEnd type="none" w="med" len="med"/>
            <a:tailEnd type="none" w="med" len="med"/>
          </a:ln>
          <a:scene3d>
            <a:camera prst="perspectiveHeroicExtremeLeftFacing">
              <a:rot lat="985329" lon="792603" rev="21450724"/>
            </a:camera>
            <a:lightRig rig="glow" dir="t">
              <a:rot lat="0" lon="0" rev="6360000"/>
            </a:lightRig>
          </a:scene3d>
          <a:sp3d extrusionH="2540000"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10/main" val="000000" mc:Ignorable="">
                    <a:alpha val="43137"/>
                  </a:srgbClr>
                </a:outerShdw>
              </a:effectLst>
              <a:latin typeface="Segoe" pitchFamily="34" charset="0"/>
            </a:endParaRPr>
          </a:p>
        </p:txBody>
      </p:sp>
      <p:sp>
        <p:nvSpPr>
          <p:cNvPr id="7" name="Vertical Scroll 6"/>
          <p:cNvSpPr/>
          <p:nvPr/>
        </p:nvSpPr>
        <p:spPr bwMode="auto">
          <a:xfrm rot="21184477">
            <a:off x="5089597" y="4009836"/>
            <a:ext cx="1175926" cy="645208"/>
          </a:xfrm>
          <a:prstGeom prst="verticalScroll">
            <a:avLst/>
          </a:prstGeom>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err="1" smtClean="0">
                <a:solidFill>
                  <a:srgbClr xmlns:mc="http://schemas.openxmlformats.org/markup-compatibility/2006" xmlns:a14="http://schemas.microsoft.com/office/drawing/2010/main" val="0070C0" mc:Ignorable=""/>
                </a:solidFill>
                <a:latin typeface="Consolas" pitchFamily="49" charset="0"/>
                <a:cs typeface="Consolas" pitchFamily="49" charset="0"/>
              </a:rPr>
              <a:t>acc</a:t>
            </a:r>
            <a:r>
              <a:rPr kumimoji="0" lang="en-US" b="0" i="0" u="none" strike="noStrike" cap="none" normalizeH="0" baseline="0" dirty="0" smtClean="0">
                <a:solidFill>
                  <a:schemeClr val="bg1"/>
                </a:solidFill>
                <a:latin typeface="Consolas" pitchFamily="49" charset="0"/>
                <a:cs typeface="Consolas" pitchFamily="49" charset="0"/>
              </a:rPr>
              <a:t>(y)</a:t>
            </a:r>
          </a:p>
        </p:txBody>
      </p:sp>
      <p:sp>
        <p:nvSpPr>
          <p:cNvPr id="8" name="Rectangle 7"/>
          <p:cNvSpPr/>
          <p:nvPr/>
        </p:nvSpPr>
        <p:spPr bwMode="auto">
          <a:xfrm>
            <a:off x="3781459" y="4124282"/>
            <a:ext cx="2486025" cy="1414462"/>
          </a:xfrm>
          <a:prstGeom prst="rect">
            <a:avLst/>
          </a:prstGeom>
          <a:ln>
            <a:headEnd type="none" w="med" len="med"/>
            <a:tailEnd type="none" w="med" len="med"/>
          </a:ln>
          <a:scene3d>
            <a:camera prst="perspectiveHeroicExtremeLeftFacing">
              <a:rot lat="985329" lon="792603" rev="21450724"/>
            </a:camera>
            <a:lightRig rig="glow" dir="t">
              <a:rot lat="0" lon="0" rev="6360000"/>
            </a:lightRig>
          </a:scene3d>
          <a:sp3d extrusionH="12700"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10/main" val="000000" mc:Ignorable="">
                    <a:alpha val="43137"/>
                  </a:srgbClr>
                </a:outerShdw>
              </a:effectLst>
              <a:latin typeface="Segoe" pitchFamily="34" charset="0"/>
            </a:endParaRPr>
          </a:p>
        </p:txBody>
      </p:sp>
    </p:spTree>
    <p:extLst>
      <p:ext uri="{BB962C8B-B14F-4D97-AF65-F5344CB8AC3E}">
        <p14:creationId xmlns:p14="http://schemas.microsoft.com/office/powerpoint/2010/main" val="2795276018"/>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9" name="Shape 38"/>
          <p:cNvCxnSpPr>
            <a:endCxn id="27" idx="3"/>
          </p:cNvCxnSpPr>
          <p:nvPr/>
        </p:nvCxnSpPr>
        <p:spPr>
          <a:xfrm>
            <a:off x="4681182" y="4531057"/>
            <a:ext cx="3020186" cy="722798"/>
          </a:xfrm>
          <a:prstGeom prst="curvedConnector2">
            <a:avLst/>
          </a:prstGeom>
          <a:ln w="28575">
            <a:solidFill>
              <a:schemeClr val="accent3"/>
            </a:solidFill>
            <a:tailEnd type="arrow"/>
          </a:ln>
        </p:spPr>
        <p:style>
          <a:lnRef idx="1">
            <a:schemeClr val="dk1"/>
          </a:lnRef>
          <a:fillRef idx="0">
            <a:schemeClr val="dk1"/>
          </a:fillRef>
          <a:effectRef idx="0">
            <a:schemeClr val="dk1"/>
          </a:effectRef>
          <a:fontRef idx="minor">
            <a:schemeClr val="tx1"/>
          </a:fontRef>
        </p:style>
      </p:cxnSp>
      <p:sp>
        <p:nvSpPr>
          <p:cNvPr id="4" name="Title 3"/>
          <p:cNvSpPr>
            <a:spLocks noGrp="1"/>
          </p:cNvSpPr>
          <p:nvPr>
            <p:ph type="title"/>
          </p:nvPr>
        </p:nvSpPr>
        <p:spPr>
          <a:xfrm>
            <a:off x="381000" y="230187"/>
            <a:ext cx="8382000" cy="1080296"/>
          </a:xfrm>
        </p:spPr>
        <p:txBody>
          <a:bodyPr/>
          <a:lstStyle/>
          <a:p>
            <a:r>
              <a:rPr lang="en-US" dirty="0" smtClean="0"/>
              <a:t>Boogie – a verification </a:t>
            </a:r>
            <a:r>
              <a:rPr lang="en-US" dirty="0" smtClean="0"/>
              <a:t>platform</a:t>
            </a:r>
            <a:r>
              <a:rPr lang="en-US" dirty="0" smtClean="0"/>
              <a:t/>
            </a:r>
            <a:br>
              <a:rPr lang="en-US" dirty="0" smtClean="0"/>
            </a:br>
            <a:r>
              <a:rPr lang="en-US" sz="2400" dirty="0" smtClean="0"/>
              <a:t>[Barnett, Jacobs, Leino, Moskal, R</a:t>
            </a:r>
            <a:r>
              <a:rPr lang="sv-SE" sz="2400" dirty="0" smtClean="0"/>
              <a:t>ü</a:t>
            </a:r>
            <a:r>
              <a:rPr lang="en-US" sz="2400" dirty="0" err="1" smtClean="0"/>
              <a:t>mmer</a:t>
            </a:r>
            <a:r>
              <a:rPr lang="en-US" sz="2400" dirty="0" smtClean="0"/>
              <a:t>, et al.]</a:t>
            </a:r>
            <a:endParaRPr lang="en-US" dirty="0"/>
          </a:p>
        </p:txBody>
      </p:sp>
      <p:sp>
        <p:nvSpPr>
          <p:cNvPr id="7" name="Snip Single Corner Rectangle 6"/>
          <p:cNvSpPr/>
          <p:nvPr/>
        </p:nvSpPr>
        <p:spPr bwMode="auto">
          <a:xfrm>
            <a:off x="126456" y="1408897"/>
            <a:ext cx="1692613" cy="982494"/>
          </a:xfrm>
          <a:prstGeom prst="snip1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10/main" val="000000" mc:Ignorable="">
                      <a:alpha val="43137"/>
                    </a:srgbClr>
                  </a:outerShdw>
                </a:effectLst>
                <a:latin typeface="Segoe" pitchFamily="34" charset="0"/>
              </a:rPr>
              <a:t>Spec#</a:t>
            </a:r>
          </a:p>
        </p:txBody>
      </p:sp>
      <p:sp>
        <p:nvSpPr>
          <p:cNvPr id="8" name="Snip Single Corner Rectangle 7"/>
          <p:cNvSpPr/>
          <p:nvPr/>
        </p:nvSpPr>
        <p:spPr bwMode="auto">
          <a:xfrm>
            <a:off x="1928505" y="1408897"/>
            <a:ext cx="1692613" cy="982494"/>
          </a:xfrm>
          <a:prstGeom prst="snip1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10/main" val="000000" mc:Ignorable="">
                      <a:alpha val="43137"/>
                    </a:srgbClr>
                  </a:outerShdw>
                </a:effectLst>
                <a:latin typeface="Segoe" pitchFamily="34" charset="0"/>
              </a:rPr>
              <a:t>C with HAVOC specifications</a:t>
            </a:r>
          </a:p>
        </p:txBody>
      </p:sp>
      <p:sp>
        <p:nvSpPr>
          <p:cNvPr id="10" name="Snip Single Corner Rectangle 9"/>
          <p:cNvSpPr/>
          <p:nvPr/>
        </p:nvSpPr>
        <p:spPr bwMode="auto">
          <a:xfrm>
            <a:off x="5532603" y="1408897"/>
            <a:ext cx="1692613" cy="982494"/>
          </a:xfrm>
          <a:prstGeom prst="snip1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10/main" val="000000" mc:Ignorable="">
                      <a:alpha val="43137"/>
                    </a:srgbClr>
                  </a:outerShdw>
                </a:effectLst>
                <a:latin typeface="Segoe" pitchFamily="34" charset="0"/>
              </a:rPr>
              <a:t>Dafny</a:t>
            </a:r>
          </a:p>
        </p:txBody>
      </p:sp>
      <p:sp>
        <p:nvSpPr>
          <p:cNvPr id="12" name="Snip Single Corner Rectangle 11"/>
          <p:cNvSpPr/>
          <p:nvPr/>
        </p:nvSpPr>
        <p:spPr bwMode="auto">
          <a:xfrm>
            <a:off x="3730554" y="1408897"/>
            <a:ext cx="1692613" cy="982494"/>
          </a:xfrm>
          <a:prstGeom prst="snip1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10/main" val="000000" mc:Ignorable="">
                      <a:alpha val="43137"/>
                    </a:srgbClr>
                  </a:outerShdw>
                </a:effectLst>
                <a:latin typeface="Segoe" pitchFamily="34" charset="0"/>
              </a:rPr>
              <a:t>C with VCC specifications</a:t>
            </a:r>
          </a:p>
        </p:txBody>
      </p:sp>
      <p:sp>
        <p:nvSpPr>
          <p:cNvPr id="13" name="Snip Single Corner Rectangle 12"/>
          <p:cNvSpPr/>
          <p:nvPr/>
        </p:nvSpPr>
        <p:spPr bwMode="auto">
          <a:xfrm>
            <a:off x="7334651" y="1408897"/>
            <a:ext cx="1692613" cy="982494"/>
          </a:xfrm>
          <a:prstGeom prst="snip1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10/main" val="000000" mc:Ignorable="">
                      <a:alpha val="43137"/>
                    </a:srgbClr>
                  </a:outerShdw>
                </a:effectLst>
                <a:latin typeface="Segoe" pitchFamily="34" charset="0"/>
              </a:rPr>
              <a:t>Chalice</a:t>
            </a:r>
          </a:p>
        </p:txBody>
      </p:sp>
      <p:sp>
        <p:nvSpPr>
          <p:cNvPr id="14" name="Round Diagonal Corner Rectangle 13"/>
          <p:cNvSpPr/>
          <p:nvPr/>
        </p:nvSpPr>
        <p:spPr bwMode="auto">
          <a:xfrm>
            <a:off x="2813219" y="5278876"/>
            <a:ext cx="1656944" cy="856034"/>
          </a:xfrm>
          <a:prstGeom prst="round2Diag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10/main" val="000000" mc:Ignorable="">
                      <a:alpha val="43137"/>
                    </a:srgbClr>
                  </a:outerShdw>
                </a:effectLst>
                <a:latin typeface="Segoe" pitchFamily="34" charset="0"/>
              </a:rPr>
              <a:t>Z3</a:t>
            </a:r>
          </a:p>
        </p:txBody>
      </p:sp>
      <p:sp>
        <p:nvSpPr>
          <p:cNvPr id="15" name="Round Diagonal Corner Rectangle 14"/>
          <p:cNvSpPr/>
          <p:nvPr/>
        </p:nvSpPr>
        <p:spPr bwMode="auto">
          <a:xfrm>
            <a:off x="783380" y="5278876"/>
            <a:ext cx="1656944" cy="856034"/>
          </a:xfrm>
          <a:prstGeom prst="round2Diag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10/main" val="000000" mc:Ignorable="">
                      <a:alpha val="43137"/>
                    </a:srgbClr>
                  </a:outerShdw>
                </a:effectLst>
                <a:latin typeface="Segoe" pitchFamily="34" charset="0"/>
              </a:rPr>
              <a:t>Simplify</a:t>
            </a:r>
          </a:p>
        </p:txBody>
      </p:sp>
      <p:sp>
        <p:nvSpPr>
          <p:cNvPr id="16" name="Round Diagonal Corner Rectangle 15"/>
          <p:cNvSpPr/>
          <p:nvPr/>
        </p:nvSpPr>
        <p:spPr bwMode="auto">
          <a:xfrm>
            <a:off x="4843058" y="5278876"/>
            <a:ext cx="1656944" cy="856034"/>
          </a:xfrm>
          <a:prstGeom prst="round2Diag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10/main" val="000000" mc:Ignorable="">
                      <a:alpha val="43137"/>
                    </a:srgbClr>
                  </a:outerShdw>
                </a:effectLst>
                <a:latin typeface="Segoe" pitchFamily="34" charset="0"/>
              </a:rPr>
              <a:t>SMT Lib</a:t>
            </a:r>
          </a:p>
        </p:txBody>
      </p:sp>
      <p:cxnSp>
        <p:nvCxnSpPr>
          <p:cNvPr id="18" name="Shape 17"/>
          <p:cNvCxnSpPr>
            <a:endCxn id="15" idx="3"/>
          </p:cNvCxnSpPr>
          <p:nvPr/>
        </p:nvCxnSpPr>
        <p:spPr>
          <a:xfrm rot="10800000" flipV="1">
            <a:off x="1611852" y="4531056"/>
            <a:ext cx="2618954" cy="747819"/>
          </a:xfrm>
          <a:prstGeom prst="curvedConnector2">
            <a:avLst/>
          </a:prstGeom>
          <a:ln w="28575">
            <a:solidFill>
              <a:schemeClr val="accent3"/>
            </a:solidFill>
            <a:tailEnd type="arrow"/>
          </a:ln>
        </p:spPr>
        <p:style>
          <a:lnRef idx="1">
            <a:schemeClr val="dk1"/>
          </a:lnRef>
          <a:fillRef idx="0">
            <a:schemeClr val="dk1"/>
          </a:fillRef>
          <a:effectRef idx="0">
            <a:schemeClr val="dk1"/>
          </a:effectRef>
          <a:fontRef idx="minor">
            <a:schemeClr val="tx1"/>
          </a:fontRef>
        </p:style>
      </p:cxnSp>
      <p:cxnSp>
        <p:nvCxnSpPr>
          <p:cNvPr id="20" name="Shape 19"/>
          <p:cNvCxnSpPr>
            <a:stCxn id="5" idx="1"/>
            <a:endCxn id="16" idx="3"/>
          </p:cNvCxnSpPr>
          <p:nvPr/>
        </p:nvCxnSpPr>
        <p:spPr>
          <a:xfrm rot="16200000" flipH="1">
            <a:off x="4816962" y="4424307"/>
            <a:ext cx="531797" cy="1177339"/>
          </a:xfrm>
          <a:prstGeom prst="curvedConnector3">
            <a:avLst>
              <a:gd name="adj1" fmla="val 50000"/>
            </a:avLst>
          </a:prstGeom>
          <a:ln w="28575">
            <a:solidFill>
              <a:schemeClr val="accent3"/>
            </a:solidFill>
            <a:tailEnd type="arrow"/>
          </a:ln>
        </p:spPr>
        <p:style>
          <a:lnRef idx="1">
            <a:schemeClr val="dk1"/>
          </a:lnRef>
          <a:fillRef idx="0">
            <a:schemeClr val="dk1"/>
          </a:fillRef>
          <a:effectRef idx="0">
            <a:schemeClr val="dk1"/>
          </a:effectRef>
          <a:fontRef idx="minor">
            <a:schemeClr val="tx1"/>
          </a:fontRef>
        </p:style>
      </p:cxnSp>
      <p:cxnSp>
        <p:nvCxnSpPr>
          <p:cNvPr id="22" name="Curved Connector 21"/>
          <p:cNvCxnSpPr>
            <a:stCxn id="5" idx="1"/>
            <a:endCxn id="14" idx="3"/>
          </p:cNvCxnSpPr>
          <p:nvPr/>
        </p:nvCxnSpPr>
        <p:spPr>
          <a:xfrm rot="5400000">
            <a:off x="3802043" y="4586727"/>
            <a:ext cx="531797" cy="852500"/>
          </a:xfrm>
          <a:prstGeom prst="curvedConnector3">
            <a:avLst>
              <a:gd name="adj1" fmla="val 50000"/>
            </a:avLst>
          </a:prstGeom>
          <a:ln w="28575">
            <a:solidFill>
              <a:schemeClr val="accent3"/>
            </a:solidFill>
            <a:tailEnd type="arrow"/>
          </a:ln>
        </p:spPr>
        <p:style>
          <a:lnRef idx="1">
            <a:schemeClr val="dk1"/>
          </a:lnRef>
          <a:fillRef idx="0">
            <a:schemeClr val="dk1"/>
          </a:fillRef>
          <a:effectRef idx="0">
            <a:schemeClr val="dk1"/>
          </a:effectRef>
          <a:fontRef idx="minor">
            <a:schemeClr val="tx1"/>
          </a:fontRef>
        </p:style>
      </p:cxnSp>
      <p:cxnSp>
        <p:nvCxnSpPr>
          <p:cNvPr id="25" name="Curved Connector 24"/>
          <p:cNvCxnSpPr>
            <a:stCxn id="7" idx="1"/>
          </p:cNvCxnSpPr>
          <p:nvPr/>
        </p:nvCxnSpPr>
        <p:spPr>
          <a:xfrm rot="16200000" flipH="1">
            <a:off x="1613983" y="1750170"/>
            <a:ext cx="1003562" cy="2286003"/>
          </a:xfrm>
          <a:prstGeom prst="curvedConnector2">
            <a:avLst/>
          </a:prstGeom>
          <a:ln w="28575">
            <a:solidFill>
              <a:schemeClr val="accent3"/>
            </a:solidFill>
            <a:tailEnd type="arrow"/>
          </a:ln>
        </p:spPr>
        <p:style>
          <a:lnRef idx="1">
            <a:schemeClr val="dk1"/>
          </a:lnRef>
          <a:fillRef idx="0">
            <a:schemeClr val="dk1"/>
          </a:fillRef>
          <a:effectRef idx="0">
            <a:schemeClr val="dk1"/>
          </a:effectRef>
          <a:fontRef idx="minor">
            <a:schemeClr val="tx1"/>
          </a:fontRef>
        </p:style>
      </p:cxnSp>
      <p:cxnSp>
        <p:nvCxnSpPr>
          <p:cNvPr id="28" name="Curved Connector 27"/>
          <p:cNvCxnSpPr>
            <a:stCxn id="8" idx="1"/>
          </p:cNvCxnSpPr>
          <p:nvPr/>
        </p:nvCxnSpPr>
        <p:spPr>
          <a:xfrm rot="16200000" flipH="1">
            <a:off x="2826293" y="2339909"/>
            <a:ext cx="711735" cy="814697"/>
          </a:xfrm>
          <a:prstGeom prst="curvedConnector2">
            <a:avLst/>
          </a:prstGeom>
          <a:ln w="28575">
            <a:solidFill>
              <a:schemeClr val="accent3"/>
            </a:solidFill>
            <a:tailEnd type="arrow"/>
          </a:ln>
        </p:spPr>
        <p:style>
          <a:lnRef idx="1">
            <a:schemeClr val="dk1"/>
          </a:lnRef>
          <a:fillRef idx="0">
            <a:schemeClr val="dk1"/>
          </a:fillRef>
          <a:effectRef idx="0">
            <a:schemeClr val="dk1"/>
          </a:effectRef>
          <a:fontRef idx="minor">
            <a:schemeClr val="tx1"/>
          </a:fontRef>
        </p:style>
      </p:cxnSp>
      <p:cxnSp>
        <p:nvCxnSpPr>
          <p:cNvPr id="30" name="Curved Connector 29"/>
          <p:cNvCxnSpPr>
            <a:stCxn id="12" idx="1"/>
          </p:cNvCxnSpPr>
          <p:nvPr/>
        </p:nvCxnSpPr>
        <p:spPr>
          <a:xfrm rot="5400000">
            <a:off x="3936463" y="2462725"/>
            <a:ext cx="711732" cy="569065"/>
          </a:xfrm>
          <a:prstGeom prst="curvedConnector3">
            <a:avLst>
              <a:gd name="adj1" fmla="val 50000"/>
            </a:avLst>
          </a:prstGeom>
          <a:ln w="28575">
            <a:solidFill>
              <a:schemeClr val="accent3"/>
            </a:solidFill>
            <a:tailEnd type="arrow"/>
          </a:ln>
        </p:spPr>
        <p:style>
          <a:lnRef idx="1">
            <a:schemeClr val="dk1"/>
          </a:lnRef>
          <a:fillRef idx="0">
            <a:schemeClr val="dk1"/>
          </a:fillRef>
          <a:effectRef idx="0">
            <a:schemeClr val="dk1"/>
          </a:effectRef>
          <a:fontRef idx="minor">
            <a:schemeClr val="tx1"/>
          </a:fontRef>
        </p:style>
      </p:cxnSp>
      <p:cxnSp>
        <p:nvCxnSpPr>
          <p:cNvPr id="32" name="Curved Connector 31"/>
          <p:cNvCxnSpPr>
            <a:stCxn id="10" idx="1"/>
          </p:cNvCxnSpPr>
          <p:nvPr/>
        </p:nvCxnSpPr>
        <p:spPr>
          <a:xfrm rot="5400000">
            <a:off x="5547607" y="2349642"/>
            <a:ext cx="789554" cy="873053"/>
          </a:xfrm>
          <a:prstGeom prst="curvedConnector2">
            <a:avLst/>
          </a:prstGeom>
          <a:ln w="28575">
            <a:solidFill>
              <a:schemeClr val="accent3"/>
            </a:solidFill>
            <a:tailEnd type="arrow"/>
          </a:ln>
        </p:spPr>
        <p:style>
          <a:lnRef idx="1">
            <a:schemeClr val="dk1"/>
          </a:lnRef>
          <a:fillRef idx="0">
            <a:schemeClr val="dk1"/>
          </a:fillRef>
          <a:effectRef idx="0">
            <a:schemeClr val="dk1"/>
          </a:effectRef>
          <a:fontRef idx="minor">
            <a:schemeClr val="tx1"/>
          </a:fontRef>
        </p:style>
      </p:cxnSp>
      <p:cxnSp>
        <p:nvCxnSpPr>
          <p:cNvPr id="35" name="Curved Connector 34"/>
          <p:cNvCxnSpPr>
            <a:stCxn id="13" idx="1"/>
          </p:cNvCxnSpPr>
          <p:nvPr/>
        </p:nvCxnSpPr>
        <p:spPr>
          <a:xfrm rot="5400000">
            <a:off x="6419447" y="1643170"/>
            <a:ext cx="1013290" cy="2509732"/>
          </a:xfrm>
          <a:prstGeom prst="curvedConnector2">
            <a:avLst/>
          </a:prstGeom>
          <a:ln w="28575">
            <a:solidFill>
              <a:schemeClr val="accent3"/>
            </a:solidFill>
            <a:tailEnd type="arrow"/>
          </a:ln>
        </p:spPr>
        <p:style>
          <a:lnRef idx="1">
            <a:schemeClr val="dk1"/>
          </a:lnRef>
          <a:fillRef idx="0">
            <a:schemeClr val="dk1"/>
          </a:fillRef>
          <a:effectRef idx="0">
            <a:schemeClr val="dk1"/>
          </a:effectRef>
          <a:fontRef idx="minor">
            <a:schemeClr val="tx1"/>
          </a:fontRef>
        </p:style>
      </p:cxnSp>
      <p:sp>
        <p:nvSpPr>
          <p:cNvPr id="5" name="Heart 4"/>
          <p:cNvSpPr/>
          <p:nvPr/>
        </p:nvSpPr>
        <p:spPr bwMode="auto">
          <a:xfrm>
            <a:off x="3297689" y="3044739"/>
            <a:ext cx="2393004" cy="1702340"/>
          </a:xfrm>
          <a:prstGeom prst="heart">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10/main" val="000000" mc:Ignorable="">
                      <a:alpha val="43137"/>
                    </a:srgbClr>
                  </a:outerShdw>
                </a:effectLst>
                <a:latin typeface="Segoe" pitchFamily="34" charset="0"/>
              </a:rPr>
              <a:t>Boogie</a:t>
            </a:r>
          </a:p>
        </p:txBody>
      </p:sp>
      <p:sp>
        <p:nvSpPr>
          <p:cNvPr id="27" name="Round Diagonal Corner Rectangle 26"/>
          <p:cNvSpPr/>
          <p:nvPr/>
        </p:nvSpPr>
        <p:spPr bwMode="auto">
          <a:xfrm>
            <a:off x="6872896" y="5253855"/>
            <a:ext cx="1656944" cy="856034"/>
          </a:xfrm>
          <a:prstGeom prst="round2Diag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10/main" val="000000" mc:Ignorable="">
                      <a:alpha val="43137"/>
                    </a:srgbClr>
                  </a:outerShdw>
                </a:effectLst>
                <a:latin typeface="Segoe" pitchFamily="34" charset="0"/>
              </a:rPr>
              <a:t>Isabelle/HOL</a:t>
            </a:r>
          </a:p>
        </p:txBody>
      </p:sp>
    </p:spTree>
    <p:extLst>
      <p:ext uri="{BB962C8B-B14F-4D97-AF65-F5344CB8AC3E}">
        <p14:creationId xmlns:p14="http://schemas.microsoft.com/office/powerpoint/2010/main" val="1195891788"/>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2313" y="2365375"/>
            <a:ext cx="7690115" cy="1495794"/>
          </a:xfrm>
        </p:spPr>
        <p:txBody>
          <a:bodyPr/>
          <a:lstStyle/>
          <a:p>
            <a:r>
              <a:rPr lang="en-US" dirty="0" smtClean="0"/>
              <a:t>Encoding object-oriented programs in Boogie</a:t>
            </a:r>
            <a:endParaRPr lang="en-US" dirty="0"/>
          </a:p>
        </p:txBody>
      </p:sp>
      <p:sp>
        <p:nvSpPr>
          <p:cNvPr id="3" name="Subtitle 2"/>
          <p:cNvSpPr>
            <a:spLocks noGrp="1"/>
          </p:cNvSpPr>
          <p:nvPr>
            <p:ph type="subTitle" idx="1"/>
          </p:nvPr>
        </p:nvSpPr>
        <p:spPr>
          <a:xfrm>
            <a:off x="722313" y="5286254"/>
            <a:ext cx="7043208" cy="470898"/>
          </a:xfrm>
        </p:spPr>
        <p:txBody>
          <a:bodyPr/>
          <a:lstStyle/>
          <a:p>
            <a:r>
              <a:rPr lang="en-US" dirty="0" smtClean="0"/>
              <a:t>Boogie</a:t>
            </a:r>
            <a:endParaRPr lang="en-US" dirty="0"/>
          </a:p>
        </p:txBody>
      </p:sp>
      <p:sp>
        <p:nvSpPr>
          <p:cNvPr id="4" name="Text Placeholder 3"/>
          <p:cNvSpPr>
            <a:spLocks noGrp="1"/>
          </p:cNvSpPr>
          <p:nvPr>
            <p:ph type="body" sz="quarter" idx="10"/>
          </p:nvPr>
        </p:nvSpPr>
        <p:spPr/>
        <p:txBody>
          <a:bodyPr/>
          <a:lstStyle/>
          <a:p>
            <a:r>
              <a:rPr lang="en-US" dirty="0" smtClean="0"/>
              <a:t>demo</a:t>
            </a:r>
            <a:endParaRPr lang="en-US" dirty="0"/>
          </a:p>
        </p:txBody>
      </p:sp>
    </p:spTree>
    <p:extLst>
      <p:ext uri="{BB962C8B-B14F-4D97-AF65-F5344CB8AC3E}">
        <p14:creationId xmlns:p14="http://schemas.microsoft.com/office/powerpoint/2010/main" val="132024058"/>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Text Box 2"/>
          <p:cNvSpPr txBox="1">
            <a:spLocks noChangeArrowheads="1"/>
          </p:cNvSpPr>
          <p:nvPr/>
        </p:nvSpPr>
        <p:spPr bwMode="auto">
          <a:xfrm>
            <a:off x="254000" y="726744"/>
            <a:ext cx="8534400" cy="3810274"/>
          </a:xfrm>
          <a:prstGeom prst="rect">
            <a:avLst/>
          </a:prstGeom>
          <a:noFill/>
          <a:ln w="9525">
            <a:noFill/>
            <a:miter lim="800000"/>
            <a:headEnd/>
            <a:tailEnd/>
          </a:ln>
          <a:effectLst/>
        </p:spPr>
        <p:txBody>
          <a:bodyPr>
            <a:spAutoFit/>
          </a:bodyPr>
          <a:lstStyle/>
          <a:p>
            <a:pPr eaLnBrk="1" hangingPunct="1">
              <a:spcAft>
                <a:spcPct val="20000"/>
              </a:spcAft>
              <a:tabLst>
                <a:tab pos="231775" algn="l"/>
                <a:tab pos="461963" algn="l"/>
              </a:tabLst>
            </a:pPr>
            <a:r>
              <a:rPr lang="en-US" sz="2400" dirty="0" err="1">
                <a:solidFill>
                  <a:schemeClr val="bg1"/>
                </a:solidFill>
                <a:latin typeface="Arial" charset="0"/>
              </a:rPr>
              <a:t>StringBuilder.Append</a:t>
            </a:r>
            <a:r>
              <a:rPr lang="en-US" sz="2400" dirty="0">
                <a:solidFill>
                  <a:schemeClr val="bg1"/>
                </a:solidFill>
                <a:latin typeface="Arial" charset="0"/>
              </a:rPr>
              <a:t> Method (Char[</a:t>
            </a:r>
            <a:r>
              <a:rPr lang="en-US" dirty="0">
                <a:solidFill>
                  <a:schemeClr val="bg1"/>
                </a:solidFill>
                <a:latin typeface="Arial" charset="0"/>
              </a:rPr>
              <a:t> </a:t>
            </a:r>
            <a:r>
              <a:rPr lang="en-US" sz="2400" dirty="0">
                <a:solidFill>
                  <a:schemeClr val="bg1"/>
                </a:solidFill>
                <a:latin typeface="Arial" charset="0"/>
              </a:rPr>
              <a:t>], Int32, Int32)</a:t>
            </a:r>
          </a:p>
          <a:p>
            <a:pPr eaLnBrk="1" hangingPunct="1">
              <a:spcAft>
                <a:spcPct val="20000"/>
              </a:spcAft>
              <a:tabLst>
                <a:tab pos="231775" algn="l"/>
                <a:tab pos="461963" algn="l"/>
              </a:tabLst>
            </a:pPr>
            <a:r>
              <a:rPr lang="en-US" sz="1400" dirty="0">
                <a:solidFill>
                  <a:schemeClr val="bg1"/>
                </a:solidFill>
                <a:latin typeface="Arial" charset="0"/>
              </a:rPr>
              <a:t>Appends the string representation of a specified </a:t>
            </a:r>
            <a:r>
              <a:rPr lang="en-US" sz="1400" dirty="0" err="1">
                <a:solidFill>
                  <a:schemeClr val="bg1"/>
                </a:solidFill>
                <a:latin typeface="Arial" charset="0"/>
              </a:rPr>
              <a:t>subarray</a:t>
            </a:r>
            <a:r>
              <a:rPr lang="en-US" sz="1400" dirty="0">
                <a:solidFill>
                  <a:schemeClr val="bg1"/>
                </a:solidFill>
                <a:latin typeface="Arial" charset="0"/>
              </a:rPr>
              <a:t> of Unicode characters to the end of this instance.</a:t>
            </a:r>
          </a:p>
          <a:p>
            <a:pPr eaLnBrk="1" hangingPunct="1">
              <a:spcBef>
                <a:spcPct val="45000"/>
              </a:spcBef>
              <a:spcAft>
                <a:spcPct val="45000"/>
              </a:spcAft>
              <a:tabLst>
                <a:tab pos="231775" algn="l"/>
                <a:tab pos="461963" algn="l"/>
              </a:tabLst>
            </a:pPr>
            <a:r>
              <a:rPr lang="en-US" sz="1400" dirty="0">
                <a:solidFill>
                  <a:schemeClr val="bg1"/>
                </a:solidFill>
                <a:latin typeface="Arial" charset="0"/>
              </a:rPr>
              <a:t>	</a:t>
            </a:r>
            <a:r>
              <a:rPr lang="en-US" sz="1400" b="1" dirty="0">
                <a:solidFill>
                  <a:schemeClr val="bg1"/>
                </a:solidFill>
                <a:latin typeface="Lucida Console" pitchFamily="49" charset="0"/>
              </a:rPr>
              <a:t>public</a:t>
            </a:r>
            <a:r>
              <a:rPr lang="en-US" sz="1400" dirty="0">
                <a:solidFill>
                  <a:schemeClr val="bg1"/>
                </a:solidFill>
                <a:latin typeface="Lucida Console" pitchFamily="49" charset="0"/>
              </a:rPr>
              <a:t> </a:t>
            </a:r>
            <a:r>
              <a:rPr lang="en-US" sz="1400" dirty="0" err="1">
                <a:solidFill>
                  <a:schemeClr val="bg1"/>
                </a:solidFill>
                <a:latin typeface="Lucida Console" pitchFamily="49" charset="0"/>
              </a:rPr>
              <a:t>StringBuilder</a:t>
            </a:r>
            <a:r>
              <a:rPr lang="en-US" sz="1400" dirty="0">
                <a:solidFill>
                  <a:schemeClr val="bg1"/>
                </a:solidFill>
                <a:latin typeface="Lucida Console" pitchFamily="49" charset="0"/>
              </a:rPr>
              <a:t> </a:t>
            </a:r>
            <a:r>
              <a:rPr lang="en-US" sz="1400" b="1" dirty="0">
                <a:solidFill>
                  <a:schemeClr val="bg1"/>
                </a:solidFill>
                <a:latin typeface="Lucida Console" pitchFamily="49" charset="0"/>
              </a:rPr>
              <a:t>Append</a:t>
            </a:r>
            <a:r>
              <a:rPr lang="en-US" sz="1400" dirty="0">
                <a:solidFill>
                  <a:schemeClr val="bg1"/>
                </a:solidFill>
                <a:latin typeface="Lucida Console" pitchFamily="49" charset="0"/>
              </a:rPr>
              <a:t>(</a:t>
            </a:r>
            <a:r>
              <a:rPr lang="en-US" sz="1400" b="1" dirty="0">
                <a:solidFill>
                  <a:schemeClr val="bg1"/>
                </a:solidFill>
                <a:latin typeface="Lucida Console" pitchFamily="49" charset="0"/>
              </a:rPr>
              <a:t>char</a:t>
            </a:r>
            <a:r>
              <a:rPr lang="en-US" sz="1400" dirty="0">
                <a:solidFill>
                  <a:schemeClr val="bg1"/>
                </a:solidFill>
                <a:latin typeface="Lucida Console" pitchFamily="49" charset="0"/>
              </a:rPr>
              <a:t>[] </a:t>
            </a:r>
            <a:r>
              <a:rPr lang="en-US" sz="1400" i="1" dirty="0">
                <a:solidFill>
                  <a:schemeClr val="bg1"/>
                </a:solidFill>
                <a:latin typeface="Lucida Console" pitchFamily="49" charset="0"/>
              </a:rPr>
              <a:t>value</a:t>
            </a:r>
            <a:r>
              <a:rPr lang="en-US" sz="1400" dirty="0">
                <a:solidFill>
                  <a:schemeClr val="bg1"/>
                </a:solidFill>
                <a:latin typeface="Lucida Console" pitchFamily="49" charset="0"/>
              </a:rPr>
              <a:t>, </a:t>
            </a:r>
            <a:r>
              <a:rPr lang="en-US" sz="1400" b="1" dirty="0" err="1">
                <a:solidFill>
                  <a:schemeClr val="bg1"/>
                </a:solidFill>
                <a:latin typeface="Lucida Console" pitchFamily="49" charset="0"/>
              </a:rPr>
              <a:t>int</a:t>
            </a:r>
            <a:r>
              <a:rPr lang="en-US" sz="1400" dirty="0">
                <a:solidFill>
                  <a:schemeClr val="bg1"/>
                </a:solidFill>
                <a:latin typeface="Lucida Console" pitchFamily="49" charset="0"/>
              </a:rPr>
              <a:t> </a:t>
            </a:r>
            <a:r>
              <a:rPr lang="en-US" sz="1400" i="1" dirty="0" err="1">
                <a:solidFill>
                  <a:schemeClr val="bg1"/>
                </a:solidFill>
                <a:latin typeface="Lucida Console" pitchFamily="49" charset="0"/>
              </a:rPr>
              <a:t>startIndex</a:t>
            </a:r>
            <a:r>
              <a:rPr lang="en-US" sz="1400" dirty="0">
                <a:solidFill>
                  <a:schemeClr val="bg1"/>
                </a:solidFill>
                <a:latin typeface="Lucida Console" pitchFamily="49" charset="0"/>
              </a:rPr>
              <a:t>, </a:t>
            </a:r>
            <a:r>
              <a:rPr lang="en-US" sz="1400" b="1" dirty="0" err="1">
                <a:solidFill>
                  <a:schemeClr val="bg1"/>
                </a:solidFill>
                <a:latin typeface="Lucida Console" pitchFamily="49" charset="0"/>
              </a:rPr>
              <a:t>int</a:t>
            </a:r>
            <a:r>
              <a:rPr lang="en-US" sz="1400" dirty="0">
                <a:solidFill>
                  <a:schemeClr val="bg1"/>
                </a:solidFill>
                <a:latin typeface="Lucida Console" pitchFamily="49" charset="0"/>
              </a:rPr>
              <a:t> </a:t>
            </a:r>
            <a:r>
              <a:rPr lang="en-US" sz="1400" i="1" dirty="0" err="1">
                <a:solidFill>
                  <a:schemeClr val="bg1"/>
                </a:solidFill>
                <a:latin typeface="Lucida Console" pitchFamily="49" charset="0"/>
              </a:rPr>
              <a:t>charCount</a:t>
            </a:r>
            <a:r>
              <a:rPr lang="en-US" sz="1400" dirty="0">
                <a:solidFill>
                  <a:schemeClr val="bg1"/>
                </a:solidFill>
                <a:latin typeface="Lucida Console" pitchFamily="49" charset="0"/>
              </a:rPr>
              <a:t>);</a:t>
            </a:r>
          </a:p>
          <a:p>
            <a:pPr eaLnBrk="1" hangingPunct="1">
              <a:lnSpc>
                <a:spcPct val="90000"/>
              </a:lnSpc>
              <a:spcAft>
                <a:spcPct val="20000"/>
              </a:spcAft>
              <a:tabLst>
                <a:tab pos="231775" algn="l"/>
                <a:tab pos="461963" algn="l"/>
              </a:tabLst>
            </a:pPr>
            <a:r>
              <a:rPr lang="en-US" sz="1400" b="1" dirty="0">
                <a:solidFill>
                  <a:schemeClr val="bg1"/>
                </a:solidFill>
                <a:latin typeface="Arial" charset="0"/>
              </a:rPr>
              <a:t>Parameters</a:t>
            </a:r>
          </a:p>
          <a:p>
            <a:pPr eaLnBrk="1" hangingPunct="1">
              <a:spcAft>
                <a:spcPct val="20000"/>
              </a:spcAft>
              <a:tabLst>
                <a:tab pos="231775" algn="l"/>
                <a:tab pos="461963" algn="l"/>
              </a:tabLst>
            </a:pPr>
            <a:r>
              <a:rPr lang="en-US" sz="1400" dirty="0">
                <a:solidFill>
                  <a:schemeClr val="bg1"/>
                </a:solidFill>
                <a:latin typeface="Arial" charset="0"/>
              </a:rPr>
              <a:t>	</a:t>
            </a:r>
            <a:r>
              <a:rPr lang="en-US" sz="1400" i="1" dirty="0">
                <a:solidFill>
                  <a:schemeClr val="bg1"/>
                </a:solidFill>
                <a:latin typeface="Arial" charset="0"/>
              </a:rPr>
              <a:t>value</a:t>
            </a:r>
            <a:r>
              <a:rPr lang="en-US" sz="1400" dirty="0">
                <a:solidFill>
                  <a:schemeClr val="bg1"/>
                </a:solidFill>
                <a:latin typeface="Arial" charset="0"/>
              </a:rPr>
              <a:t/>
            </a:r>
            <a:br>
              <a:rPr lang="en-US" sz="1400" dirty="0">
                <a:solidFill>
                  <a:schemeClr val="bg1"/>
                </a:solidFill>
                <a:latin typeface="Arial" charset="0"/>
              </a:rPr>
            </a:br>
            <a:r>
              <a:rPr lang="en-US" sz="1400" dirty="0">
                <a:solidFill>
                  <a:schemeClr val="bg1"/>
                </a:solidFill>
                <a:latin typeface="Arial" charset="0"/>
              </a:rPr>
              <a:t>		A character array.</a:t>
            </a:r>
          </a:p>
          <a:p>
            <a:pPr eaLnBrk="1" hangingPunct="1">
              <a:spcAft>
                <a:spcPct val="20000"/>
              </a:spcAft>
              <a:tabLst>
                <a:tab pos="231775" algn="l"/>
                <a:tab pos="461963" algn="l"/>
              </a:tabLst>
            </a:pPr>
            <a:r>
              <a:rPr lang="en-US" sz="1400" dirty="0">
                <a:solidFill>
                  <a:schemeClr val="bg1"/>
                </a:solidFill>
                <a:latin typeface="Arial" charset="0"/>
              </a:rPr>
              <a:t>	</a:t>
            </a:r>
            <a:r>
              <a:rPr lang="en-US" sz="1400" i="1" dirty="0" err="1">
                <a:solidFill>
                  <a:schemeClr val="bg1"/>
                </a:solidFill>
                <a:latin typeface="Arial" charset="0"/>
              </a:rPr>
              <a:t>startIndex</a:t>
            </a:r>
            <a:r>
              <a:rPr lang="en-US" sz="1400" dirty="0">
                <a:solidFill>
                  <a:schemeClr val="bg1"/>
                </a:solidFill>
                <a:latin typeface="Arial" charset="0"/>
              </a:rPr>
              <a:t/>
            </a:r>
            <a:br>
              <a:rPr lang="en-US" sz="1400" dirty="0">
                <a:solidFill>
                  <a:schemeClr val="bg1"/>
                </a:solidFill>
                <a:latin typeface="Arial" charset="0"/>
              </a:rPr>
            </a:br>
            <a:r>
              <a:rPr lang="en-US" sz="1400" dirty="0">
                <a:solidFill>
                  <a:schemeClr val="bg1"/>
                </a:solidFill>
                <a:latin typeface="Arial" charset="0"/>
              </a:rPr>
              <a:t>		The starting position in </a:t>
            </a:r>
            <a:r>
              <a:rPr lang="en-US" sz="1400" i="1" dirty="0">
                <a:solidFill>
                  <a:schemeClr val="bg1"/>
                </a:solidFill>
                <a:latin typeface="Arial" charset="0"/>
              </a:rPr>
              <a:t>value</a:t>
            </a:r>
            <a:r>
              <a:rPr lang="en-US" sz="1400" dirty="0">
                <a:solidFill>
                  <a:schemeClr val="bg1"/>
                </a:solidFill>
                <a:latin typeface="Arial" charset="0"/>
              </a:rPr>
              <a:t>.</a:t>
            </a:r>
          </a:p>
          <a:p>
            <a:pPr eaLnBrk="1" hangingPunct="1">
              <a:spcAft>
                <a:spcPct val="20000"/>
              </a:spcAft>
              <a:tabLst>
                <a:tab pos="231775" algn="l"/>
                <a:tab pos="461963" algn="l"/>
              </a:tabLst>
            </a:pPr>
            <a:r>
              <a:rPr lang="en-US" sz="1400" dirty="0">
                <a:solidFill>
                  <a:schemeClr val="bg1"/>
                </a:solidFill>
                <a:latin typeface="Arial" charset="0"/>
              </a:rPr>
              <a:t>	</a:t>
            </a:r>
            <a:r>
              <a:rPr lang="en-US" sz="1400" i="1" dirty="0" err="1">
                <a:solidFill>
                  <a:schemeClr val="bg1"/>
                </a:solidFill>
                <a:latin typeface="Arial" charset="0"/>
              </a:rPr>
              <a:t>charCount</a:t>
            </a:r>
            <a:r>
              <a:rPr lang="en-US" sz="1400" dirty="0">
                <a:solidFill>
                  <a:schemeClr val="bg1"/>
                </a:solidFill>
                <a:latin typeface="Arial" charset="0"/>
              </a:rPr>
              <a:t/>
            </a:r>
            <a:br>
              <a:rPr lang="en-US" sz="1400" dirty="0">
                <a:solidFill>
                  <a:schemeClr val="bg1"/>
                </a:solidFill>
                <a:latin typeface="Arial" charset="0"/>
              </a:rPr>
            </a:br>
            <a:r>
              <a:rPr lang="en-US" sz="1400" dirty="0">
                <a:solidFill>
                  <a:schemeClr val="bg1"/>
                </a:solidFill>
                <a:latin typeface="Arial" charset="0"/>
              </a:rPr>
              <a:t>		The number of characters append.</a:t>
            </a:r>
          </a:p>
          <a:p>
            <a:pPr eaLnBrk="1" hangingPunct="1">
              <a:spcAft>
                <a:spcPct val="20000"/>
              </a:spcAft>
              <a:tabLst>
                <a:tab pos="231775" algn="l"/>
                <a:tab pos="461963" algn="l"/>
              </a:tabLst>
            </a:pPr>
            <a:r>
              <a:rPr lang="en-US" sz="1400" b="1" dirty="0">
                <a:solidFill>
                  <a:schemeClr val="bg1"/>
                </a:solidFill>
                <a:latin typeface="Arial" charset="0"/>
              </a:rPr>
              <a:t>Return Value</a:t>
            </a:r>
          </a:p>
          <a:p>
            <a:pPr eaLnBrk="1" hangingPunct="1">
              <a:spcAft>
                <a:spcPct val="20000"/>
              </a:spcAft>
              <a:tabLst>
                <a:tab pos="231775" algn="l"/>
                <a:tab pos="461963" algn="l"/>
              </a:tabLst>
            </a:pPr>
            <a:r>
              <a:rPr lang="en-US" sz="1400" dirty="0">
                <a:solidFill>
                  <a:schemeClr val="bg1"/>
                </a:solidFill>
                <a:latin typeface="Arial" charset="0"/>
              </a:rPr>
              <a:t>	A reference to this instance after the append operation has occurred.</a:t>
            </a:r>
          </a:p>
          <a:p>
            <a:pPr eaLnBrk="1" hangingPunct="1">
              <a:spcAft>
                <a:spcPct val="20000"/>
              </a:spcAft>
              <a:tabLst>
                <a:tab pos="231775" algn="l"/>
                <a:tab pos="461963" algn="l"/>
              </a:tabLst>
            </a:pPr>
            <a:r>
              <a:rPr lang="en-US" sz="1400" b="1" dirty="0">
                <a:solidFill>
                  <a:schemeClr val="bg1"/>
                </a:solidFill>
                <a:latin typeface="Arial" charset="0"/>
              </a:rPr>
              <a:t>Exceptions</a:t>
            </a:r>
          </a:p>
        </p:txBody>
      </p:sp>
      <p:graphicFrame>
        <p:nvGraphicFramePr>
          <p:cNvPr id="194563" name="Group 3"/>
          <p:cNvGraphicFramePr>
            <a:graphicFrameLocks noGrp="1"/>
          </p:cNvGraphicFramePr>
          <p:nvPr/>
        </p:nvGraphicFramePr>
        <p:xfrm>
          <a:off x="441325" y="4515136"/>
          <a:ext cx="8512175" cy="2079625"/>
        </p:xfrm>
        <a:graphic>
          <a:graphicData uri="http://schemas.openxmlformats.org/drawingml/2006/table">
            <a:tbl>
              <a:tblPr/>
              <a:tblGrid>
                <a:gridCol w="2743200"/>
                <a:gridCol w="5768975"/>
              </a:tblGrid>
              <a:tr h="1809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Exception Type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5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Condition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50000"/>
                      </a:schemeClr>
                    </a:solidFill>
                  </a:tcPr>
                </a:tc>
              </a:tr>
              <a:tr h="3492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ArgumentNullException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1" u="none" strike="noStrike" cap="none" normalizeH="0" baseline="0" dirty="0" smtClean="0">
                          <a:ln>
                            <a:noFill/>
                          </a:ln>
                          <a:solidFill>
                            <a:schemeClr val="tx1"/>
                          </a:solidFill>
                          <a:effectLst/>
                          <a:latin typeface="Arial" charset="0"/>
                        </a:rPr>
                        <a:t>value</a:t>
                      </a:r>
                      <a:r>
                        <a:rPr kumimoji="0" lang="en-US" sz="1400" b="0" i="0" u="none" strike="noStrike" cap="none" normalizeH="0" baseline="0" dirty="0" smtClean="0">
                          <a:ln>
                            <a:noFill/>
                          </a:ln>
                          <a:solidFill>
                            <a:schemeClr val="tx1"/>
                          </a:solidFill>
                          <a:effectLst/>
                          <a:latin typeface="Arial" charset="0"/>
                        </a:rPr>
                        <a:t> is a null reference, and </a:t>
                      </a:r>
                      <a:r>
                        <a:rPr kumimoji="0" lang="en-US" sz="1400" b="0" i="1" u="none" strike="noStrike" cap="none" normalizeH="0" baseline="0" dirty="0" err="1" smtClean="0">
                          <a:ln>
                            <a:noFill/>
                          </a:ln>
                          <a:solidFill>
                            <a:schemeClr val="tx1"/>
                          </a:solidFill>
                          <a:effectLst/>
                          <a:latin typeface="Arial" charset="0"/>
                        </a:rPr>
                        <a:t>startIndex</a:t>
                      </a:r>
                      <a:r>
                        <a:rPr kumimoji="0" lang="en-US" sz="1400" b="0" i="0" u="none" strike="noStrike" cap="none" normalizeH="0" baseline="0" dirty="0" smtClean="0">
                          <a:ln>
                            <a:noFill/>
                          </a:ln>
                          <a:solidFill>
                            <a:schemeClr val="tx1"/>
                          </a:solidFill>
                          <a:effectLst/>
                          <a:latin typeface="Arial" charset="0"/>
                        </a:rPr>
                        <a:t> and </a:t>
                      </a:r>
                      <a:r>
                        <a:rPr kumimoji="0" lang="en-US" sz="1400" b="0" i="1" u="none" strike="noStrike" cap="none" normalizeH="0" baseline="0" dirty="0" err="1" smtClean="0">
                          <a:ln>
                            <a:noFill/>
                          </a:ln>
                          <a:solidFill>
                            <a:schemeClr val="tx1"/>
                          </a:solidFill>
                          <a:effectLst/>
                          <a:latin typeface="Arial" charset="0"/>
                        </a:rPr>
                        <a:t>charCount</a:t>
                      </a:r>
                      <a:r>
                        <a:rPr kumimoji="0" lang="en-US" sz="1400" b="0" i="0" u="none" strike="noStrike" cap="none" normalizeH="0" baseline="0" dirty="0" smtClean="0">
                          <a:ln>
                            <a:noFill/>
                          </a:ln>
                          <a:solidFill>
                            <a:schemeClr val="tx1"/>
                          </a:solidFill>
                          <a:effectLst/>
                          <a:latin typeface="Arial" charset="0"/>
                        </a:rPr>
                        <a:t> are not zero.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4255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Arial" charset="0"/>
                        </a:rPr>
                        <a:t>ArgumentOutOfRangeException</a:t>
                      </a:r>
                      <a:endParaRPr kumimoji="0" lang="en-US" sz="14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1" u="none" strike="noStrike" cap="none" normalizeH="0" baseline="0" dirty="0" err="1" smtClean="0">
                          <a:ln>
                            <a:noFill/>
                          </a:ln>
                          <a:solidFill>
                            <a:schemeClr val="tx1"/>
                          </a:solidFill>
                          <a:effectLst/>
                          <a:latin typeface="Arial" charset="0"/>
                        </a:rPr>
                        <a:t>charCount</a:t>
                      </a:r>
                      <a:r>
                        <a:rPr kumimoji="0" lang="en-US" sz="1400" b="0" i="0" u="none" strike="noStrike" cap="none" normalizeH="0" baseline="0" dirty="0" smtClean="0">
                          <a:ln>
                            <a:noFill/>
                          </a:ln>
                          <a:solidFill>
                            <a:schemeClr val="tx1"/>
                          </a:solidFill>
                          <a:effectLst/>
                          <a:latin typeface="Arial" charset="0"/>
                        </a:rPr>
                        <a:t> is less than zero.</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-or-</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1" u="none" strike="noStrike" cap="none" normalizeH="0" baseline="0" dirty="0" err="1" smtClean="0">
                          <a:ln>
                            <a:noFill/>
                          </a:ln>
                          <a:solidFill>
                            <a:schemeClr val="tx1"/>
                          </a:solidFill>
                          <a:effectLst/>
                          <a:latin typeface="Arial" charset="0"/>
                        </a:rPr>
                        <a:t>startIndex</a:t>
                      </a:r>
                      <a:r>
                        <a:rPr kumimoji="0" lang="en-US" sz="1400" b="0" i="0" u="none" strike="noStrike" cap="none" normalizeH="0" baseline="0" dirty="0" smtClean="0">
                          <a:ln>
                            <a:noFill/>
                          </a:ln>
                          <a:solidFill>
                            <a:schemeClr val="tx1"/>
                          </a:solidFill>
                          <a:effectLst/>
                          <a:latin typeface="Arial" charset="0"/>
                        </a:rPr>
                        <a:t> is less than zero.</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-or-</a:t>
                      </a:r>
                      <a:endParaRPr kumimoji="0" lang="en-US" sz="1400" b="0" i="1"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1" u="none" strike="noStrike" cap="none" normalizeH="0" baseline="0" dirty="0" err="1" smtClean="0">
                          <a:ln>
                            <a:noFill/>
                          </a:ln>
                          <a:solidFill>
                            <a:schemeClr val="tx1"/>
                          </a:solidFill>
                          <a:effectLst/>
                          <a:latin typeface="Arial" charset="0"/>
                        </a:rPr>
                        <a:t>startIndex</a:t>
                      </a:r>
                      <a:r>
                        <a:rPr kumimoji="0" lang="en-US" sz="1400" b="0" i="0" u="none" strike="noStrike" cap="none" normalizeH="0" baseline="0" dirty="0" smtClean="0">
                          <a:ln>
                            <a:noFill/>
                          </a:ln>
                          <a:solidFill>
                            <a:schemeClr val="tx1"/>
                          </a:solidFill>
                          <a:effectLst/>
                          <a:latin typeface="Arial" charset="0"/>
                        </a:rPr>
                        <a:t> + </a:t>
                      </a:r>
                      <a:r>
                        <a:rPr kumimoji="0" lang="en-US" sz="1400" b="0" i="1" u="none" strike="noStrike" cap="none" normalizeH="0" baseline="0" dirty="0" err="1" smtClean="0">
                          <a:ln>
                            <a:noFill/>
                          </a:ln>
                          <a:solidFill>
                            <a:schemeClr val="tx1"/>
                          </a:solidFill>
                          <a:effectLst/>
                          <a:latin typeface="Arial" charset="0"/>
                        </a:rPr>
                        <a:t>charCount</a:t>
                      </a:r>
                      <a:r>
                        <a:rPr kumimoji="0" lang="en-US" sz="1400" b="0" i="0" u="none" strike="noStrike" cap="none" normalizeH="0" baseline="0" dirty="0" smtClean="0">
                          <a:ln>
                            <a:noFill/>
                          </a:ln>
                          <a:solidFill>
                            <a:schemeClr val="tx1"/>
                          </a:solidFill>
                          <a:effectLst/>
                          <a:latin typeface="Arial" charset="0"/>
                        </a:rPr>
                        <a:t> is less than the length of </a:t>
                      </a:r>
                      <a:r>
                        <a:rPr kumimoji="0" lang="en-US" sz="1400" b="0" i="1" u="none" strike="noStrike" cap="none" normalizeH="0" baseline="0" dirty="0" smtClean="0">
                          <a:ln>
                            <a:noFill/>
                          </a:ln>
                          <a:solidFill>
                            <a:schemeClr val="tx1"/>
                          </a:solidFill>
                          <a:effectLst/>
                          <a:latin typeface="Arial" charset="0"/>
                        </a:rPr>
                        <a:t>value</a:t>
                      </a:r>
                      <a:r>
                        <a:rPr kumimoji="0" lang="en-US" sz="1400" b="0" i="0" u="none" strike="noStrike" cap="none" normalizeH="0" baseline="0" dirty="0" smtClean="0">
                          <a:ln>
                            <a:noFill/>
                          </a:ln>
                          <a:solidFill>
                            <a:schemeClr val="tx1"/>
                          </a:solidFill>
                          <a:effectLst/>
                          <a:latin typeface="Arial"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194577" name="Rectangle 17"/>
          <p:cNvSpPr>
            <a:spLocks noGrp="1" noChangeArrowheads="1"/>
          </p:cNvSpPr>
          <p:nvPr>
            <p:ph type="title"/>
          </p:nvPr>
        </p:nvSpPr>
        <p:spPr>
          <a:xfrm>
            <a:off x="685800" y="0"/>
            <a:ext cx="8229600" cy="747897"/>
          </a:xfrm>
          <a:noFill/>
          <a:ln/>
        </p:spPr>
        <p:txBody>
          <a:bodyPr anchor="b"/>
          <a:lstStyle/>
          <a:p>
            <a:r>
              <a:rPr lang="en-US" dirty="0" smtClean="0"/>
              <a:t>Specifications:  .NET </a:t>
            </a:r>
            <a:r>
              <a:rPr lang="en-US" dirty="0"/>
              <a:t>today</a:t>
            </a:r>
          </a:p>
        </p:txBody>
      </p:sp>
    </p:spTree>
    <p:extLst>
      <p:ext uri="{BB962C8B-B14F-4D97-AF65-F5344CB8AC3E}">
        <p14:creationId xmlns:p14="http://schemas.microsoft.com/office/powerpoint/2010/main" val="172207676"/>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bwMode="auto">
          <a:xfrm>
            <a:off x="259307" y="1301659"/>
            <a:ext cx="8693624" cy="2784144"/>
          </a:xfrm>
          <a:prstGeom prst="roundRect">
            <a:avLst/>
          </a:prstGeom>
          <a:ln>
            <a:headEnd type="none" w="med" len="med"/>
            <a:tailEnd type="none" w="med" len="med"/>
          </a:ln>
        </p:spPr>
        <p:style>
          <a:lnRef idx="0">
            <a:schemeClr val="dk1"/>
          </a:lnRef>
          <a:fillRef idx="3">
            <a:schemeClr val="dk1"/>
          </a:fillRef>
          <a:effectRef idx="3">
            <a:schemeClr val="dk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10/main" val="000000" mc:Ignorable="">
                    <a:alpha val="43137"/>
                  </a:srgbClr>
                </a:outerShdw>
              </a:effectLst>
              <a:latin typeface="Segoe" pitchFamily="34" charset="0"/>
            </a:endParaRPr>
          </a:p>
        </p:txBody>
      </p:sp>
      <p:sp>
        <p:nvSpPr>
          <p:cNvPr id="195586" name="Rectangle 2"/>
          <p:cNvSpPr>
            <a:spLocks noGrp="1" noChangeArrowheads="1"/>
          </p:cNvSpPr>
          <p:nvPr>
            <p:ph type="title"/>
          </p:nvPr>
        </p:nvSpPr>
        <p:spPr/>
        <p:txBody>
          <a:bodyPr/>
          <a:lstStyle/>
          <a:p>
            <a:r>
              <a:rPr lang="en-US" dirty="0"/>
              <a:t>Specifications in </a:t>
            </a:r>
            <a:r>
              <a:rPr lang="en-US" dirty="0" smtClean="0"/>
              <a:t>Spec#</a:t>
            </a:r>
            <a:endParaRPr lang="en-US" dirty="0"/>
          </a:p>
        </p:txBody>
      </p:sp>
      <p:sp>
        <p:nvSpPr>
          <p:cNvPr id="195587" name="Text Box 3"/>
          <p:cNvSpPr txBox="1">
            <a:spLocks noGrp="1" noChangeArrowheads="1"/>
          </p:cNvSpPr>
          <p:nvPr>
            <p:ph type="body" idx="1"/>
          </p:nvPr>
        </p:nvSpPr>
        <p:spPr>
          <a:xfrm>
            <a:off x="457200" y="1485904"/>
            <a:ext cx="8441140" cy="2215991"/>
          </a:xfrm>
          <a:noFill/>
          <a:ln/>
        </p:spPr>
        <p:txBody>
          <a:bodyPr/>
          <a:lstStyle/>
          <a:p>
            <a:pPr marL="0" indent="0">
              <a:buFontTx/>
              <a:buNone/>
              <a:tabLst>
                <a:tab pos="3479800" algn="l"/>
              </a:tabLst>
            </a:pPr>
            <a:r>
              <a:rPr lang="en-US" sz="1800" dirty="0">
                <a:solidFill>
                  <a:srgbClr xmlns:mc="http://schemas.openxmlformats.org/markup-compatibility/2006" xmlns:a14="http://schemas.microsoft.com/office/drawing/2010/main" val="00B0F0" mc:Ignorable=""/>
                </a:solidFill>
                <a:latin typeface="Consolas" pitchFamily="49" charset="0"/>
              </a:rPr>
              <a:t>public</a:t>
            </a:r>
            <a:r>
              <a:rPr lang="en-US" sz="1800" dirty="0">
                <a:solidFill>
                  <a:schemeClr val="tx1"/>
                </a:solidFill>
                <a:latin typeface="Consolas" pitchFamily="49" charset="0"/>
              </a:rPr>
              <a:t> </a:t>
            </a:r>
            <a:r>
              <a:rPr lang="en-US" sz="1800" dirty="0" err="1">
                <a:solidFill>
                  <a:schemeClr val="tx1"/>
                </a:solidFill>
                <a:latin typeface="Consolas" pitchFamily="49" charset="0"/>
              </a:rPr>
              <a:t>StringBuilder</a:t>
            </a:r>
            <a:r>
              <a:rPr lang="en-US" sz="1800" dirty="0">
                <a:solidFill>
                  <a:schemeClr val="tx1"/>
                </a:solidFill>
                <a:latin typeface="Consolas" pitchFamily="49" charset="0"/>
              </a:rPr>
              <a:t> </a:t>
            </a:r>
            <a:r>
              <a:rPr lang="en-US" sz="1800" dirty="0" smtClean="0">
                <a:solidFill>
                  <a:schemeClr val="tx1"/>
                </a:solidFill>
                <a:latin typeface="Consolas" pitchFamily="49" charset="0"/>
              </a:rPr>
              <a:t>Append(</a:t>
            </a:r>
            <a:r>
              <a:rPr lang="en-US" sz="1800" dirty="0">
                <a:solidFill>
                  <a:srgbClr xmlns:mc="http://schemas.openxmlformats.org/markup-compatibility/2006" xmlns:a14="http://schemas.microsoft.com/office/drawing/2010/main" val="00B0F0" mc:Ignorable=""/>
                </a:solidFill>
                <a:latin typeface="Consolas" pitchFamily="49" charset="0"/>
              </a:rPr>
              <a:t>char</a:t>
            </a:r>
            <a:r>
              <a:rPr lang="en-US" sz="1800" dirty="0" smtClean="0">
                <a:solidFill>
                  <a:schemeClr val="tx1"/>
                </a:solidFill>
                <a:latin typeface="Consolas" pitchFamily="49" charset="0"/>
              </a:rPr>
              <a:t>[] </a:t>
            </a:r>
            <a:r>
              <a:rPr lang="en-US" sz="1800" dirty="0">
                <a:solidFill>
                  <a:schemeClr val="tx1"/>
                </a:solidFill>
                <a:latin typeface="Consolas" pitchFamily="49" charset="0"/>
              </a:rPr>
              <a:t>value, </a:t>
            </a:r>
            <a:r>
              <a:rPr lang="en-US" sz="1800" dirty="0" err="1">
                <a:solidFill>
                  <a:srgbClr xmlns:mc="http://schemas.openxmlformats.org/markup-compatibility/2006" xmlns:a14="http://schemas.microsoft.com/office/drawing/2010/main" val="00B0F0" mc:Ignorable=""/>
                </a:solidFill>
                <a:latin typeface="Consolas" pitchFamily="49" charset="0"/>
              </a:rPr>
              <a:t>int</a:t>
            </a:r>
            <a:r>
              <a:rPr lang="en-US" sz="1800" dirty="0">
                <a:solidFill>
                  <a:schemeClr val="tx1"/>
                </a:solidFill>
                <a:latin typeface="Consolas" pitchFamily="49" charset="0"/>
              </a:rPr>
              <a:t> </a:t>
            </a:r>
            <a:r>
              <a:rPr lang="en-US" sz="1800" dirty="0" err="1">
                <a:solidFill>
                  <a:schemeClr val="tx1"/>
                </a:solidFill>
                <a:latin typeface="Consolas" pitchFamily="49" charset="0"/>
              </a:rPr>
              <a:t>startIndex</a:t>
            </a:r>
            <a:r>
              <a:rPr lang="en-US" sz="1800" dirty="0">
                <a:solidFill>
                  <a:schemeClr val="tx1"/>
                </a:solidFill>
                <a:latin typeface="Consolas" pitchFamily="49" charset="0"/>
              </a:rPr>
              <a:t>,</a:t>
            </a:r>
            <a:br>
              <a:rPr lang="en-US" sz="1800" dirty="0">
                <a:solidFill>
                  <a:schemeClr val="tx1"/>
                </a:solidFill>
                <a:latin typeface="Consolas" pitchFamily="49" charset="0"/>
              </a:rPr>
            </a:br>
            <a:r>
              <a:rPr lang="en-US" sz="1800" dirty="0" smtClean="0">
                <a:solidFill>
                  <a:schemeClr val="tx1"/>
                </a:solidFill>
                <a:latin typeface="Consolas" pitchFamily="49" charset="0"/>
              </a:rPr>
              <a:t>                            </a:t>
            </a:r>
            <a:r>
              <a:rPr lang="en-US" sz="1800" dirty="0" err="1">
                <a:solidFill>
                  <a:srgbClr xmlns:mc="http://schemas.openxmlformats.org/markup-compatibility/2006" xmlns:a14="http://schemas.microsoft.com/office/drawing/2010/main" val="00B0F0" mc:Ignorable=""/>
                </a:solidFill>
                <a:latin typeface="Consolas" pitchFamily="49" charset="0"/>
              </a:rPr>
              <a:t>int</a:t>
            </a:r>
            <a:r>
              <a:rPr lang="en-US" sz="1800" dirty="0" smtClean="0">
                <a:solidFill>
                  <a:schemeClr val="tx1"/>
                </a:solidFill>
                <a:latin typeface="Consolas" pitchFamily="49" charset="0"/>
              </a:rPr>
              <a:t> </a:t>
            </a:r>
            <a:r>
              <a:rPr lang="en-US" sz="1800" dirty="0" err="1">
                <a:solidFill>
                  <a:schemeClr val="tx1"/>
                </a:solidFill>
                <a:latin typeface="Consolas" pitchFamily="49" charset="0"/>
              </a:rPr>
              <a:t>charCount</a:t>
            </a:r>
            <a:r>
              <a:rPr lang="en-US" sz="1800" dirty="0">
                <a:solidFill>
                  <a:schemeClr val="tx1"/>
                </a:solidFill>
                <a:latin typeface="Consolas" pitchFamily="49" charset="0"/>
              </a:rPr>
              <a:t> );</a:t>
            </a:r>
          </a:p>
          <a:p>
            <a:pPr marL="0" indent="0">
              <a:buFontTx/>
              <a:buNone/>
              <a:tabLst>
                <a:tab pos="3548063" algn="l"/>
              </a:tabLst>
            </a:pPr>
            <a:r>
              <a:rPr lang="en-US" sz="1800" dirty="0">
                <a:solidFill>
                  <a:schemeClr val="tx1"/>
                </a:solidFill>
                <a:latin typeface="Consolas" pitchFamily="49" charset="0"/>
              </a:rPr>
              <a:t>  </a:t>
            </a:r>
            <a:r>
              <a:rPr lang="en-US" sz="1800" dirty="0">
                <a:solidFill>
                  <a:srgbClr xmlns:mc="http://schemas.openxmlformats.org/markup-compatibility/2006" xmlns:a14="http://schemas.microsoft.com/office/drawing/2010/main" val="00B0F0" mc:Ignorable=""/>
                </a:solidFill>
                <a:latin typeface="Consolas" pitchFamily="49" charset="0"/>
              </a:rPr>
              <a:t>requires</a:t>
            </a:r>
            <a:r>
              <a:rPr lang="en-US" sz="1800" dirty="0">
                <a:solidFill>
                  <a:schemeClr val="tx1"/>
                </a:solidFill>
                <a:latin typeface="Consolas" pitchFamily="49" charset="0"/>
              </a:rPr>
              <a:t> value == </a:t>
            </a:r>
            <a:r>
              <a:rPr lang="en-US" sz="1800" dirty="0">
                <a:solidFill>
                  <a:srgbClr xmlns:mc="http://schemas.openxmlformats.org/markup-compatibility/2006" xmlns:a14="http://schemas.microsoft.com/office/drawing/2010/main" val="00B0F0" mc:Ignorable=""/>
                </a:solidFill>
                <a:latin typeface="Consolas" pitchFamily="49" charset="0"/>
              </a:rPr>
              <a:t>null</a:t>
            </a:r>
            <a:r>
              <a:rPr lang="en-US" sz="1800" dirty="0">
                <a:solidFill>
                  <a:schemeClr val="tx1"/>
                </a:solidFill>
                <a:latin typeface="Consolas" pitchFamily="49" charset="0"/>
              </a:rPr>
              <a:t>  </a:t>
            </a:r>
            <a:r>
              <a:rPr lang="en-US" sz="1800" dirty="0" smtClean="0">
                <a:solidFill>
                  <a:schemeClr val="tx1"/>
                </a:solidFill>
                <a:latin typeface="Consolas" pitchFamily="49" charset="0"/>
              </a:rPr>
              <a:t>==&gt;  </a:t>
            </a:r>
            <a:r>
              <a:rPr lang="en-US" sz="1800" dirty="0" err="1" smtClean="0">
                <a:solidFill>
                  <a:schemeClr val="tx1"/>
                </a:solidFill>
                <a:latin typeface="Consolas" pitchFamily="49" charset="0"/>
              </a:rPr>
              <a:t>startIndex</a:t>
            </a:r>
            <a:r>
              <a:rPr lang="en-US" sz="1800" dirty="0" smtClean="0">
                <a:solidFill>
                  <a:schemeClr val="tx1"/>
                </a:solidFill>
                <a:latin typeface="Consolas" pitchFamily="49" charset="0"/>
              </a:rPr>
              <a:t> </a:t>
            </a:r>
            <a:r>
              <a:rPr lang="en-US" sz="1800" dirty="0">
                <a:solidFill>
                  <a:schemeClr val="tx1"/>
                </a:solidFill>
                <a:latin typeface="Consolas" pitchFamily="49" charset="0"/>
              </a:rPr>
              <a:t>== 0 &amp;&amp; </a:t>
            </a:r>
            <a:r>
              <a:rPr lang="en-US" sz="1800" dirty="0" err="1">
                <a:solidFill>
                  <a:schemeClr val="tx1"/>
                </a:solidFill>
                <a:latin typeface="Consolas" pitchFamily="49" charset="0"/>
              </a:rPr>
              <a:t>charCount</a:t>
            </a:r>
            <a:r>
              <a:rPr lang="en-US" sz="1800" dirty="0">
                <a:solidFill>
                  <a:schemeClr val="tx1"/>
                </a:solidFill>
                <a:latin typeface="Consolas" pitchFamily="49" charset="0"/>
              </a:rPr>
              <a:t> == 0;</a:t>
            </a:r>
          </a:p>
          <a:p>
            <a:pPr marL="0" indent="0">
              <a:buFontTx/>
              <a:buNone/>
              <a:tabLst>
                <a:tab pos="3548063" algn="l"/>
              </a:tabLst>
            </a:pPr>
            <a:r>
              <a:rPr lang="en-US" sz="1800" dirty="0">
                <a:solidFill>
                  <a:schemeClr val="tx1"/>
                </a:solidFill>
                <a:latin typeface="Consolas" pitchFamily="49" charset="0"/>
              </a:rPr>
              <a:t>  </a:t>
            </a:r>
            <a:r>
              <a:rPr lang="en-US" sz="1800" dirty="0">
                <a:solidFill>
                  <a:srgbClr xmlns:mc="http://schemas.openxmlformats.org/markup-compatibility/2006" xmlns:a14="http://schemas.microsoft.com/office/drawing/2010/main" val="00B0F0" mc:Ignorable=""/>
                </a:solidFill>
                <a:latin typeface="Consolas" pitchFamily="49" charset="0"/>
              </a:rPr>
              <a:t>requires</a:t>
            </a:r>
            <a:r>
              <a:rPr lang="en-US" sz="1800" dirty="0">
                <a:solidFill>
                  <a:schemeClr val="tx1"/>
                </a:solidFill>
                <a:latin typeface="Consolas" pitchFamily="49" charset="0"/>
              </a:rPr>
              <a:t> 0 &lt;= </a:t>
            </a:r>
            <a:r>
              <a:rPr lang="en-US" sz="1800" dirty="0" err="1">
                <a:solidFill>
                  <a:schemeClr val="tx1"/>
                </a:solidFill>
                <a:latin typeface="Consolas" pitchFamily="49" charset="0"/>
              </a:rPr>
              <a:t>startIndex</a:t>
            </a:r>
            <a:r>
              <a:rPr lang="en-US" sz="1800" dirty="0">
                <a:solidFill>
                  <a:schemeClr val="tx1"/>
                </a:solidFill>
                <a:latin typeface="Consolas" pitchFamily="49" charset="0"/>
              </a:rPr>
              <a:t>;</a:t>
            </a:r>
          </a:p>
          <a:p>
            <a:pPr marL="0" indent="0">
              <a:buFontTx/>
              <a:buNone/>
              <a:tabLst>
                <a:tab pos="3548063" algn="l"/>
              </a:tabLst>
            </a:pPr>
            <a:r>
              <a:rPr lang="en-US" sz="1800" dirty="0">
                <a:solidFill>
                  <a:schemeClr val="tx1"/>
                </a:solidFill>
                <a:latin typeface="Consolas" pitchFamily="49" charset="0"/>
              </a:rPr>
              <a:t>  </a:t>
            </a:r>
            <a:r>
              <a:rPr lang="en-US" sz="1800" dirty="0">
                <a:solidFill>
                  <a:srgbClr xmlns:mc="http://schemas.openxmlformats.org/markup-compatibility/2006" xmlns:a14="http://schemas.microsoft.com/office/drawing/2010/main" val="00B0F0" mc:Ignorable=""/>
                </a:solidFill>
                <a:latin typeface="Consolas" pitchFamily="49" charset="0"/>
              </a:rPr>
              <a:t>requires</a:t>
            </a:r>
            <a:r>
              <a:rPr lang="en-US" sz="1800" dirty="0">
                <a:solidFill>
                  <a:schemeClr val="tx1"/>
                </a:solidFill>
                <a:latin typeface="Consolas" pitchFamily="49" charset="0"/>
              </a:rPr>
              <a:t> 0 &lt;= </a:t>
            </a:r>
            <a:r>
              <a:rPr lang="en-US" sz="1800" dirty="0" err="1">
                <a:solidFill>
                  <a:schemeClr val="tx1"/>
                </a:solidFill>
                <a:latin typeface="Consolas" pitchFamily="49" charset="0"/>
              </a:rPr>
              <a:t>charCount</a:t>
            </a:r>
            <a:r>
              <a:rPr lang="en-US" sz="1800" dirty="0">
                <a:solidFill>
                  <a:schemeClr val="tx1"/>
                </a:solidFill>
                <a:latin typeface="Consolas" pitchFamily="49" charset="0"/>
              </a:rPr>
              <a:t>;</a:t>
            </a:r>
          </a:p>
          <a:p>
            <a:pPr marL="0" indent="0">
              <a:buFontTx/>
              <a:buNone/>
              <a:tabLst>
                <a:tab pos="3548063" algn="l"/>
              </a:tabLst>
            </a:pPr>
            <a:r>
              <a:rPr lang="en-US" sz="1800" dirty="0">
                <a:solidFill>
                  <a:schemeClr val="tx1"/>
                </a:solidFill>
                <a:latin typeface="Consolas" pitchFamily="49" charset="0"/>
              </a:rPr>
              <a:t>  </a:t>
            </a:r>
            <a:r>
              <a:rPr lang="en-US" sz="1800" dirty="0">
                <a:solidFill>
                  <a:srgbClr xmlns:mc="http://schemas.openxmlformats.org/markup-compatibility/2006" xmlns:a14="http://schemas.microsoft.com/office/drawing/2010/main" val="00B0F0" mc:Ignorable=""/>
                </a:solidFill>
                <a:latin typeface="Consolas" pitchFamily="49" charset="0"/>
              </a:rPr>
              <a:t>requires</a:t>
            </a:r>
            <a:r>
              <a:rPr lang="en-US" sz="1800" dirty="0">
                <a:solidFill>
                  <a:schemeClr val="tx1"/>
                </a:solidFill>
                <a:latin typeface="Consolas" pitchFamily="49" charset="0"/>
              </a:rPr>
              <a:t> value </a:t>
            </a:r>
            <a:r>
              <a:rPr lang="en-US" sz="1800" dirty="0" smtClean="0">
                <a:solidFill>
                  <a:schemeClr val="tx1"/>
                </a:solidFill>
                <a:latin typeface="Consolas" pitchFamily="49" charset="0"/>
              </a:rPr>
              <a:t>!= </a:t>
            </a:r>
            <a:r>
              <a:rPr lang="en-US" sz="1800" dirty="0">
                <a:solidFill>
                  <a:srgbClr xmlns:mc="http://schemas.openxmlformats.org/markup-compatibility/2006" xmlns:a14="http://schemas.microsoft.com/office/drawing/2010/main" val="00B0F0" mc:Ignorable=""/>
                </a:solidFill>
                <a:latin typeface="Consolas" pitchFamily="49" charset="0"/>
              </a:rPr>
              <a:t>null</a:t>
            </a:r>
            <a:r>
              <a:rPr lang="en-US" sz="1800" dirty="0">
                <a:solidFill>
                  <a:schemeClr val="tx1"/>
                </a:solidFill>
                <a:latin typeface="Consolas" pitchFamily="49" charset="0"/>
              </a:rPr>
              <a:t> </a:t>
            </a:r>
            <a:r>
              <a:rPr lang="en-US" sz="1800" dirty="0" smtClean="0">
                <a:solidFill>
                  <a:schemeClr val="tx1"/>
                </a:solidFill>
                <a:latin typeface="Consolas" pitchFamily="49" charset="0"/>
              </a:rPr>
              <a:t> ==&gt;</a:t>
            </a:r>
            <a:r>
              <a:rPr lang="en-US" sz="1800" dirty="0">
                <a:solidFill>
                  <a:schemeClr val="tx1"/>
                </a:solidFill>
                <a:latin typeface="Consolas" pitchFamily="49" charset="0"/>
              </a:rPr>
              <a:t/>
            </a:r>
            <a:br>
              <a:rPr lang="en-US" sz="1800" dirty="0">
                <a:solidFill>
                  <a:schemeClr val="tx1"/>
                </a:solidFill>
                <a:latin typeface="Consolas" pitchFamily="49" charset="0"/>
              </a:rPr>
            </a:br>
            <a:r>
              <a:rPr lang="en-US" sz="1800" dirty="0">
                <a:solidFill>
                  <a:schemeClr val="tx1"/>
                </a:solidFill>
                <a:latin typeface="Consolas" pitchFamily="49" charset="0"/>
              </a:rPr>
              <a:t>                   </a:t>
            </a:r>
            <a:r>
              <a:rPr lang="en-US" sz="1800" dirty="0" err="1">
                <a:solidFill>
                  <a:schemeClr val="tx1"/>
                </a:solidFill>
                <a:latin typeface="Consolas" pitchFamily="49" charset="0"/>
              </a:rPr>
              <a:t>startIndex</a:t>
            </a:r>
            <a:r>
              <a:rPr lang="en-US" sz="1800" dirty="0">
                <a:solidFill>
                  <a:schemeClr val="tx1"/>
                </a:solidFill>
                <a:latin typeface="Consolas" pitchFamily="49" charset="0"/>
              </a:rPr>
              <a:t> + </a:t>
            </a:r>
            <a:r>
              <a:rPr lang="en-US" sz="1800" dirty="0" err="1">
                <a:solidFill>
                  <a:schemeClr val="tx1"/>
                </a:solidFill>
                <a:latin typeface="Consolas" pitchFamily="49" charset="0"/>
              </a:rPr>
              <a:t>charCount</a:t>
            </a:r>
            <a:r>
              <a:rPr lang="en-US" sz="1800" dirty="0">
                <a:solidFill>
                  <a:schemeClr val="tx1"/>
                </a:solidFill>
                <a:latin typeface="Consolas" pitchFamily="49" charset="0"/>
              </a:rPr>
              <a:t> &lt;= </a:t>
            </a:r>
            <a:r>
              <a:rPr lang="en-US" sz="1800" dirty="0" err="1">
                <a:solidFill>
                  <a:schemeClr val="tx1"/>
                </a:solidFill>
                <a:latin typeface="Consolas" pitchFamily="49" charset="0"/>
              </a:rPr>
              <a:t>value.Length</a:t>
            </a:r>
            <a:r>
              <a:rPr lang="en-US" sz="1800" dirty="0" smtClean="0">
                <a:solidFill>
                  <a:schemeClr val="tx1"/>
                </a:solidFill>
                <a:latin typeface="Consolas" pitchFamily="49" charset="0"/>
              </a:rPr>
              <a:t>;</a:t>
            </a:r>
            <a:br>
              <a:rPr lang="en-US" sz="1800" dirty="0" smtClean="0">
                <a:solidFill>
                  <a:schemeClr val="tx1"/>
                </a:solidFill>
                <a:latin typeface="Consolas" pitchFamily="49" charset="0"/>
              </a:rPr>
            </a:br>
            <a:r>
              <a:rPr lang="en-US" sz="1800" dirty="0" smtClean="0">
                <a:solidFill>
                  <a:schemeClr val="tx1"/>
                </a:solidFill>
                <a:latin typeface="Consolas" pitchFamily="49" charset="0"/>
              </a:rPr>
              <a:t>  </a:t>
            </a:r>
            <a:r>
              <a:rPr lang="en-US" sz="1800" dirty="0">
                <a:solidFill>
                  <a:srgbClr xmlns:mc="http://schemas.openxmlformats.org/markup-compatibility/2006" xmlns:a14="http://schemas.microsoft.com/office/drawing/2010/main" val="00B0F0" mc:Ignorable=""/>
                </a:solidFill>
                <a:latin typeface="Consolas" pitchFamily="49" charset="0"/>
              </a:rPr>
              <a:t>ensures</a:t>
            </a:r>
            <a:r>
              <a:rPr lang="en-US" sz="1800" dirty="0" smtClean="0">
                <a:solidFill>
                  <a:schemeClr val="tx1"/>
                </a:solidFill>
                <a:latin typeface="Consolas" pitchFamily="49" charset="0"/>
              </a:rPr>
              <a:t> </a:t>
            </a:r>
            <a:r>
              <a:rPr lang="en-US" sz="1800" dirty="0">
                <a:solidFill>
                  <a:srgbClr xmlns:mc="http://schemas.openxmlformats.org/markup-compatibility/2006" xmlns:a14="http://schemas.microsoft.com/office/drawing/2010/main" val="00B0F0" mc:Ignorable=""/>
                </a:solidFill>
                <a:latin typeface="Consolas" pitchFamily="49" charset="0"/>
              </a:rPr>
              <a:t>result</a:t>
            </a:r>
            <a:r>
              <a:rPr lang="en-US" sz="1800" dirty="0" smtClean="0">
                <a:solidFill>
                  <a:schemeClr val="tx1"/>
                </a:solidFill>
                <a:latin typeface="Consolas" pitchFamily="49" charset="0"/>
              </a:rPr>
              <a:t> == </a:t>
            </a:r>
            <a:r>
              <a:rPr lang="en-US" sz="1800" dirty="0">
                <a:solidFill>
                  <a:srgbClr xmlns:mc="http://schemas.openxmlformats.org/markup-compatibility/2006" xmlns:a14="http://schemas.microsoft.com/office/drawing/2010/main" val="00B0F0" mc:Ignorable=""/>
                </a:solidFill>
                <a:latin typeface="Consolas" pitchFamily="49" charset="0"/>
              </a:rPr>
              <a:t>this</a:t>
            </a:r>
            <a:r>
              <a:rPr lang="en-US" sz="1800" dirty="0" smtClean="0">
                <a:solidFill>
                  <a:schemeClr val="tx1"/>
                </a:solidFill>
                <a:latin typeface="Consolas" pitchFamily="49" charset="0"/>
              </a:rPr>
              <a:t>;</a:t>
            </a:r>
            <a:endParaRPr lang="en-US" sz="1800" dirty="0">
              <a:solidFill>
                <a:schemeClr val="tx1"/>
              </a:solidFill>
              <a:latin typeface="Consolas" pitchFamily="49" charset="0"/>
            </a:endParaRPr>
          </a:p>
        </p:txBody>
      </p:sp>
    </p:spTree>
    <p:extLst>
      <p:ext uri="{BB962C8B-B14F-4D97-AF65-F5344CB8AC3E}">
        <p14:creationId xmlns:p14="http://schemas.microsoft.com/office/powerpoint/2010/main" val="3517741059"/>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Software engineering research</a:t>
            </a:r>
            <a:endParaRPr lang="en-US" dirty="0"/>
          </a:p>
        </p:txBody>
      </p:sp>
      <p:sp>
        <p:nvSpPr>
          <p:cNvPr id="3" name="Content Placeholder 2"/>
          <p:cNvSpPr>
            <a:spLocks noGrp="1"/>
          </p:cNvSpPr>
          <p:nvPr>
            <p:ph idx="1"/>
          </p:nvPr>
        </p:nvSpPr>
        <p:spPr>
          <a:xfrm>
            <a:off x="381000" y="1056704"/>
            <a:ext cx="8382000" cy="5073697"/>
          </a:xfrm>
        </p:spPr>
        <p:txBody>
          <a:bodyPr/>
          <a:lstStyle/>
          <a:p>
            <a:r>
              <a:rPr lang="en-US" dirty="0" smtClean="0"/>
              <a:t>Goal</a:t>
            </a:r>
          </a:p>
          <a:p>
            <a:pPr lvl="1"/>
            <a:r>
              <a:rPr lang="en-US" dirty="0" smtClean="0"/>
              <a:t>Better build, maintain, and understand programs</a:t>
            </a:r>
          </a:p>
          <a:p>
            <a:r>
              <a:rPr lang="en-US" dirty="0" smtClean="0"/>
              <a:t>How do we do it?</a:t>
            </a:r>
            <a:endParaRPr lang="en-US" dirty="0" smtClean="0"/>
          </a:p>
          <a:p>
            <a:pPr lvl="1"/>
            <a:r>
              <a:rPr lang="en-US" dirty="0" smtClean="0"/>
              <a:t>Specifications</a:t>
            </a:r>
          </a:p>
          <a:p>
            <a:pPr lvl="1"/>
            <a:r>
              <a:rPr lang="en-US" dirty="0" smtClean="0"/>
              <a:t>Tools, tools, tools</a:t>
            </a:r>
          </a:p>
          <a:p>
            <a:pPr lvl="2"/>
            <a:r>
              <a:rPr lang="en-US" dirty="0" smtClean="0"/>
              <a:t>Program semantics</a:t>
            </a:r>
          </a:p>
          <a:p>
            <a:pPr lvl="2"/>
            <a:r>
              <a:rPr lang="en-US" dirty="0" smtClean="0"/>
              <a:t>Verification-condition generation, symbolic execution, model checking, abstract interpretation, </a:t>
            </a:r>
            <a:r>
              <a:rPr lang="en-US" dirty="0" err="1" smtClean="0"/>
              <a:t>fuzzing</a:t>
            </a:r>
            <a:r>
              <a:rPr lang="en-US" dirty="0" smtClean="0"/>
              <a:t>, test generation</a:t>
            </a:r>
          </a:p>
          <a:p>
            <a:pPr lvl="2"/>
            <a:r>
              <a:rPr lang="en-US" dirty="0" err="1" smtClean="0"/>
              <a:t>Satisfiability</a:t>
            </a:r>
            <a:r>
              <a:rPr lang="en-US" dirty="0" smtClean="0"/>
              <a:t> Modulo Theories (SMT)</a:t>
            </a:r>
          </a:p>
        </p:txBody>
      </p:sp>
    </p:spTree>
    <p:extLst>
      <p:ext uri="{BB962C8B-B14F-4D97-AF65-F5344CB8AC3E}">
        <p14:creationId xmlns:p14="http://schemas.microsoft.com/office/powerpoint/2010/main" val="856481295"/>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fade">
                                      <p:cBhvr>
                                        <p:cTn id="16" dur="500"/>
                                        <p:tgtEl>
                                          <p:spTgt spid="3">
                                            <p:txEl>
                                              <p:pRg st="5" end="5"/>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fade">
                                      <p:cBhvr>
                                        <p:cTn id="19" dur="500"/>
                                        <p:tgtEl>
                                          <p:spTgt spid="3">
                                            <p:txEl>
                                              <p:pRg st="6" end="6"/>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fade">
                                      <p:cBhvr>
                                        <p:cTn id="2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bwMode="auto">
          <a:xfrm>
            <a:off x="259307" y="1301658"/>
            <a:ext cx="8693624" cy="4176215"/>
          </a:xfrm>
          <a:prstGeom prst="roundRect">
            <a:avLst/>
          </a:prstGeom>
          <a:ln>
            <a:headEnd type="none" w="med" len="med"/>
            <a:tailEnd type="none" w="med" len="med"/>
          </a:ln>
        </p:spPr>
        <p:style>
          <a:lnRef idx="0">
            <a:schemeClr val="dk1"/>
          </a:lnRef>
          <a:fillRef idx="3">
            <a:schemeClr val="dk1"/>
          </a:fillRef>
          <a:effectRef idx="3">
            <a:schemeClr val="dk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10/main" val="000000" mc:Ignorable="">
                    <a:alpha val="43137"/>
                  </a:srgbClr>
                </a:outerShdw>
              </a:effectLst>
              <a:latin typeface="Segoe" pitchFamily="34" charset="0"/>
            </a:endParaRPr>
          </a:p>
        </p:txBody>
      </p:sp>
      <p:sp>
        <p:nvSpPr>
          <p:cNvPr id="195586" name="Rectangle 2"/>
          <p:cNvSpPr>
            <a:spLocks noGrp="1" noChangeArrowheads="1"/>
          </p:cNvSpPr>
          <p:nvPr>
            <p:ph type="title"/>
          </p:nvPr>
        </p:nvSpPr>
        <p:spPr>
          <a:xfrm>
            <a:off x="381000" y="230187"/>
            <a:ext cx="8382000" cy="997196"/>
          </a:xfrm>
        </p:spPr>
        <p:txBody>
          <a:bodyPr/>
          <a:lstStyle/>
          <a:p>
            <a:r>
              <a:rPr lang="en-US" sz="4800" dirty="0"/>
              <a:t>Specifications </a:t>
            </a:r>
            <a:r>
              <a:rPr lang="en-US" sz="4800" dirty="0" smtClean="0"/>
              <a:t>with Code </a:t>
            </a:r>
            <a:r>
              <a:rPr lang="en-US" sz="4800" dirty="0" smtClean="0"/>
              <a:t>Contracts</a:t>
            </a:r>
            <a:br>
              <a:rPr lang="en-US" sz="4800" dirty="0" smtClean="0"/>
            </a:br>
            <a:r>
              <a:rPr lang="en-US" sz="2400" dirty="0" smtClean="0"/>
              <a:t>[Barnett</a:t>
            </a:r>
            <a:r>
              <a:rPr lang="en-US" sz="2400" dirty="0"/>
              <a:t>, </a:t>
            </a:r>
            <a:r>
              <a:rPr lang="en-US" sz="2400" dirty="0" err="1" smtClean="0"/>
              <a:t>Fähndrich</a:t>
            </a:r>
            <a:r>
              <a:rPr lang="en-US" sz="2400" dirty="0"/>
              <a:t>, </a:t>
            </a:r>
            <a:r>
              <a:rPr lang="en-US" sz="2400" dirty="0" err="1" smtClean="0"/>
              <a:t>Grunkemeyer</a:t>
            </a:r>
            <a:r>
              <a:rPr lang="en-US" sz="2400" dirty="0" smtClean="0"/>
              <a:t>, Logozzo, et al.]</a:t>
            </a:r>
            <a:endParaRPr lang="en-US" sz="4800" dirty="0"/>
          </a:p>
        </p:txBody>
      </p:sp>
      <p:sp>
        <p:nvSpPr>
          <p:cNvPr id="195587" name="Text Box 3"/>
          <p:cNvSpPr txBox="1">
            <a:spLocks noGrp="1" noChangeArrowheads="1"/>
          </p:cNvSpPr>
          <p:nvPr>
            <p:ph type="body" idx="1"/>
          </p:nvPr>
        </p:nvSpPr>
        <p:spPr>
          <a:xfrm>
            <a:off x="457200" y="1485904"/>
            <a:ext cx="8441140" cy="3573286"/>
          </a:xfrm>
          <a:noFill/>
          <a:ln/>
        </p:spPr>
        <p:txBody>
          <a:bodyPr/>
          <a:lstStyle/>
          <a:p>
            <a:pPr marL="0" indent="0">
              <a:buFontTx/>
              <a:buNone/>
              <a:tabLst>
                <a:tab pos="3479800" algn="l"/>
              </a:tabLst>
            </a:pPr>
            <a:r>
              <a:rPr lang="en-US" sz="1800" dirty="0">
                <a:solidFill>
                  <a:srgbClr xmlns:mc="http://schemas.openxmlformats.org/markup-compatibility/2006" xmlns:a14="http://schemas.microsoft.com/office/drawing/2010/main" val="00B0F0" mc:Ignorable=""/>
                </a:solidFill>
                <a:latin typeface="Consolas" pitchFamily="49" charset="0"/>
              </a:rPr>
              <a:t>public</a:t>
            </a:r>
            <a:r>
              <a:rPr lang="en-US" sz="1800" dirty="0">
                <a:solidFill>
                  <a:schemeClr val="tx1"/>
                </a:solidFill>
                <a:latin typeface="Consolas" pitchFamily="49" charset="0"/>
              </a:rPr>
              <a:t> </a:t>
            </a:r>
            <a:r>
              <a:rPr lang="en-US" sz="1800" dirty="0" err="1">
                <a:solidFill>
                  <a:schemeClr val="tx1"/>
                </a:solidFill>
                <a:latin typeface="Consolas" pitchFamily="49" charset="0"/>
              </a:rPr>
              <a:t>StringBuilder</a:t>
            </a:r>
            <a:r>
              <a:rPr lang="en-US" sz="1800" dirty="0">
                <a:solidFill>
                  <a:schemeClr val="tx1"/>
                </a:solidFill>
                <a:latin typeface="Consolas" pitchFamily="49" charset="0"/>
              </a:rPr>
              <a:t> </a:t>
            </a:r>
            <a:r>
              <a:rPr lang="en-US" sz="1800" dirty="0" smtClean="0">
                <a:solidFill>
                  <a:schemeClr val="tx1"/>
                </a:solidFill>
                <a:latin typeface="Consolas" pitchFamily="49" charset="0"/>
              </a:rPr>
              <a:t>Append(</a:t>
            </a:r>
            <a:r>
              <a:rPr lang="en-US" sz="1800" dirty="0">
                <a:solidFill>
                  <a:srgbClr xmlns:mc="http://schemas.openxmlformats.org/markup-compatibility/2006" xmlns:a14="http://schemas.microsoft.com/office/drawing/2010/main" val="00B0F0" mc:Ignorable=""/>
                </a:solidFill>
                <a:latin typeface="Consolas" pitchFamily="49" charset="0"/>
              </a:rPr>
              <a:t>char</a:t>
            </a:r>
            <a:r>
              <a:rPr lang="en-US" sz="1800" dirty="0" smtClean="0">
                <a:solidFill>
                  <a:schemeClr val="tx1"/>
                </a:solidFill>
                <a:latin typeface="Consolas" pitchFamily="49" charset="0"/>
              </a:rPr>
              <a:t>[] </a:t>
            </a:r>
            <a:r>
              <a:rPr lang="en-US" sz="1800" dirty="0">
                <a:solidFill>
                  <a:schemeClr val="tx1"/>
                </a:solidFill>
                <a:latin typeface="Consolas" pitchFamily="49" charset="0"/>
              </a:rPr>
              <a:t>value, </a:t>
            </a:r>
            <a:r>
              <a:rPr lang="en-US" sz="1800" dirty="0" err="1">
                <a:solidFill>
                  <a:srgbClr xmlns:mc="http://schemas.openxmlformats.org/markup-compatibility/2006" xmlns:a14="http://schemas.microsoft.com/office/drawing/2010/main" val="00B0F0" mc:Ignorable=""/>
                </a:solidFill>
                <a:latin typeface="Consolas" pitchFamily="49" charset="0"/>
              </a:rPr>
              <a:t>int</a:t>
            </a:r>
            <a:r>
              <a:rPr lang="en-US" sz="1800" dirty="0">
                <a:solidFill>
                  <a:schemeClr val="tx1"/>
                </a:solidFill>
                <a:latin typeface="Consolas" pitchFamily="49" charset="0"/>
              </a:rPr>
              <a:t> </a:t>
            </a:r>
            <a:r>
              <a:rPr lang="en-US" sz="1800" dirty="0" err="1">
                <a:solidFill>
                  <a:schemeClr val="tx1"/>
                </a:solidFill>
                <a:latin typeface="Consolas" pitchFamily="49" charset="0"/>
              </a:rPr>
              <a:t>startIndex</a:t>
            </a:r>
            <a:r>
              <a:rPr lang="en-US" sz="1800" dirty="0">
                <a:solidFill>
                  <a:schemeClr val="tx1"/>
                </a:solidFill>
                <a:latin typeface="Consolas" pitchFamily="49" charset="0"/>
              </a:rPr>
              <a:t>,</a:t>
            </a:r>
            <a:br>
              <a:rPr lang="en-US" sz="1800" dirty="0">
                <a:solidFill>
                  <a:schemeClr val="tx1"/>
                </a:solidFill>
                <a:latin typeface="Consolas" pitchFamily="49" charset="0"/>
              </a:rPr>
            </a:br>
            <a:r>
              <a:rPr lang="en-US" sz="1800" dirty="0" smtClean="0">
                <a:solidFill>
                  <a:schemeClr val="tx1"/>
                </a:solidFill>
                <a:latin typeface="Consolas" pitchFamily="49" charset="0"/>
              </a:rPr>
              <a:t>                            </a:t>
            </a:r>
            <a:r>
              <a:rPr lang="en-US" sz="1800" dirty="0" err="1">
                <a:solidFill>
                  <a:srgbClr xmlns:mc="http://schemas.openxmlformats.org/markup-compatibility/2006" xmlns:a14="http://schemas.microsoft.com/office/drawing/2010/main" val="00B0F0" mc:Ignorable=""/>
                </a:solidFill>
                <a:latin typeface="Consolas" pitchFamily="49" charset="0"/>
              </a:rPr>
              <a:t>int</a:t>
            </a:r>
            <a:r>
              <a:rPr lang="en-US" sz="1800" dirty="0" smtClean="0">
                <a:solidFill>
                  <a:schemeClr val="tx1"/>
                </a:solidFill>
                <a:latin typeface="Consolas" pitchFamily="49" charset="0"/>
              </a:rPr>
              <a:t> </a:t>
            </a:r>
            <a:r>
              <a:rPr lang="en-US" sz="1800" dirty="0" err="1">
                <a:solidFill>
                  <a:schemeClr val="tx1"/>
                </a:solidFill>
                <a:latin typeface="Consolas" pitchFamily="49" charset="0"/>
              </a:rPr>
              <a:t>charCount</a:t>
            </a:r>
            <a:r>
              <a:rPr lang="en-US" sz="1800" dirty="0">
                <a:solidFill>
                  <a:schemeClr val="tx1"/>
                </a:solidFill>
                <a:latin typeface="Consolas" pitchFamily="49" charset="0"/>
              </a:rPr>
              <a:t> </a:t>
            </a:r>
            <a:r>
              <a:rPr lang="en-US" sz="1800" dirty="0" smtClean="0">
                <a:solidFill>
                  <a:schemeClr val="tx1"/>
                </a:solidFill>
                <a:latin typeface="Consolas" pitchFamily="49" charset="0"/>
              </a:rPr>
              <a:t>)</a:t>
            </a:r>
            <a:br>
              <a:rPr lang="en-US" sz="1800" dirty="0" smtClean="0">
                <a:solidFill>
                  <a:schemeClr val="tx1"/>
                </a:solidFill>
                <a:latin typeface="Consolas" pitchFamily="49" charset="0"/>
              </a:rPr>
            </a:br>
            <a:r>
              <a:rPr lang="en-US" sz="1800" dirty="0" smtClean="0">
                <a:solidFill>
                  <a:schemeClr val="tx1"/>
                </a:solidFill>
                <a:latin typeface="Consolas" pitchFamily="49" charset="0"/>
              </a:rPr>
              <a:t>{</a:t>
            </a:r>
            <a:endParaRPr lang="en-US" sz="1800" dirty="0">
              <a:solidFill>
                <a:schemeClr val="tx1"/>
              </a:solidFill>
              <a:latin typeface="Consolas" pitchFamily="49" charset="0"/>
            </a:endParaRPr>
          </a:p>
          <a:p>
            <a:pPr marL="0" indent="0">
              <a:buFontTx/>
              <a:buNone/>
              <a:tabLst>
                <a:tab pos="3548063" algn="l"/>
              </a:tabLst>
            </a:pPr>
            <a:r>
              <a:rPr lang="en-US" sz="1800" dirty="0">
                <a:solidFill>
                  <a:schemeClr val="tx1"/>
                </a:solidFill>
                <a:latin typeface="Consolas" pitchFamily="49" charset="0"/>
              </a:rPr>
              <a:t>  </a:t>
            </a:r>
            <a:r>
              <a:rPr lang="en-US" sz="1800" dirty="0" err="1" smtClean="0">
                <a:solidFill>
                  <a:schemeClr val="tx1"/>
                </a:solidFill>
                <a:latin typeface="Consolas" pitchFamily="49" charset="0"/>
              </a:rPr>
              <a:t>Contract.Requires</a:t>
            </a:r>
            <a:r>
              <a:rPr lang="en-US" sz="1800" dirty="0" smtClean="0">
                <a:solidFill>
                  <a:schemeClr val="tx1"/>
                </a:solidFill>
                <a:latin typeface="Consolas" pitchFamily="49" charset="0"/>
              </a:rPr>
              <a:t>(value != </a:t>
            </a:r>
            <a:r>
              <a:rPr lang="en-US" sz="1800" dirty="0">
                <a:solidFill>
                  <a:srgbClr xmlns:mc="http://schemas.openxmlformats.org/markup-compatibility/2006" xmlns:a14="http://schemas.microsoft.com/office/drawing/2010/main" val="00B0F0" mc:Ignorable=""/>
                </a:solidFill>
                <a:latin typeface="Consolas" pitchFamily="49" charset="0"/>
              </a:rPr>
              <a:t>null</a:t>
            </a:r>
            <a:r>
              <a:rPr lang="en-US" sz="1800" dirty="0">
                <a:solidFill>
                  <a:schemeClr val="tx1"/>
                </a:solidFill>
                <a:latin typeface="Consolas" pitchFamily="49" charset="0"/>
              </a:rPr>
              <a:t> </a:t>
            </a:r>
            <a:r>
              <a:rPr lang="en-US" sz="1800" dirty="0" smtClean="0">
                <a:solidFill>
                  <a:schemeClr val="tx1"/>
                </a:solidFill>
                <a:latin typeface="Consolas" pitchFamily="49" charset="0"/>
              </a:rPr>
              <a:t>||</a:t>
            </a:r>
            <a:br>
              <a:rPr lang="en-US" sz="1800" dirty="0" smtClean="0">
                <a:solidFill>
                  <a:schemeClr val="tx1"/>
                </a:solidFill>
                <a:latin typeface="Consolas" pitchFamily="49" charset="0"/>
              </a:rPr>
            </a:br>
            <a:r>
              <a:rPr lang="en-US" sz="1800" dirty="0" smtClean="0">
                <a:solidFill>
                  <a:schemeClr val="tx1"/>
                </a:solidFill>
                <a:latin typeface="Consolas" pitchFamily="49" charset="0"/>
              </a:rPr>
              <a:t>                    (</a:t>
            </a:r>
            <a:r>
              <a:rPr lang="en-US" sz="1800" dirty="0" err="1" smtClean="0">
                <a:solidFill>
                  <a:schemeClr val="tx1"/>
                </a:solidFill>
                <a:latin typeface="Consolas" pitchFamily="49" charset="0"/>
              </a:rPr>
              <a:t>startIndex</a:t>
            </a:r>
            <a:r>
              <a:rPr lang="en-US" sz="1800" dirty="0" smtClean="0">
                <a:solidFill>
                  <a:schemeClr val="tx1"/>
                </a:solidFill>
                <a:latin typeface="Consolas" pitchFamily="49" charset="0"/>
              </a:rPr>
              <a:t> </a:t>
            </a:r>
            <a:r>
              <a:rPr lang="en-US" sz="1800" dirty="0">
                <a:solidFill>
                  <a:schemeClr val="tx1"/>
                </a:solidFill>
                <a:latin typeface="Consolas" pitchFamily="49" charset="0"/>
              </a:rPr>
              <a:t>== 0 &amp;&amp; </a:t>
            </a:r>
            <a:r>
              <a:rPr lang="en-US" sz="1800" dirty="0" err="1">
                <a:solidFill>
                  <a:schemeClr val="tx1"/>
                </a:solidFill>
                <a:latin typeface="Consolas" pitchFamily="49" charset="0"/>
              </a:rPr>
              <a:t>charCount</a:t>
            </a:r>
            <a:r>
              <a:rPr lang="en-US" sz="1800" dirty="0">
                <a:solidFill>
                  <a:schemeClr val="tx1"/>
                </a:solidFill>
                <a:latin typeface="Consolas" pitchFamily="49" charset="0"/>
              </a:rPr>
              <a:t> == </a:t>
            </a:r>
            <a:r>
              <a:rPr lang="en-US" sz="1800" dirty="0" smtClean="0">
                <a:solidFill>
                  <a:schemeClr val="tx1"/>
                </a:solidFill>
                <a:latin typeface="Consolas" pitchFamily="49" charset="0"/>
              </a:rPr>
              <a:t>0));</a:t>
            </a:r>
            <a:endParaRPr lang="en-US" sz="1800" dirty="0">
              <a:solidFill>
                <a:schemeClr val="tx1"/>
              </a:solidFill>
              <a:latin typeface="Consolas" pitchFamily="49" charset="0"/>
            </a:endParaRPr>
          </a:p>
          <a:p>
            <a:pPr marL="0" indent="0">
              <a:buFontTx/>
              <a:buNone/>
              <a:tabLst>
                <a:tab pos="3548063" algn="l"/>
              </a:tabLst>
            </a:pPr>
            <a:r>
              <a:rPr lang="en-US" sz="1800" dirty="0">
                <a:solidFill>
                  <a:schemeClr val="tx1"/>
                </a:solidFill>
                <a:latin typeface="Consolas" pitchFamily="49" charset="0"/>
              </a:rPr>
              <a:t>  </a:t>
            </a:r>
            <a:r>
              <a:rPr lang="en-US" sz="1800" dirty="0" err="1" smtClean="0">
                <a:solidFill>
                  <a:schemeClr val="tx1"/>
                </a:solidFill>
                <a:latin typeface="Consolas" pitchFamily="49" charset="0"/>
              </a:rPr>
              <a:t>Contract.Requires</a:t>
            </a:r>
            <a:r>
              <a:rPr lang="en-US" sz="1800" dirty="0" smtClean="0">
                <a:solidFill>
                  <a:schemeClr val="tx1"/>
                </a:solidFill>
                <a:latin typeface="Consolas" pitchFamily="49" charset="0"/>
              </a:rPr>
              <a:t>(0 </a:t>
            </a:r>
            <a:r>
              <a:rPr lang="en-US" sz="1800" dirty="0">
                <a:solidFill>
                  <a:schemeClr val="tx1"/>
                </a:solidFill>
                <a:latin typeface="Consolas" pitchFamily="49" charset="0"/>
              </a:rPr>
              <a:t>&lt;= </a:t>
            </a:r>
            <a:r>
              <a:rPr lang="en-US" sz="1800" dirty="0" err="1" smtClean="0">
                <a:solidFill>
                  <a:schemeClr val="tx1"/>
                </a:solidFill>
                <a:latin typeface="Consolas" pitchFamily="49" charset="0"/>
              </a:rPr>
              <a:t>startIndex</a:t>
            </a:r>
            <a:r>
              <a:rPr lang="en-US" sz="1800" dirty="0" smtClean="0">
                <a:solidFill>
                  <a:schemeClr val="tx1"/>
                </a:solidFill>
                <a:latin typeface="Consolas" pitchFamily="49" charset="0"/>
              </a:rPr>
              <a:t>);</a:t>
            </a:r>
            <a:endParaRPr lang="en-US" sz="1800" dirty="0">
              <a:solidFill>
                <a:schemeClr val="tx1"/>
              </a:solidFill>
              <a:latin typeface="Consolas" pitchFamily="49" charset="0"/>
            </a:endParaRPr>
          </a:p>
          <a:p>
            <a:pPr marL="0" indent="0">
              <a:buFontTx/>
              <a:buNone/>
              <a:tabLst>
                <a:tab pos="3548063" algn="l"/>
              </a:tabLst>
            </a:pPr>
            <a:r>
              <a:rPr lang="en-US" sz="1800" dirty="0">
                <a:solidFill>
                  <a:schemeClr val="tx1"/>
                </a:solidFill>
                <a:latin typeface="Consolas" pitchFamily="49" charset="0"/>
              </a:rPr>
              <a:t>  </a:t>
            </a:r>
            <a:r>
              <a:rPr lang="en-US" sz="1800" dirty="0" err="1" smtClean="0">
                <a:solidFill>
                  <a:schemeClr val="tx1"/>
                </a:solidFill>
                <a:latin typeface="Consolas" pitchFamily="49" charset="0"/>
              </a:rPr>
              <a:t>Contract.Requires</a:t>
            </a:r>
            <a:r>
              <a:rPr lang="en-US" sz="1800" dirty="0" smtClean="0">
                <a:solidFill>
                  <a:schemeClr val="tx1"/>
                </a:solidFill>
                <a:latin typeface="Consolas" pitchFamily="49" charset="0"/>
              </a:rPr>
              <a:t>(0 </a:t>
            </a:r>
            <a:r>
              <a:rPr lang="en-US" sz="1800" dirty="0">
                <a:solidFill>
                  <a:schemeClr val="tx1"/>
                </a:solidFill>
                <a:latin typeface="Consolas" pitchFamily="49" charset="0"/>
              </a:rPr>
              <a:t>&lt;= </a:t>
            </a:r>
            <a:r>
              <a:rPr lang="en-US" sz="1800" dirty="0" err="1" smtClean="0">
                <a:solidFill>
                  <a:schemeClr val="tx1"/>
                </a:solidFill>
                <a:latin typeface="Consolas" pitchFamily="49" charset="0"/>
              </a:rPr>
              <a:t>charCount</a:t>
            </a:r>
            <a:r>
              <a:rPr lang="en-US" sz="1800" dirty="0" smtClean="0">
                <a:solidFill>
                  <a:schemeClr val="tx1"/>
                </a:solidFill>
                <a:latin typeface="Consolas" pitchFamily="49" charset="0"/>
              </a:rPr>
              <a:t>);</a:t>
            </a:r>
            <a:endParaRPr lang="en-US" sz="1800" dirty="0">
              <a:solidFill>
                <a:schemeClr val="tx1"/>
              </a:solidFill>
              <a:latin typeface="Consolas" pitchFamily="49" charset="0"/>
            </a:endParaRPr>
          </a:p>
          <a:p>
            <a:pPr marL="0" indent="0">
              <a:buFontTx/>
              <a:buNone/>
              <a:tabLst>
                <a:tab pos="3548063" algn="l"/>
              </a:tabLst>
            </a:pPr>
            <a:r>
              <a:rPr lang="en-US" sz="1800" dirty="0">
                <a:solidFill>
                  <a:schemeClr val="tx1"/>
                </a:solidFill>
                <a:latin typeface="Consolas" pitchFamily="49" charset="0"/>
              </a:rPr>
              <a:t>  </a:t>
            </a:r>
            <a:r>
              <a:rPr lang="en-US" sz="1800" dirty="0" err="1" smtClean="0">
                <a:solidFill>
                  <a:schemeClr val="tx1"/>
                </a:solidFill>
                <a:latin typeface="Consolas" pitchFamily="49" charset="0"/>
              </a:rPr>
              <a:t>Contract.Requires</a:t>
            </a:r>
            <a:r>
              <a:rPr lang="en-US" sz="1800" dirty="0" smtClean="0">
                <a:solidFill>
                  <a:schemeClr val="tx1"/>
                </a:solidFill>
                <a:latin typeface="Consolas" pitchFamily="49" charset="0"/>
              </a:rPr>
              <a:t>(value </a:t>
            </a:r>
            <a:r>
              <a:rPr lang="en-US" sz="1800" dirty="0">
                <a:solidFill>
                  <a:schemeClr val="tx1"/>
                </a:solidFill>
                <a:latin typeface="Consolas" pitchFamily="49" charset="0"/>
              </a:rPr>
              <a:t>== </a:t>
            </a:r>
            <a:r>
              <a:rPr lang="en-US" sz="1800" dirty="0">
                <a:solidFill>
                  <a:srgbClr xmlns:mc="http://schemas.openxmlformats.org/markup-compatibility/2006" xmlns:a14="http://schemas.microsoft.com/office/drawing/2010/main" val="00B0F0" mc:Ignorable=""/>
                </a:solidFill>
                <a:latin typeface="Consolas" pitchFamily="49" charset="0"/>
              </a:rPr>
              <a:t>null</a:t>
            </a:r>
            <a:r>
              <a:rPr lang="en-US" sz="1800" dirty="0">
                <a:solidFill>
                  <a:schemeClr val="tx1"/>
                </a:solidFill>
                <a:latin typeface="Consolas" pitchFamily="49" charset="0"/>
              </a:rPr>
              <a:t> ||</a:t>
            </a:r>
            <a:br>
              <a:rPr lang="en-US" sz="1800" dirty="0">
                <a:solidFill>
                  <a:schemeClr val="tx1"/>
                </a:solidFill>
                <a:latin typeface="Consolas" pitchFamily="49" charset="0"/>
              </a:rPr>
            </a:br>
            <a:r>
              <a:rPr lang="en-US" sz="1800" dirty="0">
                <a:solidFill>
                  <a:schemeClr val="tx1"/>
                </a:solidFill>
                <a:latin typeface="Consolas" pitchFamily="49" charset="0"/>
              </a:rPr>
              <a:t>          </a:t>
            </a:r>
            <a:r>
              <a:rPr lang="en-US" sz="1800" dirty="0" smtClean="0">
                <a:solidFill>
                  <a:schemeClr val="tx1"/>
                </a:solidFill>
                <a:latin typeface="Consolas" pitchFamily="49" charset="0"/>
              </a:rPr>
              <a:t>          </a:t>
            </a:r>
            <a:r>
              <a:rPr lang="en-US" sz="1800" dirty="0" err="1" smtClean="0">
                <a:solidFill>
                  <a:schemeClr val="tx1"/>
                </a:solidFill>
                <a:latin typeface="Consolas" pitchFamily="49" charset="0"/>
              </a:rPr>
              <a:t>startIndex</a:t>
            </a:r>
            <a:r>
              <a:rPr lang="en-US" sz="1800" dirty="0" smtClean="0">
                <a:solidFill>
                  <a:schemeClr val="tx1"/>
                </a:solidFill>
                <a:latin typeface="Consolas" pitchFamily="49" charset="0"/>
              </a:rPr>
              <a:t> </a:t>
            </a:r>
            <a:r>
              <a:rPr lang="en-US" sz="1800" dirty="0">
                <a:solidFill>
                  <a:schemeClr val="tx1"/>
                </a:solidFill>
                <a:latin typeface="Consolas" pitchFamily="49" charset="0"/>
              </a:rPr>
              <a:t>+ </a:t>
            </a:r>
            <a:r>
              <a:rPr lang="en-US" sz="1800" dirty="0" err="1">
                <a:solidFill>
                  <a:schemeClr val="tx1"/>
                </a:solidFill>
                <a:latin typeface="Consolas" pitchFamily="49" charset="0"/>
              </a:rPr>
              <a:t>charCount</a:t>
            </a:r>
            <a:r>
              <a:rPr lang="en-US" sz="1800" dirty="0">
                <a:solidFill>
                  <a:schemeClr val="tx1"/>
                </a:solidFill>
                <a:latin typeface="Consolas" pitchFamily="49" charset="0"/>
              </a:rPr>
              <a:t> &lt;= </a:t>
            </a:r>
            <a:r>
              <a:rPr lang="en-US" sz="1800" dirty="0" err="1" smtClean="0">
                <a:solidFill>
                  <a:schemeClr val="tx1"/>
                </a:solidFill>
                <a:latin typeface="Consolas" pitchFamily="49" charset="0"/>
              </a:rPr>
              <a:t>value.Length</a:t>
            </a:r>
            <a:r>
              <a:rPr lang="en-US" sz="1800" dirty="0" smtClean="0">
                <a:solidFill>
                  <a:schemeClr val="tx1"/>
                </a:solidFill>
                <a:latin typeface="Consolas" pitchFamily="49" charset="0"/>
              </a:rPr>
              <a:t>);</a:t>
            </a:r>
          </a:p>
          <a:p>
            <a:pPr marL="0" indent="0">
              <a:buFontTx/>
              <a:buNone/>
              <a:tabLst>
                <a:tab pos="3548063" algn="l"/>
              </a:tabLst>
            </a:pPr>
            <a:r>
              <a:rPr lang="en-US" sz="1800" dirty="0" smtClean="0">
                <a:solidFill>
                  <a:schemeClr val="tx1"/>
                </a:solidFill>
                <a:latin typeface="Consolas" pitchFamily="49" charset="0"/>
              </a:rPr>
              <a:t>  </a:t>
            </a:r>
            <a:r>
              <a:rPr lang="en-US" sz="1800" dirty="0" err="1" smtClean="0">
                <a:solidFill>
                  <a:schemeClr val="tx1"/>
                </a:solidFill>
                <a:latin typeface="Consolas" pitchFamily="49" charset="0"/>
              </a:rPr>
              <a:t>Contract.Ensures</a:t>
            </a:r>
            <a:r>
              <a:rPr lang="en-US" sz="1800" dirty="0" smtClean="0">
                <a:solidFill>
                  <a:schemeClr val="tx1"/>
                </a:solidFill>
                <a:latin typeface="Consolas" pitchFamily="49" charset="0"/>
              </a:rPr>
              <a:t>(</a:t>
            </a:r>
            <a:r>
              <a:rPr lang="en-US" sz="1800" dirty="0" err="1" smtClean="0">
                <a:solidFill>
                  <a:schemeClr val="tx1"/>
                </a:solidFill>
                <a:latin typeface="Consolas" pitchFamily="49" charset="0"/>
              </a:rPr>
              <a:t>Contracts.Result</a:t>
            </a:r>
            <a:r>
              <a:rPr lang="en-US" sz="1800" dirty="0" smtClean="0">
                <a:solidFill>
                  <a:schemeClr val="tx1"/>
                </a:solidFill>
                <a:latin typeface="Consolas" pitchFamily="49" charset="0"/>
              </a:rPr>
              <a:t>&lt;</a:t>
            </a:r>
            <a:r>
              <a:rPr lang="en-US" sz="1800" dirty="0" err="1" smtClean="0">
                <a:solidFill>
                  <a:schemeClr val="tx1"/>
                </a:solidFill>
                <a:latin typeface="Consolas" pitchFamily="49" charset="0"/>
              </a:rPr>
              <a:t>StringBuilder</a:t>
            </a:r>
            <a:r>
              <a:rPr lang="en-US" sz="1800" dirty="0" smtClean="0">
                <a:solidFill>
                  <a:schemeClr val="tx1"/>
                </a:solidFill>
                <a:latin typeface="Consolas" pitchFamily="49" charset="0"/>
              </a:rPr>
              <a:t>&gt;() == </a:t>
            </a:r>
            <a:r>
              <a:rPr lang="en-US" sz="1800" dirty="0">
                <a:solidFill>
                  <a:srgbClr xmlns:mc="http://schemas.openxmlformats.org/markup-compatibility/2006" xmlns:a14="http://schemas.microsoft.com/office/drawing/2010/main" val="00B0F0" mc:Ignorable=""/>
                </a:solidFill>
                <a:latin typeface="Consolas" pitchFamily="49" charset="0"/>
              </a:rPr>
              <a:t>this</a:t>
            </a:r>
            <a:r>
              <a:rPr lang="en-US" sz="1800" dirty="0" smtClean="0">
                <a:solidFill>
                  <a:schemeClr val="tx1"/>
                </a:solidFill>
                <a:latin typeface="Consolas" pitchFamily="49" charset="0"/>
              </a:rPr>
              <a:t>);</a:t>
            </a:r>
          </a:p>
          <a:p>
            <a:pPr marL="0" indent="0">
              <a:buFontTx/>
              <a:buNone/>
              <a:tabLst>
                <a:tab pos="3548063" algn="l"/>
              </a:tabLst>
            </a:pPr>
            <a:r>
              <a:rPr lang="en-US" sz="1800" dirty="0" smtClean="0">
                <a:solidFill>
                  <a:schemeClr val="tx1"/>
                </a:solidFill>
                <a:latin typeface="Consolas" pitchFamily="49" charset="0"/>
              </a:rPr>
              <a:t/>
            </a:r>
            <a:br>
              <a:rPr lang="en-US" sz="1800" dirty="0" smtClean="0">
                <a:solidFill>
                  <a:schemeClr val="tx1"/>
                </a:solidFill>
                <a:latin typeface="Consolas" pitchFamily="49" charset="0"/>
              </a:rPr>
            </a:br>
            <a:r>
              <a:rPr lang="en-US" sz="1800" dirty="0" smtClean="0">
                <a:solidFill>
                  <a:schemeClr val="tx1"/>
                </a:solidFill>
                <a:latin typeface="Consolas" pitchFamily="49" charset="0"/>
              </a:rPr>
              <a:t>  // method implementation...</a:t>
            </a:r>
            <a:br>
              <a:rPr lang="en-US" sz="1800" dirty="0" smtClean="0">
                <a:solidFill>
                  <a:schemeClr val="tx1"/>
                </a:solidFill>
                <a:latin typeface="Consolas" pitchFamily="49" charset="0"/>
              </a:rPr>
            </a:br>
            <a:r>
              <a:rPr lang="en-US" sz="1800" dirty="0" smtClean="0">
                <a:solidFill>
                  <a:schemeClr val="tx1"/>
                </a:solidFill>
                <a:latin typeface="Consolas" pitchFamily="49" charset="0"/>
              </a:rPr>
              <a:t>}</a:t>
            </a:r>
            <a:endParaRPr lang="en-US" sz="1800" dirty="0">
              <a:solidFill>
                <a:schemeClr val="tx1"/>
              </a:solidFill>
              <a:latin typeface="Consolas" pitchFamily="49" charset="0"/>
            </a:endParaRPr>
          </a:p>
        </p:txBody>
      </p:sp>
      <p:sp>
        <p:nvSpPr>
          <p:cNvPr id="7" name="Rounded Rectangular Callout 6"/>
          <p:cNvSpPr/>
          <p:nvPr/>
        </p:nvSpPr>
        <p:spPr bwMode="auto">
          <a:xfrm>
            <a:off x="3794078" y="4790364"/>
            <a:ext cx="4449170" cy="1815151"/>
          </a:xfrm>
          <a:prstGeom prst="wedgeRoundRectCallout">
            <a:avLst>
              <a:gd name="adj1" fmla="val -78610"/>
              <a:gd name="adj2" fmla="val -79068"/>
              <a:gd name="adj3" fmla="val 16667"/>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10/main" val="000000" mc:Ignorable="">
                      <a:alpha val="43137"/>
                    </a:srgbClr>
                  </a:outerShdw>
                </a:effectLst>
                <a:latin typeface="Segoe" pitchFamily="34" charset="0"/>
              </a:rPr>
              <a:t>Note that postcondition is declared at top of method body, which is not where it should be executed.</a:t>
            </a:r>
            <a:br>
              <a:rPr kumimoji="0" lang="en-US" sz="24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10/main" val="000000" mc:Ignorable="">
                      <a:alpha val="43137"/>
                    </a:srgbClr>
                  </a:outerShdw>
                </a:effectLst>
                <a:latin typeface="Segoe" pitchFamily="34" charset="0"/>
              </a:rPr>
            </a:br>
            <a:r>
              <a:rPr kumimoji="0" lang="en-US" sz="24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10/main" val="000000" mc:Ignorable="">
                      <a:alpha val="43137"/>
                    </a:srgbClr>
                  </a:outerShdw>
                </a:effectLst>
                <a:latin typeface="Segoe" pitchFamily="34" charset="0"/>
              </a:rPr>
              <a:t>A rewriter tool moves these.</a:t>
            </a:r>
          </a:p>
        </p:txBody>
      </p:sp>
      <p:sp>
        <p:nvSpPr>
          <p:cNvPr id="8" name="Rectangle 2"/>
          <p:cNvSpPr txBox="1">
            <a:spLocks noChangeArrowheads="1"/>
          </p:cNvSpPr>
          <p:nvPr/>
        </p:nvSpPr>
        <p:spPr>
          <a:xfrm>
            <a:off x="6934200" y="782637"/>
            <a:ext cx="1638299" cy="38779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latinLnBrk="0" hangingPunct="0">
              <a:lnSpc>
                <a:spcPct val="90000"/>
              </a:lnSpc>
              <a:spcBef>
                <a:spcPct val="0"/>
              </a:spcBef>
              <a:spcAft>
                <a:spcPct val="0"/>
              </a:spcAft>
              <a:buNone/>
              <a:defRPr lang="en-US" sz="5400" b="0" kern="120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pPr algn="r"/>
            <a:r>
              <a:rPr lang="en-US" sz="2800" dirty="0" smtClean="0"/>
              <a:t>(.NET 4.0)</a:t>
            </a:r>
            <a:endParaRPr lang="en-US" sz="2800" dirty="0"/>
          </a:p>
        </p:txBody>
      </p:sp>
    </p:spTree>
    <p:extLst>
      <p:ext uri="{BB962C8B-B14F-4D97-AF65-F5344CB8AC3E}">
        <p14:creationId xmlns:p14="http://schemas.microsoft.com/office/powerpoint/2010/main" val="1819593455"/>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2313" y="2365375"/>
            <a:ext cx="7690115" cy="747897"/>
          </a:xfrm>
        </p:spPr>
        <p:txBody>
          <a:bodyPr/>
          <a:lstStyle/>
          <a:p>
            <a:r>
              <a:rPr lang="en-US" dirty="0" err="1" smtClean="0"/>
              <a:t>TrimSuffix</a:t>
            </a:r>
            <a:endParaRPr lang="en-US" dirty="0"/>
          </a:p>
        </p:txBody>
      </p:sp>
      <p:sp>
        <p:nvSpPr>
          <p:cNvPr id="3" name="Subtitle 2"/>
          <p:cNvSpPr>
            <a:spLocks noGrp="1"/>
          </p:cNvSpPr>
          <p:nvPr>
            <p:ph type="subTitle" idx="1"/>
          </p:nvPr>
        </p:nvSpPr>
        <p:spPr>
          <a:xfrm>
            <a:off x="722313" y="5286254"/>
            <a:ext cx="7043208" cy="470898"/>
          </a:xfrm>
        </p:spPr>
        <p:txBody>
          <a:bodyPr/>
          <a:lstStyle/>
          <a:p>
            <a:r>
              <a:rPr lang="en-US" dirty="0" smtClean="0"/>
              <a:t>Code Contracts and </a:t>
            </a:r>
            <a:r>
              <a:rPr lang="en-US" dirty="0" err="1" smtClean="0"/>
              <a:t>Pex</a:t>
            </a:r>
            <a:r>
              <a:rPr lang="en-US" dirty="0"/>
              <a:t> </a:t>
            </a:r>
            <a:r>
              <a:rPr lang="en-US" sz="1800" dirty="0"/>
              <a:t>[Tillman &amp; de </a:t>
            </a:r>
            <a:r>
              <a:rPr lang="en-US" sz="1800" dirty="0" smtClean="0"/>
              <a:t>Halleux]</a:t>
            </a:r>
            <a:endParaRPr lang="en-US" dirty="0"/>
          </a:p>
        </p:txBody>
      </p:sp>
      <p:sp>
        <p:nvSpPr>
          <p:cNvPr id="4" name="Text Placeholder 3"/>
          <p:cNvSpPr>
            <a:spLocks noGrp="1"/>
          </p:cNvSpPr>
          <p:nvPr>
            <p:ph type="body" sz="quarter" idx="10"/>
          </p:nvPr>
        </p:nvSpPr>
        <p:spPr/>
        <p:txBody>
          <a:bodyPr/>
          <a:lstStyle/>
          <a:p>
            <a:r>
              <a:rPr lang="en-US" dirty="0" smtClean="0"/>
              <a:t>demo</a:t>
            </a:r>
            <a:endParaRPr lang="en-US" dirty="0"/>
          </a:p>
        </p:txBody>
      </p:sp>
    </p:spTree>
    <p:extLst>
      <p:ext uri="{BB962C8B-B14F-4D97-AF65-F5344CB8AC3E}">
        <p14:creationId xmlns:p14="http://schemas.microsoft.com/office/powerpoint/2010/main" val="132024058"/>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Try it for yourself</a:t>
            </a:r>
            <a:endParaRPr lang="en-US" dirty="0"/>
          </a:p>
        </p:txBody>
      </p:sp>
      <p:sp>
        <p:nvSpPr>
          <p:cNvPr id="3" name="Content Placeholder 2"/>
          <p:cNvSpPr>
            <a:spLocks noGrp="1"/>
          </p:cNvSpPr>
          <p:nvPr>
            <p:ph idx="1"/>
          </p:nvPr>
        </p:nvSpPr>
        <p:spPr>
          <a:xfrm>
            <a:off x="381000" y="1150063"/>
            <a:ext cx="8382000" cy="5078313"/>
          </a:xfrm>
        </p:spPr>
        <p:txBody>
          <a:bodyPr/>
          <a:lstStyle/>
          <a:p>
            <a:r>
              <a:rPr lang="en-US" dirty="0" smtClean="0"/>
              <a:t>Spec# (open source):</a:t>
            </a:r>
            <a:br>
              <a:rPr lang="en-US" dirty="0" smtClean="0"/>
            </a:br>
            <a:r>
              <a:rPr lang="en-US" dirty="0">
                <a:hlinkClick r:id=""/>
              </a:rPr>
              <a:t>http://specsharp.codeplex.com</a:t>
            </a:r>
            <a:endParaRPr lang="en-US" dirty="0" smtClean="0"/>
          </a:p>
          <a:p>
            <a:r>
              <a:rPr lang="en-US" dirty="0" smtClean="0"/>
              <a:t>VCC (open source):</a:t>
            </a:r>
            <a:br>
              <a:rPr lang="en-US" dirty="0" smtClean="0"/>
            </a:br>
            <a:r>
              <a:rPr lang="en-US" dirty="0">
                <a:hlinkClick r:id="rId2"/>
              </a:rPr>
              <a:t>http://vcc.codeplex.com</a:t>
            </a:r>
            <a:endParaRPr lang="en-US" dirty="0" smtClean="0"/>
          </a:p>
          <a:p>
            <a:r>
              <a:rPr lang="en-US" dirty="0" smtClean="0"/>
              <a:t>Boogie, Chalice, </a:t>
            </a:r>
            <a:r>
              <a:rPr lang="en-US" dirty="0" err="1" smtClean="0"/>
              <a:t>Dafny</a:t>
            </a:r>
            <a:r>
              <a:rPr lang="en-US" dirty="0" smtClean="0"/>
              <a:t> (open source):</a:t>
            </a:r>
            <a:r>
              <a:rPr lang="en-US" dirty="0" smtClean="0"/>
              <a:t/>
            </a:r>
            <a:br>
              <a:rPr lang="en-US" dirty="0" smtClean="0"/>
            </a:br>
            <a:r>
              <a:rPr lang="en-US" dirty="0" smtClean="0">
                <a:hlinkClick r:id=""/>
              </a:rPr>
              <a:t>http://</a:t>
            </a:r>
            <a:r>
              <a:rPr lang="en-US" dirty="0" smtClean="0">
                <a:hlinkClick r:id=""/>
              </a:rPr>
              <a:t>boogie.codeplex.com</a:t>
            </a:r>
            <a:endParaRPr lang="en-US" dirty="0" smtClean="0"/>
          </a:p>
          <a:p>
            <a:r>
              <a:rPr lang="en-US" dirty="0" smtClean="0"/>
              <a:t>Code Contracts:</a:t>
            </a:r>
            <a:br>
              <a:rPr lang="en-US" dirty="0" smtClean="0"/>
            </a:br>
            <a:r>
              <a:rPr lang="en-US" dirty="0">
                <a:hlinkClick r:id="rId3"/>
              </a:rPr>
              <a:t>http://</a:t>
            </a:r>
            <a:r>
              <a:rPr lang="en-US" dirty="0" smtClean="0">
                <a:hlinkClick r:id="rId3"/>
              </a:rPr>
              <a:t>research.microsoft.com/contracts</a:t>
            </a:r>
            <a:endParaRPr lang="en-US" dirty="0" smtClean="0"/>
          </a:p>
          <a:p>
            <a:r>
              <a:rPr lang="en-US" dirty="0" err="1" smtClean="0"/>
              <a:t>Pex</a:t>
            </a:r>
            <a:r>
              <a:rPr lang="en-US" dirty="0" smtClean="0"/>
              <a:t>: </a:t>
            </a:r>
            <a:r>
              <a:rPr lang="en-US" dirty="0" smtClean="0">
                <a:hlinkClick r:id="rId4"/>
              </a:rPr>
              <a:t>http</a:t>
            </a:r>
            <a:r>
              <a:rPr lang="en-US" dirty="0">
                <a:hlinkClick r:id="rId4"/>
              </a:rPr>
              <a:t>://</a:t>
            </a:r>
            <a:r>
              <a:rPr lang="en-US" dirty="0" smtClean="0">
                <a:hlinkClick r:id="rId4"/>
              </a:rPr>
              <a:t>research.microsoft.com/pex</a:t>
            </a:r>
            <a:endParaRPr lang="en-US" dirty="0" smtClean="0"/>
          </a:p>
          <a:p>
            <a:r>
              <a:rPr lang="en-US" dirty="0" err="1" smtClean="0"/>
              <a:t>RiSE</a:t>
            </a:r>
            <a:r>
              <a:rPr lang="en-US" dirty="0" smtClean="0"/>
              <a:t>: </a:t>
            </a:r>
            <a:r>
              <a:rPr lang="en-US" dirty="0" smtClean="0">
                <a:hlinkClick r:id="rId5"/>
              </a:rPr>
              <a:t>http://research.microsoft.com/rise</a:t>
            </a:r>
            <a:r>
              <a:rPr lang="en-US" dirty="0" smtClean="0"/>
              <a:t> </a:t>
            </a:r>
            <a:endParaRPr lang="en-US" dirty="0" smtClean="0"/>
          </a:p>
        </p:txBody>
      </p:sp>
    </p:spTree>
    <p:extLst>
      <p:ext uri="{BB962C8B-B14F-4D97-AF65-F5344CB8AC3E}">
        <p14:creationId xmlns:p14="http://schemas.microsoft.com/office/powerpoint/2010/main" val="3078112410"/>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3019"/>
            <a:ext cx="8382000" cy="1329595"/>
          </a:xfrm>
        </p:spPr>
        <p:txBody>
          <a:bodyPr/>
          <a:lstStyle/>
          <a:p>
            <a:r>
              <a:rPr lang="en-US" sz="4800" dirty="0" smtClean="0"/>
              <a:t>Some specification/verification tools at Microsoft</a:t>
            </a:r>
            <a:endParaRPr lang="en-US" sz="4800" dirty="0"/>
          </a:p>
        </p:txBody>
      </p:sp>
      <p:sp>
        <p:nvSpPr>
          <p:cNvPr id="3" name="Content Placeholder 2"/>
          <p:cNvSpPr>
            <a:spLocks noGrp="1"/>
          </p:cNvSpPr>
          <p:nvPr>
            <p:ph idx="1"/>
          </p:nvPr>
        </p:nvSpPr>
        <p:spPr>
          <a:xfrm>
            <a:off x="381000" y="1414447"/>
            <a:ext cx="8382000" cy="5423023"/>
          </a:xfrm>
        </p:spPr>
        <p:txBody>
          <a:bodyPr/>
          <a:lstStyle/>
          <a:p>
            <a:pPr>
              <a:lnSpc>
                <a:spcPct val="85000"/>
              </a:lnSpc>
            </a:pPr>
            <a:r>
              <a:rPr lang="en-US" sz="2400" dirty="0" smtClean="0"/>
              <a:t>Static Driver Verifier (SDV)</a:t>
            </a:r>
          </a:p>
          <a:p>
            <a:pPr lvl="1"/>
            <a:r>
              <a:rPr lang="en-US" sz="2000" dirty="0" smtClean="0"/>
              <a:t>Applied regularly to all Microsoft device drivers of the supported device models, ~300 bugs found</a:t>
            </a:r>
          </a:p>
          <a:p>
            <a:pPr lvl="1">
              <a:lnSpc>
                <a:spcPct val="85000"/>
              </a:lnSpc>
            </a:pPr>
            <a:r>
              <a:rPr lang="en-US" sz="2000" dirty="0" smtClean="0"/>
              <a:t>Available to third parties in Windows DDK</a:t>
            </a:r>
          </a:p>
          <a:p>
            <a:pPr>
              <a:lnSpc>
                <a:spcPct val="85000"/>
              </a:lnSpc>
            </a:pPr>
            <a:r>
              <a:rPr lang="en-US" sz="2400" dirty="0" smtClean="0"/>
              <a:t>Sage</a:t>
            </a:r>
          </a:p>
          <a:p>
            <a:pPr lvl="1">
              <a:lnSpc>
                <a:spcPct val="85000"/>
              </a:lnSpc>
            </a:pPr>
            <a:r>
              <a:rPr lang="en-US" sz="2000" dirty="0" smtClean="0"/>
              <a:t>Applied regularly</a:t>
            </a:r>
          </a:p>
          <a:p>
            <a:pPr lvl="1">
              <a:lnSpc>
                <a:spcPct val="85000"/>
              </a:lnSpc>
            </a:pPr>
            <a:r>
              <a:rPr lang="en-US" sz="2000" dirty="0" smtClean="0"/>
              <a:t>100s of people doing various kinds of </a:t>
            </a:r>
            <a:r>
              <a:rPr lang="en-US" sz="2000" dirty="0" err="1" smtClean="0"/>
              <a:t>fuzzing</a:t>
            </a:r>
            <a:endParaRPr lang="en-US" sz="2000" dirty="0" smtClean="0"/>
          </a:p>
          <a:p>
            <a:pPr>
              <a:lnSpc>
                <a:spcPct val="85000"/>
              </a:lnSpc>
            </a:pPr>
            <a:r>
              <a:rPr lang="en-US" sz="2400" dirty="0" smtClean="0"/>
              <a:t>HAVOC</a:t>
            </a:r>
          </a:p>
          <a:p>
            <a:pPr lvl="1">
              <a:lnSpc>
                <a:spcPct val="85000"/>
              </a:lnSpc>
            </a:pPr>
            <a:r>
              <a:rPr lang="en-US" sz="2000" dirty="0" smtClean="0"/>
              <a:t>Has been applied to 100s of KLOC</a:t>
            </a:r>
          </a:p>
          <a:p>
            <a:pPr lvl="1">
              <a:lnSpc>
                <a:spcPct val="85000"/>
              </a:lnSpc>
            </a:pPr>
            <a:r>
              <a:rPr lang="en-US" sz="2000" dirty="0" smtClean="0"/>
              <a:t>~40 bugs in resource leaks, lock usage, use-after-free</a:t>
            </a:r>
          </a:p>
          <a:p>
            <a:pPr>
              <a:lnSpc>
                <a:spcPct val="85000"/>
              </a:lnSpc>
            </a:pPr>
            <a:r>
              <a:rPr lang="en-US" sz="2400" dirty="0" err="1" smtClean="0"/>
              <a:t>Pex</a:t>
            </a:r>
            <a:endParaRPr lang="en-US" sz="2400" dirty="0" smtClean="0"/>
          </a:p>
          <a:p>
            <a:pPr lvl="1">
              <a:lnSpc>
                <a:spcPct val="85000"/>
              </a:lnSpc>
            </a:pPr>
            <a:r>
              <a:rPr lang="en-US" sz="2000" dirty="0" smtClean="0"/>
              <a:t>Test generation, uses Code Contracts</a:t>
            </a:r>
          </a:p>
          <a:p>
            <a:pPr lvl="1">
              <a:lnSpc>
                <a:spcPct val="85000"/>
              </a:lnSpc>
            </a:pPr>
            <a:r>
              <a:rPr lang="en-US" sz="2000" dirty="0" smtClean="0"/>
              <a:t>Applied to various libraries components</a:t>
            </a:r>
          </a:p>
          <a:p>
            <a:pPr>
              <a:lnSpc>
                <a:spcPct val="85000"/>
              </a:lnSpc>
            </a:pPr>
            <a:r>
              <a:rPr lang="en-US" sz="2400" dirty="0" smtClean="0"/>
              <a:t>VCC</a:t>
            </a:r>
          </a:p>
          <a:p>
            <a:pPr lvl="1">
              <a:lnSpc>
                <a:spcPct val="85000"/>
              </a:lnSpc>
            </a:pPr>
            <a:r>
              <a:rPr lang="en-US" sz="2000" dirty="0" smtClean="0"/>
              <a:t>Being applied to Microsoft Hypervisor</a:t>
            </a:r>
          </a:p>
          <a:p>
            <a:pPr>
              <a:lnSpc>
                <a:spcPct val="85000"/>
              </a:lnSpc>
            </a:pPr>
            <a:r>
              <a:rPr lang="en-US" sz="2400" dirty="0" smtClean="0"/>
              <a:t>…</a:t>
            </a:r>
            <a:endParaRPr lang="en-US" sz="2400" dirty="0"/>
          </a:p>
        </p:txBody>
      </p:sp>
    </p:spTree>
    <p:extLst>
      <p:ext uri="{BB962C8B-B14F-4D97-AF65-F5344CB8AC3E}">
        <p14:creationId xmlns:p14="http://schemas.microsoft.com/office/powerpoint/2010/main" val="974850524"/>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07355"/>
            <a:ext cx="8382000" cy="1080296"/>
          </a:xfrm>
        </p:spPr>
        <p:txBody>
          <a:bodyPr/>
          <a:lstStyle/>
          <a:p>
            <a:r>
              <a:rPr dirty="0" smtClean="0"/>
              <a:t>Spec# programming system</a:t>
            </a:r>
            <a:br>
              <a:rPr dirty="0" smtClean="0"/>
            </a:br>
            <a:r>
              <a:rPr sz="2400" dirty="0" smtClean="0"/>
              <a:t>[Barnett, </a:t>
            </a:r>
            <a:r>
              <a:rPr sz="2400" dirty="0" err="1" smtClean="0"/>
              <a:t>Fähndrich</a:t>
            </a:r>
            <a:r>
              <a:rPr sz="2400" dirty="0" smtClean="0"/>
              <a:t>, Leino, Müller, Schulte, Venter, et al.]</a:t>
            </a:r>
            <a:endParaRPr lang="en-US" sz="6000" dirty="0"/>
          </a:p>
        </p:txBody>
      </p:sp>
      <p:sp>
        <p:nvSpPr>
          <p:cNvPr id="3" name="Content Placeholder 2"/>
          <p:cNvSpPr>
            <a:spLocks noGrp="1"/>
          </p:cNvSpPr>
          <p:nvPr>
            <p:ph idx="1"/>
          </p:nvPr>
        </p:nvSpPr>
        <p:spPr>
          <a:xfrm>
            <a:off x="381000" y="1406864"/>
            <a:ext cx="8382000" cy="3605602"/>
          </a:xfrm>
        </p:spPr>
        <p:txBody>
          <a:bodyPr/>
          <a:lstStyle/>
          <a:p>
            <a:r>
              <a:rPr lang="en-US" dirty="0" smtClean="0"/>
              <a:t>Research prototype</a:t>
            </a:r>
          </a:p>
          <a:p>
            <a:r>
              <a:rPr lang="en-US" dirty="0" smtClean="0"/>
              <a:t>Spec# language</a:t>
            </a:r>
          </a:p>
          <a:p>
            <a:pPr lvl="1"/>
            <a:r>
              <a:rPr lang="en-US" dirty="0" smtClean="0"/>
              <a:t>C# 2.0 + non-null types + contracts</a:t>
            </a:r>
          </a:p>
          <a:p>
            <a:r>
              <a:rPr lang="en-US" dirty="0" smtClean="0"/>
              <a:t>Checking:</a:t>
            </a:r>
          </a:p>
          <a:p>
            <a:pPr lvl="1"/>
            <a:r>
              <a:rPr lang="en-US" dirty="0" smtClean="0"/>
              <a:t>Static type checking</a:t>
            </a:r>
          </a:p>
          <a:p>
            <a:pPr lvl="1"/>
            <a:r>
              <a:rPr lang="en-US" dirty="0" smtClean="0"/>
              <a:t>Run-time checking</a:t>
            </a:r>
          </a:p>
          <a:p>
            <a:pPr lvl="1"/>
            <a:r>
              <a:rPr lang="en-US" dirty="0" smtClean="0"/>
              <a:t>Static verification</a:t>
            </a:r>
            <a:endParaRPr lang="en-US" dirty="0"/>
          </a:p>
        </p:txBody>
      </p:sp>
    </p:spTree>
    <p:extLst>
      <p:ext uri="{BB962C8B-B14F-4D97-AF65-F5344CB8AC3E}">
        <p14:creationId xmlns:p14="http://schemas.microsoft.com/office/powerpoint/2010/main" val="3791961612"/>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cstate="print"/>
          <a:srcRect/>
          <a:stretch>
            <a:fillRect/>
          </a:stretch>
        </p:blipFill>
        <p:spPr bwMode="auto">
          <a:xfrm>
            <a:off x="2088306" y="1410922"/>
            <a:ext cx="4710201" cy="3864946"/>
          </a:xfrm>
          <a:prstGeom prst="rect">
            <a:avLst/>
          </a:prstGeom>
          <a:noFill/>
          <a:ln w="9525">
            <a:noFill/>
            <a:miter lim="800000"/>
            <a:headEnd/>
            <a:tailEnd/>
          </a:ln>
          <a:effectLst>
            <a:reflection blurRad="6350" stA="50000" endA="275" endPos="40000" dist="101600" dir="5400000" sy="-100000" algn="bl" rotWithShape="0"/>
          </a:effectLst>
          <a:scene3d>
            <a:camera prst="perspectiveContrastingRightFacing"/>
            <a:lightRig rig="threePt" dir="t"/>
          </a:scene3d>
          <a:sp3d z="25400"/>
        </p:spPr>
      </p:pic>
      <p:sp>
        <p:nvSpPr>
          <p:cNvPr id="2" name="Title 1"/>
          <p:cNvSpPr>
            <a:spLocks noGrp="1"/>
          </p:cNvSpPr>
          <p:nvPr>
            <p:ph type="ctrTitle"/>
          </p:nvPr>
        </p:nvSpPr>
        <p:spPr/>
        <p:txBody>
          <a:bodyPr/>
          <a:lstStyle/>
          <a:p>
            <a:r>
              <a:rPr lang="en-US" dirty="0" err="1" smtClean="0"/>
              <a:t>Chunker</a:t>
            </a:r>
            <a:endParaRPr lang="en-US" dirty="0"/>
          </a:p>
        </p:txBody>
      </p:sp>
      <p:sp>
        <p:nvSpPr>
          <p:cNvPr id="3" name="Subtitle 2"/>
          <p:cNvSpPr>
            <a:spLocks noGrp="1"/>
          </p:cNvSpPr>
          <p:nvPr>
            <p:ph type="subTitle" idx="1"/>
          </p:nvPr>
        </p:nvSpPr>
        <p:spPr>
          <a:xfrm>
            <a:off x="722313" y="5286254"/>
            <a:ext cx="7043208" cy="470898"/>
          </a:xfrm>
        </p:spPr>
        <p:txBody>
          <a:bodyPr/>
          <a:lstStyle/>
          <a:p>
            <a:r>
              <a:rPr lang="en-US" dirty="0" smtClean="0"/>
              <a:t>Spec#</a:t>
            </a:r>
            <a:endParaRPr lang="en-US" dirty="0"/>
          </a:p>
        </p:txBody>
      </p:sp>
      <p:sp>
        <p:nvSpPr>
          <p:cNvPr id="4" name="Text Placeholder 3"/>
          <p:cNvSpPr>
            <a:spLocks noGrp="1"/>
          </p:cNvSpPr>
          <p:nvPr>
            <p:ph type="body" sz="quarter" idx="10"/>
          </p:nvPr>
        </p:nvSpPr>
        <p:spPr/>
        <p:txBody>
          <a:bodyPr/>
          <a:lstStyle/>
          <a:p>
            <a:r>
              <a:rPr lang="en-US" dirty="0" smtClean="0"/>
              <a:t>demo</a:t>
            </a:r>
            <a:endParaRPr lang="en-US" dirty="0"/>
          </a:p>
        </p:txBody>
      </p:sp>
    </p:spTree>
    <p:extLst>
      <p:ext uri="{BB962C8B-B14F-4D97-AF65-F5344CB8AC3E}">
        <p14:creationId xmlns:p14="http://schemas.microsoft.com/office/powerpoint/2010/main" val="591677893"/>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664797"/>
          </a:xfrm>
        </p:spPr>
        <p:txBody>
          <a:bodyPr/>
          <a:lstStyle/>
          <a:p>
            <a:r>
              <a:rPr sz="4800" dirty="0" smtClean="0"/>
              <a:t>Reasoning about </a:t>
            </a:r>
            <a:r>
              <a:rPr sz="4800" dirty="0" smtClean="0"/>
              <a:t>programs</a:t>
            </a:r>
            <a:endParaRPr lang="en-US" sz="4800" dirty="0"/>
          </a:p>
        </p:txBody>
      </p:sp>
      <p:sp>
        <p:nvSpPr>
          <p:cNvPr id="3" name="Content Placeholder 2"/>
          <p:cNvSpPr>
            <a:spLocks noGrp="1"/>
          </p:cNvSpPr>
          <p:nvPr>
            <p:ph idx="1"/>
          </p:nvPr>
        </p:nvSpPr>
        <p:spPr>
          <a:xfrm>
            <a:off x="381000" y="1411552"/>
            <a:ext cx="8382000" cy="2294474"/>
          </a:xfrm>
        </p:spPr>
        <p:txBody>
          <a:bodyPr/>
          <a:lstStyle/>
          <a:p>
            <a:pPr>
              <a:tabLst>
                <a:tab pos="3206750" algn="l"/>
              </a:tabLst>
            </a:pPr>
            <a:r>
              <a:rPr lang="en-US" dirty="0" smtClean="0"/>
              <a:t>Hoare triple	{ P }  S  { Q }	</a:t>
            </a:r>
            <a:r>
              <a:rPr lang="en-US" sz="3000" dirty="0" smtClean="0"/>
              <a:t>says that</a:t>
            </a:r>
          </a:p>
          <a:p>
            <a:pPr lvl="1">
              <a:buNone/>
            </a:pPr>
            <a:r>
              <a:rPr dirty="0" smtClean="0"/>
              <a:t>	every terminating execution trace </a:t>
            </a:r>
            <a:r>
              <a:rPr dirty="0" smtClean="0"/>
              <a:t>of</a:t>
            </a:r>
            <a:r>
              <a:rPr lang="en-US" dirty="0" smtClean="0"/>
              <a:t/>
            </a:r>
            <a:br>
              <a:rPr lang="en-US" dirty="0" smtClean="0"/>
            </a:br>
            <a:r>
              <a:rPr lang="en-US" dirty="0" smtClean="0"/>
              <a:t>program </a:t>
            </a:r>
            <a:r>
              <a:rPr dirty="0" smtClean="0"/>
              <a:t>S </a:t>
            </a:r>
            <a:r>
              <a:rPr dirty="0" smtClean="0"/>
              <a:t>that starts in a state satisfying P</a:t>
            </a:r>
          </a:p>
          <a:p>
            <a:pPr lvl="2"/>
            <a:r>
              <a:rPr dirty="0" smtClean="0"/>
              <a:t>does not go wrong, and</a:t>
            </a:r>
          </a:p>
          <a:p>
            <a:pPr lvl="2"/>
            <a:r>
              <a:rPr dirty="0" smtClean="0"/>
              <a:t>terminates in a state satisfying </a:t>
            </a:r>
            <a:r>
              <a:rPr dirty="0" smtClean="0"/>
              <a:t>Q</a:t>
            </a:r>
            <a:endParaRPr dirty="0" smtClean="0"/>
          </a:p>
        </p:txBody>
      </p:sp>
    </p:spTree>
    <p:extLst>
      <p:ext uri="{BB962C8B-B14F-4D97-AF65-F5344CB8AC3E}">
        <p14:creationId xmlns:p14="http://schemas.microsoft.com/office/powerpoint/2010/main" val="3175729269"/>
      </p:ext>
    </p:extLst>
  </p:cSld>
  <p:clrMapOvr>
    <a:masterClrMapping/>
  </p:clrMapOvr>
  <p:transition xmlns:p14="http://schemas.microsoft.com/office/powerpoint/2010/main">
    <p:fade thruBlk="1"/>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Assignments</a:t>
            </a:r>
            <a:endParaRPr lang="en-US" dirty="0"/>
          </a:p>
        </p:txBody>
      </p:sp>
      <p:sp>
        <p:nvSpPr>
          <p:cNvPr id="3" name="Content Placeholder 2"/>
          <p:cNvSpPr>
            <a:spLocks noGrp="1"/>
          </p:cNvSpPr>
          <p:nvPr>
            <p:ph idx="1"/>
          </p:nvPr>
        </p:nvSpPr>
        <p:spPr>
          <a:xfrm>
            <a:off x="381000" y="1412875"/>
            <a:ext cx="8382000" cy="4164217"/>
          </a:xfrm>
        </p:spPr>
        <p:txBody>
          <a:bodyPr/>
          <a:lstStyle/>
          <a:p>
            <a:r>
              <a:rPr lang="en-US" dirty="0" smtClean="0"/>
              <a:t>{             }  x := E  {  Q  }</a:t>
            </a:r>
          </a:p>
          <a:p>
            <a:endParaRPr lang="en-US" dirty="0"/>
          </a:p>
          <a:p>
            <a:r>
              <a:rPr lang="en-US" dirty="0" smtClean="0"/>
              <a:t>Examples:</a:t>
            </a:r>
          </a:p>
          <a:p>
            <a:r>
              <a:rPr lang="en-US" dirty="0" smtClean="0"/>
              <a:t>{                 }  x := y  {  x is even  }</a:t>
            </a:r>
          </a:p>
          <a:p>
            <a:r>
              <a:rPr lang="en-US" dirty="0" smtClean="0"/>
              <a:t>{             }  x := x + 1  {  x &lt; 100  }</a:t>
            </a:r>
          </a:p>
          <a:p>
            <a:r>
              <a:rPr lang="en-US" dirty="0" smtClean="0"/>
              <a:t>{                                  }</a:t>
            </a:r>
            <a:br>
              <a:rPr lang="en-US" dirty="0" smtClean="0"/>
            </a:br>
            <a:r>
              <a:rPr lang="en-US" dirty="0" smtClean="0"/>
              <a:t>x := 3*y</a:t>
            </a:r>
            <a:br>
              <a:rPr lang="en-US" dirty="0" smtClean="0"/>
            </a:br>
            <a:r>
              <a:rPr lang="en-US" dirty="0" smtClean="0"/>
              <a:t>{  x*x + 5*x  =  721  }</a:t>
            </a:r>
          </a:p>
        </p:txBody>
      </p:sp>
      <p:sp>
        <p:nvSpPr>
          <p:cNvPr id="4" name="Content Placeholder 2"/>
          <p:cNvSpPr txBox="1">
            <a:spLocks/>
          </p:cNvSpPr>
          <p:nvPr/>
        </p:nvSpPr>
        <p:spPr>
          <a:xfrm>
            <a:off x="384461" y="1412006"/>
            <a:ext cx="8382000" cy="3250121"/>
          </a:xfrm>
          <a:prstGeom prst="rect">
            <a:avLst/>
          </a:prstGeom>
        </p:spPr>
        <p:txBody>
          <a:bodyPr vert="horz" lIns="0" tIns="0" rIns="0" bIns="0" rtlCol="0">
            <a:spAutoFit/>
          </a:bodyPr>
          <a:lstStyle>
            <a:lvl1pPr marL="384954" indent="-384954" algn="l" defTabSz="914363" rtl="0" eaLnBrk="1" latinLnBrk="0" hangingPunct="1">
              <a:lnSpc>
                <a:spcPct val="90000"/>
              </a:lnSpc>
              <a:spcBef>
                <a:spcPct val="20000"/>
              </a:spcBef>
              <a:buSzPct val="90000"/>
              <a:buFontTx/>
              <a:buBlip>
                <a:blip r:embed="rId2"/>
              </a:buBlip>
              <a:defRPr sz="3300" kern="1200">
                <a:solidFill>
                  <a:schemeClr val="bg1"/>
                </a:solidFill>
                <a:latin typeface="+mn-lt"/>
                <a:ea typeface="+mn-ea"/>
                <a:cs typeface="+mn-cs"/>
              </a:defRPr>
            </a:lvl1pPr>
            <a:lvl2pPr marL="739481" indent="-362465" algn="l" defTabSz="914363" rtl="0" eaLnBrk="1" latinLnBrk="0" hangingPunct="1">
              <a:lnSpc>
                <a:spcPct val="90000"/>
              </a:lnSpc>
              <a:spcBef>
                <a:spcPct val="20000"/>
              </a:spcBef>
              <a:buSzPct val="90000"/>
              <a:buFontTx/>
              <a:buBlip>
                <a:blip r:embed="rId2"/>
              </a:buBlip>
              <a:defRPr sz="3000" kern="1200">
                <a:solidFill>
                  <a:schemeClr val="bg1"/>
                </a:solidFill>
                <a:latin typeface="+mn-lt"/>
                <a:ea typeface="+mn-ea"/>
                <a:cs typeface="+mn-cs"/>
              </a:defRPr>
            </a:lvl2pPr>
            <a:lvl3pPr marL="1101946" indent="-347914" algn="l" defTabSz="914363" rtl="0" eaLnBrk="1" latinLnBrk="0" hangingPunct="1">
              <a:lnSpc>
                <a:spcPct val="90000"/>
              </a:lnSpc>
              <a:spcBef>
                <a:spcPct val="20000"/>
              </a:spcBef>
              <a:buSzPct val="90000"/>
              <a:buFontTx/>
              <a:buBlip>
                <a:blip r:embed="rId2"/>
              </a:buBlip>
              <a:defRPr sz="2700" kern="1200">
                <a:solidFill>
                  <a:schemeClr val="bg1"/>
                </a:solidFill>
                <a:latin typeface="+mn-lt"/>
                <a:ea typeface="+mn-ea"/>
                <a:cs typeface="+mn-cs"/>
              </a:defRPr>
            </a:lvl3pPr>
            <a:lvl4pPr marL="1420756" indent="-318811" algn="l" defTabSz="914363" rtl="0" eaLnBrk="1" latinLnBrk="0" hangingPunct="1">
              <a:lnSpc>
                <a:spcPct val="90000"/>
              </a:lnSpc>
              <a:spcBef>
                <a:spcPct val="20000"/>
              </a:spcBef>
              <a:buSzPct val="90000"/>
              <a:buFontTx/>
              <a:buBlip>
                <a:blip r:embed="rId2"/>
              </a:buBlip>
              <a:defRPr sz="2300" kern="1200">
                <a:solidFill>
                  <a:schemeClr val="bg1"/>
                </a:solidFill>
                <a:latin typeface="+mn-lt"/>
                <a:ea typeface="+mn-ea"/>
                <a:cs typeface="+mn-cs"/>
              </a:defRPr>
            </a:lvl4pPr>
            <a:lvl5pPr marL="1760732" indent="-318811" algn="l" defTabSz="914363" rtl="0" eaLnBrk="1" latinLnBrk="0" hangingPunct="1">
              <a:lnSpc>
                <a:spcPct val="90000"/>
              </a:lnSpc>
              <a:spcBef>
                <a:spcPct val="20000"/>
              </a:spcBef>
              <a:buSzPct val="90000"/>
              <a:buFontTx/>
              <a:buBlip>
                <a:blip r:embed="rId2"/>
              </a:buBlip>
              <a:defRPr sz="2300" kern="1200">
                <a:solidFill>
                  <a:schemeClr val="bg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dirty="0" smtClean="0"/>
              <a:t>      Q[E/x]</a:t>
            </a:r>
          </a:p>
          <a:p>
            <a:pPr marL="0" indent="0">
              <a:buNone/>
            </a:pPr>
            <a:endParaRPr lang="en-US" dirty="0" smtClean="0"/>
          </a:p>
          <a:p>
            <a:pPr marL="0" indent="0">
              <a:buNone/>
            </a:pPr>
            <a:endParaRPr lang="en-US" dirty="0" smtClean="0"/>
          </a:p>
          <a:p>
            <a:pPr marL="0" indent="0">
              <a:buNone/>
            </a:pPr>
            <a:r>
              <a:rPr lang="en-US" dirty="0" smtClean="0"/>
              <a:t>      y is even</a:t>
            </a:r>
          </a:p>
          <a:p>
            <a:pPr marL="0" indent="0">
              <a:buNone/>
            </a:pPr>
            <a:r>
              <a:rPr lang="en-US" dirty="0" smtClean="0"/>
              <a:t>      x &lt; 99</a:t>
            </a:r>
          </a:p>
          <a:p>
            <a:pPr marL="0" indent="0">
              <a:buNone/>
            </a:pPr>
            <a:r>
              <a:rPr lang="en-US" dirty="0"/>
              <a:t> </a:t>
            </a:r>
            <a:r>
              <a:rPr lang="en-US" dirty="0" smtClean="0"/>
              <a:t>     9*y*y + 15*y  =  721</a:t>
            </a:r>
            <a:endParaRPr lang="en-US" dirty="0" smtClean="0"/>
          </a:p>
        </p:txBody>
      </p:sp>
    </p:spTree>
    <p:extLst>
      <p:ext uri="{BB962C8B-B14F-4D97-AF65-F5344CB8AC3E}">
        <p14:creationId xmlns:p14="http://schemas.microsoft.com/office/powerpoint/2010/main" val="2878807310"/>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5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50"/>
                                        <p:tgtEl>
                                          <p:spTgt spid="3">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25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4">
                                            <p:txEl>
                                              <p:pRg st="3" end="3"/>
                                            </p:txEl>
                                          </p:spTgt>
                                        </p:tgtEl>
                                        <p:attrNameLst>
                                          <p:attrName>style.visibility</p:attrName>
                                        </p:attrNameLst>
                                      </p:cBhvr>
                                      <p:to>
                                        <p:strVal val="visible"/>
                                      </p:to>
                                    </p:set>
                                    <p:animEffect transition="in" filter="fade">
                                      <p:cBhvr>
                                        <p:cTn id="20" dur="250"/>
                                        <p:tgtEl>
                                          <p:spTgt spid="4">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25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4">
                                            <p:txEl>
                                              <p:pRg st="4" end="4"/>
                                            </p:txEl>
                                          </p:spTgt>
                                        </p:tgtEl>
                                        <p:attrNameLst>
                                          <p:attrName>style.visibility</p:attrName>
                                        </p:attrNameLst>
                                      </p:cBhvr>
                                      <p:to>
                                        <p:strVal val="visible"/>
                                      </p:to>
                                    </p:set>
                                    <p:animEffect transition="in" filter="fade">
                                      <p:cBhvr>
                                        <p:cTn id="30" dur="250"/>
                                        <p:tgtEl>
                                          <p:spTgt spid="4">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250"/>
                                        <p:tgtEl>
                                          <p:spTgt spid="3">
                                            <p:txEl>
                                              <p:pRg st="5" end="5"/>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4">
                                            <p:txEl>
                                              <p:pRg st="5" end="5"/>
                                            </p:txEl>
                                          </p:spTgt>
                                        </p:tgtEl>
                                        <p:attrNameLst>
                                          <p:attrName>style.visibility</p:attrName>
                                        </p:attrNameLst>
                                      </p:cBhvr>
                                      <p:to>
                                        <p:strVal val="visible"/>
                                      </p:to>
                                    </p:set>
                                    <p:animEffect transition="in" filter="fade">
                                      <p:cBhvr>
                                        <p:cTn id="40" dur="25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Loops</a:t>
            </a:r>
            <a:endParaRPr lang="en-US" dirty="0"/>
          </a:p>
        </p:txBody>
      </p:sp>
      <p:sp>
        <p:nvSpPr>
          <p:cNvPr id="3" name="Content Placeholder 2"/>
          <p:cNvSpPr>
            <a:spLocks noGrp="1"/>
          </p:cNvSpPr>
          <p:nvPr>
            <p:ph idx="1"/>
          </p:nvPr>
        </p:nvSpPr>
        <p:spPr>
          <a:xfrm>
            <a:off x="381000" y="1412875"/>
            <a:ext cx="8382000" cy="5078313"/>
          </a:xfrm>
        </p:spPr>
        <p:txBody>
          <a:bodyPr/>
          <a:lstStyle/>
          <a:p>
            <a:pPr marL="0" indent="0">
              <a:buNone/>
            </a:pPr>
            <a:r>
              <a:rPr lang="en-US" dirty="0" smtClean="0"/>
              <a:t>To prove:</a:t>
            </a:r>
          </a:p>
          <a:p>
            <a:pPr marL="0" indent="0">
              <a:buNone/>
            </a:pPr>
            <a:r>
              <a:rPr lang="en-US" dirty="0" smtClean="0"/>
              <a:t>	{  P  }  </a:t>
            </a:r>
            <a:r>
              <a:rPr lang="en-US" b="1" dirty="0" smtClean="0">
                <a:solidFill>
                  <a:schemeClr val="accent2">
                    <a:lumMod val="50000"/>
                  </a:schemeClr>
                </a:solidFill>
              </a:rPr>
              <a:t>while</a:t>
            </a:r>
            <a:r>
              <a:rPr lang="en-US" dirty="0" smtClean="0"/>
              <a:t> B </a:t>
            </a:r>
            <a:r>
              <a:rPr lang="en-US" b="1" dirty="0">
                <a:solidFill>
                  <a:schemeClr val="accent2">
                    <a:lumMod val="50000"/>
                  </a:schemeClr>
                </a:solidFill>
              </a:rPr>
              <a:t>do</a:t>
            </a:r>
            <a:r>
              <a:rPr lang="en-US" dirty="0" smtClean="0"/>
              <a:t> S </a:t>
            </a:r>
            <a:r>
              <a:rPr lang="en-US" b="1" dirty="0">
                <a:solidFill>
                  <a:schemeClr val="accent2">
                    <a:lumMod val="50000"/>
                  </a:schemeClr>
                </a:solidFill>
              </a:rPr>
              <a:t>end</a:t>
            </a:r>
            <a:r>
              <a:rPr lang="en-US" dirty="0" smtClean="0"/>
              <a:t>  {  Q  }</a:t>
            </a:r>
          </a:p>
          <a:p>
            <a:pPr marL="0" indent="0">
              <a:buNone/>
            </a:pPr>
            <a:r>
              <a:rPr lang="en-US" dirty="0" smtClean="0"/>
              <a:t>find a </a:t>
            </a:r>
            <a:r>
              <a:rPr lang="en-US" i="1" dirty="0" smtClean="0"/>
              <a:t>loop invariant</a:t>
            </a:r>
            <a:r>
              <a:rPr lang="en-US" dirty="0" smtClean="0"/>
              <a:t> J and prove:</a:t>
            </a:r>
          </a:p>
          <a:p>
            <a:r>
              <a:rPr lang="en-US" dirty="0">
                <a:sym typeface="Symbol"/>
              </a:rPr>
              <a:t>invariant holds </a:t>
            </a:r>
            <a:r>
              <a:rPr lang="en-US" dirty="0" smtClean="0">
                <a:sym typeface="Symbol"/>
              </a:rPr>
              <a:t>initially:</a:t>
            </a:r>
            <a:br>
              <a:rPr lang="en-US" dirty="0" smtClean="0">
                <a:sym typeface="Symbol"/>
              </a:rPr>
            </a:br>
            <a:r>
              <a:rPr lang="en-US" dirty="0" smtClean="0"/>
              <a:t>P </a:t>
            </a:r>
            <a:r>
              <a:rPr lang="en-US" dirty="0" smtClean="0">
                <a:sym typeface="Symbol"/>
              </a:rPr>
              <a:t> J</a:t>
            </a:r>
          </a:p>
          <a:p>
            <a:r>
              <a:rPr lang="en-US" dirty="0" smtClean="0">
                <a:sym typeface="Symbol"/>
              </a:rPr>
              <a:t>invariant is maintained:</a:t>
            </a:r>
            <a:br>
              <a:rPr lang="en-US" dirty="0" smtClean="0">
                <a:sym typeface="Symbol"/>
              </a:rPr>
            </a:br>
            <a:r>
              <a:rPr lang="en-US" dirty="0" smtClean="0">
                <a:sym typeface="Symbol"/>
              </a:rPr>
              <a:t>{  J  B  }  S  {  J  }</a:t>
            </a:r>
          </a:p>
          <a:p>
            <a:r>
              <a:rPr lang="en-US" dirty="0">
                <a:sym typeface="Symbol"/>
              </a:rPr>
              <a:t>invariant is strong enough to establish </a:t>
            </a:r>
            <a:r>
              <a:rPr lang="en-US" dirty="0" smtClean="0">
                <a:sym typeface="Symbol"/>
              </a:rPr>
              <a:t>postcondition:</a:t>
            </a:r>
            <a:br>
              <a:rPr lang="en-US" dirty="0" smtClean="0">
                <a:sym typeface="Symbol"/>
              </a:rPr>
            </a:br>
            <a:r>
              <a:rPr lang="en-US" dirty="0" smtClean="0">
                <a:sym typeface="Symbol"/>
              </a:rPr>
              <a:t>J </a:t>
            </a:r>
            <a:r>
              <a:rPr lang="en-US" dirty="0">
                <a:sym typeface="Symbol"/>
              </a:rPr>
              <a:t> </a:t>
            </a:r>
            <a:r>
              <a:rPr lang="en-US" dirty="0" smtClean="0">
                <a:sym typeface="Symbol"/>
              </a:rPr>
              <a:t>B      Q</a:t>
            </a:r>
            <a:endParaRPr lang="en-US" dirty="0"/>
          </a:p>
        </p:txBody>
      </p:sp>
    </p:spTree>
    <p:extLst>
      <p:ext uri="{BB962C8B-B14F-4D97-AF65-F5344CB8AC3E}">
        <p14:creationId xmlns:p14="http://schemas.microsoft.com/office/powerpoint/2010/main" val="3944757943"/>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fade">
                                      <p:cBhvr>
                                        <p:cTn id="3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Cubes</a:t>
            </a:r>
            <a:endParaRPr lang="en-US" dirty="0"/>
          </a:p>
        </p:txBody>
      </p:sp>
      <p:sp>
        <p:nvSpPr>
          <p:cNvPr id="3" name="Subtitle 2"/>
          <p:cNvSpPr>
            <a:spLocks noGrp="1"/>
          </p:cNvSpPr>
          <p:nvPr>
            <p:ph type="subTitle" idx="1"/>
          </p:nvPr>
        </p:nvSpPr>
        <p:spPr>
          <a:xfrm>
            <a:off x="722313" y="5286254"/>
            <a:ext cx="7043208" cy="470898"/>
          </a:xfrm>
        </p:spPr>
        <p:txBody>
          <a:bodyPr/>
          <a:lstStyle/>
          <a:p>
            <a:r>
              <a:rPr lang="en-US" dirty="0" smtClean="0"/>
              <a:t>Spec#</a:t>
            </a:r>
            <a:endParaRPr lang="en-US" dirty="0"/>
          </a:p>
        </p:txBody>
      </p:sp>
      <p:sp>
        <p:nvSpPr>
          <p:cNvPr id="4" name="Text Placeholder 3"/>
          <p:cNvSpPr>
            <a:spLocks noGrp="1"/>
          </p:cNvSpPr>
          <p:nvPr>
            <p:ph type="body" sz="quarter" idx="10"/>
          </p:nvPr>
        </p:nvSpPr>
        <p:spPr/>
        <p:txBody>
          <a:bodyPr/>
          <a:lstStyle/>
          <a:p>
            <a:r>
              <a:rPr lang="en-US" dirty="0" smtClean="0"/>
              <a:t>demo</a:t>
            </a:r>
            <a:endParaRPr lang="en-US" dirty="0"/>
          </a:p>
        </p:txBody>
      </p:sp>
    </p:spTree>
    <p:extLst>
      <p:ext uri="{BB962C8B-B14F-4D97-AF65-F5344CB8AC3E}">
        <p14:creationId xmlns:p14="http://schemas.microsoft.com/office/powerpoint/2010/main" val="1036906877"/>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theme/theme1.xml><?xml version="1.0" encoding="utf-8"?>
<a:theme xmlns:a="http://schemas.openxmlformats.org/drawingml/2006/main" name="MSR_PPT template_07_light">
  <a:themeElements>
    <a:clrScheme name="MSR 2007">
      <a:dk1>
        <a:srgbClr xmlns:mc="http://schemas.openxmlformats.org/markup-compatibility/2006" xmlns:a14="http://schemas.microsoft.com/office/drawing/2010/main" val="000000" mc:Ignorable=""/>
      </a:dk1>
      <a:lt1>
        <a:srgbClr xmlns:mc="http://schemas.openxmlformats.org/markup-compatibility/2006" xmlns:a14="http://schemas.microsoft.com/office/drawing/2010/main" val="FFFFFF" mc:Ignorable=""/>
      </a:lt1>
      <a:dk2>
        <a:srgbClr xmlns:mc="http://schemas.openxmlformats.org/markup-compatibility/2006" xmlns:a14="http://schemas.microsoft.com/office/drawing/2010/main" val="3F3F3F" mc:Ignorable=""/>
      </a:dk2>
      <a:lt2>
        <a:srgbClr xmlns:mc="http://schemas.openxmlformats.org/markup-compatibility/2006" xmlns:a14="http://schemas.microsoft.com/office/drawing/2010/main" val="FFFFFF" mc:Ignorable=""/>
      </a:lt2>
      <a:accent1>
        <a:srgbClr xmlns:mc="http://schemas.openxmlformats.org/markup-compatibility/2006" xmlns:a14="http://schemas.microsoft.com/office/drawing/2010/main" val="FFDF79" mc:Ignorable=""/>
      </a:accent1>
      <a:accent2>
        <a:srgbClr xmlns:mc="http://schemas.openxmlformats.org/markup-compatibility/2006" xmlns:a14="http://schemas.microsoft.com/office/drawing/2010/main" val="5782B5" mc:Ignorable=""/>
      </a:accent2>
      <a:accent3>
        <a:srgbClr xmlns:mc="http://schemas.openxmlformats.org/markup-compatibility/2006" xmlns:a14="http://schemas.microsoft.com/office/drawing/2010/main" val="E28A54" mc:Ignorable=""/>
      </a:accent3>
      <a:accent4>
        <a:srgbClr xmlns:mc="http://schemas.openxmlformats.org/markup-compatibility/2006" xmlns:a14="http://schemas.microsoft.com/office/drawing/2010/main" val="94D850" mc:Ignorable=""/>
      </a:accent4>
      <a:accent5>
        <a:srgbClr xmlns:mc="http://schemas.openxmlformats.org/markup-compatibility/2006" xmlns:a14="http://schemas.microsoft.com/office/drawing/2010/main" val="FFA94B" mc:Ignorable=""/>
      </a:accent5>
      <a:accent6>
        <a:srgbClr xmlns:mc="http://schemas.openxmlformats.org/markup-compatibility/2006" xmlns:a14="http://schemas.microsoft.com/office/drawing/2010/main" val="9047B9" mc:Ignorable=""/>
      </a:accent6>
      <a:hlink>
        <a:srgbClr xmlns:mc="http://schemas.openxmlformats.org/markup-compatibility/2006" xmlns:a14="http://schemas.microsoft.com/office/drawing/2010/main" val="009ED6" mc:Ignorable=""/>
      </a:hlink>
      <a:folHlink>
        <a:srgbClr xmlns:mc="http://schemas.openxmlformats.org/markup-compatibility/2006" xmlns:a14="http://schemas.microsoft.com/office/drawing/2010/main" val="DDD819" mc:Ignorable=""/>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xmlns:mc="http://schemas.openxmlformats.org/markup-compatibility/2006" xmlns:a14="http://schemas.microsoft.com/office/drawing/2010/main" val="000000" mc:Ignorable="">
                <a:alpha val="35000"/>
              </a:srgbClr>
            </a:outerShdw>
          </a:effectLst>
        </a:effectStyle>
        <a:effectStyle>
          <a:effectLst>
            <a:outerShdw blurRad="50800" dist="38100" dir="5400000" rotWithShape="0">
              <a:srgbClr xmlns:mc="http://schemas.openxmlformats.org/markup-compatibility/2006" xmlns:a14="http://schemas.microsoft.com/office/drawing/2010/main" val="000000" mc:Ignorable="">
                <a:alpha val="35000"/>
              </a:srgbClr>
            </a:outerShdw>
          </a:effectLst>
        </a:effectStyle>
        <a:effectStyle>
          <a:effectLst>
            <a:outerShdw blurRad="63500" dist="38100" dir="5400000" rotWithShape="0">
              <a:srgbClr xmlns:mc="http://schemas.openxmlformats.org/markup-compatibility/2006" xmlns:a14="http://schemas.microsoft.com/office/drawing/2010/main" val="000000" mc:Ignorable="">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10/main" val="000000" mc:Ignorable="">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txDef>
      <a:spPr>
        <a:noFill/>
      </a:spPr>
      <a:bodyPr wrap="none" rtlCol="0">
        <a:spAutoFit/>
      </a:bodyPr>
      <a:lstStyle>
        <a:defPPr>
          <a:defRPr dirty="0" err="1" smtClean="0">
            <a:solidFill>
              <a:schemeClr val="bg1"/>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xmlns:mc="http://schemas.openxmlformats.org/markup-compatibility/2006" xmlns:a14="http://schemas.microsoft.com/office/drawing/2010/main" val="1F497D" mc:Ignorable=""/>
      </a:dk2>
      <a:lt2>
        <a:srgbClr xmlns:mc="http://schemas.openxmlformats.org/markup-compatibility/2006" xmlns:a14="http://schemas.microsoft.com/office/drawing/2010/main" val="EEECE1" mc:Ignorable=""/>
      </a:lt2>
      <a:accent1>
        <a:srgbClr xmlns:mc="http://schemas.openxmlformats.org/markup-compatibility/2006" xmlns:a14="http://schemas.microsoft.com/office/drawing/2010/main" val="4F81BD" mc:Ignorable=""/>
      </a:accent1>
      <a:accent2>
        <a:srgbClr xmlns:mc="http://schemas.openxmlformats.org/markup-compatibility/2006" xmlns:a14="http://schemas.microsoft.com/office/drawing/2010/main" val="C0504D" mc:Ignorable=""/>
      </a:accent2>
      <a:accent3>
        <a:srgbClr xmlns:mc="http://schemas.openxmlformats.org/markup-compatibility/2006" xmlns:a14="http://schemas.microsoft.com/office/drawing/2010/main" val="9BBB59" mc:Ignorable=""/>
      </a:accent3>
      <a:accent4>
        <a:srgbClr xmlns:mc="http://schemas.openxmlformats.org/markup-compatibility/2006" xmlns:a14="http://schemas.microsoft.com/office/drawing/2010/main" val="8064A2" mc:Ignorable=""/>
      </a:accent4>
      <a:accent5>
        <a:srgbClr xmlns:mc="http://schemas.openxmlformats.org/markup-compatibility/2006" xmlns:a14="http://schemas.microsoft.com/office/drawing/2010/main" val="4BACC6" mc:Ignorable=""/>
      </a:accent5>
      <a:accent6>
        <a:srgbClr xmlns:mc="http://schemas.openxmlformats.org/markup-compatibility/2006" xmlns:a14="http://schemas.microsoft.com/office/drawing/2010/main" val="F79646" mc:Ignorable=""/>
      </a:accent6>
      <a:hlink>
        <a:srgbClr xmlns:mc="http://schemas.openxmlformats.org/markup-compatibility/2006" xmlns:a14="http://schemas.microsoft.com/office/drawing/2010/main" val="0000FF" mc:Ignorable=""/>
      </a:hlink>
      <a:folHlink>
        <a:srgbClr xmlns:mc="http://schemas.openxmlformats.org/markup-compatibility/2006" xmlns:a14="http://schemas.microsoft.com/office/drawing/2010/main" val="800080" mc:Ignorabl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xmlns:mc="http://schemas.openxmlformats.org/markup-compatibility/2006" xmlns:a14="http://schemas.microsoft.com/office/drawing/2010/main" val="000000" mc:Ignorable="">
                <a:alpha val="38000"/>
              </a:srgbClr>
            </a:outerShdw>
          </a:effectLst>
        </a:effectStyle>
        <a:effectStyle>
          <a:effectLst>
            <a:outerShdw blurRad="40000" dist="23000" dir="5400000" rotWithShape="0">
              <a:srgbClr xmlns:mc="http://schemas.openxmlformats.org/markup-compatibility/2006" xmlns:a14="http://schemas.microsoft.com/office/drawing/2010/main" val="000000" mc:Ignorable="">
                <a:alpha val="35000"/>
              </a:srgbClr>
            </a:outerShdw>
          </a:effectLst>
        </a:effectStyle>
        <a:effectStyle>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xmlns:mc="http://schemas.openxmlformats.org/markup-compatibility/2006" xmlns:a14="http://schemas.microsoft.com/office/drawing/2010/main" val="1F497D" mc:Ignorable=""/>
      </a:dk2>
      <a:lt2>
        <a:srgbClr xmlns:mc="http://schemas.openxmlformats.org/markup-compatibility/2006" xmlns:a14="http://schemas.microsoft.com/office/drawing/2010/main" val="EEECE1" mc:Ignorable=""/>
      </a:lt2>
      <a:accent1>
        <a:srgbClr xmlns:mc="http://schemas.openxmlformats.org/markup-compatibility/2006" xmlns:a14="http://schemas.microsoft.com/office/drawing/2010/main" val="4F81BD" mc:Ignorable=""/>
      </a:accent1>
      <a:accent2>
        <a:srgbClr xmlns:mc="http://schemas.openxmlformats.org/markup-compatibility/2006" xmlns:a14="http://schemas.microsoft.com/office/drawing/2010/main" val="C0504D" mc:Ignorable=""/>
      </a:accent2>
      <a:accent3>
        <a:srgbClr xmlns:mc="http://schemas.openxmlformats.org/markup-compatibility/2006" xmlns:a14="http://schemas.microsoft.com/office/drawing/2010/main" val="9BBB59" mc:Ignorable=""/>
      </a:accent3>
      <a:accent4>
        <a:srgbClr xmlns:mc="http://schemas.openxmlformats.org/markup-compatibility/2006" xmlns:a14="http://schemas.microsoft.com/office/drawing/2010/main" val="8064A2" mc:Ignorable=""/>
      </a:accent4>
      <a:accent5>
        <a:srgbClr xmlns:mc="http://schemas.openxmlformats.org/markup-compatibility/2006" xmlns:a14="http://schemas.microsoft.com/office/drawing/2010/main" val="4BACC6" mc:Ignorable=""/>
      </a:accent5>
      <a:accent6>
        <a:srgbClr xmlns:mc="http://schemas.openxmlformats.org/markup-compatibility/2006" xmlns:a14="http://schemas.microsoft.com/office/drawing/2010/main" val="F79646" mc:Ignorable=""/>
      </a:accent6>
      <a:hlink>
        <a:srgbClr xmlns:mc="http://schemas.openxmlformats.org/markup-compatibility/2006" xmlns:a14="http://schemas.microsoft.com/office/drawing/2010/main" val="0000FF" mc:Ignorable=""/>
      </a:hlink>
      <a:folHlink>
        <a:srgbClr xmlns:mc="http://schemas.openxmlformats.org/markup-compatibility/2006" xmlns:a14="http://schemas.microsoft.com/office/drawing/2010/main" val="800080" mc:Ignorabl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xmlns:mc="http://schemas.openxmlformats.org/markup-compatibility/2006" xmlns:a14="http://schemas.microsoft.com/office/drawing/2010/main" val="000000" mc:Ignorable="">
                <a:alpha val="38000"/>
              </a:srgbClr>
            </a:outerShdw>
          </a:effectLst>
        </a:effectStyle>
        <a:effectStyle>
          <a:effectLst>
            <a:outerShdw blurRad="40000" dist="23000" dir="5400000" rotWithShape="0">
              <a:srgbClr xmlns:mc="http://schemas.openxmlformats.org/markup-compatibility/2006" xmlns:a14="http://schemas.microsoft.com/office/drawing/2010/main" val="000000" mc:Ignorable="">
                <a:alpha val="35000"/>
              </a:srgbClr>
            </a:outerShdw>
          </a:effectLst>
        </a:effectStyle>
        <a:effectStyle>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E3074916C7A05429E3860C96E939D68" ma:contentTypeVersion="3" ma:contentTypeDescription="Create a new document." ma:contentTypeScope="" ma:versionID="2f9d0a3e4dab1dbcfa92ef49294c9fd6">
  <xsd:schema xmlns:xsd="http://www.w3.org/2001/XMLSchema" xmlns:p="http://schemas.microsoft.com/office/2006/metadata/properties" targetNamespace="http://schemas.microsoft.com/office/2006/metadata/properties" ma:root="true" ma:fieldsID="1767b50499e116a953c72fb09f4df49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4.xml><?xml version="1.0" encoding="utf-8"?>
<outs:outSpaceData xmlns:outs="http://schemas.microsoft.com/office/2009/outspace/metadata">
  <outs:relatedDates>
    <outs:relatedDate>
      <outs:type>3</outs:type>
      <outs:displayName>Last Modified</outs:displayName>
      <outs:dateTime>2009-09-07T08:54:55Z</outs:dateTime>
      <outs:isPinned>true</outs:isPinned>
    </outs:relatedDate>
    <outs:relatedDate>
      <outs:type>2</outs:type>
      <outs:displayName>Created</outs:displayName>
      <outs:dateTime>2009-09-05T10:31:16Z</outs:dateTime>
      <outs:isPinned>true</outs:isPinned>
    </outs:relatedDate>
    <outs:relatedDate>
      <outs:type>4</outs:type>
      <outs:displayName>Last Printed</outs:displayName>
      <outs:dateTime/>
      <outs:isPinned>true</outs:isPinned>
    </outs:relatedDate>
  </outs:relatedDates>
  <outs:relatedDocuments>
    <outs:relatedDocument>
      <outs:type>2</outs:type>
      <outs:displayName>Other documents in current folder</outs:displayName>
      <outs:uri/>
      <outs:isPinned>true</outs:isPinned>
    </outs:relatedDocument>
  </outs:relatedDocuments>
  <outs:relatedPeople>
    <outs:relatedPeopleItem>
      <outs:category>Author</outs:category>
      <outs:people>
        <outs:relatedPerson>
          <outs:displayName>Rustan Leino</outs:displayName>
          <outs:accountName/>
        </outs:relatedPerson>
      </outs:people>
      <outs:source>0</outs:source>
      <outs:isPinned>true</outs:isPinned>
    </outs:relatedPeopleItem>
    <outs:relatedPeopleItem>
      <outs:category>Last modified by</outs:category>
      <outs:people>
        <outs:relatedPerson>
          <outs:displayName>Rustan Leino</outs:displayName>
          <outs:accountName/>
        </outs:relatedPerson>
      </outs:people>
      <outs:source>0</outs:source>
      <outs:isPinned>true</outs:isPinned>
    </outs:relatedPeopleItem>
    <outs:relatedPeopleItem>
      <outs:category>Manager</outs:category>
      <outs:people>
        <outs:relatedPerson>
          <outs:displayName>&lt;Content Manager Name Here&gt;</outs:displayName>
          <outs:accountName/>
        </outs:relatedPerson>
      </outs:people>
      <outs:source>0</outs:source>
      <outs:isPinned>false</outs:isPinned>
    </outs:relatedPeopleItem>
  </outs:relatedPeople>
  <propertyMetadataList xmlns="http://schemas.microsoft.com/office/2009/outspace/metadata">
    <propertyMetadata>
      <type>0</type>
      <propertyId>2228224</propertyId>
      <propertyName/>
      <isPinned>true</isPinned>
    </propertyMetadata>
    <propertyMetadata>
      <type>0</type>
      <propertyId>1114115</propertyId>
      <propertyName/>
      <isPinned>true</isPinned>
    </propertyMetadata>
    <propertyMetadata>
      <type>0</type>
      <propertyId>1114117</propertyId>
      <propertyName/>
      <isPinned>true</isPinned>
    </propertyMetadata>
    <propertyMetadata>
      <type>0</type>
      <propertyId>589825</propertyId>
      <propertyName/>
      <isPinned>false</isPinned>
    </propertyMetadata>
    <propertyMetadata>
      <type>0</type>
      <propertyId>1114116</propertyId>
      <propertyName/>
      <isPinned>false</isPinned>
    </propertyMetadata>
    <propertyMetadata>
      <type>0</type>
      <propertyId>14</propertyId>
      <propertyName/>
      <isPinned>true</isPinned>
    </propertyMetadata>
    <propertyMetadata>
      <type>0</type>
      <propertyId>8</propertyId>
      <propertyName/>
      <isPinned>true</isPinned>
    </propertyMetadata>
    <propertyMetadata>
      <type>0</type>
      <propertyId>6</propertyId>
      <propertyName/>
      <isPinned>false</isPinned>
    </propertyMetadata>
    <propertyMetadata>
      <type>0</type>
      <propertyId>1114118</propertyId>
      <propertyName/>
      <isPinned>false</isPinned>
    </propertyMetadata>
    <propertyMetadata>
      <type>0</type>
      <propertyId>1179649</propertyId>
      <propertyName/>
      <isPinned>false</isPinned>
    </propertyMetadata>
    <propertyMetadata>
      <type>0</type>
      <propertyId>655365</propertyId>
      <propertyName/>
      <isPinned>false</isPinned>
    </propertyMetadata>
    <propertyMetadata>
      <type>0</type>
      <propertyId>1</propertyId>
      <propertyName/>
      <isPinned>false</isPinned>
    </propertyMetadata>
    <propertyMetadata>
      <type>0</type>
      <propertyId>0</propertyId>
      <propertyName/>
      <isPinned>true</isPinned>
    </propertyMetadata>
    <propertyMetadata>
      <type>0</type>
      <propertyId>13</propertyId>
      <propertyName/>
      <isPinned>false</isPinned>
    </propertyMetadata>
    <propertyMetadata>
      <type>0</type>
      <propertyId>1179653</propertyId>
      <propertyName/>
      <isPinned>false</isPinned>
    </propertyMetadata>
    <propertyMetadata>
      <type>0</type>
      <propertyId>22</propertyId>
      <propertyName/>
      <isPinned>false</isPinned>
    </propertyMetadata>
  </propertyMetadataList>
  <outs:corruptMetadataWasLost/>
</outs:outSpaceData>
</file>

<file path=customXml/itemProps1.xml><?xml version="1.0" encoding="utf-8"?>
<ds:datastoreItem xmlns:ds="http://schemas.openxmlformats.org/officeDocument/2006/customXml" ds:itemID="{79DAF30D-2EA1-4EE6-9384-52A4909FD84C}">
  <ds:schemaRefs>
    <ds:schemaRef ds:uri="http://schemas.microsoft.com/office/2006/metadata/properties"/>
    <ds:schemaRef ds:uri="http://purl.org/dc/dcmitype/"/>
    <ds:schemaRef ds:uri="http://schemas.microsoft.com/office/2006/documentManagement/types"/>
    <ds:schemaRef ds:uri="http://purl.org/dc/elements/1.1/"/>
    <ds:schemaRef ds:uri="http://purl.org/dc/term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2DBFA6E1-EA54-42F2-A182-2FD54FB5FDCC}">
  <ds:schemaRefs>
    <ds:schemaRef ds:uri="http://schemas.microsoft.com/sharepoint/v3/contenttype/forms"/>
  </ds:schemaRefs>
</ds:datastoreItem>
</file>

<file path=customXml/itemProps3.xml><?xml version="1.0" encoding="utf-8"?>
<ds:datastoreItem xmlns:ds="http://schemas.openxmlformats.org/officeDocument/2006/customXml" ds:itemID="{1DF5E879-894F-4DE1-86A5-609E1906310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4.xml><?xml version="1.0" encoding="utf-8"?>
<ds:datastoreItem xmlns:ds="http://schemas.openxmlformats.org/officeDocument/2006/customXml" ds:itemID="{7D9A3F02-6703-4C22-959B-8230D405EF09}">
  <ds:schemaRefs>
    <ds:schemaRef ds:uri="http://schemas.microsoft.com/office/2009/outspace/metadata"/>
  </ds:schemaRefs>
</ds:datastoreItem>
</file>

<file path=docProps/app.xml><?xml version="1.0" encoding="utf-8"?>
<Properties xmlns="http://schemas.openxmlformats.org/officeDocument/2006/extended-properties" xmlns:vt="http://schemas.openxmlformats.org/officeDocument/2006/docPropsVTypes">
  <Template>MSR_PPT template_07_light</Template>
  <TotalTime>4458</TotalTime>
  <Words>1170</Words>
  <Application>Microsoft Office PowerPoint</Application>
  <PresentationFormat>On-screen Show (4:3)</PresentationFormat>
  <Paragraphs>221</Paragraphs>
  <Slides>22</Slides>
  <Notes>6</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MSR_PPT template_07_light</vt:lpstr>
      <vt:lpstr>Fun with code, tests, and verification</vt:lpstr>
      <vt:lpstr>Software engineering research</vt:lpstr>
      <vt:lpstr>Some specification/verification tools at Microsoft</vt:lpstr>
      <vt:lpstr>Spec# programming system [Barnett, Fähndrich, Leino, Müller, Schulte, Venter, et al.]</vt:lpstr>
      <vt:lpstr>Chunker</vt:lpstr>
      <vt:lpstr>Reasoning about programs</vt:lpstr>
      <vt:lpstr>Assignments</vt:lpstr>
      <vt:lpstr>Loops</vt:lpstr>
      <vt:lpstr>Cubes</vt:lpstr>
      <vt:lpstr>Chalice [Leino, Müller, Smans]</vt:lpstr>
      <vt:lpstr>Inc</vt:lpstr>
      <vt:lpstr>Transfer of permissions</vt:lpstr>
      <vt:lpstr>Shared state</vt:lpstr>
      <vt:lpstr>Monitors</vt:lpstr>
      <vt:lpstr>Monitor invariants</vt:lpstr>
      <vt:lpstr>Boogie – a verification platform [Barnett, Jacobs, Leino, Moskal, Rümmer, et al.]</vt:lpstr>
      <vt:lpstr>Encoding object-oriented programs in Boogie</vt:lpstr>
      <vt:lpstr>Specifications:  .NET today</vt:lpstr>
      <vt:lpstr>Specifications in Spec#</vt:lpstr>
      <vt:lpstr>Specifications with Code Contracts [Barnett, Fähndrich, Grunkemeyer, Logozzo, et al.]</vt:lpstr>
      <vt:lpstr>TrimSuffix</vt:lpstr>
      <vt:lpstr>Try it for yourself</vt:lpstr>
    </vt:vector>
  </TitlesOfParts>
  <Manager>&lt;Content Manager Name Here&gt;</Manager>
  <Company>Microsoft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Verification of concurrent object-oriented programs</dc:title>
  <dc:subject>Name of Event</dc:subject>
  <dc:creator>Rustan Leino</dc:creator>
  <dc:description>Template: Mark Johnson, Silver Fox Productions Inc.
Formatting:
Event Date:
Event Location:
Audience:</dc:description>
  <cp:lastModifiedBy>Rustan Leino</cp:lastModifiedBy>
  <cp:revision>41</cp:revision>
  <dcterms:created xsi:type="dcterms:W3CDTF">2009-09-05T10:31:16Z</dcterms:created>
  <dcterms:modified xsi:type="dcterms:W3CDTF">2009-11-12T18:55:47Z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0x0101006E3074916C7A05429E3860C96E939D68</vt:lpwstr>
  </property>
</Properties>
</file>