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751" r:id="rId2"/>
  </p:sldMasterIdLst>
  <p:notesMasterIdLst>
    <p:notesMasterId r:id="rId18"/>
  </p:notesMasterIdLst>
  <p:handoutMasterIdLst>
    <p:handoutMasterId r:id="rId19"/>
  </p:handoutMasterIdLst>
  <p:sldIdLst>
    <p:sldId id="976" r:id="rId3"/>
    <p:sldId id="1561" r:id="rId4"/>
    <p:sldId id="1562" r:id="rId5"/>
    <p:sldId id="1557" r:id="rId6"/>
    <p:sldId id="1563" r:id="rId7"/>
    <p:sldId id="1556" r:id="rId8"/>
    <p:sldId id="1566" r:id="rId9"/>
    <p:sldId id="1552" r:id="rId10"/>
    <p:sldId id="1565" r:id="rId11"/>
    <p:sldId id="1553" r:id="rId12"/>
    <p:sldId id="1554" r:id="rId13"/>
    <p:sldId id="1564" r:id="rId14"/>
    <p:sldId id="1558" r:id="rId15"/>
    <p:sldId id="1559" r:id="rId16"/>
    <p:sldId id="1567" r:id="rId17"/>
  </p:sldIdLst>
  <p:sldSz cx="9144000" cy="6858000" type="screen4x3"/>
  <p:notesSz cx="7023100" cy="9309100"/>
  <p:embeddedFontLst>
    <p:embeddedFont>
      <p:font typeface="Comic Sans MS" panose="030F0702030302020204" pitchFamily="66" charset="0"/>
      <p:regular r:id="rId20"/>
      <p:bold r:id="rId21"/>
    </p:embeddedFont>
  </p:embeddedFontLst>
  <p:custDataLst>
    <p:tags r:id="rId22"/>
  </p:custDataLst>
  <p:defaultTextStyle>
    <a:defPPr>
      <a:defRPr lang="en-US"/>
    </a:defPPr>
    <a:lvl1pPr algn="l" rtl="0" fontAlgn="base">
      <a:spcBef>
        <a:spcPct val="50000"/>
      </a:spcBef>
      <a:spcAft>
        <a:spcPct val="0"/>
      </a:spcAft>
      <a:defRPr sz="2000" kern="1200">
        <a:solidFill>
          <a:schemeClr val="tx1"/>
        </a:solidFill>
        <a:latin typeface="Comic Sans MS" pitchFamily="66" charset="0"/>
        <a:ea typeface="+mn-ea"/>
        <a:cs typeface="+mn-cs"/>
      </a:defRPr>
    </a:lvl1pPr>
    <a:lvl2pPr marL="457200" algn="l" rtl="0" fontAlgn="base">
      <a:spcBef>
        <a:spcPct val="50000"/>
      </a:spcBef>
      <a:spcAft>
        <a:spcPct val="0"/>
      </a:spcAft>
      <a:defRPr sz="2000" kern="1200">
        <a:solidFill>
          <a:schemeClr val="tx1"/>
        </a:solidFill>
        <a:latin typeface="Comic Sans MS" pitchFamily="66" charset="0"/>
        <a:ea typeface="+mn-ea"/>
        <a:cs typeface="+mn-cs"/>
      </a:defRPr>
    </a:lvl2pPr>
    <a:lvl3pPr marL="914400" algn="l" rtl="0" fontAlgn="base">
      <a:spcBef>
        <a:spcPct val="50000"/>
      </a:spcBef>
      <a:spcAft>
        <a:spcPct val="0"/>
      </a:spcAft>
      <a:defRPr sz="2000" kern="1200">
        <a:solidFill>
          <a:schemeClr val="tx1"/>
        </a:solidFill>
        <a:latin typeface="Comic Sans MS" pitchFamily="66" charset="0"/>
        <a:ea typeface="+mn-ea"/>
        <a:cs typeface="+mn-cs"/>
      </a:defRPr>
    </a:lvl3pPr>
    <a:lvl4pPr marL="1371600" algn="l" rtl="0" fontAlgn="base">
      <a:spcBef>
        <a:spcPct val="50000"/>
      </a:spcBef>
      <a:spcAft>
        <a:spcPct val="0"/>
      </a:spcAft>
      <a:defRPr sz="2000" kern="1200">
        <a:solidFill>
          <a:schemeClr val="tx1"/>
        </a:solidFill>
        <a:latin typeface="Comic Sans MS" pitchFamily="66" charset="0"/>
        <a:ea typeface="+mn-ea"/>
        <a:cs typeface="+mn-cs"/>
      </a:defRPr>
    </a:lvl4pPr>
    <a:lvl5pPr marL="1828800" algn="l" rtl="0" fontAlgn="base">
      <a:spcBef>
        <a:spcPct val="5000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CC00CC"/>
    <a:srgbClr val="FF6600"/>
    <a:srgbClr val="FFFF00"/>
    <a:srgbClr val="FF99FF"/>
    <a:srgbClr val="0099FF"/>
    <a:srgbClr val="FF6699"/>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0" autoAdjust="0"/>
    <p:restoredTop sz="59815" autoAdjust="0"/>
  </p:normalViewPr>
  <p:slideViewPr>
    <p:cSldViewPr snapToGrid="0">
      <p:cViewPr varScale="1">
        <p:scale>
          <a:sx n="41" d="100"/>
          <a:sy n="41" d="100"/>
        </p:scale>
        <p:origin x="1469" y="48"/>
      </p:cViewPr>
      <p:guideLst>
        <p:guide orient="horz" pos="2256"/>
        <p:guide pos="2880"/>
      </p:guideLst>
    </p:cSldViewPr>
  </p:slideViewPr>
  <p:outlineViewPr>
    <p:cViewPr>
      <p:scale>
        <a:sx n="33" d="100"/>
        <a:sy n="33" d="100"/>
      </p:scale>
      <p:origin x="0" y="-235"/>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1" d="100"/>
          <a:sy n="51" d="100"/>
        </p:scale>
        <p:origin x="-2285" y="-86"/>
      </p:cViewPr>
      <p:guideLst>
        <p:guide orient="horz" pos="2932"/>
        <p:guide pos="2212"/>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3043033"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133123" name="Rectangle 3"/>
          <p:cNvSpPr>
            <a:spLocks noGrp="1" noChangeArrowheads="1"/>
          </p:cNvSpPr>
          <p:nvPr>
            <p:ph type="dt" sz="quarter" idx="1"/>
          </p:nvPr>
        </p:nvSpPr>
        <p:spPr bwMode="auto">
          <a:xfrm>
            <a:off x="3980068" y="0"/>
            <a:ext cx="3043032"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r" defTabSz="933281">
              <a:spcBef>
                <a:spcPct val="0"/>
              </a:spcBef>
              <a:defRPr sz="1300">
                <a:latin typeface="Times New Roman" pitchFamily="18" charset="0"/>
              </a:defRPr>
            </a:lvl1pPr>
          </a:lstStyle>
          <a:p>
            <a:pPr>
              <a:defRPr/>
            </a:pPr>
            <a:endParaRPr lang="en-US"/>
          </a:p>
        </p:txBody>
      </p:sp>
      <p:sp>
        <p:nvSpPr>
          <p:cNvPr id="133124" name="Rectangle 4"/>
          <p:cNvSpPr>
            <a:spLocks noGrp="1" noChangeArrowheads="1"/>
          </p:cNvSpPr>
          <p:nvPr>
            <p:ph type="ftr" sz="quarter" idx="2"/>
          </p:nvPr>
        </p:nvSpPr>
        <p:spPr bwMode="auto">
          <a:xfrm>
            <a:off x="0" y="8844584"/>
            <a:ext cx="3043033"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133125" name="Rectangle 5"/>
          <p:cNvSpPr>
            <a:spLocks noGrp="1" noChangeArrowheads="1"/>
          </p:cNvSpPr>
          <p:nvPr>
            <p:ph type="sldNum" sz="quarter" idx="3"/>
          </p:nvPr>
        </p:nvSpPr>
        <p:spPr bwMode="auto">
          <a:xfrm>
            <a:off x="3980068" y="8844584"/>
            <a:ext cx="3043032"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r" defTabSz="933281">
              <a:spcBef>
                <a:spcPct val="0"/>
              </a:spcBef>
              <a:defRPr sz="1300">
                <a:latin typeface="Times New Roman" pitchFamily="18" charset="0"/>
              </a:defRPr>
            </a:lvl1pPr>
          </a:lstStyle>
          <a:p>
            <a:pPr>
              <a:defRPr/>
            </a:pPr>
            <a:fld id="{C804160D-1AB6-4612-B7C0-444BA323A207}" type="slidenum">
              <a:rPr lang="en-US"/>
              <a:pPr>
                <a:defRPr/>
              </a:pPr>
              <a:t>‹#›</a:t>
            </a:fld>
            <a:endParaRPr lang="en-US"/>
          </a:p>
        </p:txBody>
      </p:sp>
    </p:spTree>
    <p:extLst>
      <p:ext uri="{BB962C8B-B14F-4D97-AF65-F5344CB8AC3E}">
        <p14:creationId xmlns:p14="http://schemas.microsoft.com/office/powerpoint/2010/main" val="331668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033"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defTabSz="933281">
              <a:spcBef>
                <a:spcPct val="0"/>
              </a:spcBef>
              <a:defRPr sz="13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80068" y="0"/>
            <a:ext cx="3043032" cy="464517"/>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lvl1pPr algn="r" defTabSz="933281">
              <a:spcBef>
                <a:spcPct val="0"/>
              </a:spcBef>
              <a:defRPr sz="1300">
                <a:latin typeface="Times New Roman" pitchFamily="18"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036" y="4421511"/>
            <a:ext cx="5149028" cy="4188469"/>
          </a:xfrm>
          <a:prstGeom prst="rect">
            <a:avLst/>
          </a:prstGeom>
          <a:noFill/>
          <a:ln w="9525">
            <a:noFill/>
            <a:miter lim="800000"/>
            <a:headEnd/>
            <a:tailEnd/>
          </a:ln>
          <a:effectLst/>
        </p:spPr>
        <p:txBody>
          <a:bodyPr vert="horz" wrap="square" lIns="93306" tIns="46654" rIns="93306" bIns="466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3980068" y="8844584"/>
            <a:ext cx="3043032" cy="464516"/>
          </a:xfrm>
          <a:prstGeom prst="rect">
            <a:avLst/>
          </a:prstGeom>
          <a:noFill/>
          <a:ln w="9525">
            <a:noFill/>
            <a:miter lim="800000"/>
            <a:headEnd/>
            <a:tailEnd/>
          </a:ln>
          <a:effectLst/>
        </p:spPr>
        <p:txBody>
          <a:bodyPr vert="horz" wrap="square" lIns="93306" tIns="46654" rIns="93306" bIns="46654" numCol="1" anchor="b" anchorCtr="0" compatLnSpc="1">
            <a:prstTxWarp prst="textNoShape">
              <a:avLst/>
            </a:prstTxWarp>
          </a:bodyPr>
          <a:lstStyle>
            <a:lvl1pPr algn="r" defTabSz="933281">
              <a:spcBef>
                <a:spcPct val="0"/>
              </a:spcBef>
              <a:defRPr sz="1300">
                <a:latin typeface="Times New Roman" pitchFamily="18" charset="0"/>
              </a:defRPr>
            </a:lvl1pPr>
          </a:lstStyle>
          <a:p>
            <a:pPr>
              <a:defRPr/>
            </a:pPr>
            <a:fld id="{5A5FE0CD-297A-4E4C-9143-A88652F4FA57}" type="slidenum">
              <a:rPr lang="en-US" smtClean="0"/>
              <a:pPr>
                <a:defRPr/>
              </a:pPr>
              <a:t>‹#›</a:t>
            </a:fld>
            <a:r>
              <a:rPr lang="en-US" dirty="0" smtClean="0"/>
              <a:t>/15</a:t>
            </a:r>
            <a:endParaRPr lang="en-US" dirty="0"/>
          </a:p>
        </p:txBody>
      </p:sp>
      <p:sp>
        <p:nvSpPr>
          <p:cNvPr id="2" name="Footer Placeholder 1"/>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854506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846499C-1D18-4228-A5AB-E405494E3CB5}" type="slidenum">
              <a:rPr lang="en-US" smtClean="0">
                <a:solidFill>
                  <a:prstClr val="black"/>
                </a:solidFill>
              </a:rPr>
              <a:pPr/>
              <a:t>0</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dirty="0" err="1" smtClean="0"/>
              <a:t>RiSE</a:t>
            </a:r>
            <a:r>
              <a:rPr lang="en-US" dirty="0" smtClean="0"/>
              <a:t> is the name of the research group at Microsoft</a:t>
            </a:r>
            <a:r>
              <a:rPr lang="en-US" baseline="0" dirty="0" smtClean="0"/>
              <a:t> Research </a:t>
            </a:r>
            <a:r>
              <a:rPr lang="en-US" dirty="0" smtClean="0"/>
              <a:t>that Sumit</a:t>
            </a:r>
            <a:r>
              <a:rPr lang="en-US" baseline="0" dirty="0" smtClean="0"/>
              <a:t> works for. It stands for “Research in Software Engineering”</a:t>
            </a:r>
            <a:endParaRPr lang="en-US" dirty="0" smtClean="0"/>
          </a:p>
        </p:txBody>
      </p:sp>
    </p:spTree>
    <p:extLst>
      <p:ext uri="{BB962C8B-B14F-4D97-AF65-F5344CB8AC3E}">
        <p14:creationId xmlns:p14="http://schemas.microsoft.com/office/powerpoint/2010/main" val="214916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11</a:t>
            </a:fld>
            <a:r>
              <a:rPr lang="en-US" smtClean="0"/>
              <a:t>/15</a:t>
            </a:r>
            <a:endParaRPr lang="en-US" dirty="0"/>
          </a:p>
        </p:txBody>
      </p:sp>
    </p:spTree>
    <p:extLst>
      <p:ext uri="{BB962C8B-B14F-4D97-AF65-F5344CB8AC3E}">
        <p14:creationId xmlns:p14="http://schemas.microsoft.com/office/powerpoint/2010/main" val="394851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-“Grand </a:t>
            </a:r>
            <a:r>
              <a:rPr lang="en-US" dirty="0" err="1" smtClean="0"/>
              <a:t>ExCAPE</a:t>
            </a:r>
            <a:r>
              <a:rPr lang="en-US" dirty="0" smtClean="0"/>
              <a:t>”: The reader</a:t>
            </a:r>
            <a:r>
              <a:rPr lang="en-US" baseline="0" dirty="0" smtClean="0"/>
              <a:t> is to appreciate </a:t>
            </a:r>
            <a:r>
              <a:rPr lang="en-US" dirty="0" smtClean="0"/>
              <a:t>the pun between “Grant </a:t>
            </a:r>
            <a:r>
              <a:rPr lang="en-US" dirty="0" err="1" smtClean="0"/>
              <a:t>ExCAPE</a:t>
            </a:r>
            <a:r>
              <a:rPr lang="en-US" dirty="0" smtClean="0"/>
              <a:t>” (a multi-million dollar NSF</a:t>
            </a:r>
            <a:r>
              <a:rPr lang="en-US" baseline="0" dirty="0" smtClean="0"/>
              <a:t> grant on “Synthesis”)</a:t>
            </a:r>
            <a:r>
              <a:rPr lang="en-US" dirty="0" smtClean="0"/>
              <a:t>and “Grand Escape”.</a:t>
            </a:r>
          </a:p>
          <a:p>
            <a:endParaRPr lang="en-US" dirty="0" smtClean="0"/>
          </a:p>
          <a:p>
            <a:r>
              <a:rPr lang="en-US" dirty="0" smtClean="0"/>
              <a:t>-“Cherry</a:t>
            </a:r>
            <a:r>
              <a:rPr lang="en-US" baseline="0" dirty="0" smtClean="0"/>
              <a:t> Blossom”: </a:t>
            </a:r>
            <a:r>
              <a:rPr lang="en-US" dirty="0" smtClean="0"/>
              <a:t>The</a:t>
            </a:r>
            <a:r>
              <a:rPr lang="en-US" baseline="0" dirty="0" smtClean="0"/>
              <a:t> Seattle area gets to enjoy the “Cherry Blossom” festival in late March to early April, wherein places like “Washington Park Arboretum” are blooming with white and pink colored flowers on trees. It allows people to refresh themselves by enjoying fresh air in a scenic environment.</a:t>
            </a:r>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12</a:t>
            </a:fld>
            <a:r>
              <a:rPr lang="en-US" smtClean="0"/>
              <a:t>/15</a:t>
            </a:r>
            <a:endParaRPr lang="en-US" dirty="0"/>
          </a:p>
        </p:txBody>
      </p:sp>
    </p:spTree>
    <p:extLst>
      <p:ext uri="{BB962C8B-B14F-4D97-AF65-F5344CB8AC3E}">
        <p14:creationId xmlns:p14="http://schemas.microsoft.com/office/powerpoint/2010/main" val="124089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 </a:t>
            </a:r>
            <a:r>
              <a:rPr lang="en-US" dirty="0" err="1" smtClean="0"/>
              <a:t>Necula</a:t>
            </a:r>
            <a:r>
              <a:rPr lang="en-US" baseline="0" dirty="0" smtClean="0"/>
              <a:t> was </a:t>
            </a:r>
            <a:r>
              <a:rPr lang="en-US" baseline="0" dirty="0" err="1" smtClean="0"/>
              <a:t>Sumit’s</a:t>
            </a:r>
            <a:r>
              <a:rPr lang="en-US" baseline="0" dirty="0" smtClean="0"/>
              <a:t> </a:t>
            </a:r>
            <a:r>
              <a:rPr lang="en-US" baseline="0" dirty="0" err="1" smtClean="0"/>
              <a:t>Phd</a:t>
            </a:r>
            <a:r>
              <a:rPr lang="en-US" baseline="0" dirty="0" smtClean="0"/>
              <a:t> advisor (at UC-Berkeley)</a:t>
            </a:r>
          </a:p>
          <a:p>
            <a:r>
              <a:rPr lang="en-US" baseline="0" dirty="0" smtClean="0"/>
              <a:t>Peter Lee was George’s </a:t>
            </a:r>
            <a:r>
              <a:rPr lang="en-US" baseline="0" dirty="0" err="1" smtClean="0"/>
              <a:t>Phd</a:t>
            </a:r>
            <a:r>
              <a:rPr lang="en-US" baseline="0" dirty="0" smtClean="0"/>
              <a:t> </a:t>
            </a:r>
            <a:r>
              <a:rPr lang="en-US" baseline="0" dirty="0" err="1" smtClean="0"/>
              <a:t>avisor</a:t>
            </a:r>
            <a:r>
              <a:rPr lang="en-US" baseline="0" dirty="0" smtClean="0"/>
              <a:t> (at CMU)</a:t>
            </a:r>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13</a:t>
            </a:fld>
            <a:r>
              <a:rPr lang="en-US" smtClean="0"/>
              <a:t>/15</a:t>
            </a:r>
            <a:endParaRPr lang="en-US" dirty="0"/>
          </a:p>
        </p:txBody>
      </p:sp>
    </p:spTree>
    <p:extLst>
      <p:ext uri="{BB962C8B-B14F-4D97-AF65-F5344CB8AC3E}">
        <p14:creationId xmlns:p14="http://schemas.microsoft.com/office/powerpoint/2010/main" val="268531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Nikolaj, Shobana, Aditya, and Rico are </a:t>
            </a:r>
            <a:r>
              <a:rPr lang="en-US" baseline="0" dirty="0" err="1" smtClean="0"/>
              <a:t>Sumit’s</a:t>
            </a:r>
            <a:r>
              <a:rPr lang="en-US" baseline="0" dirty="0" smtClean="0"/>
              <a:t> colleagues at Microsoft Research.</a:t>
            </a:r>
          </a:p>
          <a:p>
            <a:r>
              <a:rPr lang="en-US" baseline="0" dirty="0" smtClean="0"/>
              <a:t>“Hello world” is a term used for the first program (that simply prints “hello world” on the screen) that people often write when trying to learn a new programming language.</a:t>
            </a:r>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14</a:t>
            </a:fld>
            <a:r>
              <a:rPr lang="en-US" smtClean="0"/>
              <a:t>/15</a:t>
            </a:r>
            <a:endParaRPr lang="en-US" dirty="0"/>
          </a:p>
        </p:txBody>
      </p:sp>
    </p:spTree>
    <p:extLst>
      <p:ext uri="{BB962C8B-B14F-4D97-AF65-F5344CB8AC3E}">
        <p14:creationId xmlns:p14="http://schemas.microsoft.com/office/powerpoint/2010/main" val="237125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846499C-1D18-4228-A5AB-E405494E3CB5}" type="slidenum">
              <a:rPr lang="en-US" smtClean="0">
                <a:solidFill>
                  <a:prstClr val="black"/>
                </a:solidFill>
              </a:rPr>
              <a:pPr/>
              <a:t>2</a:t>
            </a:fld>
            <a:endParaRPr lang="en-US"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008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ing”: Microsoft’s search engine.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-”Ben” and “Tom” are the research managers of the </a:t>
            </a:r>
            <a:r>
              <a:rPr lang="en-US" dirty="0" err="1" smtClean="0"/>
              <a:t>RiSE</a:t>
            </a:r>
            <a:r>
              <a:rPr lang="en-US" dirty="0" smtClean="0"/>
              <a:t> group who invited Sumit to give this</a:t>
            </a:r>
            <a:r>
              <a:rPr lang="en-US" baseline="0" dirty="0" smtClean="0"/>
              <a:t> presentation.</a:t>
            </a:r>
          </a:p>
          <a:p>
            <a:r>
              <a:rPr lang="en-US" baseline="0" dirty="0" smtClean="0"/>
              <a:t>-”Semantics”: A standard programming language term denoting “meaning”</a:t>
            </a:r>
            <a:endParaRPr lang="en-US" dirty="0" smtClean="0"/>
          </a:p>
          <a:p>
            <a:r>
              <a:rPr lang="en-US" dirty="0" smtClean="0"/>
              <a:t>-“Template-based”: Sumit</a:t>
            </a:r>
            <a:r>
              <a:rPr lang="en-US" baseline="0" dirty="0" smtClean="0"/>
              <a:t> worked on “template-based” methods for program verification and program synthesis for several years in his research career.</a:t>
            </a:r>
          </a:p>
          <a:p>
            <a:r>
              <a:rPr lang="en-US" baseline="0" dirty="0" smtClean="0"/>
              <a:t>-“Pruning strategy”: This is the term given to techniques to cutting down a huge search space to find the solution efficiently.</a:t>
            </a:r>
          </a:p>
          <a:p>
            <a:r>
              <a:rPr lang="en-US" baseline="0" dirty="0" smtClean="0"/>
              <a:t>-”CV”: It also stands for Curriculum Vitae or Resume.</a:t>
            </a:r>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3</a:t>
            </a:fld>
            <a:r>
              <a:rPr lang="en-US" smtClean="0"/>
              <a:t>/15</a:t>
            </a:r>
            <a:endParaRPr lang="en-US" dirty="0"/>
          </a:p>
        </p:txBody>
      </p:sp>
    </p:spTree>
    <p:extLst>
      <p:ext uri="{BB962C8B-B14F-4D97-AF65-F5344CB8AC3E}">
        <p14:creationId xmlns:p14="http://schemas.microsoft.com/office/powerpoint/2010/main" val="166647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Madan Musuvathi</a:t>
            </a:r>
            <a:r>
              <a:rPr lang="en-US" baseline="0" dirty="0" smtClean="0"/>
              <a:t> is </a:t>
            </a:r>
            <a:r>
              <a:rPr lang="en-US" baseline="0" dirty="0" err="1" smtClean="0"/>
              <a:t>Sumit’s</a:t>
            </a:r>
            <a:r>
              <a:rPr lang="en-US" baseline="0" dirty="0" smtClean="0"/>
              <a:t> colleague in the </a:t>
            </a:r>
            <a:r>
              <a:rPr lang="en-US" baseline="0" dirty="0" err="1" smtClean="0"/>
              <a:t>RiSE</a:t>
            </a:r>
            <a:r>
              <a:rPr lang="en-US" baseline="0" dirty="0" smtClean="0"/>
              <a:t> group, who had a baby few months ago.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Todd </a:t>
            </a:r>
            <a:r>
              <a:rPr lang="en-US" dirty="0" smtClean="0"/>
              <a:t>Mytkowicz is </a:t>
            </a:r>
            <a:r>
              <a:rPr lang="en-US" dirty="0" err="1" smtClean="0"/>
              <a:t>Sumit’s</a:t>
            </a:r>
            <a:r>
              <a:rPr lang="en-US" dirty="0" smtClean="0"/>
              <a:t> colleague</a:t>
            </a:r>
            <a:r>
              <a:rPr lang="en-US" baseline="0" dirty="0" smtClean="0"/>
              <a:t> in the </a:t>
            </a:r>
            <a:r>
              <a:rPr lang="en-US" baseline="0" dirty="0" err="1" smtClean="0"/>
              <a:t>RiSE</a:t>
            </a:r>
            <a:r>
              <a:rPr lang="en-US" baseline="0" dirty="0" smtClean="0"/>
              <a:t> group, who had a baby few weeks ago.</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4</a:t>
            </a:fld>
            <a:r>
              <a:rPr lang="en-US" smtClean="0"/>
              <a:t>/15</a:t>
            </a:r>
            <a:endParaRPr lang="en-US" dirty="0"/>
          </a:p>
        </p:txBody>
      </p:sp>
    </p:spTree>
    <p:extLst>
      <p:ext uri="{BB962C8B-B14F-4D97-AF65-F5344CB8AC3E}">
        <p14:creationId xmlns:p14="http://schemas.microsoft.com/office/powerpoint/2010/main" val="397792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Sumit’s</a:t>
            </a:r>
            <a:r>
              <a:rPr lang="en-US" dirty="0" smtClean="0"/>
              <a:t> current research focusses</a:t>
            </a:r>
            <a:r>
              <a:rPr lang="en-US" baseline="0" dirty="0" smtClean="0"/>
              <a:t> on “inductive program synthesis”, wherein programs are synthesized from examples (aka, “inductive units”). The best example of </a:t>
            </a:r>
            <a:r>
              <a:rPr lang="en-US" baseline="0" dirty="0" err="1" smtClean="0"/>
              <a:t>Sumit’s</a:t>
            </a:r>
            <a:r>
              <a:rPr lang="en-US" baseline="0" dirty="0" smtClean="0"/>
              <a:t> research in this area is Flash Fill (a new feature in Excel 2013), which can learn string programs quite often from 1 example (or “inductive unit”).</a:t>
            </a:r>
          </a:p>
          <a:p>
            <a:endParaRPr lang="en-US" baseline="0" dirty="0" smtClean="0"/>
          </a:p>
          <a:p>
            <a:r>
              <a:rPr lang="en-US" baseline="0" dirty="0" smtClean="0"/>
              <a:t>“Induction” is also the technique used for inducing contractions with help of chemicals. This is a procedure performed on women who are 1-2 weeks past their due date. The rate of flow of chemical ranges between 1-20 units, with 1 being the least intrusive treatment and brings least stress for the baby and the mother, if any.</a:t>
            </a:r>
          </a:p>
          <a:p>
            <a:endParaRPr lang="en-US" baseline="0" dirty="0" smtClean="0"/>
          </a:p>
          <a:p>
            <a:r>
              <a:rPr lang="en-US" baseline="0" dirty="0" smtClean="0"/>
              <a:t>“More than even” is supposed to mean “odd”. </a:t>
            </a:r>
            <a:r>
              <a:rPr lang="en-US" baseline="0" dirty="0" err="1" smtClean="0"/>
              <a:t>Sumay</a:t>
            </a:r>
            <a:r>
              <a:rPr lang="en-US" baseline="0" dirty="0" smtClean="0"/>
              <a:t> was born on an odd numbered day of an odd numbered month of an odd numbered year at an odd numbered hour and odd numbered minute.</a:t>
            </a:r>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5</a:t>
            </a:fld>
            <a:r>
              <a:rPr lang="en-US" smtClean="0"/>
              <a:t>/15</a:t>
            </a:r>
            <a:endParaRPr lang="en-US" dirty="0"/>
          </a:p>
        </p:txBody>
      </p:sp>
    </p:spTree>
    <p:extLst>
      <p:ext uri="{BB962C8B-B14F-4D97-AF65-F5344CB8AC3E}">
        <p14:creationId xmlns:p14="http://schemas.microsoft.com/office/powerpoint/2010/main" val="124117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Nikolaj Bjorner is </a:t>
            </a:r>
            <a:r>
              <a:rPr lang="en-US" dirty="0" err="1" smtClean="0"/>
              <a:t>Sumit’s</a:t>
            </a:r>
            <a:r>
              <a:rPr lang="en-US" dirty="0" smtClean="0"/>
              <a:t> colleague</a:t>
            </a:r>
            <a:r>
              <a:rPr lang="en-US" baseline="0" dirty="0" smtClean="0"/>
              <a:t> in the </a:t>
            </a:r>
            <a:r>
              <a:rPr lang="en-US" baseline="0" dirty="0" err="1" smtClean="0"/>
              <a:t>RiSE</a:t>
            </a:r>
            <a:r>
              <a:rPr lang="en-US" baseline="0" dirty="0" smtClean="0"/>
              <a:t> group.</a:t>
            </a:r>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6</a:t>
            </a:fld>
            <a:r>
              <a:rPr lang="en-US" smtClean="0"/>
              <a:t>/15</a:t>
            </a:r>
            <a:endParaRPr lang="en-US" dirty="0"/>
          </a:p>
        </p:txBody>
      </p:sp>
    </p:spTree>
    <p:extLst>
      <p:ext uri="{BB962C8B-B14F-4D97-AF65-F5344CB8AC3E}">
        <p14:creationId xmlns:p14="http://schemas.microsoft.com/office/powerpoint/2010/main" val="101423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a:t>
            </a:r>
            <a:r>
              <a:rPr lang="en-US" baseline="0" dirty="0" smtClean="0"/>
              <a:t> property”: It is a kind of software correctness property that asserts that something bad never happens. If a software does not satisfy its safety properties, it means that the software is buggy.</a:t>
            </a:r>
          </a:p>
          <a:p>
            <a:r>
              <a:rPr lang="en-US" baseline="0" dirty="0" smtClean="0"/>
              <a:t>-”</a:t>
            </a:r>
            <a:r>
              <a:rPr lang="en-US" baseline="0" dirty="0" err="1" smtClean="0"/>
              <a:t>Clousot</a:t>
            </a:r>
            <a:r>
              <a:rPr lang="en-US" baseline="0" dirty="0" smtClean="0"/>
              <a:t>” is the name of a very sophisticated and useful tool that Francesco (</a:t>
            </a:r>
            <a:r>
              <a:rPr lang="en-US" baseline="0" dirty="0" err="1" smtClean="0"/>
              <a:t>Sumit’s</a:t>
            </a:r>
            <a:r>
              <a:rPr lang="en-US" baseline="0" dirty="0" smtClean="0"/>
              <a:t> colleague at </a:t>
            </a:r>
            <a:r>
              <a:rPr lang="en-US" baseline="0" dirty="0" err="1" smtClean="0"/>
              <a:t>RiSE</a:t>
            </a:r>
            <a:r>
              <a:rPr lang="en-US" baseline="0" dirty="0" smtClean="0"/>
              <a:t>) has developed to find bugs or violations of safety properties in software.</a:t>
            </a:r>
          </a:p>
          <a:p>
            <a:r>
              <a:rPr lang="en-US" baseline="0" dirty="0" smtClean="0"/>
              <a:t>-”False positive” refers to warnings that </a:t>
            </a:r>
            <a:r>
              <a:rPr lang="en-US" baseline="0" dirty="0" err="1" smtClean="0"/>
              <a:t>Clousot</a:t>
            </a:r>
            <a:r>
              <a:rPr lang="en-US" baseline="0" dirty="0" smtClean="0"/>
              <a:t> might generate thinking of the theoretically most pessimistic scenario that might not arise in practice.</a:t>
            </a:r>
          </a:p>
          <a:p>
            <a:r>
              <a:rPr lang="en-US" baseline="0" dirty="0" smtClean="0"/>
              <a:t>-”Counterexample” refers to a witness of a warning generated by a static program analyzer like </a:t>
            </a:r>
            <a:r>
              <a:rPr lang="en-US" baseline="0" dirty="0" err="1" smtClean="0"/>
              <a:t>Clousot</a:t>
            </a:r>
            <a:r>
              <a:rPr lang="en-US" baseline="0" dirty="0" smtClean="0"/>
              <a:t>.</a:t>
            </a:r>
          </a:p>
          <a:p>
            <a:r>
              <a:rPr lang="en-US" baseline="0" dirty="0" smtClean="0"/>
              <a:t>-”Garbage collector” refers to a standard program that is an integral part of standard programming environments such as Microsoft .NET or Java.</a:t>
            </a:r>
          </a:p>
          <a:p>
            <a:r>
              <a:rPr lang="en-US" baseline="0" dirty="0" smtClean="0"/>
              <a:t>-”Events”, “Invocations”, “Handler”, “pre-emption” are standard terms in event driven concurrent programming.</a:t>
            </a:r>
          </a:p>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7</a:t>
            </a:fld>
            <a:r>
              <a:rPr lang="en-US" smtClean="0"/>
              <a:t>/15</a:t>
            </a:r>
            <a:endParaRPr lang="en-US" dirty="0"/>
          </a:p>
        </p:txBody>
      </p:sp>
    </p:spTree>
    <p:extLst>
      <p:ext uri="{BB962C8B-B14F-4D97-AF65-F5344CB8AC3E}">
        <p14:creationId xmlns:p14="http://schemas.microsoft.com/office/powerpoint/2010/main" val="188240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dirty="0" err="1" smtClean="0"/>
              <a:t>Liveness</a:t>
            </a:r>
            <a:r>
              <a:rPr lang="en-US" baseline="0" dirty="0" smtClean="0"/>
              <a:t> property”: It is another kind of software correctness property that asserts that something good will </a:t>
            </a:r>
            <a:r>
              <a:rPr lang="en-US" baseline="0" smtClean="0"/>
              <a:t>eventually happen. </a:t>
            </a:r>
            <a:r>
              <a:rPr lang="en-US" baseline="0" dirty="0" smtClean="0"/>
              <a:t>If a software does not satisfy its </a:t>
            </a:r>
            <a:r>
              <a:rPr lang="en-US" baseline="0" dirty="0" err="1" smtClean="0"/>
              <a:t>liveness</a:t>
            </a:r>
            <a:r>
              <a:rPr lang="en-US" baseline="0" dirty="0" smtClean="0"/>
              <a:t> properties, it means that the software is buggy.</a:t>
            </a:r>
          </a:p>
          <a:p>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9</a:t>
            </a:fld>
            <a:r>
              <a:rPr lang="en-US" smtClean="0"/>
              <a:t>/15</a:t>
            </a:r>
            <a:endParaRPr lang="en-US" dirty="0"/>
          </a:p>
        </p:txBody>
      </p:sp>
    </p:spTree>
    <p:extLst>
      <p:ext uri="{BB962C8B-B14F-4D97-AF65-F5344CB8AC3E}">
        <p14:creationId xmlns:p14="http://schemas.microsoft.com/office/powerpoint/2010/main" val="324231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 The</a:t>
            </a:r>
            <a:r>
              <a:rPr lang="en-US" baseline="0" dirty="0" smtClean="0"/>
              <a:t> new Microsoft Surface device sits at 22 degrees angle with the kickstand on.</a:t>
            </a:r>
            <a:endParaRPr lang="en-US" dirty="0"/>
          </a:p>
        </p:txBody>
      </p:sp>
      <p:sp>
        <p:nvSpPr>
          <p:cNvPr id="4" name="Slide Number Placeholder 3"/>
          <p:cNvSpPr>
            <a:spLocks noGrp="1"/>
          </p:cNvSpPr>
          <p:nvPr>
            <p:ph type="sldNum" sz="quarter" idx="10"/>
          </p:nvPr>
        </p:nvSpPr>
        <p:spPr/>
        <p:txBody>
          <a:bodyPr/>
          <a:lstStyle/>
          <a:p>
            <a:pPr>
              <a:defRPr/>
            </a:pPr>
            <a:fld id="{5A5FE0CD-297A-4E4C-9143-A88652F4FA57}" type="slidenum">
              <a:rPr lang="en-US" smtClean="0"/>
              <a:pPr>
                <a:defRPr/>
              </a:pPr>
              <a:t>10</a:t>
            </a:fld>
            <a:r>
              <a:rPr lang="en-US" smtClean="0"/>
              <a:t>/15</a:t>
            </a:r>
            <a:endParaRPr lang="en-US" dirty="0"/>
          </a:p>
        </p:txBody>
      </p:sp>
    </p:spTree>
    <p:extLst>
      <p:ext uri="{BB962C8B-B14F-4D97-AF65-F5344CB8AC3E}">
        <p14:creationId xmlns:p14="http://schemas.microsoft.com/office/powerpoint/2010/main" val="165275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t>3/30/2009</a:t>
            </a:r>
            <a:endParaRPr lang="en-US" dirty="0"/>
          </a:p>
        </p:txBody>
      </p:sp>
      <p:sp>
        <p:nvSpPr>
          <p:cNvPr id="5" name="Rectangle 6"/>
          <p:cNvSpPr>
            <a:spLocks noGrp="1" noChangeArrowheads="1"/>
          </p:cNvSpPr>
          <p:nvPr>
            <p:ph type="sldNum" sz="quarter" idx="11"/>
          </p:nvPr>
        </p:nvSpPr>
        <p:spPr>
          <a:xfrm>
            <a:off x="7165597" y="6324600"/>
            <a:ext cx="1905000" cy="381000"/>
          </a:xfrm>
        </p:spPr>
        <p:txBody>
          <a:bodyPr/>
          <a:lstStyle>
            <a:lvl1pPr>
              <a:defRPr/>
            </a:lvl1pPr>
          </a:lstStyle>
          <a:p>
            <a:pPr>
              <a:defRPr/>
            </a:pPr>
            <a:fld id="{1099E645-D355-4FDE-B443-868FCDFF59F7}"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3/30/2009</a:t>
            </a:r>
            <a:endParaRPr lang="en-US" dirty="0"/>
          </a:p>
        </p:txBody>
      </p:sp>
      <p:sp>
        <p:nvSpPr>
          <p:cNvPr id="5" name="Rectangle 6"/>
          <p:cNvSpPr>
            <a:spLocks noGrp="1" noChangeArrowheads="1"/>
          </p:cNvSpPr>
          <p:nvPr>
            <p:ph type="sldNum" sz="quarter" idx="11"/>
          </p:nvPr>
        </p:nvSpPr>
        <p:spPr>
          <a:xfrm>
            <a:off x="7123652" y="6450435"/>
            <a:ext cx="1905000" cy="381000"/>
          </a:xfrm>
        </p:spPr>
        <p:txBody>
          <a:bodyPr/>
          <a:lstStyle>
            <a:lvl1pPr>
              <a:defRPr/>
            </a:lvl1pPr>
          </a:lstStyle>
          <a:p>
            <a:pPr>
              <a:defRPr/>
            </a:pPr>
            <a:fld id="{5D07661B-1E0D-4001-BF89-AF1DFB53F904}" type="slidenum">
              <a:rPr lang="en-US" smtClean="0"/>
              <a:pPr>
                <a:defRPr/>
              </a:pPr>
              <a:t>‹#›</a:t>
            </a:fld>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3/30/2009</a:t>
            </a:r>
            <a:endParaRPr lang="en-US" dirty="0">
              <a:solidFill>
                <a:srgbClr val="000000"/>
              </a:solidFill>
            </a:endParaRPr>
          </a:p>
        </p:txBody>
      </p:sp>
      <p:sp>
        <p:nvSpPr>
          <p:cNvPr id="5" name="Rectangle 6"/>
          <p:cNvSpPr>
            <a:spLocks noGrp="1" noChangeArrowheads="1"/>
          </p:cNvSpPr>
          <p:nvPr>
            <p:ph type="sldNum" sz="quarter" idx="11"/>
          </p:nvPr>
        </p:nvSpPr>
        <p:spPr>
          <a:xfrm>
            <a:off x="7165597" y="6324600"/>
            <a:ext cx="1905000" cy="381000"/>
          </a:xfrm>
        </p:spPr>
        <p:txBody>
          <a:bodyPr/>
          <a:lstStyle>
            <a:lvl1pPr>
              <a:defRPr/>
            </a:lvl1pPr>
          </a:lstStyle>
          <a:p>
            <a:pPr>
              <a:defRPr/>
            </a:pPr>
            <a:fld id="{1099E645-D355-4FDE-B443-868FCDFF59F7}" type="slidenum">
              <a:rPr lang="en-US" smtClean="0">
                <a:solidFill>
                  <a:srgbClr val="000000"/>
                </a:solidFill>
              </a:rPr>
              <a:pPr>
                <a:defRPr/>
              </a:pPr>
              <a:t>‹#›</a:t>
            </a:fld>
            <a:endParaRPr lang="en-US" dirty="0">
              <a:solidFill>
                <a:srgbClr val="000000"/>
              </a:solidFill>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srgbClr val="000000"/>
                </a:solidFill>
              </a:rPr>
              <a:t>3/30/2009</a:t>
            </a:r>
            <a:endParaRPr lang="en-US" dirty="0">
              <a:solidFill>
                <a:srgbClr val="000000"/>
              </a:solidFill>
            </a:endParaRPr>
          </a:p>
        </p:txBody>
      </p:sp>
      <p:sp>
        <p:nvSpPr>
          <p:cNvPr id="5" name="Rectangle 6"/>
          <p:cNvSpPr>
            <a:spLocks noGrp="1" noChangeArrowheads="1"/>
          </p:cNvSpPr>
          <p:nvPr>
            <p:ph type="sldNum" sz="quarter" idx="11"/>
          </p:nvPr>
        </p:nvSpPr>
        <p:spPr>
          <a:xfrm>
            <a:off x="7123652" y="6450435"/>
            <a:ext cx="1905000" cy="381000"/>
          </a:xfrm>
        </p:spPr>
        <p:txBody>
          <a:bodyPr/>
          <a:lstStyle>
            <a:lvl1pPr>
              <a:defRPr/>
            </a:lvl1pPr>
          </a:lstStyle>
          <a:p>
            <a:pPr>
              <a:defRPr/>
            </a:pPr>
            <a:fld id="{5D07661B-1E0D-4001-BF89-AF1DFB53F904}" type="slidenum">
              <a:rPr lang="en-US" smtClean="0">
                <a:solidFill>
                  <a:srgbClr val="000000"/>
                </a:solidFill>
              </a:rPr>
              <a:pPr>
                <a:defRPr/>
              </a:pPr>
              <a:t>‹#›</a:t>
            </a:fld>
            <a:endParaRPr lang="en-US" dirty="0">
              <a:solidFill>
                <a:srgbClr val="000000"/>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defRPr>
            </a:lvl1pPr>
          </a:lstStyle>
          <a:p>
            <a:pPr>
              <a:defRPr/>
            </a:pPr>
            <a:r>
              <a:rPr lang="en-US" smtClean="0"/>
              <a:t>3/30/2009</a:t>
            </a:r>
            <a:endParaRPr lang="en-US" dirty="0"/>
          </a:p>
        </p:txBody>
      </p:sp>
      <p:sp>
        <p:nvSpPr>
          <p:cNvPr id="1030" name="Rectangle 6"/>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a:defRPr/>
            </a:pPr>
            <a:fld id="{D0D9DFD6-4969-45EA-B86D-E0000C936B8F}" type="slidenum">
              <a:rPr lang="en-US" smtClean="0"/>
              <a:pPr>
                <a:defRPr/>
              </a:pPr>
              <a:t>‹#›</a:t>
            </a:fld>
            <a:endParaRPr lang="en-US" dirty="0"/>
          </a:p>
        </p:txBody>
      </p:sp>
      <p:sp>
        <p:nvSpPr>
          <p:cNvPr id="1031" name="Line 7"/>
          <p:cNvSpPr>
            <a:spLocks noChangeShapeType="1"/>
          </p:cNvSpPr>
          <p:nvPr/>
        </p:nvSpPr>
        <p:spPr bwMode="auto">
          <a:xfrm>
            <a:off x="381000" y="914400"/>
            <a:ext cx="8369300" cy="0"/>
          </a:xfrm>
          <a:prstGeom prst="line">
            <a:avLst/>
          </a:prstGeom>
          <a:noFill/>
          <a:ln w="50800">
            <a:solidFill>
              <a:srgbClr val="008080"/>
            </a:solidFill>
            <a:round/>
            <a:headEnd type="none" w="sm" len="sm"/>
            <a:tailEnd type="none" w="sm" len="sm"/>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8" charset="0"/>
              </a:defRPr>
            </a:lvl1pPr>
          </a:lstStyle>
          <a:p>
            <a:pPr>
              <a:defRPr/>
            </a:pPr>
            <a:r>
              <a:rPr lang="en-US" smtClean="0">
                <a:solidFill>
                  <a:srgbClr val="000000"/>
                </a:solidFill>
              </a:rPr>
              <a:t>3/30/2009</a:t>
            </a: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Times New Roman" pitchFamily="18" charset="0"/>
              </a:defRPr>
            </a:lvl1pPr>
          </a:lstStyle>
          <a:p>
            <a:pPr>
              <a:defRPr/>
            </a:pPr>
            <a:fld id="{D0D9DFD6-4969-45EA-B86D-E0000C936B8F}" type="slidenum">
              <a:rPr lang="en-US" smtClean="0">
                <a:solidFill>
                  <a:srgbClr val="000000"/>
                </a:solidFill>
              </a:rPr>
              <a:pPr>
                <a:defRPr/>
              </a:pPr>
              <a:t>‹#›</a:t>
            </a:fld>
            <a:endParaRPr lang="en-US" dirty="0">
              <a:solidFill>
                <a:srgbClr val="000000"/>
              </a:solidFill>
            </a:endParaRPr>
          </a:p>
        </p:txBody>
      </p:sp>
      <p:sp>
        <p:nvSpPr>
          <p:cNvPr id="1031" name="Line 7"/>
          <p:cNvSpPr>
            <a:spLocks noChangeShapeType="1"/>
          </p:cNvSpPr>
          <p:nvPr/>
        </p:nvSpPr>
        <p:spPr bwMode="auto">
          <a:xfrm>
            <a:off x="381000" y="914400"/>
            <a:ext cx="8369300" cy="0"/>
          </a:xfrm>
          <a:prstGeom prst="line">
            <a:avLst/>
          </a:prstGeom>
          <a:noFill/>
          <a:ln w="50800">
            <a:solidFill>
              <a:srgbClr val="008080"/>
            </a:solidFill>
            <a:round/>
            <a:headEnd type="none" w="sm" len="sm"/>
            <a:tailEnd type="none" w="sm" len="sm"/>
          </a:ln>
          <a:effectLst/>
        </p:spPr>
        <p:txBody>
          <a:bodyPr wrap="none" anchor="ct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ms_masthead_ltr.gif"/>
          <p:cNvPicPr>
            <a:picLocks noChangeAspect="1"/>
          </p:cNvPicPr>
          <p:nvPr/>
        </p:nvPicPr>
        <p:blipFill>
          <a:blip r:embed="rId5" cstate="print"/>
          <a:stretch>
            <a:fillRect/>
          </a:stretch>
        </p:blipFill>
        <p:spPr>
          <a:xfrm>
            <a:off x="-1" y="6049109"/>
            <a:ext cx="2619269" cy="808892"/>
          </a:xfrm>
          <a:prstGeom prst="rect">
            <a:avLst/>
          </a:prstGeom>
        </p:spPr>
      </p:pic>
      <p:pic>
        <p:nvPicPr>
          <p:cNvPr id="10" name="Picture 9" descr="risemain.png"/>
          <p:cNvPicPr>
            <a:picLocks noChangeAspect="1"/>
          </p:cNvPicPr>
          <p:nvPr/>
        </p:nvPicPr>
        <p:blipFill>
          <a:blip r:embed="rId6" cstate="print"/>
          <a:stretch>
            <a:fillRect/>
          </a:stretch>
        </p:blipFill>
        <p:spPr>
          <a:xfrm>
            <a:off x="2760785" y="6049108"/>
            <a:ext cx="6415876" cy="808892"/>
          </a:xfrm>
          <a:prstGeom prst="rect">
            <a:avLst/>
          </a:prstGeom>
        </p:spPr>
      </p:pic>
      <p:sp>
        <p:nvSpPr>
          <p:cNvPr id="21" name="TextBox 20"/>
          <p:cNvSpPr txBox="1"/>
          <p:nvPr/>
        </p:nvSpPr>
        <p:spPr>
          <a:xfrm>
            <a:off x="0" y="534017"/>
            <a:ext cx="9141491" cy="861774"/>
          </a:xfrm>
          <a:prstGeom prst="rect">
            <a:avLst/>
          </a:prstGeom>
          <a:noFill/>
        </p:spPr>
        <p:txBody>
          <a:bodyPr wrap="square" rtlCol="0">
            <a:spAutoFit/>
          </a:bodyPr>
          <a:lstStyle/>
          <a:p>
            <a:pPr algn="ctr">
              <a:spcBef>
                <a:spcPts val="0"/>
              </a:spcBef>
            </a:pPr>
            <a:r>
              <a:rPr lang="en-US" sz="3200" dirty="0" smtClean="0">
                <a:solidFill>
                  <a:srgbClr val="009900"/>
                </a:solidFill>
              </a:rPr>
              <a:t>Biological Synthesis</a:t>
            </a:r>
          </a:p>
          <a:p>
            <a:pPr algn="ctr">
              <a:spcBef>
                <a:spcPts val="0"/>
              </a:spcBef>
            </a:pPr>
            <a:endParaRPr lang="en-US" sz="1000" dirty="0" smtClean="0">
              <a:solidFill>
                <a:srgbClr val="009900"/>
              </a:solidFill>
            </a:endParaRPr>
          </a:p>
          <a:p>
            <a:pPr algn="ctr">
              <a:spcBef>
                <a:spcPts val="0"/>
              </a:spcBef>
            </a:pPr>
            <a:endParaRPr lang="en-US" sz="800" dirty="0" smtClean="0">
              <a:solidFill>
                <a:srgbClr val="3333CC"/>
              </a:solidFill>
            </a:endParaRPr>
          </a:p>
        </p:txBody>
      </p:sp>
      <p:sp>
        <p:nvSpPr>
          <p:cNvPr id="12" name="Rectangle 3"/>
          <p:cNvSpPr txBox="1">
            <a:spLocks noChangeArrowheads="1"/>
          </p:cNvSpPr>
          <p:nvPr/>
        </p:nvSpPr>
        <p:spPr bwMode="auto">
          <a:xfrm>
            <a:off x="53825" y="2599773"/>
            <a:ext cx="8880231" cy="5498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2400" kern="0" dirty="0" smtClean="0">
                <a:solidFill>
                  <a:schemeClr val="tx2"/>
                </a:solidFill>
                <a:latin typeface="Comic Sans MS"/>
              </a:rPr>
              <a:t>Sumit Gulwani</a:t>
            </a:r>
          </a:p>
          <a:p>
            <a:pPr algn="ctr">
              <a:spcBef>
                <a:spcPct val="20000"/>
              </a:spcBef>
              <a:defRPr/>
            </a:pPr>
            <a:r>
              <a:rPr lang="en-US" sz="2400" kern="0" dirty="0" smtClean="0">
                <a:solidFill>
                  <a:schemeClr val="accent2"/>
                </a:solidFill>
                <a:latin typeface="Comic Sans MS"/>
              </a:rPr>
              <a:t>MSR Redmond</a:t>
            </a:r>
          </a:p>
        </p:txBody>
      </p:sp>
      <p:sp>
        <p:nvSpPr>
          <p:cNvPr id="2" name="TextBox 1"/>
          <p:cNvSpPr txBox="1"/>
          <p:nvPr/>
        </p:nvSpPr>
        <p:spPr>
          <a:xfrm>
            <a:off x="2364058" y="5226351"/>
            <a:ext cx="4259766" cy="461665"/>
          </a:xfrm>
          <a:prstGeom prst="rect">
            <a:avLst/>
          </a:prstGeom>
          <a:noFill/>
        </p:spPr>
        <p:txBody>
          <a:bodyPr wrap="square" rtlCol="0">
            <a:spAutoFit/>
          </a:bodyPr>
          <a:lstStyle/>
          <a:p>
            <a:pPr algn="ctr">
              <a:spcBef>
                <a:spcPts val="500"/>
              </a:spcBef>
            </a:pPr>
            <a:r>
              <a:rPr lang="en-US" sz="2400" dirty="0" smtClean="0">
                <a:solidFill>
                  <a:srgbClr val="C00000"/>
                </a:solidFill>
              </a:rPr>
              <a:t>April 2013</a:t>
            </a:r>
            <a:endParaRPr lang="en-US" sz="2400" dirty="0">
              <a:solidFill>
                <a:srgbClr val="C00000"/>
              </a:solidFill>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advTm="25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83" y="1143000"/>
            <a:ext cx="9412224" cy="5029200"/>
          </a:xfrm>
        </p:spPr>
        <p:txBody>
          <a:bodyPr/>
          <a:lstStyle/>
          <a:p>
            <a:pPr marL="0" indent="0">
              <a:buNone/>
            </a:pPr>
            <a:r>
              <a:rPr lang="en-US" dirty="0" smtClean="0"/>
              <a:t>If (</a:t>
            </a:r>
            <a:r>
              <a:rPr lang="en-US" dirty="0" err="1" smtClean="0">
                <a:solidFill>
                  <a:schemeClr val="accent2"/>
                </a:solidFill>
              </a:rPr>
              <a:t>DiaperChangeEvent</a:t>
            </a:r>
            <a:r>
              <a:rPr lang="en-US" dirty="0" smtClean="0"/>
              <a:t>) { ... }</a:t>
            </a:r>
          </a:p>
          <a:p>
            <a:pPr marL="0" indent="0">
              <a:buNone/>
            </a:pPr>
            <a:r>
              <a:rPr lang="en-US" dirty="0" smtClean="0"/>
              <a:t>Else { </a:t>
            </a:r>
          </a:p>
          <a:p>
            <a:pPr marL="0" indent="0">
              <a:buNone/>
            </a:pPr>
            <a:r>
              <a:rPr lang="en-US" dirty="0"/>
              <a:t> </a:t>
            </a:r>
            <a:r>
              <a:rPr lang="en-US" dirty="0" smtClean="0"/>
              <a:t>        If (</a:t>
            </a:r>
            <a:r>
              <a:rPr lang="en-US" dirty="0" err="1" smtClean="0"/>
              <a:t>RecentlyFed</a:t>
            </a:r>
            <a:r>
              <a:rPr lang="en-US" dirty="0" smtClean="0"/>
              <a:t>) {</a:t>
            </a:r>
          </a:p>
          <a:p>
            <a:pPr marL="0" indent="0">
              <a:buNone/>
            </a:pPr>
            <a:r>
              <a:rPr lang="en-US" dirty="0"/>
              <a:t> </a:t>
            </a:r>
            <a:r>
              <a:rPr lang="en-US" dirty="0" smtClean="0"/>
              <a:t>               Try { </a:t>
            </a:r>
            <a:r>
              <a:rPr lang="en-US" dirty="0" smtClean="0">
                <a:solidFill>
                  <a:schemeClr val="accent2"/>
                </a:solidFill>
              </a:rPr>
              <a:t>Burping()</a:t>
            </a:r>
            <a:r>
              <a:rPr lang="en-US" dirty="0" smtClean="0"/>
              <a:t> };</a:t>
            </a:r>
          </a:p>
          <a:p>
            <a:pPr marL="0" indent="0">
              <a:buNone/>
            </a:pPr>
            <a:r>
              <a:rPr lang="en-US" dirty="0"/>
              <a:t> </a:t>
            </a:r>
            <a:r>
              <a:rPr lang="en-US" dirty="0" smtClean="0"/>
              <a:t>               Catch (Timeout Exception) { </a:t>
            </a:r>
            <a:r>
              <a:rPr lang="en-US" dirty="0" err="1" smtClean="0">
                <a:solidFill>
                  <a:srgbClr val="009900"/>
                </a:solidFill>
              </a:rPr>
              <a:t>DadS</a:t>
            </a:r>
            <a:r>
              <a:rPr lang="en-US" dirty="0" err="1" smtClean="0">
                <a:solidFill>
                  <a:srgbClr val="008000"/>
                </a:solidFill>
              </a:rPr>
              <a:t>urfaceMagic</a:t>
            </a:r>
            <a:r>
              <a:rPr lang="en-US" dirty="0" smtClean="0">
                <a:solidFill>
                  <a:srgbClr val="008000"/>
                </a:solidFill>
              </a:rPr>
              <a:t>(); </a:t>
            </a:r>
            <a:r>
              <a:rPr lang="en-US" dirty="0" smtClean="0"/>
              <a:t>}</a:t>
            </a:r>
          </a:p>
          <a:p>
            <a:pPr marL="0" indent="0">
              <a:buNone/>
            </a:pPr>
            <a:r>
              <a:rPr lang="en-US" dirty="0"/>
              <a:t> </a:t>
            </a:r>
            <a:r>
              <a:rPr lang="en-US" dirty="0" smtClean="0"/>
              <a:t>        }</a:t>
            </a:r>
          </a:p>
          <a:p>
            <a:pPr marL="0" indent="0">
              <a:buNone/>
            </a:pPr>
            <a:r>
              <a:rPr lang="en-US" dirty="0"/>
              <a:t> </a:t>
            </a:r>
            <a:r>
              <a:rPr lang="en-US" dirty="0" smtClean="0"/>
              <a:t>        Else {</a:t>
            </a:r>
          </a:p>
          <a:p>
            <a:pPr marL="0" indent="0">
              <a:buNone/>
            </a:pPr>
            <a:r>
              <a:rPr lang="en-US" dirty="0"/>
              <a:t> </a:t>
            </a:r>
            <a:r>
              <a:rPr lang="en-US" dirty="0" smtClean="0"/>
              <a:t>            Try { </a:t>
            </a:r>
            <a:r>
              <a:rPr lang="en-US" dirty="0" smtClean="0">
                <a:solidFill>
                  <a:schemeClr val="accent2"/>
                </a:solidFill>
              </a:rPr>
              <a:t>Feeding() </a:t>
            </a:r>
            <a:r>
              <a:rPr lang="en-US" dirty="0" smtClean="0"/>
              <a:t>};</a:t>
            </a:r>
          </a:p>
          <a:p>
            <a:pPr marL="0" indent="0">
              <a:buNone/>
            </a:pPr>
            <a:r>
              <a:rPr lang="en-US" dirty="0" smtClean="0"/>
              <a:t>             Catch </a:t>
            </a:r>
            <a:r>
              <a:rPr lang="en-US" sz="2300" dirty="0" smtClean="0"/>
              <a:t>(</a:t>
            </a:r>
            <a:r>
              <a:rPr lang="en-US" sz="2300" dirty="0" err="1" smtClean="0"/>
              <a:t>NotInterested</a:t>
            </a:r>
            <a:r>
              <a:rPr lang="en-US" sz="2300" dirty="0" smtClean="0"/>
              <a:t> Exception) </a:t>
            </a:r>
            <a:r>
              <a:rPr lang="en-US" dirty="0" smtClean="0"/>
              <a:t>{ </a:t>
            </a:r>
            <a:r>
              <a:rPr lang="en-US" dirty="0" err="1" smtClean="0">
                <a:solidFill>
                  <a:srgbClr val="009900"/>
                </a:solidFill>
              </a:rPr>
              <a:t>DadSu</a:t>
            </a:r>
            <a:r>
              <a:rPr lang="en-US" dirty="0" err="1" smtClean="0">
                <a:solidFill>
                  <a:srgbClr val="008000"/>
                </a:solidFill>
              </a:rPr>
              <a:t>rfaceMagic</a:t>
            </a:r>
            <a:r>
              <a:rPr lang="en-US" dirty="0" smtClean="0">
                <a:solidFill>
                  <a:srgbClr val="008000"/>
                </a:solidFill>
              </a:rPr>
              <a:t>();</a:t>
            </a:r>
            <a:r>
              <a:rPr lang="en-US" dirty="0" smtClean="0"/>
              <a:t> } </a:t>
            </a:r>
          </a:p>
          <a:p>
            <a:pPr marL="0" indent="0">
              <a:buNone/>
            </a:pPr>
            <a:r>
              <a:rPr lang="en-US" dirty="0" smtClean="0"/>
              <a:t>         }</a:t>
            </a:r>
          </a:p>
          <a:p>
            <a:pPr marL="0" indent="0">
              <a:buNone/>
            </a:pPr>
            <a:r>
              <a:rPr lang="en-US" dirty="0"/>
              <a:t>}</a:t>
            </a:r>
            <a:endParaRPr lang="en-US" dirty="0" smtClean="0"/>
          </a:p>
          <a:p>
            <a:endParaRPr lang="en-US" dirty="0" smtClean="0"/>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9</a:t>
            </a:fld>
            <a:endParaRPr lang="en-US" dirty="0"/>
          </a:p>
        </p:txBody>
      </p:sp>
      <p:sp>
        <p:nvSpPr>
          <p:cNvPr id="4" name="Title 3"/>
          <p:cNvSpPr>
            <a:spLocks noGrp="1"/>
          </p:cNvSpPr>
          <p:nvPr>
            <p:ph type="title"/>
          </p:nvPr>
        </p:nvSpPr>
        <p:spPr/>
        <p:txBody>
          <a:bodyPr/>
          <a:lstStyle/>
          <a:p>
            <a:r>
              <a:rPr lang="en-US" dirty="0" err="1" smtClean="0"/>
              <a:t>Liveness</a:t>
            </a:r>
            <a:r>
              <a:rPr lang="en-US" dirty="0" smtClean="0"/>
              <a:t> Property: Crying stops eventually</a:t>
            </a:r>
            <a:endParaRPr lang="en-US" dirty="0"/>
          </a:p>
        </p:txBody>
      </p:sp>
    </p:spTree>
    <p:extLst>
      <p:ext uri="{BB962C8B-B14F-4D97-AF65-F5344CB8AC3E}">
        <p14:creationId xmlns:p14="http://schemas.microsoft.com/office/powerpoint/2010/main" val="332922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800" y="927976"/>
            <a:ext cx="8850852" cy="5029200"/>
          </a:xfrm>
        </p:spPr>
        <p:txBody>
          <a:bodyPr/>
          <a:lstStyle/>
          <a:p>
            <a:pPr marL="0" indent="0">
              <a:spcBef>
                <a:spcPts val="0"/>
              </a:spcBef>
              <a:buNone/>
            </a:pPr>
            <a:r>
              <a:rPr lang="en-US" dirty="0"/>
              <a:t>// </a:t>
            </a:r>
            <a:r>
              <a:rPr lang="en-US" dirty="0" smtClean="0"/>
              <a:t>Summary: </a:t>
            </a:r>
            <a:r>
              <a:rPr lang="en-US" dirty="0" err="1"/>
              <a:t>Sumay</a:t>
            </a:r>
            <a:r>
              <a:rPr lang="en-US" dirty="0"/>
              <a:t> </a:t>
            </a:r>
            <a:r>
              <a:rPr lang="en-US" dirty="0" smtClean="0"/>
              <a:t>enjoys </a:t>
            </a:r>
            <a:r>
              <a:rPr lang="en-US" dirty="0"/>
              <a:t>tummy time on Dad’s chest</a:t>
            </a:r>
            <a:r>
              <a:rPr lang="en-US" dirty="0" smtClean="0"/>
              <a:t>.</a:t>
            </a:r>
            <a:endParaRPr lang="en-US" sz="1000" dirty="0" smtClean="0">
              <a:solidFill>
                <a:schemeClr val="accent2"/>
              </a:solidFill>
            </a:endParaRPr>
          </a:p>
          <a:p>
            <a:pPr marL="0" indent="0">
              <a:spcBef>
                <a:spcPts val="0"/>
              </a:spcBef>
              <a:buNone/>
            </a:pPr>
            <a:r>
              <a:rPr lang="en-US" dirty="0" smtClean="0">
                <a:solidFill>
                  <a:schemeClr val="accent2"/>
                </a:solidFill>
              </a:rPr>
              <a:t>Step 1: Hold </a:t>
            </a:r>
            <a:r>
              <a:rPr lang="en-US" dirty="0" err="1" smtClean="0">
                <a:solidFill>
                  <a:schemeClr val="accent2"/>
                </a:solidFill>
              </a:rPr>
              <a:t>Sumay</a:t>
            </a:r>
            <a:r>
              <a:rPr lang="en-US" dirty="0" smtClean="0">
                <a:solidFill>
                  <a:schemeClr val="accent2"/>
                </a:solidFill>
              </a:rPr>
              <a:t>.</a:t>
            </a:r>
          </a:p>
          <a:p>
            <a:pPr marL="0" indent="0">
              <a:spcBef>
                <a:spcPts val="0"/>
              </a:spcBef>
              <a:buNone/>
            </a:pPr>
            <a:r>
              <a:rPr lang="en-US" dirty="0" smtClean="0"/>
              <a:t>Assert(</a:t>
            </a:r>
            <a:r>
              <a:rPr lang="en-US" dirty="0" err="1" smtClean="0"/>
              <a:t>Sumay</a:t>
            </a:r>
            <a:r>
              <a:rPr lang="en-US" dirty="0" smtClean="0"/>
              <a:t> stops crying but is breathing fast);</a:t>
            </a:r>
            <a:endParaRPr lang="en-US" sz="1000" dirty="0" smtClean="0">
              <a:solidFill>
                <a:schemeClr val="accent2"/>
              </a:solidFill>
            </a:endParaRPr>
          </a:p>
          <a:p>
            <a:pPr marL="0" indent="0">
              <a:spcBef>
                <a:spcPts val="0"/>
              </a:spcBef>
              <a:buNone/>
            </a:pPr>
            <a:r>
              <a:rPr lang="en-US" dirty="0" smtClean="0">
                <a:solidFill>
                  <a:schemeClr val="accent2"/>
                </a:solidFill>
              </a:rPr>
              <a:t>Step 2: Sit down on couch.</a:t>
            </a:r>
            <a:r>
              <a:rPr lang="en-US" dirty="0">
                <a:solidFill>
                  <a:schemeClr val="accent2"/>
                </a:solidFill>
              </a:rPr>
              <a:t> </a:t>
            </a:r>
            <a:r>
              <a:rPr lang="en-US" dirty="0" smtClean="0">
                <a:solidFill>
                  <a:schemeClr val="accent2"/>
                </a:solidFill>
              </a:rPr>
              <a:t>Open the recliner (to 22 degrees) and lie down. </a:t>
            </a:r>
          </a:p>
          <a:p>
            <a:pPr marL="0" indent="0">
              <a:buNone/>
            </a:pPr>
            <a:r>
              <a:rPr lang="en-US" dirty="0" smtClean="0"/>
              <a:t>Assert(</a:t>
            </a:r>
            <a:r>
              <a:rPr lang="en-US" dirty="0" err="1" smtClean="0"/>
              <a:t>Sumay</a:t>
            </a:r>
            <a:r>
              <a:rPr lang="en-US" dirty="0" smtClean="0"/>
              <a:t> is calm &amp; </a:t>
            </a:r>
            <a:r>
              <a:rPr lang="en-US" dirty="0" smtClean="0">
                <a:solidFill>
                  <a:srgbClr val="008000"/>
                </a:solidFill>
              </a:rPr>
              <a:t>his breathing speed starts matching Dad’s relaxed breathing speed </a:t>
            </a:r>
            <a:r>
              <a:rPr lang="en-US" dirty="0" smtClean="0"/>
              <a:t>&amp; soon goes off to sleep);</a:t>
            </a: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Procedure </a:t>
            </a:r>
            <a:r>
              <a:rPr lang="en-US" dirty="0" err="1" smtClean="0"/>
              <a:t>DadSurfaceMagic</a:t>
            </a:r>
            <a:r>
              <a:rPr lang="en-US" dirty="0" smtClean="0"/>
              <a: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98" y="3621712"/>
            <a:ext cx="4751882" cy="31647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275" y="3645589"/>
            <a:ext cx="5105811" cy="3140877"/>
          </a:xfrm>
          <a:prstGeom prst="rect">
            <a:avLst/>
          </a:prstGeom>
        </p:spPr>
      </p:pic>
    </p:spTree>
    <p:extLst>
      <p:ext uri="{BB962C8B-B14F-4D97-AF65-F5344CB8AC3E}">
        <p14:creationId xmlns:p14="http://schemas.microsoft.com/office/powerpoint/2010/main" val="3519017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595" y="4442193"/>
            <a:ext cx="2753477" cy="2411430"/>
          </a:xfrm>
          <a:prstGeom prst="rect">
            <a:avLst/>
          </a:prstGeom>
        </p:spPr>
      </p:pic>
      <p:sp>
        <p:nvSpPr>
          <p:cNvPr id="2" name="Content Placeholder 1"/>
          <p:cNvSpPr>
            <a:spLocks noGrp="1"/>
          </p:cNvSpPr>
          <p:nvPr>
            <p:ph idx="1"/>
          </p:nvPr>
        </p:nvSpPr>
        <p:spPr>
          <a:xfrm>
            <a:off x="-78696" y="1143000"/>
            <a:ext cx="8203367" cy="5029200"/>
          </a:xfrm>
        </p:spPr>
        <p:txBody>
          <a:bodyPr/>
          <a:lstStyle/>
          <a:p>
            <a:pPr marL="0" indent="0">
              <a:buNone/>
            </a:pPr>
            <a:r>
              <a:rPr lang="en-US" dirty="0" smtClean="0">
                <a:solidFill>
                  <a:schemeClr val="accent2"/>
                </a:solidFill>
              </a:rPr>
              <a:t>Who does </a:t>
            </a:r>
            <a:r>
              <a:rPr lang="en-US" dirty="0" err="1" smtClean="0">
                <a:solidFill>
                  <a:schemeClr val="accent2"/>
                </a:solidFill>
              </a:rPr>
              <a:t>Sumay</a:t>
            </a:r>
            <a:r>
              <a:rPr lang="en-US" dirty="0" smtClean="0">
                <a:solidFill>
                  <a:schemeClr val="accent2"/>
                </a:solidFill>
              </a:rPr>
              <a:t> look like?</a:t>
            </a:r>
            <a:endParaRPr lang="en-US" dirty="0">
              <a:solidFill>
                <a:schemeClr val="accent2"/>
              </a:solidFill>
            </a:endParaRPr>
          </a:p>
          <a:p>
            <a:r>
              <a:rPr lang="en-US" dirty="0" err="1" smtClean="0"/>
              <a:t>Sumay</a:t>
            </a:r>
            <a:r>
              <a:rPr lang="en-US" dirty="0" smtClean="0"/>
              <a:t> looks like his dad: 70%</a:t>
            </a:r>
          </a:p>
          <a:p>
            <a:r>
              <a:rPr lang="en-US" dirty="0"/>
              <a:t>Incomparable element: </a:t>
            </a:r>
            <a:r>
              <a:rPr lang="en-US" dirty="0" smtClean="0"/>
              <a:t>15%</a:t>
            </a:r>
          </a:p>
          <a:p>
            <a:r>
              <a:rPr lang="en-US" dirty="0" smtClean="0"/>
              <a:t>Monika </a:t>
            </a:r>
            <a:r>
              <a:rPr lang="en-US" dirty="0"/>
              <a:t>looks like </a:t>
            </a:r>
            <a:r>
              <a:rPr lang="en-US" dirty="0" err="1"/>
              <a:t>Sumay</a:t>
            </a:r>
            <a:r>
              <a:rPr lang="en-US" dirty="0"/>
              <a:t>: </a:t>
            </a:r>
            <a:r>
              <a:rPr lang="en-US" dirty="0" smtClean="0"/>
              <a:t>15%</a:t>
            </a:r>
          </a:p>
          <a:p>
            <a:pPr marL="0" indent="0">
              <a:buNone/>
            </a:pPr>
            <a:endParaRPr lang="en-US" dirty="0"/>
          </a:p>
          <a:p>
            <a:pPr marL="0" indent="0">
              <a:buNone/>
            </a:pPr>
            <a:endParaRPr lang="en-US" dirty="0">
              <a:solidFill>
                <a:schemeClr val="accent2"/>
              </a:solidFill>
            </a:endParaRPr>
          </a:p>
          <a:p>
            <a:pPr marL="0" indent="0">
              <a:buNone/>
            </a:pPr>
            <a:r>
              <a:rPr lang="en-US" dirty="0" smtClean="0">
                <a:solidFill>
                  <a:schemeClr val="accent2"/>
                </a:solidFill>
              </a:rPr>
              <a:t>How-am-I-doing test on 3</a:t>
            </a:r>
            <a:r>
              <a:rPr lang="en-US" baseline="30000" dirty="0" smtClean="0">
                <a:solidFill>
                  <a:schemeClr val="accent2"/>
                </a:solidFill>
              </a:rPr>
              <a:t>rd</a:t>
            </a:r>
            <a:r>
              <a:rPr lang="en-US" dirty="0" smtClean="0">
                <a:solidFill>
                  <a:schemeClr val="accent2"/>
                </a:solidFill>
              </a:rPr>
              <a:t> day @ hospital:</a:t>
            </a:r>
          </a:p>
          <a:p>
            <a:r>
              <a:rPr lang="en-US" dirty="0" smtClean="0"/>
              <a:t>Breast-feeding well</a:t>
            </a:r>
          </a:p>
          <a:p>
            <a:r>
              <a:rPr lang="en-US" dirty="0" smtClean="0"/>
              <a:t>Hair denser than his dad</a:t>
            </a:r>
          </a:p>
          <a:p>
            <a:r>
              <a:rPr lang="en-US" dirty="0" smtClean="0"/>
              <a:t>“As pink as he can be”</a:t>
            </a:r>
          </a:p>
          <a:p>
            <a:r>
              <a:rPr lang="en-US" dirty="0" smtClean="0"/>
              <a:t>“Excels in cuteness test”</a:t>
            </a:r>
          </a:p>
          <a:p>
            <a:pPr marL="0" indent="0">
              <a:buNone/>
            </a:pPr>
            <a:endParaRPr lang="en-US" dirty="0" smtClean="0"/>
          </a:p>
          <a:p>
            <a:pPr marL="0" indent="0">
              <a:buNone/>
            </a:pPr>
            <a:r>
              <a:rPr lang="en-US" dirty="0" smtClean="0"/>
              <a:t>Lovely flowers courtesy </a:t>
            </a:r>
            <a:r>
              <a:rPr lang="en-US" dirty="0" err="1" smtClean="0"/>
              <a:t>RiSE</a:t>
            </a:r>
            <a:endParaRPr lang="en-US" dirty="0" smtClean="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11</a:t>
            </a:fld>
            <a:endParaRPr lang="en-US" dirty="0"/>
          </a:p>
        </p:txBody>
      </p:sp>
      <p:sp>
        <p:nvSpPr>
          <p:cNvPr id="4" name="Title 3"/>
          <p:cNvSpPr>
            <a:spLocks noGrp="1"/>
          </p:cNvSpPr>
          <p:nvPr>
            <p:ph type="title"/>
          </p:nvPr>
        </p:nvSpPr>
        <p:spPr/>
        <p:txBody>
          <a:bodyPr/>
          <a:lstStyle/>
          <a:p>
            <a:r>
              <a:rPr lang="en-US" dirty="0" smtClean="0"/>
              <a:t>Results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0082" y="3807500"/>
            <a:ext cx="2288888" cy="30372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1717" y="953261"/>
            <a:ext cx="4227293" cy="2815377"/>
          </a:xfrm>
          <a:prstGeom prst="rect">
            <a:avLst/>
          </a:prstGeom>
        </p:spPr>
      </p:pic>
    </p:spTree>
    <p:extLst>
      <p:ext uri="{BB962C8B-B14F-4D97-AF65-F5344CB8AC3E}">
        <p14:creationId xmlns:p14="http://schemas.microsoft.com/office/powerpoint/2010/main" val="1606051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53" y="888170"/>
            <a:ext cx="9203958" cy="5029200"/>
          </a:xfrm>
        </p:spPr>
        <p:txBody>
          <a:bodyPr/>
          <a:lstStyle/>
          <a:p>
            <a:pPr marL="0" indent="0">
              <a:buNone/>
            </a:pPr>
            <a:r>
              <a:rPr lang="en-US" dirty="0" smtClean="0"/>
              <a:t>For those evil eyed folks, who were aghast at seeing me         “so very refreshed 2 weeks later in office”: </a:t>
            </a:r>
          </a:p>
          <a:p>
            <a:pPr marL="0" indent="0">
              <a:buNone/>
            </a:pPr>
            <a:endParaRPr lang="en-US" sz="1000" dirty="0" smtClean="0"/>
          </a:p>
          <a:p>
            <a:pPr marL="0" indent="0">
              <a:buNone/>
            </a:pPr>
            <a:r>
              <a:rPr lang="en-US" dirty="0" smtClean="0"/>
              <a:t>This was the result of </a:t>
            </a:r>
            <a:r>
              <a:rPr lang="en-US" dirty="0" smtClean="0">
                <a:solidFill>
                  <a:schemeClr val="accent2">
                    <a:lumMod val="75000"/>
                  </a:schemeClr>
                </a:solidFill>
              </a:rPr>
              <a:t>Dad</a:t>
            </a:r>
            <a:r>
              <a:rPr lang="en-US" dirty="0"/>
              <a:t>_&amp;_</a:t>
            </a:r>
            <a:r>
              <a:rPr lang="en-US" dirty="0" err="1">
                <a:solidFill>
                  <a:schemeClr val="accent2">
                    <a:lumMod val="75000"/>
                  </a:schemeClr>
                </a:solidFill>
              </a:rPr>
              <a:t>Father-</a:t>
            </a:r>
            <a:r>
              <a:rPr lang="en-US" dirty="0">
                <a:solidFill>
                  <a:schemeClr val="accent2">
                    <a:lumMod val="75000"/>
                  </a:schemeClr>
                </a:solidFill>
              </a:rPr>
              <a:t>in-</a:t>
            </a:r>
            <a:r>
              <a:rPr lang="en-US" dirty="0" err="1">
                <a:solidFill>
                  <a:schemeClr val="accent2">
                    <a:lumMod val="75000"/>
                  </a:schemeClr>
                </a:solidFill>
              </a:rPr>
              <a:t>law</a:t>
            </a:r>
            <a:r>
              <a:rPr lang="en-US" dirty="0" err="1"/>
              <a:t>.</a:t>
            </a:r>
            <a:r>
              <a:rPr lang="en-US" dirty="0" err="1">
                <a:solidFill>
                  <a:srgbClr val="009900"/>
                </a:solidFill>
              </a:rPr>
              <a:t>Run</a:t>
            </a:r>
            <a:r>
              <a:rPr lang="en-US" dirty="0">
                <a:solidFill>
                  <a:srgbClr val="009900"/>
                </a:solidFill>
              </a:rPr>
              <a:t>() </a:t>
            </a:r>
          </a:p>
          <a:p>
            <a:pPr marL="0" indent="0">
              <a:buNone/>
            </a:pPr>
            <a:r>
              <a:rPr lang="en-US" dirty="0" smtClean="0"/>
              <a:t>triggered by simultaneous happening of 3 events on 12</a:t>
            </a:r>
            <a:r>
              <a:rPr lang="en-US" baseline="30000" dirty="0" smtClean="0"/>
              <a:t>th</a:t>
            </a:r>
            <a:r>
              <a:rPr lang="en-US" dirty="0" smtClean="0"/>
              <a:t> day:</a:t>
            </a:r>
          </a:p>
          <a:p>
            <a:pPr marL="0" indent="0">
              <a:buNone/>
            </a:pPr>
            <a:r>
              <a:rPr lang="en-US" dirty="0" smtClean="0"/>
              <a:t>               </a:t>
            </a:r>
            <a:r>
              <a:rPr lang="en-US" dirty="0" err="1" smtClean="0">
                <a:solidFill>
                  <a:schemeClr val="accent2">
                    <a:lumMod val="75000"/>
                  </a:schemeClr>
                </a:solidFill>
              </a:rPr>
              <a:t>Mom</a:t>
            </a:r>
            <a:r>
              <a:rPr lang="en-US" dirty="0" err="1" smtClean="0"/>
              <a:t>.</a:t>
            </a:r>
            <a:r>
              <a:rPr lang="en-US" dirty="0" err="1" smtClean="0">
                <a:solidFill>
                  <a:srgbClr val="FF0000"/>
                </a:solidFill>
              </a:rPr>
              <a:t>Post-partum_Lows</a:t>
            </a:r>
            <a:r>
              <a:rPr lang="en-US" dirty="0" smtClean="0"/>
              <a:t> </a:t>
            </a:r>
          </a:p>
          <a:p>
            <a:pPr marL="0" indent="0">
              <a:buNone/>
            </a:pPr>
            <a:r>
              <a:rPr lang="en-US" dirty="0" smtClean="0"/>
              <a:t>            </a:t>
            </a:r>
            <a:r>
              <a:rPr lang="en-US" dirty="0" err="1" smtClean="0">
                <a:solidFill>
                  <a:schemeClr val="accent2">
                    <a:lumMod val="75000"/>
                  </a:schemeClr>
                </a:solidFill>
              </a:rPr>
              <a:t>Sumay</a:t>
            </a:r>
            <a:r>
              <a:rPr lang="en-US" dirty="0" err="1" smtClean="0"/>
              <a:t>.</a:t>
            </a:r>
            <a:r>
              <a:rPr lang="en-US" dirty="0" err="1" smtClean="0">
                <a:solidFill>
                  <a:srgbClr val="FF0000"/>
                </a:solidFill>
              </a:rPr>
              <a:t>Fussiness</a:t>
            </a:r>
            <a:r>
              <a:rPr lang="en-US" dirty="0" smtClean="0"/>
              <a:t> </a:t>
            </a:r>
          </a:p>
          <a:p>
            <a:pPr marL="0" indent="0">
              <a:buNone/>
            </a:pPr>
            <a:r>
              <a:rPr lang="en-US" dirty="0" smtClean="0">
                <a:solidFill>
                  <a:schemeClr val="accent2">
                    <a:lumMod val="75000"/>
                  </a:schemeClr>
                </a:solidFill>
              </a:rPr>
              <a:t>Mother-in-</a:t>
            </a:r>
            <a:r>
              <a:rPr lang="en-US" dirty="0" err="1" smtClean="0">
                <a:solidFill>
                  <a:schemeClr val="accent2">
                    <a:lumMod val="75000"/>
                  </a:schemeClr>
                </a:solidFill>
              </a:rPr>
              <a:t>law</a:t>
            </a:r>
            <a:r>
              <a:rPr lang="en-US" dirty="0" err="1" smtClean="0"/>
              <a:t>.</a:t>
            </a:r>
            <a:r>
              <a:rPr lang="en-US" dirty="0" err="1" smtClean="0">
                <a:solidFill>
                  <a:srgbClr val="FF0000"/>
                </a:solidFill>
              </a:rPr>
              <a:t>Unnamed</a:t>
            </a:r>
            <a:endParaRPr lang="en-US" dirty="0" smtClean="0">
              <a:solidFill>
                <a:srgbClr val="FF0000"/>
              </a:solidFill>
            </a:endParaRPr>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Grand </a:t>
            </a:r>
            <a:r>
              <a:rPr lang="en-US" dirty="0" err="1" smtClean="0"/>
              <a:t>ExCAPE</a:t>
            </a:r>
            <a:r>
              <a:rPr lang="en-US" dirty="0" smtClean="0"/>
              <a:t> to Cherry Blossom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8701"/>
            <a:ext cx="9144000" cy="3867155"/>
          </a:xfrm>
          <a:prstGeom prst="rect">
            <a:avLst/>
          </a:prstGeom>
        </p:spPr>
      </p:pic>
    </p:spTree>
    <p:extLst>
      <p:ext uri="{BB962C8B-B14F-4D97-AF65-F5344CB8AC3E}">
        <p14:creationId xmlns:p14="http://schemas.microsoft.com/office/powerpoint/2010/main" val="244572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4979867" cy="5029200"/>
          </a:xfrm>
        </p:spPr>
        <p:txBody>
          <a:bodyPr/>
          <a:lstStyle/>
          <a:p>
            <a:r>
              <a:rPr lang="en-US" dirty="0" smtClean="0">
                <a:solidFill>
                  <a:schemeClr val="accent2"/>
                </a:solidFill>
              </a:rPr>
              <a:t>Mentor Sumit Gulwani</a:t>
            </a:r>
          </a:p>
          <a:p>
            <a:pPr marL="0" indent="0">
              <a:buNone/>
            </a:pPr>
            <a:r>
              <a:rPr lang="en-US" dirty="0"/>
              <a:t>S</a:t>
            </a:r>
            <a:r>
              <a:rPr lang="en-US" dirty="0" smtClean="0"/>
              <a:t>igned him up for experiment in Education</a:t>
            </a:r>
          </a:p>
          <a:p>
            <a:endParaRPr lang="en-US" sz="1500" dirty="0"/>
          </a:p>
          <a:p>
            <a:r>
              <a:rPr lang="en-US" dirty="0" smtClean="0">
                <a:solidFill>
                  <a:schemeClr val="accent2"/>
                </a:solidFill>
              </a:rPr>
              <a:t>Grand-mentor George </a:t>
            </a:r>
            <a:r>
              <a:rPr lang="en-US" dirty="0" err="1" smtClean="0">
                <a:solidFill>
                  <a:schemeClr val="accent2"/>
                </a:solidFill>
              </a:rPr>
              <a:t>Necula</a:t>
            </a:r>
            <a:endParaRPr lang="en-US" dirty="0" smtClean="0">
              <a:solidFill>
                <a:schemeClr val="accent2"/>
              </a:solidFill>
            </a:endParaRPr>
          </a:p>
          <a:p>
            <a:pPr marL="0" indent="0">
              <a:buNone/>
            </a:pPr>
            <a:r>
              <a:rPr lang="en-US" dirty="0" smtClean="0"/>
              <a:t>Sent well-thought gifts including                          </a:t>
            </a:r>
          </a:p>
          <a:p>
            <a:pPr marL="0" indent="0">
              <a:buNone/>
            </a:pPr>
            <a:r>
              <a:rPr lang="en-US" dirty="0" smtClean="0"/>
              <a:t>Baby Einstein music CD (known to improve IQ).</a:t>
            </a:r>
          </a:p>
          <a:p>
            <a:pPr marL="0" indent="0">
              <a:buNone/>
            </a:pPr>
            <a:endParaRPr lang="en-US" sz="1500" dirty="0" smtClean="0"/>
          </a:p>
          <a:p>
            <a:r>
              <a:rPr lang="en-US" dirty="0" smtClean="0">
                <a:solidFill>
                  <a:schemeClr val="accent2"/>
                </a:solidFill>
              </a:rPr>
              <a:t>Great grand-mentor Peter Lee</a:t>
            </a:r>
          </a:p>
          <a:p>
            <a:pPr marL="0" indent="0">
              <a:buNone/>
            </a:pPr>
            <a:r>
              <a:rPr lang="en-US" dirty="0" smtClean="0"/>
              <a:t>Managed to keep track of his growing genealogy: 	</a:t>
            </a:r>
          </a:p>
          <a:p>
            <a:pPr marL="0" indent="0">
              <a:buNone/>
            </a:pPr>
            <a:r>
              <a:rPr lang="en-US" sz="2100" dirty="0" smtClean="0"/>
              <a:t>“Wow</a:t>
            </a:r>
            <a:r>
              <a:rPr lang="en-US" sz="2100" dirty="0"/>
              <a:t>, congratulations! Sue and I are very happy for you and your family</a:t>
            </a:r>
            <a:r>
              <a:rPr lang="en-US" sz="2100" dirty="0" smtClean="0"/>
              <a:t>.”</a:t>
            </a:r>
            <a:endParaRPr lang="en-US" sz="2100"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Proud Academic Genealogy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867" y="914400"/>
            <a:ext cx="4164133" cy="5943600"/>
          </a:xfrm>
          <a:prstGeom prst="rect">
            <a:avLst/>
          </a:prstGeom>
        </p:spPr>
      </p:pic>
    </p:spTree>
    <p:extLst>
      <p:ext uri="{BB962C8B-B14F-4D97-AF65-F5344CB8AC3E}">
        <p14:creationId xmlns:p14="http://schemas.microsoft.com/office/powerpoint/2010/main" val="222640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33139"/>
            <a:ext cx="9144000" cy="5307435"/>
          </a:xfrm>
        </p:spPr>
        <p:txBody>
          <a:bodyPr/>
          <a:lstStyle/>
          <a:p>
            <a:pPr>
              <a:spcBef>
                <a:spcPts val="0"/>
              </a:spcBef>
            </a:pPr>
            <a:r>
              <a:rPr lang="en-US" sz="2000" dirty="0" smtClean="0">
                <a:solidFill>
                  <a:schemeClr val="accent2"/>
                </a:solidFill>
              </a:rPr>
              <a:t>Nikolaj Bjorner</a:t>
            </a:r>
            <a:r>
              <a:rPr lang="en-US" sz="2000" dirty="0" smtClean="0"/>
              <a:t>: ”Enjoy</a:t>
            </a:r>
            <a:r>
              <a:rPr lang="en-US" sz="2000" dirty="0"/>
              <a:t>: </a:t>
            </a:r>
            <a:r>
              <a:rPr lang="en-US" sz="2000" dirty="0" smtClean="0"/>
              <a:t>‘Baby </a:t>
            </a:r>
            <a:r>
              <a:rPr lang="en-US" sz="2000" dirty="0"/>
              <a:t>Sleep Guide: Sleep Solutions for You &amp; Your </a:t>
            </a:r>
            <a:r>
              <a:rPr lang="en-US" sz="2000" dirty="0" smtClean="0"/>
              <a:t>Baby’. I </a:t>
            </a:r>
            <a:r>
              <a:rPr lang="en-US" sz="2000" dirty="0"/>
              <a:t>hope your constraint system is going to be feasible and that there not only exists a non-empty set of solutions, but that they can also be found within reasonable time</a:t>
            </a:r>
            <a:r>
              <a:rPr lang="en-US" sz="2000" dirty="0" smtClean="0"/>
              <a:t>.”</a:t>
            </a:r>
            <a:endParaRPr lang="en-US" sz="2000" dirty="0"/>
          </a:p>
          <a:p>
            <a:pPr>
              <a:spcBef>
                <a:spcPts val="0"/>
              </a:spcBef>
            </a:pPr>
            <a:r>
              <a:rPr lang="en-US" sz="2000" dirty="0" smtClean="0">
                <a:solidFill>
                  <a:schemeClr val="accent2"/>
                </a:solidFill>
              </a:rPr>
              <a:t>Shobana Balakrishnan</a:t>
            </a:r>
            <a:r>
              <a:rPr lang="en-US" sz="2000" dirty="0" smtClean="0"/>
              <a:t>: ”</a:t>
            </a:r>
            <a:r>
              <a:rPr lang="en-US" sz="2000" dirty="0" err="1" smtClean="0"/>
              <a:t>Sumay</a:t>
            </a:r>
            <a:r>
              <a:rPr lang="en-US" sz="2000" dirty="0" smtClean="0"/>
              <a:t> </a:t>
            </a:r>
            <a:r>
              <a:rPr lang="en-US" sz="2000" dirty="0"/>
              <a:t>the wise one! Wonder how soon before he will start disproving some of your theories</a:t>
            </a:r>
            <a:r>
              <a:rPr lang="en-US" sz="2000" dirty="0" smtClean="0"/>
              <a:t>!”</a:t>
            </a:r>
          </a:p>
          <a:p>
            <a:pPr>
              <a:spcBef>
                <a:spcPts val="0"/>
              </a:spcBef>
            </a:pPr>
            <a:r>
              <a:rPr lang="en-US" sz="2000" dirty="0">
                <a:solidFill>
                  <a:schemeClr val="accent2"/>
                </a:solidFill>
              </a:rPr>
              <a:t>Aditya Nori</a:t>
            </a:r>
            <a:r>
              <a:rPr lang="en-US" sz="2000" dirty="0"/>
              <a:t>: “hello world to </a:t>
            </a:r>
            <a:r>
              <a:rPr lang="en-US" sz="2000" dirty="0" err="1"/>
              <a:t>Sumay</a:t>
            </a:r>
            <a:r>
              <a:rPr lang="en-US" sz="2000" dirty="0" smtClean="0"/>
              <a:t>”</a:t>
            </a:r>
          </a:p>
          <a:p>
            <a:pPr>
              <a:spcBef>
                <a:spcPts val="0"/>
              </a:spcBef>
            </a:pPr>
            <a:endParaRPr lang="en-US" sz="2000" dirty="0" smtClean="0">
              <a:solidFill>
                <a:schemeClr val="accent2"/>
              </a:solidFill>
            </a:endParaRPr>
          </a:p>
          <a:p>
            <a:pPr>
              <a:spcBef>
                <a:spcPts val="0"/>
              </a:spcBef>
            </a:pPr>
            <a:r>
              <a:rPr lang="en-US" sz="2000" dirty="0" smtClean="0">
                <a:solidFill>
                  <a:schemeClr val="accent2"/>
                </a:solidFill>
              </a:rPr>
              <a:t>Rico </a:t>
            </a:r>
            <a:r>
              <a:rPr lang="en-US" sz="2000" dirty="0">
                <a:solidFill>
                  <a:schemeClr val="accent2"/>
                </a:solidFill>
              </a:rPr>
              <a:t>Malvar: </a:t>
            </a:r>
            <a:r>
              <a:rPr lang="en-US" sz="2000" dirty="0" smtClean="0"/>
              <a:t>”</a:t>
            </a:r>
            <a:r>
              <a:rPr lang="en-US" sz="2000" dirty="0" err="1" smtClean="0"/>
              <a:t>Sumay</a:t>
            </a:r>
            <a:r>
              <a:rPr lang="en-US" sz="2000" dirty="0" smtClean="0"/>
              <a:t> </a:t>
            </a:r>
            <a:r>
              <a:rPr lang="en-US" sz="2000" dirty="0"/>
              <a:t>looks very handsome - and happy</a:t>
            </a:r>
            <a:r>
              <a:rPr lang="en-US" sz="2000" dirty="0" smtClean="0"/>
              <a:t>”</a:t>
            </a:r>
          </a:p>
        </p:txBody>
      </p:sp>
      <p:sp>
        <p:nvSpPr>
          <p:cNvPr id="4" name="Title 3"/>
          <p:cNvSpPr>
            <a:spLocks noGrp="1"/>
          </p:cNvSpPr>
          <p:nvPr>
            <p:ph type="title"/>
          </p:nvPr>
        </p:nvSpPr>
        <p:spPr/>
        <p:txBody>
          <a:bodyPr/>
          <a:lstStyle/>
          <a:p>
            <a:r>
              <a:rPr lang="en-US" dirty="0" smtClean="0"/>
              <a:t>Some cute quotes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175" y="3792492"/>
            <a:ext cx="1653153" cy="24359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865" y="3798688"/>
            <a:ext cx="1884387" cy="24256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2532" y="3796574"/>
            <a:ext cx="1890012" cy="242773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6" y="3814948"/>
            <a:ext cx="1364415" cy="2425626"/>
          </a:xfrm>
          <a:prstGeom prst="rect">
            <a:avLst/>
          </a:prstGeom>
        </p:spPr>
      </p:pic>
      <p:sp>
        <p:nvSpPr>
          <p:cNvPr id="10" name="TextBox 9"/>
          <p:cNvSpPr txBox="1"/>
          <p:nvPr/>
        </p:nvSpPr>
        <p:spPr>
          <a:xfrm>
            <a:off x="0" y="6245240"/>
            <a:ext cx="1364415" cy="412247"/>
          </a:xfrm>
          <a:prstGeom prst="rect">
            <a:avLst/>
          </a:prstGeom>
          <a:noFill/>
        </p:spPr>
        <p:txBody>
          <a:bodyPr wrap="square" rtlCol="0">
            <a:spAutoFit/>
          </a:bodyPr>
          <a:lstStyle/>
          <a:p>
            <a:r>
              <a:rPr lang="en-US" dirty="0" smtClean="0"/>
              <a:t>At birth</a:t>
            </a:r>
          </a:p>
        </p:txBody>
      </p:sp>
      <p:sp>
        <p:nvSpPr>
          <p:cNvPr id="11" name="TextBox 10"/>
          <p:cNvSpPr txBox="1"/>
          <p:nvPr/>
        </p:nvSpPr>
        <p:spPr>
          <a:xfrm>
            <a:off x="1609929" y="6141890"/>
            <a:ext cx="1147204" cy="707886"/>
          </a:xfrm>
          <a:prstGeom prst="rect">
            <a:avLst/>
          </a:prstGeom>
          <a:noFill/>
        </p:spPr>
        <p:txBody>
          <a:bodyPr wrap="square" rtlCol="0">
            <a:spAutoFit/>
          </a:bodyPr>
          <a:lstStyle/>
          <a:p>
            <a:r>
              <a:rPr lang="en-US" dirty="0" smtClean="0"/>
              <a:t>Learns to sleep</a:t>
            </a:r>
            <a:endParaRPr lang="en-US" dirty="0"/>
          </a:p>
        </p:txBody>
      </p:sp>
      <p:sp>
        <p:nvSpPr>
          <p:cNvPr id="12" name="TextBox 11"/>
          <p:cNvSpPr txBox="1"/>
          <p:nvPr/>
        </p:nvSpPr>
        <p:spPr>
          <a:xfrm>
            <a:off x="3077428" y="6179343"/>
            <a:ext cx="2086812" cy="707886"/>
          </a:xfrm>
          <a:prstGeom prst="rect">
            <a:avLst/>
          </a:prstGeom>
          <a:noFill/>
        </p:spPr>
        <p:txBody>
          <a:bodyPr wrap="square" rtlCol="0">
            <a:spAutoFit/>
          </a:bodyPr>
          <a:lstStyle/>
          <a:p>
            <a:r>
              <a:rPr lang="en-US" dirty="0" smtClean="0"/>
              <a:t>Learns to smile in sleep</a:t>
            </a:r>
            <a:endParaRPr lang="en-US" dirty="0"/>
          </a:p>
        </p:txBody>
      </p:sp>
      <p:sp>
        <p:nvSpPr>
          <p:cNvPr id="13" name="TextBox 12"/>
          <p:cNvSpPr txBox="1"/>
          <p:nvPr/>
        </p:nvSpPr>
        <p:spPr>
          <a:xfrm>
            <a:off x="4996905" y="6186896"/>
            <a:ext cx="2056128" cy="707886"/>
          </a:xfrm>
          <a:prstGeom prst="rect">
            <a:avLst/>
          </a:prstGeom>
          <a:noFill/>
        </p:spPr>
        <p:txBody>
          <a:bodyPr wrap="square" rtlCol="0">
            <a:spAutoFit/>
          </a:bodyPr>
          <a:lstStyle/>
          <a:p>
            <a:r>
              <a:rPr lang="en-US" dirty="0" smtClean="0"/>
              <a:t>Learns to smile with open eyes</a:t>
            </a:r>
            <a:endParaRPr lang="en-US" dirty="0"/>
          </a:p>
        </p:txBody>
      </p:sp>
      <p:sp>
        <p:nvSpPr>
          <p:cNvPr id="14" name="TextBox 13"/>
          <p:cNvSpPr txBox="1"/>
          <p:nvPr/>
        </p:nvSpPr>
        <p:spPr>
          <a:xfrm>
            <a:off x="6896281" y="3712949"/>
            <a:ext cx="2553023" cy="2400657"/>
          </a:xfrm>
          <a:prstGeom prst="rect">
            <a:avLst/>
          </a:prstGeom>
          <a:noFill/>
        </p:spPr>
        <p:txBody>
          <a:bodyPr wrap="square" rtlCol="0">
            <a:spAutoFit/>
          </a:bodyPr>
          <a:lstStyle/>
          <a:p>
            <a:r>
              <a:rPr lang="en-US" dirty="0" smtClean="0">
                <a:solidFill>
                  <a:schemeClr val="accent2"/>
                </a:solidFill>
              </a:rPr>
              <a:t>Dad (to Mom)</a:t>
            </a:r>
            <a:r>
              <a:rPr lang="en-US" dirty="0" smtClean="0"/>
              <a:t>: “Look, I taught </a:t>
            </a:r>
            <a:r>
              <a:rPr lang="en-US" dirty="0" err="1" smtClean="0"/>
              <a:t>Sumay</a:t>
            </a:r>
            <a:r>
              <a:rPr lang="en-US" dirty="0" smtClean="0"/>
              <a:t> the photogenic lesson.</a:t>
            </a:r>
          </a:p>
          <a:p>
            <a:r>
              <a:rPr lang="en-US" dirty="0" smtClean="0">
                <a:solidFill>
                  <a:schemeClr val="accent2"/>
                </a:solidFill>
              </a:rPr>
              <a:t>Mom</a:t>
            </a:r>
            <a:r>
              <a:rPr lang="en-US" dirty="0" smtClean="0"/>
              <a:t>: “But, </a:t>
            </a:r>
            <a:r>
              <a:rPr lang="en-US" dirty="0"/>
              <a:t>I</a:t>
            </a:r>
            <a:r>
              <a:rPr lang="en-US" dirty="0" smtClean="0"/>
              <a:t> saw him smiling with open eyes at birth.</a:t>
            </a:r>
            <a:endParaRPr lang="en-US" dirty="0"/>
          </a:p>
        </p:txBody>
      </p:sp>
    </p:spTree>
    <p:extLst>
      <p:ext uri="{BB962C8B-B14F-4D97-AF65-F5344CB8AC3E}">
        <p14:creationId xmlns:p14="http://schemas.microsoft.com/office/powerpoint/2010/main" val="3550923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9743" y="1143000"/>
            <a:ext cx="8319541" cy="5029200"/>
          </a:xfrm>
        </p:spPr>
        <p:txBody>
          <a:bodyPr/>
          <a:lstStyle/>
          <a:p>
            <a:endParaRPr lang="en-US" dirty="0" smtClean="0"/>
          </a:p>
          <a:p>
            <a:r>
              <a:rPr lang="en-US" dirty="0" smtClean="0"/>
              <a:t>Synthesis Techniques: Template-based &amp; Inductive</a:t>
            </a:r>
          </a:p>
          <a:p>
            <a:endParaRPr lang="en-US" dirty="0"/>
          </a:p>
          <a:p>
            <a:r>
              <a:rPr lang="en-US" dirty="0" smtClean="0"/>
              <a:t>Safety &amp; </a:t>
            </a:r>
            <a:r>
              <a:rPr lang="en-US" dirty="0" err="1" smtClean="0"/>
              <a:t>Liveness</a:t>
            </a:r>
            <a:r>
              <a:rPr lang="en-US" dirty="0" smtClean="0"/>
              <a:t> properties of synthesized artifact</a:t>
            </a:r>
          </a:p>
          <a:p>
            <a:endParaRPr lang="en-US" dirty="0" smtClean="0"/>
          </a:p>
          <a:p>
            <a:r>
              <a:rPr lang="en-US" dirty="0" smtClean="0"/>
              <a:t>Results</a:t>
            </a:r>
            <a:endParaRPr lang="en-US" dirty="0"/>
          </a:p>
          <a:p>
            <a:endParaRPr lang="en-US" dirty="0" smtClean="0"/>
          </a:p>
          <a:p>
            <a:r>
              <a:rPr lang="en-US" dirty="0" smtClean="0"/>
              <a:t>Grant </a:t>
            </a:r>
            <a:r>
              <a:rPr lang="en-US" dirty="0" err="1" smtClean="0"/>
              <a:t>ExCAPE</a:t>
            </a:r>
            <a:endParaRPr lang="en-US" dirty="0" smtClean="0"/>
          </a:p>
          <a:p>
            <a:pPr marL="457200" lvl="1" indent="0">
              <a:buNone/>
            </a:pPr>
            <a:r>
              <a:rPr lang="en-US" dirty="0" smtClean="0"/>
              <a:t>(a multi-million dollar NSF grant on Synthesis)</a:t>
            </a:r>
          </a:p>
          <a:p>
            <a:pPr marL="457200" lvl="1" indent="0">
              <a:buNone/>
            </a:pPr>
            <a:endParaRPr lang="en-US" dirty="0"/>
          </a:p>
          <a:p>
            <a:pPr marL="400050"/>
            <a:r>
              <a:rPr lang="en-US" dirty="0" smtClean="0"/>
              <a:t>Conclusion</a:t>
            </a:r>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1</a:t>
            </a:fld>
            <a:endParaRPr lang="en-US" dirty="0"/>
          </a:p>
        </p:txBody>
      </p:sp>
      <p:sp>
        <p:nvSpPr>
          <p:cNvPr id="4" name="Title 3"/>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6878379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s_masthead_ltr.gif"/>
          <p:cNvPicPr>
            <a:picLocks noChangeAspect="1"/>
          </p:cNvPicPr>
          <p:nvPr/>
        </p:nvPicPr>
        <p:blipFill>
          <a:blip r:embed="rId4" cstate="print"/>
          <a:stretch>
            <a:fillRect/>
          </a:stretch>
        </p:blipFill>
        <p:spPr>
          <a:xfrm>
            <a:off x="-1" y="6049109"/>
            <a:ext cx="2619269" cy="808892"/>
          </a:xfrm>
          <a:prstGeom prst="rect">
            <a:avLst/>
          </a:prstGeom>
        </p:spPr>
      </p:pic>
      <p:pic>
        <p:nvPicPr>
          <p:cNvPr id="10" name="Picture 9" descr="risemain.png"/>
          <p:cNvPicPr>
            <a:picLocks noChangeAspect="1"/>
          </p:cNvPicPr>
          <p:nvPr/>
        </p:nvPicPr>
        <p:blipFill>
          <a:blip r:embed="rId5" cstate="print"/>
          <a:stretch>
            <a:fillRect/>
          </a:stretch>
        </p:blipFill>
        <p:spPr>
          <a:xfrm>
            <a:off x="2760785" y="6049108"/>
            <a:ext cx="6415876" cy="808892"/>
          </a:xfrm>
          <a:prstGeom prst="rect">
            <a:avLst/>
          </a:prstGeom>
        </p:spPr>
      </p:pic>
      <p:sp>
        <p:nvSpPr>
          <p:cNvPr id="21" name="TextBox 20"/>
          <p:cNvSpPr txBox="1"/>
          <p:nvPr/>
        </p:nvSpPr>
        <p:spPr>
          <a:xfrm>
            <a:off x="0" y="264199"/>
            <a:ext cx="9141491" cy="1538883"/>
          </a:xfrm>
          <a:prstGeom prst="rect">
            <a:avLst/>
          </a:prstGeom>
          <a:noFill/>
        </p:spPr>
        <p:txBody>
          <a:bodyPr wrap="square" rtlCol="0">
            <a:spAutoFit/>
          </a:bodyPr>
          <a:lstStyle/>
          <a:p>
            <a:pPr algn="ctr">
              <a:spcBef>
                <a:spcPts val="0"/>
              </a:spcBef>
            </a:pPr>
            <a:r>
              <a:rPr lang="en-US" sz="3200" dirty="0" smtClean="0">
                <a:solidFill>
                  <a:srgbClr val="009900"/>
                </a:solidFill>
              </a:rPr>
              <a:t>Biological Synthesis</a:t>
            </a:r>
          </a:p>
          <a:p>
            <a:pPr algn="ctr">
              <a:spcBef>
                <a:spcPts val="0"/>
              </a:spcBef>
            </a:pPr>
            <a:endParaRPr lang="en-US" sz="1000" dirty="0" smtClean="0">
              <a:solidFill>
                <a:srgbClr val="009900"/>
              </a:solidFill>
            </a:endParaRPr>
          </a:p>
          <a:p>
            <a:pPr algn="ctr">
              <a:spcBef>
                <a:spcPts val="0"/>
              </a:spcBef>
            </a:pPr>
            <a:r>
              <a:rPr lang="en-US" sz="4400" dirty="0" smtClean="0">
                <a:solidFill>
                  <a:srgbClr val="009900"/>
                </a:solidFill>
              </a:rPr>
              <a:t>Project </a:t>
            </a:r>
            <a:r>
              <a:rPr lang="en-US" sz="4400" dirty="0" err="1" smtClean="0">
                <a:solidFill>
                  <a:srgbClr val="009900"/>
                </a:solidFill>
              </a:rPr>
              <a:t>Sumay</a:t>
            </a:r>
            <a:endParaRPr lang="en-US" sz="3200" dirty="0" smtClean="0">
              <a:solidFill>
                <a:srgbClr val="009900"/>
              </a:solidFill>
            </a:endParaRPr>
          </a:p>
          <a:p>
            <a:pPr algn="ctr">
              <a:spcBef>
                <a:spcPts val="0"/>
              </a:spcBef>
            </a:pPr>
            <a:endParaRPr lang="en-US" sz="800" dirty="0" smtClean="0">
              <a:solidFill>
                <a:srgbClr val="3333CC"/>
              </a:solidFill>
            </a:endParaRPr>
          </a:p>
        </p:txBody>
      </p:sp>
      <p:sp>
        <p:nvSpPr>
          <p:cNvPr id="12" name="Rectangle 3"/>
          <p:cNvSpPr txBox="1">
            <a:spLocks noChangeArrowheads="1"/>
          </p:cNvSpPr>
          <p:nvPr/>
        </p:nvSpPr>
        <p:spPr bwMode="auto">
          <a:xfrm>
            <a:off x="53825" y="2599773"/>
            <a:ext cx="8880231" cy="5498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2400" kern="0" dirty="0" smtClean="0">
                <a:solidFill>
                  <a:schemeClr val="tx2"/>
                </a:solidFill>
                <a:latin typeface="Comic Sans MS"/>
              </a:rPr>
              <a:t>Sumit Gulwani</a:t>
            </a:r>
          </a:p>
          <a:p>
            <a:pPr algn="ctr">
              <a:spcBef>
                <a:spcPct val="20000"/>
              </a:spcBef>
              <a:defRPr/>
            </a:pPr>
            <a:r>
              <a:rPr lang="en-US" sz="2400" kern="0" dirty="0" smtClean="0">
                <a:solidFill>
                  <a:schemeClr val="accent2"/>
                </a:solidFill>
                <a:latin typeface="Comic Sans MS"/>
              </a:rPr>
              <a:t>MSR Redmond</a:t>
            </a:r>
          </a:p>
        </p:txBody>
      </p:sp>
      <p:sp>
        <p:nvSpPr>
          <p:cNvPr id="2" name="TextBox 1"/>
          <p:cNvSpPr txBox="1"/>
          <p:nvPr/>
        </p:nvSpPr>
        <p:spPr>
          <a:xfrm>
            <a:off x="2364058" y="5226351"/>
            <a:ext cx="4259766" cy="461665"/>
          </a:xfrm>
          <a:prstGeom prst="rect">
            <a:avLst/>
          </a:prstGeom>
          <a:noFill/>
        </p:spPr>
        <p:txBody>
          <a:bodyPr wrap="square" rtlCol="0">
            <a:spAutoFit/>
          </a:bodyPr>
          <a:lstStyle/>
          <a:p>
            <a:pPr algn="ctr">
              <a:spcBef>
                <a:spcPts val="500"/>
              </a:spcBef>
            </a:pPr>
            <a:r>
              <a:rPr lang="en-US" sz="2400" dirty="0" smtClean="0">
                <a:solidFill>
                  <a:srgbClr val="C00000"/>
                </a:solidFill>
              </a:rPr>
              <a:t>April 2013</a:t>
            </a:r>
            <a:endParaRPr lang="en-US" sz="2400" dirty="0">
              <a:solidFill>
                <a:srgbClr val="C00000"/>
              </a:solidFill>
            </a:endParaRPr>
          </a:p>
        </p:txBody>
      </p:sp>
      <p:sp>
        <p:nvSpPr>
          <p:cNvPr id="7" name="Rectangle 3"/>
          <p:cNvSpPr txBox="1">
            <a:spLocks noChangeArrowheads="1"/>
          </p:cNvSpPr>
          <p:nvPr/>
        </p:nvSpPr>
        <p:spPr bwMode="auto">
          <a:xfrm>
            <a:off x="53825" y="4219829"/>
            <a:ext cx="8880231" cy="5244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2400" kern="0" dirty="0">
                <a:solidFill>
                  <a:schemeClr val="tx2"/>
                </a:solidFill>
                <a:latin typeface="Comic Sans MS"/>
              </a:rPr>
              <a:t>Joint work with Monika Gulwani</a:t>
            </a:r>
          </a:p>
          <a:p>
            <a:pPr algn="ctr">
              <a:spcBef>
                <a:spcPct val="20000"/>
              </a:spcBef>
              <a:defRPr/>
            </a:pPr>
            <a:endParaRPr lang="en-US" sz="2400" kern="0" dirty="0" smtClean="0">
              <a:solidFill>
                <a:schemeClr val="tx2"/>
              </a:solidFill>
              <a:latin typeface="Comic Sans MS"/>
            </a:endParaRPr>
          </a:p>
        </p:txBody>
      </p:sp>
    </p:spTree>
    <p:custDataLst>
      <p:tags r:id="rId1"/>
    </p:custDataLst>
    <p:extLst>
      <p:ext uri="{BB962C8B-B14F-4D97-AF65-F5344CB8AC3E}">
        <p14:creationId xmlns:p14="http://schemas.microsoft.com/office/powerpoint/2010/main" val="1835872083"/>
      </p:ext>
    </p:extLst>
  </p:cSld>
  <p:clrMapOvr>
    <a:masterClrMapping/>
  </p:clrMapOvr>
  <p:transition advTm="25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61" y="870680"/>
            <a:ext cx="9446094" cy="5867400"/>
          </a:xfrm>
        </p:spPr>
        <p:txBody>
          <a:bodyPr/>
          <a:lstStyle/>
          <a:p>
            <a:pPr marL="0" indent="0">
              <a:buNone/>
            </a:pPr>
            <a:r>
              <a:rPr lang="en-US" dirty="0" smtClean="0">
                <a:solidFill>
                  <a:srgbClr val="009900"/>
                </a:solidFill>
              </a:rPr>
              <a:t>Monika’s constraints:</a:t>
            </a:r>
            <a:endParaRPr lang="en-US" dirty="0">
              <a:solidFill>
                <a:srgbClr val="009900"/>
              </a:solidFill>
            </a:endParaRPr>
          </a:p>
          <a:p>
            <a:pPr>
              <a:spcBef>
                <a:spcPts val="0"/>
              </a:spcBef>
            </a:pPr>
            <a:r>
              <a:rPr lang="en-US" sz="2200" dirty="0" smtClean="0"/>
              <a:t>neither popular on </a:t>
            </a:r>
            <a:r>
              <a:rPr lang="en-US" sz="2200" dirty="0" smtClean="0">
                <a:solidFill>
                  <a:srgbClr val="FF0000"/>
                </a:solidFill>
              </a:rPr>
              <a:t>Bing</a:t>
            </a:r>
            <a:r>
              <a:rPr lang="en-US" sz="2200" dirty="0" smtClean="0"/>
              <a:t> (Sorry uncle Ben, uncle Tom) nor </a:t>
            </a:r>
            <a:r>
              <a:rPr lang="en-US" sz="2200" dirty="0" smtClean="0">
                <a:solidFill>
                  <a:srgbClr val="FF0000"/>
                </a:solidFill>
              </a:rPr>
              <a:t>Big</a:t>
            </a:r>
          </a:p>
          <a:p>
            <a:pPr>
              <a:spcBef>
                <a:spcPts val="0"/>
              </a:spcBef>
            </a:pPr>
            <a:r>
              <a:rPr lang="en-US" sz="2200" dirty="0" smtClean="0">
                <a:solidFill>
                  <a:srgbClr val="FF0000"/>
                </a:solidFill>
              </a:rPr>
              <a:t>Musical</a:t>
            </a:r>
            <a:r>
              <a:rPr lang="en-US" sz="2200" dirty="0" smtClean="0"/>
              <a:t> and easy to </a:t>
            </a:r>
            <a:r>
              <a:rPr lang="en-US" sz="2200" dirty="0" smtClean="0">
                <a:solidFill>
                  <a:srgbClr val="FF0000"/>
                </a:solidFill>
              </a:rPr>
              <a:t>Pronounce</a:t>
            </a:r>
          </a:p>
          <a:p>
            <a:pPr>
              <a:spcBef>
                <a:spcPts val="0"/>
              </a:spcBef>
            </a:pPr>
            <a:r>
              <a:rPr lang="en-US" sz="2200" dirty="0"/>
              <a:t>e</a:t>
            </a:r>
            <a:r>
              <a:rPr lang="en-US" sz="2200" dirty="0" smtClean="0"/>
              <a:t>legant </a:t>
            </a:r>
            <a:r>
              <a:rPr lang="en-US" sz="2200" dirty="0">
                <a:solidFill>
                  <a:srgbClr val="FF0000"/>
                </a:solidFill>
              </a:rPr>
              <a:t>S</a:t>
            </a:r>
            <a:r>
              <a:rPr lang="en-US" sz="2200" dirty="0" smtClean="0">
                <a:solidFill>
                  <a:srgbClr val="FF0000"/>
                </a:solidFill>
              </a:rPr>
              <a:t>emantics</a:t>
            </a:r>
          </a:p>
          <a:p>
            <a:pPr marL="0" indent="0">
              <a:spcBef>
                <a:spcPts val="0"/>
              </a:spcBef>
              <a:buNone/>
            </a:pPr>
            <a:r>
              <a:rPr lang="en-US" sz="2200" dirty="0" err="1" smtClean="0">
                <a:solidFill>
                  <a:srgbClr val="009900"/>
                </a:solidFill>
              </a:rPr>
              <a:t>Sumit’s</a:t>
            </a:r>
            <a:r>
              <a:rPr lang="en-US" sz="2200" dirty="0">
                <a:solidFill>
                  <a:srgbClr val="009900"/>
                </a:solidFill>
              </a:rPr>
              <a:t> </a:t>
            </a:r>
            <a:r>
              <a:rPr lang="en-US" sz="2200" dirty="0" smtClean="0">
                <a:solidFill>
                  <a:srgbClr val="009900"/>
                </a:solidFill>
              </a:rPr>
              <a:t>approach:</a:t>
            </a:r>
          </a:p>
          <a:p>
            <a:pPr>
              <a:spcBef>
                <a:spcPts val="0"/>
              </a:spcBef>
            </a:pPr>
            <a:r>
              <a:rPr lang="en-US" sz="2200" dirty="0" smtClean="0"/>
              <a:t>Template based strategy: C V C V C </a:t>
            </a:r>
            <a:r>
              <a:rPr lang="en-US" sz="2200" dirty="0"/>
              <a:t>(</a:t>
            </a:r>
            <a:r>
              <a:rPr lang="en-US" sz="2200" dirty="0" smtClean="0"/>
              <a:t>where C=consonant, V=vowel)</a:t>
            </a:r>
          </a:p>
          <a:p>
            <a:pPr>
              <a:spcBef>
                <a:spcPts val="0"/>
              </a:spcBef>
            </a:pPr>
            <a:r>
              <a:rPr lang="en-US" sz="2200" dirty="0" smtClean="0"/>
              <a:t>Pruning strategy: </a:t>
            </a:r>
            <a:r>
              <a:rPr lang="en-US" sz="2100" dirty="0" smtClean="0"/>
              <a:t>Pick a CV pair from each creator, including initials.</a:t>
            </a:r>
          </a:p>
          <a:p>
            <a:pPr marL="0" indent="0">
              <a:buNone/>
            </a:pPr>
            <a:r>
              <a:rPr lang="en-US" dirty="0" smtClean="0">
                <a:solidFill>
                  <a:srgbClr val="009900"/>
                </a:solidFill>
              </a:rPr>
              <a:t>Solution space:</a:t>
            </a:r>
          </a:p>
          <a:p>
            <a:pPr>
              <a:spcBef>
                <a:spcPts val="0"/>
              </a:spcBef>
            </a:pPr>
            <a:r>
              <a:rPr lang="en-US" sz="2200" dirty="0" err="1" smtClean="0"/>
              <a:t>MoSu</a:t>
            </a:r>
            <a:r>
              <a:rPr lang="en-US" sz="2200" dirty="0" smtClean="0"/>
              <a:t>_, </a:t>
            </a:r>
            <a:r>
              <a:rPr lang="en-US" sz="2200" dirty="0" err="1" smtClean="0"/>
              <a:t>MoSi</a:t>
            </a:r>
            <a:r>
              <a:rPr lang="en-US" sz="2200" dirty="0" smtClean="0"/>
              <a:t>_, </a:t>
            </a:r>
            <a:r>
              <a:rPr lang="en-US" sz="2200" dirty="0" err="1" smtClean="0"/>
              <a:t>MiSu</a:t>
            </a:r>
            <a:r>
              <a:rPr lang="en-US" sz="2200" dirty="0" smtClean="0"/>
              <a:t>_, </a:t>
            </a:r>
            <a:r>
              <a:rPr lang="en-US" sz="2200" dirty="0" err="1" smtClean="0"/>
              <a:t>MiSi</a:t>
            </a:r>
            <a:r>
              <a:rPr lang="en-US" sz="2200" dirty="0" smtClean="0"/>
              <a:t>_, </a:t>
            </a:r>
            <a:r>
              <a:rPr lang="en-US" sz="2200" dirty="0" err="1" smtClean="0">
                <a:solidFill>
                  <a:schemeClr val="accent2"/>
                </a:solidFill>
              </a:rPr>
              <a:t>MaSu</a:t>
            </a:r>
            <a:r>
              <a:rPr lang="en-US" sz="2200" dirty="0" smtClean="0"/>
              <a:t>_, </a:t>
            </a:r>
            <a:r>
              <a:rPr lang="en-US" sz="2200" dirty="0" err="1" smtClean="0"/>
              <a:t>MaSi</a:t>
            </a:r>
            <a:r>
              <a:rPr lang="en-US" sz="2200" dirty="0" smtClean="0"/>
              <a:t>_</a:t>
            </a:r>
          </a:p>
          <a:p>
            <a:pPr>
              <a:spcBef>
                <a:spcPts val="0"/>
              </a:spcBef>
            </a:pPr>
            <a:r>
              <a:rPr lang="en-US" sz="2200" dirty="0" err="1" smtClean="0"/>
              <a:t>SuMo</a:t>
            </a:r>
            <a:r>
              <a:rPr lang="en-US" sz="2200" dirty="0" smtClean="0"/>
              <a:t>_, </a:t>
            </a:r>
            <a:r>
              <a:rPr lang="en-US" sz="2200" dirty="0" err="1" smtClean="0">
                <a:solidFill>
                  <a:schemeClr val="accent2"/>
                </a:solidFill>
              </a:rPr>
              <a:t>SuMi</a:t>
            </a:r>
            <a:r>
              <a:rPr lang="en-US" sz="2200" dirty="0" smtClean="0"/>
              <a:t>_, </a:t>
            </a:r>
            <a:r>
              <a:rPr lang="en-US" sz="2200" dirty="0" err="1" smtClean="0">
                <a:solidFill>
                  <a:schemeClr val="accent2"/>
                </a:solidFill>
              </a:rPr>
              <a:t>SuMa</a:t>
            </a:r>
            <a:r>
              <a:rPr lang="en-US" sz="2200" dirty="0" smtClean="0"/>
              <a:t>_, </a:t>
            </a:r>
            <a:r>
              <a:rPr lang="en-US" sz="2200" dirty="0" err="1" smtClean="0"/>
              <a:t>SiMo</a:t>
            </a:r>
            <a:r>
              <a:rPr lang="en-US" sz="2200" dirty="0" smtClean="0"/>
              <a:t>_, </a:t>
            </a:r>
            <a:r>
              <a:rPr lang="en-US" sz="2200" dirty="0" err="1" smtClean="0"/>
              <a:t>SiMi</a:t>
            </a:r>
            <a:r>
              <a:rPr lang="en-US" sz="2200" dirty="0" smtClean="0"/>
              <a:t>_, </a:t>
            </a:r>
            <a:r>
              <a:rPr lang="en-US" sz="2200" dirty="0" err="1" smtClean="0"/>
              <a:t>SiMa</a:t>
            </a:r>
            <a:r>
              <a:rPr lang="en-US" sz="2200" dirty="0" smtClean="0"/>
              <a:t>_, </a:t>
            </a:r>
          </a:p>
          <a:p>
            <a:pPr marL="0" indent="0">
              <a:buNone/>
            </a:pPr>
            <a:r>
              <a:rPr lang="en-US" dirty="0" smtClean="0">
                <a:solidFill>
                  <a:srgbClr val="009900"/>
                </a:solidFill>
              </a:rPr>
              <a:t>Potential solutions:</a:t>
            </a:r>
          </a:p>
          <a:p>
            <a:pPr>
              <a:spcBef>
                <a:spcPts val="0"/>
              </a:spcBef>
              <a:buFont typeface="Wingdings" panose="05000000000000000000" pitchFamily="2" charset="2"/>
              <a:buChar char="v"/>
            </a:pPr>
            <a:r>
              <a:rPr lang="en-US" dirty="0" err="1" smtClean="0">
                <a:solidFill>
                  <a:schemeClr val="accent2"/>
                </a:solidFill>
              </a:rPr>
              <a:t>MaSum</a:t>
            </a:r>
            <a:r>
              <a:rPr lang="en-US" dirty="0" smtClean="0"/>
              <a:t> =&gt; Too gentle</a:t>
            </a:r>
          </a:p>
          <a:p>
            <a:pPr>
              <a:spcBef>
                <a:spcPts val="0"/>
              </a:spcBef>
              <a:buFont typeface="Wingdings" panose="05000000000000000000" pitchFamily="2" charset="2"/>
              <a:buChar char="v"/>
            </a:pPr>
            <a:r>
              <a:rPr lang="en-US" dirty="0" err="1" smtClean="0">
                <a:solidFill>
                  <a:schemeClr val="accent2"/>
                </a:solidFill>
              </a:rPr>
              <a:t>SuMit</a:t>
            </a:r>
            <a:r>
              <a:rPr lang="en-US" dirty="0" smtClean="0"/>
              <a:t> =&gt; Need a different name than creator</a:t>
            </a:r>
          </a:p>
          <a:p>
            <a:pPr>
              <a:spcBef>
                <a:spcPts val="0"/>
              </a:spcBef>
              <a:buFont typeface="Wingdings" panose="05000000000000000000" pitchFamily="2" charset="2"/>
              <a:buChar char="v"/>
            </a:pPr>
            <a:r>
              <a:rPr lang="en-US" dirty="0" err="1" smtClean="0">
                <a:solidFill>
                  <a:schemeClr val="accent2"/>
                </a:solidFill>
              </a:rPr>
              <a:t>SuMan</a:t>
            </a:r>
            <a:r>
              <a:rPr lang="en-US" dirty="0" smtClean="0"/>
              <a:t> =&gt; A bit feminine</a:t>
            </a:r>
          </a:p>
          <a:p>
            <a:pPr>
              <a:spcBef>
                <a:spcPts val="0"/>
              </a:spcBef>
              <a:buFont typeface="Wingdings" panose="05000000000000000000" pitchFamily="2" charset="2"/>
              <a:buChar char="ü"/>
            </a:pPr>
            <a:r>
              <a:rPr lang="en-US" b="1" dirty="0" err="1" smtClean="0">
                <a:solidFill>
                  <a:schemeClr val="accent2"/>
                </a:solidFill>
              </a:rPr>
              <a:t>SuMay</a:t>
            </a:r>
            <a:r>
              <a:rPr lang="en-US" dirty="0" smtClean="0"/>
              <a:t> =&gt; meaning “wise” in Hindi.</a:t>
            </a:r>
          </a:p>
          <a:p>
            <a:pPr lvl="1">
              <a:spcBef>
                <a:spcPts val="0"/>
              </a:spcBef>
            </a:pPr>
            <a:r>
              <a:rPr lang="en-US" sz="1800" dirty="0" smtClean="0"/>
              <a:t>That’s how dad gets a </a:t>
            </a:r>
            <a:r>
              <a:rPr lang="en-US" sz="1800" dirty="0"/>
              <a:t>B</a:t>
            </a:r>
            <a:r>
              <a:rPr lang="en-US" sz="1800" dirty="0" smtClean="0"/>
              <a:t>onus for having mom’s initial in his name at right place!</a:t>
            </a:r>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3</a:t>
            </a:fld>
            <a:endParaRPr lang="en-US" dirty="0"/>
          </a:p>
        </p:txBody>
      </p:sp>
      <p:sp>
        <p:nvSpPr>
          <p:cNvPr id="4" name="Title 3"/>
          <p:cNvSpPr>
            <a:spLocks noGrp="1"/>
          </p:cNvSpPr>
          <p:nvPr>
            <p:ph type="title"/>
          </p:nvPr>
        </p:nvSpPr>
        <p:spPr>
          <a:xfrm>
            <a:off x="134912" y="304800"/>
            <a:ext cx="8803800" cy="609600"/>
          </a:xfrm>
        </p:spPr>
        <p:txBody>
          <a:bodyPr/>
          <a:lstStyle/>
          <a:p>
            <a:r>
              <a:rPr lang="en-US" dirty="0" smtClean="0"/>
              <a:t>Template based approach to a </a:t>
            </a:r>
            <a:r>
              <a:rPr lang="en-US" dirty="0" err="1" smtClean="0"/>
              <a:t>WiSE</a:t>
            </a:r>
            <a:r>
              <a:rPr lang="en-US" dirty="0" smtClean="0"/>
              <a:t> name</a:t>
            </a:r>
            <a:endParaRPr lang="en-US" dirty="0"/>
          </a:p>
        </p:txBody>
      </p:sp>
    </p:spTree>
    <p:extLst>
      <p:ext uri="{BB962C8B-B14F-4D97-AF65-F5344CB8AC3E}">
        <p14:creationId xmlns:p14="http://schemas.microsoft.com/office/powerpoint/2010/main" val="1458430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7950"/>
            <a:ext cx="7772400" cy="5029200"/>
          </a:xfrm>
        </p:spPr>
        <p:txBody>
          <a:bodyPr/>
          <a:lstStyle/>
          <a:p>
            <a:pPr marL="0" indent="0">
              <a:buNone/>
            </a:pPr>
            <a:endParaRPr lang="en-US" dirty="0" smtClean="0">
              <a:solidFill>
                <a:srgbClr val="009900"/>
              </a:solidFill>
            </a:endParaRPr>
          </a:p>
          <a:p>
            <a:endParaRPr lang="en-US" dirty="0">
              <a:solidFill>
                <a:srgbClr val="009900"/>
              </a:solidFill>
            </a:endParaRPr>
          </a:p>
          <a:p>
            <a:r>
              <a:rPr lang="en-US" dirty="0" smtClean="0">
                <a:solidFill>
                  <a:srgbClr val="009900"/>
                </a:solidFill>
              </a:rPr>
              <a:t>Project </a:t>
            </a:r>
            <a:r>
              <a:rPr lang="en-US" dirty="0" err="1" smtClean="0">
                <a:solidFill>
                  <a:srgbClr val="009900"/>
                </a:solidFill>
              </a:rPr>
              <a:t>Aashika</a:t>
            </a:r>
            <a:r>
              <a:rPr lang="en-US" dirty="0" smtClean="0">
                <a:solidFill>
                  <a:srgbClr val="009900"/>
                </a:solidFill>
              </a:rPr>
              <a:t> </a:t>
            </a:r>
            <a:r>
              <a:rPr lang="en-US" dirty="0" smtClean="0"/>
              <a:t>by </a:t>
            </a:r>
            <a:r>
              <a:rPr lang="en-US" dirty="0" err="1" smtClean="0"/>
              <a:t>Kavita</a:t>
            </a:r>
            <a:r>
              <a:rPr lang="en-US" dirty="0" smtClean="0"/>
              <a:t> &amp; Madan Musuvathi</a:t>
            </a:r>
          </a:p>
          <a:p>
            <a:endParaRPr lang="en-US" dirty="0"/>
          </a:p>
          <a:p>
            <a:r>
              <a:rPr lang="en-US" dirty="0">
                <a:solidFill>
                  <a:srgbClr val="009900"/>
                </a:solidFill>
              </a:rPr>
              <a:t>Project Anna Rose </a:t>
            </a:r>
            <a:r>
              <a:rPr lang="en-US" dirty="0"/>
              <a:t>by Emilie &amp; Todd </a:t>
            </a:r>
            <a:r>
              <a:rPr lang="en-US" dirty="0" smtClean="0"/>
              <a:t>Mytkowicz</a:t>
            </a:r>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Related Work</a:t>
            </a:r>
            <a:endParaRPr lang="en-US" dirty="0"/>
          </a:p>
        </p:txBody>
      </p:sp>
      <p:sp>
        <p:nvSpPr>
          <p:cNvPr id="5" name="TextBox 4"/>
          <p:cNvSpPr txBox="1"/>
          <p:nvPr/>
        </p:nvSpPr>
        <p:spPr>
          <a:xfrm>
            <a:off x="134911" y="1217950"/>
            <a:ext cx="8893741" cy="400110"/>
          </a:xfrm>
          <a:prstGeom prst="rect">
            <a:avLst/>
          </a:prstGeom>
          <a:noFill/>
        </p:spPr>
        <p:txBody>
          <a:bodyPr wrap="square" rtlCol="0">
            <a:spAutoFit/>
          </a:bodyPr>
          <a:lstStyle/>
          <a:p>
            <a:r>
              <a:rPr lang="en-US" dirty="0" smtClean="0"/>
              <a:t>Before we jump-start the project, due diligence to related work is met: </a:t>
            </a:r>
            <a:endParaRPr lang="en-US" dirty="0"/>
          </a:p>
        </p:txBody>
      </p:sp>
    </p:spTree>
    <p:extLst>
      <p:ext uri="{BB962C8B-B14F-4D97-AF65-F5344CB8AC3E}">
        <p14:creationId xmlns:p14="http://schemas.microsoft.com/office/powerpoint/2010/main" val="13670611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63119"/>
            <a:ext cx="9758598" cy="5029200"/>
          </a:xfrm>
        </p:spPr>
        <p:txBody>
          <a:bodyPr/>
          <a:lstStyle/>
          <a:p>
            <a:pPr marL="0" indent="0">
              <a:buNone/>
            </a:pPr>
            <a:r>
              <a:rPr lang="en-US" dirty="0" err="1" smtClean="0"/>
              <a:t>Sumay</a:t>
            </a:r>
            <a:r>
              <a:rPr lang="en-US" dirty="0" smtClean="0"/>
              <a:t> was 12 days past the deadline.</a:t>
            </a:r>
          </a:p>
          <a:p>
            <a:pPr marL="0" indent="0">
              <a:buNone/>
            </a:pPr>
            <a:endParaRPr lang="en-US" sz="1000" dirty="0"/>
          </a:p>
          <a:p>
            <a:r>
              <a:rPr lang="en-US" dirty="0" smtClean="0"/>
              <a:t>Planned inductive </a:t>
            </a:r>
            <a:r>
              <a:rPr lang="en-US" dirty="0"/>
              <a:t>p</a:t>
            </a:r>
            <a:r>
              <a:rPr lang="en-US" dirty="0" smtClean="0"/>
              <a:t>rocedure was used to get him out.</a:t>
            </a:r>
          </a:p>
          <a:p>
            <a:endParaRPr lang="en-US" sz="1000" dirty="0"/>
          </a:p>
          <a:p>
            <a:r>
              <a:rPr lang="en-US" dirty="0" smtClean="0"/>
              <a:t>Good news: 1 unit of induction was good enough.</a:t>
            </a:r>
          </a:p>
          <a:p>
            <a:pPr lvl="1"/>
            <a:r>
              <a:rPr lang="en-US" dirty="0" smtClean="0"/>
              <a:t>Monika wanted to compete with my other distraction (</a:t>
            </a:r>
            <a:r>
              <a:rPr lang="en-US" dirty="0" err="1" smtClean="0"/>
              <a:t>FlashFill</a:t>
            </a:r>
            <a:r>
              <a:rPr lang="en-US" dirty="0" smtClean="0"/>
              <a:t>) that is also known to work well with minimum inductive units.</a:t>
            </a:r>
          </a:p>
          <a:p>
            <a:pPr lvl="1"/>
            <a:r>
              <a:rPr lang="en-US" dirty="0" smtClean="0"/>
              <a:t>But Monika wanted to more than “even” out: </a:t>
            </a:r>
          </a:p>
          <a:p>
            <a:pPr lvl="2"/>
            <a:r>
              <a:rPr lang="en-US" dirty="0" err="1" smtClean="0"/>
              <a:t>Sumay</a:t>
            </a:r>
            <a:r>
              <a:rPr lang="en-US" dirty="0" smtClean="0"/>
              <a:t> was born on O</a:t>
            </a:r>
            <a:r>
              <a:rPr lang="en-US" baseline="-25000" dirty="0" smtClean="0"/>
              <a:t>1</a:t>
            </a:r>
            <a:r>
              <a:rPr lang="en-US" dirty="0" smtClean="0"/>
              <a:t>/O</a:t>
            </a:r>
            <a:r>
              <a:rPr lang="en-US" baseline="-25000" dirty="0" smtClean="0"/>
              <a:t>2</a:t>
            </a:r>
            <a:r>
              <a:rPr lang="en-US" dirty="0" smtClean="0"/>
              <a:t>/O</a:t>
            </a:r>
            <a:r>
              <a:rPr lang="en-US" baseline="-25000" dirty="0" smtClean="0"/>
              <a:t>3</a:t>
            </a:r>
            <a:r>
              <a:rPr lang="en-US" dirty="0" smtClean="0"/>
              <a:t> @ O</a:t>
            </a:r>
            <a:r>
              <a:rPr lang="en-US" baseline="-25000" dirty="0" smtClean="0"/>
              <a:t>4</a:t>
            </a:r>
            <a:r>
              <a:rPr lang="en-US" dirty="0" smtClean="0"/>
              <a:t> </a:t>
            </a:r>
            <a:r>
              <a:rPr lang="en-US" dirty="0" err="1" smtClean="0"/>
              <a:t>hrs</a:t>
            </a:r>
            <a:r>
              <a:rPr lang="en-US" dirty="0" smtClean="0"/>
              <a:t> </a:t>
            </a:r>
            <a:r>
              <a:rPr lang="en-US" dirty="0"/>
              <a:t>O</a:t>
            </a:r>
            <a:r>
              <a:rPr lang="en-US" baseline="-25000" dirty="0" smtClean="0"/>
              <a:t>5</a:t>
            </a:r>
            <a:r>
              <a:rPr lang="en-US" dirty="0" smtClean="0"/>
              <a:t> min (where </a:t>
            </a:r>
            <a:r>
              <a:rPr lang="en-US" dirty="0" err="1"/>
              <a:t>O</a:t>
            </a:r>
            <a:r>
              <a:rPr lang="en-US" baseline="-25000" dirty="0" err="1" smtClean="0"/>
              <a:t>i</a:t>
            </a:r>
            <a:r>
              <a:rPr lang="en-US" dirty="0" smtClean="0"/>
              <a:t> = odd #)</a:t>
            </a:r>
            <a:endParaRPr lang="en-US" dirty="0"/>
          </a:p>
          <a:p>
            <a:pPr lvl="2"/>
            <a:endParaRPr lang="en-US" dirty="0" smtClean="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5</a:t>
            </a:fld>
            <a:endParaRPr lang="en-US" dirty="0"/>
          </a:p>
        </p:txBody>
      </p:sp>
      <p:sp>
        <p:nvSpPr>
          <p:cNvPr id="4" name="Title 3"/>
          <p:cNvSpPr>
            <a:spLocks noGrp="1"/>
          </p:cNvSpPr>
          <p:nvPr>
            <p:ph type="title"/>
          </p:nvPr>
        </p:nvSpPr>
        <p:spPr/>
        <p:txBody>
          <a:bodyPr/>
          <a:lstStyle/>
          <a:p>
            <a:r>
              <a:rPr lang="en-US" dirty="0" smtClean="0"/>
              <a:t>Inductive Synthesis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298" y="4186985"/>
            <a:ext cx="2758190" cy="27098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541" y="4175536"/>
            <a:ext cx="1890928" cy="27009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1047" y="4161519"/>
            <a:ext cx="2341820" cy="273000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6" y="4190526"/>
            <a:ext cx="3059214" cy="2686005"/>
          </a:xfrm>
          <a:prstGeom prst="rect">
            <a:avLst/>
          </a:prstGeom>
        </p:spPr>
      </p:pic>
    </p:spTree>
    <p:extLst>
      <p:ext uri="{BB962C8B-B14F-4D97-AF65-F5344CB8AC3E}">
        <p14:creationId xmlns:p14="http://schemas.microsoft.com/office/powerpoint/2010/main" val="3904584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6</a:t>
            </a:fld>
            <a:endParaRPr lang="en-US" dirty="0"/>
          </a:p>
        </p:txBody>
      </p:sp>
      <p:sp>
        <p:nvSpPr>
          <p:cNvPr id="4" name="Title 3"/>
          <p:cNvSpPr>
            <a:spLocks noGrp="1"/>
          </p:cNvSpPr>
          <p:nvPr>
            <p:ph type="title"/>
          </p:nvPr>
        </p:nvSpPr>
        <p:spPr/>
        <p:txBody>
          <a:bodyPr/>
          <a:lstStyle/>
          <a:p>
            <a:r>
              <a:rPr lang="en-US" dirty="0" err="1" smtClean="0"/>
              <a:t>Sumay</a:t>
            </a:r>
            <a:r>
              <a:rPr lang="en-US" dirty="0" smtClean="0"/>
              <a:t>_&amp;_</a:t>
            </a:r>
            <a:r>
              <a:rPr lang="en-US" dirty="0" err="1" smtClean="0"/>
              <a:t>Mom.Sleep</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3301"/>
            <a:ext cx="9144000" cy="4158199"/>
          </a:xfrm>
          <a:prstGeom prst="rect">
            <a:avLst/>
          </a:prstGeom>
        </p:spPr>
      </p:pic>
      <p:sp>
        <p:nvSpPr>
          <p:cNvPr id="7" name="TextBox 6"/>
          <p:cNvSpPr txBox="1"/>
          <p:nvPr/>
        </p:nvSpPr>
        <p:spPr>
          <a:xfrm>
            <a:off x="1090736" y="6369770"/>
            <a:ext cx="6715593" cy="461665"/>
          </a:xfrm>
          <a:prstGeom prst="rect">
            <a:avLst/>
          </a:prstGeom>
          <a:noFill/>
        </p:spPr>
        <p:txBody>
          <a:bodyPr wrap="square" rtlCol="0">
            <a:spAutoFit/>
          </a:bodyPr>
          <a:lstStyle/>
          <a:p>
            <a:r>
              <a:rPr lang="en-US" sz="2400" dirty="0" smtClean="0"/>
              <a:t>Nikolaj: </a:t>
            </a:r>
            <a:r>
              <a:rPr lang="en-US" sz="2400" dirty="0" smtClean="0">
                <a:solidFill>
                  <a:srgbClr val="FF0000"/>
                </a:solidFill>
              </a:rPr>
              <a:t>They won’t be quiet for long!</a:t>
            </a:r>
            <a:endParaRPr lang="en-US" sz="2400" dirty="0">
              <a:solidFill>
                <a:srgbClr val="FF0000"/>
              </a:solidFill>
            </a:endParaRPr>
          </a:p>
        </p:txBody>
      </p:sp>
      <p:sp>
        <p:nvSpPr>
          <p:cNvPr id="8" name="TextBox 7"/>
          <p:cNvSpPr txBox="1"/>
          <p:nvPr/>
        </p:nvSpPr>
        <p:spPr>
          <a:xfrm>
            <a:off x="176138" y="1056626"/>
            <a:ext cx="6715593" cy="461665"/>
          </a:xfrm>
          <a:prstGeom prst="rect">
            <a:avLst/>
          </a:prstGeom>
          <a:noFill/>
        </p:spPr>
        <p:txBody>
          <a:bodyPr wrap="square" rtlCol="0">
            <a:spAutoFit/>
          </a:bodyPr>
          <a:lstStyle/>
          <a:p>
            <a:r>
              <a:rPr lang="en-US" sz="2400" dirty="0" smtClean="0"/>
              <a:t>Well-deserved rest in hospital.</a:t>
            </a:r>
          </a:p>
        </p:txBody>
      </p:sp>
      <p:sp>
        <p:nvSpPr>
          <p:cNvPr id="9" name="TextBox 8"/>
          <p:cNvSpPr txBox="1"/>
          <p:nvPr/>
        </p:nvSpPr>
        <p:spPr>
          <a:xfrm>
            <a:off x="-14987" y="5678085"/>
            <a:ext cx="8488177" cy="400110"/>
          </a:xfrm>
          <a:prstGeom prst="rect">
            <a:avLst/>
          </a:prstGeom>
          <a:noFill/>
        </p:spPr>
        <p:txBody>
          <a:bodyPr wrap="square" rtlCol="0">
            <a:spAutoFit/>
          </a:bodyPr>
          <a:lstStyle/>
          <a:p>
            <a:r>
              <a:rPr lang="en-US" dirty="0" smtClean="0"/>
              <a:t>Dad.Watch_</a:t>
            </a:r>
            <a:r>
              <a:rPr lang="en-US" dirty="0" err="1" smtClean="0"/>
              <a:t>Sumay</a:t>
            </a:r>
            <a:r>
              <a:rPr lang="en-US" dirty="0" smtClean="0"/>
              <a:t>_&amp;_</a:t>
            </a:r>
            <a:r>
              <a:rPr lang="en-US" dirty="0" err="1" smtClean="0"/>
              <a:t>Mom_fromHisCot</a:t>
            </a:r>
            <a:r>
              <a:rPr lang="en-US" dirty="0" smtClean="0"/>
              <a:t>();</a:t>
            </a:r>
            <a:endParaRPr lang="en-US" dirty="0"/>
          </a:p>
        </p:txBody>
      </p:sp>
    </p:spTree>
    <p:extLst>
      <p:ext uri="{BB962C8B-B14F-4D97-AF65-F5344CB8AC3E}">
        <p14:creationId xmlns:p14="http://schemas.microsoft.com/office/powerpoint/2010/main" val="4243707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51" y="1142999"/>
            <a:ext cx="9218951" cy="5307435"/>
          </a:xfrm>
        </p:spPr>
        <p:txBody>
          <a:bodyPr/>
          <a:lstStyle/>
          <a:p>
            <a:pPr marL="0" indent="0">
              <a:buNone/>
            </a:pPr>
            <a:r>
              <a:rPr lang="en-US" dirty="0" smtClean="0"/>
              <a:t>Property: </a:t>
            </a:r>
            <a:r>
              <a:rPr lang="en-US" dirty="0" smtClean="0">
                <a:solidFill>
                  <a:schemeClr val="accent2"/>
                </a:solidFill>
              </a:rPr>
              <a:t>Handler of event </a:t>
            </a:r>
            <a:r>
              <a:rPr lang="en-US" dirty="0" err="1" smtClean="0">
                <a:solidFill>
                  <a:schemeClr val="accent2"/>
                </a:solidFill>
              </a:rPr>
              <a:t>DiaperChange</a:t>
            </a:r>
            <a:r>
              <a:rPr lang="en-US" dirty="0" smtClean="0">
                <a:solidFill>
                  <a:schemeClr val="accent2"/>
                </a:solidFill>
              </a:rPr>
              <a:t> should not be pre-empted by another occurrence of that event.</a:t>
            </a:r>
            <a:endParaRPr lang="en-US" dirty="0">
              <a:solidFill>
                <a:schemeClr val="accent2"/>
              </a:solidFill>
            </a:endParaRPr>
          </a:p>
          <a:p>
            <a:endParaRPr lang="en-US" sz="1000" dirty="0" smtClean="0">
              <a:solidFill>
                <a:srgbClr val="009900"/>
              </a:solidFill>
            </a:endParaRPr>
          </a:p>
          <a:p>
            <a:r>
              <a:rPr lang="en-US" dirty="0" smtClean="0">
                <a:solidFill>
                  <a:srgbClr val="009900"/>
                </a:solidFill>
              </a:rPr>
              <a:t>@</a:t>
            </a:r>
            <a:r>
              <a:rPr lang="en-US" dirty="0" err="1" smtClean="0">
                <a:solidFill>
                  <a:srgbClr val="009900"/>
                </a:solidFill>
              </a:rPr>
              <a:t>Clousot</a:t>
            </a:r>
            <a:r>
              <a:rPr lang="en-US" dirty="0" smtClean="0"/>
              <a:t>: Warning: “Property not satisfied”.</a:t>
            </a:r>
          </a:p>
          <a:p>
            <a:r>
              <a:rPr lang="en-US" dirty="0" smtClean="0">
                <a:solidFill>
                  <a:srgbClr val="009900"/>
                </a:solidFill>
              </a:rPr>
              <a:t>@Monika</a:t>
            </a:r>
            <a:r>
              <a:rPr lang="en-US" dirty="0" smtClean="0"/>
              <a:t>: It is a false positive. </a:t>
            </a:r>
            <a:endParaRPr lang="en-US" dirty="0"/>
          </a:p>
          <a:p>
            <a:r>
              <a:rPr lang="en-US" dirty="0" smtClean="0"/>
              <a:t>Found a counterexample next day: Event </a:t>
            </a:r>
            <a:r>
              <a:rPr lang="en-US" dirty="0" err="1" smtClean="0"/>
              <a:t>DiaperChange</a:t>
            </a:r>
            <a:r>
              <a:rPr lang="en-US" dirty="0" smtClean="0"/>
              <a:t> occurred twice before the handler could finish.</a:t>
            </a:r>
            <a:endParaRPr lang="en-US" dirty="0"/>
          </a:p>
          <a:p>
            <a:r>
              <a:rPr lang="en-US" dirty="0" smtClean="0">
                <a:solidFill>
                  <a:srgbClr val="009900"/>
                </a:solidFill>
              </a:rPr>
              <a:t>@Francesco</a:t>
            </a:r>
            <a:r>
              <a:rPr lang="en-US" dirty="0" smtClean="0"/>
              <a:t>: Invoke garbage collector (GC) immediately when </a:t>
            </a:r>
            <a:r>
              <a:rPr lang="en-US" dirty="0" err="1" smtClean="0"/>
              <a:t>DiaperChange</a:t>
            </a:r>
            <a:r>
              <a:rPr lang="en-US" dirty="0" smtClean="0"/>
              <a:t> occurs to mask off other invocations.</a:t>
            </a:r>
          </a:p>
          <a:p>
            <a:pPr lvl="1"/>
            <a:r>
              <a:rPr lang="en-US" dirty="0" smtClean="0"/>
              <a:t>Problem: GC is too small &amp; sometimes gets pre-empted.</a:t>
            </a:r>
          </a:p>
          <a:p>
            <a:pPr marL="0" indent="0">
              <a:buNone/>
            </a:pPr>
            <a:endParaRPr lang="en-US" dirty="0" smtClean="0"/>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7</a:t>
            </a:fld>
            <a:endParaRPr lang="en-US" dirty="0"/>
          </a:p>
        </p:txBody>
      </p:sp>
      <p:sp>
        <p:nvSpPr>
          <p:cNvPr id="4" name="Title 3"/>
          <p:cNvSpPr>
            <a:spLocks noGrp="1"/>
          </p:cNvSpPr>
          <p:nvPr>
            <p:ph type="title"/>
          </p:nvPr>
        </p:nvSpPr>
        <p:spPr>
          <a:xfrm>
            <a:off x="-149902" y="304800"/>
            <a:ext cx="9353862" cy="609600"/>
          </a:xfrm>
        </p:spPr>
        <p:txBody>
          <a:bodyPr/>
          <a:lstStyle/>
          <a:p>
            <a:r>
              <a:rPr lang="en-US" dirty="0" smtClean="0"/>
              <a:t>Safety Property: </a:t>
            </a:r>
            <a:r>
              <a:rPr lang="en-US" sz="2600" dirty="0" smtClean="0"/>
              <a:t>Event </a:t>
            </a:r>
            <a:r>
              <a:rPr lang="en-US" sz="2600" dirty="0" err="1" smtClean="0"/>
              <a:t>DiaperChange</a:t>
            </a:r>
            <a:r>
              <a:rPr lang="en-US" sz="2600" dirty="0" smtClean="0"/>
              <a:t> handled properly</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4529" y="5021685"/>
            <a:ext cx="1905000" cy="1428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24" y="5021686"/>
            <a:ext cx="1358016" cy="1358016"/>
          </a:xfrm>
          <a:prstGeom prst="rect">
            <a:avLst/>
          </a:prstGeom>
        </p:spPr>
      </p:pic>
    </p:spTree>
    <p:extLst>
      <p:ext uri="{BB962C8B-B14F-4D97-AF65-F5344CB8AC3E}">
        <p14:creationId xmlns:p14="http://schemas.microsoft.com/office/powerpoint/2010/main" val="3132152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51" y="1142999"/>
            <a:ext cx="9218951" cy="5307435"/>
          </a:xfrm>
        </p:spPr>
        <p:txBody>
          <a:bodyPr/>
          <a:lstStyle/>
          <a:p>
            <a:pPr marL="0" indent="0">
              <a:buNone/>
            </a:pPr>
            <a:r>
              <a:rPr lang="en-US" dirty="0" smtClean="0"/>
              <a:t>Property: </a:t>
            </a:r>
            <a:r>
              <a:rPr lang="en-US" dirty="0" smtClean="0">
                <a:solidFill>
                  <a:schemeClr val="accent2"/>
                </a:solidFill>
              </a:rPr>
              <a:t>Handler of event </a:t>
            </a:r>
            <a:r>
              <a:rPr lang="en-US" dirty="0" err="1" smtClean="0">
                <a:solidFill>
                  <a:schemeClr val="accent2"/>
                </a:solidFill>
              </a:rPr>
              <a:t>DiaperChange</a:t>
            </a:r>
            <a:r>
              <a:rPr lang="en-US" dirty="0" smtClean="0">
                <a:solidFill>
                  <a:schemeClr val="accent2"/>
                </a:solidFill>
              </a:rPr>
              <a:t> should not be pre-empted by another occurrence of that event.</a:t>
            </a:r>
            <a:endParaRPr lang="en-US" dirty="0">
              <a:solidFill>
                <a:schemeClr val="accent2"/>
              </a:solidFill>
            </a:endParaRPr>
          </a:p>
          <a:p>
            <a:endParaRPr lang="en-US" sz="1000" dirty="0" smtClean="0">
              <a:solidFill>
                <a:srgbClr val="009900"/>
              </a:solidFill>
            </a:endParaRPr>
          </a:p>
          <a:p>
            <a:r>
              <a:rPr lang="en-US" dirty="0" smtClean="0">
                <a:solidFill>
                  <a:srgbClr val="009900"/>
                </a:solidFill>
              </a:rPr>
              <a:t>@</a:t>
            </a:r>
            <a:r>
              <a:rPr lang="en-US" dirty="0" err="1" smtClean="0">
                <a:solidFill>
                  <a:srgbClr val="009900"/>
                </a:solidFill>
              </a:rPr>
              <a:t>Clousot</a:t>
            </a:r>
            <a:r>
              <a:rPr lang="en-US" dirty="0" smtClean="0"/>
              <a:t>: </a:t>
            </a:r>
            <a:r>
              <a:rPr lang="en-US" dirty="0"/>
              <a:t>Warning: “Property not satisfied”. </a:t>
            </a:r>
            <a:endParaRPr lang="en-US" dirty="0" smtClean="0"/>
          </a:p>
          <a:p>
            <a:r>
              <a:rPr lang="en-US" dirty="0" smtClean="0">
                <a:solidFill>
                  <a:srgbClr val="009900"/>
                </a:solidFill>
              </a:rPr>
              <a:t>@</a:t>
            </a:r>
            <a:r>
              <a:rPr lang="en-US" dirty="0" smtClean="0">
                <a:solidFill>
                  <a:srgbClr val="009900"/>
                </a:solidFill>
              </a:rPr>
              <a:t>Monika</a:t>
            </a:r>
            <a:r>
              <a:rPr lang="en-US" dirty="0" smtClean="0"/>
              <a:t>: It is a false positive. </a:t>
            </a:r>
            <a:endParaRPr lang="en-US" dirty="0"/>
          </a:p>
          <a:p>
            <a:r>
              <a:rPr lang="en-US" dirty="0" smtClean="0"/>
              <a:t>Found a counterexample next day: Event </a:t>
            </a:r>
            <a:r>
              <a:rPr lang="en-US" dirty="0" err="1" smtClean="0"/>
              <a:t>DiaperChange</a:t>
            </a:r>
            <a:r>
              <a:rPr lang="en-US" dirty="0" smtClean="0"/>
              <a:t> occurred twice before the handler could finish.</a:t>
            </a:r>
            <a:endParaRPr lang="en-US" dirty="0"/>
          </a:p>
          <a:p>
            <a:r>
              <a:rPr lang="en-US" dirty="0" smtClean="0">
                <a:solidFill>
                  <a:srgbClr val="009900"/>
                </a:solidFill>
              </a:rPr>
              <a:t>@Francesco</a:t>
            </a:r>
            <a:r>
              <a:rPr lang="en-US" dirty="0" smtClean="0"/>
              <a:t>: Invoke garbage collector (GC) immediately when </a:t>
            </a:r>
            <a:r>
              <a:rPr lang="en-US" dirty="0" err="1" smtClean="0"/>
              <a:t>DiaperChange</a:t>
            </a:r>
            <a:r>
              <a:rPr lang="en-US" dirty="0" smtClean="0"/>
              <a:t> occurs to mask off other invocations.</a:t>
            </a:r>
          </a:p>
          <a:p>
            <a:pPr lvl="1"/>
            <a:r>
              <a:rPr lang="en-US" dirty="0" smtClean="0"/>
              <a:t>Problem: GC is too small &amp; sometimes gets pre-empted.</a:t>
            </a:r>
          </a:p>
          <a:p>
            <a:pPr marL="0" indent="0">
              <a:buNone/>
            </a:pPr>
            <a:endParaRPr lang="en-US" sz="1500" dirty="0" smtClean="0"/>
          </a:p>
          <a:p>
            <a:pPr marL="0" indent="0">
              <a:buNone/>
            </a:pPr>
            <a:r>
              <a:rPr lang="en-US" dirty="0" smtClean="0"/>
              <a:t>Solution: </a:t>
            </a:r>
          </a:p>
          <a:p>
            <a:r>
              <a:rPr lang="en-US" dirty="0" smtClean="0">
                <a:solidFill>
                  <a:srgbClr val="009900"/>
                </a:solidFill>
              </a:rPr>
              <a:t>@</a:t>
            </a:r>
            <a:r>
              <a:rPr lang="en-US" dirty="0" err="1" smtClean="0">
                <a:solidFill>
                  <a:srgbClr val="009900"/>
                </a:solidFill>
              </a:rPr>
              <a:t>Babyrus</a:t>
            </a:r>
            <a:r>
              <a:rPr lang="en-US" dirty="0" smtClean="0"/>
              <a:t>: Run handler within </a:t>
            </a:r>
            <a:r>
              <a:rPr lang="en-US" dirty="0" err="1" smtClean="0"/>
              <a:t>DiaperChangePad</a:t>
            </a:r>
            <a:r>
              <a:rPr lang="en-US" dirty="0" smtClean="0"/>
              <a:t> lock.</a:t>
            </a:r>
          </a:p>
          <a:p>
            <a:r>
              <a:rPr lang="en-US" dirty="0" smtClean="0">
                <a:solidFill>
                  <a:srgbClr val="009900"/>
                </a:solidFill>
              </a:rPr>
              <a:t>@Target</a:t>
            </a:r>
            <a:r>
              <a:rPr lang="en-US" dirty="0" smtClean="0"/>
              <a:t>: </a:t>
            </a:r>
            <a:r>
              <a:rPr lang="en-US" sz="2200" dirty="0" smtClean="0"/>
              <a:t>Use wipe warmer to make Environment less adversarial.</a:t>
            </a:r>
          </a:p>
          <a:p>
            <a:endParaRPr lang="en-US" dirty="0" smtClean="0"/>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1"/>
          </p:nvPr>
        </p:nvSpPr>
        <p:spPr/>
        <p:txBody>
          <a:bodyPr/>
          <a:lstStyle/>
          <a:p>
            <a:pPr>
              <a:defRPr/>
            </a:pPr>
            <a:fld id="{5D07661B-1E0D-4001-BF89-AF1DFB53F904}" type="slidenum">
              <a:rPr lang="en-US" smtClean="0"/>
              <a:pPr>
                <a:defRPr/>
              </a:pPr>
              <a:t>8</a:t>
            </a:fld>
            <a:endParaRPr lang="en-US" dirty="0"/>
          </a:p>
        </p:txBody>
      </p:sp>
      <p:sp>
        <p:nvSpPr>
          <p:cNvPr id="4" name="Title 3"/>
          <p:cNvSpPr>
            <a:spLocks noGrp="1"/>
          </p:cNvSpPr>
          <p:nvPr>
            <p:ph type="title"/>
          </p:nvPr>
        </p:nvSpPr>
        <p:spPr>
          <a:xfrm>
            <a:off x="-149902" y="304800"/>
            <a:ext cx="9353862" cy="609600"/>
          </a:xfrm>
        </p:spPr>
        <p:txBody>
          <a:bodyPr/>
          <a:lstStyle/>
          <a:p>
            <a:r>
              <a:rPr lang="en-US" dirty="0" smtClean="0"/>
              <a:t>Safety Property: </a:t>
            </a:r>
            <a:r>
              <a:rPr lang="en-US" sz="2600" dirty="0" smtClean="0"/>
              <a:t>Event </a:t>
            </a:r>
            <a:r>
              <a:rPr lang="en-US" sz="2600" dirty="0" err="1" smtClean="0"/>
              <a:t>DiaperChange</a:t>
            </a:r>
            <a:r>
              <a:rPr lang="en-US" sz="2600" dirty="0" smtClean="0"/>
              <a:t> handled properly</a:t>
            </a:r>
            <a:endParaRPr lang="en-US" sz="2600" dirty="0"/>
          </a:p>
        </p:txBody>
      </p:sp>
    </p:spTree>
    <p:extLst>
      <p:ext uri="{BB962C8B-B14F-4D97-AF65-F5344CB8AC3E}">
        <p14:creationId xmlns:p14="http://schemas.microsoft.com/office/powerpoint/2010/main" val="427462202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54"/>
  <p:tag name="DEFAULTHEIGHT" val="200"/>
  <p:tag name="FIRSTSUMITG@PR10562AXNJXY5K9" val="3079"/>
  <p:tag name="FIRSTSUMITG@PWS13125SVWXY5K9" val="3113"/>
  <p:tag name="FIRSTSUMITG@YFGYMLOFUVWXY5M7" val="3493"/>
  <p:tag name="FIRSTSUMITG@OMKLSHNFUVWYY57I" val="4026"/>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TIMING" val="|56.7|20.2|42.5"/>
</p:tagLst>
</file>

<file path=ppt/tags/tag3.xml><?xml version="1.0" encoding="utf-8"?>
<p:tagLst xmlns:a="http://schemas.openxmlformats.org/drawingml/2006/main" xmlns:r="http://schemas.openxmlformats.org/officeDocument/2006/relationships" xmlns:p="http://schemas.openxmlformats.org/presentationml/2006/main">
  <p:tag name="TIMING" val="|56.7|20.2|42.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102798</TotalTime>
  <Words>1689</Words>
  <Application>Microsoft Office PowerPoint</Application>
  <PresentationFormat>On-screen Show (4:3)</PresentationFormat>
  <Paragraphs>206</Paragraphs>
  <Slides>15</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Times New Roman</vt:lpstr>
      <vt:lpstr>Comic Sans MS</vt:lpstr>
      <vt:lpstr>Wingdings</vt:lpstr>
      <vt:lpstr>Default Design</vt:lpstr>
      <vt:lpstr>2_Default Design</vt:lpstr>
      <vt:lpstr>PowerPoint Presentation</vt:lpstr>
      <vt:lpstr>Outline</vt:lpstr>
      <vt:lpstr>PowerPoint Presentation</vt:lpstr>
      <vt:lpstr>Template based approach to a WiSE name</vt:lpstr>
      <vt:lpstr>Related Work</vt:lpstr>
      <vt:lpstr>Inductive Synthesis</vt:lpstr>
      <vt:lpstr>Sumay_&amp;_Mom.Sleep()</vt:lpstr>
      <vt:lpstr>Safety Property: Event DiaperChange handled properly</vt:lpstr>
      <vt:lpstr>Safety Property: Event DiaperChange handled properly</vt:lpstr>
      <vt:lpstr>Liveness Property: Crying stops eventually</vt:lpstr>
      <vt:lpstr>Procedure DadSurfaceMagic()</vt:lpstr>
      <vt:lpstr>Results</vt:lpstr>
      <vt:lpstr>Grand ExCAPE to Cherry Blossom</vt:lpstr>
      <vt:lpstr>Proud Academic Genealogy</vt:lpstr>
      <vt:lpstr>Some cute quotes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Sumit Gulwani</cp:lastModifiedBy>
  <cp:revision>6405</cp:revision>
  <cp:lastPrinted>2011-01-25T02:43:07Z</cp:lastPrinted>
  <dcterms:created xsi:type="dcterms:W3CDTF">1601-01-01T00:00:00Z</dcterms:created>
  <dcterms:modified xsi:type="dcterms:W3CDTF">2013-08-09T10:38:07Z</dcterms:modified>
</cp:coreProperties>
</file>