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jpeg" ContentType="image/jpeg"/>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39" r:id="rId2"/>
  </p:sldMasterIdLst>
  <p:notesMasterIdLst>
    <p:notesMasterId r:id="rId38"/>
  </p:notesMasterIdLst>
  <p:handoutMasterIdLst>
    <p:handoutMasterId r:id="rId39"/>
  </p:handoutMasterIdLst>
  <p:sldIdLst>
    <p:sldId id="1205" r:id="rId3"/>
    <p:sldId id="1215" r:id="rId4"/>
    <p:sldId id="1204" r:id="rId5"/>
    <p:sldId id="1206" r:id="rId6"/>
    <p:sldId id="1259" r:id="rId7"/>
    <p:sldId id="1318" r:id="rId8"/>
    <p:sldId id="1320" r:id="rId9"/>
    <p:sldId id="1260" r:id="rId10"/>
    <p:sldId id="1321" r:id="rId11"/>
    <p:sldId id="1207" r:id="rId12"/>
    <p:sldId id="1254" r:id="rId13"/>
    <p:sldId id="1255" r:id="rId14"/>
    <p:sldId id="1224" r:id="rId15"/>
    <p:sldId id="1274" r:id="rId16"/>
    <p:sldId id="1267" r:id="rId17"/>
    <p:sldId id="1265" r:id="rId18"/>
    <p:sldId id="1323" r:id="rId19"/>
    <p:sldId id="1271" r:id="rId20"/>
    <p:sldId id="1297" r:id="rId21"/>
    <p:sldId id="1298" r:id="rId22"/>
    <p:sldId id="1326" r:id="rId23"/>
    <p:sldId id="1307" r:id="rId24"/>
    <p:sldId id="1308" r:id="rId25"/>
    <p:sldId id="1309" r:id="rId26"/>
    <p:sldId id="1266" r:id="rId27"/>
    <p:sldId id="1270" r:id="rId28"/>
    <p:sldId id="1208" r:id="rId29"/>
    <p:sldId id="1283" r:id="rId30"/>
    <p:sldId id="1285" r:id="rId31"/>
    <p:sldId id="1245" r:id="rId32"/>
    <p:sldId id="1288" r:id="rId33"/>
    <p:sldId id="1296" r:id="rId34"/>
    <p:sldId id="1316" r:id="rId35"/>
    <p:sldId id="1327" r:id="rId36"/>
    <p:sldId id="1236" r:id="rId37"/>
  </p:sldIdLst>
  <p:sldSz cx="9144000" cy="6858000" type="screen4x3"/>
  <p:notesSz cx="7023100" cy="9309100"/>
  <p:defaultTextStyle>
    <a:defPPr>
      <a:defRPr lang="en-US"/>
    </a:defPPr>
    <a:lvl1pPr algn="l" rtl="0" fontAlgn="base">
      <a:spcBef>
        <a:spcPct val="0"/>
      </a:spcBef>
      <a:spcAft>
        <a:spcPct val="0"/>
      </a:spcAft>
      <a:defRPr b="1" kern="1200">
        <a:solidFill>
          <a:schemeClr val="tx1"/>
        </a:solidFill>
        <a:latin typeface="Garamond" pitchFamily="18" charset="0"/>
        <a:ea typeface="+mn-ea"/>
        <a:cs typeface="+mn-cs"/>
      </a:defRPr>
    </a:lvl1pPr>
    <a:lvl2pPr marL="457200" algn="l" rtl="0" fontAlgn="base">
      <a:spcBef>
        <a:spcPct val="0"/>
      </a:spcBef>
      <a:spcAft>
        <a:spcPct val="0"/>
      </a:spcAft>
      <a:defRPr b="1" kern="1200">
        <a:solidFill>
          <a:schemeClr val="tx1"/>
        </a:solidFill>
        <a:latin typeface="Garamond" pitchFamily="18" charset="0"/>
        <a:ea typeface="+mn-ea"/>
        <a:cs typeface="+mn-cs"/>
      </a:defRPr>
    </a:lvl2pPr>
    <a:lvl3pPr marL="914400" algn="l" rtl="0" fontAlgn="base">
      <a:spcBef>
        <a:spcPct val="0"/>
      </a:spcBef>
      <a:spcAft>
        <a:spcPct val="0"/>
      </a:spcAft>
      <a:defRPr b="1" kern="1200">
        <a:solidFill>
          <a:schemeClr val="tx1"/>
        </a:solidFill>
        <a:latin typeface="Garamond" pitchFamily="18" charset="0"/>
        <a:ea typeface="+mn-ea"/>
        <a:cs typeface="+mn-cs"/>
      </a:defRPr>
    </a:lvl3pPr>
    <a:lvl4pPr marL="1371600" algn="l" rtl="0" fontAlgn="base">
      <a:spcBef>
        <a:spcPct val="0"/>
      </a:spcBef>
      <a:spcAft>
        <a:spcPct val="0"/>
      </a:spcAft>
      <a:defRPr b="1" kern="1200">
        <a:solidFill>
          <a:schemeClr val="tx1"/>
        </a:solidFill>
        <a:latin typeface="Garamond" pitchFamily="18" charset="0"/>
        <a:ea typeface="+mn-ea"/>
        <a:cs typeface="+mn-cs"/>
      </a:defRPr>
    </a:lvl4pPr>
    <a:lvl5pPr marL="1828800" algn="l" rtl="0" fontAlgn="base">
      <a:spcBef>
        <a:spcPct val="0"/>
      </a:spcBef>
      <a:spcAft>
        <a:spcPct val="0"/>
      </a:spcAft>
      <a:defRPr b="1" kern="1200">
        <a:solidFill>
          <a:schemeClr val="tx1"/>
        </a:solidFill>
        <a:latin typeface="Garamond" pitchFamily="18" charset="0"/>
        <a:ea typeface="+mn-ea"/>
        <a:cs typeface="+mn-cs"/>
      </a:defRPr>
    </a:lvl5pPr>
    <a:lvl6pPr marL="2286000" algn="l" defTabSz="914400" rtl="0" eaLnBrk="1" latinLnBrk="0" hangingPunct="1">
      <a:defRPr b="1" kern="1200">
        <a:solidFill>
          <a:schemeClr val="tx1"/>
        </a:solidFill>
        <a:latin typeface="Garamond" pitchFamily="18" charset="0"/>
        <a:ea typeface="+mn-ea"/>
        <a:cs typeface="+mn-cs"/>
      </a:defRPr>
    </a:lvl6pPr>
    <a:lvl7pPr marL="2743200" algn="l" defTabSz="914400" rtl="0" eaLnBrk="1" latinLnBrk="0" hangingPunct="1">
      <a:defRPr b="1" kern="1200">
        <a:solidFill>
          <a:schemeClr val="tx1"/>
        </a:solidFill>
        <a:latin typeface="Garamond" pitchFamily="18" charset="0"/>
        <a:ea typeface="+mn-ea"/>
        <a:cs typeface="+mn-cs"/>
      </a:defRPr>
    </a:lvl7pPr>
    <a:lvl8pPr marL="3200400" algn="l" defTabSz="914400" rtl="0" eaLnBrk="1" latinLnBrk="0" hangingPunct="1">
      <a:defRPr b="1" kern="1200">
        <a:solidFill>
          <a:schemeClr val="tx1"/>
        </a:solidFill>
        <a:latin typeface="Garamond" pitchFamily="18" charset="0"/>
        <a:ea typeface="+mn-ea"/>
        <a:cs typeface="+mn-cs"/>
      </a:defRPr>
    </a:lvl8pPr>
    <a:lvl9pPr marL="3657600" algn="l" defTabSz="914400" rtl="0" eaLnBrk="1" latinLnBrk="0" hangingPunct="1">
      <a:defRPr b="1"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33"/>
    <a:srgbClr val="FF9B9B"/>
    <a:srgbClr val="FF5757"/>
    <a:srgbClr val="2F8E00"/>
    <a:srgbClr val="FFFF99"/>
    <a:srgbClr val="FFFF66"/>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53" autoAdjust="0"/>
    <p:restoredTop sz="65064" autoAdjust="0"/>
  </p:normalViewPr>
  <p:slideViewPr>
    <p:cSldViewPr snapToGrid="0">
      <p:cViewPr varScale="1">
        <p:scale>
          <a:sx n="60" d="100"/>
          <a:sy n="60" d="100"/>
        </p:scale>
        <p:origin x="-48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2346" y="-108"/>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43238" cy="463550"/>
          </a:xfrm>
          <a:prstGeom prst="rect">
            <a:avLst/>
          </a:prstGeom>
          <a:noFill/>
          <a:ln w="9525">
            <a:noFill/>
            <a:miter lim="800000"/>
            <a:headEnd/>
            <a:tailEnd/>
          </a:ln>
          <a:effectLst/>
        </p:spPr>
        <p:txBody>
          <a:bodyPr vert="horz" wrap="square" lIns="92388" tIns="46196" rIns="92388" bIns="46196" numCol="1" anchor="t" anchorCtr="0" compatLnSpc="1">
            <a:prstTxWarp prst="textNoShape">
              <a:avLst/>
            </a:prstTxWarp>
          </a:bodyPr>
          <a:lstStyle>
            <a:lvl1pPr defTabSz="920393" eaLnBrk="1" hangingPunct="1">
              <a:defRPr sz="1200" b="0">
                <a:latin typeface="Arial" charset="0"/>
              </a:defRPr>
            </a:lvl1pPr>
          </a:lstStyle>
          <a:p>
            <a:pPr>
              <a:defRPr/>
            </a:pPr>
            <a:endParaRPr lang="en-US"/>
          </a:p>
        </p:txBody>
      </p:sp>
      <p:sp>
        <p:nvSpPr>
          <p:cNvPr id="37891" name="Rectangle 3"/>
          <p:cNvSpPr>
            <a:spLocks noGrp="1" noChangeArrowheads="1"/>
          </p:cNvSpPr>
          <p:nvPr>
            <p:ph type="dt" sz="quarter" idx="1"/>
          </p:nvPr>
        </p:nvSpPr>
        <p:spPr bwMode="auto">
          <a:xfrm>
            <a:off x="3978275" y="0"/>
            <a:ext cx="3043238" cy="463550"/>
          </a:xfrm>
          <a:prstGeom prst="rect">
            <a:avLst/>
          </a:prstGeom>
          <a:noFill/>
          <a:ln w="9525">
            <a:noFill/>
            <a:miter lim="800000"/>
            <a:headEnd/>
            <a:tailEnd/>
          </a:ln>
          <a:effectLst/>
        </p:spPr>
        <p:txBody>
          <a:bodyPr vert="horz" wrap="square" lIns="92388" tIns="46196" rIns="92388" bIns="46196" numCol="1" anchor="t" anchorCtr="0" compatLnSpc="1">
            <a:prstTxWarp prst="textNoShape">
              <a:avLst/>
            </a:prstTxWarp>
          </a:bodyPr>
          <a:lstStyle>
            <a:lvl1pPr algn="r" defTabSz="920393" eaLnBrk="1" hangingPunct="1">
              <a:defRPr sz="1200" b="0">
                <a:latin typeface="Arial" charset="0"/>
              </a:defRPr>
            </a:lvl1pPr>
          </a:lstStyle>
          <a:p>
            <a:pPr>
              <a:defRPr/>
            </a:pPr>
            <a:endParaRPr lang="en-US"/>
          </a:p>
        </p:txBody>
      </p:sp>
      <p:sp>
        <p:nvSpPr>
          <p:cNvPr id="37892" name="Rectangle 4"/>
          <p:cNvSpPr>
            <a:spLocks noGrp="1" noChangeArrowheads="1"/>
          </p:cNvSpPr>
          <p:nvPr>
            <p:ph type="ftr" sz="quarter" idx="2"/>
          </p:nvPr>
        </p:nvSpPr>
        <p:spPr bwMode="auto">
          <a:xfrm>
            <a:off x="0" y="8843963"/>
            <a:ext cx="3043238" cy="463550"/>
          </a:xfrm>
          <a:prstGeom prst="rect">
            <a:avLst/>
          </a:prstGeom>
          <a:noFill/>
          <a:ln w="9525">
            <a:noFill/>
            <a:miter lim="800000"/>
            <a:headEnd/>
            <a:tailEnd/>
          </a:ln>
          <a:effectLst/>
        </p:spPr>
        <p:txBody>
          <a:bodyPr vert="horz" wrap="square" lIns="92388" tIns="46196" rIns="92388" bIns="46196" numCol="1" anchor="b" anchorCtr="0" compatLnSpc="1">
            <a:prstTxWarp prst="textNoShape">
              <a:avLst/>
            </a:prstTxWarp>
          </a:bodyPr>
          <a:lstStyle>
            <a:lvl1pPr defTabSz="920393" eaLnBrk="1" hangingPunct="1">
              <a:defRPr sz="1200" b="0">
                <a:latin typeface="Arial" charset="0"/>
              </a:defRPr>
            </a:lvl1pPr>
          </a:lstStyle>
          <a:p>
            <a:pPr>
              <a:defRPr/>
            </a:pPr>
            <a:endParaRPr lang="en-US"/>
          </a:p>
        </p:txBody>
      </p:sp>
      <p:sp>
        <p:nvSpPr>
          <p:cNvPr id="37893" name="Rectangle 5"/>
          <p:cNvSpPr>
            <a:spLocks noGrp="1" noChangeArrowheads="1"/>
          </p:cNvSpPr>
          <p:nvPr>
            <p:ph type="sldNum" sz="quarter" idx="3"/>
          </p:nvPr>
        </p:nvSpPr>
        <p:spPr bwMode="auto">
          <a:xfrm>
            <a:off x="3978275" y="8843963"/>
            <a:ext cx="3043238" cy="463550"/>
          </a:xfrm>
          <a:prstGeom prst="rect">
            <a:avLst/>
          </a:prstGeom>
          <a:noFill/>
          <a:ln w="9525">
            <a:noFill/>
            <a:miter lim="800000"/>
            <a:headEnd/>
            <a:tailEnd/>
          </a:ln>
          <a:effectLst/>
        </p:spPr>
        <p:txBody>
          <a:bodyPr vert="horz" wrap="square" lIns="92388" tIns="46196" rIns="92388" bIns="46196" numCol="1" anchor="b" anchorCtr="0" compatLnSpc="1">
            <a:prstTxWarp prst="textNoShape">
              <a:avLst/>
            </a:prstTxWarp>
          </a:bodyPr>
          <a:lstStyle>
            <a:lvl1pPr algn="r" defTabSz="920393" eaLnBrk="1" hangingPunct="1">
              <a:defRPr sz="1200" b="0">
                <a:latin typeface="Arial" charset="0"/>
              </a:defRPr>
            </a:lvl1pPr>
          </a:lstStyle>
          <a:p>
            <a:pPr>
              <a:defRPr/>
            </a:pPr>
            <a:fld id="{059D29FA-3821-4F65-8E4E-A003097278E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3238" cy="463550"/>
          </a:xfrm>
          <a:prstGeom prst="rect">
            <a:avLst/>
          </a:prstGeom>
          <a:noFill/>
          <a:ln w="9525">
            <a:noFill/>
            <a:miter lim="800000"/>
            <a:headEnd/>
            <a:tailEnd/>
          </a:ln>
          <a:effectLst/>
        </p:spPr>
        <p:txBody>
          <a:bodyPr vert="horz" wrap="square" lIns="93265" tIns="46634" rIns="93265" bIns="46634" numCol="1" anchor="t" anchorCtr="0" compatLnSpc="1">
            <a:prstTxWarp prst="textNoShape">
              <a:avLst/>
            </a:prstTxWarp>
          </a:bodyPr>
          <a:lstStyle>
            <a:lvl1pPr defTabSz="932916" eaLnBrk="1" hangingPunct="1">
              <a:defRPr sz="1200" b="0">
                <a:latin typeface="Arial" charset="0"/>
              </a:defRPr>
            </a:lvl1pPr>
          </a:lstStyle>
          <a:p>
            <a:pPr>
              <a:defRPr/>
            </a:pPr>
            <a:endParaRPr lang="en-US"/>
          </a:p>
        </p:txBody>
      </p:sp>
      <p:sp>
        <p:nvSpPr>
          <p:cNvPr id="8195" name="Rectangle 3"/>
          <p:cNvSpPr>
            <a:spLocks noGrp="1" noChangeArrowheads="1"/>
          </p:cNvSpPr>
          <p:nvPr>
            <p:ph type="dt" idx="1"/>
          </p:nvPr>
        </p:nvSpPr>
        <p:spPr bwMode="auto">
          <a:xfrm>
            <a:off x="3978275" y="0"/>
            <a:ext cx="3043238" cy="463550"/>
          </a:xfrm>
          <a:prstGeom prst="rect">
            <a:avLst/>
          </a:prstGeom>
          <a:noFill/>
          <a:ln w="9525">
            <a:noFill/>
            <a:miter lim="800000"/>
            <a:headEnd/>
            <a:tailEnd/>
          </a:ln>
          <a:effectLst/>
        </p:spPr>
        <p:txBody>
          <a:bodyPr vert="horz" wrap="square" lIns="93265" tIns="46634" rIns="93265" bIns="46634" numCol="1" anchor="t" anchorCtr="0" compatLnSpc="1">
            <a:prstTxWarp prst="textNoShape">
              <a:avLst/>
            </a:prstTxWarp>
          </a:bodyPr>
          <a:lstStyle>
            <a:lvl1pPr algn="r" defTabSz="932916" eaLnBrk="1" hangingPunct="1">
              <a:defRPr sz="1200" b="0">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84275" y="700088"/>
            <a:ext cx="4654550" cy="3490912"/>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3263" y="4422775"/>
            <a:ext cx="5616575" cy="4186238"/>
          </a:xfrm>
          <a:prstGeom prst="rect">
            <a:avLst/>
          </a:prstGeom>
          <a:noFill/>
          <a:ln w="9525">
            <a:noFill/>
            <a:miter lim="800000"/>
            <a:headEnd/>
            <a:tailEnd/>
          </a:ln>
          <a:effectLst/>
        </p:spPr>
        <p:txBody>
          <a:bodyPr vert="horz" wrap="square" lIns="93265" tIns="46634" rIns="93265" bIns="4663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43963"/>
            <a:ext cx="3043238" cy="463550"/>
          </a:xfrm>
          <a:prstGeom prst="rect">
            <a:avLst/>
          </a:prstGeom>
          <a:noFill/>
          <a:ln w="9525">
            <a:noFill/>
            <a:miter lim="800000"/>
            <a:headEnd/>
            <a:tailEnd/>
          </a:ln>
          <a:effectLst/>
        </p:spPr>
        <p:txBody>
          <a:bodyPr vert="horz" wrap="square" lIns="93265" tIns="46634" rIns="93265" bIns="46634" numCol="1" anchor="b" anchorCtr="0" compatLnSpc="1">
            <a:prstTxWarp prst="textNoShape">
              <a:avLst/>
            </a:prstTxWarp>
          </a:bodyPr>
          <a:lstStyle>
            <a:lvl1pPr defTabSz="932916" eaLnBrk="1" hangingPunct="1">
              <a:defRPr sz="1200" b="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978275" y="8843963"/>
            <a:ext cx="3043238" cy="463550"/>
          </a:xfrm>
          <a:prstGeom prst="rect">
            <a:avLst/>
          </a:prstGeom>
          <a:noFill/>
          <a:ln w="9525">
            <a:noFill/>
            <a:miter lim="800000"/>
            <a:headEnd/>
            <a:tailEnd/>
          </a:ln>
          <a:effectLst/>
        </p:spPr>
        <p:txBody>
          <a:bodyPr vert="horz" wrap="square" lIns="93265" tIns="46634" rIns="93265" bIns="46634" numCol="1" anchor="b" anchorCtr="0" compatLnSpc="1">
            <a:prstTxWarp prst="textNoShape">
              <a:avLst/>
            </a:prstTxWarp>
          </a:bodyPr>
          <a:lstStyle>
            <a:lvl1pPr algn="r" defTabSz="932916" eaLnBrk="1" hangingPunct="1">
              <a:defRPr sz="1200" b="0">
                <a:latin typeface="Arial" charset="0"/>
              </a:defRPr>
            </a:lvl1pPr>
          </a:lstStyle>
          <a:p>
            <a:pPr>
              <a:defRPr/>
            </a:pPr>
            <a:fld id="{C397582E-523D-4112-921C-2C27A07221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r>
              <a:rPr lang="en-US" b="1" smtClean="0"/>
              <a:t>Salton legacy - representations and retrieval models, test collections and metrics, and students</a:t>
            </a:r>
          </a:p>
          <a:p>
            <a:endParaRPr lang="en-US" smtClean="0"/>
          </a:p>
          <a:p>
            <a:r>
              <a:rPr lang="en-US" smtClean="0"/>
              <a:t>Wordle.net </a:t>
            </a:r>
          </a:p>
          <a:p>
            <a:endParaRPr lang="en-US" smtClean="0"/>
          </a:p>
        </p:txBody>
      </p:sp>
      <p:sp>
        <p:nvSpPr>
          <p:cNvPr id="33795" name="Slide Number Placeholder 3"/>
          <p:cNvSpPr>
            <a:spLocks noGrp="1"/>
          </p:cNvSpPr>
          <p:nvPr>
            <p:ph type="sldNum" sz="quarter" idx="5"/>
          </p:nvPr>
        </p:nvSpPr>
        <p:spPr>
          <a:noFill/>
        </p:spPr>
        <p:txBody>
          <a:bodyPr/>
          <a:lstStyle/>
          <a:p>
            <a:pPr defTabSz="930275"/>
            <a:fld id="{F3D30B1B-93AD-48B5-BC6D-F070D2879192}" type="slidenum">
              <a:rPr lang="en-US" smtClean="0"/>
              <a:pPr defTabSz="930275"/>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pPr defTabSz="930275"/>
            <a:fld id="{F204886F-E913-4B75-AB7F-634FA7C05C96}" type="slidenum">
              <a:rPr lang="en-US" smtClean="0"/>
              <a:pPr defTabSz="930275"/>
              <a:t>11</a:t>
            </a:fld>
            <a:endParaRPr 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pPr defTabSz="930275"/>
            <a:fld id="{89FC615A-0862-4ADA-9F8F-E76F8894028A}" type="slidenum">
              <a:rPr lang="en-US" smtClean="0"/>
              <a:pPr defTabSz="930275"/>
              <a:t>12</a:t>
            </a:fld>
            <a:endParaRPr lang="en-US"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US" i="1" smtClean="0"/>
              <a:t>Mar 7, 2007  -- NYTimes, John Markoff</a:t>
            </a:r>
          </a:p>
          <a:p>
            <a:r>
              <a:rPr lang="en-US" i="1" smtClean="0"/>
              <a:t>Search in the future will look nothing like today's simple search engine interfaces, [Susan Dumais] said, adding, "If in 10 years we are still using a rectangular box and a list of results, I should be fired."</a:t>
            </a:r>
            <a:endParaRPr lang="en-US" smtClean="0"/>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pPr defTabSz="930275"/>
            <a:fld id="{6E8273D9-E395-4473-A35B-53525712A242}" type="slidenum">
              <a:rPr lang="en-US" smtClean="0"/>
              <a:pPr defTabSz="930275"/>
              <a:t>13</a:t>
            </a:fld>
            <a:endParaRPr lang="en-US" smtClean="0"/>
          </a:p>
        </p:txBody>
      </p:sp>
      <p:sp>
        <p:nvSpPr>
          <p:cNvPr id="57346" name="Rectangle 2"/>
          <p:cNvSpPr>
            <a:spLocks noGrp="1" noRot="1" noChangeAspect="1" noChangeArrowheads="1" noTextEdit="1"/>
          </p:cNvSpPr>
          <p:nvPr>
            <p:ph type="sldImg"/>
          </p:nvPr>
        </p:nvSpPr>
        <p:spPr>
          <a:xfrm>
            <a:off x="1147763" y="665163"/>
            <a:ext cx="4727575" cy="3546475"/>
          </a:xfrm>
          <a:ln/>
        </p:spPr>
      </p:sp>
      <p:sp>
        <p:nvSpPr>
          <p:cNvPr id="57347" name="Rectangle 3"/>
          <p:cNvSpPr>
            <a:spLocks noGrp="1" noChangeArrowheads="1"/>
          </p:cNvSpPr>
          <p:nvPr>
            <p:ph type="body" idx="1"/>
          </p:nvPr>
        </p:nvSpPr>
        <p:spPr>
          <a:xfrm>
            <a:off x="950913" y="4433888"/>
            <a:ext cx="5121275" cy="4210050"/>
          </a:xfrm>
          <a:noFill/>
          <a:ln/>
        </p:spPr>
        <p:txBody>
          <a:bodyPr/>
          <a:lstStyle/>
          <a:p>
            <a:pPr eaLnBrk="1" hangingPunct="1"/>
            <a:endParaRPr lang="en-US" b="1" smtClean="0"/>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p:spPr>
        <p:txBody>
          <a:bodyPr/>
          <a:lstStyle/>
          <a:p>
            <a:pPr>
              <a:lnSpc>
                <a:spcPct val="80000"/>
              </a:lnSpc>
            </a:pPr>
            <a:endParaRPr lang="en-US" sz="800" b="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r>
              <a:rPr lang="en-US" smtClean="0"/>
              <a:t>Dumais, S. T., Cutrell, E., Cadiz, J. J., Jancke, G., Sarin, R. and Robbins, D.  (2003). Stuff I’ve Seen:  A system for personal information retrieval and re-use.  In</a:t>
            </a:r>
            <a:r>
              <a:rPr lang="en-US" i="1" smtClean="0"/>
              <a:t> Proceedings of</a:t>
            </a:r>
            <a:r>
              <a:rPr lang="en-US" smtClean="0"/>
              <a:t> </a:t>
            </a:r>
            <a:r>
              <a:rPr lang="en-US" i="1" smtClean="0"/>
              <a:t>SIGIR’2003</a:t>
            </a:r>
            <a:r>
              <a:rPr lang="en-US" smtClean="0"/>
              <a:t>.</a:t>
            </a:r>
          </a:p>
          <a:p>
            <a:endParaRPr lang="en-US" smtClean="0"/>
          </a:p>
          <a:p>
            <a:r>
              <a:rPr lang="en-US" smtClean="0"/>
              <a:t>Teevan, J., Dumais, S. T. and Horvitz, E.  (2005). Personalizing search via automated analysis of interests and activities.  In </a:t>
            </a:r>
            <a:r>
              <a:rPr lang="en-US" i="1" smtClean="0"/>
              <a:t>Proceedings of SIGIR 2005, </a:t>
            </a:r>
            <a:r>
              <a:rPr lang="en-US" smtClean="0"/>
              <a:t>449-456.</a:t>
            </a:r>
          </a:p>
          <a:p>
            <a:endParaRPr lang="en-US" smtClean="0"/>
          </a:p>
          <a:p>
            <a:r>
              <a:rPr lang="en-US" smtClean="0"/>
              <a:t>Gabrilovich, E., Dumais, S. and Horvitz, E.  NewsJunkie: Providing personalized newsfeeds via analysis of information novelty.  In </a:t>
            </a:r>
            <a:r>
              <a:rPr lang="en-US" i="1" smtClean="0"/>
              <a:t>Proceedings of WWW’2004</a:t>
            </a:r>
            <a:r>
              <a:rPr lang="en-US" smtClean="0"/>
              <a:t>, 482-490.</a:t>
            </a:r>
          </a:p>
          <a:p>
            <a:endParaRPr lang="en-US" smtClean="0"/>
          </a:p>
          <a:p>
            <a:r>
              <a:rPr lang="en-US" smtClean="0"/>
              <a:t>White, R., Dumais, S. and Teevan, J. (2009).  Characterizing the influence of domain expertise on web search behavior.  In Proceedings of </a:t>
            </a:r>
            <a:r>
              <a:rPr lang="en-US" i="1" smtClean="0"/>
              <a:t>WSDM 2009</a:t>
            </a:r>
            <a:r>
              <a:rPr lang="en-US" smtClean="0"/>
              <a:t>, 132-141.</a:t>
            </a:r>
          </a:p>
          <a:p>
            <a:endParaRPr lang="en-US" smtClean="0"/>
          </a:p>
          <a:p>
            <a:r>
              <a:rPr lang="en-US" smtClean="0"/>
              <a:t>Agichtein, E., Brill, E., Dumais, S. T. and Ragno, R. (2006). Learning user interaction models for predicting web search preferences.  In </a:t>
            </a:r>
            <a:r>
              <a:rPr lang="en-US" i="1" smtClean="0"/>
              <a:t>Proceedings of SIGIR 2006</a:t>
            </a:r>
            <a:r>
              <a:rPr lang="en-US" smtClean="0"/>
              <a:t>, 3-10.</a:t>
            </a:r>
          </a:p>
          <a:p>
            <a:r>
              <a:rPr lang="en-US" smtClean="0"/>
              <a:t> </a:t>
            </a:r>
          </a:p>
          <a:p>
            <a:r>
              <a:rPr lang="en-US" smtClean="0"/>
              <a:t>Agichtein, E., Brill, E., and Dumais, S. T.  (2006). Improving web search ranking by incorporating user behavior.  In </a:t>
            </a:r>
            <a:r>
              <a:rPr lang="en-US" i="1" smtClean="0"/>
              <a:t>Proceedings of SIGIR 2006</a:t>
            </a:r>
            <a:r>
              <a:rPr lang="en-US" smtClean="0"/>
              <a:t>, 19-26.</a:t>
            </a:r>
          </a:p>
          <a:p>
            <a:endParaRPr lang="en-US" smtClean="0"/>
          </a:p>
          <a:p>
            <a:endParaRPr lang="en-US" smtClean="0"/>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p:spPr>
        <p:txBody>
          <a:bodyPr/>
          <a:lstStyle/>
          <a:p>
            <a:pPr eaLnBrk="1" hangingPunct="1"/>
            <a:r>
              <a:rPr lang="en-US" smtClean="0"/>
              <a:t>Dumais, S. T., Cutrell, E., Cadiz, J. J., Jancke, G., Sarin, R. and Robbins, D.  (2003). Stuff I’ve Seen:  A system for personal information retrieval and re-use.  In</a:t>
            </a:r>
            <a:r>
              <a:rPr lang="en-US" i="1" smtClean="0"/>
              <a:t> Proceedings of</a:t>
            </a:r>
            <a:r>
              <a:rPr lang="en-US" smtClean="0"/>
              <a:t> </a:t>
            </a:r>
            <a:r>
              <a:rPr lang="en-US" i="1" smtClean="0"/>
              <a:t>SIGIR’2003</a:t>
            </a:r>
            <a:r>
              <a:rPr lang="en-US" smtClean="0"/>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p:spPr>
        <p:txBody>
          <a:bodyPr/>
          <a:lstStyle/>
          <a:p>
            <a:pPr eaLnBrk="1" hangingPunct="1"/>
            <a:endParaRPr lang="en-US" sz="2400" smtClean="0">
              <a:solidFill>
                <a:schemeClr val="hlink"/>
              </a:solidFill>
              <a:latin typeface="Microsoft Sans Serif"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txBox="1">
            <a:spLocks noGrp="1" noChangeArrowheads="1"/>
          </p:cNvSpPr>
          <p:nvPr/>
        </p:nvSpPr>
        <p:spPr bwMode="auto">
          <a:xfrm>
            <a:off x="3978275" y="8843963"/>
            <a:ext cx="3043238" cy="463550"/>
          </a:xfrm>
          <a:prstGeom prst="rect">
            <a:avLst/>
          </a:prstGeom>
          <a:noFill/>
          <a:ln w="9525">
            <a:noFill/>
            <a:miter lim="800000"/>
            <a:headEnd/>
            <a:tailEnd/>
          </a:ln>
        </p:spPr>
        <p:txBody>
          <a:bodyPr lIns="93265" tIns="46634" rIns="93265" bIns="46634" anchor="b"/>
          <a:lstStyle/>
          <a:p>
            <a:pPr algn="r" defTabSz="930275"/>
            <a:fld id="{B353122D-2B75-4B0A-BD11-FF0DB1F1C5EF}" type="slidenum">
              <a:rPr lang="en-US" sz="1200" b="0">
                <a:latin typeface="Arial" charset="0"/>
              </a:rPr>
              <a:pPr algn="r" defTabSz="930275"/>
              <a:t>18</a:t>
            </a:fld>
            <a:endParaRPr lang="en-US" sz="1200" b="0">
              <a:latin typeface="Arial" charset="0"/>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r>
              <a:rPr lang="en-US" smtClean="0"/>
              <a:t>Teevan, J., E. Adar, R. Jones, and M. A. Potts. Information re-retrieval: Repeat queries in Yahoo's logs. SIGIR ’07, 2007, 151-158. </a:t>
            </a:r>
          </a:p>
          <a:p>
            <a:pPr eaLnBrk="1" hangingPunct="1"/>
            <a:endParaRPr lang="en-US" smtClean="0"/>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pPr defTabSz="930275"/>
            <a:fld id="{B5C9149B-B671-4455-B09E-B91B80449CC6}" type="slidenum">
              <a:rPr lang="en-US" smtClean="0"/>
              <a:pPr defTabSz="930275"/>
              <a:t>19</a:t>
            </a:fld>
            <a:endParaRPr lang="en-US" smtClean="0"/>
          </a:p>
        </p:txBody>
      </p:sp>
      <p:sp>
        <p:nvSpPr>
          <p:cNvPr id="69634" name="Rectangle 7"/>
          <p:cNvSpPr txBox="1">
            <a:spLocks noGrp="1" noChangeArrowheads="1"/>
          </p:cNvSpPr>
          <p:nvPr/>
        </p:nvSpPr>
        <p:spPr bwMode="auto">
          <a:xfrm>
            <a:off x="3978275" y="8843963"/>
            <a:ext cx="3043238" cy="463550"/>
          </a:xfrm>
          <a:prstGeom prst="rect">
            <a:avLst/>
          </a:prstGeom>
          <a:noFill/>
          <a:ln w="9525">
            <a:noFill/>
            <a:miter lim="800000"/>
            <a:headEnd/>
            <a:tailEnd/>
          </a:ln>
        </p:spPr>
        <p:txBody>
          <a:bodyPr lIns="93265" tIns="46634" rIns="93265" bIns="46634" anchor="b"/>
          <a:lstStyle/>
          <a:p>
            <a:pPr algn="r" defTabSz="930275"/>
            <a:fld id="{389110D0-E453-4530-BCB2-02FCC2F23465}" type="slidenum">
              <a:rPr lang="en-US" sz="1200" b="0">
                <a:latin typeface="Arial" charset="0"/>
              </a:rPr>
              <a:pPr algn="r" defTabSz="930275"/>
              <a:t>19</a:t>
            </a:fld>
            <a:endParaRPr lang="en-US" sz="1200" b="0">
              <a:latin typeface="Arial" charset="0"/>
            </a:endParaRPr>
          </a:p>
        </p:txBody>
      </p:sp>
      <p:sp>
        <p:nvSpPr>
          <p:cNvPr id="69635" name="Slide Image Placeholder 1"/>
          <p:cNvSpPr>
            <a:spLocks noGrp="1" noRot="1" noChangeAspect="1" noTextEdit="1"/>
          </p:cNvSpPr>
          <p:nvPr>
            <p:ph type="sldImg"/>
          </p:nvPr>
        </p:nvSpPr>
        <p:spPr>
          <a:ln/>
        </p:spPr>
      </p:sp>
      <p:sp>
        <p:nvSpPr>
          <p:cNvPr id="69636" name="Notes Placeholder 2"/>
          <p:cNvSpPr>
            <a:spLocks noGrp="1"/>
          </p:cNvSpPr>
          <p:nvPr>
            <p:ph type="body" idx="1"/>
          </p:nvPr>
        </p:nvSpPr>
        <p:spPr>
          <a:noFill/>
          <a:ln/>
        </p:spPr>
        <p:txBody>
          <a:bodyPr lIns="93299" tIns="46648" rIns="93299" bIns="46648"/>
          <a:lstStyle/>
          <a:p>
            <a:pPr eaLnBrk="1" hangingPunct="1">
              <a:spcBef>
                <a:spcPct val="0"/>
              </a:spcBef>
            </a:pPr>
            <a:endParaRPr lang="en-US" smtClean="0"/>
          </a:p>
        </p:txBody>
      </p:sp>
      <p:sp>
        <p:nvSpPr>
          <p:cNvPr id="69637" name="Slide Number Placeholder 3"/>
          <p:cNvSpPr txBox="1">
            <a:spLocks noGrp="1"/>
          </p:cNvSpPr>
          <p:nvPr/>
        </p:nvSpPr>
        <p:spPr bwMode="auto">
          <a:xfrm>
            <a:off x="3978275" y="8843963"/>
            <a:ext cx="3043238" cy="463550"/>
          </a:xfrm>
          <a:prstGeom prst="rect">
            <a:avLst/>
          </a:prstGeom>
          <a:noFill/>
          <a:ln w="9525">
            <a:noFill/>
            <a:miter lim="800000"/>
            <a:headEnd/>
            <a:tailEnd/>
          </a:ln>
        </p:spPr>
        <p:txBody>
          <a:bodyPr lIns="93299" tIns="46648" rIns="93299" bIns="46648" anchor="b"/>
          <a:lstStyle/>
          <a:p>
            <a:pPr algn="r" defTabSz="930275"/>
            <a:fld id="{0ACAE8DB-EC41-4F16-B054-8774FFB73E03}" type="slidenum">
              <a:rPr lang="en-US" sz="1200" b="0">
                <a:latin typeface="Calibri" pitchFamily="34" charset="0"/>
              </a:rPr>
              <a:pPr algn="r" defTabSz="930275"/>
              <a:t>19</a:t>
            </a:fld>
            <a:endParaRPr lang="en-US" sz="1200" b="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pPr defTabSz="930275"/>
            <a:fld id="{90C328D2-58D7-4060-884D-3BEBAEBB9BF4}" type="slidenum">
              <a:rPr lang="en-US" smtClean="0"/>
              <a:pPr defTabSz="930275"/>
              <a:t>20</a:t>
            </a:fld>
            <a:endParaRPr lang="en-US"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lvl="1" eaLnBrk="1" hangingPunct="1"/>
            <a:endParaRPr lang="en-US" smtClean="0"/>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endParaRPr lang="en-US" smtClean="0"/>
          </a:p>
        </p:txBody>
      </p:sp>
      <p:sp>
        <p:nvSpPr>
          <p:cNvPr id="35843" name="Slide Number Placeholder 3"/>
          <p:cNvSpPr>
            <a:spLocks noGrp="1"/>
          </p:cNvSpPr>
          <p:nvPr>
            <p:ph type="sldNum" sz="quarter" idx="5"/>
          </p:nvPr>
        </p:nvSpPr>
        <p:spPr>
          <a:noFill/>
        </p:spPr>
        <p:txBody>
          <a:bodyPr/>
          <a:lstStyle/>
          <a:p>
            <a:pPr defTabSz="930275"/>
            <a:fld id="{74DC61C6-F445-449A-87B7-7519D5C96BD1}" type="slidenum">
              <a:rPr lang="en-US" smtClean="0"/>
              <a:pPr defTabSz="930275"/>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pPr defTabSz="930275"/>
            <a:fld id="{7EAB0FDE-123D-4CD1-8C02-E9E8C50E97FA}" type="slidenum">
              <a:rPr lang="en-US" smtClean="0"/>
              <a:pPr defTabSz="930275"/>
              <a:t>21</a:t>
            </a:fld>
            <a:endParaRPr lang="en-US" smtClean="0"/>
          </a:p>
        </p:txBody>
      </p:sp>
      <p:sp>
        <p:nvSpPr>
          <p:cNvPr id="73730" name="Rectangle 7"/>
          <p:cNvSpPr txBox="1">
            <a:spLocks noGrp="1" noChangeArrowheads="1"/>
          </p:cNvSpPr>
          <p:nvPr/>
        </p:nvSpPr>
        <p:spPr bwMode="auto">
          <a:xfrm>
            <a:off x="3978275" y="8843963"/>
            <a:ext cx="3043238" cy="463550"/>
          </a:xfrm>
          <a:prstGeom prst="rect">
            <a:avLst/>
          </a:prstGeom>
          <a:noFill/>
          <a:ln w="9525">
            <a:noFill/>
            <a:miter lim="800000"/>
            <a:headEnd/>
            <a:tailEnd/>
          </a:ln>
        </p:spPr>
        <p:txBody>
          <a:bodyPr lIns="93265" tIns="46634" rIns="93265" bIns="46634" anchor="b"/>
          <a:lstStyle/>
          <a:p>
            <a:pPr algn="r" defTabSz="930275"/>
            <a:fld id="{71565DB9-0AF5-4B59-A8EB-BA3B38D22C6F}" type="slidenum">
              <a:rPr lang="en-US" sz="1200" b="0">
                <a:latin typeface="Arial" charset="0"/>
              </a:rPr>
              <a:pPr algn="r" defTabSz="930275"/>
              <a:t>21</a:t>
            </a:fld>
            <a:endParaRPr lang="en-US" sz="1200" b="0">
              <a:latin typeface="Arial" charset="0"/>
            </a:endParaRPr>
          </a:p>
        </p:txBody>
      </p:sp>
      <p:sp>
        <p:nvSpPr>
          <p:cNvPr id="73731" name="Slide Image Placeholder 1"/>
          <p:cNvSpPr>
            <a:spLocks noGrp="1" noRot="1" noChangeAspect="1" noTextEdit="1"/>
          </p:cNvSpPr>
          <p:nvPr>
            <p:ph type="sldImg"/>
          </p:nvPr>
        </p:nvSpPr>
        <p:spPr>
          <a:ln/>
        </p:spPr>
      </p:sp>
      <p:sp>
        <p:nvSpPr>
          <p:cNvPr id="73732" name="Notes Placeholder 2"/>
          <p:cNvSpPr>
            <a:spLocks noGrp="1"/>
          </p:cNvSpPr>
          <p:nvPr>
            <p:ph type="body" idx="1"/>
          </p:nvPr>
        </p:nvSpPr>
        <p:spPr>
          <a:noFill/>
          <a:ln/>
        </p:spPr>
        <p:txBody>
          <a:bodyPr lIns="93299" tIns="46648" rIns="93299" bIns="46648"/>
          <a:lstStyle/>
          <a:p>
            <a:pPr eaLnBrk="1" hangingPunct="1">
              <a:spcBef>
                <a:spcPct val="0"/>
              </a:spcBef>
            </a:pPr>
            <a:endParaRPr lang="en-US" smtClean="0"/>
          </a:p>
        </p:txBody>
      </p:sp>
      <p:sp>
        <p:nvSpPr>
          <p:cNvPr id="73733" name="Slide Number Placeholder 3"/>
          <p:cNvSpPr txBox="1">
            <a:spLocks noGrp="1"/>
          </p:cNvSpPr>
          <p:nvPr/>
        </p:nvSpPr>
        <p:spPr bwMode="auto">
          <a:xfrm>
            <a:off x="3978275" y="8843963"/>
            <a:ext cx="3043238" cy="463550"/>
          </a:xfrm>
          <a:prstGeom prst="rect">
            <a:avLst/>
          </a:prstGeom>
          <a:noFill/>
          <a:ln w="9525">
            <a:noFill/>
            <a:miter lim="800000"/>
            <a:headEnd/>
            <a:tailEnd/>
          </a:ln>
        </p:spPr>
        <p:txBody>
          <a:bodyPr lIns="93299" tIns="46648" rIns="93299" bIns="46648" anchor="b"/>
          <a:lstStyle/>
          <a:p>
            <a:pPr algn="r" defTabSz="930275"/>
            <a:fld id="{81E0C21D-D065-41E4-AFC9-F890D1E79FFD}" type="slidenum">
              <a:rPr lang="en-US" sz="1200" b="0">
                <a:latin typeface="Calibri" pitchFamily="34" charset="0"/>
              </a:rPr>
              <a:pPr algn="r" defTabSz="930275"/>
              <a:t>21</a:t>
            </a:fld>
            <a:endParaRPr lang="en-US" sz="1200" b="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r>
              <a:rPr lang="en-US" smtClean="0"/>
              <a:t>Teevan, J., Dumais, S. T. and Horvitz, E.  (2005). Personalizing search via automated analysis of interests and activities.  In </a:t>
            </a:r>
            <a:r>
              <a:rPr lang="en-US" i="1" smtClean="0"/>
              <a:t>Proceedings of SIGIR 2005, </a:t>
            </a:r>
            <a:r>
              <a:rPr lang="en-US" smtClean="0"/>
              <a:t>449-456.</a:t>
            </a:r>
          </a:p>
          <a:p>
            <a:r>
              <a:rPr lang="en-US" smtClean="0"/>
              <a:t> </a:t>
            </a:r>
          </a:p>
          <a:p>
            <a:r>
              <a:rPr lang="en-US" smtClean="0"/>
              <a:t>Teevan, J., Dumais, S. and Liebling, D. (2008).  To personalize or not to personalize: Modeling queries with variation in user intent.  In </a:t>
            </a:r>
            <a:r>
              <a:rPr lang="en-US" i="1" smtClean="0"/>
              <a:t>Proceedings of SIGIR 2008</a:t>
            </a:r>
            <a:r>
              <a:rPr lang="en-US" smtClean="0"/>
              <a:t>, 163-170.</a:t>
            </a:r>
          </a:p>
          <a:p>
            <a:endParaRPr lang="en-US" smtClean="0"/>
          </a:p>
          <a:p>
            <a:r>
              <a:rPr lang="en-US" smtClean="0"/>
              <a:t> Teevan, J., Dumais, S. and Horvitz, E. (2009).  Potential for personalization.  To appear in: </a:t>
            </a:r>
            <a:r>
              <a:rPr lang="en-US" i="1" smtClean="0"/>
              <a:t>ACM:TOCHI </a:t>
            </a:r>
            <a:r>
              <a:rPr lang="en-US" smtClean="0"/>
              <a:t>Special Issue on data mining for understanding user needs.</a:t>
            </a:r>
          </a:p>
          <a:p>
            <a:endParaRPr lang="en-US" smtClean="0"/>
          </a:p>
          <a:p>
            <a:r>
              <a:rPr lang="en-US" smtClean="0"/>
              <a:t> Fox, S. Karnawat, K., Mydland, M., Dumais, S. and White, T.  (2005).  Evaluating implicit measures to improve the search experience!.  </a:t>
            </a:r>
            <a:r>
              <a:rPr lang="en-US" i="1" smtClean="0"/>
              <a:t>ACM:TOIS, 23(2),</a:t>
            </a:r>
            <a:r>
              <a:rPr lang="en-US" smtClean="0"/>
              <a:t> 147-168.</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a:noFill/>
          <a:ln/>
        </p:spPr>
        <p:txBody>
          <a:bodyPr/>
          <a:lstStyle/>
          <a:p>
            <a:endParaRPr lang="en-US" smtClean="0"/>
          </a:p>
        </p:txBody>
      </p:sp>
      <p:sp>
        <p:nvSpPr>
          <p:cNvPr id="77827" name="Slide Number Placeholder 3"/>
          <p:cNvSpPr>
            <a:spLocks noGrp="1"/>
          </p:cNvSpPr>
          <p:nvPr>
            <p:ph type="sldNum" sz="quarter" idx="5"/>
          </p:nvPr>
        </p:nvSpPr>
        <p:spPr>
          <a:noFill/>
        </p:spPr>
        <p:txBody>
          <a:bodyPr/>
          <a:lstStyle/>
          <a:p>
            <a:pPr defTabSz="931863"/>
            <a:fld id="{C4934494-05BC-4422-8E05-A75CBA5CDAE9}" type="slidenum">
              <a:rPr lang="en-US" smtClean="0"/>
              <a:pPr defTabSz="931863"/>
              <a:t>23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a:ln/>
        </p:spPr>
        <p:txBody>
          <a:bodyPr/>
          <a:lstStyle/>
          <a:p>
            <a:r>
              <a:rPr lang="en-US" smtClean="0"/>
              <a:t>Andre, P., Teevan, J. and Dumais, S. (2009).  From X-rays to silly putty via uranus: Serendipity and its role in web search.  In Proceedings of </a:t>
            </a:r>
            <a:r>
              <a:rPr lang="en-US" i="1" smtClean="0"/>
              <a:t>Proceedings of</a:t>
            </a:r>
            <a:r>
              <a:rPr lang="en-US" smtClean="0"/>
              <a:t> </a:t>
            </a:r>
            <a:r>
              <a:rPr lang="en-US" i="1" smtClean="0"/>
              <a:t>CHI 2009</a:t>
            </a:r>
            <a:r>
              <a:rPr lang="en-US" smtClean="0"/>
              <a:t>, 2033-2036.</a:t>
            </a:r>
          </a:p>
          <a:p>
            <a:r>
              <a:rPr lang="en-US" smtClean="0"/>
              <a:t> </a:t>
            </a:r>
          </a:p>
          <a:p>
            <a:r>
              <a:rPr lang="en-US" smtClean="0"/>
              <a:t>Andre, P., schrafel, mc, Teevan, J. and Dumais, S.  (2009). Discovery is never by chance: Designing for (un)serendipity.  </a:t>
            </a:r>
            <a:r>
              <a:rPr lang="en-US" i="1" smtClean="0"/>
              <a:t>Creativity and Cognition 2009</a:t>
            </a:r>
            <a:r>
              <a:rPr lang="en-US" smtClean="0"/>
              <a:t>, 392-401.</a:t>
            </a:r>
          </a:p>
          <a:p>
            <a:r>
              <a:rPr lang="en-US" smtClean="0"/>
              <a:t> </a:t>
            </a:r>
          </a:p>
          <a:p>
            <a:endParaRPr lang="en-US" smtClean="0"/>
          </a:p>
        </p:txBody>
      </p:sp>
      <p:sp>
        <p:nvSpPr>
          <p:cNvPr id="79875" name="Slide Number Placeholder 3"/>
          <p:cNvSpPr>
            <a:spLocks noGrp="1"/>
          </p:cNvSpPr>
          <p:nvPr>
            <p:ph type="sldNum" sz="quarter" idx="5"/>
          </p:nvPr>
        </p:nvSpPr>
        <p:spPr>
          <a:noFill/>
        </p:spPr>
        <p:txBody>
          <a:bodyPr/>
          <a:lstStyle/>
          <a:p>
            <a:pPr defTabSz="931863"/>
            <a:fld id="{2725D808-35B1-44EF-8138-96F64F007593}" type="slidenum">
              <a:rPr lang="en-US" smtClean="0"/>
              <a:pPr defTabSz="931863"/>
              <a:t>24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a:ln/>
        </p:spPr>
      </p:sp>
      <p:sp>
        <p:nvSpPr>
          <p:cNvPr id="81922" name="Notes Placeholder 2"/>
          <p:cNvSpPr>
            <a:spLocks noGrp="1"/>
          </p:cNvSpPr>
          <p:nvPr>
            <p:ph type="body" idx="1"/>
          </p:nvPr>
        </p:nvSpPr>
        <p:spPr>
          <a:noFill/>
          <a:ln/>
        </p:spPr>
        <p:txBody>
          <a:bodyPr/>
          <a:lstStyle/>
          <a:p>
            <a:r>
              <a:rPr lang="en-US" smtClean="0"/>
              <a:t>Dumais, S., Heckerman, D., Platt, J. and Sahami, M.  Inductive learning algorithms and representations for text categorization.  </a:t>
            </a:r>
            <a:r>
              <a:rPr lang="en-US" i="1" smtClean="0"/>
              <a:t>Proceedings of ACM-CIKM’98</a:t>
            </a:r>
            <a:r>
              <a:rPr lang="en-US" smtClean="0"/>
              <a:t>, Nov. 1998, 148-155. </a:t>
            </a:r>
          </a:p>
          <a:p>
            <a:endParaRPr lang="en-US" smtClean="0"/>
          </a:p>
          <a:p>
            <a:r>
              <a:rPr lang="en-US" smtClean="0"/>
              <a:t>Sahami, M., Dumais, S., Heckerman, D., Horvitz, E.  A Bayesian approach to filtering junk e-mail.  </a:t>
            </a:r>
            <a:r>
              <a:rPr lang="en-US" i="1" smtClean="0"/>
              <a:t>AAAI 98 Workshop on Learning for Text Classification.</a:t>
            </a:r>
            <a:endParaRPr lang="en-US" smtClean="0"/>
          </a:p>
          <a:p>
            <a:endParaRPr lang="en-US" smtClean="0"/>
          </a:p>
          <a:p>
            <a:r>
              <a:rPr lang="en-US" smtClean="0"/>
              <a:t>Dumais, S. T., Cutrell, E., Cadiz, J. J., Jancke, G., Sarin, R. and Robbins, D.  (2003). Stuff I’ve Seen:  A system for personal information retrieval and re-use.  In</a:t>
            </a:r>
            <a:r>
              <a:rPr lang="en-US" i="1" smtClean="0"/>
              <a:t> Proceedings of</a:t>
            </a:r>
            <a:r>
              <a:rPr lang="en-US" smtClean="0"/>
              <a:t> </a:t>
            </a:r>
            <a:r>
              <a:rPr lang="en-US" i="1" smtClean="0"/>
              <a:t>SIGIR’2003</a:t>
            </a:r>
            <a:r>
              <a:rPr lang="en-US" smtClean="0"/>
              <a:t>.</a:t>
            </a:r>
          </a:p>
          <a:p>
            <a:endParaRPr lang="en-US" smtClean="0"/>
          </a:p>
          <a:p>
            <a:r>
              <a:rPr lang="en-US" smtClean="0"/>
              <a:t>Cutrell, E., Robbins, D., Dumais, S. T. and Sarin, R.  (2006).  Fast, flexible filtering with PHLAT – Personal search and organization made easy.   In </a:t>
            </a:r>
            <a:r>
              <a:rPr lang="en-US" i="1" smtClean="0"/>
              <a:t>Proceedings of CHI 2006</a:t>
            </a:r>
            <a:r>
              <a:rPr lang="en-US" smtClean="0"/>
              <a:t>, 261-270. [Best Paper Finalist] </a:t>
            </a:r>
          </a:p>
          <a:p>
            <a:endParaRPr lang="en-US" smtClean="0"/>
          </a:p>
          <a:p>
            <a:r>
              <a:rPr lang="en-US" smtClean="0"/>
              <a:t>Chen, H. and Dumais, S. T. (2000) Bringing order to the web: Automatically categorizing search results.  </a:t>
            </a:r>
          </a:p>
          <a:p>
            <a:r>
              <a:rPr lang="en-US" i="1" smtClean="0"/>
              <a:t>Proceedings of CHI’00</a:t>
            </a:r>
            <a:r>
              <a:rPr lang="en-US" smtClean="0"/>
              <a:t>, 145-152.</a:t>
            </a:r>
          </a:p>
          <a:p>
            <a:r>
              <a:rPr lang="en-US" smtClean="0"/>
              <a:t> </a:t>
            </a:r>
          </a:p>
          <a:p>
            <a:r>
              <a:rPr lang="en-US" smtClean="0"/>
              <a:t>Dumais, S.T. and Chen, H.  Hierarchical classification of web content.  </a:t>
            </a:r>
            <a:r>
              <a:rPr lang="en-US" i="1" smtClean="0"/>
              <a:t>Proceedings of SIGIR’2000</a:t>
            </a:r>
            <a:r>
              <a:rPr lang="en-US" smtClean="0"/>
              <a:t>, 256-263.</a:t>
            </a:r>
          </a:p>
          <a:p>
            <a:endParaRPr lang="en-US" smtClean="0"/>
          </a:p>
          <a:p>
            <a:r>
              <a:rPr lang="en-US" smtClean="0"/>
              <a:t>Teevan, J., Dumais, S. T. and Gutt, Z. (2008).  Challenges for supporting faceted search in large, heterogeneous corpora like the web.  In </a:t>
            </a:r>
            <a:r>
              <a:rPr lang="en-US" i="1" smtClean="0"/>
              <a:t>Proceedings of HCIR 2008, Human Computer Interaction and Information Retrieval Workshop</a:t>
            </a:r>
            <a:r>
              <a:rPr lang="en-US" smtClean="0"/>
              <a:t>.  </a:t>
            </a:r>
          </a:p>
          <a:p>
            <a:endParaRPr lang="en-US" smtClean="0"/>
          </a:p>
          <a:p>
            <a:r>
              <a:rPr lang="en-US" smtClean="0"/>
              <a:t>Downey, D., Dumais, S. Liebling, D. and Horvitz, E. (2008).  Understanding the relationship between searchers’ queries and information goals.  In </a:t>
            </a:r>
            <a:r>
              <a:rPr lang="en-US" i="1" smtClean="0"/>
              <a:t>Proceedings of CIKM 2008, </a:t>
            </a:r>
            <a:r>
              <a:rPr lang="en-US" smtClean="0"/>
              <a:t>449-458.</a:t>
            </a:r>
          </a:p>
          <a:p>
            <a:endParaRPr lang="en-US" smtClean="0"/>
          </a:p>
          <a:p>
            <a:endParaRPr lang="en-US" smtClean="0"/>
          </a:p>
        </p:txBody>
      </p:sp>
      <p:sp>
        <p:nvSpPr>
          <p:cNvPr id="81923" name="Slide Number Placeholder 3"/>
          <p:cNvSpPr>
            <a:spLocks noGrp="1"/>
          </p:cNvSpPr>
          <p:nvPr>
            <p:ph type="sldNum" sz="quarter" idx="5"/>
          </p:nvPr>
        </p:nvSpPr>
        <p:spPr>
          <a:noFill/>
        </p:spPr>
        <p:txBody>
          <a:bodyPr/>
          <a:lstStyle/>
          <a:p>
            <a:pPr defTabSz="930275"/>
            <a:fld id="{3C64EA54-9338-4A8A-8E62-D3F3A5B9B8F7}" type="slidenum">
              <a:rPr lang="en-US" smtClean="0"/>
              <a:pPr defTabSz="930275"/>
              <a:t>25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noChangeArrowheads="1"/>
          </p:cNvSpPr>
          <p:nvPr/>
        </p:nvSpPr>
        <p:spPr bwMode="auto">
          <a:xfrm>
            <a:off x="3978275" y="8843963"/>
            <a:ext cx="3043238" cy="463550"/>
          </a:xfrm>
          <a:prstGeom prst="rect">
            <a:avLst/>
          </a:prstGeom>
          <a:noFill/>
          <a:ln w="9525">
            <a:noFill/>
            <a:miter lim="800000"/>
            <a:headEnd/>
            <a:tailEnd/>
          </a:ln>
        </p:spPr>
        <p:txBody>
          <a:bodyPr lIns="93265" tIns="46634" rIns="93265" bIns="46634" anchor="b"/>
          <a:lstStyle/>
          <a:p>
            <a:pPr algn="r" defTabSz="930275"/>
            <a:fld id="{EDDED6D9-CA19-40A4-BE8F-C41FAF68C299}" type="slidenum">
              <a:rPr lang="en-US" sz="1200" b="0">
                <a:latin typeface="Arial" charset="0"/>
              </a:rPr>
              <a:pPr algn="r" defTabSz="930275"/>
              <a:t>26</a:t>
            </a:fld>
            <a:endParaRPr lang="en-US" sz="1200" b="0">
              <a:latin typeface="Arial" charset="0"/>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r>
              <a:rPr lang="en-US" smtClean="0"/>
              <a:t>Teevan, J., Dumais, S. T. and Gutt, Z. (2008).  Challenges for supporting faceted search in large, heterogeneous corpora like the web.  In </a:t>
            </a:r>
            <a:r>
              <a:rPr lang="en-US" i="1" smtClean="0"/>
              <a:t>Proceedings of HCIR 2008, Human Computer Interaction and Information Retrieval Workshop</a:t>
            </a:r>
            <a:r>
              <a:rPr lang="en-US" smtClean="0"/>
              <a:t>.  </a:t>
            </a:r>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ln/>
        </p:spPr>
        <p:txBody>
          <a:bodyPr/>
          <a:lstStyle/>
          <a:p>
            <a:pPr marL="294302" indent="-286475" eaLnBrk="1" hangingPunct="1">
              <a:defRPr/>
            </a:pPr>
            <a:r>
              <a:rPr lang="en-US" dirty="0" smtClean="0">
                <a:solidFill>
                  <a:schemeClr val="hlink"/>
                </a:solidFill>
                <a:latin typeface="Microsoft Sans Serif" pitchFamily="34" charset="0"/>
              </a:rPr>
              <a:t>Information Dynamics:</a:t>
            </a:r>
          </a:p>
          <a:p>
            <a:pPr marL="294302" indent="-286475" eaLnBrk="1" hangingPunct="1">
              <a:defRPr/>
            </a:pPr>
            <a:r>
              <a:rPr lang="en-US" dirty="0" smtClean="0">
                <a:solidFill>
                  <a:schemeClr val="hlink"/>
                </a:solidFill>
                <a:latin typeface="Microsoft Sans Serif" pitchFamily="34" charset="0"/>
              </a:rPr>
              <a:t>Content change</a:t>
            </a:r>
            <a:r>
              <a:rPr lang="en-US" dirty="0" smtClean="0">
                <a:latin typeface="Microsoft Sans Serif" pitchFamily="34" charset="0"/>
              </a:rPr>
              <a:t> patterns - </a:t>
            </a:r>
            <a:r>
              <a:rPr lang="en-US" dirty="0" smtClean="0"/>
              <a:t>Adar, E., Teevan, J., Dumais, S. T. and Elsas, J. L. (2009).  The Web Changes Everything: Understanding the Dynamics of Web Content.  In Proceedings of </a:t>
            </a:r>
            <a:r>
              <a:rPr lang="en-US" i="1" dirty="0" smtClean="0"/>
              <a:t>WSDM 2009</a:t>
            </a:r>
            <a:r>
              <a:rPr lang="en-US" dirty="0" smtClean="0"/>
              <a:t>, 282-291.  [Best Student Paper Award]</a:t>
            </a:r>
          </a:p>
          <a:p>
            <a:pPr marL="294302" indent="-286475" eaLnBrk="1" hangingPunct="1">
              <a:defRPr/>
            </a:pPr>
            <a:endParaRPr lang="en-US" dirty="0" smtClean="0">
              <a:latin typeface="Microsoft Sans Serif" pitchFamily="34" charset="0"/>
            </a:endParaRPr>
          </a:p>
          <a:p>
            <a:pPr marL="294302" indent="-286475" eaLnBrk="1" hangingPunct="1">
              <a:defRPr/>
            </a:pPr>
            <a:r>
              <a:rPr lang="en-US" dirty="0" err="1" smtClean="0">
                <a:solidFill>
                  <a:schemeClr val="hlink"/>
                </a:solidFill>
                <a:latin typeface="Microsoft Sans Serif" pitchFamily="34" charset="0"/>
              </a:rPr>
              <a:t>Revisitation</a:t>
            </a:r>
            <a:r>
              <a:rPr lang="en-US" dirty="0" smtClean="0">
                <a:latin typeface="Microsoft Sans Serif" pitchFamily="34" charset="0"/>
              </a:rPr>
              <a:t> patterns - </a:t>
            </a:r>
            <a:r>
              <a:rPr lang="en-US" dirty="0" smtClean="0"/>
              <a:t>Adar, E., Teevan, J. and Dumais, S. (2008).  Large scale analysis of web </a:t>
            </a:r>
            <a:r>
              <a:rPr lang="en-US" dirty="0" err="1" smtClean="0"/>
              <a:t>revisitation</a:t>
            </a:r>
            <a:r>
              <a:rPr lang="en-US" dirty="0" smtClean="0"/>
              <a:t> patterns.  In </a:t>
            </a:r>
            <a:r>
              <a:rPr lang="en-US" i="1" dirty="0" smtClean="0"/>
              <a:t>Proceedings of CHI 2008, </a:t>
            </a:r>
            <a:r>
              <a:rPr lang="en-US" dirty="0" smtClean="0"/>
              <a:t>1197-1206</a:t>
            </a:r>
            <a:r>
              <a:rPr lang="en-US" i="1" dirty="0" smtClean="0"/>
              <a:t>.  </a:t>
            </a:r>
            <a:r>
              <a:rPr lang="en-US" dirty="0" smtClean="0"/>
              <a:t>[Best Paper Award].</a:t>
            </a:r>
          </a:p>
          <a:p>
            <a:pPr marL="294302" indent="-286475" eaLnBrk="1" hangingPunct="1">
              <a:defRPr/>
            </a:pPr>
            <a:endParaRPr lang="en-US" dirty="0" smtClean="0">
              <a:latin typeface="Microsoft Sans Serif" pitchFamily="34" charset="0"/>
            </a:endParaRPr>
          </a:p>
          <a:p>
            <a:pPr marL="294302" indent="-286475" eaLnBrk="1" hangingPunct="1">
              <a:defRPr/>
            </a:pPr>
            <a:r>
              <a:rPr lang="en-US" dirty="0" smtClean="0">
                <a:latin typeface="Microsoft Sans Serif" pitchFamily="34" charset="0"/>
              </a:rPr>
              <a:t>Relations between change and </a:t>
            </a:r>
            <a:r>
              <a:rPr lang="en-US" dirty="0" err="1" smtClean="0">
                <a:latin typeface="Microsoft Sans Serif" pitchFamily="34" charset="0"/>
              </a:rPr>
              <a:t>revisitation</a:t>
            </a:r>
            <a:r>
              <a:rPr lang="en-US" dirty="0" smtClean="0">
                <a:latin typeface="Microsoft Sans Serif" pitchFamily="34" charset="0"/>
              </a:rPr>
              <a:t> - </a:t>
            </a:r>
            <a:r>
              <a:rPr lang="en-US" dirty="0" smtClean="0"/>
              <a:t> Adar, E., Teevan, J. and Dumais, S. (2009).  Resonance on the Web: Web dynamics and </a:t>
            </a:r>
            <a:r>
              <a:rPr lang="en-US" dirty="0" err="1" smtClean="0"/>
              <a:t>revisistation</a:t>
            </a:r>
            <a:r>
              <a:rPr lang="en-US" dirty="0" smtClean="0"/>
              <a:t> patterns.  In Proceedings of </a:t>
            </a:r>
            <a:r>
              <a:rPr lang="en-US" i="1" dirty="0" smtClean="0"/>
              <a:t>Proceedings of CHI 2009</a:t>
            </a:r>
            <a:r>
              <a:rPr lang="en-US" dirty="0" smtClean="0"/>
              <a:t>, 1381-1390.</a:t>
            </a:r>
          </a:p>
          <a:p>
            <a:pPr marL="294302" indent="-286475" eaLnBrk="1" hangingPunct="1">
              <a:defRPr/>
            </a:pPr>
            <a:endParaRPr lang="en-US" dirty="0" smtClean="0">
              <a:latin typeface="Microsoft Sans Serif" pitchFamily="34" charset="0"/>
            </a:endParaRPr>
          </a:p>
          <a:p>
            <a:pPr marL="294302" indent="-286475" eaLnBrk="1" hangingPunct="1">
              <a:defRPr/>
            </a:pPr>
            <a:r>
              <a:rPr lang="en-US" dirty="0" smtClean="0">
                <a:latin typeface="Microsoft Sans Serif" pitchFamily="34" charset="0"/>
              </a:rPr>
              <a:t>Retrieval models that incorporate time - </a:t>
            </a:r>
            <a:r>
              <a:rPr lang="en-US" dirty="0" smtClean="0"/>
              <a:t>Elsas, J. and Dumais, S.  Leveraging temporal dynamics of document content in relevance ranking. In submission …</a:t>
            </a:r>
          </a:p>
          <a:p>
            <a:pPr>
              <a:defRPr/>
            </a:pPr>
            <a:endParaRPr lang="en-US" dirty="0" smtClean="0"/>
          </a:p>
          <a:p>
            <a:pPr>
              <a:defRPr/>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txBox="1">
            <a:spLocks noGrp="1" noChangeArrowheads="1"/>
          </p:cNvSpPr>
          <p:nvPr/>
        </p:nvSpPr>
        <p:spPr bwMode="auto">
          <a:xfrm>
            <a:off x="3978275" y="8843963"/>
            <a:ext cx="3043238" cy="463550"/>
          </a:xfrm>
          <a:prstGeom prst="rect">
            <a:avLst/>
          </a:prstGeom>
          <a:noFill/>
          <a:ln w="9525">
            <a:noFill/>
            <a:miter lim="800000"/>
            <a:headEnd/>
            <a:tailEnd/>
          </a:ln>
        </p:spPr>
        <p:txBody>
          <a:bodyPr lIns="93298" tIns="46648" rIns="93298" bIns="46648" anchor="b"/>
          <a:lstStyle/>
          <a:p>
            <a:pPr algn="r" defTabSz="931863"/>
            <a:fld id="{F43888C0-1786-4F56-9745-AE2018A8AD85}" type="slidenum">
              <a:rPr lang="en-US" sz="1200" b="0">
                <a:latin typeface="Arial" charset="0"/>
              </a:rPr>
              <a:pPr algn="r" defTabSz="931863"/>
              <a:t>28</a:t>
            </a:fld>
            <a:endParaRPr lang="en-US" sz="1200" b="0">
              <a:latin typeface="Arial" charset="0"/>
            </a:endParaRPr>
          </a:p>
        </p:txBody>
      </p:sp>
      <p:sp>
        <p:nvSpPr>
          <p:cNvPr id="88066" name="Rectangle 7"/>
          <p:cNvSpPr txBox="1">
            <a:spLocks noGrp="1" noChangeArrowheads="1"/>
          </p:cNvSpPr>
          <p:nvPr/>
        </p:nvSpPr>
        <p:spPr bwMode="auto">
          <a:xfrm>
            <a:off x="3976688" y="8842375"/>
            <a:ext cx="3044825" cy="465138"/>
          </a:xfrm>
          <a:prstGeom prst="rect">
            <a:avLst/>
          </a:prstGeom>
          <a:noFill/>
          <a:ln w="9525">
            <a:noFill/>
            <a:miter lim="800000"/>
            <a:headEnd/>
            <a:tailEnd/>
          </a:ln>
        </p:spPr>
        <p:txBody>
          <a:bodyPr lIns="92702" tIns="46351" rIns="92702" bIns="46351" anchor="b"/>
          <a:lstStyle/>
          <a:p>
            <a:pPr algn="r" defTabSz="925513"/>
            <a:fld id="{73B23E8D-4047-4319-AF40-A26297A428CE}" type="slidenum">
              <a:rPr lang="en-US" sz="1200" b="0">
                <a:latin typeface="Arial" charset="0"/>
              </a:rPr>
              <a:pPr algn="r" defTabSz="925513"/>
              <a:t>28</a:t>
            </a:fld>
            <a:endParaRPr lang="en-US" sz="1200" b="0">
              <a:latin typeface="Arial" charset="0"/>
            </a:endParaRPr>
          </a:p>
        </p:txBody>
      </p:sp>
      <p:sp>
        <p:nvSpPr>
          <p:cNvPr id="88067" name="Rectangle 2"/>
          <p:cNvSpPr>
            <a:spLocks noGrp="1" noRot="1" noChangeAspect="1" noChangeArrowheads="1" noTextEdit="1"/>
          </p:cNvSpPr>
          <p:nvPr>
            <p:ph type="sldImg"/>
          </p:nvPr>
        </p:nvSpPr>
        <p:spPr>
          <a:xfrm>
            <a:off x="1184275" y="698500"/>
            <a:ext cx="4654550" cy="3490913"/>
          </a:xfrm>
          <a:ln/>
        </p:spPr>
      </p:sp>
      <p:sp>
        <p:nvSpPr>
          <p:cNvPr id="88068" name="Rectangle 3"/>
          <p:cNvSpPr>
            <a:spLocks noGrp="1" noChangeArrowheads="1"/>
          </p:cNvSpPr>
          <p:nvPr>
            <p:ph type="body" idx="1"/>
          </p:nvPr>
        </p:nvSpPr>
        <p:spPr>
          <a:xfrm>
            <a:off x="703263" y="4422775"/>
            <a:ext cx="5618162" cy="4187825"/>
          </a:xfrm>
          <a:noFill/>
          <a:ln/>
        </p:spPr>
        <p:txBody>
          <a:bodyPr lIns="92702" tIns="46351" rIns="92702" bIns="46351"/>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978275" y="8843963"/>
            <a:ext cx="3043238" cy="463550"/>
          </a:xfrm>
          <a:prstGeom prst="rect">
            <a:avLst/>
          </a:prstGeom>
          <a:noFill/>
          <a:ln w="9525">
            <a:noFill/>
            <a:miter lim="800000"/>
            <a:headEnd/>
            <a:tailEnd/>
          </a:ln>
        </p:spPr>
        <p:txBody>
          <a:bodyPr lIns="93298" tIns="46648" rIns="93298" bIns="46648" anchor="b"/>
          <a:lstStyle/>
          <a:p>
            <a:pPr algn="r" defTabSz="931863"/>
            <a:fld id="{31DE2641-09B5-42C4-BB62-DCDF6BA81B09}" type="slidenum">
              <a:rPr lang="en-US" sz="1200" b="0">
                <a:latin typeface="Arial" charset="0"/>
              </a:rPr>
              <a:pPr algn="r" defTabSz="931863"/>
              <a:t>29</a:t>
            </a:fld>
            <a:endParaRPr lang="en-US" sz="1200" b="0">
              <a:latin typeface="Arial" charset="0"/>
            </a:endParaRPr>
          </a:p>
        </p:txBody>
      </p:sp>
      <p:sp>
        <p:nvSpPr>
          <p:cNvPr id="90114" name="Rectangle 7"/>
          <p:cNvSpPr txBox="1">
            <a:spLocks noGrp="1" noChangeArrowheads="1"/>
          </p:cNvSpPr>
          <p:nvPr/>
        </p:nvSpPr>
        <p:spPr bwMode="auto">
          <a:xfrm>
            <a:off x="3976688" y="8842375"/>
            <a:ext cx="3044825" cy="465138"/>
          </a:xfrm>
          <a:prstGeom prst="rect">
            <a:avLst/>
          </a:prstGeom>
          <a:noFill/>
          <a:ln w="9525">
            <a:noFill/>
            <a:miter lim="800000"/>
            <a:headEnd/>
            <a:tailEnd/>
          </a:ln>
        </p:spPr>
        <p:txBody>
          <a:bodyPr lIns="92702" tIns="46351" rIns="92702" bIns="46351" anchor="b"/>
          <a:lstStyle/>
          <a:p>
            <a:pPr algn="r" defTabSz="925513"/>
            <a:fld id="{118EE21B-ECDF-4C34-9D6F-E7E7F5C50123}" type="slidenum">
              <a:rPr lang="en-US" sz="1200" b="0">
                <a:latin typeface="Arial" charset="0"/>
              </a:rPr>
              <a:pPr algn="r" defTabSz="925513"/>
              <a:t>29</a:t>
            </a:fld>
            <a:endParaRPr lang="en-US" sz="1200" b="0">
              <a:latin typeface="Arial" charset="0"/>
            </a:endParaRPr>
          </a:p>
        </p:txBody>
      </p:sp>
      <p:sp>
        <p:nvSpPr>
          <p:cNvPr id="90115" name="Rectangle 2"/>
          <p:cNvSpPr>
            <a:spLocks noGrp="1" noRot="1" noChangeAspect="1" noChangeArrowheads="1" noTextEdit="1"/>
          </p:cNvSpPr>
          <p:nvPr>
            <p:ph type="sldImg"/>
          </p:nvPr>
        </p:nvSpPr>
        <p:spPr>
          <a:xfrm>
            <a:off x="1184275" y="698500"/>
            <a:ext cx="4654550" cy="3490913"/>
          </a:xfrm>
          <a:ln/>
        </p:spPr>
      </p:sp>
      <p:sp>
        <p:nvSpPr>
          <p:cNvPr id="90116" name="Rectangle 3"/>
          <p:cNvSpPr>
            <a:spLocks noGrp="1" noChangeArrowheads="1"/>
          </p:cNvSpPr>
          <p:nvPr>
            <p:ph type="body" idx="1"/>
          </p:nvPr>
        </p:nvSpPr>
        <p:spPr>
          <a:xfrm>
            <a:off x="703263" y="4422775"/>
            <a:ext cx="5618162" cy="4187825"/>
          </a:xfrm>
          <a:noFill/>
          <a:ln/>
        </p:spPr>
        <p:txBody>
          <a:bodyPr lIns="92702" tIns="46351" rIns="92702" bIns="46351"/>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pPr defTabSz="930275"/>
            <a:fld id="{2544A0E6-FBA9-49FD-ABF9-38D909725FA2}" type="slidenum">
              <a:rPr lang="en-US" smtClean="0"/>
              <a:pPr defTabSz="930275"/>
              <a:t>30</a:t>
            </a:fld>
            <a:endParaRPr lang="en-US" smtClean="0"/>
          </a:p>
        </p:txBody>
      </p:sp>
      <p:sp>
        <p:nvSpPr>
          <p:cNvPr id="92162" name="Rectangle 7"/>
          <p:cNvSpPr txBox="1">
            <a:spLocks noGrp="1" noChangeArrowheads="1"/>
          </p:cNvSpPr>
          <p:nvPr/>
        </p:nvSpPr>
        <p:spPr bwMode="auto">
          <a:xfrm>
            <a:off x="3978275" y="8843963"/>
            <a:ext cx="3043238" cy="463550"/>
          </a:xfrm>
          <a:prstGeom prst="rect">
            <a:avLst/>
          </a:prstGeom>
          <a:noFill/>
          <a:ln w="9525">
            <a:noFill/>
            <a:miter lim="800000"/>
            <a:headEnd/>
            <a:tailEnd/>
          </a:ln>
        </p:spPr>
        <p:txBody>
          <a:bodyPr lIns="92660" tIns="46331" rIns="92660" bIns="46331" anchor="b"/>
          <a:lstStyle/>
          <a:p>
            <a:pPr algn="r" defTabSz="922338"/>
            <a:fld id="{4E24FEA4-651F-482C-98F1-B44C9775224F}" type="slidenum">
              <a:rPr lang="en-US" sz="1200">
                <a:latin typeface="Arial" charset="0"/>
              </a:rPr>
              <a:pPr algn="r" defTabSz="922338"/>
              <a:t>30</a:t>
            </a:fld>
            <a:endParaRPr lang="en-US" sz="1200">
              <a:latin typeface="Arial" charset="0"/>
            </a:endParaRPr>
          </a:p>
        </p:txBody>
      </p:sp>
      <p:sp>
        <p:nvSpPr>
          <p:cNvPr id="92163" name="Rectangle 7"/>
          <p:cNvSpPr txBox="1">
            <a:spLocks noGrp="1" noChangeArrowheads="1"/>
          </p:cNvSpPr>
          <p:nvPr/>
        </p:nvSpPr>
        <p:spPr bwMode="auto">
          <a:xfrm>
            <a:off x="3978275" y="8843963"/>
            <a:ext cx="3043238" cy="463550"/>
          </a:xfrm>
          <a:prstGeom prst="rect">
            <a:avLst/>
          </a:prstGeom>
          <a:noFill/>
          <a:ln w="9525">
            <a:noFill/>
            <a:miter lim="800000"/>
            <a:headEnd/>
            <a:tailEnd/>
          </a:ln>
        </p:spPr>
        <p:txBody>
          <a:bodyPr lIns="92684" tIns="46342" rIns="92684" bIns="46342" anchor="b"/>
          <a:lstStyle/>
          <a:p>
            <a:pPr algn="r" defTabSz="922338"/>
            <a:fld id="{6820C8DF-55B5-4ECA-BD9C-145E4EEAF4CF}" type="slidenum">
              <a:rPr lang="en-US" sz="1200">
                <a:latin typeface="Arial" charset="0"/>
              </a:rPr>
              <a:pPr algn="r" defTabSz="922338"/>
              <a:t>30</a:t>
            </a:fld>
            <a:endParaRPr lang="en-US" sz="1200">
              <a:latin typeface="Arial" charset="0"/>
            </a:endParaRPr>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a:ln/>
        </p:spPr>
        <p:txBody>
          <a:bodyPr lIns="92660" tIns="46331" rIns="92660" bIns="46331"/>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endParaRPr lang="en-US" smtClean="0"/>
          </a:p>
          <a:p>
            <a:pPr lvl="2"/>
            <a:endParaRPr lang="en-US" sz="2000" i="1" smtClean="0"/>
          </a:p>
          <a:p>
            <a:pPr lvl="2"/>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txBox="1">
            <a:spLocks noGrp="1" noChangeArrowheads="1"/>
          </p:cNvSpPr>
          <p:nvPr/>
        </p:nvSpPr>
        <p:spPr bwMode="auto">
          <a:xfrm>
            <a:off x="3978275" y="8843963"/>
            <a:ext cx="3043238" cy="463550"/>
          </a:xfrm>
          <a:prstGeom prst="rect">
            <a:avLst/>
          </a:prstGeom>
          <a:noFill/>
          <a:ln w="9525">
            <a:noFill/>
            <a:miter lim="800000"/>
            <a:headEnd/>
            <a:tailEnd/>
          </a:ln>
        </p:spPr>
        <p:txBody>
          <a:bodyPr lIns="93265" tIns="46634" rIns="93265" bIns="46634" anchor="b"/>
          <a:lstStyle/>
          <a:p>
            <a:pPr algn="r" defTabSz="930275"/>
            <a:fld id="{A7B3E002-4169-46A2-A2C3-60BF7E09F97B}" type="slidenum">
              <a:rPr lang="en-US" sz="1200" b="0">
                <a:latin typeface="Arial" charset="0"/>
              </a:rPr>
              <a:pPr algn="r" defTabSz="930275"/>
              <a:t>31</a:t>
            </a:fld>
            <a:endParaRPr lang="en-US" sz="1200" b="0">
              <a:latin typeface="Arial" charset="0"/>
            </a:endParaRPr>
          </a:p>
        </p:txBody>
      </p:sp>
      <p:sp>
        <p:nvSpPr>
          <p:cNvPr id="94210" name="Rectangle 7"/>
          <p:cNvSpPr txBox="1">
            <a:spLocks noGrp="1" noChangeArrowheads="1"/>
          </p:cNvSpPr>
          <p:nvPr/>
        </p:nvSpPr>
        <p:spPr bwMode="auto">
          <a:xfrm>
            <a:off x="3978275" y="8843963"/>
            <a:ext cx="3043238" cy="463550"/>
          </a:xfrm>
          <a:prstGeom prst="rect">
            <a:avLst/>
          </a:prstGeom>
          <a:noFill/>
          <a:ln w="9525">
            <a:noFill/>
            <a:miter lim="800000"/>
            <a:headEnd/>
            <a:tailEnd/>
          </a:ln>
        </p:spPr>
        <p:txBody>
          <a:bodyPr lIns="92660" tIns="46331" rIns="92660" bIns="46331" anchor="b"/>
          <a:lstStyle/>
          <a:p>
            <a:pPr algn="r" defTabSz="922338"/>
            <a:fld id="{B02EFA80-DF5E-4D0E-A2FD-ACDE97A72081}" type="slidenum">
              <a:rPr lang="en-US" sz="1200">
                <a:latin typeface="Arial" charset="0"/>
              </a:rPr>
              <a:pPr algn="r" defTabSz="922338"/>
              <a:t>31</a:t>
            </a:fld>
            <a:endParaRPr lang="en-US" sz="1200">
              <a:latin typeface="Arial" charset="0"/>
            </a:endParaRPr>
          </a:p>
        </p:txBody>
      </p:sp>
      <p:sp>
        <p:nvSpPr>
          <p:cNvPr id="94211" name="Rectangle 7"/>
          <p:cNvSpPr txBox="1">
            <a:spLocks noGrp="1" noChangeArrowheads="1"/>
          </p:cNvSpPr>
          <p:nvPr/>
        </p:nvSpPr>
        <p:spPr bwMode="auto">
          <a:xfrm>
            <a:off x="3978275" y="8843963"/>
            <a:ext cx="3043238" cy="463550"/>
          </a:xfrm>
          <a:prstGeom prst="rect">
            <a:avLst/>
          </a:prstGeom>
          <a:noFill/>
          <a:ln w="9525">
            <a:noFill/>
            <a:miter lim="800000"/>
            <a:headEnd/>
            <a:tailEnd/>
          </a:ln>
        </p:spPr>
        <p:txBody>
          <a:bodyPr lIns="92660" tIns="46331" rIns="92660" bIns="46331" anchor="b"/>
          <a:lstStyle/>
          <a:p>
            <a:pPr algn="r" defTabSz="922338"/>
            <a:fld id="{19FCCC28-2655-45EB-930E-F8AC412090A8}" type="slidenum">
              <a:rPr lang="en-US" sz="1200">
                <a:latin typeface="Arial" charset="0"/>
              </a:rPr>
              <a:pPr algn="r" defTabSz="922338"/>
              <a:t>31</a:t>
            </a:fld>
            <a:endParaRPr lang="en-US" sz="1200">
              <a:latin typeface="Arial" charset="0"/>
            </a:endParaRPr>
          </a:p>
        </p:txBody>
      </p:sp>
      <p:sp>
        <p:nvSpPr>
          <p:cNvPr id="94212" name="Rectangle 2"/>
          <p:cNvSpPr>
            <a:spLocks noGrp="1" noRot="1" noChangeAspect="1" noChangeArrowheads="1" noTextEdit="1"/>
          </p:cNvSpPr>
          <p:nvPr>
            <p:ph type="sldImg"/>
          </p:nvPr>
        </p:nvSpPr>
        <p:spPr>
          <a:ln/>
        </p:spPr>
      </p:sp>
      <p:sp>
        <p:nvSpPr>
          <p:cNvPr id="136198" name="Rectangle 3"/>
          <p:cNvSpPr>
            <a:spLocks noGrp="1" noChangeArrowheads="1"/>
          </p:cNvSpPr>
          <p:nvPr>
            <p:ph type="body" idx="1"/>
          </p:nvPr>
        </p:nvSpPr>
        <p:spPr>
          <a:ln/>
        </p:spPr>
        <p:txBody>
          <a:bodyPr lIns="92660" tIns="46331" rIns="92660" bIns="46331"/>
          <a:lstStyle/>
          <a:p>
            <a:pPr marL="293688" indent="-285750" eaLnBrk="1" hangingPunct="1"/>
            <a:r>
              <a:rPr lang="en-US" smtClean="0">
                <a:latin typeface="Microsoft Sans Serif" pitchFamily="34" charset="0"/>
              </a:rPr>
              <a:t>Retrieval models that incorporate time</a:t>
            </a:r>
          </a:p>
          <a:p>
            <a:pPr marL="693738" lvl="1" indent="-227013" eaLnBrk="1" hangingPunct="1"/>
            <a:r>
              <a:rPr lang="en-US" smtClean="0">
                <a:latin typeface="Microsoft Sans Serif" pitchFamily="34" charset="0"/>
              </a:rPr>
              <a:t>Document prior based on change patterns</a:t>
            </a:r>
          </a:p>
          <a:p>
            <a:pPr marL="693738" lvl="1" indent="-227013" eaLnBrk="1" hangingPunct="1"/>
            <a:r>
              <a:rPr lang="en-US" smtClean="0">
                <a:latin typeface="Microsoft Sans Serif" pitchFamily="34" charset="0"/>
              </a:rPr>
              <a:t>Differential weighting based on “term longevity” (and divergence from norm)</a:t>
            </a:r>
          </a:p>
          <a:p>
            <a:pPr marL="693738" lvl="1" indent="-227013" eaLnBrk="1" hangingPunct="1"/>
            <a:r>
              <a:rPr lang="en-US" smtClean="0">
                <a:latin typeface="Microsoft Sans Serif" pitchFamily="34" charset="0"/>
              </a:rPr>
              <a:t>Also, crawl policy, results presentation</a:t>
            </a:r>
          </a:p>
          <a:p>
            <a:pPr marL="693738" lvl="1" indent="-227013" eaLnBrk="1" hangingPunct="1"/>
            <a:endParaRPr lang="en-US" smtClean="0">
              <a:latin typeface="Microsoft Sans Serif" pitchFamily="34" charset="0"/>
            </a:endParaRPr>
          </a:p>
          <a:p>
            <a:pPr marL="293688" indent="-285750" eaLnBrk="1" hangingPunct="1"/>
            <a:r>
              <a:rPr lang="en-US" smtClean="0"/>
              <a:t>Elsas, J. and Dumais, S.  Leveraging temporal dynamics of document content in relevance ranking. In submission …</a:t>
            </a:r>
          </a:p>
          <a:p>
            <a:pPr marL="293688" indent="-285750" eaLnBrk="1" hangingPunct="1"/>
            <a:endParaRPr lang="en-US" smtClean="0"/>
          </a:p>
          <a:p>
            <a:pPr marL="293688" indent="-285750" eaLnBrk="1" hangingPunct="1"/>
            <a:r>
              <a:rPr lang="en-US" smtClean="0"/>
              <a:t>Teevan, J., Dumais, S.,  Liebling, D. and Hughes, R. (2009).  Changing the Way People View Changes on the Web. In Proceedings of UIST 2009.</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a:ln/>
        </p:spPr>
      </p:sp>
      <p:sp>
        <p:nvSpPr>
          <p:cNvPr id="962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a:ln/>
        </p:spPr>
      </p:sp>
      <p:sp>
        <p:nvSpPr>
          <p:cNvPr id="98306" name="Rectangle 3"/>
          <p:cNvSpPr>
            <a:spLocks noGrp="1" noChangeArrowheads="1"/>
          </p:cNvSpPr>
          <p:nvPr>
            <p:ph type="body" idx="1"/>
          </p:nvPr>
        </p:nvSpPr>
        <p:spPr>
          <a:noFill/>
          <a:ln/>
        </p:spPr>
        <p:txBody>
          <a:bodyPr/>
          <a:lstStyle/>
          <a:p>
            <a:r>
              <a:rPr lang="en-US" smtClean="0"/>
              <a:t>Kohavi, R. (2008)  Practical Guide to Controlled Experiments on the Web: Listen to Your Customers not to the HiPPO.  Industry Day presentation, CIKM 2008. http://exp-platform.com/hippo.aspx</a:t>
            </a:r>
          </a:p>
          <a:p>
            <a:endParaRPr lang="en-US" smtClean="0"/>
          </a:p>
          <a:p>
            <a:r>
              <a:rPr lang="en-US" smtClean="0"/>
              <a:t>Filip Radlinski and Thorsten Joachims (2005).  Query chains: Learning to rank from implicit feedback. In Proceedings of KDD 2005,</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a:ln/>
        </p:spPr>
      </p:sp>
      <p:sp>
        <p:nvSpPr>
          <p:cNvPr id="100354" name="Notes Placeholder 2"/>
          <p:cNvSpPr>
            <a:spLocks noGrp="1"/>
          </p:cNvSpPr>
          <p:nvPr>
            <p:ph type="body" idx="1"/>
          </p:nvPr>
        </p:nvSpPr>
        <p:spPr>
          <a:noFill/>
          <a:ln/>
        </p:spPr>
        <p:txBody>
          <a:bodyPr/>
          <a:lstStyle/>
          <a:p>
            <a:endParaRPr lang="en-US" smtClean="0"/>
          </a:p>
        </p:txBody>
      </p:sp>
      <p:sp>
        <p:nvSpPr>
          <p:cNvPr id="100355" name="Slide Number Placeholder 3"/>
          <p:cNvSpPr>
            <a:spLocks noGrp="1"/>
          </p:cNvSpPr>
          <p:nvPr>
            <p:ph type="sldNum" sz="quarter" idx="5"/>
          </p:nvPr>
        </p:nvSpPr>
        <p:spPr>
          <a:noFill/>
        </p:spPr>
        <p:txBody>
          <a:bodyPr/>
          <a:lstStyle/>
          <a:p>
            <a:pPr defTabSz="931863"/>
            <a:fld id="{DD9B927D-C918-4F04-BDA0-2838BE57B306}" type="slidenum">
              <a:rPr lang="en-US" smtClean="0"/>
              <a:pPr defTabSz="931863"/>
              <a:t>34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a:ln/>
        </p:spPr>
      </p:sp>
      <p:sp>
        <p:nvSpPr>
          <p:cNvPr id="102402" name="Notes Placeholder 2"/>
          <p:cNvSpPr>
            <a:spLocks noGrp="1"/>
          </p:cNvSpPr>
          <p:nvPr>
            <p:ph type="body" idx="1"/>
          </p:nvPr>
        </p:nvSpPr>
        <p:spPr>
          <a:noFill/>
          <a:ln/>
        </p:spPr>
        <p:txBody>
          <a:bodyPr/>
          <a:lstStyle/>
          <a:p>
            <a:endParaRPr lang="en-US" smtClean="0"/>
          </a:p>
        </p:txBody>
      </p:sp>
      <p:sp>
        <p:nvSpPr>
          <p:cNvPr id="102403" name="Slide Number Placeholder 3"/>
          <p:cNvSpPr>
            <a:spLocks noGrp="1"/>
          </p:cNvSpPr>
          <p:nvPr>
            <p:ph type="sldNum" sz="quarter" idx="5"/>
          </p:nvPr>
        </p:nvSpPr>
        <p:spPr>
          <a:noFill/>
        </p:spPr>
        <p:txBody>
          <a:bodyPr/>
          <a:lstStyle/>
          <a:p>
            <a:pPr defTabSz="931863"/>
            <a:fld id="{D6D5AE30-E0E8-412F-B884-5908F669D9C3}" type="slidenum">
              <a:rPr lang="en-US" smtClean="0"/>
              <a:pPr defTabSz="931863"/>
              <a:t>35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endParaRPr lang="en-US" smtClean="0"/>
          </a:p>
        </p:txBody>
      </p:sp>
      <p:sp>
        <p:nvSpPr>
          <p:cNvPr id="39939" name="Slide Number Placeholder 3"/>
          <p:cNvSpPr txBox="1">
            <a:spLocks noGrp="1"/>
          </p:cNvSpPr>
          <p:nvPr/>
        </p:nvSpPr>
        <p:spPr bwMode="auto">
          <a:xfrm>
            <a:off x="3978275" y="8843963"/>
            <a:ext cx="3043238" cy="463550"/>
          </a:xfrm>
          <a:prstGeom prst="rect">
            <a:avLst/>
          </a:prstGeom>
          <a:noFill/>
          <a:ln w="9525">
            <a:noFill/>
            <a:miter lim="800000"/>
            <a:headEnd/>
            <a:tailEnd/>
          </a:ln>
        </p:spPr>
        <p:txBody>
          <a:bodyPr lIns="93265" tIns="46634" rIns="93265" bIns="46634" anchor="b"/>
          <a:lstStyle/>
          <a:p>
            <a:pPr algn="r" defTabSz="930275"/>
            <a:fld id="{92A7C04E-F584-4F60-AFD1-B733BCB5F07A}" type="slidenum">
              <a:rPr lang="en-US" sz="1200" b="0">
                <a:latin typeface="Arial" charset="0"/>
              </a:rPr>
              <a:pPr algn="r" defTabSz="930275"/>
              <a:t>5</a:t>
            </a:fld>
            <a:endParaRPr lang="en-US" sz="1200" b="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pPr>
              <a:buFontTx/>
              <a:buChar char="-"/>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pPr>
              <a:buFontTx/>
              <a:buChar char="-"/>
            </a:pPr>
            <a:r>
              <a:rPr lang="en-US" smtClean="0"/>
              <a:t>0</a:t>
            </a:r>
            <a:r>
              <a:rPr lang="en-US" baseline="30000" smtClean="0"/>
              <a:t>st</a:t>
            </a:r>
            <a:r>
              <a:rPr lang="en-US" smtClean="0"/>
              <a:t> CHI Meeting  (3</a:t>
            </a:r>
            <a:r>
              <a:rPr lang="en-US" baseline="30000" smtClean="0"/>
              <a:t>rd</a:t>
            </a:r>
            <a:r>
              <a:rPr lang="en-US" smtClean="0"/>
              <a:t> SIGIR Meeting)</a:t>
            </a:r>
          </a:p>
          <a:p>
            <a:pPr>
              <a:buFontTx/>
              <a:buChar char="-"/>
            </a:pPr>
            <a:r>
              <a:rPr lang="en-US" smtClean="0"/>
              <a:t>“In describing items in a database, system designers are at a disadvantage in that they do not usually get explicit, immediate, and continuous feedback from users.  Knowing how people describe objects and shift their descriptions for audiences of different levels of sophistication may help designers build systems whose information is accessible to the widest possible audience”.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r>
              <a:rPr lang="en-US" smtClean="0"/>
              <a:t>GOMEZ, L. M., LOCHBAUM, C. C., AND LANDAUER, T. K. All the right words: Finding what you</a:t>
            </a:r>
          </a:p>
          <a:p>
            <a:r>
              <a:rPr lang="en-US" smtClean="0"/>
              <a:t>want as a function of richness of indexing vocabulary. JASIS, 41(8), 1990, 547-559.</a:t>
            </a:r>
          </a:p>
          <a:p>
            <a:r>
              <a:rPr lang="en-US" b="1" smtClean="0"/>
              <a:t> </a:t>
            </a:r>
            <a:endParaRPr lang="en-US" smtClean="0"/>
          </a:p>
          <a:p>
            <a:r>
              <a:rPr lang="en-US" smtClean="0"/>
              <a:t>FURNAS, G. W. Experience with an adaptive indexing scheme. In Proceedings of CHI’85 Human</a:t>
            </a:r>
          </a:p>
          <a:p>
            <a:r>
              <a:rPr lang="en-US" smtClean="0"/>
              <a:t>Factors in Computing, 1985, pp. 131-135.</a:t>
            </a:r>
          </a:p>
          <a:p>
            <a:endParaRPr lang="en-US" smtClean="0"/>
          </a:p>
          <a:p>
            <a:r>
              <a:rPr lang="en-US" smtClean="0"/>
              <a:t>DEERWESTER, S. DUMAIS, S.T., FURNAS, G.W., LANDAUER, T.K., AND HARSHMAN, R.  Indexing by Latent Semantic Analysis, JASIS, 4(), 1990, 391-407.</a:t>
            </a:r>
          </a:p>
          <a:p>
            <a:endParaRPr lang="en-US" smtClean="0"/>
          </a:p>
          <a:p>
            <a:r>
              <a:rPr lang="en-US" smtClean="0"/>
              <a:t>DUMAIS, S.T., FURNAS, G.W., LANDAUER, T.K., DEERWESTER, S. AND HARSHMAN, R. Using Latent Semantic Analysis to improve access to textual information.  Proceedings of CHI’88 Human Factors in Computing, 1988, 281-285.</a:t>
            </a:r>
          </a:p>
          <a:p>
            <a:endParaRPr lang="en-US" smtClean="0"/>
          </a:p>
        </p:txBody>
      </p:sp>
      <p:sp>
        <p:nvSpPr>
          <p:cNvPr id="46083" name="Slide Number Placeholder 3"/>
          <p:cNvSpPr txBox="1">
            <a:spLocks noGrp="1"/>
          </p:cNvSpPr>
          <p:nvPr/>
        </p:nvSpPr>
        <p:spPr bwMode="auto">
          <a:xfrm>
            <a:off x="3978275" y="8843963"/>
            <a:ext cx="3043238" cy="463550"/>
          </a:xfrm>
          <a:prstGeom prst="rect">
            <a:avLst/>
          </a:prstGeom>
          <a:noFill/>
          <a:ln w="9525">
            <a:noFill/>
            <a:miter lim="800000"/>
            <a:headEnd/>
            <a:tailEnd/>
          </a:ln>
        </p:spPr>
        <p:txBody>
          <a:bodyPr lIns="93265" tIns="46634" rIns="93265" bIns="46634" anchor="b"/>
          <a:lstStyle/>
          <a:p>
            <a:pPr algn="r" defTabSz="930275"/>
            <a:fld id="{A8517F40-12A6-444E-81A0-171702AEF636}" type="slidenum">
              <a:rPr lang="en-US" sz="1200" b="0">
                <a:latin typeface="Arial" charset="0"/>
              </a:rPr>
              <a:pPr algn="r" defTabSz="930275"/>
              <a:t>8</a:t>
            </a:fld>
            <a:endParaRPr lang="en-US" sz="1200" b="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endParaRPr lang="en-US" smtClean="0"/>
          </a:p>
        </p:txBody>
      </p:sp>
      <p:sp>
        <p:nvSpPr>
          <p:cNvPr id="48131" name="Slide Number Placeholder 3"/>
          <p:cNvSpPr txBox="1">
            <a:spLocks noGrp="1"/>
          </p:cNvSpPr>
          <p:nvPr/>
        </p:nvSpPr>
        <p:spPr bwMode="auto">
          <a:xfrm>
            <a:off x="3978275" y="8843963"/>
            <a:ext cx="3043238" cy="463550"/>
          </a:xfrm>
          <a:prstGeom prst="rect">
            <a:avLst/>
          </a:prstGeom>
          <a:noFill/>
          <a:ln w="9525">
            <a:noFill/>
            <a:miter lim="800000"/>
            <a:headEnd/>
            <a:tailEnd/>
          </a:ln>
        </p:spPr>
        <p:txBody>
          <a:bodyPr lIns="93265" tIns="46634" rIns="93265" bIns="46634" anchor="b"/>
          <a:lstStyle/>
          <a:p>
            <a:pPr algn="r" defTabSz="930275"/>
            <a:fld id="{E35A54E5-E549-4C1A-8C42-22CC87B41E04}" type="slidenum">
              <a:rPr lang="en-US" sz="1200" b="0">
                <a:latin typeface="Arial" charset="0"/>
              </a:rPr>
              <a:pPr algn="r" defTabSz="930275"/>
              <a:t>9</a:t>
            </a:fld>
            <a:endParaRPr lang="en-US" sz="1200" b="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300038" y="6248400"/>
            <a:ext cx="2133600" cy="476250"/>
          </a:xfrm>
        </p:spPr>
        <p:txBody>
          <a:bodyPr/>
          <a:lstStyle>
            <a:lvl1pPr>
              <a:defRPr smtClean="0"/>
            </a:lvl1pPr>
          </a:lstStyle>
          <a:p>
            <a:pPr>
              <a:defRPr/>
            </a:pPr>
            <a:r>
              <a:rPr lang="en-US"/>
              <a:t>SIGIR 2009</a:t>
            </a: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FD0D8866-B0F7-4522-9465-16B697DACB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r>
              <a:rPr lang="en-US"/>
              <a:t>SIGIR 2009</a:t>
            </a:r>
          </a:p>
        </p:txBody>
      </p:sp>
      <p:sp>
        <p:nvSpPr>
          <p:cNvPr id="5" name="Rectangle 3"/>
          <p:cNvSpPr>
            <a:spLocks noGrp="1" noChangeArrowheads="1"/>
          </p:cNvSpPr>
          <p:nvPr>
            <p:ph type="sldNum" sz="quarter" idx="11"/>
          </p:nvPr>
        </p:nvSpPr>
        <p:spPr>
          <a:ln/>
        </p:spPr>
        <p:txBody>
          <a:bodyPr/>
          <a:lstStyle>
            <a:lvl1pPr>
              <a:defRPr/>
            </a:lvl1pPr>
          </a:lstStyle>
          <a:p>
            <a:pPr>
              <a:defRPr/>
            </a:pPr>
            <a:fld id="{4844759F-5EF1-44DF-8A90-5EEB9F71722A}"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r>
              <a:rPr lang="en-US"/>
              <a:t>SIGIR 2009</a:t>
            </a:r>
          </a:p>
        </p:txBody>
      </p:sp>
      <p:sp>
        <p:nvSpPr>
          <p:cNvPr id="5" name="Rectangle 3"/>
          <p:cNvSpPr>
            <a:spLocks noGrp="1" noChangeArrowheads="1"/>
          </p:cNvSpPr>
          <p:nvPr>
            <p:ph type="sldNum" sz="quarter" idx="11"/>
          </p:nvPr>
        </p:nvSpPr>
        <p:spPr>
          <a:ln/>
        </p:spPr>
        <p:txBody>
          <a:bodyPr/>
          <a:lstStyle>
            <a:lvl1pPr>
              <a:defRPr/>
            </a:lvl1pPr>
          </a:lstStyle>
          <a:p>
            <a:pPr>
              <a:defRPr/>
            </a:pPr>
            <a:fld id="{66C22A05-5352-44CD-9B63-478D8F5B6752}"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r>
              <a:rPr lang="en-US"/>
              <a:t>SIGIR 2009</a:t>
            </a:r>
          </a:p>
        </p:txBody>
      </p:sp>
      <p:sp>
        <p:nvSpPr>
          <p:cNvPr id="6" name="Rectangle 3"/>
          <p:cNvSpPr>
            <a:spLocks noGrp="1" noChangeArrowheads="1"/>
          </p:cNvSpPr>
          <p:nvPr>
            <p:ph type="sldNum" sz="quarter" idx="11"/>
          </p:nvPr>
        </p:nvSpPr>
        <p:spPr>
          <a:ln/>
        </p:spPr>
        <p:txBody>
          <a:bodyPr/>
          <a:lstStyle>
            <a:lvl1pPr>
              <a:defRPr/>
            </a:lvl1pPr>
          </a:lstStyle>
          <a:p>
            <a:pPr>
              <a:defRPr/>
            </a:pPr>
            <a:fld id="{2E6C183F-A63D-405C-8771-109099BA2900}"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r>
              <a:rPr lang="en-US"/>
              <a:t>SIGIR 2009</a:t>
            </a:r>
          </a:p>
        </p:txBody>
      </p:sp>
      <p:sp>
        <p:nvSpPr>
          <p:cNvPr id="7" name="Rectangle 3"/>
          <p:cNvSpPr>
            <a:spLocks noGrp="1" noChangeArrowheads="1"/>
          </p:cNvSpPr>
          <p:nvPr>
            <p:ph type="sldNum" sz="quarter" idx="11"/>
          </p:nvPr>
        </p:nvSpPr>
        <p:spPr>
          <a:ln/>
        </p:spPr>
        <p:txBody>
          <a:bodyPr/>
          <a:lstStyle>
            <a:lvl1pPr>
              <a:defRPr/>
            </a:lvl1pPr>
          </a:lstStyle>
          <a:p>
            <a:pPr>
              <a:defRPr/>
            </a:pPr>
            <a:fld id="{F8430157-4F4D-4A79-B484-6362EEA6E3AE}" type="slidenum">
              <a:rPr lang="en-US"/>
              <a:pPr>
                <a:defRPr/>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r>
              <a:rPr lang="en-US"/>
              <a:t>SIGIR 2009</a:t>
            </a:r>
          </a:p>
        </p:txBody>
      </p:sp>
      <p:sp>
        <p:nvSpPr>
          <p:cNvPr id="8" name="Rectangle 3"/>
          <p:cNvSpPr>
            <a:spLocks noGrp="1" noChangeArrowheads="1"/>
          </p:cNvSpPr>
          <p:nvPr>
            <p:ph type="sldNum" sz="quarter" idx="11"/>
          </p:nvPr>
        </p:nvSpPr>
        <p:spPr>
          <a:ln/>
        </p:spPr>
        <p:txBody>
          <a:bodyPr/>
          <a:lstStyle>
            <a:lvl1pPr>
              <a:defRPr/>
            </a:lvl1pPr>
          </a:lstStyle>
          <a:p>
            <a:pPr>
              <a:defRPr/>
            </a:pPr>
            <a:fld id="{064D8275-6B38-4DC0-B196-B3338C654A1E}"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r>
              <a:rPr lang="en-US"/>
              <a:t>SIGIR 2009</a:t>
            </a:r>
          </a:p>
        </p:txBody>
      </p:sp>
      <p:sp>
        <p:nvSpPr>
          <p:cNvPr id="5" name="Rectangle 3"/>
          <p:cNvSpPr>
            <a:spLocks noGrp="1" noChangeArrowheads="1"/>
          </p:cNvSpPr>
          <p:nvPr>
            <p:ph type="sldNum" sz="quarter" idx="11"/>
          </p:nvPr>
        </p:nvSpPr>
        <p:spPr>
          <a:ln/>
        </p:spPr>
        <p:txBody>
          <a:bodyPr/>
          <a:lstStyle>
            <a:lvl1pPr>
              <a:defRPr/>
            </a:lvl1pPr>
          </a:lstStyle>
          <a:p>
            <a:pPr>
              <a:defRPr/>
            </a:pPr>
            <a:fld id="{741356E6-2D9C-49FC-828F-C4AE87AFCE14}"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SIGIR 2009</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4AF2FA-6669-4300-8A35-D8EEA5204DD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SIGIR 2009</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F5DC9F-8C85-4D77-AD71-D612010D19B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SIGIR 2009</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89D41C-8206-432F-BA0E-7821948C839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SIGIR 2009</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7C6622-7975-4D2F-8938-5DEEBD1FE3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xfrm>
            <a:off x="457200" y="6254750"/>
            <a:ext cx="2476500" cy="476250"/>
          </a:xfrm>
        </p:spPr>
        <p:txBody>
          <a:bodyPr/>
          <a:lstStyle>
            <a:lvl1pPr>
              <a:defRPr smtClean="0"/>
            </a:lvl1pPr>
          </a:lstStyle>
          <a:p>
            <a:pPr>
              <a:defRPr/>
            </a:pPr>
            <a:r>
              <a:rPr lang="en-US"/>
              <a:t>SIGIR 2009</a:t>
            </a:r>
          </a:p>
        </p:txBody>
      </p:sp>
      <p:sp>
        <p:nvSpPr>
          <p:cNvPr id="5" name="Rectangle 3"/>
          <p:cNvSpPr>
            <a:spLocks noGrp="1" noChangeArrowheads="1"/>
          </p:cNvSpPr>
          <p:nvPr>
            <p:ph type="sldNum" sz="quarter" idx="11"/>
          </p:nvPr>
        </p:nvSpPr>
        <p:spPr/>
        <p:txBody>
          <a:bodyPr/>
          <a:lstStyle>
            <a:lvl1pPr>
              <a:defRPr/>
            </a:lvl1pPr>
          </a:lstStyle>
          <a:p>
            <a:pPr>
              <a:defRPr/>
            </a:pPr>
            <a:fld id="{D3C3E62E-E72A-43CE-8CE6-46078C16DC7D}"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SIGIR 2009</a:t>
            </a: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25420C6-8CAE-4E29-8B54-F1CBD623E9F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SIGIR 2009</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29EDF1F-9AD6-4159-858C-1DDB3C8AAF3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SIGIR 2009</a:t>
            </a: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5C734-45D0-42BE-974C-62B39B302BA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SIGIR 2009</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A07F76-AC0E-4E37-BAD7-A71C7E641DBC}"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SIGIR 2009</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E93454-0121-4FC2-A273-E598D942CD23}"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SIGIR 2009</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D9C573-5284-4253-A8E7-361ABEAD51F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SIGIR 2009</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207EAD-C42B-4C8A-A6A0-69C2F8A5F70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r>
              <a:rPr lang="en-US"/>
              <a:t>SIGIR 2009</a:t>
            </a:r>
          </a:p>
        </p:txBody>
      </p:sp>
      <p:sp>
        <p:nvSpPr>
          <p:cNvPr id="5" name="Rectangle 3"/>
          <p:cNvSpPr>
            <a:spLocks noGrp="1" noChangeArrowheads="1"/>
          </p:cNvSpPr>
          <p:nvPr>
            <p:ph type="sldNum" sz="quarter" idx="11"/>
          </p:nvPr>
        </p:nvSpPr>
        <p:spPr>
          <a:ln/>
        </p:spPr>
        <p:txBody>
          <a:bodyPr/>
          <a:lstStyle>
            <a:lvl1pPr>
              <a:defRPr/>
            </a:lvl1pPr>
          </a:lstStyle>
          <a:p>
            <a:pPr>
              <a:defRPr/>
            </a:pPr>
            <a:fld id="{E7D7E51C-30DE-4E45-AFE4-13C914DE8460}"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r>
              <a:rPr lang="en-US"/>
              <a:t>SIGIR 2009</a:t>
            </a:r>
          </a:p>
        </p:txBody>
      </p:sp>
      <p:sp>
        <p:nvSpPr>
          <p:cNvPr id="6" name="Rectangle 3"/>
          <p:cNvSpPr>
            <a:spLocks noGrp="1" noChangeArrowheads="1"/>
          </p:cNvSpPr>
          <p:nvPr>
            <p:ph type="sldNum" sz="quarter" idx="11"/>
          </p:nvPr>
        </p:nvSpPr>
        <p:spPr>
          <a:ln/>
        </p:spPr>
        <p:txBody>
          <a:bodyPr/>
          <a:lstStyle>
            <a:lvl1pPr>
              <a:defRPr/>
            </a:lvl1pPr>
          </a:lstStyle>
          <a:p>
            <a:pPr>
              <a:defRPr/>
            </a:pPr>
            <a:fld id="{2B2E1BCB-9079-4D3F-A72C-3F01FCE40D7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r>
              <a:rPr lang="en-US"/>
              <a:t>SIGIR 2009</a:t>
            </a:r>
          </a:p>
        </p:txBody>
      </p:sp>
      <p:sp>
        <p:nvSpPr>
          <p:cNvPr id="8" name="Rectangle 3"/>
          <p:cNvSpPr>
            <a:spLocks noGrp="1" noChangeArrowheads="1"/>
          </p:cNvSpPr>
          <p:nvPr>
            <p:ph type="sldNum" sz="quarter" idx="11"/>
          </p:nvPr>
        </p:nvSpPr>
        <p:spPr>
          <a:ln/>
        </p:spPr>
        <p:txBody>
          <a:bodyPr/>
          <a:lstStyle>
            <a:lvl1pPr>
              <a:defRPr/>
            </a:lvl1pPr>
          </a:lstStyle>
          <a:p>
            <a:pPr>
              <a:defRPr/>
            </a:pPr>
            <a:fld id="{224BFF3F-13A4-4616-BB88-3C9A8F613C08}"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r>
              <a:rPr lang="en-US"/>
              <a:t>SIGIR 2009</a:t>
            </a:r>
          </a:p>
        </p:txBody>
      </p:sp>
      <p:sp>
        <p:nvSpPr>
          <p:cNvPr id="4" name="Rectangle 3"/>
          <p:cNvSpPr>
            <a:spLocks noGrp="1" noChangeArrowheads="1"/>
          </p:cNvSpPr>
          <p:nvPr>
            <p:ph type="sldNum" sz="quarter" idx="11"/>
          </p:nvPr>
        </p:nvSpPr>
        <p:spPr>
          <a:ln/>
        </p:spPr>
        <p:txBody>
          <a:bodyPr/>
          <a:lstStyle>
            <a:lvl1pPr>
              <a:defRPr/>
            </a:lvl1pPr>
          </a:lstStyle>
          <a:p>
            <a:pPr>
              <a:defRPr/>
            </a:pPr>
            <a:fld id="{615DE571-4D97-4F58-8F7B-7B4462E49D67}"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r>
              <a:rPr lang="en-US"/>
              <a:t>SIGIR 2009</a:t>
            </a:r>
          </a:p>
        </p:txBody>
      </p:sp>
      <p:sp>
        <p:nvSpPr>
          <p:cNvPr id="3" name="Rectangle 3"/>
          <p:cNvSpPr>
            <a:spLocks noGrp="1" noChangeArrowheads="1"/>
          </p:cNvSpPr>
          <p:nvPr>
            <p:ph type="sldNum" sz="quarter" idx="11"/>
          </p:nvPr>
        </p:nvSpPr>
        <p:spPr>
          <a:ln/>
        </p:spPr>
        <p:txBody>
          <a:bodyPr/>
          <a:lstStyle>
            <a:lvl1pPr>
              <a:defRPr/>
            </a:lvl1pPr>
          </a:lstStyle>
          <a:p>
            <a:pPr>
              <a:defRPr/>
            </a:pPr>
            <a:fld id="{5B5EB525-15C0-4E82-9501-430EE3CFF46D}"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r>
              <a:rPr lang="en-US"/>
              <a:t>SIGIR 2009</a:t>
            </a:r>
          </a:p>
        </p:txBody>
      </p:sp>
      <p:sp>
        <p:nvSpPr>
          <p:cNvPr id="6" name="Rectangle 3"/>
          <p:cNvSpPr>
            <a:spLocks noGrp="1" noChangeArrowheads="1"/>
          </p:cNvSpPr>
          <p:nvPr>
            <p:ph type="sldNum" sz="quarter" idx="11"/>
          </p:nvPr>
        </p:nvSpPr>
        <p:spPr>
          <a:ln/>
        </p:spPr>
        <p:txBody>
          <a:bodyPr/>
          <a:lstStyle>
            <a:lvl1pPr>
              <a:defRPr/>
            </a:lvl1pPr>
          </a:lstStyle>
          <a:p>
            <a:pPr>
              <a:defRPr/>
            </a:pPr>
            <a:fld id="{40774DE6-1A58-4959-80B2-EC3BA07B0F0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r>
              <a:rPr lang="en-US"/>
              <a:t>SIGIR 2009</a:t>
            </a:r>
          </a:p>
        </p:txBody>
      </p:sp>
      <p:sp>
        <p:nvSpPr>
          <p:cNvPr id="6" name="Rectangle 3"/>
          <p:cNvSpPr>
            <a:spLocks noGrp="1" noChangeArrowheads="1"/>
          </p:cNvSpPr>
          <p:nvPr>
            <p:ph type="sldNum" sz="quarter" idx="11"/>
          </p:nvPr>
        </p:nvSpPr>
        <p:spPr>
          <a:ln/>
        </p:spPr>
        <p:txBody>
          <a:bodyPr/>
          <a:lstStyle>
            <a:lvl1pPr>
              <a:defRPr/>
            </a:lvl1pPr>
          </a:lstStyle>
          <a:p>
            <a:pPr>
              <a:defRPr/>
            </a:pPr>
            <a:fld id="{8C7192E2-19E5-49AE-BC3F-633BF25D2BDC}"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4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smtClean="0">
                <a:latin typeface="Arial" charset="0"/>
              </a:defRPr>
            </a:lvl1pPr>
          </a:lstStyle>
          <a:p>
            <a:pPr>
              <a:defRPr/>
            </a:pPr>
            <a:r>
              <a:rPr lang="en-US"/>
              <a:t>SIGIR 2009</a:t>
            </a:r>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pPr>
              <a:defRPr/>
            </a:pPr>
            <a:fld id="{9C969DE3-BAE4-459B-8B82-07FE6C701145}" type="slidenum">
              <a:rPr lang="en-US"/>
              <a:pPr>
                <a:defRPr/>
              </a:pPr>
              <a:t>‹#›</a:t>
            </a:fld>
            <a:endParaRPr lang="en-US"/>
          </a:p>
        </p:txBody>
      </p:sp>
      <p:grpSp>
        <p:nvGrpSpPr>
          <p:cNvPr id="56324" name="Group 4"/>
          <p:cNvGrpSpPr>
            <a:grpSpLocks/>
          </p:cNvGrpSpPr>
          <p:nvPr/>
        </p:nvGrpSpPr>
        <p:grpSpPr bwMode="auto">
          <a:xfrm>
            <a:off x="0" y="0"/>
            <a:ext cx="9140825" cy="6850063"/>
            <a:chOff x="0" y="0"/>
            <a:chExt cx="5758" cy="4315"/>
          </a:xfrm>
        </p:grpSpPr>
        <p:grpSp>
          <p:nvGrpSpPr>
            <p:cNvPr id="56328"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4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410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410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latin typeface="Arial" charset="0"/>
              </a:defRPr>
            </a:lvl1pPr>
          </a:lstStyle>
          <a:p>
            <a:pPr>
              <a:defRPr/>
            </a:pPr>
            <a:endParaRPr lang="en-US"/>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766" r:id="rId1"/>
    <p:sldLayoutId id="2147483767" r:id="rId2"/>
    <p:sldLayoutId id="2147483754" r:id="rId3"/>
    <p:sldLayoutId id="2147483753" r:id="rId4"/>
    <p:sldLayoutId id="2147483752" r:id="rId5"/>
    <p:sldLayoutId id="2147483751" r:id="rId6"/>
    <p:sldLayoutId id="2147483750" r:id="rId7"/>
    <p:sldLayoutId id="2147483749" r:id="rId8"/>
    <p:sldLayoutId id="2147483748" r:id="rId9"/>
    <p:sldLayoutId id="2147483747" r:id="rId10"/>
    <p:sldLayoutId id="2147483746" r:id="rId11"/>
    <p:sldLayoutId id="2147483745" r:id="rId12"/>
    <p:sldLayoutId id="2147483744" r:id="rId13"/>
    <p:sldLayoutId id="2147483743" r:id="rId14"/>
    <p:sldLayoutId id="2147483742" r:id="rId15"/>
  </p:sldLayoutIdLst>
  <p:timing>
    <p:tnLst>
      <p:par>
        <p:cTn id="1" dur="indefinite" restart="never" nodeType="tmRoot"/>
      </p:par>
    </p:tnLst>
  </p:timing>
  <p:hf sldNum="0" hdr="0" ftr="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Calibri"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Calibri"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Calibri"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Calibri"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smtClean="0">
                <a:solidFill>
                  <a:schemeClr val="tx1">
                    <a:tint val="75000"/>
                  </a:schemeClr>
                </a:solidFill>
              </a:defRPr>
            </a:lvl1pPr>
          </a:lstStyle>
          <a:p>
            <a:pPr>
              <a:defRPr/>
            </a:pPr>
            <a:r>
              <a:rPr lang="en-US"/>
              <a:t>SIGIR 2009</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defRPr>
            </a:lvl1pPr>
          </a:lstStyle>
          <a:p>
            <a:pPr>
              <a:defRPr/>
            </a:pPr>
            <a:fld id="{4E04F0C6-DD5F-4E84-879E-40E34C224F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5" r:id="rId1"/>
    <p:sldLayoutId id="2147483764" r:id="rId2"/>
    <p:sldLayoutId id="2147483763" r:id="rId3"/>
    <p:sldLayoutId id="2147483762" r:id="rId4"/>
    <p:sldLayoutId id="2147483761" r:id="rId5"/>
    <p:sldLayoutId id="2147483760" r:id="rId6"/>
    <p:sldLayoutId id="2147483759" r:id="rId7"/>
    <p:sldLayoutId id="2147483758" r:id="rId8"/>
    <p:sldLayoutId id="2147483757" r:id="rId9"/>
    <p:sldLayoutId id="2147483756" r:id="rId10"/>
    <p:sldLayoutId id="2147483755" r:id="rId11"/>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2" Type="http://schemas.openxmlformats.org/officeDocument/2006/relationships/notesSlide" Target="../notesSlides/notesSlide10.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Shortcut%20to%20SISClient.exe.lnk"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65.emf"/><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s>
</file>

<file path=ppt/slides/_rels/slide3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5.png"/><Relationship Id="rId7"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96.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2378075"/>
            <a:ext cx="7772400" cy="1920875"/>
          </a:xfrm>
        </p:spPr>
        <p:txBody>
          <a:bodyPr/>
          <a:lstStyle/>
          <a:p>
            <a:pPr>
              <a:defRPr/>
            </a:pPr>
            <a:r>
              <a:rPr lang="en-US" dirty="0" smtClean="0"/>
              <a:t>An Interdisciplinary Perspective on IR</a:t>
            </a:r>
            <a:endParaRPr lang="en-US" dirty="0"/>
          </a:p>
        </p:txBody>
      </p:sp>
      <p:sp>
        <p:nvSpPr>
          <p:cNvPr id="3" name="Subtitle 2"/>
          <p:cNvSpPr>
            <a:spLocks noGrp="1"/>
          </p:cNvSpPr>
          <p:nvPr>
            <p:ph type="subTitle" sz="quarter" idx="1"/>
          </p:nvPr>
        </p:nvSpPr>
        <p:spPr>
          <a:xfrm>
            <a:off x="1371600" y="4527550"/>
            <a:ext cx="6400800" cy="1752600"/>
          </a:xfrm>
        </p:spPr>
        <p:txBody>
          <a:bodyPr/>
          <a:lstStyle/>
          <a:p>
            <a:pPr>
              <a:defRPr/>
            </a:pPr>
            <a:r>
              <a:rPr lang="en-US" dirty="0" smtClean="0"/>
              <a:t>Susan Dumais</a:t>
            </a:r>
          </a:p>
          <a:p>
            <a:pPr>
              <a:defRPr/>
            </a:pPr>
            <a:r>
              <a:rPr lang="en-US" dirty="0" smtClean="0"/>
              <a:t>Microsoft Research</a:t>
            </a:r>
            <a:endParaRPr lang="en-US" dirty="0"/>
          </a:p>
        </p:txBody>
      </p:sp>
      <p:sp>
        <p:nvSpPr>
          <p:cNvPr id="31747" name="Date Placeholder 3"/>
          <p:cNvSpPr>
            <a:spLocks noGrp="1"/>
          </p:cNvSpPr>
          <p:nvPr>
            <p:ph type="dt" sz="quarter" idx="10"/>
          </p:nvPr>
        </p:nvSpPr>
        <p:spPr>
          <a:noFill/>
        </p:spPr>
        <p:txBody>
          <a:bodyPr/>
          <a:lstStyle/>
          <a:p>
            <a:r>
              <a:rPr lang="en-US"/>
              <a:t>SIGIR 2009</a:t>
            </a:r>
          </a:p>
        </p:txBody>
      </p:sp>
      <p:grpSp>
        <p:nvGrpSpPr>
          <p:cNvPr id="31748" name="Group 8"/>
          <p:cNvGrpSpPr>
            <a:grpSpLocks/>
          </p:cNvGrpSpPr>
          <p:nvPr/>
        </p:nvGrpSpPr>
        <p:grpSpPr bwMode="auto">
          <a:xfrm>
            <a:off x="1377950" y="177800"/>
            <a:ext cx="6237288" cy="1377950"/>
            <a:chOff x="191070" y="177422"/>
            <a:chExt cx="6168788" cy="1503730"/>
          </a:xfrm>
        </p:grpSpPr>
        <p:grpSp>
          <p:nvGrpSpPr>
            <p:cNvPr id="31749" name="Group 7"/>
            <p:cNvGrpSpPr>
              <a:grpSpLocks/>
            </p:cNvGrpSpPr>
            <p:nvPr/>
          </p:nvGrpSpPr>
          <p:grpSpPr bwMode="auto">
            <a:xfrm>
              <a:off x="191070" y="177422"/>
              <a:ext cx="6168788" cy="1503730"/>
              <a:chOff x="191070" y="177422"/>
              <a:chExt cx="6168788" cy="1503730"/>
            </a:xfrm>
          </p:grpSpPr>
          <p:pic>
            <p:nvPicPr>
              <p:cNvPr id="31751" name="Picture 2"/>
              <p:cNvPicPr>
                <a:picLocks noChangeAspect="1" noChangeArrowheads="1"/>
              </p:cNvPicPr>
              <p:nvPr/>
            </p:nvPicPr>
            <p:blipFill>
              <a:blip r:embed="rId2"/>
              <a:srcRect/>
              <a:stretch>
                <a:fillRect/>
              </a:stretch>
            </p:blipFill>
            <p:spPr bwMode="auto">
              <a:xfrm>
                <a:off x="191070" y="177422"/>
                <a:ext cx="6168788" cy="1503730"/>
              </a:xfrm>
              <a:prstGeom prst="rect">
                <a:avLst/>
              </a:prstGeom>
              <a:noFill/>
              <a:ln w="9525">
                <a:noFill/>
                <a:miter lim="800000"/>
                <a:headEnd/>
                <a:tailEnd/>
              </a:ln>
            </p:spPr>
          </p:pic>
          <p:sp>
            <p:nvSpPr>
              <p:cNvPr id="31752" name="Rectangle 6"/>
              <p:cNvSpPr>
                <a:spLocks noChangeArrowheads="1"/>
              </p:cNvSpPr>
              <p:nvPr/>
            </p:nvSpPr>
            <p:spPr bwMode="auto">
              <a:xfrm>
                <a:off x="1351128" y="750627"/>
                <a:ext cx="4967785" cy="873457"/>
              </a:xfrm>
              <a:prstGeom prst="rect">
                <a:avLst/>
              </a:prstGeom>
              <a:solidFill>
                <a:schemeClr val="tx1"/>
              </a:solidFill>
              <a:ln w="9525" algn="ctr">
                <a:solidFill>
                  <a:schemeClr val="tx1"/>
                </a:solidFill>
                <a:round/>
                <a:headEnd/>
                <a:tailEnd/>
              </a:ln>
            </p:spPr>
            <p:txBody>
              <a:bodyPr/>
              <a:lstStyle/>
              <a:p>
                <a:pPr eaLnBrk="0" hangingPunct="0"/>
                <a:endParaRPr lang="en-US"/>
              </a:p>
            </p:txBody>
          </p:sp>
        </p:grpSp>
        <p:sp>
          <p:nvSpPr>
            <p:cNvPr id="5" name="Subtitle 2"/>
            <p:cNvSpPr txBox="1">
              <a:spLocks/>
            </p:cNvSpPr>
            <p:nvPr/>
          </p:nvSpPr>
          <p:spPr bwMode="auto">
            <a:xfrm>
              <a:off x="1569588" y="859991"/>
              <a:ext cx="4531209" cy="628865"/>
            </a:xfrm>
            <a:prstGeom prst="rect">
              <a:avLst/>
            </a:prstGeom>
            <a:solidFill>
              <a:schemeClr val="tx1">
                <a:lumMod val="95000"/>
              </a:schemeClr>
            </a:solidFill>
            <a:ln w="9525">
              <a:noFill/>
              <a:miter lim="800000"/>
              <a:headEnd/>
              <a:tailEnd/>
            </a:ln>
            <a:effectLst/>
          </p:spPr>
          <p:txBody>
            <a:bodyPr/>
            <a:lstStyle/>
            <a:p>
              <a:pPr algn="ctr" eaLnBrk="0" hangingPunct="0">
                <a:spcBef>
                  <a:spcPct val="20000"/>
                </a:spcBef>
                <a:buClr>
                  <a:schemeClr val="hlink"/>
                </a:buClr>
                <a:buSzPct val="70000"/>
                <a:buFont typeface="Wingdings" pitchFamily="2" charset="2"/>
                <a:buNone/>
                <a:defRPr/>
              </a:pPr>
              <a:r>
                <a:rPr lang="en-US" sz="3200" kern="0" dirty="0">
                  <a:solidFill>
                    <a:schemeClr val="bg1">
                      <a:lumMod val="75000"/>
                    </a:schemeClr>
                  </a:solidFill>
                  <a:effectLst>
                    <a:outerShdw blurRad="38100" dist="38100" dir="2700000" algn="tl">
                      <a:srgbClr val="000000">
                        <a:alpha val="43137"/>
                      </a:srgbClr>
                    </a:outerShdw>
                  </a:effectLst>
                  <a:latin typeface="+mn-lt"/>
                </a:rPr>
                <a:t>Salton Award Lecture</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hlink"/>
                </a:solidFill>
              </a:rPr>
              <a:t>Common Themes</a:t>
            </a:r>
          </a:p>
        </p:txBody>
      </p:sp>
      <p:sp>
        <p:nvSpPr>
          <p:cNvPr id="3" name="Content Placeholder 2"/>
          <p:cNvSpPr>
            <a:spLocks noGrp="1"/>
          </p:cNvSpPr>
          <p:nvPr>
            <p:ph idx="1"/>
          </p:nvPr>
        </p:nvSpPr>
        <p:spPr>
          <a:xfrm>
            <a:off x="409575" y="1463675"/>
            <a:ext cx="8297863" cy="4908550"/>
          </a:xfrm>
        </p:spPr>
        <p:txBody>
          <a:bodyPr/>
          <a:lstStyle/>
          <a:p>
            <a:pPr marL="342900" lvl="1" indent="-342900">
              <a:buClr>
                <a:schemeClr val="hlink"/>
              </a:buClr>
            </a:pPr>
            <a:r>
              <a:rPr lang="en-US" sz="2400" smtClean="0"/>
              <a:t>The last 10-20 years … amazing time to be involved in IR</a:t>
            </a:r>
          </a:p>
          <a:p>
            <a:pPr marL="342900" lvl="1" indent="-342900">
              <a:spcBef>
                <a:spcPts val="2400"/>
              </a:spcBef>
              <a:buClr>
                <a:schemeClr val="hlink"/>
              </a:buClr>
            </a:pPr>
            <a:r>
              <a:rPr lang="en-US" sz="2400" smtClean="0"/>
              <a:t>TREC and related evaluations</a:t>
            </a:r>
          </a:p>
          <a:p>
            <a:pPr marL="742950" lvl="2" indent="-342900">
              <a:buClr>
                <a:srgbClr val="C1AFE0"/>
              </a:buClr>
            </a:pPr>
            <a:r>
              <a:rPr lang="en-US" sz="2000" smtClean="0"/>
              <a:t>TREC-1 in 1992</a:t>
            </a:r>
          </a:p>
          <a:p>
            <a:pPr marL="342900" lvl="1" indent="-342900">
              <a:buClr>
                <a:schemeClr val="hlink"/>
              </a:buClr>
            </a:pPr>
            <a:r>
              <a:rPr lang="en-US" sz="2400" smtClean="0"/>
              <a:t>Search is everywhere – desktop, enterprise, Web</a:t>
            </a:r>
          </a:p>
          <a:p>
            <a:pPr marL="342900" lvl="1" indent="-342900">
              <a:buClr>
                <a:schemeClr val="hlink"/>
              </a:buClr>
            </a:pPr>
            <a:r>
              <a:rPr lang="en-US" sz="2400" smtClean="0"/>
              <a:t>Web search</a:t>
            </a:r>
          </a:p>
          <a:p>
            <a:pPr marL="742950" lvl="2" indent="-342900">
              <a:buClr>
                <a:srgbClr val="C1AFE0"/>
              </a:buClr>
            </a:pPr>
            <a:r>
              <a:rPr lang="en-US" sz="2000" smtClean="0"/>
              <a:t>Big advances in scale, diversity of content and users, quality of results (for some tasks), etc. </a:t>
            </a:r>
          </a:p>
          <a:p>
            <a:pPr>
              <a:spcBef>
                <a:spcPts val="2400"/>
              </a:spcBef>
            </a:pPr>
            <a:r>
              <a:rPr lang="en-US" sz="2400" smtClean="0"/>
              <a:t>SIGIR community has a lot to be proud of </a:t>
            </a:r>
          </a:p>
          <a:p>
            <a:pPr>
              <a:spcBef>
                <a:spcPct val="0"/>
              </a:spcBef>
            </a:pPr>
            <a:r>
              <a:rPr lang="en-US" sz="2400" smtClean="0"/>
              <a:t>But  … many search tasks are still quite hard</a:t>
            </a:r>
          </a:p>
          <a:p>
            <a:pPr marL="742950" lvl="2" indent="-342900">
              <a:spcBef>
                <a:spcPct val="0"/>
              </a:spcBef>
            </a:pPr>
            <a:r>
              <a:rPr lang="en-US" sz="2000" smtClean="0"/>
              <a:t>Need to represent and leverage richer contextual information about users, domains, and task environments in which search occurs</a:t>
            </a:r>
          </a:p>
        </p:txBody>
      </p:sp>
      <p:sp>
        <p:nvSpPr>
          <p:cNvPr id="49155" name="Date Placeholder 3"/>
          <p:cNvSpPr>
            <a:spLocks noGrp="1"/>
          </p:cNvSpPr>
          <p:nvPr>
            <p:ph type="dt" sz="quarter" idx="10"/>
          </p:nvPr>
        </p:nvSpPr>
        <p:spPr>
          <a:noFill/>
        </p:spPr>
        <p:txBody>
          <a:bodyPr/>
          <a:lstStyle/>
          <a:p>
            <a:r>
              <a:rPr lang="en-US"/>
              <a:t>SIGIR 2009</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6914" name="Picture 2"/>
          <p:cNvPicPr>
            <a:picLocks noChangeAspect="1" noChangeArrowheads="1"/>
          </p:cNvPicPr>
          <p:nvPr/>
        </p:nvPicPr>
        <p:blipFill>
          <a:blip r:embed="rId3"/>
          <a:srcRect/>
          <a:stretch>
            <a:fillRect/>
          </a:stretch>
        </p:blipFill>
        <p:spPr bwMode="auto">
          <a:xfrm>
            <a:off x="5132388" y="5602288"/>
            <a:ext cx="3817937" cy="442912"/>
          </a:xfrm>
          <a:prstGeom prst="rect">
            <a:avLst/>
          </a:prstGeom>
          <a:noFill/>
          <a:ln w="9525">
            <a:noFill/>
            <a:miter lim="800000"/>
            <a:headEnd/>
            <a:tailEnd/>
          </a:ln>
        </p:spPr>
      </p:pic>
      <p:sp>
        <p:nvSpPr>
          <p:cNvPr id="1446915" name="Rectangle 3"/>
          <p:cNvSpPr>
            <a:spLocks noGrp="1" noRot="1" noChangeArrowheads="1"/>
          </p:cNvSpPr>
          <p:nvPr>
            <p:ph type="title"/>
          </p:nvPr>
        </p:nvSpPr>
        <p:spPr>
          <a:xfrm>
            <a:off x="561975" y="-57150"/>
            <a:ext cx="8229600" cy="1143000"/>
          </a:xfrm>
        </p:spPr>
        <p:txBody>
          <a:bodyPr/>
          <a:lstStyle/>
          <a:p>
            <a:pPr eaLnBrk="1" hangingPunct="1">
              <a:defRPr/>
            </a:pPr>
            <a:r>
              <a:rPr lang="en-US" dirty="0" smtClean="0"/>
              <a:t>Web Search at 15</a:t>
            </a:r>
          </a:p>
        </p:txBody>
      </p:sp>
      <p:sp>
        <p:nvSpPr>
          <p:cNvPr id="1446916" name="Rectangle 4"/>
          <p:cNvSpPr>
            <a:spLocks noGrp="1" noChangeArrowheads="1"/>
          </p:cNvSpPr>
          <p:nvPr>
            <p:ph type="body" sz="half" idx="4294967295"/>
          </p:nvPr>
        </p:nvSpPr>
        <p:spPr>
          <a:xfrm>
            <a:off x="384175" y="1514475"/>
            <a:ext cx="4273550" cy="5013325"/>
          </a:xfrm>
        </p:spPr>
        <p:txBody>
          <a:bodyPr/>
          <a:lstStyle/>
          <a:p>
            <a:pPr eaLnBrk="1" hangingPunct="1">
              <a:lnSpc>
                <a:spcPct val="80000"/>
              </a:lnSpc>
              <a:defRPr/>
            </a:pPr>
            <a:r>
              <a:rPr lang="en-US" sz="2800" dirty="0" smtClean="0"/>
              <a:t>Number of pages indexed</a:t>
            </a:r>
          </a:p>
          <a:p>
            <a:pPr lvl="1" eaLnBrk="1" hangingPunct="1">
              <a:lnSpc>
                <a:spcPct val="80000"/>
              </a:lnSpc>
              <a:defRPr/>
            </a:pPr>
            <a:r>
              <a:rPr lang="en-US" sz="2000" dirty="0" smtClean="0"/>
              <a:t>7/94 Lycos – 54,000 pages </a:t>
            </a:r>
          </a:p>
          <a:p>
            <a:pPr lvl="1" eaLnBrk="1" hangingPunct="1">
              <a:lnSpc>
                <a:spcPct val="80000"/>
              </a:lnSpc>
              <a:defRPr/>
            </a:pPr>
            <a:r>
              <a:rPr lang="en-US" sz="2000" dirty="0" smtClean="0"/>
              <a:t>95 – 10^6 millions</a:t>
            </a:r>
          </a:p>
          <a:p>
            <a:pPr lvl="1" eaLnBrk="1" hangingPunct="1">
              <a:lnSpc>
                <a:spcPct val="80000"/>
              </a:lnSpc>
              <a:defRPr/>
            </a:pPr>
            <a:r>
              <a:rPr lang="en-US" sz="2000" dirty="0" smtClean="0"/>
              <a:t>97 – 10^7</a:t>
            </a:r>
          </a:p>
          <a:p>
            <a:pPr lvl="1" eaLnBrk="1" hangingPunct="1">
              <a:lnSpc>
                <a:spcPct val="80000"/>
              </a:lnSpc>
              <a:defRPr/>
            </a:pPr>
            <a:r>
              <a:rPr lang="en-US" sz="2000" dirty="0" smtClean="0"/>
              <a:t>98 – 10^8</a:t>
            </a:r>
          </a:p>
          <a:p>
            <a:pPr lvl="1" eaLnBrk="1" hangingPunct="1">
              <a:lnSpc>
                <a:spcPct val="80000"/>
              </a:lnSpc>
              <a:defRPr/>
            </a:pPr>
            <a:r>
              <a:rPr lang="en-US" sz="2000" dirty="0" smtClean="0"/>
              <a:t>01 – 10^9 billions</a:t>
            </a:r>
          </a:p>
          <a:p>
            <a:pPr lvl="1" eaLnBrk="1" hangingPunct="1">
              <a:lnSpc>
                <a:spcPct val="80000"/>
              </a:lnSpc>
              <a:defRPr/>
            </a:pPr>
            <a:r>
              <a:rPr lang="en-US" sz="2000" dirty="0" smtClean="0"/>
              <a:t>05 – 10^10</a:t>
            </a:r>
            <a:r>
              <a:rPr lang="en-US" sz="2400" dirty="0" smtClean="0"/>
              <a:t> …</a:t>
            </a:r>
          </a:p>
          <a:p>
            <a:pPr eaLnBrk="1" hangingPunct="1">
              <a:lnSpc>
                <a:spcPct val="80000"/>
              </a:lnSpc>
              <a:defRPr/>
            </a:pPr>
            <a:r>
              <a:rPr lang="en-US" sz="2800" dirty="0" smtClean="0"/>
              <a:t>Types of content</a:t>
            </a:r>
          </a:p>
          <a:p>
            <a:pPr lvl="1" eaLnBrk="1" hangingPunct="1">
              <a:lnSpc>
                <a:spcPct val="80000"/>
              </a:lnSpc>
              <a:defRPr/>
            </a:pPr>
            <a:r>
              <a:rPr lang="en-US" sz="2000" dirty="0" smtClean="0"/>
              <a:t>Web pages, newsgroups</a:t>
            </a:r>
          </a:p>
          <a:p>
            <a:pPr lvl="1" eaLnBrk="1" hangingPunct="1">
              <a:lnSpc>
                <a:spcPct val="80000"/>
              </a:lnSpc>
              <a:defRPr/>
            </a:pPr>
            <a:r>
              <a:rPr lang="en-US" sz="2000" dirty="0" smtClean="0"/>
              <a:t>Images, videos, maps</a:t>
            </a:r>
          </a:p>
          <a:p>
            <a:pPr lvl="1" eaLnBrk="1" hangingPunct="1">
              <a:lnSpc>
                <a:spcPct val="80000"/>
              </a:lnSpc>
              <a:defRPr/>
            </a:pPr>
            <a:r>
              <a:rPr lang="en-US" sz="2000" dirty="0" smtClean="0"/>
              <a:t>News, blogs, spaces</a:t>
            </a:r>
          </a:p>
          <a:p>
            <a:pPr lvl="1" eaLnBrk="1" hangingPunct="1">
              <a:lnSpc>
                <a:spcPct val="80000"/>
              </a:lnSpc>
              <a:defRPr/>
            </a:pPr>
            <a:r>
              <a:rPr lang="en-US" sz="2000" dirty="0" smtClean="0"/>
              <a:t>Shopping, local, desktop</a:t>
            </a:r>
          </a:p>
          <a:p>
            <a:pPr lvl="1" eaLnBrk="1" hangingPunct="1">
              <a:lnSpc>
                <a:spcPct val="80000"/>
              </a:lnSpc>
              <a:defRPr/>
            </a:pPr>
            <a:r>
              <a:rPr lang="en-US" sz="2000" dirty="0" smtClean="0"/>
              <a:t>Books, papers, many formats</a:t>
            </a:r>
          </a:p>
          <a:p>
            <a:pPr lvl="1" eaLnBrk="1" hangingPunct="1">
              <a:lnSpc>
                <a:spcPct val="80000"/>
              </a:lnSpc>
              <a:defRPr/>
            </a:pPr>
            <a:r>
              <a:rPr lang="en-US" sz="2000" dirty="0" smtClean="0"/>
              <a:t>Health, finance, travel …</a:t>
            </a:r>
          </a:p>
          <a:p>
            <a:pPr lvl="1" eaLnBrk="1" hangingPunct="1">
              <a:lnSpc>
                <a:spcPct val="80000"/>
              </a:lnSpc>
              <a:defRPr/>
            </a:pPr>
            <a:endParaRPr lang="en-US" sz="2000" dirty="0" smtClean="0">
              <a:latin typeface="Microsoft Sans Serif" pitchFamily="34" charset="0"/>
            </a:endParaRPr>
          </a:p>
        </p:txBody>
      </p:sp>
      <p:pic>
        <p:nvPicPr>
          <p:cNvPr id="1446917" name="Picture 5"/>
          <p:cNvPicPr>
            <a:picLocks noChangeAspect="1" noChangeArrowheads="1"/>
          </p:cNvPicPr>
          <p:nvPr/>
        </p:nvPicPr>
        <p:blipFill>
          <a:blip r:embed="rId4"/>
          <a:srcRect/>
          <a:stretch>
            <a:fillRect/>
          </a:stretch>
        </p:blipFill>
        <p:spPr bwMode="auto">
          <a:xfrm>
            <a:off x="5181600" y="1739900"/>
            <a:ext cx="2524125" cy="384175"/>
          </a:xfrm>
          <a:prstGeom prst="rect">
            <a:avLst/>
          </a:prstGeom>
          <a:noFill/>
          <a:ln w="9525">
            <a:noFill/>
            <a:miter lim="800000"/>
            <a:headEnd/>
            <a:tailEnd/>
          </a:ln>
        </p:spPr>
      </p:pic>
      <p:pic>
        <p:nvPicPr>
          <p:cNvPr id="1446918" name="Picture 6"/>
          <p:cNvPicPr>
            <a:picLocks noChangeAspect="1" noChangeArrowheads="1"/>
          </p:cNvPicPr>
          <p:nvPr/>
        </p:nvPicPr>
        <p:blipFill>
          <a:blip r:embed="rId5"/>
          <a:srcRect/>
          <a:stretch>
            <a:fillRect/>
          </a:stretch>
        </p:blipFill>
        <p:spPr bwMode="auto">
          <a:xfrm>
            <a:off x="5172075" y="2159000"/>
            <a:ext cx="2535238" cy="242888"/>
          </a:xfrm>
          <a:prstGeom prst="rect">
            <a:avLst/>
          </a:prstGeom>
          <a:noFill/>
          <a:ln w="9525">
            <a:noFill/>
            <a:miter lim="800000"/>
            <a:headEnd/>
            <a:tailEnd/>
          </a:ln>
        </p:spPr>
      </p:pic>
      <p:pic>
        <p:nvPicPr>
          <p:cNvPr id="1446919" name="Picture 7"/>
          <p:cNvPicPr>
            <a:picLocks noChangeAspect="1" noChangeArrowheads="1"/>
          </p:cNvPicPr>
          <p:nvPr/>
        </p:nvPicPr>
        <p:blipFill>
          <a:blip r:embed="rId6"/>
          <a:srcRect/>
          <a:stretch>
            <a:fillRect/>
          </a:stretch>
        </p:blipFill>
        <p:spPr bwMode="auto">
          <a:xfrm>
            <a:off x="7900988" y="2886075"/>
            <a:ext cx="900112" cy="400050"/>
          </a:xfrm>
          <a:prstGeom prst="rect">
            <a:avLst/>
          </a:prstGeom>
          <a:noFill/>
          <a:ln w="9525">
            <a:noFill/>
            <a:miter lim="800000"/>
            <a:headEnd/>
            <a:tailEnd/>
          </a:ln>
        </p:spPr>
      </p:pic>
      <p:pic>
        <p:nvPicPr>
          <p:cNvPr id="1446920" name="Picture 8"/>
          <p:cNvPicPr>
            <a:picLocks noChangeAspect="1" noChangeArrowheads="1"/>
          </p:cNvPicPr>
          <p:nvPr/>
        </p:nvPicPr>
        <p:blipFill>
          <a:blip r:embed="rId7"/>
          <a:srcRect/>
          <a:stretch>
            <a:fillRect/>
          </a:stretch>
        </p:blipFill>
        <p:spPr bwMode="auto">
          <a:xfrm>
            <a:off x="5167313" y="3424238"/>
            <a:ext cx="2171700" cy="333375"/>
          </a:xfrm>
          <a:prstGeom prst="rect">
            <a:avLst/>
          </a:prstGeom>
          <a:noFill/>
          <a:ln w="9525">
            <a:noFill/>
            <a:miter lim="800000"/>
            <a:headEnd/>
            <a:tailEnd/>
          </a:ln>
        </p:spPr>
      </p:pic>
      <p:pic>
        <p:nvPicPr>
          <p:cNvPr id="1446922" name="Picture 10"/>
          <p:cNvPicPr>
            <a:picLocks noChangeAspect="1" noChangeArrowheads="1"/>
          </p:cNvPicPr>
          <p:nvPr/>
        </p:nvPicPr>
        <p:blipFill>
          <a:blip r:embed="rId8"/>
          <a:srcRect/>
          <a:stretch>
            <a:fillRect/>
          </a:stretch>
        </p:blipFill>
        <p:spPr bwMode="auto">
          <a:xfrm>
            <a:off x="5135563" y="4533900"/>
            <a:ext cx="3806825" cy="506413"/>
          </a:xfrm>
          <a:prstGeom prst="rect">
            <a:avLst/>
          </a:prstGeom>
          <a:noFill/>
          <a:ln w="9525">
            <a:noFill/>
            <a:miter lim="800000"/>
            <a:headEnd/>
            <a:tailEnd/>
          </a:ln>
        </p:spPr>
      </p:pic>
      <p:pic>
        <p:nvPicPr>
          <p:cNvPr id="1446923" name="Picture 11"/>
          <p:cNvPicPr>
            <a:picLocks noChangeAspect="1" noChangeArrowheads="1"/>
          </p:cNvPicPr>
          <p:nvPr/>
        </p:nvPicPr>
        <p:blipFill>
          <a:blip r:embed="rId9"/>
          <a:srcRect/>
          <a:stretch>
            <a:fillRect/>
          </a:stretch>
        </p:blipFill>
        <p:spPr bwMode="auto">
          <a:xfrm>
            <a:off x="5137150" y="5065713"/>
            <a:ext cx="3805238" cy="506412"/>
          </a:xfrm>
          <a:prstGeom prst="rect">
            <a:avLst/>
          </a:prstGeom>
          <a:noFill/>
          <a:ln w="9525">
            <a:noFill/>
            <a:miter lim="800000"/>
            <a:headEnd/>
            <a:tailEnd/>
          </a:ln>
        </p:spPr>
      </p:pic>
      <p:sp>
        <p:nvSpPr>
          <p:cNvPr id="50186" name="Text Box 12"/>
          <p:cNvSpPr txBox="1">
            <a:spLocks noChangeArrowheads="1"/>
          </p:cNvSpPr>
          <p:nvPr/>
        </p:nvSpPr>
        <p:spPr bwMode="auto">
          <a:xfrm>
            <a:off x="315913" y="950913"/>
            <a:ext cx="4202112" cy="579437"/>
          </a:xfrm>
          <a:prstGeom prst="rect">
            <a:avLst/>
          </a:prstGeom>
          <a:noFill/>
          <a:ln w="9525">
            <a:noFill/>
            <a:miter lim="800000"/>
            <a:headEnd/>
            <a:tailEnd/>
          </a:ln>
        </p:spPr>
        <p:txBody>
          <a:bodyPr>
            <a:spAutoFit/>
          </a:bodyPr>
          <a:lstStyle/>
          <a:p>
            <a:pPr algn="ctr">
              <a:defRPr/>
            </a:pPr>
            <a:r>
              <a:rPr lang="en-US" sz="3200" u="sng" dirty="0">
                <a:latin typeface="+mj-lt"/>
              </a:rPr>
              <a:t>What’s available</a:t>
            </a:r>
          </a:p>
        </p:txBody>
      </p:sp>
      <p:pic>
        <p:nvPicPr>
          <p:cNvPr id="1446925" name="Picture 13"/>
          <p:cNvPicPr>
            <a:picLocks noChangeAspect="1" noChangeArrowheads="1"/>
          </p:cNvPicPr>
          <p:nvPr/>
        </p:nvPicPr>
        <p:blipFill>
          <a:blip r:embed="rId5"/>
          <a:srcRect/>
          <a:stretch>
            <a:fillRect/>
          </a:stretch>
        </p:blipFill>
        <p:spPr bwMode="auto">
          <a:xfrm>
            <a:off x="5165725" y="2452688"/>
            <a:ext cx="2535238" cy="242887"/>
          </a:xfrm>
          <a:prstGeom prst="rect">
            <a:avLst/>
          </a:prstGeom>
          <a:noFill/>
          <a:ln w="9525">
            <a:noFill/>
            <a:miter lim="800000"/>
            <a:headEnd/>
            <a:tailEnd/>
          </a:ln>
        </p:spPr>
      </p:pic>
      <p:pic>
        <p:nvPicPr>
          <p:cNvPr id="1446926" name="Picture 14"/>
          <p:cNvPicPr>
            <a:picLocks noChangeAspect="1" noChangeArrowheads="1"/>
          </p:cNvPicPr>
          <p:nvPr/>
        </p:nvPicPr>
        <p:blipFill>
          <a:blip r:embed="rId10"/>
          <a:srcRect/>
          <a:stretch>
            <a:fillRect/>
          </a:stretch>
        </p:blipFill>
        <p:spPr bwMode="auto">
          <a:xfrm>
            <a:off x="5156200" y="4073525"/>
            <a:ext cx="3763963" cy="447675"/>
          </a:xfrm>
          <a:prstGeom prst="rect">
            <a:avLst/>
          </a:prstGeom>
          <a:noFill/>
          <a:ln w="9525">
            <a:noFill/>
            <a:miter lim="800000"/>
            <a:headEnd/>
            <a:tailEnd/>
          </a:ln>
        </p:spPr>
      </p:pic>
      <p:sp>
        <p:nvSpPr>
          <p:cNvPr id="1446937" name="Text Box 25"/>
          <p:cNvSpPr txBox="1">
            <a:spLocks noChangeArrowheads="1"/>
          </p:cNvSpPr>
          <p:nvPr/>
        </p:nvSpPr>
        <p:spPr bwMode="auto">
          <a:xfrm>
            <a:off x="4424363" y="944563"/>
            <a:ext cx="4202112" cy="579437"/>
          </a:xfrm>
          <a:prstGeom prst="rect">
            <a:avLst/>
          </a:prstGeom>
          <a:noFill/>
          <a:ln w="9525">
            <a:noFill/>
            <a:miter lim="800000"/>
            <a:headEnd/>
            <a:tailEnd/>
          </a:ln>
        </p:spPr>
        <p:txBody>
          <a:bodyPr>
            <a:spAutoFit/>
          </a:bodyPr>
          <a:lstStyle/>
          <a:p>
            <a:pPr algn="ctr">
              <a:defRPr/>
            </a:pPr>
            <a:r>
              <a:rPr lang="en-US" sz="3200" u="sng" dirty="0">
                <a:latin typeface="+mj-lt"/>
              </a:rPr>
              <a:t>How it’s accessed</a:t>
            </a:r>
          </a:p>
        </p:txBody>
      </p:sp>
      <p:sp>
        <p:nvSpPr>
          <p:cNvPr id="1446938" name="Rectangle 26"/>
          <p:cNvSpPr>
            <a:spLocks noChangeArrowheads="1"/>
          </p:cNvSpPr>
          <p:nvPr/>
        </p:nvSpPr>
        <p:spPr bwMode="auto">
          <a:xfrm>
            <a:off x="2562225" y="1881188"/>
            <a:ext cx="1574800" cy="403225"/>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36" name="Picture 9"/>
          <p:cNvPicPr>
            <a:picLocks noChangeAspect="1" noChangeArrowheads="1"/>
          </p:cNvPicPr>
          <p:nvPr/>
        </p:nvPicPr>
        <p:blipFill>
          <a:blip r:embed="rId11"/>
          <a:srcRect/>
          <a:stretch>
            <a:fillRect/>
          </a:stretch>
        </p:blipFill>
        <p:spPr bwMode="auto">
          <a:xfrm>
            <a:off x="5160963" y="3783013"/>
            <a:ext cx="3602037" cy="265112"/>
          </a:xfrm>
          <a:prstGeom prst="rect">
            <a:avLst/>
          </a:prstGeom>
          <a:noFill/>
          <a:ln w="9525">
            <a:noFill/>
            <a:miter lim="800000"/>
            <a:headEnd/>
            <a:tailEnd/>
          </a:ln>
        </p:spPr>
      </p:pic>
      <p:pic>
        <p:nvPicPr>
          <p:cNvPr id="37" name="Picture 9"/>
          <p:cNvPicPr>
            <a:picLocks noChangeAspect="1" noChangeArrowheads="1"/>
          </p:cNvPicPr>
          <p:nvPr/>
        </p:nvPicPr>
        <p:blipFill>
          <a:blip r:embed="rId12"/>
          <a:srcRect/>
          <a:stretch>
            <a:fillRect/>
          </a:stretch>
        </p:blipFill>
        <p:spPr bwMode="auto">
          <a:xfrm>
            <a:off x="5122863" y="6065838"/>
            <a:ext cx="3821112" cy="446087"/>
          </a:xfrm>
          <a:prstGeom prst="rect">
            <a:avLst/>
          </a:prstGeom>
          <a:noFill/>
          <a:ln w="9525">
            <a:noFill/>
            <a:miter lim="800000"/>
            <a:headEnd/>
            <a:tailEnd/>
          </a:ln>
        </p:spPr>
      </p:pic>
      <p:pic>
        <p:nvPicPr>
          <p:cNvPr id="1446927" name="Picture 15"/>
          <p:cNvPicPr>
            <a:picLocks noChangeAspect="1" noChangeArrowheads="1"/>
          </p:cNvPicPr>
          <p:nvPr/>
        </p:nvPicPr>
        <p:blipFill>
          <a:blip r:embed="rId13"/>
          <a:srcRect/>
          <a:stretch>
            <a:fillRect/>
          </a:stretch>
        </p:blipFill>
        <p:spPr bwMode="auto">
          <a:xfrm>
            <a:off x="5624513" y="1792288"/>
            <a:ext cx="1220787" cy="357187"/>
          </a:xfrm>
          <a:prstGeom prst="rect">
            <a:avLst/>
          </a:prstGeom>
          <a:noFill/>
          <a:ln w="9525">
            <a:noFill/>
            <a:miter lim="800000"/>
            <a:headEnd/>
            <a:tailEnd/>
          </a:ln>
        </p:spPr>
      </p:pic>
      <p:pic>
        <p:nvPicPr>
          <p:cNvPr id="1446928" name="Picture 16"/>
          <p:cNvPicPr>
            <a:picLocks noChangeAspect="1" noChangeArrowheads="1"/>
          </p:cNvPicPr>
          <p:nvPr/>
        </p:nvPicPr>
        <p:blipFill>
          <a:blip r:embed="rId14"/>
          <a:srcRect/>
          <a:stretch>
            <a:fillRect/>
          </a:stretch>
        </p:blipFill>
        <p:spPr bwMode="auto">
          <a:xfrm>
            <a:off x="5622925" y="2187575"/>
            <a:ext cx="1193800" cy="357188"/>
          </a:xfrm>
          <a:prstGeom prst="rect">
            <a:avLst/>
          </a:prstGeom>
          <a:noFill/>
          <a:ln w="9525">
            <a:noFill/>
            <a:miter lim="800000"/>
            <a:headEnd/>
            <a:tailEnd/>
          </a:ln>
        </p:spPr>
      </p:pic>
      <p:pic>
        <p:nvPicPr>
          <p:cNvPr id="1446929" name="Picture 17"/>
          <p:cNvPicPr>
            <a:picLocks noChangeAspect="1" noChangeArrowheads="1"/>
          </p:cNvPicPr>
          <p:nvPr/>
        </p:nvPicPr>
        <p:blipFill>
          <a:blip r:embed="rId15"/>
          <a:srcRect/>
          <a:stretch>
            <a:fillRect/>
          </a:stretch>
        </p:blipFill>
        <p:spPr bwMode="auto">
          <a:xfrm>
            <a:off x="5618163" y="2562225"/>
            <a:ext cx="1857375" cy="376238"/>
          </a:xfrm>
          <a:prstGeom prst="rect">
            <a:avLst/>
          </a:prstGeom>
          <a:noFill/>
          <a:ln w="9525">
            <a:noFill/>
            <a:miter lim="800000"/>
            <a:headEnd/>
            <a:tailEnd/>
          </a:ln>
        </p:spPr>
      </p:pic>
      <p:pic>
        <p:nvPicPr>
          <p:cNvPr id="1446930" name="Picture 18"/>
          <p:cNvPicPr>
            <a:picLocks noChangeAspect="1" noChangeArrowheads="1"/>
          </p:cNvPicPr>
          <p:nvPr/>
        </p:nvPicPr>
        <p:blipFill>
          <a:blip r:embed="rId16"/>
          <a:srcRect/>
          <a:stretch>
            <a:fillRect/>
          </a:stretch>
        </p:blipFill>
        <p:spPr bwMode="auto">
          <a:xfrm>
            <a:off x="5618163" y="2981325"/>
            <a:ext cx="2176462" cy="469900"/>
          </a:xfrm>
          <a:prstGeom prst="rect">
            <a:avLst/>
          </a:prstGeom>
          <a:noFill/>
          <a:ln w="9525">
            <a:noFill/>
            <a:miter lim="800000"/>
            <a:headEnd/>
            <a:tailEnd/>
          </a:ln>
        </p:spPr>
      </p:pic>
      <p:pic>
        <p:nvPicPr>
          <p:cNvPr id="1446931" name="Picture 19"/>
          <p:cNvPicPr>
            <a:picLocks noChangeAspect="1" noChangeArrowheads="1"/>
          </p:cNvPicPr>
          <p:nvPr/>
        </p:nvPicPr>
        <p:blipFill>
          <a:blip r:embed="rId17"/>
          <a:srcRect/>
          <a:stretch>
            <a:fillRect/>
          </a:stretch>
        </p:blipFill>
        <p:spPr bwMode="auto">
          <a:xfrm>
            <a:off x="5622925" y="3470275"/>
            <a:ext cx="2230438" cy="469900"/>
          </a:xfrm>
          <a:prstGeom prst="rect">
            <a:avLst/>
          </a:prstGeom>
          <a:noFill/>
          <a:ln w="9525">
            <a:noFill/>
            <a:miter lim="800000"/>
            <a:headEnd/>
            <a:tailEnd/>
          </a:ln>
        </p:spPr>
      </p:pic>
      <p:pic>
        <p:nvPicPr>
          <p:cNvPr id="1446932" name="Picture 20"/>
          <p:cNvPicPr>
            <a:picLocks noChangeAspect="1" noChangeArrowheads="1"/>
          </p:cNvPicPr>
          <p:nvPr/>
        </p:nvPicPr>
        <p:blipFill>
          <a:blip r:embed="rId18"/>
          <a:srcRect/>
          <a:stretch>
            <a:fillRect/>
          </a:stretch>
        </p:blipFill>
        <p:spPr bwMode="auto">
          <a:xfrm>
            <a:off x="5629275" y="3956050"/>
            <a:ext cx="2159000" cy="463550"/>
          </a:xfrm>
          <a:prstGeom prst="rect">
            <a:avLst/>
          </a:prstGeom>
          <a:noFill/>
          <a:ln w="9525">
            <a:noFill/>
            <a:miter lim="800000"/>
            <a:headEnd/>
            <a:tailEnd/>
          </a:ln>
        </p:spPr>
      </p:pic>
      <p:pic>
        <p:nvPicPr>
          <p:cNvPr id="1446933" name="Picture 21"/>
          <p:cNvPicPr>
            <a:picLocks noChangeAspect="1" noChangeArrowheads="1"/>
          </p:cNvPicPr>
          <p:nvPr/>
        </p:nvPicPr>
        <p:blipFill>
          <a:blip r:embed="rId19"/>
          <a:srcRect/>
          <a:stretch>
            <a:fillRect/>
          </a:stretch>
        </p:blipFill>
        <p:spPr bwMode="auto">
          <a:xfrm>
            <a:off x="5634038" y="4435475"/>
            <a:ext cx="1852612" cy="409575"/>
          </a:xfrm>
          <a:prstGeom prst="rect">
            <a:avLst/>
          </a:prstGeom>
          <a:noFill/>
          <a:ln w="9525">
            <a:noFill/>
            <a:miter lim="800000"/>
            <a:headEnd/>
            <a:tailEnd/>
          </a:ln>
        </p:spPr>
      </p:pic>
      <p:pic>
        <p:nvPicPr>
          <p:cNvPr id="1446934" name="Picture 22"/>
          <p:cNvPicPr>
            <a:picLocks noChangeAspect="1" noChangeArrowheads="1"/>
          </p:cNvPicPr>
          <p:nvPr/>
        </p:nvPicPr>
        <p:blipFill>
          <a:blip r:embed="rId20"/>
          <a:srcRect/>
          <a:stretch>
            <a:fillRect/>
          </a:stretch>
        </p:blipFill>
        <p:spPr bwMode="auto">
          <a:xfrm>
            <a:off x="5632450" y="4856163"/>
            <a:ext cx="1857375" cy="444500"/>
          </a:xfrm>
          <a:prstGeom prst="rect">
            <a:avLst/>
          </a:prstGeom>
          <a:noFill/>
          <a:ln w="9525">
            <a:noFill/>
            <a:miter lim="800000"/>
            <a:headEnd/>
            <a:tailEnd/>
          </a:ln>
        </p:spPr>
      </p:pic>
      <p:pic>
        <p:nvPicPr>
          <p:cNvPr id="1446935" name="Picture 23"/>
          <p:cNvPicPr>
            <a:picLocks noChangeAspect="1" noChangeArrowheads="1"/>
          </p:cNvPicPr>
          <p:nvPr/>
        </p:nvPicPr>
        <p:blipFill>
          <a:blip r:embed="rId21"/>
          <a:srcRect/>
          <a:stretch>
            <a:fillRect/>
          </a:stretch>
        </p:blipFill>
        <p:spPr bwMode="auto">
          <a:xfrm>
            <a:off x="5646738" y="5319713"/>
            <a:ext cx="1854200" cy="455612"/>
          </a:xfrm>
          <a:prstGeom prst="rect">
            <a:avLst/>
          </a:prstGeom>
          <a:noFill/>
          <a:ln w="9525">
            <a:noFill/>
            <a:miter lim="800000"/>
            <a:headEnd/>
            <a:tailEnd/>
          </a:ln>
        </p:spPr>
      </p:pic>
      <p:pic>
        <p:nvPicPr>
          <p:cNvPr id="1446936" name="Picture 24"/>
          <p:cNvPicPr>
            <a:picLocks noChangeAspect="1" noChangeArrowheads="1"/>
          </p:cNvPicPr>
          <p:nvPr/>
        </p:nvPicPr>
        <p:blipFill>
          <a:blip r:embed="rId22"/>
          <a:srcRect/>
          <a:stretch>
            <a:fillRect/>
          </a:stretch>
        </p:blipFill>
        <p:spPr bwMode="auto">
          <a:xfrm>
            <a:off x="5638800" y="5795963"/>
            <a:ext cx="1838325" cy="379412"/>
          </a:xfrm>
          <a:prstGeom prst="rect">
            <a:avLst/>
          </a:prstGeom>
          <a:noFill/>
          <a:ln w="9525">
            <a:noFill/>
            <a:miter lim="800000"/>
            <a:headEnd/>
            <a:tailEnd/>
          </a:ln>
        </p:spPr>
      </p:pic>
      <p:pic>
        <p:nvPicPr>
          <p:cNvPr id="34" name="Picture 5"/>
          <p:cNvPicPr>
            <a:picLocks noChangeAspect="1" noChangeArrowheads="1"/>
          </p:cNvPicPr>
          <p:nvPr/>
        </p:nvPicPr>
        <p:blipFill>
          <a:blip r:embed="rId23"/>
          <a:srcRect/>
          <a:stretch>
            <a:fillRect/>
          </a:stretch>
        </p:blipFill>
        <p:spPr bwMode="auto">
          <a:xfrm>
            <a:off x="5646738" y="6186488"/>
            <a:ext cx="1855787" cy="334962"/>
          </a:xfrm>
          <a:prstGeom prst="rect">
            <a:avLst/>
          </a:prstGeom>
          <a:noFill/>
          <a:ln w="9525">
            <a:noFill/>
            <a:miter lim="800000"/>
            <a:headEnd/>
            <a:tailEnd/>
          </a:ln>
        </p:spPr>
      </p:pic>
      <p:sp>
        <p:nvSpPr>
          <p:cNvPr id="51228" name="Date Placeholder 29"/>
          <p:cNvSpPr>
            <a:spLocks noGrp="1"/>
          </p:cNvSpPr>
          <p:nvPr>
            <p:ph type="dt" sz="quarter" idx="10"/>
          </p:nvPr>
        </p:nvSpPr>
        <p:spPr>
          <a:noFill/>
        </p:spPr>
        <p:txBody>
          <a:bodyPr/>
          <a:lstStyle/>
          <a:p>
            <a:r>
              <a:rPr lang="en-US"/>
              <a:t>SIGIR 2009</a:t>
            </a:r>
          </a:p>
        </p:txBody>
      </p:sp>
      <p:grpSp>
        <p:nvGrpSpPr>
          <p:cNvPr id="2" name="Group 30"/>
          <p:cNvGrpSpPr>
            <a:grpSpLocks/>
          </p:cNvGrpSpPr>
          <p:nvPr/>
        </p:nvGrpSpPr>
        <p:grpSpPr bwMode="auto">
          <a:xfrm>
            <a:off x="4689475" y="2105025"/>
            <a:ext cx="3873500" cy="1017588"/>
            <a:chOff x="1053998" y="1072655"/>
            <a:chExt cx="5229019" cy="1207400"/>
          </a:xfrm>
        </p:grpSpPr>
        <p:pic>
          <p:nvPicPr>
            <p:cNvPr id="51235" name="Picture 27"/>
            <p:cNvPicPr>
              <a:picLocks noChangeAspect="1" noChangeArrowheads="1"/>
            </p:cNvPicPr>
            <p:nvPr/>
          </p:nvPicPr>
          <p:blipFill>
            <a:blip r:embed="rId4"/>
            <a:srcRect/>
            <a:stretch>
              <a:fillRect/>
            </a:stretch>
          </p:blipFill>
          <p:spPr bwMode="auto">
            <a:xfrm>
              <a:off x="1053998" y="1072655"/>
              <a:ext cx="3398837" cy="655638"/>
            </a:xfrm>
            <a:prstGeom prst="rect">
              <a:avLst/>
            </a:prstGeom>
            <a:noFill/>
            <a:ln w="9525">
              <a:noFill/>
              <a:miter lim="800000"/>
              <a:headEnd/>
              <a:tailEnd/>
            </a:ln>
          </p:spPr>
        </p:pic>
        <p:pic>
          <p:nvPicPr>
            <p:cNvPr id="51236" name="Picture 9"/>
            <p:cNvPicPr>
              <a:picLocks noChangeAspect="1" noChangeArrowheads="1"/>
            </p:cNvPicPr>
            <p:nvPr/>
          </p:nvPicPr>
          <p:blipFill>
            <a:blip r:embed="rId12"/>
            <a:srcRect/>
            <a:stretch>
              <a:fillRect/>
            </a:stretch>
          </p:blipFill>
          <p:spPr bwMode="auto">
            <a:xfrm>
              <a:off x="1275359" y="1695833"/>
              <a:ext cx="5007658" cy="584222"/>
            </a:xfrm>
            <a:prstGeom prst="rect">
              <a:avLst/>
            </a:prstGeom>
            <a:noFill/>
            <a:ln w="9525">
              <a:noFill/>
              <a:miter lim="800000"/>
              <a:headEnd/>
              <a:tailEnd/>
            </a:ln>
          </p:spPr>
        </p:pic>
      </p:grpSp>
      <p:grpSp>
        <p:nvGrpSpPr>
          <p:cNvPr id="3" name="Group 34"/>
          <p:cNvGrpSpPr>
            <a:grpSpLocks/>
          </p:cNvGrpSpPr>
          <p:nvPr/>
        </p:nvGrpSpPr>
        <p:grpSpPr bwMode="auto">
          <a:xfrm>
            <a:off x="4927600" y="3654425"/>
            <a:ext cx="3400425" cy="2128838"/>
            <a:chOff x="898835" y="3227553"/>
            <a:chExt cx="3613788" cy="2246971"/>
          </a:xfrm>
        </p:grpSpPr>
        <p:pic>
          <p:nvPicPr>
            <p:cNvPr id="51231" name="Picture 29"/>
            <p:cNvPicPr>
              <a:picLocks noChangeAspect="1" noChangeArrowheads="1"/>
            </p:cNvPicPr>
            <p:nvPr/>
          </p:nvPicPr>
          <p:blipFill>
            <a:blip r:embed="rId24"/>
            <a:srcRect/>
            <a:stretch>
              <a:fillRect/>
            </a:stretch>
          </p:blipFill>
          <p:spPr bwMode="auto">
            <a:xfrm>
              <a:off x="898835" y="3227553"/>
              <a:ext cx="2732087" cy="1243012"/>
            </a:xfrm>
            <a:prstGeom prst="rect">
              <a:avLst/>
            </a:prstGeom>
            <a:noFill/>
            <a:ln w="9525">
              <a:noFill/>
              <a:miter lim="800000"/>
              <a:headEnd/>
              <a:tailEnd/>
            </a:ln>
          </p:spPr>
        </p:pic>
        <p:grpSp>
          <p:nvGrpSpPr>
            <p:cNvPr id="51232" name="Group 13"/>
            <p:cNvGrpSpPr>
              <a:grpSpLocks/>
            </p:cNvGrpSpPr>
            <p:nvPr/>
          </p:nvGrpSpPr>
          <p:grpSpPr bwMode="auto">
            <a:xfrm>
              <a:off x="1380591" y="4164067"/>
              <a:ext cx="3132032" cy="1310460"/>
              <a:chOff x="1598241" y="4015577"/>
              <a:chExt cx="6438900" cy="2111829"/>
            </a:xfrm>
          </p:grpSpPr>
          <p:pic>
            <p:nvPicPr>
              <p:cNvPr id="51233" name="Picture 3"/>
              <p:cNvPicPr>
                <a:picLocks noChangeAspect="1" noChangeArrowheads="1"/>
              </p:cNvPicPr>
              <p:nvPr/>
            </p:nvPicPr>
            <p:blipFill>
              <a:blip r:embed="rId25"/>
              <a:srcRect/>
              <a:stretch>
                <a:fillRect/>
              </a:stretch>
            </p:blipFill>
            <p:spPr bwMode="auto">
              <a:xfrm>
                <a:off x="1598241" y="4015577"/>
                <a:ext cx="6438900" cy="1038225"/>
              </a:xfrm>
              <a:prstGeom prst="rect">
                <a:avLst/>
              </a:prstGeom>
              <a:noFill/>
              <a:ln w="9525">
                <a:noFill/>
                <a:miter lim="800000"/>
                <a:headEnd/>
                <a:tailEnd/>
              </a:ln>
            </p:spPr>
          </p:pic>
          <p:pic>
            <p:nvPicPr>
              <p:cNvPr id="51234" name="Picture 4"/>
              <p:cNvPicPr>
                <a:picLocks noChangeAspect="1" noChangeArrowheads="1"/>
              </p:cNvPicPr>
              <p:nvPr/>
            </p:nvPicPr>
            <p:blipFill>
              <a:blip r:embed="rId26"/>
              <a:srcRect/>
              <a:stretch>
                <a:fillRect/>
              </a:stretch>
            </p:blipFill>
            <p:spPr bwMode="auto">
              <a:xfrm>
                <a:off x="1605354" y="5032031"/>
                <a:ext cx="6430550" cy="1095375"/>
              </a:xfrm>
              <a:prstGeom prst="rect">
                <a:avLst/>
              </a:prstGeom>
              <a:noFill/>
              <a:ln w="9525">
                <a:noFill/>
                <a:miter lim="800000"/>
                <a:headEnd/>
                <a:tailEnd/>
              </a:ln>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469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469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44693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46916">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4691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4691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4691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4691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4691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4691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46916">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46916">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46916">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46916">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46916">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469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469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469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469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469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469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4469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4469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4469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44691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446927"/>
                                        </p:tgtEl>
                                        <p:attrNameLst>
                                          <p:attrName>style.visibility</p:attrName>
                                        </p:attrNameLst>
                                      </p:cBhvr>
                                      <p:to>
                                        <p:strVal val="visible"/>
                                      </p:to>
                                    </p:set>
                                  </p:childTnLst>
                                </p:cTn>
                              </p:par>
                              <p:par>
                                <p:cTn id="95" presetID="1" presetClass="exit" presetSubtype="0" fill="hold" nodeType="withEffect">
                                  <p:stCondLst>
                                    <p:cond delay="0"/>
                                  </p:stCondLst>
                                  <p:childTnLst>
                                    <p:set>
                                      <p:cBhvr>
                                        <p:cTn id="96" dur="1" fill="hold">
                                          <p:stCondLst>
                                            <p:cond delay="0"/>
                                          </p:stCondLst>
                                        </p:cTn>
                                        <p:tgtEl>
                                          <p:spTgt spid="1446914"/>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446917"/>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1446918"/>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1446919"/>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1446920"/>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36"/>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1446922"/>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1446923"/>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1446925"/>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1446926"/>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37"/>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1446928"/>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144692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1446930"/>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446931"/>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1446932"/>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1446933"/>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1446934"/>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1446935"/>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1446936"/>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34"/>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2"/>
                                        </p:tgtEl>
                                        <p:attrNameLst>
                                          <p:attrName>style.visibility</p:attrName>
                                        </p:attrNameLst>
                                      </p:cBhvr>
                                      <p:to>
                                        <p:strVal val="visible"/>
                                      </p:to>
                                    </p:set>
                                  </p:childTnLst>
                                </p:cTn>
                              </p:par>
                              <p:par>
                                <p:cTn id="161" presetID="1" presetClass="exit" presetSubtype="0" fill="hold" nodeType="withEffect">
                                  <p:stCondLst>
                                    <p:cond delay="0"/>
                                  </p:stCondLst>
                                  <p:childTnLst>
                                    <p:set>
                                      <p:cBhvr>
                                        <p:cTn id="162" dur="1" fill="hold">
                                          <p:stCondLst>
                                            <p:cond delay="0"/>
                                          </p:stCondLst>
                                        </p:cTn>
                                        <p:tgtEl>
                                          <p:spTgt spid="1446927"/>
                                        </p:tgtEl>
                                        <p:attrNameLst>
                                          <p:attrName>style.visibility</p:attrName>
                                        </p:attrNameLst>
                                      </p:cBhvr>
                                      <p:to>
                                        <p:strVal val="hidden"/>
                                      </p:to>
                                    </p:set>
                                  </p:childTnLst>
                                </p:cTn>
                              </p:par>
                              <p:par>
                                <p:cTn id="163" presetID="1" presetClass="exit" presetSubtype="0" fill="hold" nodeType="withEffect">
                                  <p:stCondLst>
                                    <p:cond delay="0"/>
                                  </p:stCondLst>
                                  <p:childTnLst>
                                    <p:set>
                                      <p:cBhvr>
                                        <p:cTn id="164" dur="1" fill="hold">
                                          <p:stCondLst>
                                            <p:cond delay="0"/>
                                          </p:stCondLst>
                                        </p:cTn>
                                        <p:tgtEl>
                                          <p:spTgt spid="1446928"/>
                                        </p:tgtEl>
                                        <p:attrNameLst>
                                          <p:attrName>style.visibility</p:attrName>
                                        </p:attrNameLst>
                                      </p:cBhvr>
                                      <p:to>
                                        <p:strVal val="hidden"/>
                                      </p:to>
                                    </p:set>
                                  </p:childTnLst>
                                </p:cTn>
                              </p:par>
                              <p:par>
                                <p:cTn id="165" presetID="1" presetClass="exit" presetSubtype="0" fill="hold" nodeType="withEffect">
                                  <p:stCondLst>
                                    <p:cond delay="0"/>
                                  </p:stCondLst>
                                  <p:childTnLst>
                                    <p:set>
                                      <p:cBhvr>
                                        <p:cTn id="166" dur="1" fill="hold">
                                          <p:stCondLst>
                                            <p:cond delay="0"/>
                                          </p:stCondLst>
                                        </p:cTn>
                                        <p:tgtEl>
                                          <p:spTgt spid="1446929"/>
                                        </p:tgtEl>
                                        <p:attrNameLst>
                                          <p:attrName>style.visibility</p:attrName>
                                        </p:attrNameLst>
                                      </p:cBhvr>
                                      <p:to>
                                        <p:strVal val="hidden"/>
                                      </p:to>
                                    </p:set>
                                  </p:childTnLst>
                                </p:cTn>
                              </p:par>
                              <p:par>
                                <p:cTn id="167" presetID="1" presetClass="exit" presetSubtype="0" fill="hold" nodeType="withEffect">
                                  <p:stCondLst>
                                    <p:cond delay="0"/>
                                  </p:stCondLst>
                                  <p:childTnLst>
                                    <p:set>
                                      <p:cBhvr>
                                        <p:cTn id="168" dur="1" fill="hold">
                                          <p:stCondLst>
                                            <p:cond delay="0"/>
                                          </p:stCondLst>
                                        </p:cTn>
                                        <p:tgtEl>
                                          <p:spTgt spid="1446930"/>
                                        </p:tgtEl>
                                        <p:attrNameLst>
                                          <p:attrName>style.visibility</p:attrName>
                                        </p:attrNameLst>
                                      </p:cBhvr>
                                      <p:to>
                                        <p:strVal val="hidden"/>
                                      </p:to>
                                    </p:set>
                                  </p:childTnLst>
                                </p:cTn>
                              </p:par>
                              <p:par>
                                <p:cTn id="169" presetID="1" presetClass="exit" presetSubtype="0" fill="hold" nodeType="withEffect">
                                  <p:stCondLst>
                                    <p:cond delay="0"/>
                                  </p:stCondLst>
                                  <p:childTnLst>
                                    <p:set>
                                      <p:cBhvr>
                                        <p:cTn id="170" dur="1" fill="hold">
                                          <p:stCondLst>
                                            <p:cond delay="0"/>
                                          </p:stCondLst>
                                        </p:cTn>
                                        <p:tgtEl>
                                          <p:spTgt spid="1446931"/>
                                        </p:tgtEl>
                                        <p:attrNameLst>
                                          <p:attrName>style.visibility</p:attrName>
                                        </p:attrNameLst>
                                      </p:cBhvr>
                                      <p:to>
                                        <p:strVal val="hidden"/>
                                      </p:to>
                                    </p:set>
                                  </p:childTnLst>
                                </p:cTn>
                              </p:par>
                              <p:par>
                                <p:cTn id="171" presetID="1" presetClass="exit" presetSubtype="0" fill="hold" nodeType="withEffect">
                                  <p:stCondLst>
                                    <p:cond delay="0"/>
                                  </p:stCondLst>
                                  <p:childTnLst>
                                    <p:set>
                                      <p:cBhvr>
                                        <p:cTn id="172" dur="1" fill="hold">
                                          <p:stCondLst>
                                            <p:cond delay="0"/>
                                          </p:stCondLst>
                                        </p:cTn>
                                        <p:tgtEl>
                                          <p:spTgt spid="1446932"/>
                                        </p:tgtEl>
                                        <p:attrNameLst>
                                          <p:attrName>style.visibility</p:attrName>
                                        </p:attrNameLst>
                                      </p:cBhvr>
                                      <p:to>
                                        <p:strVal val="hidden"/>
                                      </p:to>
                                    </p:set>
                                  </p:childTnLst>
                                </p:cTn>
                              </p:par>
                              <p:par>
                                <p:cTn id="173" presetID="1" presetClass="exit" presetSubtype="0" fill="hold" nodeType="withEffect">
                                  <p:stCondLst>
                                    <p:cond delay="0"/>
                                  </p:stCondLst>
                                  <p:childTnLst>
                                    <p:set>
                                      <p:cBhvr>
                                        <p:cTn id="174" dur="1" fill="hold">
                                          <p:stCondLst>
                                            <p:cond delay="0"/>
                                          </p:stCondLst>
                                        </p:cTn>
                                        <p:tgtEl>
                                          <p:spTgt spid="1446933"/>
                                        </p:tgtEl>
                                        <p:attrNameLst>
                                          <p:attrName>style.visibility</p:attrName>
                                        </p:attrNameLst>
                                      </p:cBhvr>
                                      <p:to>
                                        <p:strVal val="hidden"/>
                                      </p:to>
                                    </p:set>
                                  </p:childTnLst>
                                </p:cTn>
                              </p:par>
                              <p:par>
                                <p:cTn id="175" presetID="1" presetClass="exit" presetSubtype="0" fill="hold" nodeType="withEffect">
                                  <p:stCondLst>
                                    <p:cond delay="0"/>
                                  </p:stCondLst>
                                  <p:childTnLst>
                                    <p:set>
                                      <p:cBhvr>
                                        <p:cTn id="176" dur="1" fill="hold">
                                          <p:stCondLst>
                                            <p:cond delay="0"/>
                                          </p:stCondLst>
                                        </p:cTn>
                                        <p:tgtEl>
                                          <p:spTgt spid="1446934"/>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1446935"/>
                                        </p:tgtEl>
                                        <p:attrNameLst>
                                          <p:attrName>style.visibility</p:attrName>
                                        </p:attrNameLst>
                                      </p:cBhvr>
                                      <p:to>
                                        <p:strVal val="hidden"/>
                                      </p:to>
                                    </p:set>
                                  </p:childTnLst>
                                </p:cTn>
                              </p:par>
                              <p:par>
                                <p:cTn id="179" presetID="1" presetClass="exit" presetSubtype="0" fill="hold" nodeType="withEffect">
                                  <p:stCondLst>
                                    <p:cond delay="0"/>
                                  </p:stCondLst>
                                  <p:childTnLst>
                                    <p:set>
                                      <p:cBhvr>
                                        <p:cTn id="180" dur="1" fill="hold">
                                          <p:stCondLst>
                                            <p:cond delay="0"/>
                                          </p:stCondLst>
                                        </p:cTn>
                                        <p:tgtEl>
                                          <p:spTgt spid="1446936"/>
                                        </p:tgtEl>
                                        <p:attrNameLst>
                                          <p:attrName>style.visibility</p:attrName>
                                        </p:attrNameLst>
                                      </p:cBhvr>
                                      <p:to>
                                        <p:strVal val="hidden"/>
                                      </p:to>
                                    </p:set>
                                  </p:childTnLst>
                                </p:cTn>
                              </p:par>
                              <p:par>
                                <p:cTn id="181" presetID="1" presetClass="exit" presetSubtype="0" fill="hold" nodeType="withEffect">
                                  <p:stCondLst>
                                    <p:cond delay="0"/>
                                  </p:stCondLst>
                                  <p:childTnLst>
                                    <p:set>
                                      <p:cBhvr>
                                        <p:cTn id="182" dur="1" fill="hold">
                                          <p:stCondLst>
                                            <p:cond delay="0"/>
                                          </p:stCondLst>
                                        </p:cTn>
                                        <p:tgtEl>
                                          <p:spTgt spid="34"/>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6916" grpId="0" uiExpand="1" build="p"/>
      <p:bldP spid="1446937" grpId="0"/>
      <p:bldP spid="1446938" grpId="0" uiExpan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1" name="Rectangle 3"/>
          <p:cNvSpPr>
            <a:spLocks noGrp="1" noChangeArrowheads="1"/>
          </p:cNvSpPr>
          <p:nvPr>
            <p:ph type="body" sz="half" idx="1"/>
          </p:nvPr>
        </p:nvSpPr>
        <p:spPr>
          <a:xfrm>
            <a:off x="457200" y="1600200"/>
            <a:ext cx="4038600" cy="4337050"/>
          </a:xfrm>
        </p:spPr>
        <p:txBody>
          <a:bodyPr/>
          <a:lstStyle/>
          <a:p>
            <a:pPr eaLnBrk="1" hangingPunct="1">
              <a:lnSpc>
                <a:spcPct val="90000"/>
              </a:lnSpc>
              <a:defRPr/>
            </a:pPr>
            <a:r>
              <a:rPr lang="en-US" sz="2400" dirty="0" smtClean="0"/>
              <a:t>The search box</a:t>
            </a:r>
          </a:p>
          <a:p>
            <a:pPr eaLnBrk="1" hangingPunct="1">
              <a:lnSpc>
                <a:spcPct val="90000"/>
              </a:lnSpc>
              <a:defRPr/>
            </a:pPr>
            <a:r>
              <a:rPr lang="en-US" sz="2400" dirty="0" smtClean="0"/>
              <a:t>Spelling suggestions</a:t>
            </a:r>
          </a:p>
          <a:p>
            <a:pPr eaLnBrk="1" hangingPunct="1">
              <a:lnSpc>
                <a:spcPct val="90000"/>
              </a:lnSpc>
              <a:defRPr/>
            </a:pPr>
            <a:r>
              <a:rPr lang="en-US" sz="2400" dirty="0" smtClean="0"/>
              <a:t>Query suggestions</a:t>
            </a:r>
          </a:p>
          <a:p>
            <a:pPr eaLnBrk="1" hangingPunct="1">
              <a:lnSpc>
                <a:spcPct val="90000"/>
              </a:lnSpc>
              <a:defRPr/>
            </a:pPr>
            <a:r>
              <a:rPr lang="en-US" sz="2400" dirty="0" smtClean="0"/>
              <a:t>Auto complete</a:t>
            </a:r>
            <a:endParaRPr lang="en-US" sz="2000" dirty="0" smtClean="0"/>
          </a:p>
          <a:p>
            <a:pPr eaLnBrk="1" hangingPunct="1">
              <a:lnSpc>
                <a:spcPct val="90000"/>
              </a:lnSpc>
              <a:defRPr/>
            </a:pPr>
            <a:r>
              <a:rPr lang="en-US" sz="2400" dirty="0" smtClean="0"/>
              <a:t>Inline answers</a:t>
            </a:r>
          </a:p>
          <a:p>
            <a:pPr eaLnBrk="1" hangingPunct="1">
              <a:lnSpc>
                <a:spcPct val="90000"/>
              </a:lnSpc>
              <a:defRPr/>
            </a:pPr>
            <a:r>
              <a:rPr lang="en-US" sz="2400" dirty="0" smtClean="0"/>
              <a:t>Richer snippets</a:t>
            </a:r>
            <a:endParaRPr lang="en-US" sz="2800" dirty="0" smtClean="0"/>
          </a:p>
          <a:p>
            <a:pPr eaLnBrk="1" hangingPunct="1">
              <a:lnSpc>
                <a:spcPct val="90000"/>
              </a:lnSpc>
              <a:defRPr/>
            </a:pPr>
            <a:r>
              <a:rPr lang="en-US" sz="2400" dirty="0" smtClean="0"/>
              <a:t>But, we can do better </a:t>
            </a:r>
            <a:endParaRPr lang="en-US" sz="2400" dirty="0" smtClean="0">
              <a:solidFill>
                <a:srgbClr val="FF0000"/>
              </a:solidFill>
            </a:endParaRPr>
          </a:p>
        </p:txBody>
      </p:sp>
      <p:sp>
        <p:nvSpPr>
          <p:cNvPr id="1451010" name="Rectangle 2"/>
          <p:cNvSpPr>
            <a:spLocks noGrp="1" noRot="1" noChangeArrowheads="1"/>
          </p:cNvSpPr>
          <p:nvPr>
            <p:ph type="title"/>
          </p:nvPr>
        </p:nvSpPr>
        <p:spPr/>
        <p:txBody>
          <a:bodyPr/>
          <a:lstStyle/>
          <a:p>
            <a:pPr eaLnBrk="1" hangingPunct="1">
              <a:defRPr/>
            </a:pPr>
            <a:r>
              <a:rPr lang="en-US" dirty="0" smtClean="0"/>
              <a:t>Support for Searchers</a:t>
            </a:r>
          </a:p>
        </p:txBody>
      </p:sp>
      <p:sp>
        <p:nvSpPr>
          <p:cNvPr id="53251" name="Date Placeholder 16"/>
          <p:cNvSpPr>
            <a:spLocks noGrp="1"/>
          </p:cNvSpPr>
          <p:nvPr>
            <p:ph type="dt" sz="quarter" idx="10"/>
          </p:nvPr>
        </p:nvSpPr>
        <p:spPr>
          <a:noFill/>
        </p:spPr>
        <p:txBody>
          <a:bodyPr/>
          <a:lstStyle/>
          <a:p>
            <a:r>
              <a:rPr lang="en-US"/>
              <a:t>SIGIR 2009</a:t>
            </a:r>
          </a:p>
        </p:txBody>
      </p:sp>
      <p:sp>
        <p:nvSpPr>
          <p:cNvPr id="18" name="TextBox 17"/>
          <p:cNvSpPr txBox="1">
            <a:spLocks noChangeArrowheads="1"/>
          </p:cNvSpPr>
          <p:nvPr/>
        </p:nvSpPr>
        <p:spPr bwMode="auto">
          <a:xfrm>
            <a:off x="3924300" y="4003675"/>
            <a:ext cx="4230688" cy="457200"/>
          </a:xfrm>
          <a:prstGeom prst="rect">
            <a:avLst/>
          </a:prstGeom>
          <a:noFill/>
          <a:ln w="9525">
            <a:noFill/>
            <a:miter lim="800000"/>
            <a:headEnd/>
            <a:tailEnd/>
          </a:ln>
        </p:spPr>
        <p:txBody>
          <a:bodyPr>
            <a:spAutoFit/>
          </a:bodyPr>
          <a:lstStyle/>
          <a:p>
            <a:pPr>
              <a:defRPr/>
            </a:pPr>
            <a:r>
              <a:rPr lang="en-US" sz="2400" dirty="0">
                <a:solidFill>
                  <a:srgbClr val="FF0000"/>
                </a:solidFill>
                <a:effectLst>
                  <a:outerShdw blurRad="38100" dist="38100" dir="2700000" algn="tl">
                    <a:srgbClr val="000000">
                      <a:alpha val="43137"/>
                    </a:srgbClr>
                  </a:outerShdw>
                </a:effectLst>
                <a:latin typeface="Calibri" pitchFamily="34" charset="0"/>
                <a:cs typeface="Microsoft Sans Serif" pitchFamily="34" charset="0"/>
              </a:rPr>
              <a:t>… by understanding </a:t>
            </a:r>
            <a:r>
              <a:rPr lang="en-US" sz="2400" dirty="0">
                <a:solidFill>
                  <a:srgbClr val="FF0000"/>
                </a:solidFill>
                <a:effectLst>
                  <a:outerShdw blurRad="38100" dist="38100" dir="2700000" algn="tl">
                    <a:srgbClr val="000000">
                      <a:alpha val="43137"/>
                    </a:srgbClr>
                  </a:outerShdw>
                </a:effectLst>
                <a:latin typeface="Calibri" pitchFamily="34" charset="0"/>
                <a:cs typeface="Microsoft Sans Serif" pitchFamily="34" charset="0"/>
              </a:rPr>
              <a:t>context</a:t>
            </a:r>
            <a:endParaRPr lang="en-US" sz="2400" dirty="0">
              <a:solidFill>
                <a:srgbClr val="FF0000"/>
              </a:solidFill>
              <a:effectLst>
                <a:outerShdw blurRad="38100" dist="38100" dir="2700000" algn="tl">
                  <a:srgbClr val="000000">
                    <a:alpha val="43137"/>
                  </a:srgbClr>
                </a:outerShdw>
              </a:effectLst>
              <a:latin typeface="Calibri" pitchFamily="34" charset="0"/>
              <a:cs typeface="Microsoft Sans Serif" pitchFamily="34" charset="0"/>
            </a:endParaRPr>
          </a:p>
        </p:txBody>
      </p:sp>
      <p:pic>
        <p:nvPicPr>
          <p:cNvPr id="7" name="Picture 3"/>
          <p:cNvPicPr>
            <a:picLocks noChangeAspect="1" noChangeArrowheads="1"/>
          </p:cNvPicPr>
          <p:nvPr/>
        </p:nvPicPr>
        <p:blipFill>
          <a:blip r:embed="rId3"/>
          <a:srcRect/>
          <a:stretch>
            <a:fillRect/>
          </a:stretch>
        </p:blipFill>
        <p:spPr bwMode="auto">
          <a:xfrm>
            <a:off x="4006850" y="1644650"/>
            <a:ext cx="4648200" cy="512763"/>
          </a:xfrm>
          <a:prstGeom prst="rect">
            <a:avLst/>
          </a:prstGeom>
          <a:noFill/>
          <a:ln w="9525">
            <a:noFill/>
            <a:miter lim="800000"/>
            <a:headEnd/>
            <a:tailEnd/>
          </a:ln>
        </p:spPr>
      </p:pic>
      <p:grpSp>
        <p:nvGrpSpPr>
          <p:cNvPr id="2" name="Group 9"/>
          <p:cNvGrpSpPr>
            <a:grpSpLocks/>
          </p:cNvGrpSpPr>
          <p:nvPr/>
        </p:nvGrpSpPr>
        <p:grpSpPr bwMode="auto">
          <a:xfrm>
            <a:off x="3389313" y="2466975"/>
            <a:ext cx="5588000" cy="2762250"/>
            <a:chOff x="3531174" y="2526347"/>
            <a:chExt cx="5589073" cy="2762996"/>
          </a:xfrm>
        </p:grpSpPr>
        <p:pic>
          <p:nvPicPr>
            <p:cNvPr id="53266" name="Picture 2"/>
            <p:cNvPicPr>
              <a:picLocks noChangeAspect="1" noChangeArrowheads="1"/>
            </p:cNvPicPr>
            <p:nvPr/>
          </p:nvPicPr>
          <p:blipFill>
            <a:blip r:embed="rId4"/>
            <a:srcRect/>
            <a:stretch>
              <a:fillRect/>
            </a:stretch>
          </p:blipFill>
          <p:spPr bwMode="auto">
            <a:xfrm>
              <a:off x="3531174" y="2526347"/>
              <a:ext cx="5589073" cy="2762996"/>
            </a:xfrm>
            <a:prstGeom prst="rect">
              <a:avLst/>
            </a:prstGeom>
            <a:noFill/>
            <a:ln w="9525">
              <a:noFill/>
              <a:miter lim="800000"/>
              <a:headEnd/>
              <a:tailEnd/>
            </a:ln>
          </p:spPr>
        </p:pic>
        <p:sp>
          <p:nvSpPr>
            <p:cNvPr id="53267" name="Oval 8"/>
            <p:cNvSpPr>
              <a:spLocks noChangeArrowheads="1"/>
            </p:cNvSpPr>
            <p:nvPr/>
          </p:nvSpPr>
          <p:spPr bwMode="auto">
            <a:xfrm>
              <a:off x="4643251" y="2968829"/>
              <a:ext cx="1543793" cy="451262"/>
            </a:xfrm>
            <a:prstGeom prst="ellipse">
              <a:avLst/>
            </a:prstGeom>
            <a:noFill/>
            <a:ln w="28575" algn="ctr">
              <a:solidFill>
                <a:srgbClr val="FF0000"/>
              </a:solidFill>
              <a:round/>
              <a:headEnd/>
              <a:tailEnd/>
            </a:ln>
          </p:spPr>
          <p:txBody>
            <a:bodyPr/>
            <a:lstStyle/>
            <a:p>
              <a:pPr eaLnBrk="0" hangingPunct="0"/>
              <a:endParaRPr lang="en-US"/>
            </a:p>
          </p:txBody>
        </p:sp>
      </p:grpSp>
      <p:grpSp>
        <p:nvGrpSpPr>
          <p:cNvPr id="3" name="Group 13"/>
          <p:cNvGrpSpPr>
            <a:grpSpLocks/>
          </p:cNvGrpSpPr>
          <p:nvPr/>
        </p:nvGrpSpPr>
        <p:grpSpPr bwMode="auto">
          <a:xfrm>
            <a:off x="3254375" y="2873375"/>
            <a:ext cx="5746750" cy="3265488"/>
            <a:chOff x="3253839" y="3218213"/>
            <a:chExt cx="5747656" cy="3265713"/>
          </a:xfrm>
        </p:grpSpPr>
        <p:pic>
          <p:nvPicPr>
            <p:cNvPr id="53264" name="Picture 4"/>
            <p:cNvPicPr>
              <a:picLocks noChangeAspect="1" noChangeArrowheads="1"/>
            </p:cNvPicPr>
            <p:nvPr/>
          </p:nvPicPr>
          <p:blipFill>
            <a:blip r:embed="rId5"/>
            <a:srcRect/>
            <a:stretch>
              <a:fillRect/>
            </a:stretch>
          </p:blipFill>
          <p:spPr bwMode="auto">
            <a:xfrm>
              <a:off x="3351848" y="3218213"/>
              <a:ext cx="5649647" cy="3218830"/>
            </a:xfrm>
            <a:prstGeom prst="rect">
              <a:avLst/>
            </a:prstGeom>
            <a:noFill/>
            <a:ln w="9525">
              <a:noFill/>
              <a:miter lim="800000"/>
              <a:headEnd/>
              <a:tailEnd/>
            </a:ln>
          </p:spPr>
        </p:pic>
        <p:sp>
          <p:nvSpPr>
            <p:cNvPr id="53265" name="Oval 12"/>
            <p:cNvSpPr>
              <a:spLocks noChangeArrowheads="1"/>
            </p:cNvSpPr>
            <p:nvPr/>
          </p:nvSpPr>
          <p:spPr bwMode="auto">
            <a:xfrm>
              <a:off x="3253839" y="5045033"/>
              <a:ext cx="1294411" cy="1438893"/>
            </a:xfrm>
            <a:prstGeom prst="ellipse">
              <a:avLst/>
            </a:prstGeom>
            <a:noFill/>
            <a:ln w="28575" algn="ctr">
              <a:solidFill>
                <a:srgbClr val="FF0000"/>
              </a:solidFill>
              <a:round/>
              <a:headEnd/>
              <a:tailEnd/>
            </a:ln>
          </p:spPr>
          <p:txBody>
            <a:bodyPr/>
            <a:lstStyle/>
            <a:p>
              <a:pPr eaLnBrk="0" hangingPunct="0"/>
              <a:endParaRPr lang="en-US"/>
            </a:p>
          </p:txBody>
        </p:sp>
      </p:grpSp>
      <p:pic>
        <p:nvPicPr>
          <p:cNvPr id="215042" name="Picture 2"/>
          <p:cNvPicPr>
            <a:picLocks noChangeAspect="1" noChangeArrowheads="1"/>
          </p:cNvPicPr>
          <p:nvPr/>
        </p:nvPicPr>
        <p:blipFill>
          <a:blip r:embed="rId6"/>
          <a:srcRect/>
          <a:stretch>
            <a:fillRect/>
          </a:stretch>
        </p:blipFill>
        <p:spPr bwMode="auto">
          <a:xfrm>
            <a:off x="3863975" y="3052763"/>
            <a:ext cx="4460875" cy="2300287"/>
          </a:xfrm>
          <a:prstGeom prst="rect">
            <a:avLst/>
          </a:prstGeom>
          <a:noFill/>
          <a:ln w="9525">
            <a:noFill/>
            <a:miter lim="800000"/>
            <a:headEnd/>
            <a:tailEnd/>
          </a:ln>
        </p:spPr>
      </p:pic>
      <p:grpSp>
        <p:nvGrpSpPr>
          <p:cNvPr id="4" name="Group 19"/>
          <p:cNvGrpSpPr>
            <a:grpSpLocks/>
          </p:cNvGrpSpPr>
          <p:nvPr/>
        </p:nvGrpSpPr>
        <p:grpSpPr bwMode="auto">
          <a:xfrm>
            <a:off x="3609975" y="3508375"/>
            <a:ext cx="5022850" cy="3068638"/>
            <a:chOff x="3585484" y="3508168"/>
            <a:chExt cx="5024126" cy="3069633"/>
          </a:xfrm>
        </p:grpSpPr>
        <p:pic>
          <p:nvPicPr>
            <p:cNvPr id="53262" name="Picture 6"/>
            <p:cNvPicPr>
              <a:picLocks noChangeAspect="1" noChangeArrowheads="1"/>
            </p:cNvPicPr>
            <p:nvPr/>
          </p:nvPicPr>
          <p:blipFill>
            <a:blip r:embed="rId7"/>
            <a:srcRect/>
            <a:stretch>
              <a:fillRect/>
            </a:stretch>
          </p:blipFill>
          <p:spPr bwMode="auto">
            <a:xfrm>
              <a:off x="3585484" y="3508168"/>
              <a:ext cx="5024126" cy="3069633"/>
            </a:xfrm>
            <a:prstGeom prst="rect">
              <a:avLst/>
            </a:prstGeom>
            <a:noFill/>
            <a:ln w="9525">
              <a:noFill/>
              <a:miter lim="800000"/>
              <a:headEnd/>
              <a:tailEnd/>
            </a:ln>
          </p:spPr>
        </p:pic>
        <p:sp>
          <p:nvSpPr>
            <p:cNvPr id="53263" name="Oval 18"/>
            <p:cNvSpPr>
              <a:spLocks noChangeArrowheads="1"/>
            </p:cNvSpPr>
            <p:nvPr/>
          </p:nvSpPr>
          <p:spPr bwMode="auto">
            <a:xfrm>
              <a:off x="4391891" y="4108862"/>
              <a:ext cx="3398322" cy="1068780"/>
            </a:xfrm>
            <a:prstGeom prst="ellipse">
              <a:avLst/>
            </a:prstGeom>
            <a:noFill/>
            <a:ln w="28575" algn="ctr">
              <a:solidFill>
                <a:srgbClr val="FF0000"/>
              </a:solidFill>
              <a:round/>
              <a:headEnd/>
              <a:tailEnd/>
            </a:ln>
          </p:spPr>
          <p:txBody>
            <a:bodyPr/>
            <a:lstStyle/>
            <a:p>
              <a:pPr eaLnBrk="0" hangingPunct="0"/>
              <a:endParaRPr lang="en-US"/>
            </a:p>
          </p:txBody>
        </p:sp>
      </p:grpSp>
      <p:pic>
        <p:nvPicPr>
          <p:cNvPr id="21" name="Picture 8"/>
          <p:cNvPicPr>
            <a:picLocks noChangeAspect="1" noChangeArrowheads="1"/>
          </p:cNvPicPr>
          <p:nvPr/>
        </p:nvPicPr>
        <p:blipFill>
          <a:blip r:embed="rId8"/>
          <a:srcRect/>
          <a:stretch>
            <a:fillRect/>
          </a:stretch>
        </p:blipFill>
        <p:spPr bwMode="auto">
          <a:xfrm>
            <a:off x="3743325" y="3911600"/>
            <a:ext cx="4791075" cy="2257425"/>
          </a:xfrm>
          <a:prstGeom prst="rect">
            <a:avLst/>
          </a:prstGeom>
          <a:noFill/>
          <a:ln w="9525">
            <a:noFill/>
            <a:miter lim="800000"/>
            <a:headEnd/>
            <a:tailEnd/>
          </a:ln>
        </p:spPr>
      </p:pic>
      <p:grpSp>
        <p:nvGrpSpPr>
          <p:cNvPr id="25" name="Group 24"/>
          <p:cNvGrpSpPr>
            <a:grpSpLocks/>
          </p:cNvGrpSpPr>
          <p:nvPr/>
        </p:nvGrpSpPr>
        <p:grpSpPr bwMode="auto">
          <a:xfrm>
            <a:off x="781050" y="4699000"/>
            <a:ext cx="7758113" cy="1360488"/>
            <a:chOff x="424968" y="4855474"/>
            <a:chExt cx="8481060" cy="1297998"/>
          </a:xfrm>
        </p:grpSpPr>
        <p:sp>
          <p:nvSpPr>
            <p:cNvPr id="53260" name="Oval Callout 25"/>
            <p:cNvSpPr>
              <a:spLocks noChangeArrowheads="1"/>
            </p:cNvSpPr>
            <p:nvPr/>
          </p:nvSpPr>
          <p:spPr bwMode="auto">
            <a:xfrm>
              <a:off x="424968" y="4855474"/>
              <a:ext cx="8481060" cy="1271006"/>
            </a:xfrm>
            <a:prstGeom prst="wedgeEllipseCallout">
              <a:avLst>
                <a:gd name="adj1" fmla="val -20833"/>
                <a:gd name="adj2" fmla="val 62500"/>
              </a:avLst>
            </a:prstGeom>
            <a:noFill/>
            <a:ln w="9525" algn="ctr">
              <a:solidFill>
                <a:schemeClr val="tx1"/>
              </a:solidFill>
              <a:round/>
              <a:headEnd/>
              <a:tailEnd/>
            </a:ln>
          </p:spPr>
          <p:txBody>
            <a:bodyPr/>
            <a:lstStyle/>
            <a:p>
              <a:pPr eaLnBrk="0" hangingPunct="0"/>
              <a:endParaRPr lang="en-US"/>
            </a:p>
          </p:txBody>
        </p:sp>
        <p:sp>
          <p:nvSpPr>
            <p:cNvPr id="27" name="TextBox 26"/>
            <p:cNvSpPr txBox="1"/>
            <p:nvPr/>
          </p:nvSpPr>
          <p:spPr>
            <a:xfrm>
              <a:off x="1094845" y="5096293"/>
              <a:ext cx="7519630" cy="1057179"/>
            </a:xfrm>
            <a:prstGeom prst="rect">
              <a:avLst/>
            </a:prstGeom>
            <a:noFill/>
          </p:spPr>
          <p:txBody>
            <a:bodyPr>
              <a:spAutoFit/>
            </a:bodyPr>
            <a:lstStyle/>
            <a:p>
              <a:pPr>
                <a:defRPr/>
              </a:pPr>
              <a:r>
                <a:rPr lang="en-US" sz="1600" b="0" i="1" dirty="0">
                  <a:effectLst>
                    <a:outerShdw blurRad="38100" dist="38100" dir="2700000" algn="tl">
                      <a:srgbClr val="000000">
                        <a:alpha val="43137"/>
                      </a:srgbClr>
                    </a:outerShdw>
                  </a:effectLst>
                  <a:latin typeface="+mn-lt"/>
                </a:rPr>
                <a:t>Search in the future will look nothing like today's simple search engine interfaces, [Susan Dumais] said, adding, "If in 10 years we are still using a rectangular box and a list of results, I should be fired.“  </a:t>
              </a:r>
              <a:r>
                <a:rPr lang="en-US" sz="1600" b="0" dirty="0">
                  <a:effectLst>
                    <a:outerShdw blurRad="38100" dist="38100" dir="2700000" algn="tl">
                      <a:srgbClr val="000000">
                        <a:alpha val="43137"/>
                      </a:srgbClr>
                    </a:outerShdw>
                  </a:effectLst>
                  <a:latin typeface="+mn-lt"/>
                </a:rPr>
                <a:t>[Mar  7, 2007, </a:t>
              </a:r>
              <a:r>
                <a:rPr lang="en-US" sz="1600" b="0" dirty="0" err="1">
                  <a:effectLst>
                    <a:outerShdw blurRad="38100" dist="38100" dir="2700000" algn="tl">
                      <a:srgbClr val="000000">
                        <a:alpha val="43137"/>
                      </a:srgbClr>
                    </a:outerShdw>
                  </a:effectLst>
                  <a:latin typeface="+mn-lt"/>
                </a:rPr>
                <a:t>NYTimes</a:t>
              </a:r>
              <a:r>
                <a:rPr lang="en-US" sz="1600" b="0" dirty="0">
                  <a:effectLst>
                    <a:outerShdw blurRad="38100" dist="38100" dir="2700000" algn="tl">
                      <a:srgbClr val="000000">
                        <a:alpha val="43137"/>
                      </a:srgbClr>
                    </a:outerShdw>
                  </a:effectLst>
                  <a:latin typeface="+mn-lt"/>
                </a:rPr>
                <a:t>, John </a:t>
              </a:r>
              <a:r>
                <a:rPr lang="en-US" sz="1600" b="0" dirty="0" err="1">
                  <a:effectLst>
                    <a:outerShdw blurRad="38100" dist="38100" dir="2700000" algn="tl">
                      <a:srgbClr val="000000">
                        <a:alpha val="43137"/>
                      </a:srgbClr>
                    </a:outerShdw>
                  </a:effectLst>
                  <a:latin typeface="+mn-lt"/>
                </a:rPr>
                <a:t>Markoff</a:t>
              </a:r>
              <a:r>
                <a:rPr lang="en-US" sz="1600" b="0" dirty="0">
                  <a:effectLst>
                    <a:outerShdw blurRad="38100" dist="38100" dir="2700000" algn="tl">
                      <a:srgbClr val="000000">
                        <a:alpha val="43137"/>
                      </a:srgbClr>
                    </a:outerShdw>
                  </a:effectLst>
                  <a:latin typeface="+mn-lt"/>
                </a:rPr>
                <a:t>]</a:t>
              </a:r>
              <a:endParaRPr lang="en-US" b="0" dirty="0">
                <a:effectLst>
                  <a:outerShdw blurRad="38100" dist="38100" dir="2700000" algn="tl">
                    <a:srgbClr val="000000">
                      <a:alpha val="43137"/>
                    </a:srgbClr>
                  </a:outerShdw>
                </a:effectLst>
                <a:latin typeface="+mn-lt"/>
              </a:endParaRPr>
            </a:p>
            <a:p>
              <a:pPr>
                <a:defRPr/>
              </a:pP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51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1011">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51011">
                                            <p:txEl>
                                              <p:pRg st="2" end="2"/>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51011">
                                            <p:txEl>
                                              <p:pRg st="3" end="3"/>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3"/>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150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51011">
                                            <p:txEl>
                                              <p:pRg st="4" end="4"/>
                                            </p:txEl>
                                          </p:spTgt>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215042"/>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51011">
                                            <p:txEl>
                                              <p:pRg st="5" end="5"/>
                                            </p:txEl>
                                          </p:spTgt>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4"/>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51011">
                                            <p:txEl>
                                              <p:pRg st="6" end="6"/>
                                            </p:txEl>
                                          </p:spTgt>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21"/>
                                        </p:tgtEl>
                                        <p:attrNameLst>
                                          <p:attrName>style.visibility</p:attrName>
                                        </p:attrNameLst>
                                      </p:cBhvr>
                                      <p:to>
                                        <p:strVal val="hidden"/>
                                      </p:to>
                                    </p:set>
                                  </p:childTnLst>
                                </p:cTn>
                              </p:par>
                            </p:childTnLst>
                          </p:cTn>
                        </p:par>
                        <p:par>
                          <p:cTn id="53" fill="hold">
                            <p:stCondLst>
                              <p:cond delay="0"/>
                            </p:stCondLst>
                            <p:childTnLst>
                              <p:par>
                                <p:cTn id="54" presetID="9" presetClass="entr" presetSubtype="0" fill="hold" grpId="0" nodeType="afterEffect">
                                  <p:stCondLst>
                                    <p:cond delay="1000"/>
                                  </p:stCondLst>
                                  <p:childTnLst>
                                    <p:set>
                                      <p:cBhvr>
                                        <p:cTn id="55" dur="1" fill="hold">
                                          <p:stCondLst>
                                            <p:cond delay="0"/>
                                          </p:stCondLst>
                                        </p:cTn>
                                        <p:tgtEl>
                                          <p:spTgt spid="18"/>
                                        </p:tgtEl>
                                        <p:attrNameLst>
                                          <p:attrName>style.visibility</p:attrName>
                                        </p:attrNameLst>
                                      </p:cBhvr>
                                      <p:to>
                                        <p:strVal val="visible"/>
                                      </p:to>
                                    </p:set>
                                    <p:animEffect transition="in" filter="dissolv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1011" grpId="0" build="p"/>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Date Placeholder 3"/>
          <p:cNvSpPr>
            <a:spLocks noGrp="1"/>
          </p:cNvSpPr>
          <p:nvPr>
            <p:ph type="dt" sz="quarter" idx="10"/>
          </p:nvPr>
        </p:nvSpPr>
        <p:spPr>
          <a:noFill/>
        </p:spPr>
        <p:txBody>
          <a:bodyPr/>
          <a:lstStyle/>
          <a:p>
            <a:r>
              <a:rPr lang="en-US"/>
              <a:t>SIGIR 2009</a:t>
            </a:r>
          </a:p>
        </p:txBody>
      </p:sp>
      <p:sp>
        <p:nvSpPr>
          <p:cNvPr id="1501186" name="Rectangle 2"/>
          <p:cNvSpPr>
            <a:spLocks noGrp="1" noRot="1" noChangeArrowheads="1"/>
          </p:cNvSpPr>
          <p:nvPr>
            <p:ph type="title"/>
          </p:nvPr>
        </p:nvSpPr>
        <p:spPr>
          <a:xfrm>
            <a:off x="522288" y="304800"/>
            <a:ext cx="8229600" cy="1143000"/>
          </a:xfrm>
        </p:spPr>
        <p:txBody>
          <a:bodyPr/>
          <a:lstStyle/>
          <a:p>
            <a:pPr eaLnBrk="1" hangingPunct="1">
              <a:defRPr/>
            </a:pPr>
            <a:r>
              <a:rPr lang="en-US" smtClean="0"/>
              <a:t>Search Today</a:t>
            </a:r>
          </a:p>
        </p:txBody>
      </p:sp>
      <p:grpSp>
        <p:nvGrpSpPr>
          <p:cNvPr id="2" name="Group 45"/>
          <p:cNvGrpSpPr>
            <a:grpSpLocks/>
          </p:cNvGrpSpPr>
          <p:nvPr/>
        </p:nvGrpSpPr>
        <p:grpSpPr bwMode="auto">
          <a:xfrm>
            <a:off x="234950" y="1901825"/>
            <a:ext cx="1912938" cy="2273300"/>
            <a:chOff x="148" y="1198"/>
            <a:chExt cx="1205" cy="1432"/>
          </a:xfrm>
        </p:grpSpPr>
        <p:graphicFrame>
          <p:nvGraphicFramePr>
            <p:cNvPr id="1029" name="Object 4"/>
            <p:cNvGraphicFramePr>
              <a:graphicFrameLocks noChangeAspect="1"/>
            </p:cNvGraphicFramePr>
            <p:nvPr/>
          </p:nvGraphicFramePr>
          <p:xfrm>
            <a:off x="739" y="1601"/>
            <a:ext cx="614" cy="1029"/>
          </p:xfrm>
          <a:graphic>
            <a:graphicData uri="http://schemas.openxmlformats.org/presentationml/2006/ole">
              <p:oleObj spid="_x0000_s1029" name="Clip" r:id="rId4" imgW="1857600" imgH="3995640" progId="">
                <p:embed/>
              </p:oleObj>
            </a:graphicData>
          </a:graphic>
        </p:graphicFrame>
        <p:sp>
          <p:nvSpPr>
            <p:cNvPr id="1066" name="Text Box 5"/>
            <p:cNvSpPr txBox="1">
              <a:spLocks noChangeArrowheads="1"/>
            </p:cNvSpPr>
            <p:nvPr/>
          </p:nvSpPr>
          <p:spPr bwMode="auto">
            <a:xfrm>
              <a:off x="148" y="1198"/>
              <a:ext cx="824" cy="523"/>
            </a:xfrm>
            <a:prstGeom prst="rect">
              <a:avLst/>
            </a:prstGeom>
            <a:noFill/>
            <a:ln w="9525">
              <a:noFill/>
              <a:miter lim="800000"/>
              <a:headEnd/>
              <a:tailEnd/>
            </a:ln>
          </p:spPr>
          <p:txBody>
            <a:bodyPr>
              <a:spAutoFit/>
            </a:bodyPr>
            <a:lstStyle/>
            <a:p>
              <a:pPr eaLnBrk="0" hangingPunct="0">
                <a:spcBef>
                  <a:spcPct val="50000"/>
                </a:spcBef>
                <a:defRPr/>
              </a:pPr>
              <a:r>
                <a:rPr lang="en-US" sz="2400" dirty="0">
                  <a:solidFill>
                    <a:srgbClr val="FF3300"/>
                  </a:solidFill>
                  <a:effectLst>
                    <a:outerShdw blurRad="38100" dist="38100" dir="2700000" algn="tl">
                      <a:srgbClr val="000000">
                        <a:alpha val="43137"/>
                      </a:srgbClr>
                    </a:outerShdw>
                  </a:effectLst>
                  <a:latin typeface="Calibri" pitchFamily="34" charset="0"/>
                </a:rPr>
                <a:t>User Context</a:t>
              </a:r>
            </a:p>
          </p:txBody>
        </p:sp>
      </p:grpSp>
      <p:grpSp>
        <p:nvGrpSpPr>
          <p:cNvPr id="3" name="Group 44"/>
          <p:cNvGrpSpPr>
            <a:grpSpLocks/>
          </p:cNvGrpSpPr>
          <p:nvPr/>
        </p:nvGrpSpPr>
        <p:grpSpPr bwMode="auto">
          <a:xfrm>
            <a:off x="658813" y="1893888"/>
            <a:ext cx="5778500" cy="4576762"/>
            <a:chOff x="415" y="1193"/>
            <a:chExt cx="3640" cy="2883"/>
          </a:xfrm>
        </p:grpSpPr>
        <p:sp>
          <p:nvSpPr>
            <p:cNvPr id="1063" name="AutoShape 7"/>
            <p:cNvSpPr>
              <a:spLocks noChangeArrowheads="1"/>
            </p:cNvSpPr>
            <p:nvPr/>
          </p:nvSpPr>
          <p:spPr bwMode="auto">
            <a:xfrm flipV="1">
              <a:off x="2196" y="2333"/>
              <a:ext cx="1394" cy="5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45 h 21600"/>
                <a:gd name="T20" fmla="*/ 18439 w 21600"/>
                <a:gd name="T21" fmla="*/ 1845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63" y="5400"/>
                  </a:moveTo>
                  <a:cubicBezTo>
                    <a:pt x="16973" y="2759"/>
                    <a:pt x="13990" y="1178"/>
                    <a:pt x="10800" y="1178"/>
                  </a:cubicBezTo>
                  <a:cubicBezTo>
                    <a:pt x="5485" y="1178"/>
                    <a:pt x="1178" y="5485"/>
                    <a:pt x="1178" y="10800"/>
                  </a:cubicBezTo>
                  <a:cubicBezTo>
                    <a:pt x="1177" y="13510"/>
                    <a:pt x="2321" y="16095"/>
                    <a:pt x="4326" y="17919"/>
                  </a:cubicBezTo>
                  <a:lnTo>
                    <a:pt x="3534" y="18790"/>
                  </a:lnTo>
                  <a:cubicBezTo>
                    <a:pt x="1283" y="16743"/>
                    <a:pt x="0" y="13842"/>
                    <a:pt x="0" y="10800"/>
                  </a:cubicBezTo>
                  <a:cubicBezTo>
                    <a:pt x="0" y="4835"/>
                    <a:pt x="4835" y="0"/>
                    <a:pt x="10800" y="0"/>
                  </a:cubicBezTo>
                  <a:cubicBezTo>
                    <a:pt x="14381" y="-1"/>
                    <a:pt x="17729" y="1775"/>
                    <a:pt x="19738" y="4738"/>
                  </a:cubicBezTo>
                  <a:lnTo>
                    <a:pt x="21973" y="3223"/>
                  </a:lnTo>
                  <a:lnTo>
                    <a:pt x="21097" y="7791"/>
                  </a:lnTo>
                  <a:lnTo>
                    <a:pt x="16529" y="6915"/>
                  </a:lnTo>
                  <a:lnTo>
                    <a:pt x="18763" y="5400"/>
                  </a:lnTo>
                  <a:close/>
                </a:path>
              </a:pathLst>
            </a:custGeom>
            <a:solidFill>
              <a:schemeClr val="tx2"/>
            </a:solidFill>
            <a:ln w="6350">
              <a:solidFill>
                <a:schemeClr val="tx1"/>
              </a:solidFill>
              <a:miter lim="800000"/>
              <a:headEnd/>
              <a:tailEnd/>
            </a:ln>
          </p:spPr>
          <p:txBody>
            <a:bodyPr wrap="none" anchor="ctr"/>
            <a:lstStyle/>
            <a:p>
              <a:endParaRPr lang="en-US"/>
            </a:p>
          </p:txBody>
        </p:sp>
        <p:sp>
          <p:nvSpPr>
            <p:cNvPr id="1064" name="AutoShape 8"/>
            <p:cNvSpPr>
              <a:spLocks noChangeArrowheads="1"/>
            </p:cNvSpPr>
            <p:nvPr/>
          </p:nvSpPr>
          <p:spPr bwMode="auto">
            <a:xfrm flipH="1">
              <a:off x="2661" y="1193"/>
              <a:ext cx="1394" cy="5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45 h 21600"/>
                <a:gd name="T20" fmla="*/ 18439 w 21600"/>
                <a:gd name="T21" fmla="*/ 1845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594" y="10431"/>
                  </a:moveTo>
                  <a:cubicBezTo>
                    <a:pt x="20395" y="5165"/>
                    <a:pt x="16069" y="999"/>
                    <a:pt x="10800" y="999"/>
                  </a:cubicBezTo>
                  <a:cubicBezTo>
                    <a:pt x="5387" y="999"/>
                    <a:pt x="999" y="5387"/>
                    <a:pt x="999" y="10800"/>
                  </a:cubicBezTo>
                  <a:cubicBezTo>
                    <a:pt x="998" y="13733"/>
                    <a:pt x="2313" y="16513"/>
                    <a:pt x="4580" y="18375"/>
                  </a:cubicBezTo>
                  <a:lnTo>
                    <a:pt x="3946" y="19147"/>
                  </a:lnTo>
                  <a:cubicBezTo>
                    <a:pt x="1448" y="17095"/>
                    <a:pt x="0" y="14032"/>
                    <a:pt x="0" y="10800"/>
                  </a:cubicBezTo>
                  <a:cubicBezTo>
                    <a:pt x="0" y="4835"/>
                    <a:pt x="4835" y="0"/>
                    <a:pt x="10800" y="0"/>
                  </a:cubicBezTo>
                  <a:cubicBezTo>
                    <a:pt x="16606" y="-1"/>
                    <a:pt x="21373" y="4591"/>
                    <a:pt x="21592" y="10393"/>
                  </a:cubicBezTo>
                  <a:lnTo>
                    <a:pt x="24290" y="10291"/>
                  </a:lnTo>
                  <a:lnTo>
                    <a:pt x="21213" y="13610"/>
                  </a:lnTo>
                  <a:lnTo>
                    <a:pt x="17895" y="10532"/>
                  </a:lnTo>
                  <a:lnTo>
                    <a:pt x="20594" y="10431"/>
                  </a:lnTo>
                  <a:close/>
                </a:path>
              </a:pathLst>
            </a:custGeom>
            <a:solidFill>
              <a:schemeClr val="tx2"/>
            </a:solidFill>
            <a:ln w="6350">
              <a:solidFill>
                <a:schemeClr val="tx1"/>
              </a:solidFill>
              <a:miter lim="800000"/>
              <a:headEnd/>
              <a:tailEnd/>
            </a:ln>
          </p:spPr>
          <p:txBody>
            <a:bodyPr wrap="none" anchor="ctr"/>
            <a:lstStyle/>
            <a:p>
              <a:endParaRPr lang="en-US"/>
            </a:p>
          </p:txBody>
        </p:sp>
        <p:graphicFrame>
          <p:nvGraphicFramePr>
            <p:cNvPr id="1028" name="Object 10"/>
            <p:cNvGraphicFramePr>
              <a:graphicFrameLocks noChangeAspect="1"/>
            </p:cNvGraphicFramePr>
            <p:nvPr/>
          </p:nvGraphicFramePr>
          <p:xfrm>
            <a:off x="1445" y="2933"/>
            <a:ext cx="1336" cy="1143"/>
          </p:xfrm>
          <a:graphic>
            <a:graphicData uri="http://schemas.openxmlformats.org/presentationml/2006/ole">
              <p:oleObj spid="_x0000_s1028" name="Clip" r:id="rId5" imgW="1881360" imgH="1608480" progId="">
                <p:embed/>
              </p:oleObj>
            </a:graphicData>
          </a:graphic>
        </p:graphicFrame>
        <p:sp>
          <p:nvSpPr>
            <p:cNvPr id="1065" name="Text Box 11"/>
            <p:cNvSpPr txBox="1">
              <a:spLocks noChangeArrowheads="1"/>
            </p:cNvSpPr>
            <p:nvPr/>
          </p:nvSpPr>
          <p:spPr bwMode="auto">
            <a:xfrm>
              <a:off x="415" y="3171"/>
              <a:ext cx="1390" cy="523"/>
            </a:xfrm>
            <a:prstGeom prst="rect">
              <a:avLst/>
            </a:prstGeom>
            <a:noFill/>
            <a:ln w="9525">
              <a:noFill/>
              <a:miter lim="800000"/>
              <a:headEnd/>
              <a:tailEnd/>
            </a:ln>
          </p:spPr>
          <p:txBody>
            <a:bodyPr>
              <a:spAutoFit/>
            </a:bodyPr>
            <a:lstStyle/>
            <a:p>
              <a:pPr eaLnBrk="0" hangingPunct="0">
                <a:spcBef>
                  <a:spcPct val="50000"/>
                </a:spcBef>
                <a:defRPr/>
              </a:pPr>
              <a:r>
                <a:rPr lang="en-US" sz="2400" dirty="0">
                  <a:solidFill>
                    <a:srgbClr val="FF3300"/>
                  </a:solidFill>
                  <a:effectLst>
                    <a:outerShdw blurRad="38100" dist="38100" dir="2700000" algn="tl">
                      <a:srgbClr val="000000">
                        <a:alpha val="43137"/>
                      </a:srgbClr>
                    </a:outerShdw>
                  </a:effectLst>
                  <a:latin typeface="Calibri" pitchFamily="34" charset="0"/>
                </a:rPr>
                <a:t>Task/Use Context</a:t>
              </a:r>
            </a:p>
          </p:txBody>
        </p:sp>
      </p:grpSp>
      <p:grpSp>
        <p:nvGrpSpPr>
          <p:cNvPr id="4" name="Group 12"/>
          <p:cNvGrpSpPr>
            <a:grpSpLocks/>
          </p:cNvGrpSpPr>
          <p:nvPr/>
        </p:nvGrpSpPr>
        <p:grpSpPr bwMode="auto">
          <a:xfrm>
            <a:off x="3992563" y="2416175"/>
            <a:ext cx="1435100" cy="2243138"/>
            <a:chOff x="2515" y="1522"/>
            <a:chExt cx="904" cy="1413"/>
          </a:xfrm>
        </p:grpSpPr>
        <p:sp>
          <p:nvSpPr>
            <p:cNvPr id="1052" name="Text Box 13"/>
            <p:cNvSpPr txBox="1">
              <a:spLocks noChangeArrowheads="1"/>
            </p:cNvSpPr>
            <p:nvPr/>
          </p:nvSpPr>
          <p:spPr bwMode="auto">
            <a:xfrm>
              <a:off x="2611" y="1522"/>
              <a:ext cx="808" cy="192"/>
            </a:xfrm>
            <a:prstGeom prst="rect">
              <a:avLst/>
            </a:prstGeom>
            <a:noFill/>
            <a:ln w="9525">
              <a:noFill/>
              <a:miter lim="800000"/>
              <a:headEnd/>
              <a:tailEnd/>
            </a:ln>
          </p:spPr>
          <p:txBody>
            <a:bodyPr>
              <a:spAutoFit/>
            </a:bodyPr>
            <a:lstStyle/>
            <a:p>
              <a:pPr eaLnBrk="0" hangingPunct="0">
                <a:spcBef>
                  <a:spcPct val="50000"/>
                </a:spcBef>
                <a:defRPr/>
              </a:pPr>
              <a:r>
                <a:rPr lang="en-US" sz="1400" b="0" dirty="0">
                  <a:effectLst>
                    <a:outerShdw blurRad="38100" dist="38100" dir="2700000" algn="tl">
                      <a:srgbClr val="000000">
                        <a:alpha val="43137"/>
                      </a:srgbClr>
                    </a:outerShdw>
                  </a:effectLst>
                  <a:latin typeface="Calibri" pitchFamily="34" charset="0"/>
                </a:rPr>
                <a:t>Query Words</a:t>
              </a:r>
              <a:endParaRPr lang="en-US" sz="2000" b="0" dirty="0">
                <a:effectLst>
                  <a:outerShdw blurRad="38100" dist="38100" dir="2700000" algn="tl">
                    <a:srgbClr val="000000">
                      <a:alpha val="43137"/>
                    </a:srgbClr>
                  </a:outerShdw>
                </a:effectLst>
                <a:latin typeface="Calibri" pitchFamily="34" charset="0"/>
              </a:endParaRPr>
            </a:p>
          </p:txBody>
        </p:sp>
        <p:grpSp>
          <p:nvGrpSpPr>
            <p:cNvPr id="1053" name="Group 14"/>
            <p:cNvGrpSpPr>
              <a:grpSpLocks/>
            </p:cNvGrpSpPr>
            <p:nvPr/>
          </p:nvGrpSpPr>
          <p:grpSpPr bwMode="auto">
            <a:xfrm>
              <a:off x="2515" y="1677"/>
              <a:ext cx="894" cy="1258"/>
              <a:chOff x="2515" y="1677"/>
              <a:chExt cx="894" cy="1258"/>
            </a:xfrm>
          </p:grpSpPr>
          <p:sp>
            <p:nvSpPr>
              <p:cNvPr id="1054" name="Rectangle 15"/>
              <p:cNvSpPr>
                <a:spLocks noChangeArrowheads="1"/>
              </p:cNvSpPr>
              <p:nvPr/>
            </p:nvSpPr>
            <p:spPr bwMode="auto">
              <a:xfrm>
                <a:off x="2631" y="1971"/>
                <a:ext cx="660" cy="964"/>
              </a:xfrm>
              <a:prstGeom prst="rect">
                <a:avLst/>
              </a:prstGeom>
              <a:solidFill>
                <a:schemeClr val="tx1"/>
              </a:solidFill>
              <a:ln w="28575">
                <a:solidFill>
                  <a:schemeClr val="bg1"/>
                </a:solidFill>
                <a:miter lim="800000"/>
                <a:headEnd/>
                <a:tailEnd/>
              </a:ln>
            </p:spPr>
            <p:txBody>
              <a:bodyPr wrap="none" anchor="ctr"/>
              <a:lstStyle/>
              <a:p>
                <a:pPr eaLnBrk="0" hangingPunct="0"/>
                <a:endParaRPr lang="en-US"/>
              </a:p>
            </p:txBody>
          </p:sp>
          <p:sp>
            <p:nvSpPr>
              <p:cNvPr id="1055" name="Text Box 16"/>
              <p:cNvSpPr txBox="1">
                <a:spLocks noChangeArrowheads="1"/>
              </p:cNvSpPr>
              <p:nvPr/>
            </p:nvSpPr>
            <p:spPr bwMode="auto">
              <a:xfrm>
                <a:off x="2624" y="2056"/>
                <a:ext cx="785" cy="173"/>
              </a:xfrm>
              <a:prstGeom prst="rect">
                <a:avLst/>
              </a:prstGeom>
              <a:noFill/>
              <a:ln w="9525">
                <a:noFill/>
                <a:miter lim="800000"/>
                <a:headEnd/>
                <a:tailEnd/>
              </a:ln>
            </p:spPr>
            <p:txBody>
              <a:bodyPr>
                <a:spAutoFit/>
              </a:bodyPr>
              <a:lstStyle/>
              <a:p>
                <a:pPr eaLnBrk="0" hangingPunct="0">
                  <a:spcBef>
                    <a:spcPct val="50000"/>
                  </a:spcBef>
                </a:pPr>
                <a:r>
                  <a:rPr lang="en-US" sz="1200">
                    <a:solidFill>
                      <a:schemeClr val="bg1"/>
                    </a:solidFill>
                    <a:latin typeface="Tahoma" pitchFamily="34" charset="0"/>
                  </a:rPr>
                  <a:t>Ranked List</a:t>
                </a:r>
                <a:endParaRPr lang="en-US" sz="2400">
                  <a:solidFill>
                    <a:schemeClr val="bg1"/>
                  </a:solidFill>
                  <a:latin typeface="Times New Roman" pitchFamily="18" charset="0"/>
                </a:endParaRPr>
              </a:p>
            </p:txBody>
          </p:sp>
          <p:sp>
            <p:nvSpPr>
              <p:cNvPr id="1056" name="Line 17"/>
              <p:cNvSpPr>
                <a:spLocks noChangeShapeType="1"/>
              </p:cNvSpPr>
              <p:nvPr/>
            </p:nvSpPr>
            <p:spPr bwMode="auto">
              <a:xfrm>
                <a:off x="2713" y="2331"/>
                <a:ext cx="477" cy="0"/>
              </a:xfrm>
              <a:prstGeom prst="line">
                <a:avLst/>
              </a:prstGeom>
              <a:noFill/>
              <a:ln w="28575">
                <a:solidFill>
                  <a:schemeClr val="bg1"/>
                </a:solidFill>
                <a:round/>
                <a:headEnd/>
                <a:tailEnd/>
              </a:ln>
            </p:spPr>
            <p:txBody>
              <a:bodyPr wrap="none" anchor="ctr"/>
              <a:lstStyle/>
              <a:p>
                <a:endParaRPr lang="en-US"/>
              </a:p>
            </p:txBody>
          </p:sp>
          <p:sp>
            <p:nvSpPr>
              <p:cNvPr id="1057" name="Line 18"/>
              <p:cNvSpPr>
                <a:spLocks noChangeShapeType="1"/>
              </p:cNvSpPr>
              <p:nvPr/>
            </p:nvSpPr>
            <p:spPr bwMode="auto">
              <a:xfrm>
                <a:off x="2713" y="2436"/>
                <a:ext cx="477" cy="0"/>
              </a:xfrm>
              <a:prstGeom prst="line">
                <a:avLst/>
              </a:prstGeom>
              <a:noFill/>
              <a:ln w="28575">
                <a:solidFill>
                  <a:schemeClr val="bg1"/>
                </a:solidFill>
                <a:round/>
                <a:headEnd/>
                <a:tailEnd/>
              </a:ln>
            </p:spPr>
            <p:txBody>
              <a:bodyPr wrap="none" anchor="ctr"/>
              <a:lstStyle/>
              <a:p>
                <a:endParaRPr lang="en-US"/>
              </a:p>
            </p:txBody>
          </p:sp>
          <p:sp>
            <p:nvSpPr>
              <p:cNvPr id="1058" name="Line 19"/>
              <p:cNvSpPr>
                <a:spLocks noChangeShapeType="1"/>
              </p:cNvSpPr>
              <p:nvPr/>
            </p:nvSpPr>
            <p:spPr bwMode="auto">
              <a:xfrm>
                <a:off x="2713" y="2541"/>
                <a:ext cx="477" cy="0"/>
              </a:xfrm>
              <a:prstGeom prst="line">
                <a:avLst/>
              </a:prstGeom>
              <a:noFill/>
              <a:ln w="28575">
                <a:solidFill>
                  <a:schemeClr val="bg1"/>
                </a:solidFill>
                <a:round/>
                <a:headEnd/>
                <a:tailEnd/>
              </a:ln>
            </p:spPr>
            <p:txBody>
              <a:bodyPr wrap="none" anchor="ctr"/>
              <a:lstStyle/>
              <a:p>
                <a:endParaRPr lang="en-US"/>
              </a:p>
            </p:txBody>
          </p:sp>
          <p:sp>
            <p:nvSpPr>
              <p:cNvPr id="1059" name="Line 20"/>
              <p:cNvSpPr>
                <a:spLocks noChangeShapeType="1"/>
              </p:cNvSpPr>
              <p:nvPr/>
            </p:nvSpPr>
            <p:spPr bwMode="auto">
              <a:xfrm>
                <a:off x="2713" y="2647"/>
                <a:ext cx="477" cy="0"/>
              </a:xfrm>
              <a:prstGeom prst="line">
                <a:avLst/>
              </a:prstGeom>
              <a:noFill/>
              <a:ln w="28575">
                <a:solidFill>
                  <a:schemeClr val="bg1"/>
                </a:solidFill>
                <a:round/>
                <a:headEnd/>
                <a:tailEnd/>
              </a:ln>
            </p:spPr>
            <p:txBody>
              <a:bodyPr wrap="none" anchor="ctr"/>
              <a:lstStyle/>
              <a:p>
                <a:endParaRPr lang="en-US"/>
              </a:p>
            </p:txBody>
          </p:sp>
          <p:sp>
            <p:nvSpPr>
              <p:cNvPr id="1060" name="Line 21"/>
              <p:cNvSpPr>
                <a:spLocks noChangeShapeType="1"/>
              </p:cNvSpPr>
              <p:nvPr/>
            </p:nvSpPr>
            <p:spPr bwMode="auto">
              <a:xfrm>
                <a:off x="2713" y="2750"/>
                <a:ext cx="477" cy="0"/>
              </a:xfrm>
              <a:prstGeom prst="line">
                <a:avLst/>
              </a:prstGeom>
              <a:noFill/>
              <a:ln w="28575">
                <a:solidFill>
                  <a:schemeClr val="bg1"/>
                </a:solidFill>
                <a:round/>
                <a:headEnd/>
                <a:tailEnd/>
              </a:ln>
            </p:spPr>
            <p:txBody>
              <a:bodyPr wrap="none" anchor="ctr"/>
              <a:lstStyle/>
              <a:p>
                <a:endParaRPr lang="en-US"/>
              </a:p>
            </p:txBody>
          </p:sp>
          <p:sp>
            <p:nvSpPr>
              <p:cNvPr id="1061" name="Line 22"/>
              <p:cNvSpPr>
                <a:spLocks noChangeShapeType="1"/>
              </p:cNvSpPr>
              <p:nvPr/>
            </p:nvSpPr>
            <p:spPr bwMode="auto">
              <a:xfrm>
                <a:off x="2713" y="2855"/>
                <a:ext cx="477" cy="0"/>
              </a:xfrm>
              <a:prstGeom prst="line">
                <a:avLst/>
              </a:prstGeom>
              <a:noFill/>
              <a:ln w="28575">
                <a:solidFill>
                  <a:schemeClr val="bg1"/>
                </a:solidFill>
                <a:round/>
                <a:headEnd/>
                <a:tailEnd/>
              </a:ln>
            </p:spPr>
            <p:txBody>
              <a:bodyPr wrap="none" anchor="ctr"/>
              <a:lstStyle/>
              <a:p>
                <a:endParaRPr lang="en-US"/>
              </a:p>
            </p:txBody>
          </p:sp>
          <p:sp>
            <p:nvSpPr>
              <p:cNvPr id="1062" name="Rectangle 23"/>
              <p:cNvSpPr>
                <a:spLocks noChangeArrowheads="1"/>
              </p:cNvSpPr>
              <p:nvPr/>
            </p:nvSpPr>
            <p:spPr bwMode="auto">
              <a:xfrm>
                <a:off x="2515" y="1677"/>
                <a:ext cx="888" cy="156"/>
              </a:xfrm>
              <a:prstGeom prst="rect">
                <a:avLst/>
              </a:prstGeom>
              <a:solidFill>
                <a:schemeClr val="tx1"/>
              </a:solidFill>
              <a:ln w="28575">
                <a:solidFill>
                  <a:schemeClr val="bg1"/>
                </a:solidFill>
                <a:miter lim="800000"/>
                <a:headEnd/>
                <a:tailEnd/>
              </a:ln>
            </p:spPr>
            <p:txBody>
              <a:bodyPr wrap="none" anchor="ctr"/>
              <a:lstStyle/>
              <a:p>
                <a:pPr algn="ctr" eaLnBrk="0" hangingPunct="0"/>
                <a:endParaRPr lang="en-US" b="0">
                  <a:solidFill>
                    <a:schemeClr val="accent2"/>
                  </a:solidFill>
                </a:endParaRPr>
              </a:p>
            </p:txBody>
          </p:sp>
        </p:grpSp>
      </p:grpSp>
      <p:sp>
        <p:nvSpPr>
          <p:cNvPr id="1501208" name="Rectangle 24"/>
          <p:cNvSpPr>
            <a:spLocks noRot="1" noChangeArrowheads="1"/>
          </p:cNvSpPr>
          <p:nvPr/>
        </p:nvSpPr>
        <p:spPr bwMode="auto">
          <a:xfrm>
            <a:off x="538163" y="290513"/>
            <a:ext cx="8229600" cy="1143000"/>
          </a:xfrm>
          <a:prstGeom prst="rect">
            <a:avLst/>
          </a:prstGeom>
          <a:noFill/>
          <a:ln w="9525">
            <a:noFill/>
            <a:miter lim="800000"/>
            <a:headEnd/>
            <a:tailEnd/>
          </a:ln>
          <a:effectLst/>
        </p:spPr>
        <p:txBody>
          <a:bodyPr anchor="ctr"/>
          <a:lstStyle/>
          <a:p>
            <a:pPr algn="ctr">
              <a:defRPr/>
            </a:pPr>
            <a:r>
              <a:rPr lang="en-US" sz="4400" dirty="0">
                <a:solidFill>
                  <a:schemeClr val="tx2"/>
                </a:solidFill>
                <a:effectLst>
                  <a:outerShdw blurRad="38100" dist="38100" dir="2700000" algn="tl">
                    <a:srgbClr val="000000"/>
                  </a:outerShdw>
                </a:effectLst>
                <a:latin typeface="Calibri" pitchFamily="34" charset="0"/>
              </a:rPr>
              <a:t>Search and </a:t>
            </a:r>
            <a:r>
              <a:rPr lang="en-US" sz="4400" dirty="0">
                <a:solidFill>
                  <a:srgbClr val="FF0000"/>
                </a:solidFill>
                <a:effectLst>
                  <a:outerShdw blurRad="38100" dist="38100" dir="2700000" algn="tl">
                    <a:srgbClr val="000000"/>
                  </a:outerShdw>
                </a:effectLst>
                <a:latin typeface="Calibri" pitchFamily="34" charset="0"/>
              </a:rPr>
              <a:t>Context</a:t>
            </a:r>
            <a:r>
              <a:rPr lang="en-US" sz="4400" dirty="0">
                <a:solidFill>
                  <a:schemeClr val="tx2"/>
                </a:solidFill>
                <a:effectLst>
                  <a:outerShdw blurRad="38100" dist="38100" dir="2700000" algn="tl">
                    <a:srgbClr val="000000"/>
                  </a:outerShdw>
                </a:effectLst>
                <a:latin typeface="Calibri" pitchFamily="34" charset="0"/>
              </a:rPr>
              <a:t> </a:t>
            </a:r>
          </a:p>
        </p:txBody>
      </p:sp>
      <p:grpSp>
        <p:nvGrpSpPr>
          <p:cNvPr id="6" name="Group 25"/>
          <p:cNvGrpSpPr>
            <a:grpSpLocks/>
          </p:cNvGrpSpPr>
          <p:nvPr/>
        </p:nvGrpSpPr>
        <p:grpSpPr bwMode="auto">
          <a:xfrm>
            <a:off x="6683375" y="3619500"/>
            <a:ext cx="2820988" cy="2495550"/>
            <a:chOff x="4210" y="2280"/>
            <a:chExt cx="1777" cy="1572"/>
          </a:xfrm>
        </p:grpSpPr>
        <p:graphicFrame>
          <p:nvGraphicFramePr>
            <p:cNvPr id="1027" name="Object 26"/>
            <p:cNvGraphicFramePr>
              <a:graphicFrameLocks noChangeAspect="1"/>
            </p:cNvGraphicFramePr>
            <p:nvPr/>
          </p:nvGraphicFramePr>
          <p:xfrm>
            <a:off x="4210" y="2808"/>
            <a:ext cx="650" cy="1044"/>
          </p:xfrm>
          <a:graphic>
            <a:graphicData uri="http://schemas.openxmlformats.org/presentationml/2006/ole">
              <p:oleObj spid="_x0000_s1027" name="Clip" r:id="rId6" imgW="975240" imgH="1983960" progId="">
                <p:embed/>
              </p:oleObj>
            </a:graphicData>
          </a:graphic>
        </p:graphicFrame>
        <p:sp>
          <p:nvSpPr>
            <p:cNvPr id="1051" name="Text Box 27"/>
            <p:cNvSpPr txBox="1">
              <a:spLocks noChangeArrowheads="1"/>
            </p:cNvSpPr>
            <p:nvPr/>
          </p:nvSpPr>
          <p:spPr bwMode="auto">
            <a:xfrm>
              <a:off x="4707" y="2280"/>
              <a:ext cx="1280" cy="523"/>
            </a:xfrm>
            <a:prstGeom prst="rect">
              <a:avLst/>
            </a:prstGeom>
            <a:noFill/>
            <a:ln w="9525">
              <a:noFill/>
              <a:miter lim="800000"/>
              <a:headEnd/>
              <a:tailEnd/>
            </a:ln>
          </p:spPr>
          <p:txBody>
            <a:bodyPr>
              <a:spAutoFit/>
            </a:bodyPr>
            <a:lstStyle/>
            <a:p>
              <a:pPr eaLnBrk="0" hangingPunct="0">
                <a:spcBef>
                  <a:spcPct val="50000"/>
                </a:spcBef>
                <a:defRPr/>
              </a:pPr>
              <a:r>
                <a:rPr lang="en-US" sz="2400" dirty="0">
                  <a:solidFill>
                    <a:srgbClr val="FF3300"/>
                  </a:solidFill>
                  <a:effectLst>
                    <a:outerShdw blurRad="38100" dist="38100" dir="2700000" algn="tl">
                      <a:srgbClr val="000000">
                        <a:alpha val="43137"/>
                      </a:srgbClr>
                    </a:outerShdw>
                  </a:effectLst>
                  <a:latin typeface="Calibri" pitchFamily="34" charset="0"/>
                </a:rPr>
                <a:t>Document Context</a:t>
              </a:r>
            </a:p>
          </p:txBody>
        </p:sp>
      </p:grpSp>
      <p:grpSp>
        <p:nvGrpSpPr>
          <p:cNvPr id="7" name="Group 28"/>
          <p:cNvGrpSpPr>
            <a:grpSpLocks/>
          </p:cNvGrpSpPr>
          <p:nvPr/>
        </p:nvGrpSpPr>
        <p:grpSpPr bwMode="auto">
          <a:xfrm>
            <a:off x="2093913" y="2641600"/>
            <a:ext cx="5257800" cy="2119313"/>
            <a:chOff x="1319" y="1664"/>
            <a:chExt cx="3312" cy="1335"/>
          </a:xfrm>
        </p:grpSpPr>
        <p:grpSp>
          <p:nvGrpSpPr>
            <p:cNvPr id="1038" name="Group 29"/>
            <p:cNvGrpSpPr>
              <a:grpSpLocks/>
            </p:cNvGrpSpPr>
            <p:nvPr/>
          </p:nvGrpSpPr>
          <p:grpSpPr bwMode="auto">
            <a:xfrm>
              <a:off x="2239" y="1664"/>
              <a:ext cx="1520" cy="850"/>
              <a:chOff x="2239" y="1664"/>
              <a:chExt cx="1520" cy="850"/>
            </a:xfrm>
          </p:grpSpPr>
          <p:graphicFrame>
            <p:nvGraphicFramePr>
              <p:cNvPr id="1026" name="Object 30"/>
              <p:cNvGraphicFramePr>
                <a:graphicFrameLocks noChangeAspect="1"/>
              </p:cNvGraphicFramePr>
              <p:nvPr/>
            </p:nvGraphicFramePr>
            <p:xfrm>
              <a:off x="2593" y="1664"/>
              <a:ext cx="811" cy="850"/>
            </p:xfrm>
            <a:graphic>
              <a:graphicData uri="http://schemas.openxmlformats.org/presentationml/2006/ole">
                <p:oleObj spid="_x0000_s1026" name="Clip" r:id="rId7" imgW="4457160" imgH="3468960" progId="">
                  <p:embed/>
                </p:oleObj>
              </a:graphicData>
            </a:graphic>
          </p:graphicFrame>
          <p:sp>
            <p:nvSpPr>
              <p:cNvPr id="1049" name="AutoShape 31"/>
              <p:cNvSpPr>
                <a:spLocks noChangeArrowheads="1"/>
              </p:cNvSpPr>
              <p:nvPr/>
            </p:nvSpPr>
            <p:spPr bwMode="auto">
              <a:xfrm>
                <a:off x="2239" y="1986"/>
                <a:ext cx="328" cy="107"/>
              </a:xfrm>
              <a:prstGeom prst="rightArrow">
                <a:avLst>
                  <a:gd name="adj1" fmla="val 50000"/>
                  <a:gd name="adj2" fmla="val 76636"/>
                </a:avLst>
              </a:prstGeom>
              <a:solidFill>
                <a:schemeClr val="tx2"/>
              </a:solidFill>
              <a:ln w="9525">
                <a:solidFill>
                  <a:schemeClr val="tx1"/>
                </a:solidFill>
                <a:miter lim="800000"/>
                <a:headEnd/>
                <a:tailEnd/>
              </a:ln>
            </p:spPr>
            <p:txBody>
              <a:bodyPr wrap="none" anchor="ctr"/>
              <a:lstStyle/>
              <a:p>
                <a:pPr eaLnBrk="0" hangingPunct="0"/>
                <a:endParaRPr lang="en-US"/>
              </a:p>
            </p:txBody>
          </p:sp>
          <p:sp>
            <p:nvSpPr>
              <p:cNvPr id="1050" name="AutoShape 32"/>
              <p:cNvSpPr>
                <a:spLocks noChangeArrowheads="1"/>
              </p:cNvSpPr>
              <p:nvPr/>
            </p:nvSpPr>
            <p:spPr bwMode="auto">
              <a:xfrm>
                <a:off x="3430" y="2066"/>
                <a:ext cx="329" cy="108"/>
              </a:xfrm>
              <a:prstGeom prst="rightArrow">
                <a:avLst>
                  <a:gd name="adj1" fmla="val 50000"/>
                  <a:gd name="adj2" fmla="val 76157"/>
                </a:avLst>
              </a:prstGeom>
              <a:solidFill>
                <a:schemeClr val="tx2"/>
              </a:solidFill>
              <a:ln w="9525">
                <a:solidFill>
                  <a:schemeClr val="tx1"/>
                </a:solidFill>
                <a:miter lim="800000"/>
                <a:headEnd/>
                <a:tailEnd/>
              </a:ln>
            </p:spPr>
            <p:txBody>
              <a:bodyPr wrap="none" anchor="ctr"/>
              <a:lstStyle/>
              <a:p>
                <a:pPr eaLnBrk="0" hangingPunct="0"/>
                <a:endParaRPr lang="en-US"/>
              </a:p>
            </p:txBody>
          </p:sp>
        </p:grpSp>
        <p:sp>
          <p:nvSpPr>
            <p:cNvPr id="1039" name="Text Box 33"/>
            <p:cNvSpPr txBox="1">
              <a:spLocks noChangeArrowheads="1"/>
            </p:cNvSpPr>
            <p:nvPr/>
          </p:nvSpPr>
          <p:spPr bwMode="auto">
            <a:xfrm>
              <a:off x="1391" y="1690"/>
              <a:ext cx="1037" cy="192"/>
            </a:xfrm>
            <a:prstGeom prst="rect">
              <a:avLst/>
            </a:prstGeom>
            <a:noFill/>
            <a:ln w="9525">
              <a:noFill/>
              <a:miter lim="800000"/>
              <a:headEnd/>
              <a:tailEnd/>
            </a:ln>
          </p:spPr>
          <p:txBody>
            <a:bodyPr>
              <a:spAutoFit/>
            </a:bodyPr>
            <a:lstStyle/>
            <a:p>
              <a:pPr eaLnBrk="0" hangingPunct="0">
                <a:spcBef>
                  <a:spcPct val="50000"/>
                </a:spcBef>
                <a:defRPr/>
              </a:pPr>
              <a:r>
                <a:rPr lang="en-US" sz="1400" b="0" dirty="0">
                  <a:effectLst>
                    <a:outerShdw blurRad="38100" dist="38100" dir="2700000" algn="tl">
                      <a:srgbClr val="000000">
                        <a:alpha val="43137"/>
                      </a:srgbClr>
                    </a:outerShdw>
                  </a:effectLst>
                  <a:latin typeface="Calibri" pitchFamily="34" charset="0"/>
                </a:rPr>
                <a:t>Query Words</a:t>
              </a:r>
              <a:endParaRPr lang="en-US" sz="2000" b="0" dirty="0">
                <a:effectLst>
                  <a:outerShdw blurRad="38100" dist="38100" dir="2700000" algn="tl">
                    <a:srgbClr val="000000">
                      <a:alpha val="43137"/>
                    </a:srgbClr>
                  </a:outerShdw>
                </a:effectLst>
                <a:latin typeface="Calibri" pitchFamily="34" charset="0"/>
              </a:endParaRPr>
            </a:p>
          </p:txBody>
        </p:sp>
        <p:sp>
          <p:nvSpPr>
            <p:cNvPr id="1040" name="Rectangle 34"/>
            <p:cNvSpPr>
              <a:spLocks noChangeArrowheads="1"/>
            </p:cNvSpPr>
            <p:nvPr/>
          </p:nvSpPr>
          <p:spPr bwMode="auto">
            <a:xfrm>
              <a:off x="1319" y="1845"/>
              <a:ext cx="888" cy="156"/>
            </a:xfrm>
            <a:prstGeom prst="rect">
              <a:avLst/>
            </a:prstGeom>
            <a:solidFill>
              <a:schemeClr val="tx1"/>
            </a:solidFill>
            <a:ln w="28575">
              <a:solidFill>
                <a:schemeClr val="bg1"/>
              </a:solidFill>
              <a:miter lim="800000"/>
              <a:headEnd/>
              <a:tailEnd/>
            </a:ln>
          </p:spPr>
          <p:txBody>
            <a:bodyPr wrap="none" anchor="ctr"/>
            <a:lstStyle/>
            <a:p>
              <a:pPr algn="ctr" eaLnBrk="0" hangingPunct="0"/>
              <a:endParaRPr lang="en-US" b="0">
                <a:solidFill>
                  <a:schemeClr val="accent2"/>
                </a:solidFill>
              </a:endParaRPr>
            </a:p>
          </p:txBody>
        </p:sp>
        <p:sp>
          <p:nvSpPr>
            <p:cNvPr id="1041" name="Rectangle 35"/>
            <p:cNvSpPr>
              <a:spLocks noChangeArrowheads="1"/>
            </p:cNvSpPr>
            <p:nvPr/>
          </p:nvSpPr>
          <p:spPr bwMode="auto">
            <a:xfrm>
              <a:off x="3853" y="2035"/>
              <a:ext cx="660" cy="964"/>
            </a:xfrm>
            <a:prstGeom prst="rect">
              <a:avLst/>
            </a:prstGeom>
            <a:solidFill>
              <a:schemeClr val="tx1"/>
            </a:solidFill>
            <a:ln w="28575">
              <a:solidFill>
                <a:schemeClr val="bg1"/>
              </a:solidFill>
              <a:miter lim="800000"/>
              <a:headEnd/>
              <a:tailEnd/>
            </a:ln>
          </p:spPr>
          <p:txBody>
            <a:bodyPr wrap="none" anchor="ctr"/>
            <a:lstStyle/>
            <a:p>
              <a:pPr eaLnBrk="0" hangingPunct="0"/>
              <a:endParaRPr lang="en-US"/>
            </a:p>
          </p:txBody>
        </p:sp>
        <p:sp>
          <p:nvSpPr>
            <p:cNvPr id="1042" name="Text Box 36"/>
            <p:cNvSpPr txBox="1">
              <a:spLocks noChangeArrowheads="1"/>
            </p:cNvSpPr>
            <p:nvPr/>
          </p:nvSpPr>
          <p:spPr bwMode="auto">
            <a:xfrm>
              <a:off x="3846" y="2120"/>
              <a:ext cx="785" cy="173"/>
            </a:xfrm>
            <a:prstGeom prst="rect">
              <a:avLst/>
            </a:prstGeom>
            <a:noFill/>
            <a:ln w="9525">
              <a:noFill/>
              <a:miter lim="800000"/>
              <a:headEnd/>
              <a:tailEnd/>
            </a:ln>
          </p:spPr>
          <p:txBody>
            <a:bodyPr>
              <a:spAutoFit/>
            </a:bodyPr>
            <a:lstStyle/>
            <a:p>
              <a:pPr eaLnBrk="0" hangingPunct="0">
                <a:spcBef>
                  <a:spcPct val="50000"/>
                </a:spcBef>
              </a:pPr>
              <a:r>
                <a:rPr lang="en-US" sz="1200">
                  <a:solidFill>
                    <a:schemeClr val="bg1"/>
                  </a:solidFill>
                  <a:latin typeface="Tahoma" pitchFamily="34" charset="0"/>
                </a:rPr>
                <a:t>Ranked List</a:t>
              </a:r>
              <a:endParaRPr lang="en-US" sz="2400">
                <a:solidFill>
                  <a:schemeClr val="bg1"/>
                </a:solidFill>
                <a:latin typeface="Times New Roman" pitchFamily="18" charset="0"/>
              </a:endParaRPr>
            </a:p>
          </p:txBody>
        </p:sp>
        <p:sp>
          <p:nvSpPr>
            <p:cNvPr id="1043" name="Line 37"/>
            <p:cNvSpPr>
              <a:spLocks noChangeShapeType="1"/>
            </p:cNvSpPr>
            <p:nvPr/>
          </p:nvSpPr>
          <p:spPr bwMode="auto">
            <a:xfrm>
              <a:off x="3935" y="2395"/>
              <a:ext cx="477" cy="0"/>
            </a:xfrm>
            <a:prstGeom prst="line">
              <a:avLst/>
            </a:prstGeom>
            <a:noFill/>
            <a:ln w="28575">
              <a:solidFill>
                <a:schemeClr val="bg1"/>
              </a:solidFill>
              <a:round/>
              <a:headEnd/>
              <a:tailEnd/>
            </a:ln>
          </p:spPr>
          <p:txBody>
            <a:bodyPr wrap="none" anchor="ctr"/>
            <a:lstStyle/>
            <a:p>
              <a:endParaRPr lang="en-US"/>
            </a:p>
          </p:txBody>
        </p:sp>
        <p:sp>
          <p:nvSpPr>
            <p:cNvPr id="1044" name="Line 38"/>
            <p:cNvSpPr>
              <a:spLocks noChangeShapeType="1"/>
            </p:cNvSpPr>
            <p:nvPr/>
          </p:nvSpPr>
          <p:spPr bwMode="auto">
            <a:xfrm>
              <a:off x="3935" y="2500"/>
              <a:ext cx="477" cy="0"/>
            </a:xfrm>
            <a:prstGeom prst="line">
              <a:avLst/>
            </a:prstGeom>
            <a:noFill/>
            <a:ln w="28575">
              <a:solidFill>
                <a:schemeClr val="bg1"/>
              </a:solidFill>
              <a:round/>
              <a:headEnd/>
              <a:tailEnd/>
            </a:ln>
          </p:spPr>
          <p:txBody>
            <a:bodyPr wrap="none" anchor="ctr"/>
            <a:lstStyle/>
            <a:p>
              <a:endParaRPr lang="en-US"/>
            </a:p>
          </p:txBody>
        </p:sp>
        <p:sp>
          <p:nvSpPr>
            <p:cNvPr id="1045" name="Line 39"/>
            <p:cNvSpPr>
              <a:spLocks noChangeShapeType="1"/>
            </p:cNvSpPr>
            <p:nvPr/>
          </p:nvSpPr>
          <p:spPr bwMode="auto">
            <a:xfrm>
              <a:off x="3935" y="2605"/>
              <a:ext cx="477" cy="0"/>
            </a:xfrm>
            <a:prstGeom prst="line">
              <a:avLst/>
            </a:prstGeom>
            <a:noFill/>
            <a:ln w="28575">
              <a:solidFill>
                <a:schemeClr val="bg1"/>
              </a:solidFill>
              <a:round/>
              <a:headEnd/>
              <a:tailEnd/>
            </a:ln>
          </p:spPr>
          <p:txBody>
            <a:bodyPr wrap="none" anchor="ctr"/>
            <a:lstStyle/>
            <a:p>
              <a:endParaRPr lang="en-US"/>
            </a:p>
          </p:txBody>
        </p:sp>
        <p:sp>
          <p:nvSpPr>
            <p:cNvPr id="1046" name="Line 40"/>
            <p:cNvSpPr>
              <a:spLocks noChangeShapeType="1"/>
            </p:cNvSpPr>
            <p:nvPr/>
          </p:nvSpPr>
          <p:spPr bwMode="auto">
            <a:xfrm>
              <a:off x="3935" y="2711"/>
              <a:ext cx="477" cy="0"/>
            </a:xfrm>
            <a:prstGeom prst="line">
              <a:avLst/>
            </a:prstGeom>
            <a:noFill/>
            <a:ln w="28575">
              <a:solidFill>
                <a:schemeClr val="bg1"/>
              </a:solidFill>
              <a:round/>
              <a:headEnd/>
              <a:tailEnd/>
            </a:ln>
          </p:spPr>
          <p:txBody>
            <a:bodyPr wrap="none" anchor="ctr"/>
            <a:lstStyle/>
            <a:p>
              <a:endParaRPr lang="en-US"/>
            </a:p>
          </p:txBody>
        </p:sp>
        <p:sp>
          <p:nvSpPr>
            <p:cNvPr id="1047" name="Line 41"/>
            <p:cNvSpPr>
              <a:spLocks noChangeShapeType="1"/>
            </p:cNvSpPr>
            <p:nvPr/>
          </p:nvSpPr>
          <p:spPr bwMode="auto">
            <a:xfrm>
              <a:off x="3935" y="2814"/>
              <a:ext cx="477" cy="0"/>
            </a:xfrm>
            <a:prstGeom prst="line">
              <a:avLst/>
            </a:prstGeom>
            <a:noFill/>
            <a:ln w="28575">
              <a:solidFill>
                <a:schemeClr val="bg1"/>
              </a:solidFill>
              <a:round/>
              <a:headEnd/>
              <a:tailEnd/>
            </a:ln>
          </p:spPr>
          <p:txBody>
            <a:bodyPr wrap="none" anchor="ctr"/>
            <a:lstStyle/>
            <a:p>
              <a:endParaRPr lang="en-US"/>
            </a:p>
          </p:txBody>
        </p:sp>
        <p:sp>
          <p:nvSpPr>
            <p:cNvPr id="1048" name="Line 42"/>
            <p:cNvSpPr>
              <a:spLocks noChangeShapeType="1"/>
            </p:cNvSpPr>
            <p:nvPr/>
          </p:nvSpPr>
          <p:spPr bwMode="auto">
            <a:xfrm>
              <a:off x="3935" y="2919"/>
              <a:ext cx="477" cy="0"/>
            </a:xfrm>
            <a:prstGeom prst="line">
              <a:avLst/>
            </a:prstGeom>
            <a:noFill/>
            <a:ln w="28575">
              <a:solidFill>
                <a:schemeClr val="bg1"/>
              </a:solidFill>
              <a:round/>
              <a:headEnd/>
              <a:tailEn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501186"/>
                                        </p:tgtEl>
                                        <p:attrNameLst>
                                          <p:attrName>style.visibility</p:attrName>
                                        </p:attrNameLst>
                                      </p:cBhvr>
                                      <p:to>
                                        <p:strVal val="hidden"/>
                                      </p:to>
                                    </p:set>
                                  </p:childTnLst>
                                </p:cTn>
                              </p:par>
                              <p:par>
                                <p:cTn id="13" presetID="8" presetClass="entr" presetSubtype="16" fill="hold" grpId="0" nodeType="withEffect">
                                  <p:stCondLst>
                                    <p:cond delay="0"/>
                                  </p:stCondLst>
                                  <p:childTnLst>
                                    <p:set>
                                      <p:cBhvr>
                                        <p:cTn id="14" dur="1" fill="hold">
                                          <p:stCondLst>
                                            <p:cond delay="0"/>
                                          </p:stCondLst>
                                        </p:cTn>
                                        <p:tgtEl>
                                          <p:spTgt spid="1501208"/>
                                        </p:tgtEl>
                                        <p:attrNameLst>
                                          <p:attrName>style.visibility</p:attrName>
                                        </p:attrNameLst>
                                      </p:cBhvr>
                                      <p:to>
                                        <p:strVal val="visible"/>
                                      </p:to>
                                    </p:set>
                                    <p:animEffect transition="in" filter="diamond(in)">
                                      <p:cBhvr>
                                        <p:cTn id="15" dur="2000"/>
                                        <p:tgtEl>
                                          <p:spTgt spid="150120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1186" grpId="0"/>
      <p:bldP spid="150120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Date Placeholder 14"/>
          <p:cNvSpPr>
            <a:spLocks noGrp="1"/>
          </p:cNvSpPr>
          <p:nvPr>
            <p:ph type="dt" sz="quarter" idx="10"/>
          </p:nvPr>
        </p:nvSpPr>
        <p:spPr>
          <a:noFill/>
        </p:spPr>
        <p:txBody>
          <a:bodyPr/>
          <a:lstStyle/>
          <a:p>
            <a:r>
              <a:rPr lang="en-US"/>
              <a:t>SIGIR 2009</a:t>
            </a:r>
          </a:p>
        </p:txBody>
      </p:sp>
      <p:grpSp>
        <p:nvGrpSpPr>
          <p:cNvPr id="19" name="Group 18"/>
          <p:cNvGrpSpPr>
            <a:grpSpLocks/>
          </p:cNvGrpSpPr>
          <p:nvPr/>
        </p:nvGrpSpPr>
        <p:grpSpPr bwMode="auto">
          <a:xfrm>
            <a:off x="77788" y="3875088"/>
            <a:ext cx="4230687" cy="2908300"/>
            <a:chOff x="77788" y="3875088"/>
            <a:chExt cx="4230687" cy="2908300"/>
          </a:xfrm>
        </p:grpSpPr>
        <p:sp>
          <p:nvSpPr>
            <p:cNvPr id="58385" name="AutoShape 9"/>
            <p:cNvSpPr>
              <a:spLocks noChangeArrowheads="1"/>
            </p:cNvSpPr>
            <p:nvPr/>
          </p:nvSpPr>
          <p:spPr bwMode="auto">
            <a:xfrm>
              <a:off x="77788" y="3875088"/>
              <a:ext cx="4230687" cy="2908300"/>
            </a:xfrm>
            <a:prstGeom prst="roundRect">
              <a:avLst>
                <a:gd name="adj" fmla="val 16667"/>
              </a:avLst>
            </a:prstGeom>
            <a:solidFill>
              <a:srgbClr val="FFFFCC"/>
            </a:solidFill>
            <a:ln w="9525">
              <a:solidFill>
                <a:schemeClr val="tx1"/>
              </a:solidFill>
              <a:round/>
              <a:headEnd/>
              <a:tailEnd/>
            </a:ln>
          </p:spPr>
          <p:txBody>
            <a:bodyPr wrap="none" anchor="ctr"/>
            <a:lstStyle/>
            <a:p>
              <a:pPr algn="ctr"/>
              <a:endParaRPr lang="en-US"/>
            </a:p>
          </p:txBody>
        </p:sp>
        <p:sp>
          <p:nvSpPr>
            <p:cNvPr id="58386" name="TextBox 43"/>
            <p:cNvSpPr txBox="1">
              <a:spLocks noChangeArrowheads="1"/>
            </p:cNvSpPr>
            <p:nvPr/>
          </p:nvSpPr>
          <p:spPr bwMode="auto">
            <a:xfrm>
              <a:off x="223838" y="3994150"/>
              <a:ext cx="3438525" cy="1100138"/>
            </a:xfrm>
            <a:prstGeom prst="rect">
              <a:avLst/>
            </a:prstGeom>
            <a:noFill/>
            <a:ln w="9525">
              <a:noFill/>
              <a:miter lim="800000"/>
              <a:headEnd/>
              <a:tailEnd/>
            </a:ln>
          </p:spPr>
          <p:txBody>
            <a:bodyPr>
              <a:spAutoFit/>
            </a:bodyPr>
            <a:lstStyle/>
            <a:p>
              <a:pPr eaLnBrk="0" hangingPunct="0"/>
              <a:r>
                <a:rPr lang="en-US" u="sng">
                  <a:solidFill>
                    <a:schemeClr val="bg1"/>
                  </a:solidFill>
                  <a:latin typeface="Calibri" pitchFamily="34" charset="0"/>
                </a:rPr>
                <a:t>Modeling Users</a:t>
              </a:r>
            </a:p>
            <a:p>
              <a:pPr eaLnBrk="0" hangingPunct="0"/>
              <a:r>
                <a:rPr lang="en-US" sz="1600">
                  <a:solidFill>
                    <a:schemeClr val="bg1"/>
                  </a:solidFill>
                  <a:latin typeface="Calibri" pitchFamily="34" charset="0"/>
                </a:rPr>
                <a:t>    Short vs. long term</a:t>
              </a:r>
            </a:p>
            <a:p>
              <a:pPr eaLnBrk="0" hangingPunct="0"/>
              <a:r>
                <a:rPr lang="en-US" sz="1600">
                  <a:solidFill>
                    <a:schemeClr val="bg1"/>
                  </a:solidFill>
                  <a:latin typeface="Calibri" pitchFamily="34" charset="0"/>
                </a:rPr>
                <a:t>    Individual vs. group</a:t>
              </a:r>
            </a:p>
            <a:p>
              <a:pPr eaLnBrk="0" hangingPunct="0"/>
              <a:r>
                <a:rPr lang="en-US" sz="1600">
                  <a:solidFill>
                    <a:schemeClr val="bg1"/>
                  </a:solidFill>
                  <a:latin typeface="Calibri" pitchFamily="34" charset="0"/>
                </a:rPr>
                <a:t>    Implicit vs. explicit</a:t>
              </a:r>
            </a:p>
          </p:txBody>
        </p:sp>
        <p:sp>
          <p:nvSpPr>
            <p:cNvPr id="58387" name="TextBox 43"/>
            <p:cNvSpPr txBox="1">
              <a:spLocks noChangeArrowheads="1"/>
            </p:cNvSpPr>
            <p:nvPr/>
          </p:nvSpPr>
          <p:spPr bwMode="auto">
            <a:xfrm>
              <a:off x="881063" y="5132388"/>
              <a:ext cx="3109912" cy="1589087"/>
            </a:xfrm>
            <a:prstGeom prst="rect">
              <a:avLst/>
            </a:prstGeom>
            <a:noFill/>
            <a:ln w="9525">
              <a:noFill/>
              <a:miter lim="800000"/>
              <a:headEnd/>
              <a:tailEnd/>
            </a:ln>
          </p:spPr>
          <p:txBody>
            <a:bodyPr>
              <a:spAutoFit/>
            </a:bodyPr>
            <a:lstStyle/>
            <a:p>
              <a:pPr eaLnBrk="0" hangingPunct="0"/>
              <a:r>
                <a:rPr lang="en-US" u="sng">
                  <a:solidFill>
                    <a:schemeClr val="bg1"/>
                  </a:solidFill>
                  <a:latin typeface="Calibri" pitchFamily="34" charset="0"/>
                </a:rPr>
                <a:t>Using User Models</a:t>
              </a:r>
              <a:r>
                <a:rPr lang="en-US" sz="1600">
                  <a:solidFill>
                    <a:schemeClr val="bg1"/>
                  </a:solidFill>
                  <a:latin typeface="Calibri" pitchFamily="34" charset="0"/>
                </a:rPr>
                <a:t> </a:t>
              </a:r>
            </a:p>
            <a:p>
              <a:pPr eaLnBrk="0" hangingPunct="0"/>
              <a:r>
                <a:rPr lang="en-US" sz="1600">
                  <a:solidFill>
                    <a:schemeClr val="bg1"/>
                  </a:solidFill>
                  <a:latin typeface="Calibri" pitchFamily="34" charset="0"/>
                </a:rPr>
                <a:t>    Stuff I’ve Seen (re-finding)</a:t>
              </a:r>
            </a:p>
            <a:p>
              <a:pPr eaLnBrk="0" hangingPunct="0"/>
              <a:r>
                <a:rPr lang="en-US" sz="1600">
                  <a:solidFill>
                    <a:schemeClr val="bg1"/>
                  </a:solidFill>
                  <a:latin typeface="Calibri" pitchFamily="34" charset="0"/>
                </a:rPr>
                <a:t>    Personalized Search</a:t>
              </a:r>
            </a:p>
            <a:p>
              <a:pPr eaLnBrk="0" hangingPunct="0"/>
              <a:r>
                <a:rPr lang="en-US" sz="1600">
                  <a:solidFill>
                    <a:schemeClr val="bg1"/>
                  </a:solidFill>
                  <a:latin typeface="Calibri" pitchFamily="34" charset="0"/>
                </a:rPr>
                <a:t>    News Junkie (novelty)</a:t>
              </a:r>
            </a:p>
            <a:p>
              <a:pPr eaLnBrk="0" hangingPunct="0"/>
              <a:r>
                <a:rPr lang="en-US" sz="1600">
                  <a:solidFill>
                    <a:schemeClr val="bg1"/>
                  </a:solidFill>
                  <a:latin typeface="Calibri" pitchFamily="34" charset="0"/>
                </a:rPr>
                <a:t>    User Behavior in Ranking</a:t>
              </a:r>
            </a:p>
            <a:p>
              <a:pPr eaLnBrk="0" hangingPunct="0"/>
              <a:r>
                <a:rPr lang="en-US" sz="1600">
                  <a:solidFill>
                    <a:schemeClr val="bg1"/>
                  </a:solidFill>
                  <a:latin typeface="Calibri" pitchFamily="34" charset="0"/>
                </a:rPr>
                <a:t>    Domain Expertise at Web-scale</a:t>
              </a:r>
            </a:p>
          </p:txBody>
        </p:sp>
      </p:grpSp>
      <p:grpSp>
        <p:nvGrpSpPr>
          <p:cNvPr id="17" name="Group 16"/>
          <p:cNvGrpSpPr>
            <a:grpSpLocks/>
          </p:cNvGrpSpPr>
          <p:nvPr/>
        </p:nvGrpSpPr>
        <p:grpSpPr bwMode="auto">
          <a:xfrm>
            <a:off x="5486400" y="4578350"/>
            <a:ext cx="3138488" cy="1803400"/>
            <a:chOff x="6349902" y="4578350"/>
            <a:chExt cx="2274986" cy="1803400"/>
          </a:xfrm>
        </p:grpSpPr>
        <p:sp>
          <p:nvSpPr>
            <p:cNvPr id="58383" name="AutoShape 11"/>
            <p:cNvSpPr>
              <a:spLocks noChangeArrowheads="1"/>
            </p:cNvSpPr>
            <p:nvPr/>
          </p:nvSpPr>
          <p:spPr bwMode="auto">
            <a:xfrm>
              <a:off x="6349902" y="4578350"/>
              <a:ext cx="2274986" cy="1803400"/>
            </a:xfrm>
            <a:prstGeom prst="roundRect">
              <a:avLst>
                <a:gd name="adj" fmla="val 16667"/>
              </a:avLst>
            </a:prstGeom>
            <a:solidFill>
              <a:schemeClr val="tx2"/>
            </a:solidFill>
            <a:ln w="9525">
              <a:solidFill>
                <a:schemeClr val="tx1"/>
              </a:solidFill>
              <a:round/>
              <a:headEnd/>
              <a:tailEnd/>
            </a:ln>
          </p:spPr>
          <p:txBody>
            <a:bodyPr wrap="none" anchor="ctr"/>
            <a:lstStyle/>
            <a:p>
              <a:endParaRPr lang="en-US"/>
            </a:p>
          </p:txBody>
        </p:sp>
        <p:sp>
          <p:nvSpPr>
            <p:cNvPr id="58384" name="TextBox 43"/>
            <p:cNvSpPr txBox="1">
              <a:spLocks noChangeArrowheads="1"/>
            </p:cNvSpPr>
            <p:nvPr/>
          </p:nvSpPr>
          <p:spPr bwMode="auto">
            <a:xfrm>
              <a:off x="6592453" y="4899025"/>
              <a:ext cx="1745906" cy="1107996"/>
            </a:xfrm>
            <a:prstGeom prst="rect">
              <a:avLst/>
            </a:prstGeom>
            <a:noFill/>
            <a:ln w="9525">
              <a:noFill/>
              <a:miter lim="800000"/>
              <a:headEnd/>
              <a:tailEnd/>
            </a:ln>
          </p:spPr>
          <p:txBody>
            <a:bodyPr>
              <a:spAutoFit/>
            </a:bodyPr>
            <a:lstStyle/>
            <a:p>
              <a:pPr algn="ctr" eaLnBrk="0" hangingPunct="0"/>
              <a:r>
                <a:rPr lang="en-US" u="sng">
                  <a:solidFill>
                    <a:schemeClr val="bg2"/>
                  </a:solidFill>
                  <a:latin typeface="Calibri" pitchFamily="34" charset="0"/>
                </a:rPr>
                <a:t>Evaluation</a:t>
              </a:r>
            </a:p>
            <a:p>
              <a:pPr eaLnBrk="0" hangingPunct="0">
                <a:buFont typeface="Arial" charset="0"/>
                <a:buChar char="•"/>
              </a:pPr>
              <a:r>
                <a:rPr lang="en-US" sz="1600">
                  <a:solidFill>
                    <a:schemeClr val="bg2"/>
                  </a:solidFill>
                  <a:latin typeface="Calibri" pitchFamily="34" charset="0"/>
                </a:rPr>
                <a:t> Many methods, scales</a:t>
              </a:r>
            </a:p>
            <a:p>
              <a:pPr eaLnBrk="0" hangingPunct="0">
                <a:buFont typeface="Arial" charset="0"/>
                <a:buChar char="•"/>
              </a:pPr>
              <a:r>
                <a:rPr lang="en-US" sz="1600">
                  <a:solidFill>
                    <a:schemeClr val="bg2"/>
                  </a:solidFill>
                  <a:latin typeface="Calibri" pitchFamily="34" charset="0"/>
                </a:rPr>
                <a:t> Individual components              and their combinations </a:t>
              </a:r>
            </a:p>
          </p:txBody>
        </p:sp>
      </p:grpSp>
      <p:grpSp>
        <p:nvGrpSpPr>
          <p:cNvPr id="16" name="Group 15"/>
          <p:cNvGrpSpPr>
            <a:grpSpLocks/>
          </p:cNvGrpSpPr>
          <p:nvPr/>
        </p:nvGrpSpPr>
        <p:grpSpPr bwMode="auto">
          <a:xfrm>
            <a:off x="192088" y="622300"/>
            <a:ext cx="3451225" cy="1803400"/>
            <a:chOff x="206375" y="512763"/>
            <a:chExt cx="2443163" cy="1803400"/>
          </a:xfrm>
        </p:grpSpPr>
        <p:sp>
          <p:nvSpPr>
            <p:cNvPr id="58381" name="AutoShape 15"/>
            <p:cNvSpPr>
              <a:spLocks noChangeArrowheads="1"/>
            </p:cNvSpPr>
            <p:nvPr/>
          </p:nvSpPr>
          <p:spPr bwMode="auto">
            <a:xfrm>
              <a:off x="206375" y="512763"/>
              <a:ext cx="2443163" cy="1803400"/>
            </a:xfrm>
            <a:prstGeom prst="roundRect">
              <a:avLst>
                <a:gd name="adj" fmla="val 16667"/>
              </a:avLst>
            </a:prstGeom>
            <a:solidFill>
              <a:schemeClr val="tx2"/>
            </a:solidFill>
            <a:ln w="9525">
              <a:solidFill>
                <a:schemeClr val="tx1"/>
              </a:solidFill>
              <a:round/>
              <a:headEnd/>
              <a:tailEnd/>
            </a:ln>
          </p:spPr>
          <p:txBody>
            <a:bodyPr wrap="none" anchor="ctr"/>
            <a:lstStyle/>
            <a:p>
              <a:endParaRPr lang="en-US"/>
            </a:p>
          </p:txBody>
        </p:sp>
        <p:sp>
          <p:nvSpPr>
            <p:cNvPr id="58382" name="TextBox 43"/>
            <p:cNvSpPr txBox="1">
              <a:spLocks noChangeArrowheads="1"/>
            </p:cNvSpPr>
            <p:nvPr/>
          </p:nvSpPr>
          <p:spPr bwMode="auto">
            <a:xfrm>
              <a:off x="301625" y="822325"/>
              <a:ext cx="2263775" cy="1354217"/>
            </a:xfrm>
            <a:prstGeom prst="rect">
              <a:avLst/>
            </a:prstGeom>
            <a:noFill/>
            <a:ln w="9525">
              <a:noFill/>
              <a:miter lim="800000"/>
              <a:headEnd/>
              <a:tailEnd/>
            </a:ln>
          </p:spPr>
          <p:txBody>
            <a:bodyPr>
              <a:spAutoFit/>
            </a:bodyPr>
            <a:lstStyle/>
            <a:p>
              <a:pPr algn="ctr" eaLnBrk="0" hangingPunct="0"/>
              <a:r>
                <a:rPr lang="en-US" u="sng">
                  <a:solidFill>
                    <a:schemeClr val="bg2"/>
                  </a:solidFill>
                  <a:latin typeface="Calibri" pitchFamily="34" charset="0"/>
                </a:rPr>
                <a:t>Systems/Prototypes</a:t>
              </a:r>
            </a:p>
            <a:p>
              <a:pPr eaLnBrk="0" hangingPunct="0">
                <a:buFont typeface="Arial" charset="0"/>
                <a:buChar char="•"/>
              </a:pPr>
              <a:r>
                <a:rPr lang="en-US" sz="1600">
                  <a:solidFill>
                    <a:schemeClr val="bg2"/>
                  </a:solidFill>
                  <a:latin typeface="Calibri" pitchFamily="34" charset="0"/>
                </a:rPr>
                <a:t> New capabilities and experiences</a:t>
              </a:r>
            </a:p>
            <a:p>
              <a:pPr eaLnBrk="0" hangingPunct="0">
                <a:buFont typeface="Arial" charset="0"/>
                <a:buChar char="•"/>
              </a:pPr>
              <a:r>
                <a:rPr lang="en-US" sz="1600">
                  <a:solidFill>
                    <a:schemeClr val="bg2"/>
                  </a:solidFill>
                  <a:latin typeface="Calibri" pitchFamily="34" charset="0"/>
                </a:rPr>
                <a:t> Algorithms and prototypes</a:t>
              </a:r>
            </a:p>
            <a:p>
              <a:pPr eaLnBrk="0" hangingPunct="0">
                <a:buFont typeface="Arial" charset="0"/>
                <a:buChar char="•"/>
              </a:pPr>
              <a:r>
                <a:rPr lang="en-US" sz="1600">
                  <a:solidFill>
                    <a:schemeClr val="bg2"/>
                  </a:solidFill>
                  <a:latin typeface="Calibri" pitchFamily="34" charset="0"/>
                </a:rPr>
                <a:t> Deploy, evaluate and iterate</a:t>
              </a:r>
            </a:p>
            <a:p>
              <a:pPr eaLnBrk="0" hangingPunct="0"/>
              <a:endParaRPr lang="en-US" sz="1600">
                <a:solidFill>
                  <a:schemeClr val="bg2"/>
                </a:solidFill>
                <a:latin typeface="Calibri" pitchFamily="34" charset="0"/>
              </a:endParaRPr>
            </a:p>
          </p:txBody>
        </p:sp>
      </p:grpSp>
      <p:grpSp>
        <p:nvGrpSpPr>
          <p:cNvPr id="18" name="Group 17"/>
          <p:cNvGrpSpPr>
            <a:grpSpLocks/>
          </p:cNvGrpSpPr>
          <p:nvPr/>
        </p:nvGrpSpPr>
        <p:grpSpPr bwMode="auto">
          <a:xfrm>
            <a:off x="4792663" y="63500"/>
            <a:ext cx="4351337" cy="2908300"/>
            <a:chOff x="4792663" y="63500"/>
            <a:chExt cx="4351337" cy="2908300"/>
          </a:xfrm>
        </p:grpSpPr>
        <p:sp>
          <p:nvSpPr>
            <p:cNvPr id="58378" name="AutoShape 10"/>
            <p:cNvSpPr>
              <a:spLocks noChangeArrowheads="1"/>
            </p:cNvSpPr>
            <p:nvPr/>
          </p:nvSpPr>
          <p:spPr bwMode="auto">
            <a:xfrm>
              <a:off x="4792663" y="63500"/>
              <a:ext cx="4230687" cy="2908300"/>
            </a:xfrm>
            <a:prstGeom prst="roundRect">
              <a:avLst>
                <a:gd name="adj" fmla="val 16667"/>
              </a:avLst>
            </a:prstGeom>
            <a:solidFill>
              <a:srgbClr val="FFFFCC"/>
            </a:solidFill>
            <a:ln w="9525">
              <a:solidFill>
                <a:schemeClr val="tx1"/>
              </a:solidFill>
              <a:round/>
              <a:headEnd/>
              <a:tailEnd/>
            </a:ln>
          </p:spPr>
          <p:txBody>
            <a:bodyPr wrap="none" anchor="ctr"/>
            <a:lstStyle/>
            <a:p>
              <a:endParaRPr lang="en-US"/>
            </a:p>
          </p:txBody>
        </p:sp>
        <p:sp>
          <p:nvSpPr>
            <p:cNvPr id="58379" name="TextBox 43"/>
            <p:cNvSpPr txBox="1">
              <a:spLocks noChangeArrowheads="1"/>
            </p:cNvSpPr>
            <p:nvPr/>
          </p:nvSpPr>
          <p:spPr bwMode="auto">
            <a:xfrm>
              <a:off x="6676275" y="2097175"/>
              <a:ext cx="2305050" cy="723275"/>
            </a:xfrm>
            <a:prstGeom prst="rect">
              <a:avLst/>
            </a:prstGeom>
            <a:noFill/>
            <a:ln w="9525">
              <a:noFill/>
              <a:miter lim="800000"/>
              <a:headEnd/>
              <a:tailEnd/>
            </a:ln>
          </p:spPr>
          <p:txBody>
            <a:bodyPr>
              <a:spAutoFit/>
            </a:bodyPr>
            <a:lstStyle/>
            <a:p>
              <a:pPr eaLnBrk="0" hangingPunct="0"/>
              <a:r>
                <a:rPr lang="en-US" u="sng">
                  <a:solidFill>
                    <a:schemeClr val="bg1"/>
                  </a:solidFill>
                  <a:latin typeface="Calibri" pitchFamily="34" charset="0"/>
                </a:rPr>
                <a:t>Redundancy </a:t>
              </a:r>
            </a:p>
            <a:p>
              <a:pPr eaLnBrk="0" hangingPunct="0">
                <a:spcBef>
                  <a:spcPts val="600"/>
                </a:spcBef>
              </a:pPr>
              <a:r>
                <a:rPr lang="en-US" u="sng">
                  <a:solidFill>
                    <a:schemeClr val="bg1"/>
                  </a:solidFill>
                  <a:latin typeface="Calibri" pitchFamily="34" charset="0"/>
                </a:rPr>
                <a:t>Temporal Dynamics</a:t>
              </a:r>
            </a:p>
          </p:txBody>
        </p:sp>
        <p:sp>
          <p:nvSpPr>
            <p:cNvPr id="58380" name="TextBox 43"/>
            <p:cNvSpPr txBox="1">
              <a:spLocks noChangeArrowheads="1"/>
            </p:cNvSpPr>
            <p:nvPr/>
          </p:nvSpPr>
          <p:spPr bwMode="auto">
            <a:xfrm>
              <a:off x="4887884" y="213967"/>
              <a:ext cx="4256116" cy="1846659"/>
            </a:xfrm>
            <a:prstGeom prst="rect">
              <a:avLst/>
            </a:prstGeom>
            <a:noFill/>
            <a:ln w="9525">
              <a:noFill/>
              <a:miter lim="800000"/>
              <a:headEnd/>
              <a:tailEnd/>
            </a:ln>
          </p:spPr>
          <p:txBody>
            <a:bodyPr>
              <a:spAutoFit/>
            </a:bodyPr>
            <a:lstStyle/>
            <a:p>
              <a:pPr eaLnBrk="0" hangingPunct="0"/>
              <a:r>
                <a:rPr lang="en-US" u="sng">
                  <a:solidFill>
                    <a:schemeClr val="bg1"/>
                  </a:solidFill>
                  <a:latin typeface="Calibri" pitchFamily="34" charset="0"/>
                </a:rPr>
                <a:t>Inter-Relationships among Documents</a:t>
              </a:r>
            </a:p>
            <a:p>
              <a:pPr eaLnBrk="0" hangingPunct="0"/>
              <a:r>
                <a:rPr lang="en-US" sz="1600">
                  <a:solidFill>
                    <a:schemeClr val="bg1"/>
                  </a:solidFill>
                  <a:latin typeface="Calibri" pitchFamily="34" charset="0"/>
                </a:rPr>
                <a:t>Categorization and Metadata</a:t>
              </a:r>
            </a:p>
            <a:p>
              <a:pPr eaLnBrk="0" hangingPunct="0"/>
              <a:r>
                <a:rPr lang="en-US" sz="1600">
                  <a:solidFill>
                    <a:schemeClr val="bg1"/>
                  </a:solidFill>
                  <a:latin typeface="Calibri" pitchFamily="34" charset="0"/>
                </a:rPr>
                <a:t>      Reuters, spam, landmarks, web categories …</a:t>
              </a:r>
            </a:p>
            <a:p>
              <a:pPr eaLnBrk="0" hangingPunct="0"/>
              <a:r>
                <a:rPr lang="en-US" sz="1600">
                  <a:solidFill>
                    <a:schemeClr val="bg1"/>
                  </a:solidFill>
                  <a:latin typeface="Calibri" pitchFamily="34" charset="0"/>
                </a:rPr>
                <a:t>      Domain-specific features, time</a:t>
              </a:r>
            </a:p>
            <a:p>
              <a:pPr eaLnBrk="0" hangingPunct="0"/>
              <a:r>
                <a:rPr lang="en-US" sz="1600">
                  <a:solidFill>
                    <a:schemeClr val="bg1"/>
                  </a:solidFill>
                  <a:latin typeface="Calibri" pitchFamily="34" charset="0"/>
                </a:rPr>
                <a:t>Interfaces and Interaction</a:t>
              </a:r>
            </a:p>
            <a:p>
              <a:pPr eaLnBrk="0" hangingPunct="0"/>
              <a:r>
                <a:rPr lang="en-US" sz="1600">
                  <a:solidFill>
                    <a:schemeClr val="bg1"/>
                  </a:solidFill>
                  <a:latin typeface="Calibri" pitchFamily="34" charset="0"/>
                </a:rPr>
                <a:t>      Stuff I’ve Seen, Phlat, Timelines, SWISH</a:t>
              </a:r>
            </a:p>
            <a:p>
              <a:pPr eaLnBrk="0" hangingPunct="0"/>
              <a:r>
                <a:rPr lang="en-US" sz="1600">
                  <a:solidFill>
                    <a:schemeClr val="bg1"/>
                  </a:solidFill>
                  <a:latin typeface="Calibri" pitchFamily="34" charset="0"/>
                </a:rPr>
                <a:t>      Tight coupling of browsing and search</a:t>
              </a:r>
              <a:endParaRPr lang="en-US">
                <a:solidFill>
                  <a:schemeClr val="bg1"/>
                </a:solidFill>
                <a:latin typeface="Calibri" pitchFamily="34" charset="0"/>
              </a:endParaRPr>
            </a:p>
          </p:txBody>
        </p:sp>
      </p:grpSp>
      <p:pic>
        <p:nvPicPr>
          <p:cNvPr id="58374" name="Picture 4"/>
          <p:cNvPicPr>
            <a:picLocks noChangeAspect="1" noChangeArrowheads="1"/>
          </p:cNvPicPr>
          <p:nvPr/>
        </p:nvPicPr>
        <p:blipFill>
          <a:blip r:embed="rId3"/>
          <a:srcRect/>
          <a:stretch>
            <a:fillRect/>
          </a:stretch>
        </p:blipFill>
        <p:spPr bwMode="auto">
          <a:xfrm>
            <a:off x="2382838" y="2235200"/>
            <a:ext cx="4071937" cy="2646363"/>
          </a:xfrm>
          <a:prstGeom prst="rect">
            <a:avLst/>
          </a:prstGeom>
          <a:solidFill>
            <a:schemeClr val="tx2"/>
          </a:solidFill>
          <a:ln w="9525">
            <a:noFill/>
            <a:miter lim="800000"/>
            <a:headEnd/>
            <a:tailEnd/>
          </a:ln>
        </p:spPr>
      </p:pic>
      <p:sp>
        <p:nvSpPr>
          <p:cNvPr id="20" name="Rounded Rectangle 19"/>
          <p:cNvSpPr>
            <a:spLocks noChangeArrowheads="1"/>
          </p:cNvSpPr>
          <p:nvPr/>
        </p:nvSpPr>
        <p:spPr bwMode="auto">
          <a:xfrm>
            <a:off x="1063625" y="5437188"/>
            <a:ext cx="2360613" cy="249237"/>
          </a:xfrm>
          <a:prstGeom prst="roundRect">
            <a:avLst>
              <a:gd name="adj" fmla="val 16667"/>
            </a:avLst>
          </a:prstGeom>
          <a:noFill/>
          <a:ln w="12700" algn="ctr">
            <a:solidFill>
              <a:srgbClr val="FF0000"/>
            </a:solidFill>
            <a:round/>
            <a:headEnd/>
            <a:tailEnd/>
          </a:ln>
        </p:spPr>
        <p:txBody>
          <a:bodyPr/>
          <a:lstStyle/>
          <a:p>
            <a:pPr eaLnBrk="0" hangingPunct="0"/>
            <a:endParaRPr lang="en-US"/>
          </a:p>
        </p:txBody>
      </p:sp>
      <p:sp>
        <p:nvSpPr>
          <p:cNvPr id="21" name="Rounded Rectangle 20"/>
          <p:cNvSpPr>
            <a:spLocks noChangeArrowheads="1"/>
          </p:cNvSpPr>
          <p:nvPr/>
        </p:nvSpPr>
        <p:spPr bwMode="auto">
          <a:xfrm>
            <a:off x="1066800" y="5654675"/>
            <a:ext cx="2360613" cy="250825"/>
          </a:xfrm>
          <a:prstGeom prst="roundRect">
            <a:avLst>
              <a:gd name="adj" fmla="val 16667"/>
            </a:avLst>
          </a:prstGeom>
          <a:noFill/>
          <a:ln w="12700" algn="ctr">
            <a:solidFill>
              <a:srgbClr val="FF0000"/>
            </a:solidFill>
            <a:round/>
            <a:headEnd/>
            <a:tailEnd/>
          </a:ln>
        </p:spPr>
        <p:txBody>
          <a:bodyPr/>
          <a:lstStyle/>
          <a:p>
            <a:pPr eaLnBrk="0" hangingPunct="0"/>
            <a:endParaRPr lang="en-US"/>
          </a:p>
        </p:txBody>
      </p:sp>
      <p:sp>
        <p:nvSpPr>
          <p:cNvPr id="22" name="Rounded Rectangle 21"/>
          <p:cNvSpPr>
            <a:spLocks noChangeArrowheads="1"/>
          </p:cNvSpPr>
          <p:nvPr/>
        </p:nvSpPr>
        <p:spPr bwMode="auto">
          <a:xfrm>
            <a:off x="4891088" y="1263650"/>
            <a:ext cx="2324100" cy="234950"/>
          </a:xfrm>
          <a:prstGeom prst="roundRect">
            <a:avLst>
              <a:gd name="adj" fmla="val 16667"/>
            </a:avLst>
          </a:prstGeom>
          <a:noFill/>
          <a:ln w="127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rrowheads="1"/>
          </p:cNvSpPr>
          <p:nvPr>
            <p:ph type="title"/>
          </p:nvPr>
        </p:nvSpPr>
        <p:spPr/>
        <p:txBody>
          <a:bodyPr/>
          <a:lstStyle/>
          <a:p>
            <a:pPr>
              <a:defRPr/>
            </a:pPr>
            <a:r>
              <a:rPr lang="en-US" dirty="0" smtClean="0">
                <a:effectLst>
                  <a:outerShdw blurRad="38100" dist="38100" dir="2700000" algn="tl">
                    <a:srgbClr val="000000">
                      <a:alpha val="43137"/>
                    </a:srgbClr>
                  </a:outerShdw>
                </a:effectLst>
              </a:rPr>
              <a:t>User Modeling</a:t>
            </a:r>
          </a:p>
        </p:txBody>
      </p:sp>
      <p:sp>
        <p:nvSpPr>
          <p:cNvPr id="60418" name="Rectangle 3"/>
          <p:cNvSpPr>
            <a:spLocks noGrp="1" noChangeArrowheads="1"/>
          </p:cNvSpPr>
          <p:nvPr>
            <p:ph type="body" idx="1"/>
          </p:nvPr>
        </p:nvSpPr>
        <p:spPr>
          <a:xfrm>
            <a:off x="457200" y="1600200"/>
            <a:ext cx="8474075" cy="4800600"/>
          </a:xfrm>
        </p:spPr>
        <p:txBody>
          <a:bodyPr/>
          <a:lstStyle/>
          <a:p>
            <a:pPr>
              <a:lnSpc>
                <a:spcPct val="80000"/>
              </a:lnSpc>
            </a:pPr>
            <a:r>
              <a:rPr lang="en-US" sz="2800" smtClean="0">
                <a:effectLst/>
              </a:rPr>
              <a:t>Modeling searcher’s interests and activities over time</a:t>
            </a:r>
          </a:p>
          <a:p>
            <a:pPr lvl="1">
              <a:lnSpc>
                <a:spcPct val="80000"/>
              </a:lnSpc>
            </a:pPr>
            <a:r>
              <a:rPr lang="en-US" sz="2400" smtClean="0">
                <a:effectLst/>
              </a:rPr>
              <a:t>Iterative and interactive nature of search </a:t>
            </a:r>
          </a:p>
          <a:p>
            <a:pPr lvl="1">
              <a:lnSpc>
                <a:spcPct val="80000"/>
              </a:lnSpc>
            </a:pPr>
            <a:r>
              <a:rPr lang="en-US" sz="2400" smtClean="0">
                <a:effectLst/>
              </a:rPr>
              <a:t>Within and across sessions</a:t>
            </a:r>
          </a:p>
          <a:p>
            <a:pPr>
              <a:lnSpc>
                <a:spcPct val="80000"/>
              </a:lnSpc>
            </a:pPr>
            <a:r>
              <a:rPr lang="en-US" sz="2800" smtClean="0">
                <a:effectLst/>
              </a:rPr>
              <a:t>Example applications</a:t>
            </a:r>
          </a:p>
          <a:p>
            <a:pPr lvl="1">
              <a:lnSpc>
                <a:spcPct val="80000"/>
              </a:lnSpc>
            </a:pPr>
            <a:r>
              <a:rPr lang="en-US" sz="2400" smtClean="0">
                <a:effectLst/>
              </a:rPr>
              <a:t>Re-finding (e.g., Stuff I’ve Seen, Web)  </a:t>
            </a:r>
            <a:r>
              <a:rPr lang="en-US" sz="2000" smtClean="0">
                <a:effectLst/>
              </a:rPr>
              <a:t>[Dumais et al. 2003]</a:t>
            </a:r>
            <a:endParaRPr lang="en-US" sz="2400" smtClean="0">
              <a:effectLst/>
            </a:endParaRPr>
          </a:p>
          <a:p>
            <a:pPr lvl="1">
              <a:lnSpc>
                <a:spcPct val="80000"/>
              </a:lnSpc>
            </a:pPr>
            <a:r>
              <a:rPr lang="en-US" sz="2400" smtClean="0">
                <a:effectLst/>
              </a:rPr>
              <a:t>Personalization (e.g., PSearch) </a:t>
            </a:r>
            <a:r>
              <a:rPr lang="en-US" sz="2000" smtClean="0">
                <a:effectLst/>
              </a:rPr>
              <a:t>[Teevan et al. 2005]</a:t>
            </a:r>
            <a:endParaRPr lang="en-US" sz="2400" smtClean="0">
              <a:effectLst/>
            </a:endParaRPr>
          </a:p>
          <a:p>
            <a:pPr lvl="1">
              <a:lnSpc>
                <a:spcPct val="80000"/>
              </a:lnSpc>
            </a:pPr>
            <a:r>
              <a:rPr lang="en-US" sz="2400" smtClean="0">
                <a:effectLst/>
              </a:rPr>
              <a:t>Novelty (e.g., News Junkie)  </a:t>
            </a:r>
            <a:r>
              <a:rPr lang="en-US" sz="2000" smtClean="0">
                <a:effectLst/>
              </a:rPr>
              <a:t>[Gabrilovich et al. 2004]</a:t>
            </a:r>
            <a:endParaRPr lang="en-US" sz="2400" smtClean="0">
              <a:effectLst/>
            </a:endParaRPr>
          </a:p>
          <a:p>
            <a:pPr lvl="1">
              <a:lnSpc>
                <a:spcPct val="80000"/>
              </a:lnSpc>
            </a:pPr>
            <a:r>
              <a:rPr lang="en-US" sz="2400" smtClean="0">
                <a:effectLst/>
              </a:rPr>
              <a:t>Domain expertise at Web-scale  </a:t>
            </a:r>
            <a:r>
              <a:rPr lang="en-US" sz="2000" smtClean="0">
                <a:effectLst/>
              </a:rPr>
              <a:t>[White &amp; Dumais 2009]</a:t>
            </a:r>
            <a:endParaRPr lang="en-US" sz="2400" smtClean="0">
              <a:effectLst/>
            </a:endParaRPr>
          </a:p>
          <a:p>
            <a:pPr lvl="1">
              <a:lnSpc>
                <a:spcPct val="80000"/>
              </a:lnSpc>
            </a:pPr>
            <a:r>
              <a:rPr lang="en-US" sz="2400" smtClean="0">
                <a:effectLst/>
              </a:rPr>
              <a:t>User behavior for Web ranking  </a:t>
            </a:r>
            <a:r>
              <a:rPr lang="en-US" sz="2000" smtClean="0">
                <a:effectLst/>
              </a:rPr>
              <a:t>[Agichtein et al. 2006]</a:t>
            </a:r>
            <a:endParaRPr lang="en-US" sz="2400" smtClean="0">
              <a:effectLst/>
            </a:endParaRPr>
          </a:p>
          <a:p>
            <a:pPr>
              <a:lnSpc>
                <a:spcPct val="80000"/>
              </a:lnSpc>
            </a:pPr>
            <a:r>
              <a:rPr lang="en-US" sz="2800" smtClean="0">
                <a:effectLst/>
              </a:rPr>
              <a:t>Evaluation via explicit judgments, questionnaires, client-side instrumentation, and large-scale search logs, lab and field studies, etc.</a:t>
            </a:r>
          </a:p>
        </p:txBody>
      </p:sp>
      <p:sp>
        <p:nvSpPr>
          <p:cNvPr id="60419" name="Date Placeholder 3"/>
          <p:cNvSpPr>
            <a:spLocks noGrp="1"/>
          </p:cNvSpPr>
          <p:nvPr>
            <p:ph type="dt" sz="quarter" idx="10"/>
          </p:nvPr>
        </p:nvSpPr>
        <p:spPr>
          <a:noFill/>
        </p:spPr>
        <p:txBody>
          <a:bodyPr/>
          <a:lstStyle/>
          <a:p>
            <a:r>
              <a:rPr lang="en-US"/>
              <a:t>SIGIR 2009</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rrowheads="1"/>
          </p:cNvSpPr>
          <p:nvPr>
            <p:ph type="title"/>
          </p:nvPr>
        </p:nvSpPr>
        <p:spPr/>
        <p:txBody>
          <a:bodyPr/>
          <a:lstStyle/>
          <a:p>
            <a:pPr>
              <a:defRPr/>
            </a:pPr>
            <a:r>
              <a:rPr lang="en-US" dirty="0" smtClean="0">
                <a:effectLst>
                  <a:outerShdw blurRad="38100" dist="38100" dir="2700000" algn="tl">
                    <a:srgbClr val="000000">
                      <a:alpha val="43137"/>
                    </a:srgbClr>
                  </a:outerShdw>
                </a:effectLst>
              </a:rPr>
              <a:t>Re-Finding on the Desktop</a:t>
            </a:r>
          </a:p>
        </p:txBody>
      </p:sp>
      <p:sp>
        <p:nvSpPr>
          <p:cNvPr id="62466" name="Rectangle 3"/>
          <p:cNvSpPr>
            <a:spLocks noGrp="1" noChangeArrowheads="1"/>
          </p:cNvSpPr>
          <p:nvPr>
            <p:ph type="body" idx="1"/>
          </p:nvPr>
        </p:nvSpPr>
        <p:spPr/>
        <p:txBody>
          <a:bodyPr/>
          <a:lstStyle/>
          <a:p>
            <a:pPr>
              <a:lnSpc>
                <a:spcPct val="80000"/>
              </a:lnSpc>
            </a:pPr>
            <a:r>
              <a:rPr lang="en-US" sz="2400" smtClean="0">
                <a:effectLst/>
              </a:rPr>
              <a:t>Stuff I’ve Seen (SIS) </a:t>
            </a:r>
            <a:r>
              <a:rPr lang="en-US" sz="2000" smtClean="0">
                <a:effectLst/>
              </a:rPr>
              <a:t>[Dumais et al. 2003]</a:t>
            </a:r>
            <a:r>
              <a:rPr lang="en-US" sz="2400" smtClean="0">
                <a:effectLst/>
              </a:rPr>
              <a:t>: </a:t>
            </a:r>
          </a:p>
          <a:p>
            <a:pPr lvl="1">
              <a:lnSpc>
                <a:spcPct val="80000"/>
              </a:lnSpc>
            </a:pPr>
            <a:r>
              <a:rPr lang="en-US" sz="2000" smtClean="0">
                <a:effectLst/>
              </a:rPr>
              <a:t>Unified access to many types of info </a:t>
            </a:r>
          </a:p>
          <a:p>
            <a:pPr lvl="1">
              <a:lnSpc>
                <a:spcPct val="80000"/>
              </a:lnSpc>
              <a:buFont typeface="Wingdings" pitchFamily="2" charset="2"/>
              <a:buNone/>
            </a:pPr>
            <a:r>
              <a:rPr lang="en-US" sz="2000" smtClean="0">
                <a:effectLst/>
              </a:rPr>
              <a:t>       (e.g., files, email, calendar, contacts, web pages, rss, im)</a:t>
            </a:r>
          </a:p>
          <a:p>
            <a:pPr lvl="1">
              <a:lnSpc>
                <a:spcPct val="80000"/>
              </a:lnSpc>
            </a:pPr>
            <a:r>
              <a:rPr lang="en-US" sz="2000" smtClean="0">
                <a:effectLst/>
              </a:rPr>
              <a:t>Index of content and metadata (e.g., time, author, title, size, usage)</a:t>
            </a:r>
          </a:p>
          <a:p>
            <a:pPr lvl="1">
              <a:lnSpc>
                <a:spcPct val="80000"/>
              </a:lnSpc>
            </a:pPr>
            <a:r>
              <a:rPr lang="en-US" sz="2000" smtClean="0">
                <a:effectLst/>
              </a:rPr>
              <a:t>Rich UI possibilities, because it’s your stuff and client application</a:t>
            </a:r>
          </a:p>
          <a:p>
            <a:pPr lvl="1">
              <a:lnSpc>
                <a:spcPct val="80000"/>
              </a:lnSpc>
            </a:pPr>
            <a:r>
              <a:rPr lang="en-US" sz="2000" smtClean="0">
                <a:effectLst/>
              </a:rPr>
              <a:t>Demo:</a:t>
            </a:r>
          </a:p>
          <a:p>
            <a:pPr eaLnBrk="1" hangingPunct="1">
              <a:lnSpc>
                <a:spcPct val="80000"/>
              </a:lnSpc>
            </a:pPr>
            <a:r>
              <a:rPr lang="en-US" sz="2400" smtClean="0">
                <a:effectLst/>
              </a:rPr>
              <a:t>Analysis: </a:t>
            </a:r>
          </a:p>
          <a:p>
            <a:pPr lvl="1">
              <a:lnSpc>
                <a:spcPct val="80000"/>
              </a:lnSpc>
            </a:pPr>
            <a:r>
              <a:rPr lang="en-US" sz="2000" smtClean="0">
                <a:effectLst/>
              </a:rPr>
              <a:t>Deployed different versions</a:t>
            </a:r>
          </a:p>
          <a:p>
            <a:pPr lvl="2">
              <a:lnSpc>
                <a:spcPct val="80000"/>
              </a:lnSpc>
            </a:pPr>
            <a:r>
              <a:rPr lang="en-US" sz="1600" smtClean="0">
                <a:effectLst/>
              </a:rPr>
              <a:t>Query syntax,</a:t>
            </a:r>
          </a:p>
          <a:p>
            <a:pPr lvl="2">
              <a:lnSpc>
                <a:spcPct val="80000"/>
              </a:lnSpc>
            </a:pPr>
            <a:r>
              <a:rPr lang="en-US" sz="1600" smtClean="0">
                <a:effectLst/>
              </a:rPr>
              <a:t>Result previews</a:t>
            </a:r>
          </a:p>
          <a:p>
            <a:pPr lvl="2">
              <a:lnSpc>
                <a:spcPct val="80000"/>
              </a:lnSpc>
            </a:pPr>
            <a:r>
              <a:rPr lang="en-US" sz="1600" smtClean="0">
                <a:effectLst/>
              </a:rPr>
              <a:t>Ranking  defaults (time, best-match)</a:t>
            </a:r>
          </a:p>
          <a:p>
            <a:pPr lvl="1">
              <a:lnSpc>
                <a:spcPct val="80000"/>
              </a:lnSpc>
            </a:pPr>
            <a:r>
              <a:rPr lang="en-US" sz="2000" smtClean="0">
                <a:effectLst/>
              </a:rPr>
              <a:t>Questionnaires, Free-form feedback,</a:t>
            </a:r>
          </a:p>
          <a:p>
            <a:pPr lvl="1">
              <a:lnSpc>
                <a:spcPct val="80000"/>
              </a:lnSpc>
              <a:buFont typeface="Wingdings" pitchFamily="2" charset="2"/>
              <a:buNone/>
            </a:pPr>
            <a:r>
              <a:rPr lang="en-US" sz="2000" smtClean="0">
                <a:effectLst/>
              </a:rPr>
              <a:t>      Log data,  Lab experiments</a:t>
            </a:r>
          </a:p>
        </p:txBody>
      </p:sp>
      <p:sp>
        <p:nvSpPr>
          <p:cNvPr id="62467" name="Date Placeholder 3"/>
          <p:cNvSpPr>
            <a:spLocks noGrp="1"/>
          </p:cNvSpPr>
          <p:nvPr>
            <p:ph type="dt" sz="quarter" idx="10"/>
          </p:nvPr>
        </p:nvSpPr>
        <p:spPr>
          <a:noFill/>
        </p:spPr>
        <p:txBody>
          <a:bodyPr/>
          <a:lstStyle/>
          <a:p>
            <a:r>
              <a:rPr lang="en-US"/>
              <a:t>SIGIR 2009</a:t>
            </a:r>
          </a:p>
        </p:txBody>
      </p:sp>
      <p:grpSp>
        <p:nvGrpSpPr>
          <p:cNvPr id="62469" name="Group 17"/>
          <p:cNvGrpSpPr>
            <a:grpSpLocks/>
          </p:cNvGrpSpPr>
          <p:nvPr/>
        </p:nvGrpSpPr>
        <p:grpSpPr bwMode="auto">
          <a:xfrm>
            <a:off x="2336800" y="3270250"/>
            <a:ext cx="6376988" cy="3309938"/>
            <a:chOff x="3671" y="1439"/>
            <a:chExt cx="1894" cy="1194"/>
          </a:xfrm>
        </p:grpSpPr>
        <p:pic>
          <p:nvPicPr>
            <p:cNvPr id="62470" name="Picture 8">
              <a:hlinkClick r:id="rId3"/>
            </p:cNvPr>
            <p:cNvPicPr>
              <a:picLocks noChangeAspect="1" noChangeArrowheads="1"/>
            </p:cNvPicPr>
            <p:nvPr/>
          </p:nvPicPr>
          <p:blipFill>
            <a:blip r:embed="rId4"/>
            <a:srcRect/>
            <a:stretch>
              <a:fillRect/>
            </a:stretch>
          </p:blipFill>
          <p:spPr bwMode="auto">
            <a:xfrm>
              <a:off x="3671" y="1439"/>
              <a:ext cx="1894" cy="1194"/>
            </a:xfrm>
            <a:prstGeom prst="rect">
              <a:avLst/>
            </a:prstGeom>
            <a:noFill/>
            <a:ln w="9525">
              <a:noFill/>
              <a:miter lim="800000"/>
              <a:headEnd/>
              <a:tailEnd/>
            </a:ln>
          </p:spPr>
        </p:pic>
        <p:sp>
          <p:nvSpPr>
            <p:cNvPr id="62471" name="Text Box 9"/>
            <p:cNvSpPr txBox="1">
              <a:spLocks noChangeArrowheads="1"/>
            </p:cNvSpPr>
            <p:nvPr/>
          </p:nvSpPr>
          <p:spPr bwMode="auto">
            <a:xfrm>
              <a:off x="5111" y="1461"/>
              <a:ext cx="425" cy="112"/>
            </a:xfrm>
            <a:prstGeom prst="rect">
              <a:avLst/>
            </a:prstGeom>
            <a:solidFill>
              <a:schemeClr val="bg1"/>
            </a:solidFill>
            <a:ln w="9525">
              <a:solidFill>
                <a:schemeClr val="hlink"/>
              </a:solidFill>
              <a:miter lim="800000"/>
              <a:headEnd/>
              <a:tailEnd/>
            </a:ln>
          </p:spPr>
          <p:txBody>
            <a:bodyPr>
              <a:spAutoFit/>
            </a:bodyPr>
            <a:lstStyle/>
            <a:p>
              <a:pPr eaLnBrk="0" hangingPunct="0"/>
              <a:r>
                <a:rPr lang="en-US" sz="1400">
                  <a:latin typeface="Microsoft Sans Serif" pitchFamily="34" charset="0"/>
                </a:rPr>
                <a:t>Stuff I’ve Seen</a:t>
              </a:r>
            </a:p>
          </p:txBody>
        </p:sp>
      </p:grpSp>
      <p:pic>
        <p:nvPicPr>
          <p:cNvPr id="10" name="Picture 8">
            <a:hlinkClick r:id="rId3"/>
          </p:cNvPr>
          <p:cNvPicPr>
            <a:picLocks noChangeAspect="1" noChangeArrowheads="1"/>
          </p:cNvPicPr>
          <p:nvPr/>
        </p:nvPicPr>
        <p:blipFill>
          <a:blip r:embed="rId4"/>
          <a:srcRect/>
          <a:stretch>
            <a:fillRect/>
          </a:stretch>
        </p:blipFill>
        <p:spPr bwMode="auto">
          <a:xfrm>
            <a:off x="5427663" y="4446588"/>
            <a:ext cx="3543300" cy="1901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6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46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46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46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46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246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46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246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46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466">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466">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2466">
                                            <p:txEl>
                                              <p:pRg st="12" end="12"/>
                                            </p:txEl>
                                          </p:spTgt>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62469"/>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rrowheads="1"/>
          </p:cNvSpPr>
          <p:nvPr>
            <p:ph type="title"/>
          </p:nvPr>
        </p:nvSpPr>
        <p:spPr/>
        <p:txBody>
          <a:bodyPr/>
          <a:lstStyle/>
          <a:p>
            <a:pPr>
              <a:defRPr/>
            </a:pPr>
            <a:r>
              <a:rPr lang="en-US" dirty="0" smtClean="0">
                <a:effectLst>
                  <a:outerShdw blurRad="38100" dist="38100" dir="2700000" algn="tl">
                    <a:srgbClr val="000000">
                      <a:alpha val="43137"/>
                    </a:srgbClr>
                  </a:outerShdw>
                </a:effectLst>
              </a:rPr>
              <a:t>Re-Finding on the Desktop</a:t>
            </a:r>
          </a:p>
        </p:txBody>
      </p:sp>
      <p:sp>
        <p:nvSpPr>
          <p:cNvPr id="62466" name="Rectangle 3"/>
          <p:cNvSpPr>
            <a:spLocks noGrp="1" noChangeArrowheads="1"/>
          </p:cNvSpPr>
          <p:nvPr>
            <p:ph type="body" idx="1"/>
          </p:nvPr>
        </p:nvSpPr>
        <p:spPr>
          <a:xfrm>
            <a:off x="379413" y="1427163"/>
            <a:ext cx="8582025" cy="4905375"/>
          </a:xfrm>
        </p:spPr>
        <p:txBody>
          <a:bodyPr/>
          <a:lstStyle/>
          <a:p>
            <a:pPr>
              <a:lnSpc>
                <a:spcPct val="80000"/>
              </a:lnSpc>
              <a:defRPr/>
            </a:pPr>
            <a:r>
              <a:rPr lang="en-US" sz="2800" dirty="0" smtClean="0">
                <a:effectLst>
                  <a:outerShdw blurRad="38100" dist="38100" dir="2700000" algn="tl">
                    <a:srgbClr val="000000">
                      <a:alpha val="43137"/>
                    </a:srgbClr>
                  </a:outerShdw>
                </a:effectLst>
              </a:rPr>
              <a:t>Research Results:</a:t>
            </a:r>
          </a:p>
          <a:p>
            <a:pPr lvl="1">
              <a:lnSpc>
                <a:spcPct val="80000"/>
              </a:lnSpc>
              <a:defRPr/>
            </a:pPr>
            <a:r>
              <a:rPr lang="en-US" sz="2400" dirty="0" smtClean="0">
                <a:effectLst>
                  <a:outerShdw blurRad="38100" dist="38100" dir="2700000" algn="tl">
                    <a:srgbClr val="000000">
                      <a:alpha val="43137"/>
                    </a:srgbClr>
                  </a:outerShdw>
                </a:effectLst>
              </a:rPr>
              <a:t>Short queries</a:t>
            </a:r>
          </a:p>
          <a:p>
            <a:pPr lvl="2">
              <a:lnSpc>
                <a:spcPct val="80000"/>
              </a:lnSpc>
              <a:defRPr/>
            </a:pPr>
            <a:r>
              <a:rPr lang="en-US" sz="2000" dirty="0" smtClean="0">
                <a:effectLst>
                  <a:outerShdw blurRad="38100" dist="38100" dir="2700000" algn="tl">
                    <a:srgbClr val="000000">
                      <a:alpha val="43137"/>
                    </a:srgbClr>
                  </a:outerShdw>
                </a:effectLst>
              </a:rPr>
              <a:t>Few advanced operators in initial query (&lt;10%)</a:t>
            </a:r>
          </a:p>
          <a:p>
            <a:pPr lvl="2">
              <a:lnSpc>
                <a:spcPct val="80000"/>
              </a:lnSpc>
              <a:defRPr/>
            </a:pPr>
            <a:r>
              <a:rPr lang="en-US" sz="2000" dirty="0" smtClean="0">
                <a:effectLst>
                  <a:outerShdw blurRad="38100" dist="38100" dir="2700000" algn="tl">
                    <a:srgbClr val="000000">
                      <a:alpha val="43137"/>
                    </a:srgbClr>
                  </a:outerShdw>
                </a:effectLst>
              </a:rPr>
              <a:t>Many advanced operators via specification in UI (~50%) - filter; sort</a:t>
            </a:r>
          </a:p>
          <a:p>
            <a:pPr lvl="1">
              <a:lnSpc>
                <a:spcPct val="80000"/>
              </a:lnSpc>
              <a:defRPr/>
            </a:pPr>
            <a:r>
              <a:rPr lang="en-US" sz="2400" dirty="0" smtClean="0">
                <a:effectLst>
                  <a:outerShdw blurRad="38100" dist="38100" dir="2700000" algn="tl">
                    <a:srgbClr val="000000">
                      <a:alpha val="43137"/>
                    </a:srgbClr>
                  </a:outerShdw>
                </a:effectLst>
              </a:rPr>
              <a:t>Date by far the most common sort attribute (vs. best-match)</a:t>
            </a:r>
          </a:p>
          <a:p>
            <a:pPr lvl="2">
              <a:lnSpc>
                <a:spcPct val="80000"/>
              </a:lnSpc>
              <a:defRPr/>
            </a:pPr>
            <a:r>
              <a:rPr lang="en-US" sz="2000" dirty="0" smtClean="0">
                <a:effectLst>
                  <a:outerShdw blurRad="38100" dist="38100" dir="2700000" algn="tl">
                    <a:srgbClr val="000000">
                      <a:alpha val="43137"/>
                    </a:srgbClr>
                  </a:outerShdw>
                </a:effectLst>
              </a:rPr>
              <a:t>Importance of time, people, episodes in human memory</a:t>
            </a:r>
          </a:p>
          <a:p>
            <a:pPr lvl="2">
              <a:lnSpc>
                <a:spcPct val="80000"/>
              </a:lnSpc>
              <a:defRPr/>
            </a:pPr>
            <a:r>
              <a:rPr lang="en-US" sz="2000" dirty="0" smtClean="0">
                <a:effectLst>
                  <a:outerShdw blurRad="38100" dist="38100" dir="2700000" algn="tl">
                    <a:srgbClr val="000000">
                      <a:alpha val="43137"/>
                    </a:srgbClr>
                  </a:outerShdw>
                </a:effectLst>
              </a:rPr>
              <a:t>Few searches for “best match”; many other criteria</a:t>
            </a:r>
          </a:p>
          <a:p>
            <a:pPr lvl="1">
              <a:lnSpc>
                <a:spcPct val="80000"/>
              </a:lnSpc>
              <a:defRPr/>
            </a:pPr>
            <a:r>
              <a:rPr lang="en-US" sz="2400" dirty="0" smtClean="0">
                <a:effectLst>
                  <a:outerShdw blurRad="38100" dist="38100" dir="2700000" algn="tl">
                    <a:srgbClr val="000000">
                      <a:alpha val="43137"/>
                    </a:srgbClr>
                  </a:outerShdw>
                </a:effectLst>
              </a:rPr>
              <a:t>Need for “abstractions” – date, people, kind</a:t>
            </a:r>
          </a:p>
          <a:p>
            <a:pPr lvl="1">
              <a:lnSpc>
                <a:spcPct val="80000"/>
              </a:lnSpc>
              <a:defRPr/>
            </a:pPr>
            <a:r>
              <a:rPr lang="en-US" sz="2400" dirty="0" smtClean="0">
                <a:effectLst>
                  <a:outerShdw blurRad="38100" dist="38100" dir="2700000" algn="tl">
                    <a:srgbClr val="000000">
                      <a:alpha val="43137"/>
                    </a:srgbClr>
                  </a:outerShdw>
                </a:effectLst>
              </a:rPr>
              <a:t>Rich client-side interface</a:t>
            </a:r>
          </a:p>
          <a:p>
            <a:pPr lvl="2">
              <a:lnSpc>
                <a:spcPct val="80000"/>
              </a:lnSpc>
              <a:defRPr/>
            </a:pPr>
            <a:r>
              <a:rPr lang="en-US" sz="2000" dirty="0" smtClean="0">
                <a:effectLst>
                  <a:outerShdw blurRad="38100" dist="38100" dir="2700000" algn="tl">
                    <a:srgbClr val="000000">
                      <a:alpha val="43137"/>
                    </a:srgbClr>
                  </a:outerShdw>
                </a:effectLst>
              </a:rPr>
              <a:t>Support fast iteration/refinement</a:t>
            </a:r>
          </a:p>
          <a:p>
            <a:pPr lvl="2">
              <a:lnSpc>
                <a:spcPct val="80000"/>
              </a:lnSpc>
              <a:defRPr/>
            </a:pPr>
            <a:r>
              <a:rPr lang="en-US" sz="2000" dirty="0" smtClean="0">
                <a:effectLst>
                  <a:outerShdw blurRad="38100" dist="38100" dir="2700000" algn="tl">
                    <a:srgbClr val="000000">
                      <a:alpha val="43137"/>
                    </a:srgbClr>
                  </a:outerShdw>
                </a:effectLst>
              </a:rPr>
              <a:t>Fast filter-sort-scroll vs. next-next-next</a:t>
            </a:r>
          </a:p>
          <a:p>
            <a:pPr>
              <a:lnSpc>
                <a:spcPct val="80000"/>
              </a:lnSpc>
              <a:defRPr/>
            </a:pPr>
            <a:r>
              <a:rPr lang="en-US" sz="2800" dirty="0" smtClean="0">
                <a:effectLst>
                  <a:outerShdw blurRad="38100" dist="38100" dir="2700000" algn="tl">
                    <a:srgbClr val="000000">
                      <a:alpha val="43137"/>
                    </a:srgbClr>
                  </a:outerShdw>
                </a:effectLst>
              </a:rPr>
              <a:t>Interesting reviews from SIGIR</a:t>
            </a:r>
            <a:r>
              <a:rPr lang="en-US" sz="2800" dirty="0" smtClean="0">
                <a:effectLst>
                  <a:outerShdw blurRad="38100" dist="38100" dir="2700000" algn="tl">
                    <a:srgbClr val="000000">
                      <a:alpha val="43137"/>
                    </a:srgbClr>
                  </a:outerShdw>
                </a:effectLst>
                <a:sym typeface="Wingdings" pitchFamily="2" charset="2"/>
              </a:rPr>
              <a:t></a:t>
            </a:r>
            <a:endParaRPr lang="en-US" sz="2800" dirty="0" smtClean="0">
              <a:effectLst>
                <a:outerShdw blurRad="38100" dist="38100" dir="2700000" algn="tl">
                  <a:srgbClr val="000000">
                    <a:alpha val="43137"/>
                  </a:srgbClr>
                </a:outerShdw>
              </a:effectLst>
            </a:endParaRPr>
          </a:p>
          <a:p>
            <a:pPr>
              <a:lnSpc>
                <a:spcPct val="80000"/>
              </a:lnSpc>
              <a:spcBef>
                <a:spcPts val="1200"/>
              </a:spcBef>
              <a:defRPr/>
            </a:pPr>
            <a:r>
              <a:rPr lang="en-US" sz="2800" dirty="0" smtClean="0">
                <a:effectLst>
                  <a:outerShdw blurRad="38100" dist="38100" dir="2700000" algn="tl">
                    <a:srgbClr val="000000">
                      <a:alpha val="43137"/>
                    </a:srgbClr>
                  </a:outerShdw>
                </a:effectLst>
                <a:sym typeface="Wingdings" pitchFamily="2" charset="2"/>
              </a:rPr>
              <a:t>Practice: XP and Vista desktop search</a:t>
            </a:r>
          </a:p>
          <a:p>
            <a:pPr>
              <a:lnSpc>
                <a:spcPct val="80000"/>
              </a:lnSpc>
              <a:buFont typeface="Wingdings" pitchFamily="2" charset="2"/>
              <a:buNone/>
              <a:defRPr/>
            </a:pPr>
            <a:endParaRPr lang="en-US" sz="2800" dirty="0" smtClean="0">
              <a:effectLst>
                <a:outerShdw blurRad="38100" dist="38100" dir="2700000" algn="tl">
                  <a:srgbClr val="000000">
                    <a:alpha val="43137"/>
                  </a:srgbClr>
                </a:outerShdw>
              </a:effectLst>
            </a:endParaRPr>
          </a:p>
        </p:txBody>
      </p:sp>
      <p:sp>
        <p:nvSpPr>
          <p:cNvPr id="64515" name="Date Placeholder 3"/>
          <p:cNvSpPr>
            <a:spLocks noGrp="1"/>
          </p:cNvSpPr>
          <p:nvPr>
            <p:ph type="dt" sz="quarter" idx="10"/>
          </p:nvPr>
        </p:nvSpPr>
        <p:spPr>
          <a:noFill/>
        </p:spPr>
        <p:txBody>
          <a:bodyPr/>
          <a:lstStyle/>
          <a:p>
            <a:r>
              <a:rPr lang="en-US"/>
              <a:t>SIGIR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6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46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46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46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46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46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46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466">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46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23" name="Rectangle 3"/>
          <p:cNvSpPr>
            <a:spLocks noGrp="1" noRot="1" noChangeArrowheads="1"/>
          </p:cNvSpPr>
          <p:nvPr>
            <p:ph type="title" idx="4294967295"/>
          </p:nvPr>
        </p:nvSpPr>
        <p:spPr/>
        <p:txBody>
          <a:bodyPr/>
          <a:lstStyle/>
          <a:p>
            <a:pPr eaLnBrk="1" hangingPunct="1">
              <a:defRPr/>
            </a:pPr>
            <a:r>
              <a:rPr lang="en-US" dirty="0" smtClean="0"/>
              <a:t>Re-Finding on the Web</a:t>
            </a:r>
          </a:p>
        </p:txBody>
      </p:sp>
      <p:sp>
        <p:nvSpPr>
          <p:cNvPr id="1310724" name="Rectangle 4"/>
          <p:cNvSpPr>
            <a:spLocks noGrp="1" noChangeArrowheads="1"/>
          </p:cNvSpPr>
          <p:nvPr>
            <p:ph type="body" idx="4294967295"/>
          </p:nvPr>
        </p:nvSpPr>
        <p:spPr/>
        <p:txBody>
          <a:bodyPr/>
          <a:lstStyle/>
          <a:p>
            <a:pPr eaLnBrk="1" hangingPunct="1">
              <a:defRPr/>
            </a:pPr>
            <a:r>
              <a:rPr lang="en-US" dirty="0" smtClean="0">
                <a:effectLst>
                  <a:outerShdw blurRad="38100" dist="38100" dir="2700000" algn="tl">
                    <a:srgbClr val="000000">
                      <a:alpha val="43137"/>
                    </a:srgbClr>
                  </a:outerShdw>
                </a:effectLst>
              </a:rPr>
              <a:t>50-80% </a:t>
            </a:r>
            <a:r>
              <a:rPr lang="en-US" u="sng" dirty="0" smtClean="0">
                <a:effectLst>
                  <a:outerShdw blurRad="38100" dist="38100" dir="2700000" algn="tl">
                    <a:srgbClr val="000000">
                      <a:alpha val="43137"/>
                    </a:srgbClr>
                  </a:outerShdw>
                </a:effectLst>
              </a:rPr>
              <a:t>page visits</a:t>
            </a:r>
            <a:r>
              <a:rPr lang="en-US" dirty="0" smtClean="0">
                <a:effectLst>
                  <a:outerShdw blurRad="38100" dist="38100" dir="2700000" algn="tl">
                    <a:srgbClr val="000000">
                      <a:alpha val="43137"/>
                    </a:srgbClr>
                  </a:outerShdw>
                </a:effectLst>
              </a:rPr>
              <a:t> are re-visits </a:t>
            </a:r>
          </a:p>
          <a:p>
            <a:pPr eaLnBrk="1" hangingPunct="1">
              <a:defRPr/>
            </a:pPr>
            <a:r>
              <a:rPr lang="en-US" dirty="0" smtClean="0">
                <a:effectLst>
                  <a:outerShdw blurRad="38100" dist="38100" dir="2700000" algn="tl">
                    <a:srgbClr val="000000">
                      <a:alpha val="43137"/>
                    </a:srgbClr>
                  </a:outerShdw>
                </a:effectLst>
              </a:rPr>
              <a:t>30-50% of </a:t>
            </a:r>
            <a:r>
              <a:rPr lang="en-US" u="sng" dirty="0" smtClean="0">
                <a:effectLst>
                  <a:outerShdw blurRad="38100" dist="38100" dir="2700000" algn="tl">
                    <a:srgbClr val="000000">
                      <a:alpha val="43137"/>
                    </a:srgbClr>
                  </a:outerShdw>
                </a:effectLst>
              </a:rPr>
              <a:t>queries</a:t>
            </a:r>
            <a:r>
              <a:rPr lang="en-US" dirty="0" smtClean="0">
                <a:effectLst>
                  <a:outerShdw blurRad="38100" dist="38100" dir="2700000" algn="tl">
                    <a:srgbClr val="000000">
                      <a:alpha val="43137"/>
                    </a:srgbClr>
                  </a:outerShdw>
                </a:effectLst>
              </a:rPr>
              <a:t> are re-finding queries</a:t>
            </a:r>
          </a:p>
          <a:p>
            <a:pPr eaLnBrk="1" hangingPunct="1">
              <a:buFont typeface="Wingdings" pitchFamily="2" charset="2"/>
              <a:buNone/>
              <a:defRPr/>
            </a:pPr>
            <a:endParaRPr lang="en-US" dirty="0" smtClean="0">
              <a:effectLst>
                <a:outerShdw blurRad="38100" dist="38100" dir="2700000" algn="tl">
                  <a:srgbClr val="000000">
                    <a:alpha val="43137"/>
                  </a:srgbClr>
                </a:outerShdw>
              </a:effectLst>
              <a:latin typeface="Microsoft Sans Serif" pitchFamily="34" charset="0"/>
            </a:endParaRPr>
          </a:p>
        </p:txBody>
      </p:sp>
      <p:sp>
        <p:nvSpPr>
          <p:cNvPr id="101380" name="Text Box 5"/>
          <p:cNvSpPr txBox="1">
            <a:spLocks noChangeArrowheads="1"/>
          </p:cNvSpPr>
          <p:nvPr/>
        </p:nvSpPr>
        <p:spPr bwMode="auto">
          <a:xfrm>
            <a:off x="1006475" y="2963863"/>
            <a:ext cx="3475038" cy="369887"/>
          </a:xfrm>
          <a:prstGeom prst="rect">
            <a:avLst/>
          </a:prstGeom>
          <a:noFill/>
          <a:ln w="9525">
            <a:solidFill>
              <a:schemeClr val="hlink"/>
            </a:solidFill>
            <a:miter lim="800000"/>
            <a:headEnd/>
            <a:tailEnd/>
          </a:ln>
        </p:spPr>
        <p:txBody>
          <a:bodyPr wrap="none">
            <a:spAutoFit/>
          </a:bodyPr>
          <a:lstStyle/>
          <a:p>
            <a:pPr eaLnBrk="0" hangingPunct="0">
              <a:defRPr/>
            </a:pPr>
            <a:r>
              <a:rPr lang="en-US" b="0" dirty="0">
                <a:latin typeface="+mn-lt"/>
              </a:rPr>
              <a:t>Data from Teevan </a:t>
            </a:r>
            <a:r>
              <a:rPr lang="en-US" b="0" dirty="0">
                <a:latin typeface="+mn-lt"/>
              </a:rPr>
              <a:t>et al., SIGIR 2007</a:t>
            </a:r>
          </a:p>
        </p:txBody>
      </p:sp>
      <p:graphicFrame>
        <p:nvGraphicFramePr>
          <p:cNvPr id="7" name="Content Placeholder 4"/>
          <p:cNvGraphicFramePr>
            <a:graphicFrameLocks/>
          </p:cNvGraphicFramePr>
          <p:nvPr/>
        </p:nvGraphicFramePr>
        <p:xfrm>
          <a:off x="942109" y="3376830"/>
          <a:ext cx="3581400" cy="2956513"/>
        </p:xfrm>
        <a:graphic>
          <a:graphicData uri="http://schemas.openxmlformats.org/drawingml/2006/table">
            <a:tbl>
              <a:tblPr firstRow="1" firstCol="1" bandRow="1">
                <a:tableStyleId>{3C2FFA5D-87B4-456A-9821-1D502468CF0F}</a:tableStyleId>
              </a:tblPr>
              <a:tblGrid>
                <a:gridCol w="895350"/>
                <a:gridCol w="895350"/>
                <a:gridCol w="895350"/>
                <a:gridCol w="895350"/>
              </a:tblGrid>
              <a:tr h="643247">
                <a:tc>
                  <a:txBody>
                    <a:bodyPr/>
                    <a:lstStyle/>
                    <a:p>
                      <a:pPr algn="ctr"/>
                      <a:endParaRPr lang="en-US" dirty="0" smtClean="0"/>
                    </a:p>
                  </a:txBody>
                  <a:tcPr marL="105355" marR="105355" anchor="ctr"/>
                </a:tc>
                <a:tc>
                  <a:txBody>
                    <a:bodyPr/>
                    <a:lstStyle/>
                    <a:p>
                      <a:pPr algn="ctr"/>
                      <a:endParaRPr lang="en-US" dirty="0"/>
                    </a:p>
                  </a:txBody>
                  <a:tcPr marL="105355" marR="105355" anchor="ctr">
                    <a:lnR w="28575" cap="flat" cmpd="sng" algn="ctr">
                      <a:solidFill>
                        <a:schemeClr val="bg1"/>
                      </a:solidFill>
                      <a:prstDash val="solid"/>
                      <a:round/>
                      <a:headEnd type="none" w="med" len="med"/>
                      <a:tailEnd type="none" w="med" len="med"/>
                    </a:lnR>
                  </a:tcPr>
                </a:tc>
                <a:tc>
                  <a:txBody>
                    <a:bodyPr/>
                    <a:lstStyle/>
                    <a:p>
                      <a:pPr algn="ctr"/>
                      <a:r>
                        <a:rPr lang="en-US" dirty="0" smtClean="0">
                          <a:solidFill>
                            <a:schemeClr val="bg2"/>
                          </a:solidFill>
                        </a:rPr>
                        <a:t>Repeat</a:t>
                      </a:r>
                      <a:r>
                        <a:rPr lang="en-US" baseline="0" dirty="0" smtClean="0">
                          <a:solidFill>
                            <a:schemeClr val="bg2"/>
                          </a:solidFill>
                        </a:rPr>
                        <a:t> </a:t>
                      </a:r>
                    </a:p>
                    <a:p>
                      <a:pPr algn="ctr"/>
                      <a:r>
                        <a:rPr lang="en-US" baseline="0" dirty="0" smtClean="0">
                          <a:solidFill>
                            <a:schemeClr val="bg2"/>
                          </a:solidFill>
                        </a:rPr>
                        <a:t>Click</a:t>
                      </a:r>
                      <a:endParaRPr lang="en-US" dirty="0">
                        <a:solidFill>
                          <a:schemeClr val="bg2"/>
                        </a:solidFill>
                      </a:endParaRPr>
                    </a:p>
                  </a:txBody>
                  <a:tcPr marL="105355" marR="105355" anchor="ctr">
                    <a:lnL w="28575" cap="flat" cmpd="sng" algn="ctr">
                      <a:solidFill>
                        <a:schemeClr val="bg1"/>
                      </a:solidFill>
                      <a:prstDash val="solid"/>
                      <a:round/>
                      <a:headEnd type="none" w="med" len="med"/>
                      <a:tailEnd type="none" w="med" len="med"/>
                    </a:lnL>
                    <a:solidFill>
                      <a:schemeClr val="tx2">
                        <a:lumMod val="75000"/>
                      </a:schemeClr>
                    </a:solidFill>
                  </a:tcPr>
                </a:tc>
                <a:tc>
                  <a:txBody>
                    <a:bodyPr/>
                    <a:lstStyle/>
                    <a:p>
                      <a:pPr algn="ctr"/>
                      <a:r>
                        <a:rPr lang="en-US" dirty="0" smtClean="0">
                          <a:solidFill>
                            <a:schemeClr val="bg2"/>
                          </a:solidFill>
                        </a:rPr>
                        <a:t>New </a:t>
                      </a:r>
                    </a:p>
                    <a:p>
                      <a:pPr algn="ctr"/>
                      <a:r>
                        <a:rPr lang="en-US" dirty="0" smtClean="0">
                          <a:solidFill>
                            <a:schemeClr val="bg2"/>
                          </a:solidFill>
                        </a:rPr>
                        <a:t>Click</a:t>
                      </a:r>
                      <a:endParaRPr lang="en-US" dirty="0">
                        <a:solidFill>
                          <a:schemeClr val="bg2"/>
                        </a:solidFill>
                      </a:endParaRPr>
                    </a:p>
                  </a:txBody>
                  <a:tcPr marL="105355" marR="105355" anchor="ctr"/>
                </a:tc>
              </a:tr>
              <a:tr h="714719">
                <a:tc>
                  <a:txBody>
                    <a:bodyPr/>
                    <a:lstStyle/>
                    <a:p>
                      <a:pPr algn="ctr"/>
                      <a:r>
                        <a:rPr lang="en-US" dirty="0" smtClean="0"/>
                        <a:t>Repeat</a:t>
                      </a:r>
                      <a:endParaRPr lang="en-US" baseline="0" dirty="0" smtClean="0"/>
                    </a:p>
                    <a:p>
                      <a:pPr algn="ctr"/>
                      <a:r>
                        <a:rPr lang="en-US" baseline="0" dirty="0" smtClean="0"/>
                        <a:t>Query</a:t>
                      </a:r>
                      <a:endParaRPr lang="en-US" dirty="0" smtClean="0"/>
                    </a:p>
                  </a:txBody>
                  <a:tcPr marL="105355" marR="105355" anchor="ctr"/>
                </a:tc>
                <a:tc>
                  <a:txBody>
                    <a:bodyPr/>
                    <a:lstStyle/>
                    <a:p>
                      <a:pPr algn="ctr"/>
                      <a:r>
                        <a:rPr lang="en-US" dirty="0" smtClean="0"/>
                        <a:t>33%</a:t>
                      </a:r>
                      <a:endParaRPr lang="en-US" dirty="0"/>
                    </a:p>
                  </a:txBody>
                  <a:tcPr marL="105355" marR="105355" anchor="ctr">
                    <a:lnR w="28575" cap="flat" cmpd="sng" algn="ctr">
                      <a:solidFill>
                        <a:schemeClr val="bg1"/>
                      </a:solidFill>
                      <a:prstDash val="solid"/>
                      <a:round/>
                      <a:headEnd type="none" w="med" len="med"/>
                      <a:tailEnd type="none" w="med" len="med"/>
                    </a:lnR>
                  </a:tcPr>
                </a:tc>
                <a:tc>
                  <a:txBody>
                    <a:bodyPr/>
                    <a:lstStyle/>
                    <a:p>
                      <a:pPr algn="ctr"/>
                      <a:r>
                        <a:rPr lang="en-US" i="1" dirty="0" smtClean="0"/>
                        <a:t>29%</a:t>
                      </a:r>
                      <a:endParaRPr lang="en-US" i="1" dirty="0"/>
                    </a:p>
                  </a:txBody>
                  <a:tcPr marL="105355" marR="105355" anchor="ctr">
                    <a:lnL w="28575" cap="flat" cmpd="sng" algn="ctr">
                      <a:solidFill>
                        <a:schemeClr val="bg1"/>
                      </a:solidFill>
                      <a:prstDash val="solid"/>
                      <a:round/>
                      <a:headEnd type="none" w="med" len="med"/>
                      <a:tailEnd type="none" w="med" len="med"/>
                    </a:lnL>
                    <a:solidFill>
                      <a:schemeClr val="tx2">
                        <a:lumMod val="60000"/>
                        <a:lumOff val="40000"/>
                      </a:schemeClr>
                    </a:solidFill>
                  </a:tcPr>
                </a:tc>
                <a:tc>
                  <a:txBody>
                    <a:bodyPr/>
                    <a:lstStyle/>
                    <a:p>
                      <a:pPr algn="ctr"/>
                      <a:r>
                        <a:rPr lang="en-US" i="1" dirty="0" smtClean="0"/>
                        <a:t>4%</a:t>
                      </a:r>
                      <a:endParaRPr lang="en-US" i="1" dirty="0"/>
                    </a:p>
                  </a:txBody>
                  <a:tcPr marL="105355" marR="105355" anchor="ctr"/>
                </a:tc>
              </a:tr>
              <a:tr h="851833">
                <a:tc>
                  <a:txBody>
                    <a:bodyPr/>
                    <a:lstStyle/>
                    <a:p>
                      <a:pPr algn="ctr"/>
                      <a:r>
                        <a:rPr lang="en-US" dirty="0" smtClean="0"/>
                        <a:t>New</a:t>
                      </a:r>
                    </a:p>
                    <a:p>
                      <a:pPr algn="ctr"/>
                      <a:r>
                        <a:rPr lang="en-US" dirty="0" smtClean="0"/>
                        <a:t>Query</a:t>
                      </a:r>
                      <a:endParaRPr lang="en-US" dirty="0"/>
                    </a:p>
                  </a:txBody>
                  <a:tcPr marL="105355" marR="105355" anchor="ctr"/>
                </a:tc>
                <a:tc>
                  <a:txBody>
                    <a:bodyPr/>
                    <a:lstStyle/>
                    <a:p>
                      <a:pPr algn="ctr"/>
                      <a:r>
                        <a:rPr lang="en-US" dirty="0" smtClean="0"/>
                        <a:t>67%</a:t>
                      </a:r>
                      <a:endParaRPr lang="en-US" dirty="0"/>
                    </a:p>
                  </a:txBody>
                  <a:tcPr marL="105355" marR="105355" anchor="ctr">
                    <a:lnR w="28575" cap="flat" cmpd="sng" algn="ctr">
                      <a:solidFill>
                        <a:schemeClr val="bg1"/>
                      </a:solidFill>
                      <a:prstDash val="solid"/>
                      <a:round/>
                      <a:headEnd type="none" w="med" len="med"/>
                      <a:tailEnd type="none" w="med" len="med"/>
                    </a:lnR>
                  </a:tcPr>
                </a:tc>
                <a:tc>
                  <a:txBody>
                    <a:bodyPr/>
                    <a:lstStyle/>
                    <a:p>
                      <a:pPr algn="ctr"/>
                      <a:r>
                        <a:rPr lang="en-US" i="1" dirty="0" smtClean="0"/>
                        <a:t>10%</a:t>
                      </a:r>
                      <a:endParaRPr lang="en-US" i="1" dirty="0"/>
                    </a:p>
                  </a:txBody>
                  <a:tcPr marL="105355" marR="105355" anchor="ctr">
                    <a:lnL w="28575" cap="flat" cmpd="sng" algn="ctr">
                      <a:solidFill>
                        <a:schemeClr val="bg1"/>
                      </a:solidFill>
                      <a:prstDash val="solid"/>
                      <a:round/>
                      <a:headEnd type="none" w="med" len="med"/>
                      <a:tailEnd type="none" w="med" len="med"/>
                    </a:lnL>
                    <a:solidFill>
                      <a:schemeClr val="tx2">
                        <a:lumMod val="40000"/>
                        <a:lumOff val="60000"/>
                      </a:schemeClr>
                    </a:solidFill>
                  </a:tcPr>
                </a:tc>
                <a:tc>
                  <a:txBody>
                    <a:bodyPr/>
                    <a:lstStyle/>
                    <a:p>
                      <a:pPr algn="ctr"/>
                      <a:r>
                        <a:rPr lang="en-US" i="1" dirty="0" smtClean="0"/>
                        <a:t>57%</a:t>
                      </a:r>
                      <a:endParaRPr lang="en-US" i="1" dirty="0"/>
                    </a:p>
                  </a:txBody>
                  <a:tcPr marL="105355" marR="105355" anchor="ctr"/>
                </a:tc>
              </a:tr>
              <a:tr h="746714">
                <a:tc>
                  <a:txBody>
                    <a:bodyPr/>
                    <a:lstStyle/>
                    <a:p>
                      <a:pPr algn="ctr"/>
                      <a:endParaRPr lang="en-US" dirty="0"/>
                    </a:p>
                  </a:txBody>
                  <a:tcPr marL="105355" marR="105355" anchor="ctr"/>
                </a:tc>
                <a:tc>
                  <a:txBody>
                    <a:bodyPr/>
                    <a:lstStyle/>
                    <a:p>
                      <a:pPr algn="ctr"/>
                      <a:endParaRPr lang="en-US" dirty="0"/>
                    </a:p>
                  </a:txBody>
                  <a:tcPr marL="105355" marR="105355" anchor="ctr">
                    <a:lnR w="28575" cap="flat" cmpd="sng" algn="ctr">
                      <a:solidFill>
                        <a:schemeClr val="bg1"/>
                      </a:solidFill>
                      <a:prstDash val="solid"/>
                      <a:round/>
                      <a:headEnd type="none" w="med" len="med"/>
                      <a:tailEnd type="none" w="med" len="med"/>
                    </a:lnR>
                  </a:tcPr>
                </a:tc>
                <a:tc>
                  <a:txBody>
                    <a:bodyPr/>
                    <a:lstStyle/>
                    <a:p>
                      <a:pPr algn="ctr"/>
                      <a:r>
                        <a:rPr lang="en-US" dirty="0" smtClean="0"/>
                        <a:t>39%</a:t>
                      </a:r>
                      <a:endParaRPr lang="en-US" dirty="0"/>
                    </a:p>
                  </a:txBody>
                  <a:tcPr marL="105355" marR="105355" anchor="ctr">
                    <a:lnL w="28575" cap="flat" cmpd="sng" algn="ctr">
                      <a:solidFill>
                        <a:schemeClr val="bg1"/>
                      </a:solidFill>
                      <a:prstDash val="solid"/>
                      <a:round/>
                      <a:headEnd type="none" w="med" len="med"/>
                      <a:tailEnd type="none" w="med" len="med"/>
                    </a:lnL>
                    <a:solidFill>
                      <a:schemeClr val="tx2">
                        <a:lumMod val="60000"/>
                        <a:lumOff val="40000"/>
                      </a:schemeClr>
                    </a:solidFill>
                  </a:tcPr>
                </a:tc>
                <a:tc>
                  <a:txBody>
                    <a:bodyPr/>
                    <a:lstStyle/>
                    <a:p>
                      <a:pPr algn="ctr"/>
                      <a:r>
                        <a:rPr lang="en-US" dirty="0" smtClean="0"/>
                        <a:t>61%</a:t>
                      </a:r>
                      <a:endParaRPr lang="en-US" dirty="0"/>
                    </a:p>
                  </a:txBody>
                  <a:tcPr marL="105355" marR="105355" anchor="ctr"/>
                </a:tc>
              </a:tr>
            </a:tbl>
          </a:graphicData>
        </a:graphic>
      </p:graphicFrame>
      <p:graphicFrame>
        <p:nvGraphicFramePr>
          <p:cNvPr id="8" name="Content Placeholder 4"/>
          <p:cNvGraphicFramePr>
            <a:graphicFrameLocks/>
          </p:cNvGraphicFramePr>
          <p:nvPr/>
        </p:nvGraphicFramePr>
        <p:xfrm>
          <a:off x="942109" y="3376830"/>
          <a:ext cx="1790700" cy="2956513"/>
        </p:xfrm>
        <a:graphic>
          <a:graphicData uri="http://schemas.openxmlformats.org/drawingml/2006/table">
            <a:tbl>
              <a:tblPr firstRow="1" firstCol="1" bandRow="1">
                <a:tableStyleId>{3C2FFA5D-87B4-456A-9821-1D502468CF0F}</a:tableStyleId>
              </a:tblPr>
              <a:tblGrid>
                <a:gridCol w="895350"/>
                <a:gridCol w="895350"/>
              </a:tblGrid>
              <a:tr h="643247">
                <a:tc>
                  <a:txBody>
                    <a:bodyPr/>
                    <a:lstStyle/>
                    <a:p>
                      <a:pPr algn="ctr"/>
                      <a:endParaRPr lang="en-US" dirty="0" smtClean="0"/>
                    </a:p>
                  </a:txBody>
                  <a:tcPr marL="105355" marR="105355" anchor="ctr"/>
                </a:tc>
                <a:tc>
                  <a:txBody>
                    <a:bodyPr/>
                    <a:lstStyle/>
                    <a:p>
                      <a:pPr algn="ctr"/>
                      <a:endParaRPr lang="en-US" dirty="0"/>
                    </a:p>
                  </a:txBody>
                  <a:tcPr marL="105355" marR="105355" anchor="ctr">
                    <a:lnR w="28575" cap="flat" cmpd="sng" algn="ctr">
                      <a:solidFill>
                        <a:schemeClr val="bg1"/>
                      </a:solidFill>
                      <a:prstDash val="solid"/>
                      <a:round/>
                      <a:headEnd type="none" w="med" len="med"/>
                      <a:tailEnd type="none" w="med" len="med"/>
                    </a:lnR>
                  </a:tcPr>
                </a:tc>
              </a:tr>
              <a:tr h="714719">
                <a:tc>
                  <a:txBody>
                    <a:bodyPr/>
                    <a:lstStyle/>
                    <a:p>
                      <a:pPr algn="ctr"/>
                      <a:r>
                        <a:rPr lang="en-US" dirty="0" smtClean="0"/>
                        <a:t>Repeat</a:t>
                      </a:r>
                      <a:endParaRPr lang="en-US" baseline="0" dirty="0" smtClean="0"/>
                    </a:p>
                    <a:p>
                      <a:pPr algn="ctr"/>
                      <a:r>
                        <a:rPr lang="en-US" baseline="0" dirty="0" smtClean="0"/>
                        <a:t>Query</a:t>
                      </a:r>
                      <a:endParaRPr lang="en-US" dirty="0" smtClean="0"/>
                    </a:p>
                  </a:txBody>
                  <a:tcPr marL="105355" marR="105355" anchor="ctr"/>
                </a:tc>
                <a:tc>
                  <a:txBody>
                    <a:bodyPr/>
                    <a:lstStyle/>
                    <a:p>
                      <a:pPr algn="ctr"/>
                      <a:r>
                        <a:rPr lang="en-US" dirty="0" smtClean="0"/>
                        <a:t>33%</a:t>
                      </a:r>
                      <a:endParaRPr lang="en-US" dirty="0"/>
                    </a:p>
                  </a:txBody>
                  <a:tcPr marL="105355" marR="105355" anchor="ctr">
                    <a:lnR w="28575" cap="flat" cmpd="sng" algn="ctr">
                      <a:solidFill>
                        <a:schemeClr val="bg1"/>
                      </a:solidFill>
                      <a:prstDash val="solid"/>
                      <a:round/>
                      <a:headEnd type="none" w="med" len="med"/>
                      <a:tailEnd type="none" w="med" len="med"/>
                    </a:lnR>
                  </a:tcPr>
                </a:tc>
              </a:tr>
              <a:tr h="851833">
                <a:tc>
                  <a:txBody>
                    <a:bodyPr/>
                    <a:lstStyle/>
                    <a:p>
                      <a:pPr algn="ctr"/>
                      <a:r>
                        <a:rPr lang="en-US" dirty="0" smtClean="0"/>
                        <a:t>New</a:t>
                      </a:r>
                    </a:p>
                    <a:p>
                      <a:pPr algn="ctr"/>
                      <a:r>
                        <a:rPr lang="en-US" dirty="0" smtClean="0"/>
                        <a:t>Query</a:t>
                      </a:r>
                      <a:endParaRPr lang="en-US" dirty="0"/>
                    </a:p>
                  </a:txBody>
                  <a:tcPr marL="105355" marR="105355" anchor="ctr"/>
                </a:tc>
                <a:tc>
                  <a:txBody>
                    <a:bodyPr/>
                    <a:lstStyle/>
                    <a:p>
                      <a:pPr algn="ctr"/>
                      <a:r>
                        <a:rPr lang="en-US" dirty="0" smtClean="0"/>
                        <a:t>67%</a:t>
                      </a:r>
                      <a:endParaRPr lang="en-US" dirty="0"/>
                    </a:p>
                  </a:txBody>
                  <a:tcPr marL="105355" marR="105355" anchor="ctr">
                    <a:lnR w="28575" cap="flat" cmpd="sng" algn="ctr">
                      <a:solidFill>
                        <a:schemeClr val="bg1"/>
                      </a:solidFill>
                      <a:prstDash val="solid"/>
                      <a:round/>
                      <a:headEnd type="none" w="med" len="med"/>
                      <a:tailEnd type="none" w="med" len="med"/>
                    </a:lnR>
                  </a:tcPr>
                </a:tc>
              </a:tr>
              <a:tr h="746714">
                <a:tc>
                  <a:txBody>
                    <a:bodyPr/>
                    <a:lstStyle/>
                    <a:p>
                      <a:pPr algn="ctr"/>
                      <a:endParaRPr lang="en-US" dirty="0"/>
                    </a:p>
                  </a:txBody>
                  <a:tcPr marL="105355" marR="105355" anchor="ctr"/>
                </a:tc>
                <a:tc>
                  <a:txBody>
                    <a:bodyPr/>
                    <a:lstStyle/>
                    <a:p>
                      <a:pPr algn="ctr"/>
                      <a:endParaRPr lang="en-US" dirty="0"/>
                    </a:p>
                  </a:txBody>
                  <a:tcPr marL="105355" marR="105355" anchor="ctr">
                    <a:lnR w="28575" cap="flat" cmpd="sng" algn="ctr">
                      <a:solidFill>
                        <a:schemeClr val="bg1"/>
                      </a:solidFill>
                      <a:prstDash val="solid"/>
                      <a:round/>
                      <a:headEnd type="none" w="med" len="med"/>
                      <a:tailEnd type="none" w="med" len="med"/>
                    </a:lnR>
                  </a:tcPr>
                </a:tc>
              </a:tr>
            </a:tbl>
          </a:graphicData>
        </a:graphic>
      </p:graphicFrame>
      <p:sp>
        <p:nvSpPr>
          <p:cNvPr id="9" name="Freeform 8"/>
          <p:cNvSpPr/>
          <p:nvPr/>
        </p:nvSpPr>
        <p:spPr>
          <a:xfrm>
            <a:off x="2727325" y="4000500"/>
            <a:ext cx="1795463" cy="1587500"/>
          </a:xfrm>
          <a:custGeom>
            <a:avLst/>
            <a:gdLst>
              <a:gd name="connsiteX0" fmla="*/ 0 w 1794294"/>
              <a:gd name="connsiteY0" fmla="*/ 0 h 1587261"/>
              <a:gd name="connsiteX1" fmla="*/ 17253 w 1794294"/>
              <a:gd name="connsiteY1" fmla="*/ 1587261 h 1587261"/>
              <a:gd name="connsiteX2" fmla="*/ 914400 w 1794294"/>
              <a:gd name="connsiteY2" fmla="*/ 1587261 h 1587261"/>
              <a:gd name="connsiteX3" fmla="*/ 914400 w 1794294"/>
              <a:gd name="connsiteY3" fmla="*/ 741872 h 1587261"/>
              <a:gd name="connsiteX4" fmla="*/ 1794294 w 1794294"/>
              <a:gd name="connsiteY4" fmla="*/ 741872 h 1587261"/>
              <a:gd name="connsiteX5" fmla="*/ 1777041 w 1794294"/>
              <a:gd name="connsiteY5" fmla="*/ 17253 h 1587261"/>
              <a:gd name="connsiteX6" fmla="*/ 0 w 1794294"/>
              <a:gd name="connsiteY6" fmla="*/ 0 h 158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4294" h="1587261">
                <a:moveTo>
                  <a:pt x="0" y="0"/>
                </a:moveTo>
                <a:lnTo>
                  <a:pt x="17253" y="1587261"/>
                </a:lnTo>
                <a:lnTo>
                  <a:pt x="914400" y="1587261"/>
                </a:lnTo>
                <a:lnTo>
                  <a:pt x="914400" y="741872"/>
                </a:lnTo>
                <a:lnTo>
                  <a:pt x="1794294" y="741872"/>
                </a:lnTo>
                <a:lnTo>
                  <a:pt x="1777041" y="17253"/>
                </a:lnTo>
                <a:lnTo>
                  <a:pt x="0" y="0"/>
                </a:lnTo>
                <a:close/>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chemeClr val="bg2"/>
              </a:solidFill>
            </a:endParaRPr>
          </a:p>
        </p:txBody>
      </p:sp>
      <p:sp>
        <p:nvSpPr>
          <p:cNvPr id="66567" name="Date Placeholder 10"/>
          <p:cNvSpPr>
            <a:spLocks noGrp="1"/>
          </p:cNvSpPr>
          <p:nvPr>
            <p:ph type="dt" sz="quarter" idx="10"/>
          </p:nvPr>
        </p:nvSpPr>
        <p:spPr>
          <a:xfrm>
            <a:off x="190500" y="6200775"/>
            <a:ext cx="2133600" cy="476250"/>
          </a:xfrm>
          <a:noFill/>
        </p:spPr>
        <p:txBody>
          <a:bodyPr/>
          <a:lstStyle/>
          <a:p>
            <a:r>
              <a:rPr lang="en-US"/>
              <a:t>SIGIR 2009</a:t>
            </a:r>
          </a:p>
        </p:txBody>
      </p:sp>
      <p:sp>
        <p:nvSpPr>
          <p:cNvPr id="12" name="Rectangle 4"/>
          <p:cNvSpPr txBox="1">
            <a:spLocks noChangeArrowheads="1"/>
          </p:cNvSpPr>
          <p:nvPr/>
        </p:nvSpPr>
        <p:spPr bwMode="auto">
          <a:xfrm>
            <a:off x="4913313" y="3370263"/>
            <a:ext cx="4121150" cy="2900362"/>
          </a:xfrm>
          <a:prstGeom prst="rect">
            <a:avLst/>
          </a:prstGeom>
          <a:noFill/>
          <a:ln w="9525">
            <a:noFill/>
            <a:miter lim="800000"/>
            <a:headEnd/>
            <a:tailEnd/>
          </a:ln>
          <a:effectLst/>
        </p:spPr>
        <p:txBody>
          <a:bodyPr/>
          <a:lstStyle/>
          <a:p>
            <a:pPr marL="342900" indent="-342900">
              <a:spcBef>
                <a:spcPct val="20000"/>
              </a:spcBef>
              <a:buClr>
                <a:schemeClr val="hlink"/>
              </a:buClr>
              <a:buSzPct val="70000"/>
              <a:defRPr/>
            </a:pPr>
            <a:r>
              <a:rPr lang="en-US" sz="2400" b="0" kern="0" dirty="0">
                <a:effectLst>
                  <a:outerShdw blurRad="38100" dist="38100" dir="2700000" algn="tl">
                    <a:srgbClr val="000000">
                      <a:alpha val="43137"/>
                    </a:srgbClr>
                  </a:outerShdw>
                </a:effectLst>
                <a:latin typeface="+mn-lt"/>
              </a:rPr>
              <a:t>Total = 43%</a:t>
            </a:r>
          </a:p>
          <a:p>
            <a:pPr marL="342900" indent="-342900">
              <a:spcBef>
                <a:spcPct val="20000"/>
              </a:spcBef>
              <a:buClr>
                <a:schemeClr val="hlink"/>
              </a:buClr>
              <a:buSzPct val="70000"/>
              <a:buFont typeface="Wingdings" pitchFamily="2" charset="2"/>
              <a:buChar char="n"/>
              <a:defRPr/>
            </a:pPr>
            <a:r>
              <a:rPr lang="en-US" sz="2400" b="0" kern="0" dirty="0">
                <a:effectLst>
                  <a:outerShdw blurRad="38100" dist="38100" dir="2700000" algn="tl">
                    <a:srgbClr val="000000">
                      <a:alpha val="43137"/>
                    </a:srgbClr>
                  </a:outerShdw>
                </a:effectLst>
                <a:latin typeface="+mn-lt"/>
              </a:rPr>
              <a:t>Big opportunity to support re-finding on Web</a:t>
            </a:r>
          </a:p>
          <a:p>
            <a:pPr marL="342900" indent="-342900">
              <a:spcBef>
                <a:spcPct val="20000"/>
              </a:spcBef>
              <a:buClr>
                <a:schemeClr val="hlink"/>
              </a:buClr>
              <a:buSzPct val="70000"/>
              <a:buFont typeface="Wingdings" pitchFamily="2" charset="2"/>
              <a:buChar char="n"/>
              <a:defRPr/>
            </a:pPr>
            <a:r>
              <a:rPr lang="en-US" sz="2400" b="0" kern="0" dirty="0">
                <a:effectLst>
                  <a:outerShdw blurRad="38100" dist="38100" dir="2700000" algn="tl">
                    <a:srgbClr val="000000">
                      <a:alpha val="43137"/>
                    </a:srgbClr>
                  </a:outerShdw>
                </a:effectLst>
                <a:latin typeface="+mn-lt"/>
              </a:rPr>
              <a:t>Models to combine Web rank w/ personal history of interaction</a:t>
            </a:r>
          </a:p>
          <a:p>
            <a:pPr marL="342900" indent="-342900">
              <a:spcBef>
                <a:spcPct val="20000"/>
              </a:spcBef>
              <a:buClr>
                <a:schemeClr val="hlink"/>
              </a:buClr>
              <a:buSzPct val="70000"/>
              <a:buFont typeface="Wingdings" pitchFamily="2" charset="2"/>
              <a:buChar char="n"/>
              <a:defRPr/>
            </a:pPr>
            <a:r>
              <a:rPr lang="en-US" sz="2400" b="0" kern="0" dirty="0">
                <a:effectLst>
                  <a:outerShdw blurRad="38100" dist="38100" dir="2700000" algn="tl">
                    <a:srgbClr val="000000">
                      <a:alpha val="43137"/>
                    </a:srgbClr>
                  </a:outerShdw>
                </a:effectLst>
                <a:latin typeface="+mn-lt"/>
              </a:rPr>
              <a:t>Interfaces to support finding and re-finding</a:t>
            </a:r>
          </a:p>
          <a:p>
            <a:pPr marL="342900" indent="-342900">
              <a:spcBef>
                <a:spcPct val="20000"/>
              </a:spcBef>
              <a:buClr>
                <a:schemeClr val="hlink"/>
              </a:buClr>
              <a:buSzPct val="70000"/>
              <a:buFont typeface="Wingdings" pitchFamily="2" charset="2"/>
              <a:buNone/>
              <a:defRPr/>
            </a:pPr>
            <a:endParaRPr lang="en-US" sz="3200" b="0" kern="0" dirty="0">
              <a:effectLst>
                <a:outerShdw blurRad="38100" dist="38100" dir="2700000" algn="tl">
                  <a:srgbClr val="000000"/>
                </a:outerShdw>
              </a:effectLst>
              <a:latin typeface="Microsoft Sans Serif"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animBg="1"/>
      <p:bldP spid="12" grpId="0" uiExpan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1878" name="Rectangle 22"/>
          <p:cNvSpPr>
            <a:spLocks noRot="1" noChangeArrowheads="1"/>
          </p:cNvSpPr>
          <p:nvPr/>
        </p:nvSpPr>
        <p:spPr bwMode="auto">
          <a:xfrm>
            <a:off x="458788" y="446088"/>
            <a:ext cx="8229600" cy="1143000"/>
          </a:xfrm>
          <a:prstGeom prst="rect">
            <a:avLst/>
          </a:prstGeom>
          <a:noFill/>
          <a:ln w="9525">
            <a:noFill/>
            <a:miter lim="800000"/>
            <a:headEnd/>
            <a:tailEnd/>
          </a:ln>
          <a:effectLst/>
        </p:spPr>
        <p:txBody>
          <a:bodyPr anchor="ctr"/>
          <a:lstStyle/>
          <a:p>
            <a:pPr algn="ctr">
              <a:lnSpc>
                <a:spcPct val="85000"/>
              </a:lnSpc>
              <a:defRPr/>
            </a:pPr>
            <a:r>
              <a:rPr lang="en-US" sz="4400" dirty="0">
                <a:effectLst>
                  <a:outerShdw blurRad="38100" dist="38100" dir="2700000" algn="tl">
                    <a:srgbClr val="000000">
                      <a:alpha val="43137"/>
                    </a:srgbClr>
                  </a:outerShdw>
                </a:effectLst>
                <a:latin typeface="+mj-lt"/>
              </a:rPr>
              <a:t>Personalization</a:t>
            </a:r>
            <a:endParaRPr lang="en-US" sz="1000" i="1" dirty="0">
              <a:solidFill>
                <a:schemeClr val="tx2"/>
              </a:solidFill>
              <a:effectLst>
                <a:outerShdw blurRad="38100" dist="38100" dir="2700000" algn="tl">
                  <a:srgbClr val="000000">
                    <a:alpha val="43137"/>
                  </a:srgbClr>
                </a:outerShdw>
              </a:effectLst>
              <a:latin typeface="+mj-lt"/>
            </a:endParaRPr>
          </a:p>
        </p:txBody>
      </p:sp>
      <p:sp>
        <p:nvSpPr>
          <p:cNvPr id="61444" name="Rectangle 23"/>
          <p:cNvSpPr>
            <a:spLocks noChangeArrowheads="1"/>
          </p:cNvSpPr>
          <p:nvPr/>
        </p:nvSpPr>
        <p:spPr bwMode="auto">
          <a:xfrm>
            <a:off x="381000" y="1508125"/>
            <a:ext cx="8135938" cy="1493838"/>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70000"/>
              <a:buFont typeface="Wingdings" pitchFamily="2" charset="2"/>
              <a:buChar char="n"/>
            </a:pPr>
            <a:r>
              <a:rPr lang="en-US" sz="2400" b="0" u="sng">
                <a:effectLst>
                  <a:outerShdw blurRad="38100" dist="38100" dir="2700000" algn="tl">
                    <a:srgbClr val="000000"/>
                  </a:outerShdw>
                </a:effectLst>
                <a:latin typeface="Microsoft Sans Serif" pitchFamily="34" charset="0"/>
              </a:rPr>
              <a:t>Today</a:t>
            </a:r>
            <a:r>
              <a:rPr lang="en-US" sz="2400" b="0">
                <a:effectLst>
                  <a:outerShdw blurRad="38100" dist="38100" dir="2700000" algn="tl">
                    <a:srgbClr val="000000"/>
                  </a:outerShdw>
                </a:effectLst>
                <a:latin typeface="Microsoft Sans Serif" pitchFamily="34" charset="0"/>
              </a:rPr>
              <a:t>:  People get the same results, independent of current session, previous search history, etc.</a:t>
            </a:r>
          </a:p>
          <a:p>
            <a:pPr marL="342900" indent="-342900">
              <a:lnSpc>
                <a:spcPct val="90000"/>
              </a:lnSpc>
              <a:spcBef>
                <a:spcPct val="20000"/>
              </a:spcBef>
              <a:buClr>
                <a:schemeClr val="hlink"/>
              </a:buClr>
              <a:buSzPct val="70000"/>
              <a:buFont typeface="Wingdings" pitchFamily="2" charset="2"/>
              <a:buChar char="n"/>
            </a:pPr>
            <a:r>
              <a:rPr lang="en-US" sz="2400" b="0" u="sng">
                <a:effectLst>
                  <a:outerShdw blurRad="38100" dist="38100" dir="2700000" algn="tl">
                    <a:srgbClr val="000000"/>
                  </a:outerShdw>
                </a:effectLst>
                <a:latin typeface="Microsoft Sans Serif" pitchFamily="34" charset="0"/>
              </a:rPr>
              <a:t>PSearch</a:t>
            </a:r>
            <a:r>
              <a:rPr lang="en-US" sz="2400" b="0">
                <a:effectLst>
                  <a:outerShdw blurRad="38100" dist="38100" dir="2700000" algn="tl">
                    <a:srgbClr val="000000"/>
                  </a:outerShdw>
                </a:effectLst>
                <a:latin typeface="Microsoft Sans Serif" pitchFamily="34" charset="0"/>
              </a:rPr>
              <a:t> </a:t>
            </a:r>
            <a:r>
              <a:rPr lang="en-US" b="0">
                <a:effectLst>
                  <a:outerShdw blurRad="38100" dist="38100" dir="2700000" algn="tl">
                    <a:srgbClr val="000000"/>
                  </a:outerShdw>
                </a:effectLst>
                <a:latin typeface="Microsoft Sans Serif" pitchFamily="34" charset="0"/>
              </a:rPr>
              <a:t>[Teevan et al. 2005]</a:t>
            </a:r>
            <a:r>
              <a:rPr lang="en-US" sz="2400" b="0">
                <a:effectLst>
                  <a:outerShdw blurRad="38100" dist="38100" dir="2700000" algn="tl">
                    <a:srgbClr val="000000"/>
                  </a:outerShdw>
                </a:effectLst>
                <a:latin typeface="Microsoft Sans Serif" pitchFamily="34" charset="0"/>
              </a:rPr>
              <a:t>: Uses rich client-side model of a user to personalize search results </a:t>
            </a:r>
          </a:p>
        </p:txBody>
      </p:sp>
      <p:sp>
        <p:nvSpPr>
          <p:cNvPr id="68611" name="Date Placeholder 33"/>
          <p:cNvSpPr>
            <a:spLocks noGrp="1"/>
          </p:cNvSpPr>
          <p:nvPr>
            <p:ph type="dt" sz="quarter" idx="10"/>
          </p:nvPr>
        </p:nvSpPr>
        <p:spPr>
          <a:noFill/>
        </p:spPr>
        <p:txBody>
          <a:bodyPr/>
          <a:lstStyle/>
          <a:p>
            <a:r>
              <a:rPr lang="en-US"/>
              <a:t>SIGIR 2009</a:t>
            </a:r>
          </a:p>
        </p:txBody>
      </p:sp>
      <p:grpSp>
        <p:nvGrpSpPr>
          <p:cNvPr id="2" name="Group 22"/>
          <p:cNvGrpSpPr>
            <a:grpSpLocks/>
          </p:cNvGrpSpPr>
          <p:nvPr/>
        </p:nvGrpSpPr>
        <p:grpSpPr bwMode="auto">
          <a:xfrm>
            <a:off x="6080125" y="2943225"/>
            <a:ext cx="1838325" cy="1390650"/>
            <a:chOff x="5715000" y="1332405"/>
            <a:chExt cx="2912972" cy="2454063"/>
          </a:xfrm>
        </p:grpSpPr>
        <p:sp>
          <p:nvSpPr>
            <p:cNvPr id="64" name="Cloud"/>
            <p:cNvSpPr>
              <a:spLocks noChangeAspect="1" noEditPoints="1" noChangeArrowheads="1"/>
            </p:cNvSpPr>
            <p:nvPr/>
          </p:nvSpPr>
          <p:spPr bwMode="auto">
            <a:xfrm>
              <a:off x="5715000" y="1332405"/>
              <a:ext cx="2912972" cy="24540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a:defRPr/>
              </a:pPr>
              <a:endParaRPr lang="en-US"/>
            </a:p>
          </p:txBody>
        </p:sp>
        <p:sp>
          <p:nvSpPr>
            <p:cNvPr id="65" name="Flowchart: Magnetic Disk 64"/>
            <p:cNvSpPr/>
            <p:nvPr/>
          </p:nvSpPr>
          <p:spPr>
            <a:xfrm>
              <a:off x="6484749" y="1836665"/>
              <a:ext cx="1373474" cy="1445544"/>
            </a:xfrm>
            <a:prstGeom prst="flowChartMagneticDisk">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8633" name="Picture 4" descr="http://www.sciencetext.com/images/bing-logo.jpg"/>
            <p:cNvPicPr>
              <a:picLocks noChangeAspect="1" noChangeArrowheads="1"/>
            </p:cNvPicPr>
            <p:nvPr/>
          </p:nvPicPr>
          <p:blipFill>
            <a:blip r:embed="rId3"/>
            <a:srcRect/>
            <a:stretch>
              <a:fillRect/>
            </a:stretch>
          </p:blipFill>
          <p:spPr bwMode="auto">
            <a:xfrm>
              <a:off x="6806397" y="2384607"/>
              <a:ext cx="730178" cy="280216"/>
            </a:xfrm>
            <a:prstGeom prst="rect">
              <a:avLst/>
            </a:prstGeom>
            <a:noFill/>
            <a:ln w="9525">
              <a:noFill/>
              <a:miter lim="800000"/>
              <a:headEnd/>
              <a:tailEnd/>
            </a:ln>
          </p:spPr>
        </p:pic>
      </p:grpSp>
      <p:sp>
        <p:nvSpPr>
          <p:cNvPr id="67" name="Rounded Rectangle 66"/>
          <p:cNvSpPr/>
          <p:nvPr/>
        </p:nvSpPr>
        <p:spPr>
          <a:xfrm>
            <a:off x="1457325" y="3813175"/>
            <a:ext cx="3078163" cy="21590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68" name="TextBox 67"/>
          <p:cNvSpPr txBox="1"/>
          <p:nvPr/>
        </p:nvSpPr>
        <p:spPr>
          <a:xfrm>
            <a:off x="1517650" y="4914900"/>
            <a:ext cx="1233488" cy="30797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1400" i="1" dirty="0" err="1">
                <a:solidFill>
                  <a:srgbClr val="1E4164"/>
                </a:solidFill>
                <a:latin typeface="Microsoft Sans Serif" pitchFamily="34" charset="0"/>
                <a:cs typeface="Microsoft Sans Serif" pitchFamily="34" charset="0"/>
              </a:rPr>
              <a:t>sigir</a:t>
            </a:r>
            <a:r>
              <a:rPr lang="en-US" sz="1400" i="1" dirty="0">
                <a:solidFill>
                  <a:srgbClr val="1E4164"/>
                </a:solidFill>
                <a:latin typeface="Microsoft Sans Serif" pitchFamily="34" charset="0"/>
                <a:cs typeface="Microsoft Sans Serif" pitchFamily="34" charset="0"/>
              </a:rPr>
              <a:t> 2009</a:t>
            </a:r>
            <a:endParaRPr lang="en-US" sz="1400" i="1" dirty="0">
              <a:solidFill>
                <a:srgbClr val="1E4164"/>
              </a:solidFill>
              <a:latin typeface="Microsoft Sans Serif" pitchFamily="34" charset="0"/>
              <a:cs typeface="Microsoft Sans Serif" pitchFamily="34" charset="0"/>
            </a:endParaRPr>
          </a:p>
        </p:txBody>
      </p:sp>
      <p:pic>
        <p:nvPicPr>
          <p:cNvPr id="69" name="Picture 2"/>
          <p:cNvPicPr>
            <a:picLocks noChangeAspect="1" noChangeArrowheads="1"/>
          </p:cNvPicPr>
          <p:nvPr/>
        </p:nvPicPr>
        <p:blipFill>
          <a:blip r:embed="rId4"/>
          <a:srcRect/>
          <a:stretch>
            <a:fillRect/>
          </a:stretch>
        </p:blipFill>
        <p:spPr bwMode="auto">
          <a:xfrm>
            <a:off x="6161088" y="3667125"/>
            <a:ext cx="857250" cy="728663"/>
          </a:xfrm>
          <a:prstGeom prst="rect">
            <a:avLst/>
          </a:prstGeom>
          <a:noFill/>
          <a:ln w="9525">
            <a:noFill/>
            <a:miter lim="800000"/>
            <a:headEnd/>
            <a:tailEnd/>
          </a:ln>
        </p:spPr>
      </p:pic>
      <p:pic>
        <p:nvPicPr>
          <p:cNvPr id="70" name="Picture 26" descr="j0195384"/>
          <p:cNvPicPr>
            <a:picLocks noChangeAspect="1" noChangeArrowheads="1"/>
          </p:cNvPicPr>
          <p:nvPr/>
        </p:nvPicPr>
        <p:blipFill>
          <a:blip r:embed="rId5"/>
          <a:srcRect/>
          <a:stretch>
            <a:fillRect/>
          </a:stretch>
        </p:blipFill>
        <p:spPr bwMode="auto">
          <a:xfrm flipH="1">
            <a:off x="727075" y="5180013"/>
            <a:ext cx="1128713" cy="1168400"/>
          </a:xfrm>
          <a:prstGeom prst="rect">
            <a:avLst/>
          </a:prstGeom>
          <a:noFill/>
          <a:ln w="9525">
            <a:noFill/>
            <a:miter lim="800000"/>
            <a:headEnd/>
            <a:tailEnd/>
          </a:ln>
        </p:spPr>
      </p:pic>
      <p:sp>
        <p:nvSpPr>
          <p:cNvPr id="71" name="Flowchart: Magnetic Disk 70"/>
          <p:cNvSpPr/>
          <p:nvPr/>
        </p:nvSpPr>
        <p:spPr>
          <a:xfrm>
            <a:off x="1912938" y="5499100"/>
            <a:ext cx="431800" cy="388938"/>
          </a:xfrm>
          <a:prstGeom prst="flowChartMagneticDisk">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cxnSp>
        <p:nvCxnSpPr>
          <p:cNvPr id="72" name="Shape 71"/>
          <p:cNvCxnSpPr>
            <a:stCxn id="71" idx="1"/>
            <a:endCxn id="78" idx="1"/>
          </p:cNvCxnSpPr>
          <p:nvPr/>
        </p:nvCxnSpPr>
        <p:spPr>
          <a:xfrm rot="5400000" flipH="1" flipV="1">
            <a:off x="2317750" y="4246563"/>
            <a:ext cx="1063625" cy="1441450"/>
          </a:xfrm>
          <a:prstGeom prst="bentConnector2">
            <a:avLst/>
          </a:prstGeom>
          <a:ln>
            <a:headEnd type="arrow"/>
            <a:tailEnd type="arrow"/>
          </a:ln>
        </p:spPr>
        <p:style>
          <a:lnRef idx="2">
            <a:schemeClr val="accent3"/>
          </a:lnRef>
          <a:fillRef idx="0">
            <a:schemeClr val="accent3"/>
          </a:fillRef>
          <a:effectRef idx="1">
            <a:schemeClr val="accent3"/>
          </a:effectRef>
          <a:fontRef idx="minor">
            <a:schemeClr val="tx1"/>
          </a:fontRef>
        </p:style>
      </p:cxnSp>
      <p:cxnSp>
        <p:nvCxnSpPr>
          <p:cNvPr id="73" name="Shape 72"/>
          <p:cNvCxnSpPr>
            <a:stCxn id="71" idx="1"/>
            <a:endCxn id="79" idx="1"/>
          </p:cNvCxnSpPr>
          <p:nvPr/>
        </p:nvCxnSpPr>
        <p:spPr>
          <a:xfrm rot="5400000" flipH="1" flipV="1">
            <a:off x="2393950" y="4322763"/>
            <a:ext cx="911225" cy="1441450"/>
          </a:xfrm>
          <a:prstGeom prst="bent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4" name="Shape 73"/>
          <p:cNvCxnSpPr>
            <a:stCxn id="71" idx="1"/>
            <a:endCxn id="80" idx="1"/>
          </p:cNvCxnSpPr>
          <p:nvPr/>
        </p:nvCxnSpPr>
        <p:spPr>
          <a:xfrm rot="5400000" flipH="1" flipV="1">
            <a:off x="2470150" y="4398963"/>
            <a:ext cx="758825" cy="1441450"/>
          </a:xfrm>
          <a:prstGeom prst="bent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5" name="Shape 74"/>
          <p:cNvCxnSpPr>
            <a:stCxn id="71" idx="1"/>
            <a:endCxn id="81" idx="1"/>
          </p:cNvCxnSpPr>
          <p:nvPr/>
        </p:nvCxnSpPr>
        <p:spPr>
          <a:xfrm rot="5400000" flipH="1" flipV="1">
            <a:off x="2546350" y="4475163"/>
            <a:ext cx="606425" cy="1441450"/>
          </a:xfrm>
          <a:prstGeom prst="bentConnector2">
            <a:avLst/>
          </a:prstGeom>
          <a:ln>
            <a:headEnd type="arrow"/>
            <a:tailEnd type="arrow"/>
          </a:ln>
        </p:spPr>
        <p:style>
          <a:lnRef idx="2">
            <a:schemeClr val="accent3"/>
          </a:lnRef>
          <a:fillRef idx="0">
            <a:schemeClr val="accent3"/>
          </a:fillRef>
          <a:effectRef idx="1">
            <a:schemeClr val="accent3"/>
          </a:effectRef>
          <a:fontRef idx="minor">
            <a:schemeClr val="tx1"/>
          </a:fontRef>
        </p:style>
      </p:cxnSp>
      <p:sp>
        <p:nvSpPr>
          <p:cNvPr id="76" name="5-Point Star 75"/>
          <p:cNvSpPr/>
          <p:nvPr/>
        </p:nvSpPr>
        <p:spPr bwMode="auto">
          <a:xfrm>
            <a:off x="1958143" y="5568761"/>
            <a:ext cx="346298" cy="296228"/>
          </a:xfrm>
          <a:prstGeom prst="star5">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chemeClr val="tx1"/>
              </a:solidFill>
              <a:latin typeface="Segoe" pitchFamily="34" charset="0"/>
            </a:endParaRPr>
          </a:p>
        </p:txBody>
      </p:sp>
      <p:sp>
        <p:nvSpPr>
          <p:cNvPr id="77" name="Rectangle 76"/>
          <p:cNvSpPr/>
          <p:nvPr/>
        </p:nvSpPr>
        <p:spPr>
          <a:xfrm>
            <a:off x="1920875" y="4154488"/>
            <a:ext cx="817563" cy="820737"/>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78" name="Rectangle 77"/>
          <p:cNvSpPr/>
          <p:nvPr/>
        </p:nvSpPr>
        <p:spPr>
          <a:xfrm>
            <a:off x="3570288" y="4392613"/>
            <a:ext cx="528637" cy="87312"/>
          </a:xfrm>
          <a:prstGeom prst="rect">
            <a:avLst/>
          </a:prstGeom>
          <a:solidFill>
            <a:srgbClr val="006DD4">
              <a:alpha val="40000"/>
            </a:srgb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79" name="Rectangle 78"/>
          <p:cNvSpPr/>
          <p:nvPr/>
        </p:nvSpPr>
        <p:spPr>
          <a:xfrm>
            <a:off x="3570288" y="4545013"/>
            <a:ext cx="528637" cy="87312"/>
          </a:xfrm>
          <a:prstGeom prst="rect">
            <a:avLst/>
          </a:prstGeom>
          <a:solidFill>
            <a:srgbClr val="006DD4">
              <a:alpha val="40000"/>
            </a:srgb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80" name="Rectangle 79"/>
          <p:cNvSpPr/>
          <p:nvPr/>
        </p:nvSpPr>
        <p:spPr>
          <a:xfrm>
            <a:off x="3570288" y="4697413"/>
            <a:ext cx="528637" cy="87312"/>
          </a:xfrm>
          <a:prstGeom prst="rect">
            <a:avLst/>
          </a:prstGeom>
          <a:solidFill>
            <a:srgbClr val="006DD4">
              <a:alpha val="40000"/>
            </a:srgb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81" name="Rectangle 80"/>
          <p:cNvSpPr/>
          <p:nvPr/>
        </p:nvSpPr>
        <p:spPr>
          <a:xfrm>
            <a:off x="3570288" y="4849813"/>
            <a:ext cx="528637" cy="87312"/>
          </a:xfrm>
          <a:prstGeom prst="rect">
            <a:avLst/>
          </a:prstGeom>
          <a:solidFill>
            <a:srgbClr val="006DD4">
              <a:alpha val="40000"/>
            </a:srgb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82" name="TextBox 81"/>
          <p:cNvSpPr txBox="1">
            <a:spLocks noChangeArrowheads="1"/>
          </p:cNvSpPr>
          <p:nvPr/>
        </p:nvSpPr>
        <p:spPr bwMode="auto">
          <a:xfrm>
            <a:off x="2622550" y="5200650"/>
            <a:ext cx="1781175" cy="676275"/>
          </a:xfrm>
          <a:prstGeom prst="rect">
            <a:avLst/>
          </a:prstGeom>
          <a:noFill/>
          <a:ln w="9525">
            <a:noFill/>
            <a:miter lim="800000"/>
            <a:headEnd/>
            <a:tailEnd/>
          </a:ln>
        </p:spPr>
        <p:txBody>
          <a:bodyPr>
            <a:spAutoFit/>
          </a:bodyPr>
          <a:lstStyle/>
          <a:p>
            <a:r>
              <a:rPr lang="en-US" sz="1600">
                <a:solidFill>
                  <a:srgbClr val="1E4164"/>
                </a:solidFill>
                <a:latin typeface="Microsoft Sans Serif" pitchFamily="34" charset="0"/>
                <a:cs typeface="Microsoft Sans Serif" pitchFamily="34" charset="0"/>
              </a:rPr>
              <a:t>User profile:</a:t>
            </a:r>
          </a:p>
          <a:p>
            <a:r>
              <a:rPr lang="en-US" sz="1100">
                <a:solidFill>
                  <a:srgbClr val="1E4164"/>
                </a:solidFill>
                <a:latin typeface="Microsoft Sans Serif" pitchFamily="34" charset="0"/>
                <a:cs typeface="Microsoft Sans Serif" pitchFamily="34" charset="0"/>
              </a:rPr>
              <a:t>  * Content</a:t>
            </a:r>
          </a:p>
          <a:p>
            <a:r>
              <a:rPr lang="en-US" sz="1100">
                <a:solidFill>
                  <a:srgbClr val="1E4164"/>
                </a:solidFill>
                <a:latin typeface="Microsoft Sans Serif" pitchFamily="34" charset="0"/>
                <a:cs typeface="Microsoft Sans Serif" pitchFamily="34" charset="0"/>
              </a:rPr>
              <a:t>  * Interaction history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68"/>
                                        </p:tgtEl>
                                        <p:attrNameLst>
                                          <p:attrName>style.visibility</p:attrName>
                                        </p:attrNameLst>
                                      </p:cBhvr>
                                      <p:to>
                                        <p:strVal val="visible"/>
                                      </p:to>
                                    </p:set>
                                    <p:anim calcmode="discrete" valueType="clr">
                                      <p:cBhvr override="childStyle">
                                        <p:cTn id="13" dur="80"/>
                                        <p:tgtEl>
                                          <p:spTgt spid="6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8"/>
                                        </p:tgtEl>
                                        <p:attrNameLst>
                                          <p:attrName>fillcolor</p:attrName>
                                        </p:attrNameLst>
                                      </p:cBhvr>
                                      <p:tavLst>
                                        <p:tav tm="0">
                                          <p:val>
                                            <p:clrVal>
                                              <a:schemeClr val="accent2"/>
                                            </p:clrVal>
                                          </p:val>
                                        </p:tav>
                                        <p:tav tm="50000">
                                          <p:val>
                                            <p:clrVal>
                                              <a:schemeClr val="hlink"/>
                                            </p:clrVal>
                                          </p:val>
                                        </p:tav>
                                      </p:tavLst>
                                    </p:anim>
                                    <p:set>
                                      <p:cBhvr>
                                        <p:cTn id="15" dur="80"/>
                                        <p:tgtEl>
                                          <p:spTgt spid="68"/>
                                        </p:tgtEl>
                                        <p:attrNameLst>
                                          <p:attrName>fill.type</p:attrName>
                                        </p:attrNameLst>
                                      </p:cBhvr>
                                      <p:to>
                                        <p:strVal val="solid"/>
                                      </p:to>
                                    </p:set>
                                  </p:childTnLst>
                                </p:cTn>
                              </p:par>
                            </p:childTnLst>
                          </p:cTn>
                        </p:par>
                        <p:par>
                          <p:cTn id="16" fill="hold">
                            <p:stCondLst>
                              <p:cond delay="400"/>
                            </p:stCondLst>
                            <p:childTnLst>
                              <p:par>
                                <p:cTn id="17" presetID="56" presetClass="path" presetSubtype="0" accel="50000" decel="50000" fill="hold" grpId="2" nodeType="afterEffect">
                                  <p:stCondLst>
                                    <p:cond delay="1000"/>
                                  </p:stCondLst>
                                  <p:iterate type="lt">
                                    <p:tmPct val="0"/>
                                  </p:iterate>
                                  <p:childTnLst>
                                    <p:animMotion origin="layout" path="M -1.11111E-6 4.93062E-6 L 0.52847 -0.16559 " pathEditMode="relative" rAng="0" ptsTypes="AA">
                                      <p:cBhvr>
                                        <p:cTn id="18" dur="2000" fill="hold"/>
                                        <p:tgtEl>
                                          <p:spTgt spid="68"/>
                                        </p:tgtEl>
                                        <p:attrNameLst>
                                          <p:attrName>ppt_x</p:attrName>
                                          <p:attrName>ppt_y</p:attrName>
                                        </p:attrNameLst>
                                      </p:cBhvr>
                                      <p:rCtr x="264" y="-83"/>
                                    </p:animMotion>
                                  </p:childTnLst>
                                </p:cTn>
                              </p:par>
                              <p:par>
                                <p:cTn id="19" presetID="10" presetClass="entr" presetSubtype="0" fill="hold" nodeType="withEffect">
                                  <p:stCondLst>
                                    <p:cond delay="100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strips(downLeft)">
                                      <p:cBhvr>
                                        <p:cTn id="26" dur="500"/>
                                        <p:tgtEl>
                                          <p:spTgt spid="69"/>
                                        </p:tgtEl>
                                      </p:cBhvr>
                                    </p:animEffect>
                                  </p:childTnLst>
                                </p:cTn>
                              </p:par>
                            </p:childTnLst>
                          </p:cTn>
                        </p:par>
                        <p:par>
                          <p:cTn id="27" fill="hold">
                            <p:stCondLst>
                              <p:cond delay="500"/>
                            </p:stCondLst>
                            <p:childTnLst>
                              <p:par>
                                <p:cTn id="28" presetID="1" presetClass="exit" presetSubtype="0" fill="hold" grpId="1" nodeType="afterEffect">
                                  <p:stCondLst>
                                    <p:cond delay="0"/>
                                  </p:stCondLst>
                                  <p:iterate type="lt">
                                    <p:tmAbs val="0"/>
                                  </p:iterate>
                                  <p:childTnLst>
                                    <p:set>
                                      <p:cBhvr>
                                        <p:cTn id="29" dur="1" fill="hold">
                                          <p:stCondLst>
                                            <p:cond delay="0"/>
                                          </p:stCondLst>
                                        </p:cTn>
                                        <p:tgtEl>
                                          <p:spTgt spid="68"/>
                                        </p:tgtEl>
                                        <p:attrNameLst>
                                          <p:attrName>style.visibility</p:attrName>
                                        </p:attrNameLst>
                                      </p:cBhvr>
                                      <p:to>
                                        <p:strVal val="hidden"/>
                                      </p:to>
                                    </p:set>
                                  </p:childTnLst>
                                </p:cTn>
                              </p:par>
                              <p:par>
                                <p:cTn id="30" presetID="42" presetClass="path" presetSubtype="0" accel="50000" decel="50000" fill="hold" nodeType="withEffect">
                                  <p:stCondLst>
                                    <p:cond delay="0"/>
                                  </p:stCondLst>
                                  <p:childTnLst>
                                    <p:animMotion origin="layout" path="M -0.0059 0.02314 L -0.31354 0.06477 " pathEditMode="relative" rAng="0" ptsTypes="AA">
                                      <p:cBhvr>
                                        <p:cTn id="31" dur="2000" fill="hold"/>
                                        <p:tgtEl>
                                          <p:spTgt spid="69"/>
                                        </p:tgtEl>
                                        <p:attrNameLst>
                                          <p:attrName>ppt_x</p:attrName>
                                          <p:attrName>ppt_y</p:attrName>
                                        </p:attrNameLst>
                                      </p:cBhvr>
                                      <p:rCtr x="-154" y="21"/>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1" nodeType="click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500"/>
                                        <p:tgtEl>
                                          <p:spTgt spid="8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8"/>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childTnLst>
                          </p:cTn>
                        </p:par>
                        <p:par>
                          <p:cTn id="47" fill="hold">
                            <p:stCondLst>
                              <p:cond delay="0"/>
                            </p:stCondLst>
                            <p:childTnLst>
                              <p:par>
                                <p:cTn id="48" presetID="27" presetClass="emph" presetSubtype="0" fill="hold" grpId="0" nodeType="afterEffect">
                                  <p:stCondLst>
                                    <p:cond delay="0"/>
                                  </p:stCondLst>
                                  <p:childTnLst>
                                    <p:animClr clrSpc="rgb" dir="cw">
                                      <p:cBhvr override="childStyle">
                                        <p:cTn id="49" dur="250" autoRev="1" fill="hold"/>
                                        <p:tgtEl>
                                          <p:spTgt spid="71"/>
                                        </p:tgtEl>
                                        <p:attrNameLst>
                                          <p:attrName>style.color</p:attrName>
                                        </p:attrNameLst>
                                      </p:cBhvr>
                                      <p:to>
                                        <a:schemeClr val="bg1"/>
                                      </p:to>
                                    </p:animClr>
                                    <p:animClr clrSpc="rgb" dir="cw">
                                      <p:cBhvr>
                                        <p:cTn id="50" dur="250" autoRev="1" fill="hold"/>
                                        <p:tgtEl>
                                          <p:spTgt spid="71"/>
                                        </p:tgtEl>
                                        <p:attrNameLst>
                                          <p:attrName>fillcolor</p:attrName>
                                        </p:attrNameLst>
                                      </p:cBhvr>
                                      <p:to>
                                        <a:schemeClr val="bg1"/>
                                      </p:to>
                                    </p:animClr>
                                    <p:set>
                                      <p:cBhvr>
                                        <p:cTn id="51" dur="250" autoRev="1" fill="hold"/>
                                        <p:tgtEl>
                                          <p:spTgt spid="71"/>
                                        </p:tgtEl>
                                        <p:attrNameLst>
                                          <p:attrName>fill.type</p:attrName>
                                        </p:attrNameLst>
                                      </p:cBhvr>
                                      <p:to>
                                        <p:strVal val="solid"/>
                                      </p:to>
                                    </p:set>
                                    <p:set>
                                      <p:cBhvr>
                                        <p:cTn id="52" dur="250" autoRev="1" fill="hold"/>
                                        <p:tgtEl>
                                          <p:spTgt spid="71"/>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500" fill="hold"/>
                                        <p:tgtEl>
                                          <p:spTgt spid="78"/>
                                        </p:tgtEl>
                                        <p:attrNameLst>
                                          <p:attrName>fillcolor</p:attrName>
                                        </p:attrNameLst>
                                      </p:cBhvr>
                                      <p:to>
                                        <a:srgbClr val="F75B4B"/>
                                      </p:to>
                                    </p:animClr>
                                    <p:set>
                                      <p:cBhvr>
                                        <p:cTn id="55" dur="500" fill="hold"/>
                                        <p:tgtEl>
                                          <p:spTgt spid="78"/>
                                        </p:tgtEl>
                                        <p:attrNameLst>
                                          <p:attrName>fill.type</p:attrName>
                                        </p:attrNameLst>
                                      </p:cBhvr>
                                      <p:to>
                                        <p:strVal val="solid"/>
                                      </p:to>
                                    </p:set>
                                    <p:set>
                                      <p:cBhvr>
                                        <p:cTn id="56" dur="500" fill="hold"/>
                                        <p:tgtEl>
                                          <p:spTgt spid="78"/>
                                        </p:tgtEl>
                                        <p:attrNameLst>
                                          <p:attrName>fill.on</p:attrName>
                                        </p:attrNameLst>
                                      </p:cBhvr>
                                      <p:to>
                                        <p:strVal val="true"/>
                                      </p:to>
                                    </p:set>
                                  </p:childTnLst>
                                </p:cTn>
                              </p:par>
                              <p:par>
                                <p:cTn id="57" presetID="7" presetClass="emph" presetSubtype="2" fill="hold" nodeType="withEffect">
                                  <p:stCondLst>
                                    <p:cond delay="0"/>
                                  </p:stCondLst>
                                  <p:childTnLst>
                                    <p:animClr clrSpc="rgb" dir="cw">
                                      <p:cBhvr>
                                        <p:cTn id="58" dur="500" fill="hold"/>
                                        <p:tgtEl>
                                          <p:spTgt spid="78"/>
                                        </p:tgtEl>
                                        <p:attrNameLst>
                                          <p:attrName>stroke.color</p:attrName>
                                        </p:attrNameLst>
                                      </p:cBhvr>
                                      <p:to>
                                        <a:schemeClr val="tx2"/>
                                      </p:to>
                                    </p:animClr>
                                    <p:set>
                                      <p:cBhvr>
                                        <p:cTn id="59" dur="500" fill="hold"/>
                                        <p:tgtEl>
                                          <p:spTgt spid="78"/>
                                        </p:tgtEl>
                                        <p:attrNameLst>
                                          <p:attrName>stroke.on</p:attrName>
                                        </p:attrNameLst>
                                      </p:cBhvr>
                                      <p:to>
                                        <p:strVal val="true"/>
                                      </p:to>
                                    </p:set>
                                  </p:childTnLst>
                                </p:cTn>
                              </p:par>
                            </p:childTnLst>
                          </p:cTn>
                        </p:par>
                        <p:par>
                          <p:cTn id="60" fill="hold">
                            <p:stCondLst>
                              <p:cond delay="500"/>
                            </p:stCondLst>
                            <p:childTnLst>
                              <p:par>
                                <p:cTn id="61" presetID="1" presetClass="entr" presetSubtype="0" fill="hold" grpId="0" nodeType="afterEffect">
                                  <p:stCondLst>
                                    <p:cond delay="1000"/>
                                  </p:stCondLst>
                                  <p:childTnLst>
                                    <p:set>
                                      <p:cBhvr>
                                        <p:cTn id="62" dur="1" fill="hold">
                                          <p:stCondLst>
                                            <p:cond delay="0"/>
                                          </p:stCondLst>
                                        </p:cTn>
                                        <p:tgtEl>
                                          <p:spTgt spid="79"/>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72"/>
                                        </p:tgtEl>
                                        <p:attrNameLst>
                                          <p:attrName>style.visibility</p:attrName>
                                        </p:attrNameLst>
                                      </p:cBhvr>
                                      <p:to>
                                        <p:strVal val="hidden"/>
                                      </p:to>
                                    </p:set>
                                  </p:childTnLst>
                                </p:cTn>
                              </p:par>
                            </p:childTnLst>
                          </p:cTn>
                        </p:par>
                        <p:par>
                          <p:cTn id="65" fill="hold">
                            <p:stCondLst>
                              <p:cond delay="1500"/>
                            </p:stCondLst>
                            <p:childTnLst>
                              <p:par>
                                <p:cTn id="66" presetID="1" presetClass="entr" presetSubtype="0" fill="hold" nodeType="afterEffect">
                                  <p:stCondLst>
                                    <p:cond delay="0"/>
                                  </p:stCondLst>
                                  <p:childTnLst>
                                    <p:set>
                                      <p:cBhvr>
                                        <p:cTn id="67" dur="1" fill="hold">
                                          <p:stCondLst>
                                            <p:cond delay="0"/>
                                          </p:stCondLst>
                                        </p:cTn>
                                        <p:tgtEl>
                                          <p:spTgt spid="73"/>
                                        </p:tgtEl>
                                        <p:attrNameLst>
                                          <p:attrName>style.visibility</p:attrName>
                                        </p:attrNameLst>
                                      </p:cBhvr>
                                      <p:to>
                                        <p:strVal val="visible"/>
                                      </p:to>
                                    </p:set>
                                  </p:childTnLst>
                                </p:cTn>
                              </p:par>
                            </p:childTnLst>
                          </p:cTn>
                        </p:par>
                        <p:par>
                          <p:cTn id="68" fill="hold">
                            <p:stCondLst>
                              <p:cond delay="1500"/>
                            </p:stCondLst>
                            <p:childTnLst>
                              <p:par>
                                <p:cTn id="69" presetID="27" presetClass="emph" presetSubtype="0" fill="hold" grpId="2" nodeType="afterEffect">
                                  <p:stCondLst>
                                    <p:cond delay="0"/>
                                  </p:stCondLst>
                                  <p:childTnLst>
                                    <p:animClr clrSpc="rgb" dir="cw">
                                      <p:cBhvr override="childStyle">
                                        <p:cTn id="70" dur="250" autoRev="1" fill="hold"/>
                                        <p:tgtEl>
                                          <p:spTgt spid="71"/>
                                        </p:tgtEl>
                                        <p:attrNameLst>
                                          <p:attrName>style.color</p:attrName>
                                        </p:attrNameLst>
                                      </p:cBhvr>
                                      <p:to>
                                        <a:schemeClr val="bg1"/>
                                      </p:to>
                                    </p:animClr>
                                    <p:animClr clrSpc="rgb" dir="cw">
                                      <p:cBhvr>
                                        <p:cTn id="71" dur="250" autoRev="1" fill="hold"/>
                                        <p:tgtEl>
                                          <p:spTgt spid="71"/>
                                        </p:tgtEl>
                                        <p:attrNameLst>
                                          <p:attrName>fillcolor</p:attrName>
                                        </p:attrNameLst>
                                      </p:cBhvr>
                                      <p:to>
                                        <a:schemeClr val="bg1"/>
                                      </p:to>
                                    </p:animClr>
                                    <p:set>
                                      <p:cBhvr>
                                        <p:cTn id="72" dur="250" autoRev="1" fill="hold"/>
                                        <p:tgtEl>
                                          <p:spTgt spid="71"/>
                                        </p:tgtEl>
                                        <p:attrNameLst>
                                          <p:attrName>fill.type</p:attrName>
                                        </p:attrNameLst>
                                      </p:cBhvr>
                                      <p:to>
                                        <p:strVal val="solid"/>
                                      </p:to>
                                    </p:set>
                                    <p:set>
                                      <p:cBhvr>
                                        <p:cTn id="73" dur="250" autoRev="1" fill="hold"/>
                                        <p:tgtEl>
                                          <p:spTgt spid="71"/>
                                        </p:tgtEl>
                                        <p:attrNameLst>
                                          <p:attrName>fill.on</p:attrName>
                                        </p:attrNameLst>
                                      </p:cBhvr>
                                      <p:to>
                                        <p:strVal val="true"/>
                                      </p:to>
                                    </p:set>
                                  </p:childTnLst>
                                </p:cTn>
                              </p:par>
                              <p:par>
                                <p:cTn id="74" presetID="49" presetClass="entr" presetSubtype="0" decel="100000" fill="hold" nodeType="with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p:cTn id="76" dur="500" fill="hold"/>
                                        <p:tgtEl>
                                          <p:spTgt spid="76"/>
                                        </p:tgtEl>
                                        <p:attrNameLst>
                                          <p:attrName>ppt_w</p:attrName>
                                        </p:attrNameLst>
                                      </p:cBhvr>
                                      <p:tavLst>
                                        <p:tav tm="0">
                                          <p:val>
                                            <p:fltVal val="0"/>
                                          </p:val>
                                        </p:tav>
                                        <p:tav tm="100000">
                                          <p:val>
                                            <p:strVal val="#ppt_w"/>
                                          </p:val>
                                        </p:tav>
                                      </p:tavLst>
                                    </p:anim>
                                    <p:anim calcmode="lin" valueType="num">
                                      <p:cBhvr>
                                        <p:cTn id="77" dur="500" fill="hold"/>
                                        <p:tgtEl>
                                          <p:spTgt spid="76"/>
                                        </p:tgtEl>
                                        <p:attrNameLst>
                                          <p:attrName>ppt_h</p:attrName>
                                        </p:attrNameLst>
                                      </p:cBhvr>
                                      <p:tavLst>
                                        <p:tav tm="0">
                                          <p:val>
                                            <p:fltVal val="0"/>
                                          </p:val>
                                        </p:tav>
                                        <p:tav tm="100000">
                                          <p:val>
                                            <p:strVal val="#ppt_h"/>
                                          </p:val>
                                        </p:tav>
                                      </p:tavLst>
                                    </p:anim>
                                    <p:anim calcmode="lin" valueType="num">
                                      <p:cBhvr>
                                        <p:cTn id="78" dur="500" fill="hold"/>
                                        <p:tgtEl>
                                          <p:spTgt spid="76"/>
                                        </p:tgtEl>
                                        <p:attrNameLst>
                                          <p:attrName>style.rotation</p:attrName>
                                        </p:attrNameLst>
                                      </p:cBhvr>
                                      <p:tavLst>
                                        <p:tav tm="0">
                                          <p:val>
                                            <p:fltVal val="360"/>
                                          </p:val>
                                        </p:tav>
                                        <p:tav tm="100000">
                                          <p:val>
                                            <p:fltVal val="0"/>
                                          </p:val>
                                        </p:tav>
                                      </p:tavLst>
                                    </p:anim>
                                    <p:animEffect transition="in" filter="fade">
                                      <p:cBhvr>
                                        <p:cTn id="79" dur="500"/>
                                        <p:tgtEl>
                                          <p:spTgt spid="76"/>
                                        </p:tgtEl>
                                      </p:cBhvr>
                                    </p:animEffect>
                                  </p:childTnLst>
                                </p:cTn>
                              </p:par>
                              <p:par>
                                <p:cTn id="80" presetID="1" presetClass="emph" presetSubtype="2" fill="hold" nodeType="withEffect">
                                  <p:stCondLst>
                                    <p:cond delay="0"/>
                                  </p:stCondLst>
                                  <p:childTnLst>
                                    <p:animClr clrSpc="rgb" dir="cw">
                                      <p:cBhvr>
                                        <p:cTn id="81" dur="500" fill="hold"/>
                                        <p:tgtEl>
                                          <p:spTgt spid="79"/>
                                        </p:tgtEl>
                                        <p:attrNameLst>
                                          <p:attrName>fillcolor</p:attrName>
                                        </p:attrNameLst>
                                      </p:cBhvr>
                                      <p:to>
                                        <a:srgbClr val="33CC33"/>
                                      </p:to>
                                    </p:animClr>
                                    <p:set>
                                      <p:cBhvr>
                                        <p:cTn id="82" dur="500" fill="hold"/>
                                        <p:tgtEl>
                                          <p:spTgt spid="79"/>
                                        </p:tgtEl>
                                        <p:attrNameLst>
                                          <p:attrName>fill.type</p:attrName>
                                        </p:attrNameLst>
                                      </p:cBhvr>
                                      <p:to>
                                        <p:strVal val="solid"/>
                                      </p:to>
                                    </p:set>
                                    <p:set>
                                      <p:cBhvr>
                                        <p:cTn id="83" dur="500" fill="hold"/>
                                        <p:tgtEl>
                                          <p:spTgt spid="79"/>
                                        </p:tgtEl>
                                        <p:attrNameLst>
                                          <p:attrName>fill.on</p:attrName>
                                        </p:attrNameLst>
                                      </p:cBhvr>
                                      <p:to>
                                        <p:strVal val="true"/>
                                      </p:to>
                                    </p:set>
                                  </p:childTnLst>
                                </p:cTn>
                              </p:par>
                              <p:par>
                                <p:cTn id="84" presetID="7" presetClass="emph" presetSubtype="2" fill="hold" nodeType="withEffect">
                                  <p:stCondLst>
                                    <p:cond delay="0"/>
                                  </p:stCondLst>
                                  <p:childTnLst>
                                    <p:animClr clrSpc="rgb" dir="cw">
                                      <p:cBhvr>
                                        <p:cTn id="85" dur="500" fill="hold"/>
                                        <p:tgtEl>
                                          <p:spTgt spid="79"/>
                                        </p:tgtEl>
                                        <p:attrNameLst>
                                          <p:attrName>stroke.color</p:attrName>
                                        </p:attrNameLst>
                                      </p:cBhvr>
                                      <p:to>
                                        <a:schemeClr val="accent1"/>
                                      </p:to>
                                    </p:animClr>
                                    <p:set>
                                      <p:cBhvr>
                                        <p:cTn id="86" dur="500" fill="hold"/>
                                        <p:tgtEl>
                                          <p:spTgt spid="79"/>
                                        </p:tgtEl>
                                        <p:attrNameLst>
                                          <p:attrName>stroke.on</p:attrName>
                                        </p:attrNameLst>
                                      </p:cBhvr>
                                      <p:to>
                                        <p:strVal val="true"/>
                                      </p:to>
                                    </p:set>
                                  </p:childTnLst>
                                </p:cTn>
                              </p:par>
                            </p:childTnLst>
                          </p:cTn>
                        </p:par>
                        <p:par>
                          <p:cTn id="87" fill="hold">
                            <p:stCondLst>
                              <p:cond delay="2000"/>
                            </p:stCondLst>
                            <p:childTnLst>
                              <p:par>
                                <p:cTn id="88" presetID="1" presetClass="entr" presetSubtype="0" fill="hold" grpId="0" nodeType="afterEffect">
                                  <p:stCondLst>
                                    <p:cond delay="1000"/>
                                  </p:stCondLst>
                                  <p:childTnLst>
                                    <p:set>
                                      <p:cBhvr>
                                        <p:cTn id="89" dur="1" fill="hold">
                                          <p:stCondLst>
                                            <p:cond delay="0"/>
                                          </p:stCondLst>
                                        </p:cTn>
                                        <p:tgtEl>
                                          <p:spTgt spid="80"/>
                                        </p:tgtEl>
                                        <p:attrNameLst>
                                          <p:attrName>style.visibility</p:attrName>
                                        </p:attrNameLst>
                                      </p:cBhvr>
                                      <p:to>
                                        <p:strVal val="visible"/>
                                      </p:to>
                                    </p:set>
                                  </p:childTnLst>
                                </p:cTn>
                              </p:par>
                              <p:par>
                                <p:cTn id="90" presetID="1" presetClass="exit" presetSubtype="0" fill="hold" nodeType="withEffect">
                                  <p:stCondLst>
                                    <p:cond delay="0"/>
                                  </p:stCondLst>
                                  <p:childTnLst>
                                    <p:set>
                                      <p:cBhvr>
                                        <p:cTn id="91" dur="1" fill="hold">
                                          <p:stCondLst>
                                            <p:cond delay="0"/>
                                          </p:stCondLst>
                                        </p:cTn>
                                        <p:tgtEl>
                                          <p:spTgt spid="76"/>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73"/>
                                        </p:tgtEl>
                                        <p:attrNameLst>
                                          <p:attrName>style.visibility</p:attrName>
                                        </p:attrNameLst>
                                      </p:cBhvr>
                                      <p:to>
                                        <p:strVal val="hidden"/>
                                      </p:to>
                                    </p:set>
                                  </p:childTnLst>
                                </p:cTn>
                              </p:par>
                            </p:childTnLst>
                          </p:cTn>
                        </p:par>
                        <p:par>
                          <p:cTn id="94" fill="hold">
                            <p:stCondLst>
                              <p:cond delay="3000"/>
                            </p:stCondLst>
                            <p:childTnLst>
                              <p:par>
                                <p:cTn id="95" presetID="1" presetClass="entr" presetSubtype="0"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childTnLst>
                                </p:cTn>
                              </p:par>
                            </p:childTnLst>
                          </p:cTn>
                        </p:par>
                        <p:par>
                          <p:cTn id="97" fill="hold">
                            <p:stCondLst>
                              <p:cond delay="3000"/>
                            </p:stCondLst>
                            <p:childTnLst>
                              <p:par>
                                <p:cTn id="98" presetID="27" presetClass="emph" presetSubtype="0" fill="hold" grpId="3" nodeType="afterEffect">
                                  <p:stCondLst>
                                    <p:cond delay="0"/>
                                  </p:stCondLst>
                                  <p:childTnLst>
                                    <p:animClr clrSpc="rgb" dir="cw">
                                      <p:cBhvr override="childStyle">
                                        <p:cTn id="99" dur="250" autoRev="1" fill="hold"/>
                                        <p:tgtEl>
                                          <p:spTgt spid="71"/>
                                        </p:tgtEl>
                                        <p:attrNameLst>
                                          <p:attrName>style.color</p:attrName>
                                        </p:attrNameLst>
                                      </p:cBhvr>
                                      <p:to>
                                        <a:schemeClr val="bg1"/>
                                      </p:to>
                                    </p:animClr>
                                    <p:animClr clrSpc="rgb" dir="cw">
                                      <p:cBhvr>
                                        <p:cTn id="100" dur="250" autoRev="1" fill="hold"/>
                                        <p:tgtEl>
                                          <p:spTgt spid="71"/>
                                        </p:tgtEl>
                                        <p:attrNameLst>
                                          <p:attrName>fillcolor</p:attrName>
                                        </p:attrNameLst>
                                      </p:cBhvr>
                                      <p:to>
                                        <a:schemeClr val="bg1"/>
                                      </p:to>
                                    </p:animClr>
                                    <p:set>
                                      <p:cBhvr>
                                        <p:cTn id="101" dur="250" autoRev="1" fill="hold"/>
                                        <p:tgtEl>
                                          <p:spTgt spid="71"/>
                                        </p:tgtEl>
                                        <p:attrNameLst>
                                          <p:attrName>fill.type</p:attrName>
                                        </p:attrNameLst>
                                      </p:cBhvr>
                                      <p:to>
                                        <p:strVal val="solid"/>
                                      </p:to>
                                    </p:set>
                                    <p:set>
                                      <p:cBhvr>
                                        <p:cTn id="102" dur="250" autoRev="1" fill="hold"/>
                                        <p:tgtEl>
                                          <p:spTgt spid="71"/>
                                        </p:tgtEl>
                                        <p:attrNameLst>
                                          <p:attrName>fill.on</p:attrName>
                                        </p:attrNameLst>
                                      </p:cBhvr>
                                      <p:to>
                                        <p:strVal val="true"/>
                                      </p:to>
                                    </p:set>
                                  </p:childTnLst>
                                </p:cTn>
                              </p:par>
                              <p:par>
                                <p:cTn id="103" presetID="49" presetClass="entr" presetSubtype="0" decel="100000" fill="hold" nodeType="with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 calcmode="lin" valueType="num">
                                      <p:cBhvr>
                                        <p:cTn id="107" dur="500" fill="hold"/>
                                        <p:tgtEl>
                                          <p:spTgt spid="76"/>
                                        </p:tgtEl>
                                        <p:attrNameLst>
                                          <p:attrName>style.rotation</p:attrName>
                                        </p:attrNameLst>
                                      </p:cBhvr>
                                      <p:tavLst>
                                        <p:tav tm="0">
                                          <p:val>
                                            <p:fltVal val="360"/>
                                          </p:val>
                                        </p:tav>
                                        <p:tav tm="100000">
                                          <p:val>
                                            <p:fltVal val="0"/>
                                          </p:val>
                                        </p:tav>
                                      </p:tavLst>
                                    </p:anim>
                                    <p:animEffect transition="in" filter="fade">
                                      <p:cBhvr>
                                        <p:cTn id="108" dur="500"/>
                                        <p:tgtEl>
                                          <p:spTgt spid="76"/>
                                        </p:tgtEl>
                                      </p:cBhvr>
                                    </p:animEffect>
                                  </p:childTnLst>
                                </p:cTn>
                              </p:par>
                              <p:par>
                                <p:cTn id="109" presetID="1" presetClass="emph" presetSubtype="2" fill="hold" nodeType="withEffect">
                                  <p:stCondLst>
                                    <p:cond delay="0"/>
                                  </p:stCondLst>
                                  <p:childTnLst>
                                    <p:animClr clrSpc="rgb" dir="cw">
                                      <p:cBhvr>
                                        <p:cTn id="110" dur="500" fill="hold"/>
                                        <p:tgtEl>
                                          <p:spTgt spid="80"/>
                                        </p:tgtEl>
                                        <p:attrNameLst>
                                          <p:attrName>fillcolor</p:attrName>
                                        </p:attrNameLst>
                                      </p:cBhvr>
                                      <p:to>
                                        <a:srgbClr val="33CC33"/>
                                      </p:to>
                                    </p:animClr>
                                    <p:set>
                                      <p:cBhvr>
                                        <p:cTn id="111" dur="500" fill="hold"/>
                                        <p:tgtEl>
                                          <p:spTgt spid="80"/>
                                        </p:tgtEl>
                                        <p:attrNameLst>
                                          <p:attrName>fill.type</p:attrName>
                                        </p:attrNameLst>
                                      </p:cBhvr>
                                      <p:to>
                                        <p:strVal val="solid"/>
                                      </p:to>
                                    </p:set>
                                    <p:set>
                                      <p:cBhvr>
                                        <p:cTn id="112" dur="500" fill="hold"/>
                                        <p:tgtEl>
                                          <p:spTgt spid="80"/>
                                        </p:tgtEl>
                                        <p:attrNameLst>
                                          <p:attrName>fill.on</p:attrName>
                                        </p:attrNameLst>
                                      </p:cBhvr>
                                      <p:to>
                                        <p:strVal val="true"/>
                                      </p:to>
                                    </p:set>
                                  </p:childTnLst>
                                </p:cTn>
                              </p:par>
                              <p:par>
                                <p:cTn id="113" presetID="7" presetClass="emph" presetSubtype="2" fill="hold" nodeType="withEffect">
                                  <p:stCondLst>
                                    <p:cond delay="0"/>
                                  </p:stCondLst>
                                  <p:childTnLst>
                                    <p:animClr clrSpc="rgb" dir="cw">
                                      <p:cBhvr>
                                        <p:cTn id="114" dur="500" fill="hold"/>
                                        <p:tgtEl>
                                          <p:spTgt spid="80"/>
                                        </p:tgtEl>
                                        <p:attrNameLst>
                                          <p:attrName>stroke.color</p:attrName>
                                        </p:attrNameLst>
                                      </p:cBhvr>
                                      <p:to>
                                        <a:schemeClr val="accent1"/>
                                      </p:to>
                                    </p:animClr>
                                    <p:set>
                                      <p:cBhvr>
                                        <p:cTn id="115" dur="500" fill="hold"/>
                                        <p:tgtEl>
                                          <p:spTgt spid="80"/>
                                        </p:tgtEl>
                                        <p:attrNameLst>
                                          <p:attrName>stroke.on</p:attrName>
                                        </p:attrNameLst>
                                      </p:cBhvr>
                                      <p:to>
                                        <p:strVal val="true"/>
                                      </p:to>
                                    </p:set>
                                  </p:childTnLst>
                                </p:cTn>
                              </p:par>
                            </p:childTnLst>
                          </p:cTn>
                        </p:par>
                        <p:par>
                          <p:cTn id="116" fill="hold">
                            <p:stCondLst>
                              <p:cond delay="3500"/>
                            </p:stCondLst>
                            <p:childTnLst>
                              <p:par>
                                <p:cTn id="117" presetID="1" presetClass="entr" presetSubtype="0" fill="hold" grpId="0" nodeType="afterEffect">
                                  <p:stCondLst>
                                    <p:cond delay="1000"/>
                                  </p:stCondLst>
                                  <p:childTnLst>
                                    <p:set>
                                      <p:cBhvr>
                                        <p:cTn id="118" dur="1" fill="hold">
                                          <p:stCondLst>
                                            <p:cond delay="0"/>
                                          </p:stCondLst>
                                        </p:cTn>
                                        <p:tgtEl>
                                          <p:spTgt spid="81"/>
                                        </p:tgtEl>
                                        <p:attrNameLst>
                                          <p:attrName>style.visibility</p:attrName>
                                        </p:attrNameLst>
                                      </p:cBhvr>
                                      <p:to>
                                        <p:strVal val="visible"/>
                                      </p:to>
                                    </p:set>
                                  </p:childTnLst>
                                </p:cTn>
                              </p:par>
                              <p:par>
                                <p:cTn id="119" presetID="1" presetClass="exit" presetSubtype="0" fill="hold" nodeType="withEffect">
                                  <p:stCondLst>
                                    <p:cond delay="0"/>
                                  </p:stCondLst>
                                  <p:childTnLst>
                                    <p:set>
                                      <p:cBhvr>
                                        <p:cTn id="120" dur="1" fill="hold">
                                          <p:stCondLst>
                                            <p:cond delay="0"/>
                                          </p:stCondLst>
                                        </p:cTn>
                                        <p:tgtEl>
                                          <p:spTgt spid="74"/>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76"/>
                                        </p:tgtEl>
                                        <p:attrNameLst>
                                          <p:attrName>style.visibility</p:attrName>
                                        </p:attrNameLst>
                                      </p:cBhvr>
                                      <p:to>
                                        <p:strVal val="hidden"/>
                                      </p:to>
                                    </p:set>
                                  </p:childTnLst>
                                </p:cTn>
                              </p:par>
                            </p:childTnLst>
                          </p:cTn>
                        </p:par>
                        <p:par>
                          <p:cTn id="123" fill="hold">
                            <p:stCondLst>
                              <p:cond delay="4500"/>
                            </p:stCondLst>
                            <p:childTnLst>
                              <p:par>
                                <p:cTn id="124" presetID="1" presetClass="entr" presetSubtype="0" fill="hold" nodeType="afterEffect">
                                  <p:stCondLst>
                                    <p:cond delay="0"/>
                                  </p:stCondLst>
                                  <p:childTnLst>
                                    <p:set>
                                      <p:cBhvr>
                                        <p:cTn id="125" dur="1" fill="hold">
                                          <p:stCondLst>
                                            <p:cond delay="0"/>
                                          </p:stCondLst>
                                        </p:cTn>
                                        <p:tgtEl>
                                          <p:spTgt spid="75"/>
                                        </p:tgtEl>
                                        <p:attrNameLst>
                                          <p:attrName>style.visibility</p:attrName>
                                        </p:attrNameLst>
                                      </p:cBhvr>
                                      <p:to>
                                        <p:strVal val="visible"/>
                                      </p:to>
                                    </p:set>
                                  </p:childTnLst>
                                </p:cTn>
                              </p:par>
                            </p:childTnLst>
                          </p:cTn>
                        </p:par>
                        <p:par>
                          <p:cTn id="126" fill="hold">
                            <p:stCondLst>
                              <p:cond delay="4500"/>
                            </p:stCondLst>
                            <p:childTnLst>
                              <p:par>
                                <p:cTn id="127" presetID="27" presetClass="emph" presetSubtype="0" fill="hold" grpId="4" nodeType="afterEffect">
                                  <p:stCondLst>
                                    <p:cond delay="0"/>
                                  </p:stCondLst>
                                  <p:childTnLst>
                                    <p:animClr clrSpc="rgb" dir="cw">
                                      <p:cBhvr override="childStyle">
                                        <p:cTn id="128" dur="250" autoRev="1" fill="hold"/>
                                        <p:tgtEl>
                                          <p:spTgt spid="71"/>
                                        </p:tgtEl>
                                        <p:attrNameLst>
                                          <p:attrName>style.color</p:attrName>
                                        </p:attrNameLst>
                                      </p:cBhvr>
                                      <p:to>
                                        <a:schemeClr val="bg1"/>
                                      </p:to>
                                    </p:animClr>
                                    <p:animClr clrSpc="rgb" dir="cw">
                                      <p:cBhvr>
                                        <p:cTn id="129" dur="250" autoRev="1" fill="hold"/>
                                        <p:tgtEl>
                                          <p:spTgt spid="71"/>
                                        </p:tgtEl>
                                        <p:attrNameLst>
                                          <p:attrName>fillcolor</p:attrName>
                                        </p:attrNameLst>
                                      </p:cBhvr>
                                      <p:to>
                                        <a:schemeClr val="bg1"/>
                                      </p:to>
                                    </p:animClr>
                                    <p:set>
                                      <p:cBhvr>
                                        <p:cTn id="130" dur="250" autoRev="1" fill="hold"/>
                                        <p:tgtEl>
                                          <p:spTgt spid="71"/>
                                        </p:tgtEl>
                                        <p:attrNameLst>
                                          <p:attrName>fill.type</p:attrName>
                                        </p:attrNameLst>
                                      </p:cBhvr>
                                      <p:to>
                                        <p:strVal val="solid"/>
                                      </p:to>
                                    </p:set>
                                    <p:set>
                                      <p:cBhvr>
                                        <p:cTn id="131" dur="250" autoRev="1" fill="hold"/>
                                        <p:tgtEl>
                                          <p:spTgt spid="71"/>
                                        </p:tgtEl>
                                        <p:attrNameLst>
                                          <p:attrName>fill.on</p:attrName>
                                        </p:attrNameLst>
                                      </p:cBhvr>
                                      <p:to>
                                        <p:strVal val="true"/>
                                      </p:to>
                                    </p:set>
                                  </p:childTnLst>
                                </p:cTn>
                              </p:par>
                              <p:par>
                                <p:cTn id="132" presetID="1" presetClass="emph" presetSubtype="2" fill="hold" nodeType="withEffect">
                                  <p:stCondLst>
                                    <p:cond delay="0"/>
                                  </p:stCondLst>
                                  <p:childTnLst>
                                    <p:animClr clrSpc="rgb" dir="cw">
                                      <p:cBhvr>
                                        <p:cTn id="133" dur="500" fill="hold"/>
                                        <p:tgtEl>
                                          <p:spTgt spid="81"/>
                                        </p:tgtEl>
                                        <p:attrNameLst>
                                          <p:attrName>fillcolor</p:attrName>
                                        </p:attrNameLst>
                                      </p:cBhvr>
                                      <p:to>
                                        <a:srgbClr val="F75B4B"/>
                                      </p:to>
                                    </p:animClr>
                                    <p:set>
                                      <p:cBhvr>
                                        <p:cTn id="134" dur="500" fill="hold"/>
                                        <p:tgtEl>
                                          <p:spTgt spid="81"/>
                                        </p:tgtEl>
                                        <p:attrNameLst>
                                          <p:attrName>fill.type</p:attrName>
                                        </p:attrNameLst>
                                      </p:cBhvr>
                                      <p:to>
                                        <p:strVal val="solid"/>
                                      </p:to>
                                    </p:set>
                                    <p:set>
                                      <p:cBhvr>
                                        <p:cTn id="135" dur="500" fill="hold"/>
                                        <p:tgtEl>
                                          <p:spTgt spid="81"/>
                                        </p:tgtEl>
                                        <p:attrNameLst>
                                          <p:attrName>fill.on</p:attrName>
                                        </p:attrNameLst>
                                      </p:cBhvr>
                                      <p:to>
                                        <p:strVal val="true"/>
                                      </p:to>
                                    </p:set>
                                  </p:childTnLst>
                                </p:cTn>
                              </p:par>
                              <p:par>
                                <p:cTn id="136" presetID="7" presetClass="emph" presetSubtype="2" fill="hold" nodeType="withEffect">
                                  <p:stCondLst>
                                    <p:cond delay="0"/>
                                  </p:stCondLst>
                                  <p:childTnLst>
                                    <p:animClr clrSpc="rgb" dir="cw">
                                      <p:cBhvr>
                                        <p:cTn id="137" dur="500" fill="hold"/>
                                        <p:tgtEl>
                                          <p:spTgt spid="81"/>
                                        </p:tgtEl>
                                        <p:attrNameLst>
                                          <p:attrName>stroke.color</p:attrName>
                                        </p:attrNameLst>
                                      </p:cBhvr>
                                      <p:to>
                                        <a:schemeClr val="tx2"/>
                                      </p:to>
                                    </p:animClr>
                                    <p:set>
                                      <p:cBhvr>
                                        <p:cTn id="138" dur="500" fill="hold"/>
                                        <p:tgtEl>
                                          <p:spTgt spid="81"/>
                                        </p:tgtEl>
                                        <p:attrNameLst>
                                          <p:attrName>stroke.on</p:attrName>
                                        </p:attrNameLst>
                                      </p:cBhvr>
                                      <p:to>
                                        <p:strVal val="true"/>
                                      </p:to>
                                    </p:set>
                                  </p:childTnLst>
                                </p:cTn>
                              </p:par>
                            </p:childTnLst>
                          </p:cTn>
                        </p:par>
                        <p:par>
                          <p:cTn id="139" fill="hold">
                            <p:stCondLst>
                              <p:cond delay="5000"/>
                            </p:stCondLst>
                            <p:childTnLst>
                              <p:par>
                                <p:cTn id="140" presetID="1" presetClass="exit" presetSubtype="0" fill="hold" nodeType="afterEffect">
                                  <p:stCondLst>
                                    <p:cond delay="0"/>
                                  </p:stCondLst>
                                  <p:childTnLst>
                                    <p:set>
                                      <p:cBhvr>
                                        <p:cTn id="141" dur="1" fill="hold">
                                          <p:stCondLst>
                                            <p:cond delay="0"/>
                                          </p:stCondLst>
                                        </p:cTn>
                                        <p:tgtEl>
                                          <p:spTgt spid="75"/>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35" presetClass="path" presetSubtype="0" accel="50000" decel="50000" fill="hold" grpId="1" nodeType="clickEffect">
                                  <p:stCondLst>
                                    <p:cond delay="0"/>
                                  </p:stCondLst>
                                  <p:childTnLst>
                                    <p:animMotion origin="layout" path="M 5E-6 -0.00023 L -0.16372 -0.03655 " pathEditMode="relative" rAng="0" ptsTypes="AA">
                                      <p:cBhvr>
                                        <p:cTn id="145" dur="1000" fill="hold"/>
                                        <p:tgtEl>
                                          <p:spTgt spid="79"/>
                                        </p:tgtEl>
                                        <p:attrNameLst>
                                          <p:attrName>ppt_x</p:attrName>
                                          <p:attrName>ppt_y</p:attrName>
                                        </p:attrNameLst>
                                      </p:cBhvr>
                                      <p:rCtr x="-82" y="-18"/>
                                    </p:animMotion>
                                  </p:childTnLst>
                                </p:cTn>
                              </p:par>
                              <p:par>
                                <p:cTn id="146" presetID="35" presetClass="path" presetSubtype="0" accel="50000" decel="50000" fill="hold" grpId="1" nodeType="withEffect">
                                  <p:stCondLst>
                                    <p:cond delay="0"/>
                                  </p:stCondLst>
                                  <p:childTnLst>
                                    <p:animMotion origin="layout" path="M -3.05556E-6 5.92181E-7 L -0.16389 -0.03539 " pathEditMode="relative" rAng="0" ptsTypes="AA">
                                      <p:cBhvr>
                                        <p:cTn id="147" dur="1000" fill="hold"/>
                                        <p:tgtEl>
                                          <p:spTgt spid="80"/>
                                        </p:tgtEl>
                                        <p:attrNameLst>
                                          <p:attrName>ppt_x</p:attrName>
                                          <p:attrName>ppt_y</p:attrName>
                                        </p:attrNameLst>
                                      </p:cBhvr>
                                      <p:rCtr x="-82" y="-18"/>
                                    </p:animMotion>
                                  </p:childTnLst>
                                </p:cTn>
                              </p:par>
                              <p:par>
                                <p:cTn id="148" presetID="35" presetClass="path" presetSubtype="0" accel="50000" decel="50000" fill="hold" grpId="1" nodeType="withEffect">
                                  <p:stCondLst>
                                    <p:cond delay="0"/>
                                  </p:stCondLst>
                                  <p:childTnLst>
                                    <p:animMotion origin="layout" path="M 5E-6 -1.50127E-6 L -0.16563 -0.03655 " pathEditMode="relative" rAng="0" ptsTypes="AA">
                                      <p:cBhvr>
                                        <p:cTn id="149" dur="1000" fill="hold"/>
                                        <p:tgtEl>
                                          <p:spTgt spid="81"/>
                                        </p:tgtEl>
                                        <p:attrNameLst>
                                          <p:attrName>ppt_x</p:attrName>
                                          <p:attrName>ppt_y</p:attrName>
                                        </p:attrNameLst>
                                      </p:cBhvr>
                                      <p:rCtr x="-83" y="-18"/>
                                    </p:animMotion>
                                  </p:childTnLst>
                                </p:cTn>
                              </p:par>
                              <p:par>
                                <p:cTn id="150" presetID="35" presetClass="path" presetSubtype="0" accel="50000" decel="50000" fill="hold" grpId="1" nodeType="withEffect">
                                  <p:stCondLst>
                                    <p:cond delay="0"/>
                                  </p:stCondLst>
                                  <p:childTnLst>
                                    <p:animMotion origin="layout" path="M 5E-6 -1.09877E-6 L -0.16563 0.05436 " pathEditMode="relative" rAng="0" ptsTypes="AA">
                                      <p:cBhvr>
                                        <p:cTn id="151" dur="1000" fill="hold"/>
                                        <p:tgtEl>
                                          <p:spTgt spid="78"/>
                                        </p:tgtEl>
                                        <p:attrNameLst>
                                          <p:attrName>ppt_x</p:attrName>
                                          <p:attrName>ppt_y</p:attrName>
                                        </p:attrNameLst>
                                      </p:cBhvr>
                                      <p:rCtr x="-83" y="27"/>
                                    </p:animMotion>
                                  </p:childTnLst>
                                </p:cTn>
                              </p:par>
                              <p:par>
                                <p:cTn id="152" presetID="1" presetClass="entr" presetSubtype="0" fill="hold" grpId="0" nodeType="withEffect">
                                  <p:stCondLst>
                                    <p:cond delay="0"/>
                                  </p:stCondLst>
                                  <p:childTnLst>
                                    <p:set>
                                      <p:cBhvr>
                                        <p:cTn id="153" dur="1" fill="hold">
                                          <p:stCondLst>
                                            <p:cond delay="0"/>
                                          </p:stCondLst>
                                        </p:cTn>
                                        <p:tgtEl>
                                          <p:spTgt spid="77"/>
                                        </p:tgtEl>
                                        <p:attrNameLst>
                                          <p:attrName>style.visibility</p:attrName>
                                        </p:attrNameLst>
                                      </p:cBhvr>
                                      <p:to>
                                        <p:strVal val="visible"/>
                                      </p:to>
                                    </p:set>
                                  </p:childTnLst>
                                </p:cTn>
                              </p:par>
                              <p:par>
                                <p:cTn id="154" presetID="9" presetClass="exit" presetSubtype="0" fill="hold" nodeType="withEffect">
                                  <p:stCondLst>
                                    <p:cond delay="0"/>
                                  </p:stCondLst>
                                  <p:childTnLst>
                                    <p:animEffect transition="out" filter="dissolve">
                                      <p:cBhvr>
                                        <p:cTn id="155" dur="500"/>
                                        <p:tgtEl>
                                          <p:spTgt spid="69"/>
                                        </p:tgtEl>
                                      </p:cBhvr>
                                    </p:animEffect>
                                    <p:set>
                                      <p:cBhvr>
                                        <p:cTn id="156"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8" grpId="1" animBg="1"/>
      <p:bldP spid="68" grpId="2" animBg="1"/>
      <p:bldP spid="71" grpId="0" animBg="1"/>
      <p:bldP spid="71" grpId="1" animBg="1"/>
      <p:bldP spid="71" grpId="2" animBg="1"/>
      <p:bldP spid="71" grpId="3" animBg="1"/>
      <p:bldP spid="71" grpId="4" animBg="1"/>
      <p:bldP spid="77" grpId="0" animBg="1"/>
      <p:bldP spid="78" grpId="0" animBg="1"/>
      <p:bldP spid="78" grpId="1" animBg="1"/>
      <p:bldP spid="79" grpId="0" animBg="1"/>
      <p:bldP spid="79" grpId="1" animBg="1"/>
      <p:bldP spid="80" grpId="0" animBg="1"/>
      <p:bldP spid="80" grpId="1" animBg="1"/>
      <p:bldP spid="81" grpId="0" animBg="1"/>
      <p:bldP spid="81" grpId="1" animBg="1"/>
      <p:bldP spid="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Thanks!</a:t>
            </a:r>
            <a:endParaRPr lang="en-US" dirty="0"/>
          </a:p>
        </p:txBody>
      </p:sp>
      <p:sp>
        <p:nvSpPr>
          <p:cNvPr id="3" name="Content Placeholder 2"/>
          <p:cNvSpPr>
            <a:spLocks noGrp="1"/>
          </p:cNvSpPr>
          <p:nvPr>
            <p:ph idx="1"/>
          </p:nvPr>
        </p:nvSpPr>
        <p:spPr>
          <a:xfrm>
            <a:off x="457200" y="1600200"/>
            <a:ext cx="8229600" cy="4827588"/>
          </a:xfrm>
        </p:spPr>
        <p:txBody>
          <a:bodyPr/>
          <a:lstStyle/>
          <a:p>
            <a:pPr>
              <a:defRPr/>
            </a:pPr>
            <a:r>
              <a:rPr lang="en-US" sz="2400" dirty="0" smtClean="0"/>
              <a:t>Salton Award Committee</a:t>
            </a:r>
          </a:p>
          <a:p>
            <a:pPr>
              <a:defRPr/>
            </a:pPr>
            <a:r>
              <a:rPr lang="en-US" sz="2400" dirty="0" smtClean="0"/>
              <a:t>Many great colleagues </a:t>
            </a:r>
          </a:p>
          <a:p>
            <a:pPr lvl="1">
              <a:defRPr/>
            </a:pPr>
            <a:r>
              <a:rPr lang="en-US" sz="2000" dirty="0" smtClean="0"/>
              <a:t>1979-1997,  Bell Labs/</a:t>
            </a:r>
            <a:r>
              <a:rPr lang="en-US" sz="2000" dirty="0" err="1" smtClean="0"/>
              <a:t>Bellcore</a:t>
            </a:r>
            <a:endParaRPr lang="en-US" sz="2000" dirty="0" smtClean="0"/>
          </a:p>
          <a:p>
            <a:pPr lvl="1">
              <a:defRPr/>
            </a:pPr>
            <a:r>
              <a:rPr lang="en-US" sz="2000" dirty="0" smtClean="0"/>
              <a:t>1997-present, Microsoft Research</a:t>
            </a:r>
          </a:p>
          <a:p>
            <a:pPr lvl="1">
              <a:defRPr/>
            </a:pPr>
            <a:r>
              <a:rPr lang="en-US" sz="2000" dirty="0" smtClean="0"/>
              <a:t>Many other collaborators …</a:t>
            </a:r>
          </a:p>
          <a:p>
            <a:pPr lvl="1">
              <a:buFont typeface="Wingdings" pitchFamily="2" charset="2"/>
              <a:buNone/>
              <a:defRPr/>
            </a:pPr>
            <a:endParaRPr lang="en-US" sz="2000" dirty="0" smtClean="0"/>
          </a:p>
          <a:p>
            <a:pPr>
              <a:defRPr/>
            </a:pPr>
            <a:r>
              <a:rPr lang="en-US" sz="2400" dirty="0" smtClean="0"/>
              <a:t>Tremendous honor</a:t>
            </a:r>
          </a:p>
          <a:p>
            <a:pPr>
              <a:defRPr/>
            </a:pPr>
            <a:r>
              <a:rPr lang="en-US" sz="2400" dirty="0" smtClean="0"/>
              <a:t>Salton number = 2 or 3</a:t>
            </a:r>
          </a:p>
          <a:p>
            <a:pPr lvl="1">
              <a:defRPr/>
            </a:pPr>
            <a:r>
              <a:rPr lang="en-US" sz="1800" dirty="0" smtClean="0"/>
              <a:t>Michael </a:t>
            </a:r>
            <a:r>
              <a:rPr lang="en-US" sz="1800" dirty="0" err="1" smtClean="0"/>
              <a:t>Lesk</a:t>
            </a:r>
            <a:r>
              <a:rPr lang="en-US" sz="1800" dirty="0" smtClean="0"/>
              <a:t>: SMART @ Harvard (early 1960’s)</a:t>
            </a:r>
          </a:p>
          <a:p>
            <a:pPr lvl="1">
              <a:defRPr/>
            </a:pPr>
            <a:r>
              <a:rPr lang="en-US" sz="1800" dirty="0" smtClean="0"/>
              <a:t>CHI 1995 Panel: </a:t>
            </a:r>
            <a:r>
              <a:rPr lang="en-US" sz="1800" i="1" dirty="0" smtClean="0"/>
              <a:t>“Searching &amp; browsing: Can we find a synergy”?</a:t>
            </a:r>
          </a:p>
        </p:txBody>
      </p:sp>
      <p:sp>
        <p:nvSpPr>
          <p:cNvPr id="32771" name="Date Placeholder 3"/>
          <p:cNvSpPr>
            <a:spLocks noGrp="1"/>
          </p:cNvSpPr>
          <p:nvPr>
            <p:ph type="dt" sz="quarter" idx="10"/>
          </p:nvPr>
        </p:nvSpPr>
        <p:spPr>
          <a:noFill/>
        </p:spPr>
        <p:txBody>
          <a:bodyPr/>
          <a:lstStyle/>
          <a:p>
            <a:r>
              <a:rPr lang="en-US"/>
              <a:t>SIGIR 2009</a:t>
            </a:r>
          </a:p>
        </p:txBody>
      </p:sp>
      <p:pic>
        <p:nvPicPr>
          <p:cNvPr id="32777" name="Picture 9"/>
          <p:cNvPicPr>
            <a:picLocks noChangeAspect="1" noChangeArrowheads="1"/>
          </p:cNvPicPr>
          <p:nvPr/>
        </p:nvPicPr>
        <p:blipFill>
          <a:blip r:embed="rId3"/>
          <a:srcRect/>
          <a:stretch>
            <a:fillRect/>
          </a:stretch>
        </p:blipFill>
        <p:spPr bwMode="auto">
          <a:xfrm>
            <a:off x="2832100" y="3632200"/>
            <a:ext cx="5821363" cy="260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277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7602" name="Rectangle 2"/>
          <p:cNvSpPr>
            <a:spLocks noGrp="1" noRot="1" noChangeArrowheads="1"/>
          </p:cNvSpPr>
          <p:nvPr>
            <p:ph type="title"/>
          </p:nvPr>
        </p:nvSpPr>
        <p:spPr/>
        <p:txBody>
          <a:bodyPr/>
          <a:lstStyle/>
          <a:p>
            <a:pPr eaLnBrk="1" hangingPunct="1">
              <a:defRPr/>
            </a:pPr>
            <a:r>
              <a:rPr lang="en-US" dirty="0" err="1" smtClean="0">
                <a:solidFill>
                  <a:schemeClr val="tx1"/>
                </a:solidFill>
              </a:rPr>
              <a:t>PSearch</a:t>
            </a:r>
            <a:r>
              <a:rPr lang="en-US" dirty="0" smtClean="0">
                <a:solidFill>
                  <a:schemeClr val="tx1"/>
                </a:solidFill>
              </a:rPr>
              <a:t> “Demo”</a:t>
            </a:r>
            <a:endParaRPr lang="en-US" sz="3200" dirty="0" smtClean="0">
              <a:solidFill>
                <a:schemeClr val="tx1"/>
              </a:solidFill>
            </a:endParaRPr>
          </a:p>
        </p:txBody>
      </p:sp>
      <p:sp>
        <p:nvSpPr>
          <p:cNvPr id="1177604" name="Rectangle 4"/>
          <p:cNvSpPr>
            <a:spLocks noChangeArrowheads="1"/>
          </p:cNvSpPr>
          <p:nvPr/>
        </p:nvSpPr>
        <p:spPr bwMode="auto">
          <a:xfrm>
            <a:off x="376238" y="1330325"/>
            <a:ext cx="6994525" cy="920750"/>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Char char="n"/>
              <a:defRPr/>
            </a:pPr>
            <a:r>
              <a:rPr lang="en-US" sz="3200" b="0" dirty="0">
                <a:effectLst>
                  <a:outerShdw blurRad="38100" dist="38100" dir="2700000" algn="tl">
                    <a:srgbClr val="000000"/>
                  </a:outerShdw>
                </a:effectLst>
                <a:latin typeface="+mj-lt"/>
              </a:rPr>
              <a:t>Query: </a:t>
            </a:r>
            <a:r>
              <a:rPr lang="en-US" sz="3200" b="0" i="1" dirty="0">
                <a:effectLst>
                  <a:outerShdw blurRad="38100" dist="38100" dir="2700000" algn="tl">
                    <a:srgbClr val="000000"/>
                  </a:outerShdw>
                </a:effectLst>
                <a:latin typeface="+mj-lt"/>
              </a:rPr>
              <a:t>SIGIR</a:t>
            </a:r>
          </a:p>
        </p:txBody>
      </p:sp>
      <p:sp>
        <p:nvSpPr>
          <p:cNvPr id="70659" name="Date Placeholder 9"/>
          <p:cNvSpPr>
            <a:spLocks noGrp="1"/>
          </p:cNvSpPr>
          <p:nvPr>
            <p:ph type="dt" sz="quarter" idx="10"/>
          </p:nvPr>
        </p:nvSpPr>
        <p:spPr>
          <a:noFill/>
        </p:spPr>
        <p:txBody>
          <a:bodyPr/>
          <a:lstStyle/>
          <a:p>
            <a:r>
              <a:rPr lang="en-US"/>
              <a:t>SIGIR 2009</a:t>
            </a:r>
          </a:p>
        </p:txBody>
      </p:sp>
      <p:pic>
        <p:nvPicPr>
          <p:cNvPr id="13" name="Picture 2"/>
          <p:cNvPicPr>
            <a:picLocks noChangeAspect="1" noChangeArrowheads="1"/>
          </p:cNvPicPr>
          <p:nvPr/>
        </p:nvPicPr>
        <p:blipFill>
          <a:blip r:embed="rId3"/>
          <a:srcRect/>
          <a:stretch>
            <a:fillRect/>
          </a:stretch>
        </p:blipFill>
        <p:spPr bwMode="auto">
          <a:xfrm>
            <a:off x="1881188" y="2019300"/>
            <a:ext cx="6108700" cy="4314825"/>
          </a:xfrm>
          <a:prstGeom prst="rect">
            <a:avLst/>
          </a:prstGeom>
          <a:noFill/>
          <a:ln w="9525">
            <a:noFill/>
            <a:miter lim="800000"/>
            <a:headEnd/>
            <a:tailEnd/>
          </a:ln>
        </p:spPr>
      </p:pic>
      <p:grpSp>
        <p:nvGrpSpPr>
          <p:cNvPr id="2" name="Group 20"/>
          <p:cNvGrpSpPr>
            <a:grpSpLocks/>
          </p:cNvGrpSpPr>
          <p:nvPr/>
        </p:nvGrpSpPr>
        <p:grpSpPr bwMode="auto">
          <a:xfrm>
            <a:off x="1862138" y="2012950"/>
            <a:ext cx="6248400" cy="4422775"/>
            <a:chOff x="2520017" y="2045623"/>
            <a:chExt cx="5968137" cy="4232345"/>
          </a:xfrm>
        </p:grpSpPr>
        <p:pic>
          <p:nvPicPr>
            <p:cNvPr id="70662" name="Picture 2"/>
            <p:cNvPicPr>
              <a:picLocks noChangeAspect="1" noChangeArrowheads="1"/>
            </p:cNvPicPr>
            <p:nvPr/>
          </p:nvPicPr>
          <p:blipFill>
            <a:blip r:embed="rId4"/>
            <a:srcRect/>
            <a:stretch>
              <a:fillRect/>
            </a:stretch>
          </p:blipFill>
          <p:spPr bwMode="auto">
            <a:xfrm>
              <a:off x="2520017" y="2045623"/>
              <a:ext cx="5968137" cy="4232345"/>
            </a:xfrm>
            <a:prstGeom prst="rect">
              <a:avLst/>
            </a:prstGeom>
            <a:noFill/>
            <a:ln w="9525">
              <a:noFill/>
              <a:miter lim="800000"/>
              <a:headEnd/>
              <a:tailEnd/>
            </a:ln>
          </p:spPr>
        </p:pic>
        <p:sp>
          <p:nvSpPr>
            <p:cNvPr id="70663" name="Rectangle 19"/>
            <p:cNvSpPr>
              <a:spLocks noChangeArrowheads="1"/>
            </p:cNvSpPr>
            <p:nvPr/>
          </p:nvSpPr>
          <p:spPr bwMode="auto">
            <a:xfrm>
              <a:off x="3384644" y="3411940"/>
              <a:ext cx="3398293" cy="1282889"/>
            </a:xfrm>
            <a:prstGeom prst="rect">
              <a:avLst/>
            </a:prstGeom>
            <a:solidFill>
              <a:srgbClr val="FFFFCC">
                <a:alpha val="23137"/>
              </a:srgbClr>
            </a:solidFill>
            <a:ln w="28575" algn="ctr">
              <a:solidFill>
                <a:srgbClr val="FF0000"/>
              </a:solidFill>
              <a:round/>
              <a:headEnd/>
              <a:tailEnd/>
            </a:ln>
          </p:spPr>
          <p:txBody>
            <a:bodyPr/>
            <a:lstStyle/>
            <a:p>
              <a:pPr eaLnBrk="0" hangingPunct="0"/>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8625" y="203200"/>
            <a:ext cx="8382000" cy="1143000"/>
          </a:xfrm>
          <a:prstGeom prst="rect">
            <a:avLst/>
          </a:prstGeom>
        </p:spPr>
        <p:txBody>
          <a:bodyPr anchor="ctr">
            <a:normAutofit/>
          </a:bodyPr>
          <a:lstStyle/>
          <a:p>
            <a:pPr algn="ctr">
              <a:defRPr/>
            </a:pPr>
            <a:endParaRPr lang="en-US" sz="4400" dirty="0">
              <a:solidFill>
                <a:schemeClr val="tx2"/>
              </a:solidFill>
              <a:effectLst>
                <a:outerShdw blurRad="38100" dist="38100" dir="2700000" algn="tl">
                  <a:srgbClr val="000000"/>
                </a:outerShdw>
              </a:effectLst>
              <a:latin typeface="+mj-lt"/>
            </a:endParaRPr>
          </a:p>
        </p:txBody>
      </p:sp>
      <p:sp>
        <p:nvSpPr>
          <p:cNvPr id="3" name="Content Placeholder 4"/>
          <p:cNvSpPr txBox="1">
            <a:spLocks/>
          </p:cNvSpPr>
          <p:nvPr/>
        </p:nvSpPr>
        <p:spPr>
          <a:xfrm>
            <a:off x="239713" y="1452563"/>
            <a:ext cx="8736012" cy="4783137"/>
          </a:xfrm>
          <a:prstGeom prst="rect">
            <a:avLst/>
          </a:prstGeom>
        </p:spPr>
        <p:txBody>
          <a:bodyPr>
            <a:normAutofit fontScale="92500" lnSpcReduction="10000"/>
          </a:bodyPr>
          <a:lstStyle/>
          <a:p>
            <a:pPr marL="342900" indent="-342900">
              <a:lnSpc>
                <a:spcPct val="90000"/>
              </a:lnSpc>
              <a:spcBef>
                <a:spcPts val="600"/>
              </a:spcBef>
              <a:buClr>
                <a:srgbClr val="FFC000"/>
              </a:buClr>
              <a:buFont typeface="Wingdings" pitchFamily="2" charset="2"/>
              <a:buChar char="§"/>
              <a:defRPr/>
            </a:pPr>
            <a:r>
              <a:rPr lang="en-US" sz="2800" b="0" dirty="0">
                <a:solidFill>
                  <a:schemeClr val="tx2"/>
                </a:solidFill>
                <a:effectLst>
                  <a:outerShdw blurRad="38100" dist="38100" dir="2700000" algn="tl">
                    <a:srgbClr val="000000"/>
                  </a:outerShdw>
                </a:effectLst>
                <a:latin typeface="+mn-lt"/>
              </a:rPr>
              <a:t>Building a User Profile</a:t>
            </a:r>
          </a:p>
          <a:p>
            <a:pPr marL="800100" lvl="1" indent="-342900">
              <a:lnSpc>
                <a:spcPct val="90000"/>
              </a:lnSpc>
              <a:spcBef>
                <a:spcPts val="600"/>
              </a:spcBef>
              <a:buClr>
                <a:schemeClr val="accent2"/>
              </a:buClr>
              <a:buFont typeface="Wingdings" pitchFamily="2" charset="2"/>
              <a:buChar char="§"/>
              <a:defRPr/>
            </a:pPr>
            <a:r>
              <a:rPr lang="en-US" sz="2400" b="0" dirty="0">
                <a:effectLst>
                  <a:outerShdw blurRad="38100" dist="38100" dir="2700000" algn="tl">
                    <a:srgbClr val="000000"/>
                  </a:outerShdw>
                </a:effectLst>
                <a:latin typeface="+mn-lt"/>
              </a:rPr>
              <a:t>Type </a:t>
            </a:r>
            <a:r>
              <a:rPr lang="en-US" sz="2400" b="0" dirty="0">
                <a:effectLst>
                  <a:outerShdw blurRad="38100" dist="38100" dir="2700000" algn="tl">
                    <a:srgbClr val="000000"/>
                  </a:outerShdw>
                </a:effectLst>
                <a:latin typeface="+mn-lt"/>
              </a:rPr>
              <a:t>of information</a:t>
            </a:r>
          </a:p>
          <a:p>
            <a:pPr marL="1200150" lvl="2" indent="-285750">
              <a:lnSpc>
                <a:spcPct val="90000"/>
              </a:lnSpc>
              <a:spcBef>
                <a:spcPts val="600"/>
              </a:spcBef>
              <a:buFont typeface="Wingdings" pitchFamily="2" charset="2"/>
              <a:buChar char="§"/>
              <a:defRPr/>
            </a:pPr>
            <a:r>
              <a:rPr lang="en-US" sz="2000" b="0" dirty="0">
                <a:effectLst>
                  <a:outerShdw blurRad="38100" dist="38100" dir="2700000" algn="tl">
                    <a:srgbClr val="000000"/>
                  </a:outerShdw>
                </a:effectLst>
                <a:latin typeface="+mn-lt"/>
              </a:rPr>
              <a:t>Content</a:t>
            </a:r>
            <a:r>
              <a:rPr lang="en-US" sz="2000" b="0" dirty="0">
                <a:effectLst>
                  <a:outerShdw blurRad="38100" dist="38100" dir="2700000" algn="tl">
                    <a:srgbClr val="000000"/>
                  </a:outerShdw>
                </a:effectLst>
                <a:latin typeface="+mn-lt"/>
              </a:rPr>
              <a:t>: Past queries, web pages, desktop</a:t>
            </a:r>
          </a:p>
          <a:p>
            <a:pPr marL="1200150" lvl="2" indent="-285750">
              <a:lnSpc>
                <a:spcPct val="90000"/>
              </a:lnSpc>
              <a:spcBef>
                <a:spcPts val="600"/>
              </a:spcBef>
              <a:buFont typeface="Wingdings" pitchFamily="2" charset="2"/>
              <a:buChar char="§"/>
              <a:defRPr/>
            </a:pPr>
            <a:r>
              <a:rPr lang="en-US" sz="2000" b="0" dirty="0">
                <a:effectLst>
                  <a:outerShdw blurRad="38100" dist="38100" dir="2700000" algn="tl">
                    <a:srgbClr val="000000"/>
                  </a:outerShdw>
                </a:effectLst>
                <a:latin typeface="+mn-lt"/>
              </a:rPr>
              <a:t>Behavior: Visited pages, </a:t>
            </a:r>
            <a:r>
              <a:rPr lang="en-US" sz="2000" b="0" dirty="0">
                <a:effectLst>
                  <a:outerShdw blurRad="38100" dist="38100" dir="2700000" algn="tl">
                    <a:srgbClr val="000000"/>
                  </a:outerShdw>
                </a:effectLst>
                <a:latin typeface="+mn-lt"/>
              </a:rPr>
              <a:t>explicit feedback</a:t>
            </a:r>
            <a:endParaRPr lang="en-US" sz="2000" b="0" dirty="0">
              <a:effectLst>
                <a:outerShdw blurRad="38100" dist="38100" dir="2700000" algn="tl">
                  <a:srgbClr val="000000"/>
                </a:outerShdw>
              </a:effectLst>
              <a:latin typeface="+mn-lt"/>
            </a:endParaRPr>
          </a:p>
          <a:p>
            <a:pPr marL="800100" lvl="1" indent="-342900">
              <a:lnSpc>
                <a:spcPct val="90000"/>
              </a:lnSpc>
              <a:spcBef>
                <a:spcPts val="600"/>
              </a:spcBef>
              <a:buClr>
                <a:schemeClr val="accent2"/>
              </a:buClr>
              <a:buFont typeface="Wingdings" pitchFamily="2" charset="2"/>
              <a:buChar char="§"/>
              <a:defRPr/>
            </a:pPr>
            <a:r>
              <a:rPr lang="en-US" sz="2400" b="0" dirty="0">
                <a:effectLst>
                  <a:outerShdw blurRad="38100" dist="38100" dir="2700000" algn="tl">
                    <a:srgbClr val="000000"/>
                  </a:outerShdw>
                </a:effectLst>
                <a:latin typeface="+mn-lt"/>
              </a:rPr>
              <a:t>Time frame: Short term, long term</a:t>
            </a:r>
          </a:p>
          <a:p>
            <a:pPr marL="800100" lvl="1" indent="-342900">
              <a:lnSpc>
                <a:spcPct val="90000"/>
              </a:lnSpc>
              <a:spcBef>
                <a:spcPts val="600"/>
              </a:spcBef>
              <a:buClr>
                <a:schemeClr val="accent2"/>
              </a:buClr>
              <a:buFont typeface="Wingdings" pitchFamily="2" charset="2"/>
              <a:buChar char="§"/>
              <a:defRPr/>
            </a:pPr>
            <a:r>
              <a:rPr lang="en-US" sz="2400" b="0" dirty="0">
                <a:effectLst>
                  <a:outerShdw blurRad="38100" dist="38100" dir="2700000" algn="tl">
                    <a:srgbClr val="000000"/>
                  </a:outerShdw>
                </a:effectLst>
                <a:latin typeface="+mn-lt"/>
              </a:rPr>
              <a:t>Who: Individual, group</a:t>
            </a:r>
          </a:p>
          <a:p>
            <a:pPr marL="800100" lvl="1" indent="-342900">
              <a:lnSpc>
                <a:spcPct val="90000"/>
              </a:lnSpc>
              <a:spcBef>
                <a:spcPts val="600"/>
              </a:spcBef>
              <a:buClr>
                <a:schemeClr val="accent2"/>
              </a:buClr>
              <a:buFont typeface="Wingdings" pitchFamily="2" charset="2"/>
              <a:buChar char="§"/>
              <a:defRPr/>
            </a:pPr>
            <a:r>
              <a:rPr lang="en-US" sz="2400" b="0" dirty="0">
                <a:effectLst>
                  <a:outerShdw blurRad="38100" dist="38100" dir="2700000" algn="tl">
                    <a:srgbClr val="000000"/>
                  </a:outerShdw>
                </a:effectLst>
                <a:latin typeface="+mn-lt"/>
              </a:rPr>
              <a:t>Where the profile resides:</a:t>
            </a:r>
          </a:p>
          <a:p>
            <a:pPr marL="1200150" lvl="2" indent="-285750">
              <a:lnSpc>
                <a:spcPct val="90000"/>
              </a:lnSpc>
              <a:spcBef>
                <a:spcPts val="600"/>
              </a:spcBef>
              <a:buFont typeface="Wingdings" pitchFamily="2" charset="2"/>
              <a:buChar char="§"/>
              <a:defRPr/>
            </a:pPr>
            <a:r>
              <a:rPr lang="en-US" sz="2000" b="0" dirty="0">
                <a:effectLst>
                  <a:outerShdw blurRad="38100" dist="38100" dir="2700000" algn="tl">
                    <a:srgbClr val="000000"/>
                  </a:outerShdw>
                </a:effectLst>
                <a:latin typeface="+mn-lt"/>
              </a:rPr>
              <a:t>Local: Richer profile, improved </a:t>
            </a:r>
            <a:r>
              <a:rPr lang="en-US" sz="2000" b="0" dirty="0">
                <a:effectLst>
                  <a:outerShdw blurRad="38100" dist="38100" dir="2700000" algn="tl">
                    <a:srgbClr val="000000"/>
                  </a:outerShdw>
                </a:effectLst>
                <a:latin typeface="+mn-lt"/>
              </a:rPr>
              <a:t>privacy   [but, increasingly rich public data]</a:t>
            </a:r>
            <a:endParaRPr lang="en-US" sz="2000" b="0" dirty="0">
              <a:effectLst>
                <a:outerShdw blurRad="38100" dist="38100" dir="2700000" algn="tl">
                  <a:srgbClr val="000000"/>
                </a:outerShdw>
              </a:effectLst>
              <a:latin typeface="+mn-lt"/>
            </a:endParaRPr>
          </a:p>
          <a:p>
            <a:pPr marL="1200150" lvl="2" indent="-285750">
              <a:lnSpc>
                <a:spcPct val="90000"/>
              </a:lnSpc>
              <a:spcBef>
                <a:spcPts val="600"/>
              </a:spcBef>
              <a:buFont typeface="Wingdings" pitchFamily="2" charset="2"/>
              <a:buChar char="§"/>
              <a:defRPr/>
            </a:pPr>
            <a:r>
              <a:rPr lang="en-US" sz="2000" b="0" dirty="0">
                <a:effectLst>
                  <a:outerShdw blurRad="38100" dist="38100" dir="2700000" algn="tl">
                    <a:srgbClr val="000000"/>
                  </a:outerShdw>
                </a:effectLst>
                <a:latin typeface="+mn-lt"/>
              </a:rPr>
              <a:t>Server: Richer communities, </a:t>
            </a:r>
            <a:r>
              <a:rPr lang="en-US" sz="2000" b="0" dirty="0">
                <a:effectLst>
                  <a:outerShdw blurRad="38100" dist="38100" dir="2700000" algn="tl">
                    <a:srgbClr val="000000"/>
                  </a:outerShdw>
                </a:effectLst>
                <a:latin typeface="+mn-lt"/>
              </a:rPr>
              <a:t>portability  </a:t>
            </a:r>
          </a:p>
          <a:p>
            <a:pPr marL="285750" indent="-285750">
              <a:lnSpc>
                <a:spcPct val="90000"/>
              </a:lnSpc>
              <a:spcBef>
                <a:spcPts val="600"/>
              </a:spcBef>
              <a:buClr>
                <a:srgbClr val="FFC000"/>
              </a:buClr>
              <a:buFont typeface="Wingdings" pitchFamily="2" charset="2"/>
              <a:buChar char="§"/>
              <a:defRPr/>
            </a:pPr>
            <a:r>
              <a:rPr lang="en-US" sz="2800" b="0" dirty="0">
                <a:solidFill>
                  <a:schemeClr val="tx2"/>
                </a:solidFill>
                <a:effectLst>
                  <a:outerShdw blurRad="38100" dist="38100" dir="2700000" algn="tl">
                    <a:srgbClr val="000000"/>
                  </a:outerShdw>
                </a:effectLst>
                <a:latin typeface="+mn-lt"/>
              </a:rPr>
              <a:t>Using the User Profile</a:t>
            </a:r>
          </a:p>
          <a:p>
            <a:pPr marL="742950" lvl="1" indent="-285750">
              <a:lnSpc>
                <a:spcPct val="90000"/>
              </a:lnSpc>
              <a:spcBef>
                <a:spcPts val="600"/>
              </a:spcBef>
              <a:buClr>
                <a:schemeClr val="accent2"/>
              </a:buClr>
              <a:buFont typeface="Wingdings" pitchFamily="2" charset="2"/>
              <a:buChar char="§"/>
              <a:defRPr/>
            </a:pPr>
            <a:r>
              <a:rPr lang="en-US" sz="2800" b="0" dirty="0">
                <a:solidFill>
                  <a:schemeClr val="tx2"/>
                </a:solidFill>
                <a:effectLst>
                  <a:outerShdw blurRad="38100" dist="38100" dir="2700000" algn="tl">
                    <a:srgbClr val="000000"/>
                  </a:outerShdw>
                </a:effectLst>
                <a:latin typeface="+mn-lt"/>
              </a:rPr>
              <a:t>Ranking</a:t>
            </a:r>
          </a:p>
          <a:p>
            <a:pPr marL="742950" lvl="1" indent="-285750">
              <a:lnSpc>
                <a:spcPct val="90000"/>
              </a:lnSpc>
              <a:spcBef>
                <a:spcPts val="600"/>
              </a:spcBef>
              <a:buClr>
                <a:schemeClr val="accent2"/>
              </a:buClr>
              <a:buFont typeface="Wingdings" pitchFamily="2" charset="2"/>
              <a:buChar char="§"/>
              <a:defRPr/>
            </a:pPr>
            <a:r>
              <a:rPr lang="en-US" sz="2800" b="0" dirty="0">
                <a:solidFill>
                  <a:schemeClr val="tx2"/>
                </a:solidFill>
                <a:effectLst>
                  <a:outerShdw blurRad="38100" dist="38100" dir="2700000" algn="tl">
                    <a:srgbClr val="000000"/>
                  </a:outerShdw>
                </a:effectLst>
                <a:latin typeface="+mn-lt"/>
              </a:rPr>
              <a:t>Query support</a:t>
            </a:r>
          </a:p>
          <a:p>
            <a:pPr marL="742950" lvl="1" indent="-285750">
              <a:lnSpc>
                <a:spcPct val="90000"/>
              </a:lnSpc>
              <a:spcBef>
                <a:spcPts val="600"/>
              </a:spcBef>
              <a:buClr>
                <a:schemeClr val="accent2"/>
              </a:buClr>
              <a:buFont typeface="Wingdings" pitchFamily="2" charset="2"/>
              <a:buChar char="§"/>
              <a:defRPr/>
            </a:pPr>
            <a:r>
              <a:rPr lang="en-US" sz="2800" b="0" dirty="0">
                <a:solidFill>
                  <a:schemeClr val="tx2"/>
                </a:solidFill>
                <a:effectLst>
                  <a:outerShdw blurRad="38100" dist="38100" dir="2700000" algn="tl">
                    <a:srgbClr val="000000"/>
                  </a:outerShdw>
                </a:effectLst>
                <a:latin typeface="+mn-lt"/>
              </a:rPr>
              <a:t>Result presentation</a:t>
            </a:r>
          </a:p>
          <a:p>
            <a:pPr marL="285750" indent="-285750">
              <a:lnSpc>
                <a:spcPct val="90000"/>
              </a:lnSpc>
              <a:spcBef>
                <a:spcPts val="600"/>
              </a:spcBef>
              <a:buFont typeface="Arial" charset="0"/>
              <a:buChar char="–"/>
              <a:defRPr/>
            </a:pPr>
            <a:endParaRPr lang="en-US" sz="2000" b="0" dirty="0">
              <a:effectLst>
                <a:outerShdw blurRad="38100" dist="38100" dir="2700000" algn="tl">
                  <a:srgbClr val="000000"/>
                </a:outerShdw>
              </a:effectLst>
              <a:latin typeface="+mn-lt"/>
            </a:endParaRPr>
          </a:p>
        </p:txBody>
      </p:sp>
      <p:cxnSp>
        <p:nvCxnSpPr>
          <p:cNvPr id="8" name="Straight Connector 7"/>
          <p:cNvCxnSpPr>
            <a:cxnSpLocks noChangeShapeType="1"/>
          </p:cNvCxnSpPr>
          <p:nvPr/>
        </p:nvCxnSpPr>
        <p:spPr bwMode="auto">
          <a:xfrm>
            <a:off x="2536825" y="2768600"/>
            <a:ext cx="1292225" cy="9525"/>
          </a:xfrm>
          <a:prstGeom prst="line">
            <a:avLst/>
          </a:prstGeom>
          <a:noFill/>
          <a:ln w="38100" algn="ctr">
            <a:solidFill>
              <a:schemeClr val="hlink"/>
            </a:solidFill>
            <a:round/>
            <a:headEnd/>
            <a:tailEnd/>
          </a:ln>
        </p:spPr>
      </p:cxnSp>
      <p:cxnSp>
        <p:nvCxnSpPr>
          <p:cNvPr id="10" name="Straight Connector 9"/>
          <p:cNvCxnSpPr>
            <a:cxnSpLocks noChangeShapeType="1"/>
          </p:cNvCxnSpPr>
          <p:nvPr/>
        </p:nvCxnSpPr>
        <p:spPr bwMode="auto">
          <a:xfrm flipV="1">
            <a:off x="3903663" y="3136900"/>
            <a:ext cx="1100137" cy="3175"/>
          </a:xfrm>
          <a:prstGeom prst="line">
            <a:avLst/>
          </a:prstGeom>
          <a:noFill/>
          <a:ln w="38100" algn="ctr">
            <a:solidFill>
              <a:schemeClr val="hlink"/>
            </a:solidFill>
            <a:round/>
            <a:headEnd/>
            <a:tailEnd/>
          </a:ln>
        </p:spPr>
      </p:cxnSp>
      <p:cxnSp>
        <p:nvCxnSpPr>
          <p:cNvPr id="12" name="Straight Connector 11"/>
          <p:cNvCxnSpPr>
            <a:cxnSpLocks noChangeShapeType="1"/>
          </p:cNvCxnSpPr>
          <p:nvPr/>
        </p:nvCxnSpPr>
        <p:spPr bwMode="auto">
          <a:xfrm>
            <a:off x="1501775" y="4130675"/>
            <a:ext cx="533400" cy="3175"/>
          </a:xfrm>
          <a:prstGeom prst="line">
            <a:avLst/>
          </a:prstGeom>
          <a:noFill/>
          <a:ln w="38100" algn="ctr">
            <a:solidFill>
              <a:schemeClr val="hlink"/>
            </a:solidFill>
            <a:round/>
            <a:headEnd/>
            <a:tailEnd/>
          </a:ln>
        </p:spPr>
      </p:cxnSp>
      <p:sp>
        <p:nvSpPr>
          <p:cNvPr id="18" name="TextBox 17"/>
          <p:cNvSpPr txBox="1">
            <a:spLocks noChangeArrowheads="1"/>
          </p:cNvSpPr>
          <p:nvPr/>
        </p:nvSpPr>
        <p:spPr bwMode="auto">
          <a:xfrm>
            <a:off x="6488113" y="1820863"/>
            <a:ext cx="1595437" cy="579437"/>
          </a:xfrm>
          <a:prstGeom prst="rect">
            <a:avLst/>
          </a:prstGeom>
          <a:noFill/>
          <a:ln w="9525">
            <a:noFill/>
            <a:miter lim="800000"/>
            <a:headEnd/>
            <a:tailEnd/>
          </a:ln>
        </p:spPr>
        <p:txBody>
          <a:bodyPr>
            <a:spAutoFit/>
          </a:bodyPr>
          <a:lstStyle/>
          <a:p>
            <a:pPr algn="r"/>
            <a:r>
              <a:rPr lang="en-US" sz="3200" b="0" i="1">
                <a:solidFill>
                  <a:schemeClr val="hlink"/>
                </a:solidFill>
                <a:latin typeface="Calibri" pitchFamily="34" charset="0"/>
              </a:rPr>
              <a:t>PSearch</a:t>
            </a:r>
          </a:p>
        </p:txBody>
      </p:sp>
      <p:cxnSp>
        <p:nvCxnSpPr>
          <p:cNvPr id="33" name="Straight Connector 32"/>
          <p:cNvCxnSpPr>
            <a:cxnSpLocks noChangeShapeType="1"/>
          </p:cNvCxnSpPr>
          <p:nvPr/>
        </p:nvCxnSpPr>
        <p:spPr bwMode="auto">
          <a:xfrm flipV="1">
            <a:off x="1803400" y="3463925"/>
            <a:ext cx="1181100" cy="12700"/>
          </a:xfrm>
          <a:prstGeom prst="line">
            <a:avLst/>
          </a:prstGeom>
          <a:noFill/>
          <a:ln w="38100" algn="ctr">
            <a:solidFill>
              <a:srgbClr val="FFC000"/>
            </a:solidFill>
            <a:round/>
            <a:headEnd/>
            <a:tailEnd/>
          </a:ln>
        </p:spPr>
      </p:cxnSp>
      <p:cxnSp>
        <p:nvCxnSpPr>
          <p:cNvPr id="4" name="Straight Connector 7"/>
          <p:cNvCxnSpPr>
            <a:cxnSpLocks noChangeShapeType="1"/>
          </p:cNvCxnSpPr>
          <p:nvPr/>
        </p:nvCxnSpPr>
        <p:spPr bwMode="auto">
          <a:xfrm flipV="1">
            <a:off x="4852988" y="2468563"/>
            <a:ext cx="793750" cy="1587"/>
          </a:xfrm>
          <a:prstGeom prst="line">
            <a:avLst/>
          </a:prstGeom>
          <a:noFill/>
          <a:ln w="38100" algn="ctr">
            <a:solidFill>
              <a:schemeClr val="hlink"/>
            </a:solidFill>
            <a:round/>
            <a:headEnd/>
            <a:tailEnd/>
          </a:ln>
        </p:spPr>
      </p:cxnSp>
      <p:sp>
        <p:nvSpPr>
          <p:cNvPr id="72713" name="Date Placeholder 12"/>
          <p:cNvSpPr>
            <a:spLocks noGrp="1"/>
          </p:cNvSpPr>
          <p:nvPr>
            <p:ph type="dt" sz="quarter" idx="10"/>
          </p:nvPr>
        </p:nvSpPr>
        <p:spPr>
          <a:noFill/>
        </p:spPr>
        <p:txBody>
          <a:bodyPr/>
          <a:lstStyle/>
          <a:p>
            <a:r>
              <a:rPr lang="en-US"/>
              <a:t>SIGIR 2009</a:t>
            </a:r>
          </a:p>
        </p:txBody>
      </p:sp>
      <p:sp>
        <p:nvSpPr>
          <p:cNvPr id="15" name="Rectangle 2"/>
          <p:cNvSpPr txBox="1">
            <a:spLocks noRot="1" noChangeArrowheads="1"/>
          </p:cNvSpPr>
          <p:nvPr/>
        </p:nvSpPr>
        <p:spPr bwMode="auto">
          <a:xfrm>
            <a:off x="474663" y="188913"/>
            <a:ext cx="8229600" cy="1143000"/>
          </a:xfrm>
          <a:prstGeom prst="rect">
            <a:avLst/>
          </a:prstGeom>
          <a:noFill/>
          <a:ln w="9525">
            <a:noFill/>
            <a:miter lim="800000"/>
            <a:headEnd/>
            <a:tailEnd/>
          </a:ln>
          <a:effectLst/>
        </p:spPr>
        <p:txBody>
          <a:bodyPr anchor="ctr"/>
          <a:lstStyle/>
          <a:p>
            <a:pPr algn="ctr" eaLnBrk="0" hangingPunct="0">
              <a:defRPr/>
            </a:pPr>
            <a:r>
              <a:rPr lang="en-US" sz="4400" kern="0">
                <a:solidFill>
                  <a:schemeClr val="tx2"/>
                </a:solidFill>
                <a:effectLst>
                  <a:outerShdw blurRad="38100" dist="38100" dir="2700000" algn="tl">
                    <a:srgbClr val="000000">
                      <a:alpha val="43137"/>
                    </a:srgbClr>
                  </a:outerShdw>
                </a:effectLst>
                <a:latin typeface="+mj-lt"/>
                <a:ea typeface="+mj-ea"/>
                <a:cs typeface="+mj-cs"/>
              </a:rPr>
              <a:t>Personalization</a:t>
            </a:r>
            <a:endParaRPr lang="en-US" sz="4400" kern="0" dirty="0">
              <a:solidFill>
                <a:schemeClr val="tx2"/>
              </a:solidFill>
              <a:effectLst>
                <a:outerShdw blurRad="38100" dist="38100" dir="2700000" algn="tl">
                  <a:srgbClr val="000000">
                    <a:alpha val="43137"/>
                  </a:srgbClr>
                </a:outerShdw>
              </a:effectLst>
              <a:latin typeface="+mj-lt"/>
              <a:ea typeface="+mj-ea"/>
              <a:cs typeface="+mj-cs"/>
            </a:endParaRPr>
          </a:p>
        </p:txBody>
      </p:sp>
      <p:cxnSp>
        <p:nvCxnSpPr>
          <p:cNvPr id="30" name="Straight Connector 7"/>
          <p:cNvCxnSpPr>
            <a:cxnSpLocks noChangeShapeType="1"/>
          </p:cNvCxnSpPr>
          <p:nvPr/>
        </p:nvCxnSpPr>
        <p:spPr bwMode="auto">
          <a:xfrm flipV="1">
            <a:off x="3748088" y="2468563"/>
            <a:ext cx="1011237" cy="4762"/>
          </a:xfrm>
          <a:prstGeom prst="line">
            <a:avLst/>
          </a:prstGeom>
          <a:noFill/>
          <a:ln w="38100" algn="ctr">
            <a:solidFill>
              <a:schemeClr val="hlink"/>
            </a:solidFill>
            <a:round/>
            <a:headEnd/>
            <a:tailEnd/>
          </a:ln>
        </p:spPr>
      </p:cxnSp>
      <p:cxnSp>
        <p:nvCxnSpPr>
          <p:cNvPr id="36" name="Straight Connector 35"/>
          <p:cNvCxnSpPr>
            <a:cxnSpLocks noChangeShapeType="1"/>
          </p:cNvCxnSpPr>
          <p:nvPr/>
        </p:nvCxnSpPr>
        <p:spPr bwMode="auto">
          <a:xfrm>
            <a:off x="1030288" y="5197475"/>
            <a:ext cx="1173162" cy="9525"/>
          </a:xfrm>
          <a:prstGeom prst="line">
            <a:avLst/>
          </a:prstGeom>
          <a:noFill/>
          <a:ln w="38100" algn="ctr">
            <a:solidFill>
              <a:srgbClr val="FFC0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body" idx="4294967295"/>
          </p:nvPr>
        </p:nvSpPr>
        <p:spPr>
          <a:xfrm>
            <a:off x="419100" y="1343025"/>
            <a:ext cx="8440738" cy="4911725"/>
          </a:xfrm>
        </p:spPr>
        <p:txBody>
          <a:bodyPr/>
          <a:lstStyle/>
          <a:p>
            <a:pPr>
              <a:lnSpc>
                <a:spcPct val="90000"/>
              </a:lnSpc>
            </a:pPr>
            <a:r>
              <a:rPr lang="en-US" sz="2800" smtClean="0"/>
              <a:t>Ranking algorithm </a:t>
            </a:r>
            <a:r>
              <a:rPr lang="en-US" sz="2000" smtClean="0"/>
              <a:t>[Teevan et al. 2007]</a:t>
            </a:r>
            <a:endParaRPr lang="en-US" sz="2800" smtClean="0"/>
          </a:p>
          <a:p>
            <a:pPr lvl="1">
              <a:lnSpc>
                <a:spcPct val="90000"/>
              </a:lnSpc>
            </a:pPr>
            <a:r>
              <a:rPr lang="en-US" sz="2400" smtClean="0"/>
              <a:t>Linear combination of scores from: content match, history of interaction, Web ranks</a:t>
            </a:r>
          </a:p>
          <a:p>
            <a:pPr>
              <a:lnSpc>
                <a:spcPct val="90000"/>
              </a:lnSpc>
            </a:pPr>
            <a:r>
              <a:rPr lang="en-US" sz="2800" smtClean="0"/>
              <a:t>When to personalize? </a:t>
            </a:r>
            <a:r>
              <a:rPr lang="en-US" sz="2000" smtClean="0"/>
              <a:t>[Teevan et al. 2008, in press]</a:t>
            </a:r>
          </a:p>
          <a:p>
            <a:pPr lvl="1">
              <a:lnSpc>
                <a:spcPct val="90000"/>
              </a:lnSpc>
            </a:pPr>
            <a:r>
              <a:rPr lang="en-US" sz="2400" smtClean="0"/>
              <a:t>Personalization works well for some queries, but not others</a:t>
            </a:r>
          </a:p>
          <a:p>
            <a:pPr lvl="1">
              <a:lnSpc>
                <a:spcPct val="90000"/>
              </a:lnSpc>
            </a:pPr>
            <a:r>
              <a:rPr lang="en-US" sz="2400" smtClean="0"/>
              <a:t>Models for predicting when to personalize using features the </a:t>
            </a:r>
            <a:r>
              <a:rPr lang="en-US" sz="2400" u="sng" smtClean="0"/>
              <a:t>query</a:t>
            </a:r>
            <a:r>
              <a:rPr lang="en-US" sz="2400" smtClean="0"/>
              <a:t> and </a:t>
            </a:r>
            <a:r>
              <a:rPr lang="en-US" sz="2400" u="sng" smtClean="0"/>
              <a:t>query-user</a:t>
            </a:r>
          </a:p>
          <a:p>
            <a:pPr>
              <a:lnSpc>
                <a:spcPct val="90000"/>
              </a:lnSpc>
            </a:pPr>
            <a:r>
              <a:rPr lang="en-US" sz="2800" smtClean="0"/>
              <a:t>Evaluating personalized search </a:t>
            </a:r>
            <a:r>
              <a:rPr lang="en-US" sz="2000" smtClean="0"/>
              <a:t>[Fox 2005; Teevan et al. in press]</a:t>
            </a:r>
          </a:p>
          <a:p>
            <a:pPr lvl="1">
              <a:lnSpc>
                <a:spcPct val="90000"/>
              </a:lnSpc>
            </a:pPr>
            <a:r>
              <a:rPr lang="en-US" sz="2400" smtClean="0"/>
              <a:t>What’s relevant for </a:t>
            </a:r>
            <a:r>
              <a:rPr lang="en-US" sz="2400" u="sng" smtClean="0"/>
              <a:t>you</a:t>
            </a:r>
          </a:p>
          <a:p>
            <a:pPr lvl="1">
              <a:lnSpc>
                <a:spcPct val="90000"/>
              </a:lnSpc>
            </a:pPr>
            <a:r>
              <a:rPr lang="en-US" sz="2400" smtClean="0"/>
              <a:t>Explicit judgments (offline and </a:t>
            </a:r>
            <a:r>
              <a:rPr lang="en-US" sz="2400" i="1" smtClean="0"/>
              <a:t>in situ</a:t>
            </a:r>
            <a:r>
              <a:rPr lang="en-US" sz="2400" smtClean="0"/>
              <a:t>)</a:t>
            </a:r>
          </a:p>
          <a:p>
            <a:pPr lvl="1">
              <a:lnSpc>
                <a:spcPct val="90000"/>
              </a:lnSpc>
            </a:pPr>
            <a:r>
              <a:rPr lang="en-US" sz="2400" smtClean="0"/>
              <a:t>Implicit “judgments” from behavioral interaction</a:t>
            </a:r>
          </a:p>
          <a:p>
            <a:pPr lvl="1">
              <a:lnSpc>
                <a:spcPct val="90000"/>
              </a:lnSpc>
            </a:pPr>
            <a:r>
              <a:rPr lang="en-US" sz="2400" smtClean="0"/>
              <a:t>Linking explicit and implicit (e.g., Curious Browser)</a:t>
            </a:r>
          </a:p>
          <a:p>
            <a:pPr>
              <a:lnSpc>
                <a:spcPct val="90000"/>
              </a:lnSpc>
              <a:buFont typeface="Wingdings" pitchFamily="2" charset="2"/>
              <a:buNone/>
            </a:pPr>
            <a:endParaRPr lang="en-US" smtClean="0">
              <a:effectLst/>
            </a:endParaRPr>
          </a:p>
        </p:txBody>
      </p:sp>
      <p:sp>
        <p:nvSpPr>
          <p:cNvPr id="111618" name="Rectangle 2"/>
          <p:cNvSpPr>
            <a:spLocks noGrp="1" noRot="1" noChangeArrowheads="1"/>
          </p:cNvSpPr>
          <p:nvPr>
            <p:ph type="title" idx="4294967295"/>
          </p:nvPr>
        </p:nvSpPr>
        <p:spPr/>
        <p:txBody>
          <a:bodyPr/>
          <a:lstStyle/>
          <a:p>
            <a:pPr>
              <a:defRPr/>
            </a:pPr>
            <a:r>
              <a:rPr lang="en-US" dirty="0" smtClean="0">
                <a:effectLst>
                  <a:outerShdw blurRad="38100" dist="38100" dir="2700000" algn="tl">
                    <a:srgbClr val="000000">
                      <a:alpha val="43137"/>
                    </a:srgbClr>
                  </a:outerShdw>
                </a:effectLst>
              </a:rPr>
              <a:t>Personalization</a:t>
            </a:r>
          </a:p>
        </p:txBody>
      </p:sp>
      <p:sp>
        <p:nvSpPr>
          <p:cNvPr id="74755" name="Date Placeholder 3"/>
          <p:cNvSpPr txBox="1">
            <a:spLocks noGrp="1"/>
          </p:cNvSpPr>
          <p:nvPr/>
        </p:nvSpPr>
        <p:spPr bwMode="auto">
          <a:xfrm>
            <a:off x="457200" y="6254750"/>
            <a:ext cx="2133600" cy="476250"/>
          </a:xfrm>
          <a:prstGeom prst="rect">
            <a:avLst/>
          </a:prstGeom>
          <a:noFill/>
          <a:ln w="9525">
            <a:noFill/>
            <a:miter lim="800000"/>
            <a:headEnd/>
            <a:tailEnd/>
          </a:ln>
        </p:spPr>
        <p:txBody>
          <a:bodyPr anchor="b"/>
          <a:lstStyle/>
          <a:p>
            <a:r>
              <a:rPr lang="en-US" sz="1200" b="0">
                <a:latin typeface="Arial" charset="0"/>
              </a:rPr>
              <a:t>SIGIR 2009</a:t>
            </a:r>
          </a:p>
        </p:txBody>
      </p:sp>
      <p:sp>
        <p:nvSpPr>
          <p:cNvPr id="74756" name="Date Placeholder 4"/>
          <p:cNvSpPr>
            <a:spLocks noGrp="1"/>
          </p:cNvSpPr>
          <p:nvPr>
            <p:ph type="dt" sz="quarter" idx="10"/>
          </p:nvPr>
        </p:nvSpPr>
        <p:spPr>
          <a:noFill/>
        </p:spPr>
        <p:txBody>
          <a:bodyPr/>
          <a:lstStyle/>
          <a:p>
            <a:r>
              <a:rPr lang="en-US"/>
              <a:t>SIGIR 2009</a:t>
            </a:r>
          </a:p>
        </p:txBody>
      </p:sp>
      <p:pic>
        <p:nvPicPr>
          <p:cNvPr id="166916" name="Picture 4"/>
          <p:cNvPicPr>
            <a:picLocks noChangeAspect="1" noChangeArrowheads="1"/>
          </p:cNvPicPr>
          <p:nvPr/>
        </p:nvPicPr>
        <p:blipFill>
          <a:blip r:embed="rId3"/>
          <a:srcRect/>
          <a:stretch>
            <a:fillRect/>
          </a:stretch>
        </p:blipFill>
        <p:spPr bwMode="auto">
          <a:xfrm>
            <a:off x="4624388" y="4067175"/>
            <a:ext cx="4246562" cy="2432050"/>
          </a:xfrm>
          <a:prstGeom prst="rect">
            <a:avLst/>
          </a:prstGeom>
          <a:noFill/>
          <a:ln w="9525">
            <a:noFill/>
            <a:miter lim="800000"/>
            <a:headEnd/>
            <a:tailEnd/>
          </a:ln>
        </p:spPr>
      </p:pic>
      <p:grpSp>
        <p:nvGrpSpPr>
          <p:cNvPr id="14" name="Group 13"/>
          <p:cNvGrpSpPr>
            <a:grpSpLocks/>
          </p:cNvGrpSpPr>
          <p:nvPr/>
        </p:nvGrpSpPr>
        <p:grpSpPr bwMode="auto">
          <a:xfrm>
            <a:off x="3603625" y="2398713"/>
            <a:ext cx="3529013" cy="3819525"/>
            <a:chOff x="3700144" y="2592872"/>
            <a:chExt cx="3529554" cy="3819804"/>
          </a:xfrm>
        </p:grpSpPr>
        <p:pic>
          <p:nvPicPr>
            <p:cNvPr id="74762" name="Picture 14"/>
            <p:cNvPicPr>
              <a:picLocks noChangeAspect="1" noChangeArrowheads="1"/>
            </p:cNvPicPr>
            <p:nvPr/>
          </p:nvPicPr>
          <p:blipFill>
            <a:blip r:embed="rId4"/>
            <a:srcRect/>
            <a:stretch>
              <a:fillRect/>
            </a:stretch>
          </p:blipFill>
          <p:spPr bwMode="auto">
            <a:xfrm>
              <a:off x="3700144" y="2592872"/>
              <a:ext cx="3529554" cy="3819804"/>
            </a:xfrm>
            <a:prstGeom prst="rect">
              <a:avLst/>
            </a:prstGeom>
            <a:noFill/>
            <a:ln w="9525">
              <a:noFill/>
              <a:miter lim="800000"/>
              <a:headEnd/>
              <a:tailEnd/>
            </a:ln>
          </p:spPr>
        </p:pic>
        <p:sp>
          <p:nvSpPr>
            <p:cNvPr id="74763" name="Oval 15"/>
            <p:cNvSpPr>
              <a:spLocks noChangeArrowheads="1"/>
            </p:cNvSpPr>
            <p:nvPr/>
          </p:nvSpPr>
          <p:spPr bwMode="auto">
            <a:xfrm>
              <a:off x="6175169" y="2850078"/>
              <a:ext cx="201880" cy="237506"/>
            </a:xfrm>
            <a:prstGeom prst="ellipse">
              <a:avLst/>
            </a:prstGeom>
            <a:noFill/>
            <a:ln w="19050" algn="ctr">
              <a:solidFill>
                <a:srgbClr val="FF0000"/>
              </a:solidFill>
              <a:round/>
              <a:headEnd/>
              <a:tailEnd/>
            </a:ln>
          </p:spPr>
          <p:txBody>
            <a:bodyPr/>
            <a:lstStyle/>
            <a:p>
              <a:pPr eaLnBrk="0" hangingPunct="0"/>
              <a:endParaRPr lang="en-US"/>
            </a:p>
          </p:txBody>
        </p:sp>
      </p:grpSp>
      <p:pic>
        <p:nvPicPr>
          <p:cNvPr id="17" name="Picture 16"/>
          <p:cNvPicPr>
            <a:picLocks noChangeAspect="1" noChangeArrowheads="1"/>
          </p:cNvPicPr>
          <p:nvPr/>
        </p:nvPicPr>
        <p:blipFill>
          <a:blip r:embed="rId5"/>
          <a:srcRect/>
          <a:stretch>
            <a:fillRect/>
          </a:stretch>
        </p:blipFill>
        <p:spPr bwMode="auto">
          <a:xfrm>
            <a:off x="5399088" y="2989263"/>
            <a:ext cx="3303587" cy="2587625"/>
          </a:xfrm>
          <a:prstGeom prst="rect">
            <a:avLst/>
          </a:prstGeom>
          <a:noFill/>
          <a:ln w="9525">
            <a:noFill/>
            <a:miter lim="800000"/>
            <a:headEnd/>
            <a:tailEnd/>
          </a:ln>
        </p:spPr>
      </p:pic>
      <p:pic>
        <p:nvPicPr>
          <p:cNvPr id="18" name="Picture 17"/>
          <p:cNvPicPr>
            <a:picLocks noChangeAspect="1" noChangeArrowheads="1"/>
          </p:cNvPicPr>
          <p:nvPr/>
        </p:nvPicPr>
        <p:blipFill>
          <a:blip r:embed="rId6"/>
          <a:srcRect/>
          <a:stretch>
            <a:fillRect/>
          </a:stretch>
        </p:blipFill>
        <p:spPr bwMode="auto">
          <a:xfrm>
            <a:off x="6470650" y="4362450"/>
            <a:ext cx="1957388" cy="1647825"/>
          </a:xfrm>
          <a:prstGeom prst="rect">
            <a:avLst/>
          </a:prstGeom>
          <a:noFill/>
          <a:ln w="9525">
            <a:noFill/>
            <a:miter lim="800000"/>
            <a:headEnd/>
            <a:tailEnd/>
          </a:ln>
        </p:spPr>
      </p:pic>
      <p:sp>
        <p:nvSpPr>
          <p:cNvPr id="19" name="TextBox 18"/>
          <p:cNvSpPr txBox="1"/>
          <p:nvPr/>
        </p:nvSpPr>
        <p:spPr>
          <a:xfrm>
            <a:off x="4221163" y="5514975"/>
            <a:ext cx="3416300" cy="922338"/>
          </a:xfrm>
          <a:prstGeom prst="rect">
            <a:avLst/>
          </a:prstGeom>
          <a:solidFill>
            <a:schemeClr val="bg1">
              <a:lumMod val="60000"/>
              <a:lumOff val="40000"/>
            </a:schemeClr>
          </a:solidFill>
          <a:ln>
            <a:noFill/>
          </a:ln>
        </p:spPr>
        <p:txBody>
          <a:bodyPr>
            <a:spAutoFit/>
          </a:bodyPr>
          <a:lstStyle/>
          <a:p>
            <a:pPr>
              <a:defRPr/>
            </a:pPr>
            <a:r>
              <a:rPr lang="en-US" dirty="0">
                <a:latin typeface="+mn-lt"/>
                <a:cs typeface="Microsoft Sans Serif" pitchFamily="34" charset="0"/>
              </a:rPr>
              <a:t>Curious Browser Study (~4k)</a:t>
            </a:r>
          </a:p>
          <a:p>
            <a:pPr>
              <a:defRPr/>
            </a:pPr>
            <a:r>
              <a:rPr lang="en-US" dirty="0">
                <a:latin typeface="+mn-lt"/>
                <a:cs typeface="Microsoft Sans Serif" pitchFamily="34" charset="0"/>
              </a:rPr>
              <a:t>* 45% w/ just click</a:t>
            </a:r>
          </a:p>
          <a:p>
            <a:pPr>
              <a:defRPr/>
            </a:pPr>
            <a:r>
              <a:rPr lang="en-US" dirty="0">
                <a:latin typeface="+mn-lt"/>
                <a:cs typeface="Microsoft Sans Serif" pitchFamily="34" charset="0"/>
              </a:rPr>
              <a:t>* 75% w/ click + dwell + session</a:t>
            </a:r>
            <a:endParaRPr lang="en-US" dirty="0">
              <a:latin typeface="+mn-lt"/>
              <a:cs typeface="Microsoft Sans Serif"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6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16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16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161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69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66916"/>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11619">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1619">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1619">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1619">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161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7"/>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8"/>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cs typeface="Microsoft Sans Serif" pitchFamily="34" charset="0"/>
              </a:rPr>
              <a:t>Personalization and Privacy</a:t>
            </a:r>
            <a:endParaRPr lang="en-US" dirty="0">
              <a:cs typeface="Microsoft Sans Serif" pitchFamily="34" charset="0"/>
            </a:endParaRPr>
          </a:p>
        </p:txBody>
      </p:sp>
      <p:sp>
        <p:nvSpPr>
          <p:cNvPr id="4" name="Content Placeholder 3"/>
          <p:cNvSpPr>
            <a:spLocks noGrp="1"/>
          </p:cNvSpPr>
          <p:nvPr>
            <p:ph idx="1"/>
          </p:nvPr>
        </p:nvSpPr>
        <p:spPr>
          <a:xfrm>
            <a:off x="301625" y="1412875"/>
            <a:ext cx="8585200" cy="4843463"/>
          </a:xfrm>
        </p:spPr>
        <p:txBody>
          <a:bodyPr/>
          <a:lstStyle/>
          <a:p>
            <a:pPr>
              <a:defRPr/>
            </a:pPr>
            <a:r>
              <a:rPr lang="en-US" sz="2400" dirty="0" err="1" smtClean="0">
                <a:cs typeface="Microsoft Sans Serif" pitchFamily="34" charset="0"/>
              </a:rPr>
              <a:t>PSearch</a:t>
            </a:r>
            <a:endParaRPr lang="en-US" sz="2400" dirty="0" smtClean="0">
              <a:cs typeface="Microsoft Sans Serif" pitchFamily="34" charset="0"/>
            </a:endParaRPr>
          </a:p>
          <a:p>
            <a:pPr lvl="1">
              <a:defRPr/>
            </a:pPr>
            <a:r>
              <a:rPr lang="en-US" sz="2000" dirty="0" smtClean="0">
                <a:cs typeface="Microsoft Sans Serif" pitchFamily="34" charset="0"/>
              </a:rPr>
              <a:t>Local profile, local computation</a:t>
            </a:r>
          </a:p>
          <a:p>
            <a:pPr lvl="1">
              <a:defRPr/>
            </a:pPr>
            <a:r>
              <a:rPr lang="en-US" sz="2000" dirty="0" smtClean="0">
                <a:cs typeface="Microsoft Sans Serif" pitchFamily="34" charset="0"/>
              </a:rPr>
              <a:t>Nothing sent to the server except the original query</a:t>
            </a:r>
          </a:p>
          <a:p>
            <a:pPr marL="342900" lvl="1" indent="-342900">
              <a:buClr>
                <a:schemeClr val="hlink"/>
              </a:buClr>
              <a:defRPr/>
            </a:pPr>
            <a:r>
              <a:rPr lang="en-US" sz="2400" dirty="0" smtClean="0">
                <a:cs typeface="Microsoft Sans Serif" pitchFamily="34" charset="0"/>
              </a:rPr>
              <a:t>Need profile and web content in same place to rank</a:t>
            </a:r>
          </a:p>
          <a:p>
            <a:pPr>
              <a:defRPr/>
            </a:pPr>
            <a:r>
              <a:rPr lang="en-US" sz="2400" dirty="0" smtClean="0">
                <a:cs typeface="Microsoft Sans Serif" pitchFamily="34" charset="0"/>
              </a:rPr>
              <a:t>When information is stored in the cloud</a:t>
            </a:r>
          </a:p>
          <a:p>
            <a:pPr lvl="1">
              <a:defRPr/>
            </a:pPr>
            <a:r>
              <a:rPr lang="en-US" sz="2000" dirty="0" smtClean="0">
                <a:cs typeface="Microsoft Sans Serif" pitchFamily="34" charset="0"/>
              </a:rPr>
              <a:t>Send query and user profile, or store user profile in cloud</a:t>
            </a:r>
          </a:p>
          <a:p>
            <a:pPr lvl="1">
              <a:defRPr/>
            </a:pPr>
            <a:r>
              <a:rPr lang="en-US" sz="2000" dirty="0" smtClean="0">
                <a:cs typeface="Microsoft Sans Serif" pitchFamily="34" charset="0"/>
              </a:rPr>
              <a:t>Transparency </a:t>
            </a:r>
          </a:p>
          <a:p>
            <a:pPr lvl="1">
              <a:defRPr/>
            </a:pPr>
            <a:r>
              <a:rPr lang="en-US" sz="2000" dirty="0" smtClean="0">
                <a:cs typeface="Microsoft Sans Serif" pitchFamily="34" charset="0"/>
              </a:rPr>
              <a:t>Control</a:t>
            </a:r>
          </a:p>
          <a:p>
            <a:pPr>
              <a:defRPr/>
            </a:pPr>
            <a:r>
              <a:rPr lang="en-US" sz="2400" dirty="0" smtClean="0">
                <a:cs typeface="Microsoft Sans Serif" pitchFamily="34" charset="0"/>
              </a:rPr>
              <a:t>Other approaches we are exploring</a:t>
            </a:r>
          </a:p>
          <a:p>
            <a:pPr lvl="1">
              <a:defRPr/>
            </a:pPr>
            <a:r>
              <a:rPr lang="en-US" sz="2000" dirty="0" smtClean="0">
                <a:cs typeface="Microsoft Sans Serif" pitchFamily="34" charset="0"/>
              </a:rPr>
              <a:t>Matching an individual to a group</a:t>
            </a:r>
            <a:endParaRPr lang="en-US" sz="2000" dirty="0" smtClean="0"/>
          </a:p>
          <a:p>
            <a:pPr lvl="1">
              <a:defRPr/>
            </a:pPr>
            <a:r>
              <a:rPr lang="en-US" sz="2000" dirty="0" smtClean="0">
                <a:cs typeface="Microsoft Sans Serif" pitchFamily="34" charset="0"/>
              </a:rPr>
              <a:t>Light weight profiles (e.g., queries in a session)</a:t>
            </a:r>
          </a:p>
          <a:p>
            <a:pPr lvl="1">
              <a:defRPr/>
            </a:pPr>
            <a:r>
              <a:rPr lang="en-US" sz="2000" dirty="0" smtClean="0">
                <a:cs typeface="Microsoft Sans Serif" pitchFamily="34" charset="0"/>
              </a:rPr>
              <a:t>Public or semi-public profiles (e.g., Tweets, </a:t>
            </a:r>
            <a:r>
              <a:rPr lang="en-US" sz="2000" dirty="0" err="1" smtClean="0">
                <a:cs typeface="Microsoft Sans Serif" pitchFamily="34" charset="0"/>
              </a:rPr>
              <a:t>Facebook</a:t>
            </a:r>
            <a:r>
              <a:rPr lang="en-US" sz="2000" dirty="0" smtClean="0">
                <a:cs typeface="Microsoft Sans Serif" pitchFamily="34" charset="0"/>
              </a:rPr>
              <a:t> status, blogs)</a:t>
            </a:r>
          </a:p>
        </p:txBody>
      </p:sp>
      <p:sp>
        <p:nvSpPr>
          <p:cNvPr id="76803" name="Date Placeholder 4"/>
          <p:cNvSpPr>
            <a:spLocks noGrp="1"/>
          </p:cNvSpPr>
          <p:nvPr>
            <p:ph type="dt" sz="quarter" idx="10"/>
          </p:nvPr>
        </p:nvSpPr>
        <p:spPr>
          <a:noFill/>
        </p:spPr>
        <p:txBody>
          <a:bodyPr/>
          <a:lstStyle/>
          <a:p>
            <a:r>
              <a:rPr lang="en-US"/>
              <a:t>SIGIR 2009</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27038"/>
            <a:ext cx="8229600" cy="1143000"/>
          </a:xfrm>
        </p:spPr>
        <p:txBody>
          <a:bodyPr/>
          <a:lstStyle/>
          <a:p>
            <a:pPr>
              <a:defRPr/>
            </a:pPr>
            <a:r>
              <a:rPr lang="en-US" dirty="0" smtClean="0">
                <a:cs typeface="Microsoft Sans Serif" pitchFamily="34" charset="0"/>
              </a:rPr>
              <a:t>End of Serendipity?</a:t>
            </a:r>
            <a:endParaRPr lang="en-US" dirty="0">
              <a:cs typeface="Microsoft Sans Serif" pitchFamily="34" charset="0"/>
            </a:endParaRPr>
          </a:p>
        </p:txBody>
      </p:sp>
      <p:sp>
        <p:nvSpPr>
          <p:cNvPr id="4" name="Content Placeholder 3"/>
          <p:cNvSpPr>
            <a:spLocks noGrp="1"/>
          </p:cNvSpPr>
          <p:nvPr>
            <p:ph idx="1"/>
          </p:nvPr>
        </p:nvSpPr>
        <p:spPr>
          <a:xfrm>
            <a:off x="539750" y="1744663"/>
            <a:ext cx="8229600" cy="4219575"/>
          </a:xfrm>
        </p:spPr>
        <p:txBody>
          <a:bodyPr/>
          <a:lstStyle/>
          <a:p>
            <a:pPr>
              <a:defRPr/>
            </a:pPr>
            <a:r>
              <a:rPr lang="en-US" dirty="0" smtClean="0">
                <a:cs typeface="Microsoft Sans Serif" pitchFamily="34" charset="0"/>
              </a:rPr>
              <a:t>Does great search and personalization mean the end of serendipity?</a:t>
            </a:r>
          </a:p>
          <a:p>
            <a:pPr>
              <a:defRPr/>
            </a:pPr>
            <a:r>
              <a:rPr lang="en-US" dirty="0" smtClean="0">
                <a:cs typeface="Microsoft Sans Serif" pitchFamily="34" charset="0"/>
              </a:rPr>
              <a:t>No, actually </a:t>
            </a:r>
            <a:r>
              <a:rPr lang="en-US" u="sng" dirty="0" smtClean="0">
                <a:cs typeface="Microsoft Sans Serif" pitchFamily="34" charset="0"/>
              </a:rPr>
              <a:t>better</a:t>
            </a:r>
            <a:r>
              <a:rPr lang="en-US" dirty="0" smtClean="0">
                <a:cs typeface="Microsoft Sans Serif" pitchFamily="34" charset="0"/>
              </a:rPr>
              <a:t> potential for serendipity</a:t>
            </a:r>
          </a:p>
          <a:p>
            <a:pPr>
              <a:defRPr/>
            </a:pPr>
            <a:r>
              <a:rPr lang="en-US" dirty="0" smtClean="0"/>
              <a:t>Relevance vs. interestingness</a:t>
            </a:r>
          </a:p>
          <a:p>
            <a:pPr lvl="1">
              <a:defRPr/>
            </a:pPr>
            <a:r>
              <a:rPr lang="en-US" dirty="0" smtClean="0"/>
              <a:t>Personalization finds more relevant results</a:t>
            </a:r>
          </a:p>
          <a:p>
            <a:pPr lvl="1">
              <a:defRPr/>
            </a:pPr>
            <a:r>
              <a:rPr lang="en-US" dirty="0" smtClean="0"/>
              <a:t>Personalization finds more interesting results</a:t>
            </a:r>
          </a:p>
          <a:p>
            <a:pPr lvl="1">
              <a:defRPr/>
            </a:pPr>
            <a:r>
              <a:rPr lang="en-US" dirty="0" smtClean="0"/>
              <a:t>Many not relevant results are interesting</a:t>
            </a:r>
          </a:p>
          <a:p>
            <a:pPr>
              <a:defRPr/>
            </a:pPr>
            <a:r>
              <a:rPr lang="en-US" dirty="0" smtClean="0"/>
              <a:t>Need to be “ready” for serendipity</a:t>
            </a:r>
          </a:p>
          <a:p>
            <a:pPr>
              <a:defRPr/>
            </a:pPr>
            <a:endParaRPr lang="en-US" dirty="0" smtClean="0">
              <a:latin typeface="Microsoft Sans Serif" pitchFamily="34" charset="0"/>
              <a:cs typeface="Microsoft Sans Serif" pitchFamily="34" charset="0"/>
            </a:endParaRPr>
          </a:p>
          <a:p>
            <a:pPr>
              <a:defRPr/>
            </a:pPr>
            <a:endParaRPr lang="en-US" dirty="0">
              <a:latin typeface="Microsoft Sans Serif" pitchFamily="34" charset="0"/>
              <a:cs typeface="Microsoft Sans Serif" pitchFamily="34" charset="0"/>
            </a:endParaRPr>
          </a:p>
        </p:txBody>
      </p:sp>
      <p:sp>
        <p:nvSpPr>
          <p:cNvPr id="78851" name="Date Placeholder 1"/>
          <p:cNvSpPr>
            <a:spLocks noGrp="1"/>
          </p:cNvSpPr>
          <p:nvPr>
            <p:ph type="dt" sz="quarter" idx="10"/>
          </p:nvPr>
        </p:nvSpPr>
        <p:spPr>
          <a:xfrm>
            <a:off x="457200" y="5997575"/>
            <a:ext cx="2133600" cy="476250"/>
          </a:xfrm>
          <a:noFill/>
        </p:spPr>
        <p:txBody>
          <a:bodyPr/>
          <a:lstStyle/>
          <a:p>
            <a:r>
              <a:rPr lang="en-US"/>
              <a:t>SIGIR 2009</a:t>
            </a:r>
          </a:p>
        </p:txBody>
      </p:sp>
      <p:sp>
        <p:nvSpPr>
          <p:cNvPr id="7" name="Content Placeholder 2"/>
          <p:cNvSpPr txBox="1">
            <a:spLocks/>
          </p:cNvSpPr>
          <p:nvPr/>
        </p:nvSpPr>
        <p:spPr bwMode="auto">
          <a:xfrm>
            <a:off x="384175" y="2193925"/>
            <a:ext cx="8382000" cy="2357438"/>
          </a:xfrm>
          <a:prstGeom prst="rect">
            <a:avLst/>
          </a:prstGeom>
          <a:noFill/>
          <a:ln w="9525">
            <a:noFill/>
            <a:miter lim="800000"/>
            <a:headEnd/>
            <a:tailEnd/>
          </a:ln>
          <a:effectLst/>
        </p:spPr>
        <p:txBody>
          <a:bodyPr/>
          <a:lstStyle/>
          <a:p>
            <a:pPr marL="342900" indent="-342900" eaLnBrk="0" hangingPunct="0">
              <a:spcBef>
                <a:spcPct val="20000"/>
              </a:spcBef>
              <a:buClr>
                <a:schemeClr val="hlink"/>
              </a:buClr>
              <a:buSzPct val="70000"/>
              <a:buFont typeface="Wingdings" pitchFamily="2" charset="2"/>
              <a:buNone/>
              <a:defRPr/>
            </a:pPr>
            <a:endParaRPr lang="en-US" sz="3200" b="0" kern="0" dirty="0">
              <a:effectLst>
                <a:outerShdw blurRad="38100" dist="38100" dir="2700000" algn="tl">
                  <a:srgbClr val="000000"/>
                </a:outerShdw>
              </a:effectLst>
              <a:latin typeface="+mn-lt"/>
            </a:endParaRPr>
          </a:p>
        </p:txBody>
      </p:sp>
      <p:pic>
        <p:nvPicPr>
          <p:cNvPr id="173058" name="Picture 2"/>
          <p:cNvPicPr>
            <a:picLocks noChangeAspect="1" noChangeArrowheads="1"/>
          </p:cNvPicPr>
          <p:nvPr/>
        </p:nvPicPr>
        <p:blipFill>
          <a:blip r:embed="rId3"/>
          <a:srcRect/>
          <a:stretch>
            <a:fillRect/>
          </a:stretch>
        </p:blipFill>
        <p:spPr bwMode="auto">
          <a:xfrm>
            <a:off x="4325938" y="2838450"/>
            <a:ext cx="4227512" cy="2936875"/>
          </a:xfrm>
          <a:prstGeom prst="rect">
            <a:avLst/>
          </a:prstGeom>
          <a:noFill/>
          <a:ln w="9525">
            <a:noFill/>
            <a:miter lim="800000"/>
            <a:headEnd/>
            <a:tailEnd/>
          </a:ln>
        </p:spPr>
      </p:pic>
      <p:pic>
        <p:nvPicPr>
          <p:cNvPr id="10" name="Picture 1"/>
          <p:cNvPicPr>
            <a:picLocks noChangeAspect="1" noChangeArrowheads="1"/>
          </p:cNvPicPr>
          <p:nvPr/>
        </p:nvPicPr>
        <p:blipFill>
          <a:blip r:embed="rId4"/>
          <a:srcRect/>
          <a:stretch>
            <a:fillRect/>
          </a:stretch>
        </p:blipFill>
        <p:spPr bwMode="auto">
          <a:xfrm>
            <a:off x="4435475" y="2921000"/>
            <a:ext cx="4168775" cy="28876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30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7305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rrowheads="1"/>
          </p:cNvSpPr>
          <p:nvPr>
            <p:ph type="title"/>
          </p:nvPr>
        </p:nvSpPr>
        <p:spPr/>
        <p:txBody>
          <a:bodyPr/>
          <a:lstStyle/>
          <a:p>
            <a:pPr>
              <a:defRPr/>
            </a:pPr>
            <a:r>
              <a:rPr lang="en-US" dirty="0" smtClean="0">
                <a:effectLst>
                  <a:outerShdw blurRad="38100" dist="38100" dir="2700000" algn="tl">
                    <a:srgbClr val="000000">
                      <a:alpha val="43137"/>
                    </a:srgbClr>
                  </a:outerShdw>
                </a:effectLst>
              </a:rPr>
              <a:t>Categorization and Metadata</a:t>
            </a:r>
          </a:p>
        </p:txBody>
      </p:sp>
      <p:sp>
        <p:nvSpPr>
          <p:cNvPr id="65538" name="Rectangle 3"/>
          <p:cNvSpPr>
            <a:spLocks noGrp="1" noChangeArrowheads="1"/>
          </p:cNvSpPr>
          <p:nvPr>
            <p:ph type="body" idx="1"/>
          </p:nvPr>
        </p:nvSpPr>
        <p:spPr>
          <a:xfrm>
            <a:off x="168275" y="1395413"/>
            <a:ext cx="9169400" cy="5127625"/>
          </a:xfrm>
        </p:spPr>
        <p:txBody>
          <a:bodyPr/>
          <a:lstStyle/>
          <a:p>
            <a:r>
              <a:rPr lang="en-US" sz="2800" smtClean="0"/>
              <a:t>Algorithms and applications</a:t>
            </a:r>
          </a:p>
          <a:p>
            <a:pPr lvl="1"/>
            <a:r>
              <a:rPr lang="en-US" sz="2400" smtClean="0"/>
              <a:t>Reuters, Web - fast SVM algorithm </a:t>
            </a:r>
            <a:r>
              <a:rPr lang="en-US" sz="2000" smtClean="0"/>
              <a:t>[Dumais et al. 1998, 2000]</a:t>
            </a:r>
          </a:p>
          <a:p>
            <a:pPr lvl="1"/>
            <a:r>
              <a:rPr lang="en-US" sz="2400" smtClean="0"/>
              <a:t>Junk email  </a:t>
            </a:r>
            <a:r>
              <a:rPr lang="en-US" sz="2000" smtClean="0"/>
              <a:t>[Sahami et al. 1998]</a:t>
            </a:r>
          </a:p>
          <a:p>
            <a:pPr lvl="2"/>
            <a:r>
              <a:rPr lang="en-US" sz="2000" smtClean="0"/>
              <a:t>Domain-specific feature engineering</a:t>
            </a:r>
          </a:p>
          <a:p>
            <a:pPr lvl="2"/>
            <a:r>
              <a:rPr lang="en-US" sz="2000" smtClean="0"/>
              <a:t>Constantly changing content (both ham and spam)</a:t>
            </a:r>
          </a:p>
          <a:p>
            <a:r>
              <a:rPr lang="en-US" sz="2800" smtClean="0"/>
              <a:t>Using metadata for ranking  </a:t>
            </a:r>
            <a:r>
              <a:rPr lang="en-US" sz="2000" smtClean="0"/>
              <a:t>[Bennett et al.]</a:t>
            </a:r>
            <a:endParaRPr lang="en-US" sz="2800" smtClean="0"/>
          </a:p>
          <a:p>
            <a:r>
              <a:rPr lang="en-US" sz="2800" smtClean="0"/>
              <a:t>Using metadata in UX</a:t>
            </a:r>
          </a:p>
          <a:p>
            <a:pPr lvl="1"/>
            <a:r>
              <a:rPr lang="en-US" sz="2400" smtClean="0"/>
              <a:t>Tight coupling search &amp; browse – e.g., SIS, Phlat </a:t>
            </a:r>
            <a:r>
              <a:rPr lang="en-US" sz="1800" smtClean="0"/>
              <a:t>[Dumais et al. 2003]</a:t>
            </a:r>
            <a:endParaRPr lang="en-US" sz="2400" smtClean="0"/>
          </a:p>
          <a:p>
            <a:pPr lvl="1"/>
            <a:r>
              <a:rPr lang="en-US" sz="2400" smtClean="0"/>
              <a:t>Faceted-metadata in many verticals -&gt; Web?  </a:t>
            </a:r>
            <a:r>
              <a:rPr lang="en-US" sz="1800" smtClean="0"/>
              <a:t>[Teevan et al. 2008]</a:t>
            </a:r>
            <a:endParaRPr lang="en-US" sz="2000" smtClean="0"/>
          </a:p>
          <a:p>
            <a:pPr lvl="1"/>
            <a:r>
              <a:rPr lang="en-US" sz="2400" smtClean="0"/>
              <a:t>Information theoretic models of search/navigation </a:t>
            </a:r>
            <a:r>
              <a:rPr lang="en-US" sz="1600" smtClean="0"/>
              <a:t>[Downey et al. 2008]</a:t>
            </a:r>
          </a:p>
          <a:p>
            <a:r>
              <a:rPr lang="en-US" sz="2800" smtClean="0"/>
              <a:t>Leveraging relations among documents</a:t>
            </a:r>
          </a:p>
        </p:txBody>
      </p:sp>
      <p:sp>
        <p:nvSpPr>
          <p:cNvPr id="80899" name="Date Placeholder 3"/>
          <p:cNvSpPr>
            <a:spLocks noGrp="1"/>
          </p:cNvSpPr>
          <p:nvPr>
            <p:ph type="dt" sz="quarter" idx="10"/>
          </p:nvPr>
        </p:nvSpPr>
        <p:spPr>
          <a:noFill/>
        </p:spPr>
        <p:txBody>
          <a:bodyPr/>
          <a:lstStyle/>
          <a:p>
            <a:r>
              <a:rPr lang="en-US"/>
              <a:t>SIGIR 2009</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2592" name="Rectangle 16"/>
          <p:cNvSpPr>
            <a:spLocks noGrp="1" noChangeArrowheads="1"/>
          </p:cNvSpPr>
          <p:nvPr>
            <p:ph type="body" idx="4294967295"/>
          </p:nvPr>
        </p:nvSpPr>
        <p:spPr>
          <a:xfrm>
            <a:off x="603250" y="1606550"/>
            <a:ext cx="8229600" cy="4525963"/>
          </a:xfrm>
        </p:spPr>
        <p:txBody>
          <a:bodyPr/>
          <a:lstStyle/>
          <a:p>
            <a:pPr eaLnBrk="1" hangingPunct="1">
              <a:defRPr/>
            </a:pPr>
            <a:r>
              <a:rPr lang="en-US" dirty="0" smtClean="0">
                <a:latin typeface="Microsoft Sans Serif" pitchFamily="34" charset="0"/>
              </a:rPr>
              <a:t>Many queries contain implicit metadata</a:t>
            </a:r>
          </a:p>
          <a:p>
            <a:pPr lvl="1" eaLnBrk="1" hangingPunct="1">
              <a:defRPr/>
            </a:pPr>
            <a:r>
              <a:rPr lang="en-US" dirty="0" err="1" smtClean="0">
                <a:latin typeface="Microsoft Sans Serif" pitchFamily="34" charset="0"/>
              </a:rPr>
              <a:t>thomas</a:t>
            </a:r>
            <a:r>
              <a:rPr lang="en-US" dirty="0" smtClean="0">
                <a:latin typeface="Microsoft Sans Serif" pitchFamily="34" charset="0"/>
              </a:rPr>
              <a:t> </a:t>
            </a:r>
            <a:r>
              <a:rPr lang="en-US" dirty="0" err="1" smtClean="0">
                <a:latin typeface="Microsoft Sans Serif" pitchFamily="34" charset="0"/>
              </a:rPr>
              <a:t>edison</a:t>
            </a:r>
            <a:r>
              <a:rPr lang="en-US" dirty="0" smtClean="0">
                <a:latin typeface="Microsoft Sans Serif" pitchFamily="34" charset="0"/>
              </a:rPr>
              <a:t> image portrait</a:t>
            </a:r>
          </a:p>
          <a:p>
            <a:pPr lvl="1" eaLnBrk="1" hangingPunct="1">
              <a:defRPr/>
            </a:pPr>
            <a:r>
              <a:rPr lang="en-US" dirty="0" smtClean="0">
                <a:latin typeface="Microsoft Sans Serif" pitchFamily="34" charset="0"/>
              </a:rPr>
              <a:t>latest </a:t>
            </a:r>
            <a:r>
              <a:rPr lang="en-US" dirty="0" err="1" smtClean="0">
                <a:latin typeface="Microsoft Sans Serif" pitchFamily="34" charset="0"/>
              </a:rPr>
              <a:t>lasik</a:t>
            </a:r>
            <a:r>
              <a:rPr lang="en-US" dirty="0" smtClean="0">
                <a:latin typeface="Microsoft Sans Serif" pitchFamily="34" charset="0"/>
              </a:rPr>
              <a:t> techniques, </a:t>
            </a:r>
            <a:r>
              <a:rPr lang="en-US" dirty="0" err="1" smtClean="0">
                <a:latin typeface="Microsoft Sans Serif" pitchFamily="34" charset="0"/>
              </a:rPr>
              <a:t>canada</a:t>
            </a:r>
            <a:r>
              <a:rPr lang="en-US" dirty="0" smtClean="0">
                <a:latin typeface="Microsoft Sans Serif" pitchFamily="34" charset="0"/>
              </a:rPr>
              <a:t> </a:t>
            </a:r>
          </a:p>
          <a:p>
            <a:pPr lvl="1" eaLnBrk="1" hangingPunct="1">
              <a:defRPr/>
            </a:pPr>
            <a:r>
              <a:rPr lang="en-US" dirty="0" smtClean="0">
                <a:latin typeface="Microsoft Sans Serif" pitchFamily="34" charset="0"/>
              </a:rPr>
              <a:t>good nursing programs in </a:t>
            </a:r>
            <a:r>
              <a:rPr lang="en-US" dirty="0" err="1" smtClean="0">
                <a:latin typeface="Microsoft Sans Serif" pitchFamily="34" charset="0"/>
              </a:rPr>
              <a:t>baltimore</a:t>
            </a:r>
            <a:r>
              <a:rPr lang="en-US" dirty="0" smtClean="0">
                <a:latin typeface="Microsoft Sans Serif" pitchFamily="34" charset="0"/>
              </a:rPr>
              <a:t> </a:t>
            </a:r>
          </a:p>
          <a:p>
            <a:pPr lvl="1" eaLnBrk="1" hangingPunct="1">
              <a:defRPr/>
            </a:pPr>
            <a:r>
              <a:rPr lang="en-US" dirty="0" smtClean="0">
                <a:latin typeface="Microsoft Sans Serif" pitchFamily="34" charset="0"/>
              </a:rPr>
              <a:t>cheap digital camera</a:t>
            </a:r>
          </a:p>
          <a:p>
            <a:pPr lvl="1" eaLnBrk="1" hangingPunct="1">
              <a:defRPr/>
            </a:pPr>
            <a:r>
              <a:rPr lang="en-US" dirty="0" smtClean="0">
                <a:latin typeface="Microsoft Sans Serif" pitchFamily="34" charset="0"/>
              </a:rPr>
              <a:t>overview of active directory domains </a:t>
            </a:r>
          </a:p>
          <a:p>
            <a:pPr lvl="1" eaLnBrk="1" hangingPunct="1">
              <a:defRPr/>
            </a:pPr>
            <a:r>
              <a:rPr lang="en-US" dirty="0" smtClean="0">
                <a:latin typeface="Microsoft Sans Serif" pitchFamily="34" charset="0"/>
              </a:rPr>
              <a:t>…</a:t>
            </a:r>
          </a:p>
          <a:p>
            <a:pPr eaLnBrk="1" hangingPunct="1">
              <a:defRPr/>
            </a:pPr>
            <a:r>
              <a:rPr lang="en-US" dirty="0" smtClean="0">
                <a:latin typeface="Microsoft Sans Serif" pitchFamily="34" charset="0"/>
              </a:rPr>
              <a:t>Limited support for users to articulate this</a:t>
            </a:r>
          </a:p>
        </p:txBody>
      </p:sp>
      <p:sp>
        <p:nvSpPr>
          <p:cNvPr id="1432581" name="Rectangle 5"/>
          <p:cNvSpPr>
            <a:spLocks noGrp="1" noRot="1" noChangeArrowheads="1"/>
          </p:cNvSpPr>
          <p:nvPr>
            <p:ph type="title" idx="4294967295"/>
          </p:nvPr>
        </p:nvSpPr>
        <p:spPr/>
        <p:txBody>
          <a:bodyPr/>
          <a:lstStyle/>
          <a:p>
            <a:pPr eaLnBrk="1" hangingPunct="1">
              <a:defRPr/>
            </a:pPr>
            <a:r>
              <a:rPr lang="en-US" smtClean="0"/>
              <a:t>Metadata on the Web</a:t>
            </a:r>
          </a:p>
        </p:txBody>
      </p:sp>
      <p:grpSp>
        <p:nvGrpSpPr>
          <p:cNvPr id="2" name="Group 10"/>
          <p:cNvGrpSpPr>
            <a:grpSpLocks/>
          </p:cNvGrpSpPr>
          <p:nvPr/>
        </p:nvGrpSpPr>
        <p:grpSpPr bwMode="auto">
          <a:xfrm>
            <a:off x="1509713" y="1700213"/>
            <a:ext cx="6621462" cy="4479925"/>
            <a:chOff x="760" y="870"/>
            <a:chExt cx="4406" cy="3180"/>
          </a:xfrm>
        </p:grpSpPr>
        <p:pic>
          <p:nvPicPr>
            <p:cNvPr id="82960" name="Picture 11"/>
            <p:cNvPicPr>
              <a:picLocks noChangeAspect="1" noChangeArrowheads="1"/>
            </p:cNvPicPr>
            <p:nvPr/>
          </p:nvPicPr>
          <p:blipFill>
            <a:blip r:embed="rId3"/>
            <a:srcRect/>
            <a:stretch>
              <a:fillRect/>
            </a:stretch>
          </p:blipFill>
          <p:spPr bwMode="auto">
            <a:xfrm>
              <a:off x="792" y="870"/>
              <a:ext cx="4374" cy="3167"/>
            </a:xfrm>
            <a:prstGeom prst="rect">
              <a:avLst/>
            </a:prstGeom>
            <a:noFill/>
            <a:ln w="9525">
              <a:noFill/>
              <a:miter lim="800000"/>
              <a:headEnd/>
              <a:tailEnd/>
            </a:ln>
          </p:spPr>
        </p:pic>
        <p:sp>
          <p:nvSpPr>
            <p:cNvPr id="82961" name="Oval 12"/>
            <p:cNvSpPr>
              <a:spLocks noChangeArrowheads="1"/>
            </p:cNvSpPr>
            <p:nvPr/>
          </p:nvSpPr>
          <p:spPr bwMode="auto">
            <a:xfrm>
              <a:off x="760" y="1215"/>
              <a:ext cx="951" cy="2835"/>
            </a:xfrm>
            <a:prstGeom prst="ellipse">
              <a:avLst/>
            </a:prstGeom>
            <a:noFill/>
            <a:ln w="9525">
              <a:solidFill>
                <a:srgbClr val="FF0000"/>
              </a:solidFill>
              <a:round/>
              <a:headEnd/>
              <a:tailEnd/>
            </a:ln>
          </p:spPr>
          <p:txBody>
            <a:bodyPr wrap="none" anchor="ctr"/>
            <a:lstStyle/>
            <a:p>
              <a:pPr eaLnBrk="0" hangingPunct="0"/>
              <a:endParaRPr lang="en-US"/>
            </a:p>
          </p:txBody>
        </p:sp>
      </p:grpSp>
      <p:grpSp>
        <p:nvGrpSpPr>
          <p:cNvPr id="3" name="Group 13"/>
          <p:cNvGrpSpPr>
            <a:grpSpLocks/>
          </p:cNvGrpSpPr>
          <p:nvPr/>
        </p:nvGrpSpPr>
        <p:grpSpPr bwMode="auto">
          <a:xfrm>
            <a:off x="1112838" y="1822450"/>
            <a:ext cx="7586662" cy="4165600"/>
            <a:chOff x="148" y="1297"/>
            <a:chExt cx="4997" cy="2919"/>
          </a:xfrm>
        </p:grpSpPr>
        <p:pic>
          <p:nvPicPr>
            <p:cNvPr id="82958" name="Picture 14"/>
            <p:cNvPicPr>
              <a:picLocks noChangeAspect="1" noChangeArrowheads="1"/>
            </p:cNvPicPr>
            <p:nvPr/>
          </p:nvPicPr>
          <p:blipFill>
            <a:blip r:embed="rId4"/>
            <a:srcRect/>
            <a:stretch>
              <a:fillRect/>
            </a:stretch>
          </p:blipFill>
          <p:spPr bwMode="auto">
            <a:xfrm>
              <a:off x="178" y="1297"/>
              <a:ext cx="4967" cy="2819"/>
            </a:xfrm>
            <a:prstGeom prst="rect">
              <a:avLst/>
            </a:prstGeom>
            <a:noFill/>
            <a:ln w="9525">
              <a:noFill/>
              <a:miter lim="800000"/>
              <a:headEnd/>
              <a:tailEnd/>
            </a:ln>
          </p:spPr>
        </p:pic>
        <p:sp>
          <p:nvSpPr>
            <p:cNvPr id="82959" name="Oval 15"/>
            <p:cNvSpPr>
              <a:spLocks noChangeArrowheads="1"/>
            </p:cNvSpPr>
            <p:nvPr/>
          </p:nvSpPr>
          <p:spPr bwMode="auto">
            <a:xfrm>
              <a:off x="148" y="2428"/>
              <a:ext cx="1126" cy="1788"/>
            </a:xfrm>
            <a:prstGeom prst="ellipse">
              <a:avLst/>
            </a:prstGeom>
            <a:noFill/>
            <a:ln w="9525">
              <a:solidFill>
                <a:srgbClr val="FF0000"/>
              </a:solidFill>
              <a:round/>
              <a:headEnd/>
              <a:tailEnd/>
            </a:ln>
          </p:spPr>
          <p:txBody>
            <a:bodyPr wrap="none" anchor="ctr"/>
            <a:lstStyle/>
            <a:p>
              <a:pPr eaLnBrk="0" hangingPunct="0"/>
              <a:endParaRPr lang="en-US"/>
            </a:p>
          </p:txBody>
        </p:sp>
      </p:grpSp>
      <p:sp>
        <p:nvSpPr>
          <p:cNvPr id="82949" name="Date Placeholder 20"/>
          <p:cNvSpPr txBox="1">
            <a:spLocks noGrp="1"/>
          </p:cNvSpPr>
          <p:nvPr/>
        </p:nvSpPr>
        <p:spPr bwMode="auto">
          <a:xfrm>
            <a:off x="457200" y="6254750"/>
            <a:ext cx="2133600" cy="476250"/>
          </a:xfrm>
          <a:prstGeom prst="rect">
            <a:avLst/>
          </a:prstGeom>
          <a:noFill/>
          <a:ln w="9525">
            <a:noFill/>
            <a:miter lim="800000"/>
            <a:headEnd/>
            <a:tailEnd/>
          </a:ln>
        </p:spPr>
        <p:txBody>
          <a:bodyPr anchor="b"/>
          <a:lstStyle/>
          <a:p>
            <a:r>
              <a:rPr lang="en-US" sz="1200" b="0">
                <a:latin typeface="Arial" charset="0"/>
              </a:rPr>
              <a:t>UMAP, June 24 2009</a:t>
            </a:r>
          </a:p>
        </p:txBody>
      </p:sp>
      <p:grpSp>
        <p:nvGrpSpPr>
          <p:cNvPr id="25" name="Group 24"/>
          <p:cNvGrpSpPr>
            <a:grpSpLocks/>
          </p:cNvGrpSpPr>
          <p:nvPr/>
        </p:nvGrpSpPr>
        <p:grpSpPr bwMode="auto">
          <a:xfrm>
            <a:off x="879475" y="2082800"/>
            <a:ext cx="7551738" cy="4098925"/>
            <a:chOff x="20176" y="2533306"/>
            <a:chExt cx="7893280" cy="4210978"/>
          </a:xfrm>
        </p:grpSpPr>
        <p:pic>
          <p:nvPicPr>
            <p:cNvPr id="82956" name="Picture 4"/>
            <p:cNvPicPr>
              <a:picLocks noChangeAspect="1" noChangeArrowheads="1"/>
            </p:cNvPicPr>
            <p:nvPr/>
          </p:nvPicPr>
          <p:blipFill>
            <a:blip r:embed="rId5"/>
            <a:srcRect/>
            <a:stretch>
              <a:fillRect/>
            </a:stretch>
          </p:blipFill>
          <p:spPr bwMode="auto">
            <a:xfrm>
              <a:off x="79551" y="2533306"/>
              <a:ext cx="7833905" cy="4210978"/>
            </a:xfrm>
            <a:prstGeom prst="rect">
              <a:avLst/>
            </a:prstGeom>
            <a:noFill/>
            <a:ln w="9525">
              <a:noFill/>
              <a:miter lim="800000"/>
              <a:headEnd/>
              <a:tailEnd/>
            </a:ln>
          </p:spPr>
        </p:pic>
        <p:sp>
          <p:nvSpPr>
            <p:cNvPr id="82957" name="Oval 23"/>
            <p:cNvSpPr>
              <a:spLocks noChangeArrowheads="1"/>
            </p:cNvSpPr>
            <p:nvPr/>
          </p:nvSpPr>
          <p:spPr bwMode="auto">
            <a:xfrm>
              <a:off x="20176" y="3464843"/>
              <a:ext cx="795647" cy="1235034"/>
            </a:xfrm>
            <a:prstGeom prst="ellipse">
              <a:avLst/>
            </a:prstGeom>
            <a:noFill/>
            <a:ln w="9525" algn="ctr">
              <a:solidFill>
                <a:srgbClr val="FF0000"/>
              </a:solidFill>
              <a:round/>
              <a:headEnd/>
              <a:tailEnd/>
            </a:ln>
          </p:spPr>
          <p:txBody>
            <a:bodyPr/>
            <a:lstStyle/>
            <a:p>
              <a:pPr eaLnBrk="0" hangingPunct="0"/>
              <a:endParaRPr lang="en-US"/>
            </a:p>
          </p:txBody>
        </p:sp>
      </p:grpSp>
      <p:grpSp>
        <p:nvGrpSpPr>
          <p:cNvPr id="29" name="Group 28"/>
          <p:cNvGrpSpPr>
            <a:grpSpLocks/>
          </p:cNvGrpSpPr>
          <p:nvPr/>
        </p:nvGrpSpPr>
        <p:grpSpPr bwMode="auto">
          <a:xfrm>
            <a:off x="1006475" y="2127250"/>
            <a:ext cx="7529513" cy="4083050"/>
            <a:chOff x="961903" y="2079933"/>
            <a:chExt cx="7868681" cy="4196176"/>
          </a:xfrm>
        </p:grpSpPr>
        <p:pic>
          <p:nvPicPr>
            <p:cNvPr id="82953" name="Picture 5"/>
            <p:cNvPicPr>
              <a:picLocks noChangeAspect="1" noChangeArrowheads="1"/>
            </p:cNvPicPr>
            <p:nvPr/>
          </p:nvPicPr>
          <p:blipFill>
            <a:blip r:embed="rId6"/>
            <a:srcRect/>
            <a:stretch>
              <a:fillRect/>
            </a:stretch>
          </p:blipFill>
          <p:spPr bwMode="auto">
            <a:xfrm>
              <a:off x="961903" y="2079933"/>
              <a:ext cx="7868681" cy="4196176"/>
            </a:xfrm>
            <a:prstGeom prst="rect">
              <a:avLst/>
            </a:prstGeom>
            <a:noFill/>
            <a:ln w="9525">
              <a:noFill/>
              <a:miter lim="800000"/>
              <a:headEnd/>
              <a:tailEnd/>
            </a:ln>
          </p:spPr>
        </p:pic>
        <p:sp>
          <p:nvSpPr>
            <p:cNvPr id="82954" name="Rectangle 30"/>
            <p:cNvSpPr>
              <a:spLocks noChangeArrowheads="1"/>
            </p:cNvSpPr>
            <p:nvPr/>
          </p:nvSpPr>
          <p:spPr bwMode="auto">
            <a:xfrm>
              <a:off x="1092529" y="3859480"/>
              <a:ext cx="380011" cy="190006"/>
            </a:xfrm>
            <a:prstGeom prst="rect">
              <a:avLst/>
            </a:prstGeom>
            <a:noFill/>
            <a:ln w="28575" algn="ctr">
              <a:solidFill>
                <a:srgbClr val="FF0000"/>
              </a:solidFill>
              <a:round/>
              <a:headEnd/>
              <a:tailEnd/>
            </a:ln>
          </p:spPr>
          <p:txBody>
            <a:bodyPr/>
            <a:lstStyle/>
            <a:p>
              <a:pPr eaLnBrk="0" hangingPunct="0"/>
              <a:endParaRPr lang="en-US"/>
            </a:p>
          </p:txBody>
        </p:sp>
        <p:sp>
          <p:nvSpPr>
            <p:cNvPr id="82955" name="Rectangle 31"/>
            <p:cNvSpPr>
              <a:spLocks noChangeArrowheads="1"/>
            </p:cNvSpPr>
            <p:nvPr/>
          </p:nvSpPr>
          <p:spPr bwMode="auto">
            <a:xfrm>
              <a:off x="1102425" y="4558145"/>
              <a:ext cx="607621" cy="191985"/>
            </a:xfrm>
            <a:prstGeom prst="rect">
              <a:avLst/>
            </a:prstGeom>
            <a:noFill/>
            <a:ln w="28575" algn="ctr">
              <a:solidFill>
                <a:srgbClr val="FF0000"/>
              </a:solidFill>
              <a:round/>
              <a:headEnd/>
              <a:tailEnd/>
            </a:ln>
          </p:spPr>
          <p:txBody>
            <a:bodyPr/>
            <a:lstStyle/>
            <a:p>
              <a:pPr eaLnBrk="0" hangingPunct="0"/>
              <a:endParaRPr lang="en-US"/>
            </a:p>
          </p:txBody>
        </p:sp>
      </p:grpSp>
      <p:sp>
        <p:nvSpPr>
          <p:cNvPr id="82952" name="Date Placeholder 18"/>
          <p:cNvSpPr>
            <a:spLocks noGrp="1"/>
          </p:cNvSpPr>
          <p:nvPr>
            <p:ph type="dt" sz="quarter" idx="10"/>
          </p:nvPr>
        </p:nvSpPr>
        <p:spPr>
          <a:noFill/>
        </p:spPr>
        <p:txBody>
          <a:bodyPr/>
          <a:lstStyle/>
          <a:p>
            <a:r>
              <a:rPr lang="en-US"/>
              <a:t>SIGIR 2009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32592">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32592">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32592">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432592">
                                            <p:txEl>
                                              <p:pRg st="3" end="3"/>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432592">
                                            <p:txEl>
                                              <p:pRg st="4" end="4"/>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432592">
                                            <p:txEl>
                                              <p:pRg st="5" end="5"/>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432592">
                                            <p:txEl>
                                              <p:pRg st="6" end="6"/>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432592">
                                            <p:txEl>
                                              <p:pRg st="7" end="7"/>
                                            </p:txEl>
                                          </p:spTgt>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3"/>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259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hlink"/>
                </a:solidFill>
              </a:rPr>
              <a:t>Future Challenges</a:t>
            </a:r>
          </a:p>
        </p:txBody>
      </p:sp>
      <p:sp>
        <p:nvSpPr>
          <p:cNvPr id="3" name="Content Placeholder 2"/>
          <p:cNvSpPr>
            <a:spLocks noGrp="1"/>
          </p:cNvSpPr>
          <p:nvPr>
            <p:ph idx="1"/>
          </p:nvPr>
        </p:nvSpPr>
        <p:spPr>
          <a:xfrm>
            <a:off x="457200" y="1422400"/>
            <a:ext cx="8229600" cy="4992688"/>
          </a:xfrm>
        </p:spPr>
        <p:txBody>
          <a:bodyPr/>
          <a:lstStyle/>
          <a:p>
            <a:r>
              <a:rPr lang="en-US" sz="2400" smtClean="0"/>
              <a:t>Dynamic information environments </a:t>
            </a:r>
            <a:r>
              <a:rPr lang="en-US" sz="2000" smtClean="0"/>
              <a:t>[Adar et al., Elsas et al.]</a:t>
            </a:r>
          </a:p>
          <a:p>
            <a:pPr lvl="1"/>
            <a:r>
              <a:rPr lang="en-US" sz="2000" smtClean="0"/>
              <a:t>Content changes (e.g., news, blogs, lifelogs … much more general)</a:t>
            </a:r>
          </a:p>
          <a:p>
            <a:pPr lvl="1"/>
            <a:r>
              <a:rPr lang="en-US" sz="2000" smtClean="0"/>
              <a:t>People re-visit, re-query, re-find</a:t>
            </a:r>
          </a:p>
          <a:p>
            <a:pPr lvl="1"/>
            <a:r>
              <a:rPr lang="en-US" sz="2000" smtClean="0">
                <a:sym typeface="Wingdings" pitchFamily="2" charset="2"/>
              </a:rPr>
              <a:t>IR opportunities … crawling, doc and user representation, ranking, etc.</a:t>
            </a:r>
            <a:r>
              <a:rPr lang="en-US" sz="2000" smtClean="0"/>
              <a:t>  </a:t>
            </a:r>
          </a:p>
          <a:p>
            <a:pPr lvl="1"/>
            <a:r>
              <a:rPr lang="en-US" sz="2000" smtClean="0"/>
              <a:t>Interesting historically and socially</a:t>
            </a:r>
          </a:p>
          <a:p>
            <a:r>
              <a:rPr lang="en-US" sz="2400" smtClean="0"/>
              <a:t>Data/Evaluation </a:t>
            </a:r>
          </a:p>
          <a:p>
            <a:pPr lvl="1"/>
            <a:r>
              <a:rPr lang="en-US" sz="2000" smtClean="0"/>
              <a:t>Data as valuable resource </a:t>
            </a:r>
          </a:p>
          <a:p>
            <a:pPr lvl="1"/>
            <a:r>
              <a:rPr lang="en-US" sz="2000" smtClean="0"/>
              <a:t>Large-scale log data</a:t>
            </a:r>
          </a:p>
          <a:p>
            <a:pPr lvl="1"/>
            <a:r>
              <a:rPr lang="en-US" sz="2000" smtClean="0"/>
              <a:t>Operational systems and a “Living Laboratory”</a:t>
            </a:r>
          </a:p>
          <a:p>
            <a:pPr lvl="1"/>
            <a:r>
              <a:rPr lang="en-US" sz="2000" smtClean="0"/>
              <a:t>IR opportunities … representations, ranking, etc.</a:t>
            </a:r>
          </a:p>
          <a:p>
            <a:r>
              <a:rPr lang="en-US" sz="2400" smtClean="0"/>
              <a:t>Thinking outside the traditional IR boxes</a:t>
            </a:r>
          </a:p>
          <a:p>
            <a:pPr lvl="1"/>
            <a:r>
              <a:rPr lang="en-US" sz="2000" smtClean="0"/>
              <a:t>Better understanding of users and application domains</a:t>
            </a:r>
          </a:p>
          <a:p>
            <a:pPr lvl="1"/>
            <a:r>
              <a:rPr lang="en-US" sz="2000" smtClean="0"/>
              <a:t>Collaborations across disciplinary boundaries</a:t>
            </a:r>
          </a:p>
          <a:p>
            <a:pPr lvl="1"/>
            <a:endParaRPr lang="en-US" sz="1800" smtClean="0"/>
          </a:p>
        </p:txBody>
      </p:sp>
      <p:sp>
        <p:nvSpPr>
          <p:cNvPr id="84995" name="Date Placeholder 3"/>
          <p:cNvSpPr>
            <a:spLocks noGrp="1"/>
          </p:cNvSpPr>
          <p:nvPr>
            <p:ph type="dt" sz="quarter" idx="10"/>
          </p:nvPr>
        </p:nvSpPr>
        <p:spPr>
          <a:noFill/>
        </p:spPr>
        <p:txBody>
          <a:bodyPr/>
          <a:lstStyle/>
          <a:p>
            <a:r>
              <a:rPr lang="en-US"/>
              <a:t>SIGIR 2009</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Rot="1" noChangeArrowheads="1"/>
          </p:cNvSpPr>
          <p:nvPr>
            <p:ph type="title" idx="4294967295"/>
          </p:nvPr>
        </p:nvSpPr>
        <p:spPr>
          <a:xfrm>
            <a:off x="428625" y="88900"/>
            <a:ext cx="8382000" cy="1143000"/>
          </a:xfrm>
        </p:spPr>
        <p:txBody>
          <a:bodyPr/>
          <a:lstStyle/>
          <a:p>
            <a:pPr eaLnBrk="1" hangingPunct="1">
              <a:defRPr/>
            </a:pPr>
            <a:r>
              <a:rPr lang="en-US" dirty="0"/>
              <a:t>Information Dynamics</a:t>
            </a:r>
          </a:p>
        </p:txBody>
      </p:sp>
      <p:grpSp>
        <p:nvGrpSpPr>
          <p:cNvPr id="1441795" name="Group 11"/>
          <p:cNvGrpSpPr>
            <a:grpSpLocks/>
          </p:cNvGrpSpPr>
          <p:nvPr/>
        </p:nvGrpSpPr>
        <p:grpSpPr bwMode="auto">
          <a:xfrm>
            <a:off x="704850" y="1765300"/>
            <a:ext cx="6983413" cy="4527550"/>
            <a:chOff x="320" y="1132"/>
            <a:chExt cx="4399" cy="2852"/>
          </a:xfrm>
        </p:grpSpPr>
        <p:pic>
          <p:nvPicPr>
            <p:cNvPr id="87048" name="Picture 5"/>
            <p:cNvPicPr>
              <a:picLocks noChangeAspect="1" noChangeArrowheads="1"/>
            </p:cNvPicPr>
            <p:nvPr/>
          </p:nvPicPr>
          <p:blipFill>
            <a:blip r:embed="rId3"/>
            <a:srcRect/>
            <a:stretch>
              <a:fillRect/>
            </a:stretch>
          </p:blipFill>
          <p:spPr bwMode="auto">
            <a:xfrm>
              <a:off x="1065" y="1132"/>
              <a:ext cx="3654" cy="2852"/>
            </a:xfrm>
            <a:prstGeom prst="rect">
              <a:avLst/>
            </a:prstGeom>
            <a:noFill/>
            <a:ln w="9525" algn="ctr">
              <a:noFill/>
              <a:miter lim="800000"/>
              <a:headEnd/>
              <a:tailEnd/>
            </a:ln>
          </p:spPr>
        </p:pic>
        <p:sp>
          <p:nvSpPr>
            <p:cNvPr id="124933" name="Text Box 6"/>
            <p:cNvSpPr txBox="1">
              <a:spLocks noChangeArrowheads="1"/>
            </p:cNvSpPr>
            <p:nvPr/>
          </p:nvSpPr>
          <p:spPr bwMode="auto">
            <a:xfrm>
              <a:off x="320" y="1324"/>
              <a:ext cx="678" cy="231"/>
            </a:xfrm>
            <a:prstGeom prst="rect">
              <a:avLst/>
            </a:prstGeom>
            <a:noFill/>
            <a:ln w="9525" algn="ctr">
              <a:noFill/>
              <a:miter lim="800000"/>
              <a:headEnd/>
              <a:tailEnd/>
            </a:ln>
          </p:spPr>
          <p:txBody>
            <a:bodyPr>
              <a:spAutoFit/>
            </a:bodyPr>
            <a:lstStyle/>
            <a:p>
              <a:pPr eaLnBrk="0" hangingPunct="0">
                <a:defRPr/>
              </a:pPr>
              <a:r>
                <a:rPr lang="en-US" b="0" dirty="0">
                  <a:effectLst>
                    <a:outerShdw blurRad="38100" dist="38100" dir="2700000" algn="tl">
                      <a:srgbClr val="000000">
                        <a:alpha val="43137"/>
                      </a:srgbClr>
                    </a:outerShdw>
                  </a:effectLst>
                  <a:latin typeface="+mn-lt"/>
                </a:rPr>
                <a:t>1996</a:t>
              </a:r>
            </a:p>
          </p:txBody>
        </p:sp>
      </p:grpSp>
      <p:sp>
        <p:nvSpPr>
          <p:cNvPr id="124934" name="Text Box 7"/>
          <p:cNvSpPr txBox="1">
            <a:spLocks noChangeArrowheads="1"/>
          </p:cNvSpPr>
          <p:nvPr/>
        </p:nvSpPr>
        <p:spPr bwMode="auto">
          <a:xfrm>
            <a:off x="379413" y="1222375"/>
            <a:ext cx="3065462" cy="369888"/>
          </a:xfrm>
          <a:prstGeom prst="rect">
            <a:avLst/>
          </a:prstGeom>
          <a:noFill/>
          <a:ln w="9525" algn="ctr">
            <a:noFill/>
            <a:miter lim="800000"/>
            <a:headEnd/>
            <a:tailEnd/>
          </a:ln>
        </p:spPr>
        <p:txBody>
          <a:bodyPr wrap="none">
            <a:spAutoFit/>
          </a:bodyPr>
          <a:lstStyle/>
          <a:p>
            <a:pPr eaLnBrk="0" hangingPunct="0">
              <a:defRPr/>
            </a:pPr>
            <a:r>
              <a:rPr lang="en-US" b="0" dirty="0">
                <a:effectLst>
                  <a:outerShdw blurRad="38100" dist="38100" dir="2700000" algn="tl">
                    <a:srgbClr val="000000">
                      <a:alpha val="43137"/>
                    </a:srgbClr>
                  </a:outerShdw>
                </a:effectLst>
                <a:latin typeface="+mn-lt"/>
              </a:rPr>
              <a:t>Microsoft Research Homepage</a:t>
            </a:r>
          </a:p>
        </p:txBody>
      </p:sp>
      <p:grpSp>
        <p:nvGrpSpPr>
          <p:cNvPr id="44042" name="Group 10"/>
          <p:cNvGrpSpPr>
            <a:grpSpLocks/>
          </p:cNvGrpSpPr>
          <p:nvPr/>
        </p:nvGrpSpPr>
        <p:grpSpPr bwMode="auto">
          <a:xfrm>
            <a:off x="725488" y="1876425"/>
            <a:ext cx="7059612" cy="4621213"/>
            <a:chOff x="457" y="1182"/>
            <a:chExt cx="4447" cy="2911"/>
          </a:xfrm>
        </p:grpSpPr>
        <p:sp>
          <p:nvSpPr>
            <p:cNvPr id="124936" name="Text Box 15"/>
            <p:cNvSpPr txBox="1">
              <a:spLocks noChangeArrowheads="1"/>
            </p:cNvSpPr>
            <p:nvPr/>
          </p:nvSpPr>
          <p:spPr bwMode="auto">
            <a:xfrm>
              <a:off x="457" y="3669"/>
              <a:ext cx="411" cy="233"/>
            </a:xfrm>
            <a:prstGeom prst="rect">
              <a:avLst/>
            </a:prstGeom>
            <a:noFill/>
            <a:ln w="9525" algn="ctr">
              <a:noFill/>
              <a:miter lim="800000"/>
              <a:headEnd/>
              <a:tailEnd/>
            </a:ln>
          </p:spPr>
          <p:txBody>
            <a:bodyPr wrap="none">
              <a:spAutoFit/>
            </a:bodyPr>
            <a:lstStyle/>
            <a:p>
              <a:pPr eaLnBrk="0" hangingPunct="0">
                <a:defRPr/>
              </a:pPr>
              <a:r>
                <a:rPr lang="en-US" b="0" dirty="0">
                  <a:effectLst>
                    <a:outerShdw blurRad="38100" dist="38100" dir="2700000" algn="tl">
                      <a:srgbClr val="000000">
                        <a:alpha val="43137"/>
                      </a:srgbClr>
                    </a:outerShdw>
                  </a:effectLst>
                  <a:latin typeface="+mn-lt"/>
                </a:rPr>
                <a:t>2009</a:t>
              </a:r>
            </a:p>
          </p:txBody>
        </p:sp>
        <p:pic>
          <p:nvPicPr>
            <p:cNvPr id="87047" name="Picture 9"/>
            <p:cNvPicPr>
              <a:picLocks noChangeAspect="1" noChangeArrowheads="1"/>
            </p:cNvPicPr>
            <p:nvPr/>
          </p:nvPicPr>
          <p:blipFill>
            <a:blip r:embed="rId4"/>
            <a:srcRect/>
            <a:stretch>
              <a:fillRect/>
            </a:stretch>
          </p:blipFill>
          <p:spPr bwMode="auto">
            <a:xfrm>
              <a:off x="1296" y="1182"/>
              <a:ext cx="3608" cy="2911"/>
            </a:xfrm>
            <a:prstGeom prst="rect">
              <a:avLst/>
            </a:prstGeom>
            <a:noFill/>
            <a:ln w="9525">
              <a:noFill/>
              <a:miter lim="800000"/>
              <a:headEnd/>
              <a:tailEnd/>
            </a:ln>
          </p:spPr>
        </p:pic>
      </p:grpSp>
      <p:sp>
        <p:nvSpPr>
          <p:cNvPr id="87045" name="Date Placeholder 9"/>
          <p:cNvSpPr>
            <a:spLocks noGrp="1"/>
          </p:cNvSpPr>
          <p:nvPr>
            <p:ph type="dt" sz="quarter" idx="10"/>
          </p:nvPr>
        </p:nvSpPr>
        <p:spPr>
          <a:noFill/>
        </p:spPr>
        <p:txBody>
          <a:bodyPr/>
          <a:lstStyle/>
          <a:p>
            <a:r>
              <a:rPr lang="en-US"/>
              <a:t>SIGIR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17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Rot="1" noChangeArrowheads="1"/>
          </p:cNvSpPr>
          <p:nvPr>
            <p:ph type="title" idx="4294967295"/>
          </p:nvPr>
        </p:nvSpPr>
        <p:spPr>
          <a:xfrm>
            <a:off x="428625" y="88900"/>
            <a:ext cx="8382000" cy="1143000"/>
          </a:xfrm>
        </p:spPr>
        <p:txBody>
          <a:bodyPr/>
          <a:lstStyle/>
          <a:p>
            <a:pPr eaLnBrk="1" hangingPunct="1">
              <a:defRPr/>
            </a:pPr>
            <a:r>
              <a:rPr lang="en-US" dirty="0"/>
              <a:t>Information Dynamics</a:t>
            </a:r>
          </a:p>
        </p:txBody>
      </p:sp>
      <p:sp>
        <p:nvSpPr>
          <p:cNvPr id="129030" name="Text Box 7"/>
          <p:cNvSpPr txBox="1">
            <a:spLocks noChangeArrowheads="1"/>
          </p:cNvSpPr>
          <p:nvPr/>
        </p:nvSpPr>
        <p:spPr bwMode="auto">
          <a:xfrm>
            <a:off x="379413" y="1222375"/>
            <a:ext cx="1560512" cy="369888"/>
          </a:xfrm>
          <a:prstGeom prst="rect">
            <a:avLst/>
          </a:prstGeom>
          <a:noFill/>
          <a:ln w="9525" algn="ctr">
            <a:noFill/>
            <a:miter lim="800000"/>
            <a:headEnd/>
            <a:tailEnd/>
          </a:ln>
        </p:spPr>
        <p:txBody>
          <a:bodyPr wrap="none">
            <a:spAutoFit/>
          </a:bodyPr>
          <a:lstStyle/>
          <a:p>
            <a:pPr eaLnBrk="0" hangingPunct="0">
              <a:defRPr/>
            </a:pPr>
            <a:r>
              <a:rPr lang="en-US" b="0" dirty="0">
                <a:effectLst>
                  <a:outerShdw blurRad="38100" dist="38100" dir="2700000" algn="tl">
                    <a:srgbClr val="000000">
                      <a:alpha val="43137"/>
                    </a:srgbClr>
                  </a:outerShdw>
                </a:effectLst>
                <a:latin typeface="+mn-lt"/>
              </a:rPr>
              <a:t>My </a:t>
            </a:r>
            <a:r>
              <a:rPr lang="en-US" b="0" dirty="0">
                <a:effectLst>
                  <a:outerShdw blurRad="38100" dist="38100" dir="2700000" algn="tl">
                    <a:srgbClr val="000000">
                      <a:alpha val="43137"/>
                    </a:srgbClr>
                  </a:outerShdw>
                </a:effectLst>
                <a:latin typeface="+mn-lt"/>
              </a:rPr>
              <a:t>Homepage</a:t>
            </a:r>
            <a:endParaRPr lang="en-US" b="0" dirty="0">
              <a:effectLst>
                <a:outerShdw blurRad="38100" dist="38100" dir="2700000" algn="tl">
                  <a:srgbClr val="000000">
                    <a:alpha val="43137"/>
                  </a:srgbClr>
                </a:outerShdw>
              </a:effectLst>
              <a:latin typeface="+mn-lt"/>
            </a:endParaRPr>
          </a:p>
        </p:txBody>
      </p:sp>
      <p:grpSp>
        <p:nvGrpSpPr>
          <p:cNvPr id="129038" name="Group 14"/>
          <p:cNvGrpSpPr>
            <a:grpSpLocks/>
          </p:cNvGrpSpPr>
          <p:nvPr/>
        </p:nvGrpSpPr>
        <p:grpSpPr bwMode="auto">
          <a:xfrm>
            <a:off x="704850" y="1698625"/>
            <a:ext cx="6111875" cy="4919663"/>
            <a:chOff x="444" y="1070"/>
            <a:chExt cx="3850" cy="3099"/>
          </a:xfrm>
        </p:grpSpPr>
        <p:sp>
          <p:nvSpPr>
            <p:cNvPr id="129029" name="Text Box 6"/>
            <p:cNvSpPr txBox="1">
              <a:spLocks noChangeArrowheads="1"/>
            </p:cNvSpPr>
            <p:nvPr/>
          </p:nvSpPr>
          <p:spPr bwMode="auto">
            <a:xfrm>
              <a:off x="444" y="1304"/>
              <a:ext cx="678" cy="231"/>
            </a:xfrm>
            <a:prstGeom prst="rect">
              <a:avLst/>
            </a:prstGeom>
            <a:noFill/>
            <a:ln w="9525" algn="ctr">
              <a:noFill/>
              <a:miter lim="800000"/>
              <a:headEnd/>
              <a:tailEnd/>
            </a:ln>
          </p:spPr>
          <p:txBody>
            <a:bodyPr>
              <a:spAutoFit/>
            </a:bodyPr>
            <a:lstStyle/>
            <a:p>
              <a:pPr eaLnBrk="0" hangingPunct="0">
                <a:defRPr/>
              </a:pPr>
              <a:r>
                <a:rPr lang="en-US" b="0" dirty="0">
                  <a:effectLst>
                    <a:outerShdw blurRad="38100" dist="38100" dir="2700000" algn="tl">
                      <a:srgbClr val="000000">
                        <a:alpha val="43137"/>
                      </a:srgbClr>
                    </a:outerShdw>
                  </a:effectLst>
                  <a:latin typeface="+mn-lt"/>
                </a:rPr>
                <a:t>1998</a:t>
              </a:r>
            </a:p>
          </p:txBody>
        </p:sp>
        <p:pic>
          <p:nvPicPr>
            <p:cNvPr id="89122" name="Picture 4"/>
            <p:cNvPicPr>
              <a:picLocks noChangeAspect="1" noChangeArrowheads="1"/>
            </p:cNvPicPr>
            <p:nvPr/>
          </p:nvPicPr>
          <p:blipFill>
            <a:blip r:embed="rId3"/>
            <a:srcRect/>
            <a:stretch>
              <a:fillRect/>
            </a:stretch>
          </p:blipFill>
          <p:spPr bwMode="auto">
            <a:xfrm>
              <a:off x="1124" y="1070"/>
              <a:ext cx="3170" cy="3099"/>
            </a:xfrm>
            <a:prstGeom prst="rect">
              <a:avLst/>
            </a:prstGeom>
            <a:noFill/>
            <a:ln w="9525" algn="ctr">
              <a:noFill/>
              <a:miter lim="800000"/>
              <a:headEnd/>
              <a:tailEnd/>
            </a:ln>
          </p:spPr>
        </p:pic>
      </p:grpSp>
      <p:grpSp>
        <p:nvGrpSpPr>
          <p:cNvPr id="129039" name="Group 15"/>
          <p:cNvGrpSpPr>
            <a:grpSpLocks/>
          </p:cNvGrpSpPr>
          <p:nvPr/>
        </p:nvGrpSpPr>
        <p:grpSpPr bwMode="auto">
          <a:xfrm>
            <a:off x="725488" y="1825625"/>
            <a:ext cx="6334125" cy="4911725"/>
            <a:chOff x="457" y="1150"/>
            <a:chExt cx="3990" cy="3094"/>
          </a:xfrm>
        </p:grpSpPr>
        <p:sp>
          <p:nvSpPr>
            <p:cNvPr id="129032" name="Text Box 15"/>
            <p:cNvSpPr txBox="1">
              <a:spLocks noChangeArrowheads="1"/>
            </p:cNvSpPr>
            <p:nvPr/>
          </p:nvSpPr>
          <p:spPr bwMode="auto">
            <a:xfrm>
              <a:off x="457" y="3669"/>
              <a:ext cx="411" cy="233"/>
            </a:xfrm>
            <a:prstGeom prst="rect">
              <a:avLst/>
            </a:prstGeom>
            <a:noFill/>
            <a:ln w="9525" algn="ctr">
              <a:noFill/>
              <a:miter lim="800000"/>
              <a:headEnd/>
              <a:tailEnd/>
            </a:ln>
          </p:spPr>
          <p:txBody>
            <a:bodyPr wrap="none">
              <a:spAutoFit/>
            </a:bodyPr>
            <a:lstStyle/>
            <a:p>
              <a:pPr eaLnBrk="0" hangingPunct="0">
                <a:defRPr/>
              </a:pPr>
              <a:r>
                <a:rPr lang="en-US" b="0" dirty="0">
                  <a:effectLst>
                    <a:outerShdw blurRad="38100" dist="38100" dir="2700000" algn="tl">
                      <a:srgbClr val="000000">
                        <a:alpha val="43137"/>
                      </a:srgbClr>
                    </a:outerShdw>
                  </a:effectLst>
                  <a:latin typeface="+mn-lt"/>
                </a:rPr>
                <a:t>2008</a:t>
              </a:r>
            </a:p>
          </p:txBody>
        </p:sp>
        <p:pic>
          <p:nvPicPr>
            <p:cNvPr id="89120" name="Picture 32"/>
            <p:cNvPicPr>
              <a:picLocks noChangeAspect="1" noChangeArrowheads="1"/>
            </p:cNvPicPr>
            <p:nvPr/>
          </p:nvPicPr>
          <p:blipFill>
            <a:blip r:embed="rId4"/>
            <a:srcRect/>
            <a:stretch>
              <a:fillRect/>
            </a:stretch>
          </p:blipFill>
          <p:spPr bwMode="auto">
            <a:xfrm>
              <a:off x="1282" y="1150"/>
              <a:ext cx="3165" cy="3094"/>
            </a:xfrm>
            <a:prstGeom prst="rect">
              <a:avLst/>
            </a:prstGeom>
            <a:noFill/>
            <a:ln w="9525" algn="ctr">
              <a:noFill/>
              <a:miter lim="800000"/>
              <a:headEnd/>
              <a:tailEnd/>
            </a:ln>
          </p:spPr>
        </p:pic>
      </p:grpSp>
      <p:sp>
        <p:nvSpPr>
          <p:cNvPr id="89093" name="Date Placeholder 40"/>
          <p:cNvSpPr>
            <a:spLocks noGrp="1"/>
          </p:cNvSpPr>
          <p:nvPr>
            <p:ph type="dt" sz="quarter" idx="10"/>
          </p:nvPr>
        </p:nvSpPr>
        <p:spPr>
          <a:noFill/>
        </p:spPr>
        <p:txBody>
          <a:bodyPr/>
          <a:lstStyle/>
          <a:p>
            <a:r>
              <a:rPr lang="en-US"/>
              <a:t>SIGIR 2009</a:t>
            </a:r>
          </a:p>
        </p:txBody>
      </p:sp>
      <p:grpSp>
        <p:nvGrpSpPr>
          <p:cNvPr id="43" name="Group 42"/>
          <p:cNvGrpSpPr>
            <a:grpSpLocks/>
          </p:cNvGrpSpPr>
          <p:nvPr/>
        </p:nvGrpSpPr>
        <p:grpSpPr bwMode="auto">
          <a:xfrm>
            <a:off x="1077913" y="1431925"/>
            <a:ext cx="6962775" cy="4954588"/>
            <a:chOff x="1022350" y="1638300"/>
            <a:chExt cx="6962775" cy="4954588"/>
          </a:xfrm>
        </p:grpSpPr>
        <p:grpSp>
          <p:nvGrpSpPr>
            <p:cNvPr id="89095" name="Group 62"/>
            <p:cNvGrpSpPr>
              <a:grpSpLocks/>
            </p:cNvGrpSpPr>
            <p:nvPr/>
          </p:nvGrpSpPr>
          <p:grpSpPr bwMode="auto">
            <a:xfrm>
              <a:off x="1022350" y="2034073"/>
              <a:ext cx="3919610" cy="4558821"/>
              <a:chOff x="377" y="1184"/>
              <a:chExt cx="2851" cy="2976"/>
            </a:xfrm>
          </p:grpSpPr>
          <p:sp>
            <p:nvSpPr>
              <p:cNvPr id="66" name="Text Box 3"/>
              <p:cNvSpPr txBox="1">
                <a:spLocks noChangeArrowheads="1"/>
              </p:cNvSpPr>
              <p:nvPr/>
            </p:nvSpPr>
            <p:spPr bwMode="auto">
              <a:xfrm>
                <a:off x="377" y="1184"/>
                <a:ext cx="471" cy="239"/>
              </a:xfrm>
              <a:prstGeom prst="rect">
                <a:avLst/>
              </a:prstGeom>
              <a:noFill/>
              <a:ln w="19050" algn="ctr">
                <a:solidFill>
                  <a:schemeClr val="tx1"/>
                </a:solidFill>
                <a:miter lim="800000"/>
                <a:headEnd/>
                <a:tailEnd/>
              </a:ln>
            </p:spPr>
            <p:txBody>
              <a:bodyPr wrap="none">
                <a:spAutoFit/>
              </a:bodyPr>
              <a:lstStyle/>
              <a:p>
                <a:pPr>
                  <a:defRPr/>
                </a:pPr>
                <a:r>
                  <a:rPr lang="en-US" b="0" dirty="0">
                    <a:effectLst>
                      <a:outerShdw blurRad="38100" dist="38100" dir="2700000" algn="tl">
                        <a:srgbClr val="000000">
                          <a:alpha val="43137"/>
                        </a:srgbClr>
                      </a:outerShdw>
                    </a:effectLst>
                    <a:latin typeface="Calibri" pitchFamily="34" charset="0"/>
                  </a:rPr>
                  <a:t>1998</a:t>
                </a:r>
              </a:p>
            </p:txBody>
          </p:sp>
          <p:pic>
            <p:nvPicPr>
              <p:cNvPr id="89118" name="Picture 4"/>
              <p:cNvPicPr>
                <a:picLocks noChangeAspect="1" noChangeArrowheads="1"/>
              </p:cNvPicPr>
              <p:nvPr/>
            </p:nvPicPr>
            <p:blipFill>
              <a:blip r:embed="rId3"/>
              <a:srcRect/>
              <a:stretch>
                <a:fillRect/>
              </a:stretch>
            </p:blipFill>
            <p:spPr bwMode="auto">
              <a:xfrm>
                <a:off x="419" y="1414"/>
                <a:ext cx="2809" cy="2746"/>
              </a:xfrm>
              <a:prstGeom prst="rect">
                <a:avLst/>
              </a:prstGeom>
              <a:noFill/>
              <a:ln w="19050" algn="ctr">
                <a:solidFill>
                  <a:schemeClr val="tx1"/>
                </a:solidFill>
                <a:miter lim="800000"/>
                <a:headEnd/>
                <a:tailEnd/>
              </a:ln>
            </p:spPr>
          </p:pic>
        </p:grpSp>
        <p:grpSp>
          <p:nvGrpSpPr>
            <p:cNvPr id="89096" name="Group 20"/>
            <p:cNvGrpSpPr>
              <a:grpSpLocks/>
            </p:cNvGrpSpPr>
            <p:nvPr/>
          </p:nvGrpSpPr>
          <p:grpSpPr bwMode="auto">
            <a:xfrm>
              <a:off x="3967934" y="1638300"/>
              <a:ext cx="4017197" cy="4669767"/>
              <a:chOff x="2402" y="722"/>
              <a:chExt cx="2223" cy="2820"/>
            </a:xfrm>
          </p:grpSpPr>
          <p:sp>
            <p:nvSpPr>
              <p:cNvPr id="64" name="Text Box 31"/>
              <p:cNvSpPr txBox="1">
                <a:spLocks noChangeArrowheads="1"/>
              </p:cNvSpPr>
              <p:nvPr/>
            </p:nvSpPr>
            <p:spPr bwMode="auto">
              <a:xfrm>
                <a:off x="2402" y="722"/>
                <a:ext cx="358" cy="221"/>
              </a:xfrm>
              <a:prstGeom prst="rect">
                <a:avLst/>
              </a:prstGeom>
              <a:noFill/>
              <a:ln w="19050" algn="ctr">
                <a:solidFill>
                  <a:schemeClr val="tx1"/>
                </a:solidFill>
                <a:miter lim="800000"/>
                <a:headEnd/>
                <a:tailEnd/>
              </a:ln>
            </p:spPr>
            <p:txBody>
              <a:bodyPr wrap="none">
                <a:spAutoFit/>
              </a:bodyPr>
              <a:lstStyle/>
              <a:p>
                <a:pPr>
                  <a:defRPr/>
                </a:pPr>
                <a:r>
                  <a:rPr lang="en-US" b="0" dirty="0">
                    <a:effectLst>
                      <a:outerShdw blurRad="38100" dist="38100" dir="2700000" algn="tl">
                        <a:srgbClr val="000000">
                          <a:alpha val="43137"/>
                        </a:srgbClr>
                      </a:outerShdw>
                    </a:effectLst>
                    <a:latin typeface="Calibri" pitchFamily="34" charset="0"/>
                  </a:rPr>
                  <a:t>2008</a:t>
                </a:r>
              </a:p>
            </p:txBody>
          </p:sp>
          <p:pic>
            <p:nvPicPr>
              <p:cNvPr id="89116" name="Picture 32"/>
              <p:cNvPicPr>
                <a:picLocks noChangeAspect="1" noChangeArrowheads="1"/>
              </p:cNvPicPr>
              <p:nvPr/>
            </p:nvPicPr>
            <p:blipFill>
              <a:blip r:embed="rId4"/>
              <a:srcRect/>
              <a:stretch>
                <a:fillRect/>
              </a:stretch>
            </p:blipFill>
            <p:spPr bwMode="auto">
              <a:xfrm>
                <a:off x="2427" y="930"/>
                <a:ext cx="2198" cy="2612"/>
              </a:xfrm>
              <a:prstGeom prst="rect">
                <a:avLst/>
              </a:prstGeom>
              <a:noFill/>
              <a:ln w="19050" algn="ctr">
                <a:solidFill>
                  <a:schemeClr val="tx1"/>
                </a:solidFill>
                <a:miter lim="800000"/>
                <a:headEnd/>
                <a:tailEnd/>
              </a:ln>
            </p:spPr>
          </p:pic>
        </p:grpSp>
        <p:sp>
          <p:nvSpPr>
            <p:cNvPr id="89097" name="Rectangle 45"/>
            <p:cNvSpPr>
              <a:spLocks noChangeArrowheads="1"/>
            </p:cNvSpPr>
            <p:nvPr/>
          </p:nvSpPr>
          <p:spPr bwMode="auto">
            <a:xfrm>
              <a:off x="1097279" y="4341412"/>
              <a:ext cx="516836" cy="111318"/>
            </a:xfrm>
            <a:prstGeom prst="rect">
              <a:avLst/>
            </a:prstGeom>
            <a:noFill/>
            <a:ln w="19050" algn="ctr">
              <a:solidFill>
                <a:srgbClr val="FF0000"/>
              </a:solidFill>
              <a:round/>
              <a:headEnd/>
              <a:tailEnd/>
            </a:ln>
          </p:spPr>
          <p:txBody>
            <a:bodyPr/>
            <a:lstStyle/>
            <a:p>
              <a:pPr eaLnBrk="0" hangingPunct="0"/>
              <a:endParaRPr lang="en-US"/>
            </a:p>
          </p:txBody>
        </p:sp>
        <p:sp>
          <p:nvSpPr>
            <p:cNvPr id="89098" name="Rectangle 46"/>
            <p:cNvSpPr>
              <a:spLocks noChangeArrowheads="1"/>
            </p:cNvSpPr>
            <p:nvPr/>
          </p:nvSpPr>
          <p:spPr bwMode="auto">
            <a:xfrm>
              <a:off x="4064441" y="4159857"/>
              <a:ext cx="516836" cy="111318"/>
            </a:xfrm>
            <a:prstGeom prst="rect">
              <a:avLst/>
            </a:prstGeom>
            <a:noFill/>
            <a:ln w="19050" algn="ctr">
              <a:solidFill>
                <a:srgbClr val="FF0000"/>
              </a:solidFill>
              <a:round/>
              <a:headEnd/>
              <a:tailEnd/>
            </a:ln>
          </p:spPr>
          <p:txBody>
            <a:bodyPr/>
            <a:lstStyle/>
            <a:p>
              <a:pPr eaLnBrk="0" hangingPunct="0"/>
              <a:endParaRPr lang="en-US"/>
            </a:p>
          </p:txBody>
        </p:sp>
        <p:cxnSp>
          <p:nvCxnSpPr>
            <p:cNvPr id="89099" name="Straight Arrow Connector 47"/>
            <p:cNvCxnSpPr>
              <a:cxnSpLocks noChangeShapeType="1"/>
            </p:cNvCxnSpPr>
            <p:nvPr/>
          </p:nvCxnSpPr>
          <p:spPr bwMode="auto">
            <a:xfrm flipV="1">
              <a:off x="1653871" y="4145401"/>
              <a:ext cx="2359238" cy="243719"/>
            </a:xfrm>
            <a:prstGeom prst="straightConnector1">
              <a:avLst/>
            </a:prstGeom>
            <a:noFill/>
            <a:ln w="19050" algn="ctr">
              <a:solidFill>
                <a:schemeClr val="tx1"/>
              </a:solidFill>
              <a:round/>
              <a:headEnd/>
              <a:tailEnd type="arrow" w="med" len="med"/>
            </a:ln>
          </p:spPr>
        </p:cxnSp>
        <p:cxnSp>
          <p:nvCxnSpPr>
            <p:cNvPr id="89100" name="Straight Arrow Connector 48"/>
            <p:cNvCxnSpPr>
              <a:cxnSpLocks noChangeShapeType="1"/>
              <a:stCxn id="89101" idx="1"/>
              <a:endCxn id="89098" idx="1"/>
            </p:cNvCxnSpPr>
            <p:nvPr/>
          </p:nvCxnSpPr>
          <p:spPr bwMode="auto">
            <a:xfrm rot="10800000" flipH="1">
              <a:off x="1623391" y="4215517"/>
              <a:ext cx="2441050" cy="186193"/>
            </a:xfrm>
            <a:prstGeom prst="straightConnector1">
              <a:avLst/>
            </a:prstGeom>
            <a:noFill/>
            <a:ln w="19050" algn="ctr">
              <a:solidFill>
                <a:srgbClr val="FF0000"/>
              </a:solidFill>
              <a:round/>
              <a:headEnd/>
              <a:tailEnd type="arrow" w="med" len="med"/>
            </a:ln>
          </p:spPr>
        </p:cxnSp>
        <p:sp>
          <p:nvSpPr>
            <p:cNvPr id="89101" name="Rectangle 49"/>
            <p:cNvSpPr>
              <a:spLocks noChangeArrowheads="1"/>
            </p:cNvSpPr>
            <p:nvPr/>
          </p:nvSpPr>
          <p:spPr bwMode="auto">
            <a:xfrm>
              <a:off x="1623391" y="4342736"/>
              <a:ext cx="1032345" cy="117945"/>
            </a:xfrm>
            <a:prstGeom prst="rect">
              <a:avLst/>
            </a:prstGeom>
            <a:noFill/>
            <a:ln w="19050" algn="ctr">
              <a:solidFill>
                <a:srgbClr val="FF0000"/>
              </a:solidFill>
              <a:round/>
              <a:headEnd/>
              <a:tailEnd/>
            </a:ln>
          </p:spPr>
          <p:txBody>
            <a:bodyPr/>
            <a:lstStyle/>
            <a:p>
              <a:pPr eaLnBrk="0" hangingPunct="0"/>
              <a:endParaRPr lang="en-US"/>
            </a:p>
          </p:txBody>
        </p:sp>
        <p:sp>
          <p:nvSpPr>
            <p:cNvPr id="89102" name="Rectangle 50"/>
            <p:cNvSpPr>
              <a:spLocks noChangeArrowheads="1"/>
            </p:cNvSpPr>
            <p:nvPr/>
          </p:nvSpPr>
          <p:spPr bwMode="auto">
            <a:xfrm>
              <a:off x="4598505" y="4153230"/>
              <a:ext cx="959458" cy="124572"/>
            </a:xfrm>
            <a:prstGeom prst="rect">
              <a:avLst/>
            </a:prstGeom>
            <a:noFill/>
            <a:ln w="19050" algn="ctr">
              <a:solidFill>
                <a:srgbClr val="FF0000"/>
              </a:solidFill>
              <a:round/>
              <a:headEnd/>
              <a:tailEnd/>
            </a:ln>
          </p:spPr>
          <p:txBody>
            <a:bodyPr/>
            <a:lstStyle/>
            <a:p>
              <a:pPr eaLnBrk="0" hangingPunct="0"/>
              <a:endParaRPr lang="en-US"/>
            </a:p>
          </p:txBody>
        </p:sp>
        <p:cxnSp>
          <p:nvCxnSpPr>
            <p:cNvPr id="89103" name="Straight Arrow Connector 51"/>
            <p:cNvCxnSpPr>
              <a:cxnSpLocks noChangeShapeType="1"/>
              <a:stCxn id="89101" idx="3"/>
            </p:cNvCxnSpPr>
            <p:nvPr/>
          </p:nvCxnSpPr>
          <p:spPr bwMode="auto">
            <a:xfrm flipV="1">
              <a:off x="2655736" y="4279127"/>
              <a:ext cx="2386717" cy="122582"/>
            </a:xfrm>
            <a:prstGeom prst="straightConnector1">
              <a:avLst/>
            </a:prstGeom>
            <a:noFill/>
            <a:ln w="19050" algn="ctr">
              <a:solidFill>
                <a:srgbClr val="FF0000"/>
              </a:solidFill>
              <a:round/>
              <a:headEnd/>
              <a:tailEnd type="arrow" w="med" len="med"/>
            </a:ln>
          </p:spPr>
        </p:cxnSp>
        <p:sp>
          <p:nvSpPr>
            <p:cNvPr id="89104" name="Rectangle 52"/>
            <p:cNvSpPr>
              <a:spLocks noChangeArrowheads="1"/>
            </p:cNvSpPr>
            <p:nvPr/>
          </p:nvSpPr>
          <p:spPr bwMode="auto">
            <a:xfrm>
              <a:off x="4057814" y="4606456"/>
              <a:ext cx="3734463" cy="649356"/>
            </a:xfrm>
            <a:prstGeom prst="rect">
              <a:avLst/>
            </a:prstGeom>
            <a:noFill/>
            <a:ln w="19050" algn="ctr">
              <a:solidFill>
                <a:srgbClr val="FF0000"/>
              </a:solidFill>
              <a:round/>
              <a:headEnd/>
              <a:tailEnd/>
            </a:ln>
          </p:spPr>
          <p:txBody>
            <a:bodyPr/>
            <a:lstStyle/>
            <a:p>
              <a:pPr eaLnBrk="0" hangingPunct="0"/>
              <a:endParaRPr lang="en-US"/>
            </a:p>
          </p:txBody>
        </p:sp>
        <p:sp>
          <p:nvSpPr>
            <p:cNvPr id="89105" name="Rectangle 53"/>
            <p:cNvSpPr>
              <a:spLocks noChangeArrowheads="1"/>
            </p:cNvSpPr>
            <p:nvPr/>
          </p:nvSpPr>
          <p:spPr bwMode="auto">
            <a:xfrm>
              <a:off x="1712178" y="5019924"/>
              <a:ext cx="665261" cy="92764"/>
            </a:xfrm>
            <a:prstGeom prst="rect">
              <a:avLst/>
            </a:prstGeom>
            <a:noFill/>
            <a:ln w="19050" algn="ctr">
              <a:solidFill>
                <a:srgbClr val="FF0000"/>
              </a:solidFill>
              <a:round/>
              <a:headEnd/>
              <a:tailEnd/>
            </a:ln>
          </p:spPr>
          <p:txBody>
            <a:bodyPr/>
            <a:lstStyle/>
            <a:p>
              <a:pPr eaLnBrk="0" hangingPunct="0"/>
              <a:endParaRPr lang="en-US"/>
            </a:p>
          </p:txBody>
        </p:sp>
        <p:sp>
          <p:nvSpPr>
            <p:cNvPr id="89106" name="Rectangle 54"/>
            <p:cNvSpPr>
              <a:spLocks noChangeArrowheads="1"/>
            </p:cNvSpPr>
            <p:nvPr/>
          </p:nvSpPr>
          <p:spPr bwMode="auto">
            <a:xfrm>
              <a:off x="4671389" y="5553987"/>
              <a:ext cx="218663" cy="83488"/>
            </a:xfrm>
            <a:prstGeom prst="rect">
              <a:avLst/>
            </a:prstGeom>
            <a:noFill/>
            <a:ln w="19050" algn="ctr">
              <a:solidFill>
                <a:srgbClr val="FF0000"/>
              </a:solidFill>
              <a:round/>
              <a:headEnd/>
              <a:tailEnd/>
            </a:ln>
          </p:spPr>
          <p:txBody>
            <a:bodyPr/>
            <a:lstStyle/>
            <a:p>
              <a:pPr eaLnBrk="0" hangingPunct="0"/>
              <a:endParaRPr lang="en-US"/>
            </a:p>
          </p:txBody>
        </p:sp>
        <p:cxnSp>
          <p:nvCxnSpPr>
            <p:cNvPr id="89107" name="Straight Arrow Connector 55"/>
            <p:cNvCxnSpPr>
              <a:cxnSpLocks noChangeShapeType="1"/>
            </p:cNvCxnSpPr>
            <p:nvPr/>
          </p:nvCxnSpPr>
          <p:spPr bwMode="auto">
            <a:xfrm>
              <a:off x="2411896" y="5099436"/>
              <a:ext cx="2223714" cy="522136"/>
            </a:xfrm>
            <a:prstGeom prst="straightConnector1">
              <a:avLst/>
            </a:prstGeom>
            <a:noFill/>
            <a:ln w="19050" algn="ctr">
              <a:solidFill>
                <a:srgbClr val="FF0000"/>
              </a:solidFill>
              <a:round/>
              <a:headEnd/>
              <a:tailEnd type="arrow" w="med" len="med"/>
            </a:ln>
          </p:spPr>
        </p:cxnSp>
        <p:sp>
          <p:nvSpPr>
            <p:cNvPr id="89108" name="Rectangle 56"/>
            <p:cNvSpPr>
              <a:spLocks noChangeArrowheads="1"/>
            </p:cNvSpPr>
            <p:nvPr/>
          </p:nvSpPr>
          <p:spPr bwMode="auto">
            <a:xfrm>
              <a:off x="3296743" y="5091486"/>
              <a:ext cx="705018" cy="108667"/>
            </a:xfrm>
            <a:prstGeom prst="rect">
              <a:avLst/>
            </a:prstGeom>
            <a:noFill/>
            <a:ln w="19050" algn="ctr">
              <a:solidFill>
                <a:srgbClr val="FF0000"/>
              </a:solidFill>
              <a:round/>
              <a:headEnd/>
              <a:tailEnd/>
            </a:ln>
          </p:spPr>
          <p:txBody>
            <a:bodyPr/>
            <a:lstStyle/>
            <a:p>
              <a:pPr eaLnBrk="0" hangingPunct="0"/>
              <a:endParaRPr lang="en-US"/>
            </a:p>
          </p:txBody>
        </p:sp>
        <p:sp>
          <p:nvSpPr>
            <p:cNvPr id="89109" name="Rectangle 57"/>
            <p:cNvSpPr>
              <a:spLocks noChangeArrowheads="1"/>
            </p:cNvSpPr>
            <p:nvPr/>
          </p:nvSpPr>
          <p:spPr bwMode="auto">
            <a:xfrm>
              <a:off x="4374108" y="5892154"/>
              <a:ext cx="600502" cy="92389"/>
            </a:xfrm>
            <a:prstGeom prst="rect">
              <a:avLst/>
            </a:prstGeom>
            <a:noFill/>
            <a:ln w="19050" algn="ctr">
              <a:solidFill>
                <a:srgbClr val="FF0000"/>
              </a:solidFill>
              <a:round/>
              <a:headEnd/>
              <a:tailEnd/>
            </a:ln>
          </p:spPr>
          <p:txBody>
            <a:bodyPr/>
            <a:lstStyle/>
            <a:p>
              <a:pPr eaLnBrk="0" hangingPunct="0"/>
              <a:endParaRPr lang="en-US"/>
            </a:p>
          </p:txBody>
        </p:sp>
        <p:sp>
          <p:nvSpPr>
            <p:cNvPr id="89110" name="Rectangle 58"/>
            <p:cNvSpPr>
              <a:spLocks noChangeArrowheads="1"/>
            </p:cNvSpPr>
            <p:nvPr/>
          </p:nvSpPr>
          <p:spPr bwMode="auto">
            <a:xfrm>
              <a:off x="4063292" y="5646495"/>
              <a:ext cx="1450404" cy="92389"/>
            </a:xfrm>
            <a:prstGeom prst="rect">
              <a:avLst/>
            </a:prstGeom>
            <a:noFill/>
            <a:ln w="19050" algn="ctr">
              <a:solidFill>
                <a:srgbClr val="FF0000"/>
              </a:solidFill>
              <a:round/>
              <a:headEnd/>
              <a:tailEnd/>
            </a:ln>
          </p:spPr>
          <p:txBody>
            <a:bodyPr/>
            <a:lstStyle/>
            <a:p>
              <a:pPr eaLnBrk="0" hangingPunct="0"/>
              <a:endParaRPr lang="en-US"/>
            </a:p>
          </p:txBody>
        </p:sp>
        <p:sp>
          <p:nvSpPr>
            <p:cNvPr id="89111" name="Rectangle 59"/>
            <p:cNvSpPr>
              <a:spLocks noChangeArrowheads="1"/>
            </p:cNvSpPr>
            <p:nvPr/>
          </p:nvSpPr>
          <p:spPr bwMode="auto">
            <a:xfrm>
              <a:off x="7383438" y="5560059"/>
              <a:ext cx="286603" cy="83290"/>
            </a:xfrm>
            <a:prstGeom prst="rect">
              <a:avLst/>
            </a:prstGeom>
            <a:noFill/>
            <a:ln w="19050" algn="ctr">
              <a:solidFill>
                <a:srgbClr val="FF0000"/>
              </a:solidFill>
              <a:round/>
              <a:headEnd/>
              <a:tailEnd/>
            </a:ln>
          </p:spPr>
          <p:txBody>
            <a:bodyPr/>
            <a:lstStyle/>
            <a:p>
              <a:pPr eaLnBrk="0" hangingPunct="0"/>
              <a:endParaRPr lang="en-US"/>
            </a:p>
          </p:txBody>
        </p:sp>
        <p:sp>
          <p:nvSpPr>
            <p:cNvPr id="89112" name="Rectangle 60"/>
            <p:cNvSpPr>
              <a:spLocks noChangeArrowheads="1"/>
            </p:cNvSpPr>
            <p:nvPr/>
          </p:nvSpPr>
          <p:spPr bwMode="auto">
            <a:xfrm>
              <a:off x="4058743" y="6044554"/>
              <a:ext cx="1721084" cy="158353"/>
            </a:xfrm>
            <a:prstGeom prst="rect">
              <a:avLst/>
            </a:prstGeom>
            <a:noFill/>
            <a:ln w="19050" algn="ctr">
              <a:solidFill>
                <a:srgbClr val="FF0000"/>
              </a:solidFill>
              <a:round/>
              <a:headEnd/>
              <a:tailEnd/>
            </a:ln>
          </p:spPr>
          <p:txBody>
            <a:bodyPr/>
            <a:lstStyle/>
            <a:p>
              <a:pPr eaLnBrk="0" hangingPunct="0"/>
              <a:endParaRPr lang="en-US"/>
            </a:p>
          </p:txBody>
        </p:sp>
        <p:sp>
          <p:nvSpPr>
            <p:cNvPr id="89113" name="Rectangle 61"/>
            <p:cNvSpPr>
              <a:spLocks noChangeArrowheads="1"/>
            </p:cNvSpPr>
            <p:nvPr/>
          </p:nvSpPr>
          <p:spPr bwMode="auto">
            <a:xfrm>
              <a:off x="1424726" y="5423581"/>
              <a:ext cx="213005" cy="110586"/>
            </a:xfrm>
            <a:prstGeom prst="rect">
              <a:avLst/>
            </a:prstGeom>
            <a:noFill/>
            <a:ln w="19050" algn="ctr">
              <a:solidFill>
                <a:srgbClr val="FF0000"/>
              </a:solidFill>
              <a:round/>
              <a:headEnd/>
              <a:tailEnd/>
            </a:ln>
          </p:spPr>
          <p:txBody>
            <a:bodyPr/>
            <a:lstStyle/>
            <a:p>
              <a:pPr eaLnBrk="0" hangingPunct="0"/>
              <a:endParaRPr lang="en-US"/>
            </a:p>
          </p:txBody>
        </p:sp>
        <p:cxnSp>
          <p:nvCxnSpPr>
            <p:cNvPr id="89114" name="Straight Arrow Connector 62"/>
            <p:cNvCxnSpPr>
              <a:cxnSpLocks noChangeShapeType="1"/>
            </p:cNvCxnSpPr>
            <p:nvPr/>
          </p:nvCxnSpPr>
          <p:spPr bwMode="auto">
            <a:xfrm>
              <a:off x="1712794" y="5493224"/>
              <a:ext cx="2620370" cy="436728"/>
            </a:xfrm>
            <a:prstGeom prst="straightConnector1">
              <a:avLst/>
            </a:prstGeom>
            <a:noFill/>
            <a:ln w="19050" algn="ctr">
              <a:solidFill>
                <a:srgbClr val="FF0000"/>
              </a:solidFill>
              <a:round/>
              <a:headEnd/>
              <a:tailEnd type="arrow"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0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2903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290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Overview</a:t>
            </a:r>
            <a:endParaRPr lang="en-US" dirty="0"/>
          </a:p>
        </p:txBody>
      </p:sp>
      <p:sp>
        <p:nvSpPr>
          <p:cNvPr id="3" name="Content Placeholder 2"/>
          <p:cNvSpPr>
            <a:spLocks noGrp="1"/>
          </p:cNvSpPr>
          <p:nvPr>
            <p:ph idx="1"/>
          </p:nvPr>
        </p:nvSpPr>
        <p:spPr>
          <a:xfrm>
            <a:off x="457200" y="1317625"/>
            <a:ext cx="8413750" cy="5114925"/>
          </a:xfrm>
        </p:spPr>
        <p:txBody>
          <a:bodyPr/>
          <a:lstStyle/>
          <a:p>
            <a:pPr>
              <a:defRPr/>
            </a:pPr>
            <a:r>
              <a:rPr lang="en-US" sz="2400" dirty="0" smtClean="0"/>
              <a:t>Personal reflections</a:t>
            </a:r>
          </a:p>
          <a:p>
            <a:pPr lvl="1">
              <a:defRPr/>
            </a:pPr>
            <a:r>
              <a:rPr lang="en-US" sz="2000" dirty="0" smtClean="0"/>
              <a:t>My research is interdisciplinary, at the intersection of IR and HCI</a:t>
            </a:r>
          </a:p>
          <a:p>
            <a:pPr lvl="1">
              <a:defRPr/>
            </a:pPr>
            <a:r>
              <a:rPr lang="en-US" sz="2000" dirty="0" smtClean="0"/>
              <a:t>User-centric vs. system-centric</a:t>
            </a:r>
          </a:p>
          <a:p>
            <a:pPr lvl="1">
              <a:defRPr/>
            </a:pPr>
            <a:r>
              <a:rPr lang="en-US" sz="2000" dirty="0" smtClean="0"/>
              <a:t>Empirical vs. theoretical</a:t>
            </a:r>
          </a:p>
          <a:p>
            <a:pPr lvl="1">
              <a:defRPr/>
            </a:pPr>
            <a:r>
              <a:rPr lang="en-US" sz="2000" dirty="0" smtClean="0"/>
              <a:t>Evaluation via many methods</a:t>
            </a:r>
          </a:p>
          <a:p>
            <a:pPr lvl="2">
              <a:defRPr/>
            </a:pPr>
            <a:r>
              <a:rPr lang="en-US" sz="1600" dirty="0" smtClean="0"/>
              <a:t>Test collections, field work, prototypes, deployment experiences, lab studies, etc.</a:t>
            </a:r>
          </a:p>
          <a:p>
            <a:pPr>
              <a:defRPr/>
            </a:pPr>
            <a:endParaRPr lang="en-US" sz="2400" dirty="0" smtClean="0"/>
          </a:p>
          <a:p>
            <a:pPr>
              <a:defRPr/>
            </a:pPr>
            <a:r>
              <a:rPr lang="en-US" sz="2400" dirty="0" smtClean="0"/>
              <a:t>My background</a:t>
            </a:r>
          </a:p>
          <a:p>
            <a:pPr>
              <a:defRPr/>
            </a:pPr>
            <a:r>
              <a:rPr lang="en-US" sz="2400" dirty="0" smtClean="0"/>
              <a:t>Common themes</a:t>
            </a:r>
          </a:p>
          <a:p>
            <a:pPr lvl="1">
              <a:defRPr/>
            </a:pPr>
            <a:r>
              <a:rPr lang="en-US" sz="2000" dirty="0" smtClean="0"/>
              <a:t>Understanding user, domain, and task contexts</a:t>
            </a:r>
          </a:p>
          <a:p>
            <a:pPr>
              <a:defRPr/>
            </a:pPr>
            <a:r>
              <a:rPr lang="en-US" sz="2400" dirty="0" smtClean="0"/>
              <a:t>Future challenges</a:t>
            </a:r>
          </a:p>
          <a:p>
            <a:pPr lvl="1">
              <a:defRPr/>
            </a:pPr>
            <a:r>
              <a:rPr lang="en-US" sz="2000" dirty="0" smtClean="0"/>
              <a:t>Dynamics, data and more</a:t>
            </a:r>
          </a:p>
        </p:txBody>
      </p:sp>
      <p:sp>
        <p:nvSpPr>
          <p:cNvPr id="34819" name="Date Placeholder 3"/>
          <p:cNvSpPr>
            <a:spLocks noGrp="1"/>
          </p:cNvSpPr>
          <p:nvPr>
            <p:ph type="dt" sz="quarter" idx="10"/>
          </p:nvPr>
        </p:nvSpPr>
        <p:spPr>
          <a:noFill/>
        </p:spPr>
        <p:txBody>
          <a:bodyPr/>
          <a:lstStyle/>
          <a:p>
            <a:r>
              <a:rPr lang="en-US"/>
              <a:t>SIGIR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Rectangle 2"/>
          <p:cNvSpPr>
            <a:spLocks noGrp="1" noRot="1" noChangeArrowheads="1"/>
          </p:cNvSpPr>
          <p:nvPr>
            <p:ph type="title" idx="4294967295"/>
          </p:nvPr>
        </p:nvSpPr>
        <p:spPr>
          <a:xfrm>
            <a:off x="454025" y="112713"/>
            <a:ext cx="8382000" cy="1143000"/>
          </a:xfrm>
        </p:spPr>
        <p:txBody>
          <a:bodyPr/>
          <a:lstStyle/>
          <a:p>
            <a:pPr eaLnBrk="1" hangingPunct="1">
              <a:defRPr/>
            </a:pPr>
            <a:r>
              <a:rPr lang="en-US" dirty="0"/>
              <a:t>Information Dynamics</a:t>
            </a:r>
          </a:p>
        </p:txBody>
      </p:sp>
      <p:sp>
        <p:nvSpPr>
          <p:cNvPr id="91138" name="Line 3"/>
          <p:cNvSpPr>
            <a:spLocks noChangeShapeType="1"/>
          </p:cNvSpPr>
          <p:nvPr/>
        </p:nvSpPr>
        <p:spPr bwMode="auto">
          <a:xfrm flipV="1">
            <a:off x="461963" y="2930525"/>
            <a:ext cx="8521700" cy="0"/>
          </a:xfrm>
          <a:prstGeom prst="line">
            <a:avLst/>
          </a:prstGeom>
          <a:noFill/>
          <a:ln w="76200">
            <a:solidFill>
              <a:schemeClr val="tx1"/>
            </a:solidFill>
            <a:round/>
            <a:headEnd/>
            <a:tailEnd/>
          </a:ln>
        </p:spPr>
        <p:txBody>
          <a:bodyPr>
            <a:spAutoFit/>
          </a:bodyPr>
          <a:lstStyle/>
          <a:p>
            <a:endParaRPr lang="en-US"/>
          </a:p>
        </p:txBody>
      </p:sp>
      <p:pic>
        <p:nvPicPr>
          <p:cNvPr id="91139" name="Picture 5"/>
          <p:cNvPicPr>
            <a:picLocks noChangeAspect="1" noChangeArrowheads="1"/>
          </p:cNvPicPr>
          <p:nvPr/>
        </p:nvPicPr>
        <p:blipFill>
          <a:blip r:embed="rId3"/>
          <a:srcRect/>
          <a:stretch>
            <a:fillRect/>
          </a:stretch>
        </p:blipFill>
        <p:spPr bwMode="auto">
          <a:xfrm>
            <a:off x="5357813" y="2138363"/>
            <a:ext cx="609600" cy="557212"/>
          </a:xfrm>
          <a:prstGeom prst="rect">
            <a:avLst/>
          </a:prstGeom>
          <a:noFill/>
          <a:ln w="9525" algn="ctr">
            <a:noFill/>
            <a:miter lim="800000"/>
            <a:headEnd/>
            <a:tailEnd/>
          </a:ln>
        </p:spPr>
      </p:pic>
      <p:pic>
        <p:nvPicPr>
          <p:cNvPr id="91140" name="Picture 6"/>
          <p:cNvPicPr>
            <a:picLocks noChangeAspect="1" noChangeArrowheads="1"/>
          </p:cNvPicPr>
          <p:nvPr/>
        </p:nvPicPr>
        <p:blipFill>
          <a:blip r:embed="rId4"/>
          <a:srcRect/>
          <a:stretch>
            <a:fillRect/>
          </a:stretch>
        </p:blipFill>
        <p:spPr bwMode="auto">
          <a:xfrm>
            <a:off x="4794250" y="1455738"/>
            <a:ext cx="614363" cy="561975"/>
          </a:xfrm>
          <a:prstGeom prst="rect">
            <a:avLst/>
          </a:prstGeom>
          <a:noFill/>
          <a:ln w="9525" algn="ctr">
            <a:noFill/>
            <a:miter lim="800000"/>
            <a:headEnd/>
            <a:tailEnd/>
          </a:ln>
        </p:spPr>
      </p:pic>
      <p:pic>
        <p:nvPicPr>
          <p:cNvPr id="91141" name="Picture 7"/>
          <p:cNvPicPr>
            <a:picLocks noChangeAspect="1" noChangeArrowheads="1"/>
          </p:cNvPicPr>
          <p:nvPr/>
        </p:nvPicPr>
        <p:blipFill>
          <a:blip r:embed="rId5"/>
          <a:srcRect/>
          <a:stretch>
            <a:fillRect/>
          </a:stretch>
        </p:blipFill>
        <p:spPr bwMode="auto">
          <a:xfrm>
            <a:off x="4740275" y="1568450"/>
            <a:ext cx="614363" cy="614363"/>
          </a:xfrm>
          <a:prstGeom prst="rect">
            <a:avLst/>
          </a:prstGeom>
          <a:noFill/>
          <a:ln w="9525" algn="ctr">
            <a:noFill/>
            <a:miter lim="800000"/>
            <a:headEnd/>
            <a:tailEnd/>
          </a:ln>
        </p:spPr>
      </p:pic>
      <p:pic>
        <p:nvPicPr>
          <p:cNvPr id="91142" name="Picture 8"/>
          <p:cNvPicPr>
            <a:picLocks noChangeAspect="1" noChangeArrowheads="1"/>
          </p:cNvPicPr>
          <p:nvPr/>
        </p:nvPicPr>
        <p:blipFill>
          <a:blip r:embed="rId4"/>
          <a:srcRect/>
          <a:stretch>
            <a:fillRect/>
          </a:stretch>
        </p:blipFill>
        <p:spPr bwMode="auto">
          <a:xfrm>
            <a:off x="4702175" y="1695450"/>
            <a:ext cx="614363" cy="561975"/>
          </a:xfrm>
          <a:prstGeom prst="rect">
            <a:avLst/>
          </a:prstGeom>
          <a:noFill/>
          <a:ln w="9525" algn="ctr">
            <a:noFill/>
            <a:miter lim="800000"/>
            <a:headEnd/>
            <a:tailEnd/>
          </a:ln>
        </p:spPr>
      </p:pic>
      <p:pic>
        <p:nvPicPr>
          <p:cNvPr id="91143" name="Picture 9"/>
          <p:cNvPicPr>
            <a:picLocks noChangeAspect="1" noChangeArrowheads="1"/>
          </p:cNvPicPr>
          <p:nvPr/>
        </p:nvPicPr>
        <p:blipFill>
          <a:blip r:embed="rId4"/>
          <a:srcRect/>
          <a:stretch>
            <a:fillRect/>
          </a:stretch>
        </p:blipFill>
        <p:spPr bwMode="auto">
          <a:xfrm>
            <a:off x="4646613" y="1814513"/>
            <a:ext cx="614362" cy="561975"/>
          </a:xfrm>
          <a:prstGeom prst="rect">
            <a:avLst/>
          </a:prstGeom>
          <a:noFill/>
          <a:ln w="9525" algn="ctr">
            <a:noFill/>
            <a:miter lim="800000"/>
            <a:headEnd/>
            <a:tailEnd/>
          </a:ln>
        </p:spPr>
      </p:pic>
      <p:pic>
        <p:nvPicPr>
          <p:cNvPr id="91144" name="Picture 10"/>
          <p:cNvPicPr>
            <a:picLocks noChangeAspect="1" noChangeArrowheads="1"/>
          </p:cNvPicPr>
          <p:nvPr/>
        </p:nvPicPr>
        <p:blipFill>
          <a:blip r:embed="rId4"/>
          <a:srcRect/>
          <a:stretch>
            <a:fillRect/>
          </a:stretch>
        </p:blipFill>
        <p:spPr bwMode="auto">
          <a:xfrm>
            <a:off x="4605338" y="1927225"/>
            <a:ext cx="614362" cy="561975"/>
          </a:xfrm>
          <a:prstGeom prst="rect">
            <a:avLst/>
          </a:prstGeom>
          <a:noFill/>
          <a:ln w="9525" algn="ctr">
            <a:noFill/>
            <a:miter lim="800000"/>
            <a:headEnd/>
            <a:tailEnd/>
          </a:ln>
        </p:spPr>
      </p:pic>
      <p:pic>
        <p:nvPicPr>
          <p:cNvPr id="91145" name="Picture 11"/>
          <p:cNvPicPr>
            <a:picLocks noChangeAspect="1" noChangeArrowheads="1"/>
          </p:cNvPicPr>
          <p:nvPr/>
        </p:nvPicPr>
        <p:blipFill>
          <a:blip r:embed="rId4"/>
          <a:srcRect/>
          <a:stretch>
            <a:fillRect/>
          </a:stretch>
        </p:blipFill>
        <p:spPr bwMode="auto">
          <a:xfrm>
            <a:off x="4570413" y="2032000"/>
            <a:ext cx="614362" cy="561975"/>
          </a:xfrm>
          <a:prstGeom prst="rect">
            <a:avLst/>
          </a:prstGeom>
          <a:noFill/>
          <a:ln w="9525" algn="ctr">
            <a:noFill/>
            <a:miter lim="800000"/>
            <a:headEnd/>
            <a:tailEnd/>
          </a:ln>
        </p:spPr>
      </p:pic>
      <p:pic>
        <p:nvPicPr>
          <p:cNvPr id="91146" name="Picture 12"/>
          <p:cNvPicPr>
            <a:picLocks noChangeAspect="1" noChangeArrowheads="1"/>
          </p:cNvPicPr>
          <p:nvPr/>
        </p:nvPicPr>
        <p:blipFill>
          <a:blip r:embed="rId4"/>
          <a:srcRect/>
          <a:stretch>
            <a:fillRect/>
          </a:stretch>
        </p:blipFill>
        <p:spPr bwMode="auto">
          <a:xfrm>
            <a:off x="4537075" y="2189163"/>
            <a:ext cx="614363" cy="561975"/>
          </a:xfrm>
          <a:prstGeom prst="rect">
            <a:avLst/>
          </a:prstGeom>
          <a:noFill/>
          <a:ln w="9525" algn="ctr">
            <a:noFill/>
            <a:miter lim="800000"/>
            <a:headEnd/>
            <a:tailEnd/>
          </a:ln>
        </p:spPr>
      </p:pic>
      <p:pic>
        <p:nvPicPr>
          <p:cNvPr id="91147" name="Picture 13"/>
          <p:cNvPicPr>
            <a:picLocks noChangeAspect="1" noChangeArrowheads="1"/>
          </p:cNvPicPr>
          <p:nvPr/>
        </p:nvPicPr>
        <p:blipFill>
          <a:blip r:embed="rId6"/>
          <a:srcRect/>
          <a:stretch>
            <a:fillRect/>
          </a:stretch>
        </p:blipFill>
        <p:spPr bwMode="auto">
          <a:xfrm>
            <a:off x="3387725" y="1770063"/>
            <a:ext cx="565150" cy="550862"/>
          </a:xfrm>
          <a:prstGeom prst="rect">
            <a:avLst/>
          </a:prstGeom>
          <a:noFill/>
          <a:ln w="9525" algn="ctr">
            <a:noFill/>
            <a:miter lim="800000"/>
            <a:headEnd/>
            <a:tailEnd/>
          </a:ln>
        </p:spPr>
      </p:pic>
      <p:pic>
        <p:nvPicPr>
          <p:cNvPr id="91148" name="Picture 14"/>
          <p:cNvPicPr>
            <a:picLocks noChangeAspect="1" noChangeArrowheads="1"/>
          </p:cNvPicPr>
          <p:nvPr/>
        </p:nvPicPr>
        <p:blipFill>
          <a:blip r:embed="rId6"/>
          <a:srcRect/>
          <a:stretch>
            <a:fillRect/>
          </a:stretch>
        </p:blipFill>
        <p:spPr bwMode="auto">
          <a:xfrm>
            <a:off x="3346450" y="1897063"/>
            <a:ext cx="565150" cy="550862"/>
          </a:xfrm>
          <a:prstGeom prst="rect">
            <a:avLst/>
          </a:prstGeom>
          <a:noFill/>
          <a:ln w="9525" algn="ctr">
            <a:noFill/>
            <a:miter lim="800000"/>
            <a:headEnd/>
            <a:tailEnd/>
          </a:ln>
        </p:spPr>
      </p:pic>
      <p:pic>
        <p:nvPicPr>
          <p:cNvPr id="91149" name="Picture 15"/>
          <p:cNvPicPr>
            <a:picLocks noChangeAspect="1" noChangeArrowheads="1"/>
          </p:cNvPicPr>
          <p:nvPr/>
        </p:nvPicPr>
        <p:blipFill>
          <a:blip r:embed="rId6"/>
          <a:srcRect/>
          <a:stretch>
            <a:fillRect/>
          </a:stretch>
        </p:blipFill>
        <p:spPr bwMode="auto">
          <a:xfrm>
            <a:off x="3298825" y="2030413"/>
            <a:ext cx="565150" cy="550862"/>
          </a:xfrm>
          <a:prstGeom prst="rect">
            <a:avLst/>
          </a:prstGeom>
          <a:noFill/>
          <a:ln w="9525" algn="ctr">
            <a:noFill/>
            <a:miter lim="800000"/>
            <a:headEnd/>
            <a:tailEnd/>
          </a:ln>
        </p:spPr>
      </p:pic>
      <p:pic>
        <p:nvPicPr>
          <p:cNvPr id="91150" name="Picture 16"/>
          <p:cNvPicPr>
            <a:picLocks noChangeAspect="1" noChangeArrowheads="1"/>
          </p:cNvPicPr>
          <p:nvPr/>
        </p:nvPicPr>
        <p:blipFill>
          <a:blip r:embed="rId6"/>
          <a:srcRect/>
          <a:stretch>
            <a:fillRect/>
          </a:stretch>
        </p:blipFill>
        <p:spPr bwMode="auto">
          <a:xfrm>
            <a:off x="3244850" y="2170113"/>
            <a:ext cx="565150" cy="550862"/>
          </a:xfrm>
          <a:prstGeom prst="rect">
            <a:avLst/>
          </a:prstGeom>
          <a:noFill/>
          <a:ln w="9525" algn="ctr">
            <a:noFill/>
            <a:miter lim="800000"/>
            <a:headEnd/>
            <a:tailEnd/>
          </a:ln>
        </p:spPr>
      </p:pic>
      <p:pic>
        <p:nvPicPr>
          <p:cNvPr id="91151" name="Picture 17"/>
          <p:cNvPicPr>
            <a:picLocks noChangeAspect="1" noChangeArrowheads="1"/>
          </p:cNvPicPr>
          <p:nvPr/>
        </p:nvPicPr>
        <p:blipFill>
          <a:blip r:embed="rId7"/>
          <a:srcRect/>
          <a:stretch>
            <a:fillRect/>
          </a:stretch>
        </p:blipFill>
        <p:spPr bwMode="auto">
          <a:xfrm>
            <a:off x="638175" y="2293938"/>
            <a:ext cx="560388" cy="546100"/>
          </a:xfrm>
          <a:prstGeom prst="rect">
            <a:avLst/>
          </a:prstGeom>
          <a:noFill/>
          <a:ln w="9525" algn="ctr">
            <a:noFill/>
            <a:miter lim="800000"/>
            <a:headEnd/>
            <a:tailEnd/>
          </a:ln>
        </p:spPr>
      </p:pic>
      <p:pic>
        <p:nvPicPr>
          <p:cNvPr id="91152" name="Picture 18"/>
          <p:cNvPicPr>
            <a:picLocks noChangeAspect="1" noChangeArrowheads="1"/>
          </p:cNvPicPr>
          <p:nvPr/>
        </p:nvPicPr>
        <p:blipFill>
          <a:blip r:embed="rId8"/>
          <a:srcRect/>
          <a:stretch>
            <a:fillRect/>
          </a:stretch>
        </p:blipFill>
        <p:spPr bwMode="auto">
          <a:xfrm>
            <a:off x="1281113" y="2298700"/>
            <a:ext cx="569912" cy="555625"/>
          </a:xfrm>
          <a:prstGeom prst="rect">
            <a:avLst/>
          </a:prstGeom>
          <a:noFill/>
          <a:ln w="9525" algn="ctr">
            <a:noFill/>
            <a:miter lim="800000"/>
            <a:headEnd/>
            <a:tailEnd/>
          </a:ln>
        </p:spPr>
      </p:pic>
      <p:pic>
        <p:nvPicPr>
          <p:cNvPr id="91153" name="Picture 19"/>
          <p:cNvPicPr>
            <a:picLocks noChangeAspect="1" noChangeArrowheads="1"/>
          </p:cNvPicPr>
          <p:nvPr/>
        </p:nvPicPr>
        <p:blipFill>
          <a:blip r:embed="rId9"/>
          <a:srcRect/>
          <a:stretch>
            <a:fillRect/>
          </a:stretch>
        </p:blipFill>
        <p:spPr bwMode="auto">
          <a:xfrm>
            <a:off x="1920875" y="2295525"/>
            <a:ext cx="566738" cy="552450"/>
          </a:xfrm>
          <a:prstGeom prst="rect">
            <a:avLst/>
          </a:prstGeom>
          <a:noFill/>
          <a:ln w="9525" algn="ctr">
            <a:noFill/>
            <a:miter lim="800000"/>
            <a:headEnd/>
            <a:tailEnd/>
          </a:ln>
        </p:spPr>
      </p:pic>
      <p:pic>
        <p:nvPicPr>
          <p:cNvPr id="91154" name="Picture 20"/>
          <p:cNvPicPr>
            <a:picLocks noChangeAspect="1" noChangeArrowheads="1"/>
          </p:cNvPicPr>
          <p:nvPr/>
        </p:nvPicPr>
        <p:blipFill>
          <a:blip r:embed="rId6"/>
          <a:srcRect/>
          <a:stretch>
            <a:fillRect/>
          </a:stretch>
        </p:blipFill>
        <p:spPr bwMode="auto">
          <a:xfrm>
            <a:off x="3209925" y="2303463"/>
            <a:ext cx="565150" cy="550862"/>
          </a:xfrm>
          <a:prstGeom prst="rect">
            <a:avLst/>
          </a:prstGeom>
          <a:noFill/>
          <a:ln w="9525" algn="ctr">
            <a:noFill/>
            <a:miter lim="800000"/>
            <a:headEnd/>
            <a:tailEnd/>
          </a:ln>
        </p:spPr>
      </p:pic>
      <p:pic>
        <p:nvPicPr>
          <p:cNvPr id="91155" name="Picture 21"/>
          <p:cNvPicPr>
            <a:picLocks noChangeAspect="1" noChangeArrowheads="1"/>
          </p:cNvPicPr>
          <p:nvPr/>
        </p:nvPicPr>
        <p:blipFill>
          <a:blip r:embed="rId4"/>
          <a:srcRect/>
          <a:stretch>
            <a:fillRect/>
          </a:stretch>
        </p:blipFill>
        <p:spPr bwMode="auto">
          <a:xfrm>
            <a:off x="4524375" y="2282825"/>
            <a:ext cx="614363" cy="561975"/>
          </a:xfrm>
          <a:prstGeom prst="rect">
            <a:avLst/>
          </a:prstGeom>
          <a:noFill/>
          <a:ln w="9525" algn="ctr">
            <a:noFill/>
            <a:miter lim="800000"/>
            <a:headEnd/>
            <a:tailEnd/>
          </a:ln>
        </p:spPr>
      </p:pic>
      <p:pic>
        <p:nvPicPr>
          <p:cNvPr id="91156" name="Picture 22"/>
          <p:cNvPicPr>
            <a:picLocks noChangeAspect="1" noChangeArrowheads="1"/>
          </p:cNvPicPr>
          <p:nvPr/>
        </p:nvPicPr>
        <p:blipFill>
          <a:blip r:embed="rId3"/>
          <a:srcRect/>
          <a:stretch>
            <a:fillRect/>
          </a:stretch>
        </p:blipFill>
        <p:spPr bwMode="auto">
          <a:xfrm>
            <a:off x="5245100" y="2306638"/>
            <a:ext cx="609600" cy="557212"/>
          </a:xfrm>
          <a:prstGeom prst="rect">
            <a:avLst/>
          </a:prstGeom>
          <a:noFill/>
          <a:ln w="9525" algn="ctr">
            <a:noFill/>
            <a:miter lim="800000"/>
            <a:headEnd/>
            <a:tailEnd/>
          </a:ln>
        </p:spPr>
      </p:pic>
      <p:pic>
        <p:nvPicPr>
          <p:cNvPr id="91157" name="Picture 23"/>
          <p:cNvPicPr>
            <a:picLocks noChangeAspect="1" noChangeArrowheads="1"/>
          </p:cNvPicPr>
          <p:nvPr/>
        </p:nvPicPr>
        <p:blipFill>
          <a:blip r:embed="rId10"/>
          <a:srcRect/>
          <a:stretch>
            <a:fillRect/>
          </a:stretch>
        </p:blipFill>
        <p:spPr bwMode="auto">
          <a:xfrm>
            <a:off x="8251825" y="2041525"/>
            <a:ext cx="649288" cy="593725"/>
          </a:xfrm>
          <a:prstGeom prst="rect">
            <a:avLst/>
          </a:prstGeom>
          <a:noFill/>
          <a:ln w="9525" algn="ctr">
            <a:noFill/>
            <a:miter lim="800000"/>
            <a:headEnd/>
            <a:tailEnd/>
          </a:ln>
        </p:spPr>
      </p:pic>
      <p:pic>
        <p:nvPicPr>
          <p:cNvPr id="91158" name="Picture 24"/>
          <p:cNvPicPr>
            <a:picLocks noChangeAspect="1" noChangeArrowheads="1"/>
          </p:cNvPicPr>
          <p:nvPr/>
        </p:nvPicPr>
        <p:blipFill>
          <a:blip r:embed="rId11"/>
          <a:srcRect/>
          <a:stretch>
            <a:fillRect/>
          </a:stretch>
        </p:blipFill>
        <p:spPr bwMode="auto">
          <a:xfrm>
            <a:off x="6753225" y="1941513"/>
            <a:ext cx="631825" cy="577850"/>
          </a:xfrm>
          <a:prstGeom prst="rect">
            <a:avLst/>
          </a:prstGeom>
          <a:noFill/>
          <a:ln w="9525" algn="ctr">
            <a:noFill/>
            <a:miter lim="800000"/>
            <a:headEnd/>
            <a:tailEnd/>
          </a:ln>
        </p:spPr>
      </p:pic>
      <p:pic>
        <p:nvPicPr>
          <p:cNvPr id="91159" name="Picture 25"/>
          <p:cNvPicPr>
            <a:picLocks noChangeAspect="1" noChangeArrowheads="1"/>
          </p:cNvPicPr>
          <p:nvPr/>
        </p:nvPicPr>
        <p:blipFill>
          <a:blip r:embed="rId11"/>
          <a:srcRect/>
          <a:stretch>
            <a:fillRect/>
          </a:stretch>
        </p:blipFill>
        <p:spPr bwMode="auto">
          <a:xfrm>
            <a:off x="6699250" y="2055813"/>
            <a:ext cx="631825" cy="577850"/>
          </a:xfrm>
          <a:prstGeom prst="rect">
            <a:avLst/>
          </a:prstGeom>
          <a:noFill/>
          <a:ln w="9525" algn="ctr">
            <a:noFill/>
            <a:miter lim="800000"/>
            <a:headEnd/>
            <a:tailEnd/>
          </a:ln>
        </p:spPr>
      </p:pic>
      <p:pic>
        <p:nvPicPr>
          <p:cNvPr id="91160" name="Picture 26"/>
          <p:cNvPicPr>
            <a:picLocks noChangeAspect="1" noChangeArrowheads="1"/>
          </p:cNvPicPr>
          <p:nvPr/>
        </p:nvPicPr>
        <p:blipFill>
          <a:blip r:embed="rId11"/>
          <a:srcRect/>
          <a:stretch>
            <a:fillRect/>
          </a:stretch>
        </p:blipFill>
        <p:spPr bwMode="auto">
          <a:xfrm>
            <a:off x="6621463" y="2144713"/>
            <a:ext cx="631825" cy="577850"/>
          </a:xfrm>
          <a:prstGeom prst="rect">
            <a:avLst/>
          </a:prstGeom>
          <a:noFill/>
          <a:ln w="9525" algn="ctr">
            <a:noFill/>
            <a:miter lim="800000"/>
            <a:headEnd/>
            <a:tailEnd/>
          </a:ln>
        </p:spPr>
      </p:pic>
      <p:pic>
        <p:nvPicPr>
          <p:cNvPr id="91161" name="Picture 27"/>
          <p:cNvPicPr>
            <a:picLocks noChangeAspect="1" noChangeArrowheads="1"/>
          </p:cNvPicPr>
          <p:nvPr/>
        </p:nvPicPr>
        <p:blipFill>
          <a:blip r:embed="rId11"/>
          <a:srcRect/>
          <a:stretch>
            <a:fillRect/>
          </a:stretch>
        </p:blipFill>
        <p:spPr bwMode="auto">
          <a:xfrm>
            <a:off x="6537325" y="2292350"/>
            <a:ext cx="631825" cy="577850"/>
          </a:xfrm>
          <a:prstGeom prst="rect">
            <a:avLst/>
          </a:prstGeom>
          <a:noFill/>
          <a:ln w="9525" algn="ctr">
            <a:noFill/>
            <a:miter lim="800000"/>
            <a:headEnd/>
            <a:tailEnd/>
          </a:ln>
        </p:spPr>
      </p:pic>
      <p:pic>
        <p:nvPicPr>
          <p:cNvPr id="91162" name="Picture 28"/>
          <p:cNvPicPr>
            <a:picLocks noChangeAspect="1" noChangeArrowheads="1"/>
          </p:cNvPicPr>
          <p:nvPr/>
        </p:nvPicPr>
        <p:blipFill>
          <a:blip r:embed="rId10"/>
          <a:srcRect/>
          <a:stretch>
            <a:fillRect/>
          </a:stretch>
        </p:blipFill>
        <p:spPr bwMode="auto">
          <a:xfrm>
            <a:off x="8159750" y="2143125"/>
            <a:ext cx="649288" cy="593725"/>
          </a:xfrm>
          <a:prstGeom prst="rect">
            <a:avLst/>
          </a:prstGeom>
          <a:noFill/>
          <a:ln w="9525" algn="ctr">
            <a:noFill/>
            <a:miter lim="800000"/>
            <a:headEnd/>
            <a:tailEnd/>
          </a:ln>
        </p:spPr>
      </p:pic>
      <p:pic>
        <p:nvPicPr>
          <p:cNvPr id="91163" name="Picture 29"/>
          <p:cNvPicPr>
            <a:picLocks noChangeAspect="1" noChangeArrowheads="1"/>
          </p:cNvPicPr>
          <p:nvPr/>
        </p:nvPicPr>
        <p:blipFill>
          <a:blip r:embed="rId10"/>
          <a:srcRect/>
          <a:stretch>
            <a:fillRect/>
          </a:stretch>
        </p:blipFill>
        <p:spPr bwMode="auto">
          <a:xfrm>
            <a:off x="8024813" y="2257425"/>
            <a:ext cx="649287" cy="593725"/>
          </a:xfrm>
          <a:prstGeom prst="rect">
            <a:avLst/>
          </a:prstGeom>
          <a:noFill/>
          <a:ln w="9525" algn="ctr">
            <a:noFill/>
            <a:miter lim="800000"/>
            <a:headEnd/>
            <a:tailEnd/>
          </a:ln>
        </p:spPr>
      </p:pic>
      <p:sp>
        <p:nvSpPr>
          <p:cNvPr id="91164" name="Text Box 30"/>
          <p:cNvSpPr txBox="1">
            <a:spLocks noChangeArrowheads="1"/>
          </p:cNvSpPr>
          <p:nvPr/>
        </p:nvSpPr>
        <p:spPr bwMode="auto">
          <a:xfrm>
            <a:off x="557213" y="3021013"/>
            <a:ext cx="8266112" cy="246062"/>
          </a:xfrm>
          <a:prstGeom prst="rect">
            <a:avLst/>
          </a:prstGeom>
          <a:noFill/>
          <a:ln w="9525" algn="ctr">
            <a:noFill/>
            <a:miter lim="800000"/>
            <a:headEnd/>
            <a:tailEnd/>
          </a:ln>
        </p:spPr>
        <p:txBody>
          <a:bodyPr>
            <a:spAutoFit/>
          </a:bodyPr>
          <a:lstStyle/>
          <a:p>
            <a:pPr eaLnBrk="0" hangingPunct="0"/>
            <a:r>
              <a:rPr lang="en-US" sz="1000"/>
              <a:t>1996          1997         1998         1999         2000          2001          2002         2003         2004         2005          2006         2007         2008          2009</a:t>
            </a:r>
          </a:p>
        </p:txBody>
      </p:sp>
      <p:sp>
        <p:nvSpPr>
          <p:cNvPr id="71709" name="Text Box 31"/>
          <p:cNvSpPr txBox="1">
            <a:spLocks noChangeArrowheads="1"/>
          </p:cNvSpPr>
          <p:nvPr/>
        </p:nvSpPr>
        <p:spPr bwMode="auto">
          <a:xfrm>
            <a:off x="166688" y="1662113"/>
            <a:ext cx="1981200" cy="400050"/>
          </a:xfrm>
          <a:prstGeom prst="rect">
            <a:avLst/>
          </a:prstGeom>
          <a:noFill/>
          <a:ln w="9525" algn="ctr">
            <a:noFill/>
            <a:miter lim="800000"/>
            <a:headEnd/>
            <a:tailEnd/>
          </a:ln>
        </p:spPr>
        <p:txBody>
          <a:bodyPr wrap="none">
            <a:spAutoFit/>
          </a:bodyPr>
          <a:lstStyle/>
          <a:p>
            <a:pPr eaLnBrk="0" hangingPunct="0">
              <a:defRPr/>
            </a:pPr>
            <a:r>
              <a:rPr lang="en-US" sz="2000" dirty="0">
                <a:effectLst>
                  <a:outerShdw blurRad="38100" dist="38100" dir="2700000" algn="tl">
                    <a:srgbClr val="000000">
                      <a:alpha val="43137"/>
                    </a:srgbClr>
                  </a:outerShdw>
                </a:effectLst>
                <a:latin typeface="+mn-lt"/>
              </a:rPr>
              <a:t>Content Changes</a:t>
            </a:r>
          </a:p>
        </p:txBody>
      </p:sp>
      <p:grpSp>
        <p:nvGrpSpPr>
          <p:cNvPr id="2" name="Group 71"/>
          <p:cNvGrpSpPr>
            <a:grpSpLocks/>
          </p:cNvGrpSpPr>
          <p:nvPr/>
        </p:nvGrpSpPr>
        <p:grpSpPr bwMode="auto">
          <a:xfrm>
            <a:off x="190500" y="2189163"/>
            <a:ext cx="8618538" cy="3776662"/>
            <a:chOff x="190500" y="2200275"/>
            <a:chExt cx="8618538" cy="3776723"/>
          </a:xfrm>
        </p:grpSpPr>
        <p:sp>
          <p:nvSpPr>
            <p:cNvPr id="71747" name="Text Box 45"/>
            <p:cNvSpPr txBox="1">
              <a:spLocks noChangeArrowheads="1"/>
            </p:cNvSpPr>
            <p:nvPr/>
          </p:nvSpPr>
          <p:spPr bwMode="auto">
            <a:xfrm>
              <a:off x="190500" y="5576942"/>
              <a:ext cx="4379913" cy="400056"/>
            </a:xfrm>
            <a:prstGeom prst="rect">
              <a:avLst/>
            </a:prstGeom>
            <a:noFill/>
            <a:ln w="9525" algn="ctr">
              <a:noFill/>
              <a:miter lim="800000"/>
              <a:headEnd/>
              <a:tailEnd/>
            </a:ln>
          </p:spPr>
          <p:txBody>
            <a:bodyPr wrap="none">
              <a:spAutoFit/>
            </a:bodyPr>
            <a:lstStyle/>
            <a:p>
              <a:pPr eaLnBrk="0" hangingPunct="0">
                <a:defRPr/>
              </a:pPr>
              <a:r>
                <a:rPr lang="en-US" sz="2000" dirty="0">
                  <a:solidFill>
                    <a:srgbClr val="66FF99"/>
                  </a:solidFill>
                  <a:effectLst>
                    <a:outerShdw blurRad="38100" dist="38100" dir="2700000" algn="tl">
                      <a:srgbClr val="000000">
                        <a:alpha val="43137"/>
                      </a:srgbClr>
                    </a:outerShdw>
                  </a:effectLst>
                  <a:latin typeface="+mn-lt"/>
                </a:rPr>
                <a:t>Today’s Browse and Search Experiences</a:t>
              </a:r>
            </a:p>
          </p:txBody>
        </p:sp>
        <p:sp>
          <p:nvSpPr>
            <p:cNvPr id="91204" name="Rectangle 71"/>
            <p:cNvSpPr>
              <a:spLocks noChangeArrowheads="1"/>
            </p:cNvSpPr>
            <p:nvPr/>
          </p:nvSpPr>
          <p:spPr bwMode="auto">
            <a:xfrm>
              <a:off x="7942263" y="2200275"/>
              <a:ext cx="866775" cy="3065463"/>
            </a:xfrm>
            <a:prstGeom prst="rect">
              <a:avLst/>
            </a:prstGeom>
            <a:noFill/>
            <a:ln w="38100">
              <a:solidFill>
                <a:srgbClr val="66FF99"/>
              </a:solidFill>
              <a:miter lim="800000"/>
              <a:headEnd/>
              <a:tailEnd/>
            </a:ln>
          </p:spPr>
          <p:txBody>
            <a:bodyPr wrap="none" anchor="ctr"/>
            <a:lstStyle/>
            <a:p>
              <a:pPr eaLnBrk="0" hangingPunct="0"/>
              <a:endParaRPr lang="en-US"/>
            </a:p>
          </p:txBody>
        </p:sp>
      </p:grpSp>
      <p:grpSp>
        <p:nvGrpSpPr>
          <p:cNvPr id="3" name="Group 74"/>
          <p:cNvGrpSpPr>
            <a:grpSpLocks/>
          </p:cNvGrpSpPr>
          <p:nvPr/>
        </p:nvGrpSpPr>
        <p:grpSpPr bwMode="auto">
          <a:xfrm>
            <a:off x="534988" y="1668463"/>
            <a:ext cx="8318500" cy="4738687"/>
            <a:chOff x="344" y="1051"/>
            <a:chExt cx="5240" cy="2985"/>
          </a:xfrm>
        </p:grpSpPr>
        <p:sp>
          <p:nvSpPr>
            <p:cNvPr id="71727" name="Text Box 47"/>
            <p:cNvSpPr txBox="1">
              <a:spLocks noChangeArrowheads="1"/>
            </p:cNvSpPr>
            <p:nvPr/>
          </p:nvSpPr>
          <p:spPr bwMode="auto">
            <a:xfrm>
              <a:off x="344" y="3784"/>
              <a:ext cx="1111" cy="252"/>
            </a:xfrm>
            <a:prstGeom prst="rect">
              <a:avLst/>
            </a:prstGeom>
            <a:noFill/>
            <a:ln w="9525" algn="ctr">
              <a:noFill/>
              <a:miter lim="800000"/>
              <a:headEnd/>
              <a:tailEnd/>
            </a:ln>
          </p:spPr>
          <p:txBody>
            <a:bodyPr wrap="none">
              <a:spAutoFit/>
            </a:bodyPr>
            <a:lstStyle/>
            <a:p>
              <a:pPr eaLnBrk="0" hangingPunct="0">
                <a:defRPr/>
              </a:pPr>
              <a:r>
                <a:rPr lang="en-US" sz="2000" dirty="0">
                  <a:solidFill>
                    <a:srgbClr val="CC0000"/>
                  </a:solidFill>
                  <a:effectLst>
                    <a:outerShdw blurRad="38100" dist="38100" dir="2700000" algn="tl">
                      <a:srgbClr val="000000">
                        <a:alpha val="43137"/>
                      </a:srgbClr>
                    </a:outerShdw>
                  </a:effectLst>
                  <a:latin typeface="+mn-lt"/>
                </a:rPr>
                <a:t>But, ignores …</a:t>
              </a:r>
            </a:p>
          </p:txBody>
        </p:sp>
        <p:sp>
          <p:nvSpPr>
            <p:cNvPr id="91184" name="Arc 49"/>
            <p:cNvSpPr>
              <a:spLocks/>
            </p:cNvSpPr>
            <p:nvPr/>
          </p:nvSpPr>
          <p:spPr bwMode="auto">
            <a:xfrm flipV="1">
              <a:off x="4674" y="3337"/>
              <a:ext cx="649" cy="248"/>
            </a:xfrm>
            <a:custGeom>
              <a:avLst/>
              <a:gdLst>
                <a:gd name="T0" fmla="*/ 0 w 43200"/>
                <a:gd name="T1" fmla="*/ 0 h 24897"/>
                <a:gd name="T2" fmla="*/ 0 w 43200"/>
                <a:gd name="T3" fmla="*/ 0 h 24897"/>
                <a:gd name="T4" fmla="*/ 0 w 43200"/>
                <a:gd name="T5" fmla="*/ 0 h 24897"/>
                <a:gd name="T6" fmla="*/ 0 60000 65536"/>
                <a:gd name="T7" fmla="*/ 0 60000 65536"/>
                <a:gd name="T8" fmla="*/ 0 60000 65536"/>
                <a:gd name="T9" fmla="*/ 0 w 43200"/>
                <a:gd name="T10" fmla="*/ 0 h 24897"/>
                <a:gd name="T11" fmla="*/ 43200 w 43200"/>
                <a:gd name="T12" fmla="*/ 24897 h 24897"/>
              </a:gdLst>
              <a:ahLst/>
              <a:cxnLst>
                <a:cxn ang="T6">
                  <a:pos x="T0" y="T1"/>
                </a:cxn>
                <a:cxn ang="T7">
                  <a:pos x="T2" y="T3"/>
                </a:cxn>
                <a:cxn ang="T8">
                  <a:pos x="T4" y="T5"/>
                </a:cxn>
              </a:cxnLst>
              <a:rect l="T9" t="T10" r="T11" b="T12"/>
              <a:pathLst>
                <a:path w="43200" h="24897" fill="none" extrusionOk="0">
                  <a:moveTo>
                    <a:pt x="253" y="24896"/>
                  </a:moveTo>
                  <a:cubicBezTo>
                    <a:pt x="84" y="23806"/>
                    <a:pt x="0" y="22703"/>
                    <a:pt x="0" y="21600"/>
                  </a:cubicBezTo>
                  <a:cubicBezTo>
                    <a:pt x="0" y="9670"/>
                    <a:pt x="9670" y="0"/>
                    <a:pt x="21600" y="0"/>
                  </a:cubicBezTo>
                  <a:cubicBezTo>
                    <a:pt x="33529" y="-1"/>
                    <a:pt x="43199" y="9670"/>
                    <a:pt x="43200" y="21599"/>
                  </a:cubicBezTo>
                </a:path>
                <a:path w="43200" h="24897" stroke="0" extrusionOk="0">
                  <a:moveTo>
                    <a:pt x="253" y="24896"/>
                  </a:moveTo>
                  <a:cubicBezTo>
                    <a:pt x="84" y="23806"/>
                    <a:pt x="0" y="22703"/>
                    <a:pt x="0" y="21600"/>
                  </a:cubicBezTo>
                  <a:cubicBezTo>
                    <a:pt x="0" y="9670"/>
                    <a:pt x="9670" y="0"/>
                    <a:pt x="21600" y="0"/>
                  </a:cubicBezTo>
                  <a:cubicBezTo>
                    <a:pt x="33529" y="-1"/>
                    <a:pt x="43199" y="9670"/>
                    <a:pt x="43200" y="21599"/>
                  </a:cubicBezTo>
                  <a:lnTo>
                    <a:pt x="21600" y="21600"/>
                  </a:lnTo>
                  <a:close/>
                </a:path>
              </a:pathLst>
            </a:custGeom>
            <a:noFill/>
            <a:ln w="38100">
              <a:solidFill>
                <a:srgbClr val="CC0000"/>
              </a:solidFill>
              <a:round/>
              <a:headEnd type="triangle" w="med" len="med"/>
              <a:tailEnd/>
            </a:ln>
          </p:spPr>
          <p:txBody>
            <a:bodyPr anchor="ctr">
              <a:spAutoFit/>
            </a:bodyPr>
            <a:lstStyle/>
            <a:p>
              <a:endParaRPr lang="en-US"/>
            </a:p>
          </p:txBody>
        </p:sp>
        <p:grpSp>
          <p:nvGrpSpPr>
            <p:cNvPr id="91185" name="Group 50"/>
            <p:cNvGrpSpPr>
              <a:grpSpLocks/>
            </p:cNvGrpSpPr>
            <p:nvPr/>
          </p:nvGrpSpPr>
          <p:grpSpPr bwMode="auto">
            <a:xfrm>
              <a:off x="1399" y="1051"/>
              <a:ext cx="4185" cy="266"/>
              <a:chOff x="1399" y="1123"/>
              <a:chExt cx="4185" cy="266"/>
            </a:xfrm>
          </p:grpSpPr>
          <p:sp>
            <p:nvSpPr>
              <p:cNvPr id="91187" name="Arc 51"/>
              <p:cNvSpPr>
                <a:spLocks/>
              </p:cNvSpPr>
              <p:nvPr/>
            </p:nvSpPr>
            <p:spPr bwMode="auto">
              <a:xfrm>
                <a:off x="4549" y="1199"/>
                <a:ext cx="649" cy="190"/>
              </a:xfrm>
              <a:custGeom>
                <a:avLst/>
                <a:gdLst>
                  <a:gd name="T0" fmla="*/ 0 w 43200"/>
                  <a:gd name="T1" fmla="*/ 0 h 24897"/>
                  <a:gd name="T2" fmla="*/ 0 w 43200"/>
                  <a:gd name="T3" fmla="*/ 0 h 24897"/>
                  <a:gd name="T4" fmla="*/ 0 w 43200"/>
                  <a:gd name="T5" fmla="*/ 0 h 24897"/>
                  <a:gd name="T6" fmla="*/ 0 60000 65536"/>
                  <a:gd name="T7" fmla="*/ 0 60000 65536"/>
                  <a:gd name="T8" fmla="*/ 0 60000 65536"/>
                  <a:gd name="T9" fmla="*/ 0 w 43200"/>
                  <a:gd name="T10" fmla="*/ 0 h 24897"/>
                  <a:gd name="T11" fmla="*/ 43200 w 43200"/>
                  <a:gd name="T12" fmla="*/ 24897 h 24897"/>
                </a:gdLst>
                <a:ahLst/>
                <a:cxnLst>
                  <a:cxn ang="T6">
                    <a:pos x="T0" y="T1"/>
                  </a:cxn>
                  <a:cxn ang="T7">
                    <a:pos x="T2" y="T3"/>
                  </a:cxn>
                  <a:cxn ang="T8">
                    <a:pos x="T4" y="T5"/>
                  </a:cxn>
                </a:cxnLst>
                <a:rect l="T9" t="T10" r="T11" b="T12"/>
                <a:pathLst>
                  <a:path w="43200" h="24897" fill="none" extrusionOk="0">
                    <a:moveTo>
                      <a:pt x="253" y="24896"/>
                    </a:moveTo>
                    <a:cubicBezTo>
                      <a:pt x="84" y="23806"/>
                      <a:pt x="0" y="22703"/>
                      <a:pt x="0" y="21600"/>
                    </a:cubicBezTo>
                    <a:cubicBezTo>
                      <a:pt x="0" y="9670"/>
                      <a:pt x="9670" y="0"/>
                      <a:pt x="21600" y="0"/>
                    </a:cubicBezTo>
                    <a:cubicBezTo>
                      <a:pt x="33529" y="-1"/>
                      <a:pt x="43199" y="9670"/>
                      <a:pt x="43200" y="21599"/>
                    </a:cubicBezTo>
                  </a:path>
                  <a:path w="43200" h="24897" stroke="0" extrusionOk="0">
                    <a:moveTo>
                      <a:pt x="253" y="24896"/>
                    </a:moveTo>
                    <a:cubicBezTo>
                      <a:pt x="84" y="23806"/>
                      <a:pt x="0" y="22703"/>
                      <a:pt x="0" y="21600"/>
                    </a:cubicBezTo>
                    <a:cubicBezTo>
                      <a:pt x="0" y="9670"/>
                      <a:pt x="9670" y="0"/>
                      <a:pt x="21600" y="0"/>
                    </a:cubicBezTo>
                    <a:cubicBezTo>
                      <a:pt x="33529" y="-1"/>
                      <a:pt x="43199" y="9670"/>
                      <a:pt x="43200" y="21599"/>
                    </a:cubicBezTo>
                    <a:lnTo>
                      <a:pt x="21600" y="21600"/>
                    </a:lnTo>
                    <a:close/>
                  </a:path>
                </a:pathLst>
              </a:custGeom>
              <a:noFill/>
              <a:ln w="38100">
                <a:solidFill>
                  <a:srgbClr val="CC0000"/>
                </a:solidFill>
                <a:round/>
                <a:headEnd type="triangle" w="med" len="med"/>
                <a:tailEnd/>
              </a:ln>
            </p:spPr>
            <p:txBody>
              <a:bodyPr anchor="ctr">
                <a:spAutoFit/>
              </a:bodyPr>
              <a:lstStyle/>
              <a:p>
                <a:endParaRPr lang="en-US"/>
              </a:p>
            </p:txBody>
          </p:sp>
          <p:sp>
            <p:nvSpPr>
              <p:cNvPr id="91188" name="Arc 52"/>
              <p:cNvSpPr>
                <a:spLocks/>
              </p:cNvSpPr>
              <p:nvPr/>
            </p:nvSpPr>
            <p:spPr bwMode="auto">
              <a:xfrm>
                <a:off x="5196" y="1164"/>
                <a:ext cx="163" cy="190"/>
              </a:xfrm>
              <a:custGeom>
                <a:avLst/>
                <a:gdLst>
                  <a:gd name="T0" fmla="*/ 0 w 43200"/>
                  <a:gd name="T1" fmla="*/ 0 h 24897"/>
                  <a:gd name="T2" fmla="*/ 0 w 43200"/>
                  <a:gd name="T3" fmla="*/ 0 h 24897"/>
                  <a:gd name="T4" fmla="*/ 0 w 43200"/>
                  <a:gd name="T5" fmla="*/ 0 h 24897"/>
                  <a:gd name="T6" fmla="*/ 0 60000 65536"/>
                  <a:gd name="T7" fmla="*/ 0 60000 65536"/>
                  <a:gd name="T8" fmla="*/ 0 60000 65536"/>
                  <a:gd name="T9" fmla="*/ 0 w 43200"/>
                  <a:gd name="T10" fmla="*/ 0 h 24897"/>
                  <a:gd name="T11" fmla="*/ 43200 w 43200"/>
                  <a:gd name="T12" fmla="*/ 24897 h 24897"/>
                </a:gdLst>
                <a:ahLst/>
                <a:cxnLst>
                  <a:cxn ang="T6">
                    <a:pos x="T0" y="T1"/>
                  </a:cxn>
                  <a:cxn ang="T7">
                    <a:pos x="T2" y="T3"/>
                  </a:cxn>
                  <a:cxn ang="T8">
                    <a:pos x="T4" y="T5"/>
                  </a:cxn>
                </a:cxnLst>
                <a:rect l="T9" t="T10" r="T11" b="T12"/>
                <a:pathLst>
                  <a:path w="43200" h="24897" fill="none" extrusionOk="0">
                    <a:moveTo>
                      <a:pt x="253" y="24896"/>
                    </a:moveTo>
                    <a:cubicBezTo>
                      <a:pt x="84" y="23806"/>
                      <a:pt x="0" y="22703"/>
                      <a:pt x="0" y="21600"/>
                    </a:cubicBezTo>
                    <a:cubicBezTo>
                      <a:pt x="0" y="9670"/>
                      <a:pt x="9670" y="0"/>
                      <a:pt x="21600" y="0"/>
                    </a:cubicBezTo>
                    <a:cubicBezTo>
                      <a:pt x="33529" y="-1"/>
                      <a:pt x="43199" y="9670"/>
                      <a:pt x="43200" y="21599"/>
                    </a:cubicBezTo>
                  </a:path>
                  <a:path w="43200" h="24897" stroke="0" extrusionOk="0">
                    <a:moveTo>
                      <a:pt x="253" y="24896"/>
                    </a:moveTo>
                    <a:cubicBezTo>
                      <a:pt x="84" y="23806"/>
                      <a:pt x="0" y="22703"/>
                      <a:pt x="0" y="21600"/>
                    </a:cubicBezTo>
                    <a:cubicBezTo>
                      <a:pt x="0" y="9670"/>
                      <a:pt x="9670" y="0"/>
                      <a:pt x="21600" y="0"/>
                    </a:cubicBezTo>
                    <a:cubicBezTo>
                      <a:pt x="33529" y="-1"/>
                      <a:pt x="43199" y="9670"/>
                      <a:pt x="43200" y="21599"/>
                    </a:cubicBezTo>
                    <a:lnTo>
                      <a:pt x="21600" y="21600"/>
                    </a:lnTo>
                    <a:close/>
                  </a:path>
                </a:pathLst>
              </a:custGeom>
              <a:noFill/>
              <a:ln w="38100">
                <a:solidFill>
                  <a:srgbClr val="CC0000"/>
                </a:solidFill>
                <a:round/>
                <a:headEnd type="triangle" w="med" len="med"/>
                <a:tailEnd/>
              </a:ln>
            </p:spPr>
            <p:txBody>
              <a:bodyPr anchor="ctr">
                <a:spAutoFit/>
              </a:bodyPr>
              <a:lstStyle/>
              <a:p>
                <a:endParaRPr lang="en-US"/>
              </a:p>
            </p:txBody>
          </p:sp>
          <p:sp>
            <p:nvSpPr>
              <p:cNvPr id="91189" name="Arc 53"/>
              <p:cNvSpPr>
                <a:spLocks/>
              </p:cNvSpPr>
              <p:nvPr/>
            </p:nvSpPr>
            <p:spPr bwMode="auto">
              <a:xfrm>
                <a:off x="5309" y="1170"/>
                <a:ext cx="163" cy="190"/>
              </a:xfrm>
              <a:custGeom>
                <a:avLst/>
                <a:gdLst>
                  <a:gd name="T0" fmla="*/ 0 w 43200"/>
                  <a:gd name="T1" fmla="*/ 0 h 24897"/>
                  <a:gd name="T2" fmla="*/ 0 w 43200"/>
                  <a:gd name="T3" fmla="*/ 0 h 24897"/>
                  <a:gd name="T4" fmla="*/ 0 w 43200"/>
                  <a:gd name="T5" fmla="*/ 0 h 24897"/>
                  <a:gd name="T6" fmla="*/ 0 60000 65536"/>
                  <a:gd name="T7" fmla="*/ 0 60000 65536"/>
                  <a:gd name="T8" fmla="*/ 0 60000 65536"/>
                  <a:gd name="T9" fmla="*/ 0 w 43200"/>
                  <a:gd name="T10" fmla="*/ 0 h 24897"/>
                  <a:gd name="T11" fmla="*/ 43200 w 43200"/>
                  <a:gd name="T12" fmla="*/ 24897 h 24897"/>
                </a:gdLst>
                <a:ahLst/>
                <a:cxnLst>
                  <a:cxn ang="T6">
                    <a:pos x="T0" y="T1"/>
                  </a:cxn>
                  <a:cxn ang="T7">
                    <a:pos x="T2" y="T3"/>
                  </a:cxn>
                  <a:cxn ang="T8">
                    <a:pos x="T4" y="T5"/>
                  </a:cxn>
                </a:cxnLst>
                <a:rect l="T9" t="T10" r="T11" b="T12"/>
                <a:pathLst>
                  <a:path w="43200" h="24897" fill="none" extrusionOk="0">
                    <a:moveTo>
                      <a:pt x="253" y="24896"/>
                    </a:moveTo>
                    <a:cubicBezTo>
                      <a:pt x="84" y="23806"/>
                      <a:pt x="0" y="22703"/>
                      <a:pt x="0" y="21600"/>
                    </a:cubicBezTo>
                    <a:cubicBezTo>
                      <a:pt x="0" y="9670"/>
                      <a:pt x="9670" y="0"/>
                      <a:pt x="21600" y="0"/>
                    </a:cubicBezTo>
                    <a:cubicBezTo>
                      <a:pt x="33529" y="-1"/>
                      <a:pt x="43199" y="9670"/>
                      <a:pt x="43200" y="21599"/>
                    </a:cubicBezTo>
                  </a:path>
                  <a:path w="43200" h="24897" stroke="0" extrusionOk="0">
                    <a:moveTo>
                      <a:pt x="253" y="24896"/>
                    </a:moveTo>
                    <a:cubicBezTo>
                      <a:pt x="84" y="23806"/>
                      <a:pt x="0" y="22703"/>
                      <a:pt x="0" y="21600"/>
                    </a:cubicBezTo>
                    <a:cubicBezTo>
                      <a:pt x="0" y="9670"/>
                      <a:pt x="9670" y="0"/>
                      <a:pt x="21600" y="0"/>
                    </a:cubicBezTo>
                    <a:cubicBezTo>
                      <a:pt x="33529" y="-1"/>
                      <a:pt x="43199" y="9670"/>
                      <a:pt x="43200" y="21599"/>
                    </a:cubicBezTo>
                    <a:lnTo>
                      <a:pt x="21600" y="21600"/>
                    </a:lnTo>
                    <a:close/>
                  </a:path>
                </a:pathLst>
              </a:custGeom>
              <a:noFill/>
              <a:ln w="38100">
                <a:solidFill>
                  <a:srgbClr val="CC0000"/>
                </a:solidFill>
                <a:round/>
                <a:headEnd type="triangle" w="med" len="med"/>
                <a:tailEnd/>
              </a:ln>
            </p:spPr>
            <p:txBody>
              <a:bodyPr anchor="ctr">
                <a:spAutoFit/>
              </a:bodyPr>
              <a:lstStyle/>
              <a:p>
                <a:endParaRPr lang="en-US"/>
              </a:p>
            </p:txBody>
          </p:sp>
          <p:sp>
            <p:nvSpPr>
              <p:cNvPr id="91190" name="Arc 54"/>
              <p:cNvSpPr>
                <a:spLocks/>
              </p:cNvSpPr>
              <p:nvPr/>
            </p:nvSpPr>
            <p:spPr bwMode="auto">
              <a:xfrm>
                <a:off x="5421" y="1161"/>
                <a:ext cx="163" cy="190"/>
              </a:xfrm>
              <a:custGeom>
                <a:avLst/>
                <a:gdLst>
                  <a:gd name="T0" fmla="*/ 0 w 43200"/>
                  <a:gd name="T1" fmla="*/ 0 h 24897"/>
                  <a:gd name="T2" fmla="*/ 0 w 43200"/>
                  <a:gd name="T3" fmla="*/ 0 h 24897"/>
                  <a:gd name="T4" fmla="*/ 0 w 43200"/>
                  <a:gd name="T5" fmla="*/ 0 h 24897"/>
                  <a:gd name="T6" fmla="*/ 0 60000 65536"/>
                  <a:gd name="T7" fmla="*/ 0 60000 65536"/>
                  <a:gd name="T8" fmla="*/ 0 60000 65536"/>
                  <a:gd name="T9" fmla="*/ 0 w 43200"/>
                  <a:gd name="T10" fmla="*/ 0 h 24897"/>
                  <a:gd name="T11" fmla="*/ 43200 w 43200"/>
                  <a:gd name="T12" fmla="*/ 24897 h 24897"/>
                </a:gdLst>
                <a:ahLst/>
                <a:cxnLst>
                  <a:cxn ang="T6">
                    <a:pos x="T0" y="T1"/>
                  </a:cxn>
                  <a:cxn ang="T7">
                    <a:pos x="T2" y="T3"/>
                  </a:cxn>
                  <a:cxn ang="T8">
                    <a:pos x="T4" y="T5"/>
                  </a:cxn>
                </a:cxnLst>
                <a:rect l="T9" t="T10" r="T11" b="T12"/>
                <a:pathLst>
                  <a:path w="43200" h="24897" fill="none" extrusionOk="0">
                    <a:moveTo>
                      <a:pt x="253" y="24896"/>
                    </a:moveTo>
                    <a:cubicBezTo>
                      <a:pt x="84" y="23806"/>
                      <a:pt x="0" y="22703"/>
                      <a:pt x="0" y="21600"/>
                    </a:cubicBezTo>
                    <a:cubicBezTo>
                      <a:pt x="0" y="9670"/>
                      <a:pt x="9670" y="0"/>
                      <a:pt x="21600" y="0"/>
                    </a:cubicBezTo>
                    <a:cubicBezTo>
                      <a:pt x="33529" y="-1"/>
                      <a:pt x="43199" y="9670"/>
                      <a:pt x="43200" y="21599"/>
                    </a:cubicBezTo>
                  </a:path>
                  <a:path w="43200" h="24897" stroke="0" extrusionOk="0">
                    <a:moveTo>
                      <a:pt x="253" y="24896"/>
                    </a:moveTo>
                    <a:cubicBezTo>
                      <a:pt x="84" y="23806"/>
                      <a:pt x="0" y="22703"/>
                      <a:pt x="0" y="21600"/>
                    </a:cubicBezTo>
                    <a:cubicBezTo>
                      <a:pt x="0" y="9670"/>
                      <a:pt x="9670" y="0"/>
                      <a:pt x="21600" y="0"/>
                    </a:cubicBezTo>
                    <a:cubicBezTo>
                      <a:pt x="33529" y="-1"/>
                      <a:pt x="43199" y="9670"/>
                      <a:pt x="43200" y="21599"/>
                    </a:cubicBezTo>
                    <a:lnTo>
                      <a:pt x="21600" y="21600"/>
                    </a:lnTo>
                    <a:close/>
                  </a:path>
                </a:pathLst>
              </a:custGeom>
              <a:noFill/>
              <a:ln w="38100">
                <a:solidFill>
                  <a:srgbClr val="CC0000"/>
                </a:solidFill>
                <a:round/>
                <a:headEnd type="triangle" w="med" len="med"/>
                <a:tailEnd/>
              </a:ln>
            </p:spPr>
            <p:txBody>
              <a:bodyPr anchor="ctr">
                <a:spAutoFit/>
              </a:bodyPr>
              <a:lstStyle/>
              <a:p>
                <a:endParaRPr lang="en-US"/>
              </a:p>
            </p:txBody>
          </p:sp>
          <p:sp>
            <p:nvSpPr>
              <p:cNvPr id="91191" name="Arc 55"/>
              <p:cNvSpPr>
                <a:spLocks/>
              </p:cNvSpPr>
              <p:nvPr/>
            </p:nvSpPr>
            <p:spPr bwMode="auto">
              <a:xfrm>
                <a:off x="4148" y="1187"/>
                <a:ext cx="163" cy="190"/>
              </a:xfrm>
              <a:custGeom>
                <a:avLst/>
                <a:gdLst>
                  <a:gd name="T0" fmla="*/ 0 w 43200"/>
                  <a:gd name="T1" fmla="*/ 0 h 24897"/>
                  <a:gd name="T2" fmla="*/ 0 w 43200"/>
                  <a:gd name="T3" fmla="*/ 0 h 24897"/>
                  <a:gd name="T4" fmla="*/ 0 w 43200"/>
                  <a:gd name="T5" fmla="*/ 0 h 24897"/>
                  <a:gd name="T6" fmla="*/ 0 60000 65536"/>
                  <a:gd name="T7" fmla="*/ 0 60000 65536"/>
                  <a:gd name="T8" fmla="*/ 0 60000 65536"/>
                  <a:gd name="T9" fmla="*/ 0 w 43200"/>
                  <a:gd name="T10" fmla="*/ 0 h 24897"/>
                  <a:gd name="T11" fmla="*/ 43200 w 43200"/>
                  <a:gd name="T12" fmla="*/ 24897 h 24897"/>
                </a:gdLst>
                <a:ahLst/>
                <a:cxnLst>
                  <a:cxn ang="T6">
                    <a:pos x="T0" y="T1"/>
                  </a:cxn>
                  <a:cxn ang="T7">
                    <a:pos x="T2" y="T3"/>
                  </a:cxn>
                  <a:cxn ang="T8">
                    <a:pos x="T4" y="T5"/>
                  </a:cxn>
                </a:cxnLst>
                <a:rect l="T9" t="T10" r="T11" b="T12"/>
                <a:pathLst>
                  <a:path w="43200" h="24897" fill="none" extrusionOk="0">
                    <a:moveTo>
                      <a:pt x="253" y="24896"/>
                    </a:moveTo>
                    <a:cubicBezTo>
                      <a:pt x="84" y="23806"/>
                      <a:pt x="0" y="22703"/>
                      <a:pt x="0" y="21600"/>
                    </a:cubicBezTo>
                    <a:cubicBezTo>
                      <a:pt x="0" y="9670"/>
                      <a:pt x="9670" y="0"/>
                      <a:pt x="21600" y="0"/>
                    </a:cubicBezTo>
                    <a:cubicBezTo>
                      <a:pt x="33529" y="-1"/>
                      <a:pt x="43199" y="9670"/>
                      <a:pt x="43200" y="21599"/>
                    </a:cubicBezTo>
                  </a:path>
                  <a:path w="43200" h="24897" stroke="0" extrusionOk="0">
                    <a:moveTo>
                      <a:pt x="253" y="24896"/>
                    </a:moveTo>
                    <a:cubicBezTo>
                      <a:pt x="84" y="23806"/>
                      <a:pt x="0" y="22703"/>
                      <a:pt x="0" y="21600"/>
                    </a:cubicBezTo>
                    <a:cubicBezTo>
                      <a:pt x="0" y="9670"/>
                      <a:pt x="9670" y="0"/>
                      <a:pt x="21600" y="0"/>
                    </a:cubicBezTo>
                    <a:cubicBezTo>
                      <a:pt x="33529" y="-1"/>
                      <a:pt x="43199" y="9670"/>
                      <a:pt x="43200" y="21599"/>
                    </a:cubicBezTo>
                    <a:lnTo>
                      <a:pt x="21600" y="21600"/>
                    </a:lnTo>
                    <a:close/>
                  </a:path>
                </a:pathLst>
              </a:custGeom>
              <a:noFill/>
              <a:ln w="38100">
                <a:solidFill>
                  <a:srgbClr val="CC0000"/>
                </a:solidFill>
                <a:round/>
                <a:headEnd type="triangle" w="med" len="med"/>
                <a:tailEnd/>
              </a:ln>
            </p:spPr>
            <p:txBody>
              <a:bodyPr anchor="ctr">
                <a:spAutoFit/>
              </a:bodyPr>
              <a:lstStyle/>
              <a:p>
                <a:endParaRPr lang="en-US"/>
              </a:p>
            </p:txBody>
          </p:sp>
          <p:sp>
            <p:nvSpPr>
              <p:cNvPr id="91192" name="Arc 56"/>
              <p:cNvSpPr>
                <a:spLocks/>
              </p:cNvSpPr>
              <p:nvPr/>
            </p:nvSpPr>
            <p:spPr bwMode="auto">
              <a:xfrm>
                <a:off x="4261" y="1193"/>
                <a:ext cx="163" cy="190"/>
              </a:xfrm>
              <a:custGeom>
                <a:avLst/>
                <a:gdLst>
                  <a:gd name="T0" fmla="*/ 0 w 43200"/>
                  <a:gd name="T1" fmla="*/ 0 h 24897"/>
                  <a:gd name="T2" fmla="*/ 0 w 43200"/>
                  <a:gd name="T3" fmla="*/ 0 h 24897"/>
                  <a:gd name="T4" fmla="*/ 0 w 43200"/>
                  <a:gd name="T5" fmla="*/ 0 h 24897"/>
                  <a:gd name="T6" fmla="*/ 0 60000 65536"/>
                  <a:gd name="T7" fmla="*/ 0 60000 65536"/>
                  <a:gd name="T8" fmla="*/ 0 60000 65536"/>
                  <a:gd name="T9" fmla="*/ 0 w 43200"/>
                  <a:gd name="T10" fmla="*/ 0 h 24897"/>
                  <a:gd name="T11" fmla="*/ 43200 w 43200"/>
                  <a:gd name="T12" fmla="*/ 24897 h 24897"/>
                </a:gdLst>
                <a:ahLst/>
                <a:cxnLst>
                  <a:cxn ang="T6">
                    <a:pos x="T0" y="T1"/>
                  </a:cxn>
                  <a:cxn ang="T7">
                    <a:pos x="T2" y="T3"/>
                  </a:cxn>
                  <a:cxn ang="T8">
                    <a:pos x="T4" y="T5"/>
                  </a:cxn>
                </a:cxnLst>
                <a:rect l="T9" t="T10" r="T11" b="T12"/>
                <a:pathLst>
                  <a:path w="43200" h="24897" fill="none" extrusionOk="0">
                    <a:moveTo>
                      <a:pt x="253" y="24896"/>
                    </a:moveTo>
                    <a:cubicBezTo>
                      <a:pt x="84" y="23806"/>
                      <a:pt x="0" y="22703"/>
                      <a:pt x="0" y="21600"/>
                    </a:cubicBezTo>
                    <a:cubicBezTo>
                      <a:pt x="0" y="9670"/>
                      <a:pt x="9670" y="0"/>
                      <a:pt x="21600" y="0"/>
                    </a:cubicBezTo>
                    <a:cubicBezTo>
                      <a:pt x="33529" y="-1"/>
                      <a:pt x="43199" y="9670"/>
                      <a:pt x="43200" y="21599"/>
                    </a:cubicBezTo>
                  </a:path>
                  <a:path w="43200" h="24897" stroke="0" extrusionOk="0">
                    <a:moveTo>
                      <a:pt x="253" y="24896"/>
                    </a:moveTo>
                    <a:cubicBezTo>
                      <a:pt x="84" y="23806"/>
                      <a:pt x="0" y="22703"/>
                      <a:pt x="0" y="21600"/>
                    </a:cubicBezTo>
                    <a:cubicBezTo>
                      <a:pt x="0" y="9670"/>
                      <a:pt x="9670" y="0"/>
                      <a:pt x="21600" y="0"/>
                    </a:cubicBezTo>
                    <a:cubicBezTo>
                      <a:pt x="33529" y="-1"/>
                      <a:pt x="43199" y="9670"/>
                      <a:pt x="43200" y="21599"/>
                    </a:cubicBezTo>
                    <a:lnTo>
                      <a:pt x="21600" y="21600"/>
                    </a:lnTo>
                    <a:close/>
                  </a:path>
                </a:pathLst>
              </a:custGeom>
              <a:noFill/>
              <a:ln w="38100">
                <a:solidFill>
                  <a:srgbClr val="CC0000"/>
                </a:solidFill>
                <a:round/>
                <a:headEnd type="triangle" w="med" len="med"/>
                <a:tailEnd/>
              </a:ln>
            </p:spPr>
            <p:txBody>
              <a:bodyPr anchor="ctr">
                <a:spAutoFit/>
              </a:bodyPr>
              <a:lstStyle/>
              <a:p>
                <a:endParaRPr lang="en-US"/>
              </a:p>
            </p:txBody>
          </p:sp>
          <p:sp>
            <p:nvSpPr>
              <p:cNvPr id="91193" name="Arc 57"/>
              <p:cNvSpPr>
                <a:spLocks/>
              </p:cNvSpPr>
              <p:nvPr/>
            </p:nvSpPr>
            <p:spPr bwMode="auto">
              <a:xfrm>
                <a:off x="4373" y="1184"/>
                <a:ext cx="163" cy="190"/>
              </a:xfrm>
              <a:custGeom>
                <a:avLst/>
                <a:gdLst>
                  <a:gd name="T0" fmla="*/ 0 w 43200"/>
                  <a:gd name="T1" fmla="*/ 0 h 24897"/>
                  <a:gd name="T2" fmla="*/ 0 w 43200"/>
                  <a:gd name="T3" fmla="*/ 0 h 24897"/>
                  <a:gd name="T4" fmla="*/ 0 w 43200"/>
                  <a:gd name="T5" fmla="*/ 0 h 24897"/>
                  <a:gd name="T6" fmla="*/ 0 60000 65536"/>
                  <a:gd name="T7" fmla="*/ 0 60000 65536"/>
                  <a:gd name="T8" fmla="*/ 0 60000 65536"/>
                  <a:gd name="T9" fmla="*/ 0 w 43200"/>
                  <a:gd name="T10" fmla="*/ 0 h 24897"/>
                  <a:gd name="T11" fmla="*/ 43200 w 43200"/>
                  <a:gd name="T12" fmla="*/ 24897 h 24897"/>
                </a:gdLst>
                <a:ahLst/>
                <a:cxnLst>
                  <a:cxn ang="T6">
                    <a:pos x="T0" y="T1"/>
                  </a:cxn>
                  <a:cxn ang="T7">
                    <a:pos x="T2" y="T3"/>
                  </a:cxn>
                  <a:cxn ang="T8">
                    <a:pos x="T4" y="T5"/>
                  </a:cxn>
                </a:cxnLst>
                <a:rect l="T9" t="T10" r="T11" b="T12"/>
                <a:pathLst>
                  <a:path w="43200" h="24897" fill="none" extrusionOk="0">
                    <a:moveTo>
                      <a:pt x="253" y="24896"/>
                    </a:moveTo>
                    <a:cubicBezTo>
                      <a:pt x="84" y="23806"/>
                      <a:pt x="0" y="22703"/>
                      <a:pt x="0" y="21600"/>
                    </a:cubicBezTo>
                    <a:cubicBezTo>
                      <a:pt x="0" y="9670"/>
                      <a:pt x="9670" y="0"/>
                      <a:pt x="21600" y="0"/>
                    </a:cubicBezTo>
                    <a:cubicBezTo>
                      <a:pt x="33529" y="-1"/>
                      <a:pt x="43199" y="9670"/>
                      <a:pt x="43200" y="21599"/>
                    </a:cubicBezTo>
                  </a:path>
                  <a:path w="43200" h="24897" stroke="0" extrusionOk="0">
                    <a:moveTo>
                      <a:pt x="253" y="24896"/>
                    </a:moveTo>
                    <a:cubicBezTo>
                      <a:pt x="84" y="23806"/>
                      <a:pt x="0" y="22703"/>
                      <a:pt x="0" y="21600"/>
                    </a:cubicBezTo>
                    <a:cubicBezTo>
                      <a:pt x="0" y="9670"/>
                      <a:pt x="9670" y="0"/>
                      <a:pt x="21600" y="0"/>
                    </a:cubicBezTo>
                    <a:cubicBezTo>
                      <a:pt x="33529" y="-1"/>
                      <a:pt x="43199" y="9670"/>
                      <a:pt x="43200" y="21599"/>
                    </a:cubicBezTo>
                    <a:lnTo>
                      <a:pt x="21600" y="21600"/>
                    </a:lnTo>
                    <a:close/>
                  </a:path>
                </a:pathLst>
              </a:custGeom>
              <a:noFill/>
              <a:ln w="38100">
                <a:solidFill>
                  <a:srgbClr val="CC0000"/>
                </a:solidFill>
                <a:round/>
                <a:headEnd type="triangle" w="med" len="med"/>
                <a:tailEnd/>
              </a:ln>
            </p:spPr>
            <p:txBody>
              <a:bodyPr anchor="ctr">
                <a:spAutoFit/>
              </a:bodyPr>
              <a:lstStyle/>
              <a:p>
                <a:endParaRPr lang="en-US"/>
              </a:p>
            </p:txBody>
          </p:sp>
          <p:sp>
            <p:nvSpPr>
              <p:cNvPr id="91194" name="Arc 58"/>
              <p:cNvSpPr>
                <a:spLocks/>
              </p:cNvSpPr>
              <p:nvPr/>
            </p:nvSpPr>
            <p:spPr bwMode="auto">
              <a:xfrm>
                <a:off x="2938" y="1145"/>
                <a:ext cx="163" cy="190"/>
              </a:xfrm>
              <a:custGeom>
                <a:avLst/>
                <a:gdLst>
                  <a:gd name="T0" fmla="*/ 0 w 43200"/>
                  <a:gd name="T1" fmla="*/ 0 h 24897"/>
                  <a:gd name="T2" fmla="*/ 0 w 43200"/>
                  <a:gd name="T3" fmla="*/ 0 h 24897"/>
                  <a:gd name="T4" fmla="*/ 0 w 43200"/>
                  <a:gd name="T5" fmla="*/ 0 h 24897"/>
                  <a:gd name="T6" fmla="*/ 0 60000 65536"/>
                  <a:gd name="T7" fmla="*/ 0 60000 65536"/>
                  <a:gd name="T8" fmla="*/ 0 60000 65536"/>
                  <a:gd name="T9" fmla="*/ 0 w 43200"/>
                  <a:gd name="T10" fmla="*/ 0 h 24897"/>
                  <a:gd name="T11" fmla="*/ 43200 w 43200"/>
                  <a:gd name="T12" fmla="*/ 24897 h 24897"/>
                </a:gdLst>
                <a:ahLst/>
                <a:cxnLst>
                  <a:cxn ang="T6">
                    <a:pos x="T0" y="T1"/>
                  </a:cxn>
                  <a:cxn ang="T7">
                    <a:pos x="T2" y="T3"/>
                  </a:cxn>
                  <a:cxn ang="T8">
                    <a:pos x="T4" y="T5"/>
                  </a:cxn>
                </a:cxnLst>
                <a:rect l="T9" t="T10" r="T11" b="T12"/>
                <a:pathLst>
                  <a:path w="43200" h="24897" fill="none" extrusionOk="0">
                    <a:moveTo>
                      <a:pt x="253" y="24896"/>
                    </a:moveTo>
                    <a:cubicBezTo>
                      <a:pt x="84" y="23806"/>
                      <a:pt x="0" y="22703"/>
                      <a:pt x="0" y="21600"/>
                    </a:cubicBezTo>
                    <a:cubicBezTo>
                      <a:pt x="0" y="9670"/>
                      <a:pt x="9670" y="0"/>
                      <a:pt x="21600" y="0"/>
                    </a:cubicBezTo>
                    <a:cubicBezTo>
                      <a:pt x="33529" y="-1"/>
                      <a:pt x="43199" y="9670"/>
                      <a:pt x="43200" y="21599"/>
                    </a:cubicBezTo>
                  </a:path>
                  <a:path w="43200" h="24897" stroke="0" extrusionOk="0">
                    <a:moveTo>
                      <a:pt x="253" y="24896"/>
                    </a:moveTo>
                    <a:cubicBezTo>
                      <a:pt x="84" y="23806"/>
                      <a:pt x="0" y="22703"/>
                      <a:pt x="0" y="21600"/>
                    </a:cubicBezTo>
                    <a:cubicBezTo>
                      <a:pt x="0" y="9670"/>
                      <a:pt x="9670" y="0"/>
                      <a:pt x="21600" y="0"/>
                    </a:cubicBezTo>
                    <a:cubicBezTo>
                      <a:pt x="33529" y="-1"/>
                      <a:pt x="43199" y="9670"/>
                      <a:pt x="43200" y="21599"/>
                    </a:cubicBezTo>
                    <a:lnTo>
                      <a:pt x="21600" y="21600"/>
                    </a:lnTo>
                    <a:close/>
                  </a:path>
                </a:pathLst>
              </a:custGeom>
              <a:noFill/>
              <a:ln w="38100">
                <a:solidFill>
                  <a:srgbClr val="CC0000"/>
                </a:solidFill>
                <a:round/>
                <a:headEnd type="triangle" w="med" len="med"/>
                <a:tailEnd/>
              </a:ln>
            </p:spPr>
            <p:txBody>
              <a:bodyPr anchor="ctr">
                <a:spAutoFit/>
              </a:bodyPr>
              <a:lstStyle/>
              <a:p>
                <a:endParaRPr lang="en-US"/>
              </a:p>
            </p:txBody>
          </p:sp>
          <p:sp>
            <p:nvSpPr>
              <p:cNvPr id="91195" name="Arc 59"/>
              <p:cNvSpPr>
                <a:spLocks/>
              </p:cNvSpPr>
              <p:nvPr/>
            </p:nvSpPr>
            <p:spPr bwMode="auto">
              <a:xfrm>
                <a:off x="3051" y="1151"/>
                <a:ext cx="163" cy="190"/>
              </a:xfrm>
              <a:custGeom>
                <a:avLst/>
                <a:gdLst>
                  <a:gd name="T0" fmla="*/ 0 w 43200"/>
                  <a:gd name="T1" fmla="*/ 0 h 24897"/>
                  <a:gd name="T2" fmla="*/ 0 w 43200"/>
                  <a:gd name="T3" fmla="*/ 0 h 24897"/>
                  <a:gd name="T4" fmla="*/ 0 w 43200"/>
                  <a:gd name="T5" fmla="*/ 0 h 24897"/>
                  <a:gd name="T6" fmla="*/ 0 60000 65536"/>
                  <a:gd name="T7" fmla="*/ 0 60000 65536"/>
                  <a:gd name="T8" fmla="*/ 0 60000 65536"/>
                  <a:gd name="T9" fmla="*/ 0 w 43200"/>
                  <a:gd name="T10" fmla="*/ 0 h 24897"/>
                  <a:gd name="T11" fmla="*/ 43200 w 43200"/>
                  <a:gd name="T12" fmla="*/ 24897 h 24897"/>
                </a:gdLst>
                <a:ahLst/>
                <a:cxnLst>
                  <a:cxn ang="T6">
                    <a:pos x="T0" y="T1"/>
                  </a:cxn>
                  <a:cxn ang="T7">
                    <a:pos x="T2" y="T3"/>
                  </a:cxn>
                  <a:cxn ang="T8">
                    <a:pos x="T4" y="T5"/>
                  </a:cxn>
                </a:cxnLst>
                <a:rect l="T9" t="T10" r="T11" b="T12"/>
                <a:pathLst>
                  <a:path w="43200" h="24897" fill="none" extrusionOk="0">
                    <a:moveTo>
                      <a:pt x="253" y="24896"/>
                    </a:moveTo>
                    <a:cubicBezTo>
                      <a:pt x="84" y="23806"/>
                      <a:pt x="0" y="22703"/>
                      <a:pt x="0" y="21600"/>
                    </a:cubicBezTo>
                    <a:cubicBezTo>
                      <a:pt x="0" y="9670"/>
                      <a:pt x="9670" y="0"/>
                      <a:pt x="21600" y="0"/>
                    </a:cubicBezTo>
                    <a:cubicBezTo>
                      <a:pt x="33529" y="-1"/>
                      <a:pt x="43199" y="9670"/>
                      <a:pt x="43200" y="21599"/>
                    </a:cubicBezTo>
                  </a:path>
                  <a:path w="43200" h="24897" stroke="0" extrusionOk="0">
                    <a:moveTo>
                      <a:pt x="253" y="24896"/>
                    </a:moveTo>
                    <a:cubicBezTo>
                      <a:pt x="84" y="23806"/>
                      <a:pt x="0" y="22703"/>
                      <a:pt x="0" y="21600"/>
                    </a:cubicBezTo>
                    <a:cubicBezTo>
                      <a:pt x="0" y="9670"/>
                      <a:pt x="9670" y="0"/>
                      <a:pt x="21600" y="0"/>
                    </a:cubicBezTo>
                    <a:cubicBezTo>
                      <a:pt x="33529" y="-1"/>
                      <a:pt x="43199" y="9670"/>
                      <a:pt x="43200" y="21599"/>
                    </a:cubicBezTo>
                    <a:lnTo>
                      <a:pt x="21600" y="21600"/>
                    </a:lnTo>
                    <a:close/>
                  </a:path>
                </a:pathLst>
              </a:custGeom>
              <a:noFill/>
              <a:ln w="38100">
                <a:solidFill>
                  <a:srgbClr val="CC0000"/>
                </a:solidFill>
                <a:round/>
                <a:headEnd type="triangle" w="med" len="med"/>
                <a:tailEnd/>
              </a:ln>
            </p:spPr>
            <p:txBody>
              <a:bodyPr anchor="ctr">
                <a:spAutoFit/>
              </a:bodyPr>
              <a:lstStyle/>
              <a:p>
                <a:endParaRPr lang="en-US"/>
              </a:p>
            </p:txBody>
          </p:sp>
          <p:sp>
            <p:nvSpPr>
              <p:cNvPr id="91196" name="Arc 60"/>
              <p:cNvSpPr>
                <a:spLocks/>
              </p:cNvSpPr>
              <p:nvPr/>
            </p:nvSpPr>
            <p:spPr bwMode="auto">
              <a:xfrm>
                <a:off x="3163" y="1142"/>
                <a:ext cx="163" cy="190"/>
              </a:xfrm>
              <a:custGeom>
                <a:avLst/>
                <a:gdLst>
                  <a:gd name="T0" fmla="*/ 0 w 43200"/>
                  <a:gd name="T1" fmla="*/ 0 h 24897"/>
                  <a:gd name="T2" fmla="*/ 0 w 43200"/>
                  <a:gd name="T3" fmla="*/ 0 h 24897"/>
                  <a:gd name="T4" fmla="*/ 0 w 43200"/>
                  <a:gd name="T5" fmla="*/ 0 h 24897"/>
                  <a:gd name="T6" fmla="*/ 0 60000 65536"/>
                  <a:gd name="T7" fmla="*/ 0 60000 65536"/>
                  <a:gd name="T8" fmla="*/ 0 60000 65536"/>
                  <a:gd name="T9" fmla="*/ 0 w 43200"/>
                  <a:gd name="T10" fmla="*/ 0 h 24897"/>
                  <a:gd name="T11" fmla="*/ 43200 w 43200"/>
                  <a:gd name="T12" fmla="*/ 24897 h 24897"/>
                </a:gdLst>
                <a:ahLst/>
                <a:cxnLst>
                  <a:cxn ang="T6">
                    <a:pos x="T0" y="T1"/>
                  </a:cxn>
                  <a:cxn ang="T7">
                    <a:pos x="T2" y="T3"/>
                  </a:cxn>
                  <a:cxn ang="T8">
                    <a:pos x="T4" y="T5"/>
                  </a:cxn>
                </a:cxnLst>
                <a:rect l="T9" t="T10" r="T11" b="T12"/>
                <a:pathLst>
                  <a:path w="43200" h="24897" fill="none" extrusionOk="0">
                    <a:moveTo>
                      <a:pt x="253" y="24896"/>
                    </a:moveTo>
                    <a:cubicBezTo>
                      <a:pt x="84" y="23806"/>
                      <a:pt x="0" y="22703"/>
                      <a:pt x="0" y="21600"/>
                    </a:cubicBezTo>
                    <a:cubicBezTo>
                      <a:pt x="0" y="9670"/>
                      <a:pt x="9670" y="0"/>
                      <a:pt x="21600" y="0"/>
                    </a:cubicBezTo>
                    <a:cubicBezTo>
                      <a:pt x="33529" y="-1"/>
                      <a:pt x="43199" y="9670"/>
                      <a:pt x="43200" y="21599"/>
                    </a:cubicBezTo>
                  </a:path>
                  <a:path w="43200" h="24897" stroke="0" extrusionOk="0">
                    <a:moveTo>
                      <a:pt x="253" y="24896"/>
                    </a:moveTo>
                    <a:cubicBezTo>
                      <a:pt x="84" y="23806"/>
                      <a:pt x="0" y="22703"/>
                      <a:pt x="0" y="21600"/>
                    </a:cubicBezTo>
                    <a:cubicBezTo>
                      <a:pt x="0" y="9670"/>
                      <a:pt x="9670" y="0"/>
                      <a:pt x="21600" y="0"/>
                    </a:cubicBezTo>
                    <a:cubicBezTo>
                      <a:pt x="33529" y="-1"/>
                      <a:pt x="43199" y="9670"/>
                      <a:pt x="43200" y="21599"/>
                    </a:cubicBezTo>
                    <a:lnTo>
                      <a:pt x="21600" y="21600"/>
                    </a:lnTo>
                    <a:close/>
                  </a:path>
                </a:pathLst>
              </a:custGeom>
              <a:noFill/>
              <a:ln w="38100">
                <a:solidFill>
                  <a:srgbClr val="CC0000"/>
                </a:solidFill>
                <a:round/>
                <a:headEnd type="triangle" w="med" len="med"/>
                <a:tailEnd/>
              </a:ln>
            </p:spPr>
            <p:txBody>
              <a:bodyPr anchor="ctr">
                <a:spAutoFit/>
              </a:bodyPr>
              <a:lstStyle/>
              <a:p>
                <a:endParaRPr lang="en-US"/>
              </a:p>
            </p:txBody>
          </p:sp>
          <p:sp>
            <p:nvSpPr>
              <p:cNvPr id="91197" name="Arc 61"/>
              <p:cNvSpPr>
                <a:spLocks/>
              </p:cNvSpPr>
              <p:nvPr/>
            </p:nvSpPr>
            <p:spPr bwMode="auto">
              <a:xfrm>
                <a:off x="2084" y="1192"/>
                <a:ext cx="163" cy="190"/>
              </a:xfrm>
              <a:custGeom>
                <a:avLst/>
                <a:gdLst>
                  <a:gd name="T0" fmla="*/ 0 w 43200"/>
                  <a:gd name="T1" fmla="*/ 0 h 24897"/>
                  <a:gd name="T2" fmla="*/ 0 w 43200"/>
                  <a:gd name="T3" fmla="*/ 0 h 24897"/>
                  <a:gd name="T4" fmla="*/ 0 w 43200"/>
                  <a:gd name="T5" fmla="*/ 0 h 24897"/>
                  <a:gd name="T6" fmla="*/ 0 60000 65536"/>
                  <a:gd name="T7" fmla="*/ 0 60000 65536"/>
                  <a:gd name="T8" fmla="*/ 0 60000 65536"/>
                  <a:gd name="T9" fmla="*/ 0 w 43200"/>
                  <a:gd name="T10" fmla="*/ 0 h 24897"/>
                  <a:gd name="T11" fmla="*/ 43200 w 43200"/>
                  <a:gd name="T12" fmla="*/ 24897 h 24897"/>
                </a:gdLst>
                <a:ahLst/>
                <a:cxnLst>
                  <a:cxn ang="T6">
                    <a:pos x="T0" y="T1"/>
                  </a:cxn>
                  <a:cxn ang="T7">
                    <a:pos x="T2" y="T3"/>
                  </a:cxn>
                  <a:cxn ang="T8">
                    <a:pos x="T4" y="T5"/>
                  </a:cxn>
                </a:cxnLst>
                <a:rect l="T9" t="T10" r="T11" b="T12"/>
                <a:pathLst>
                  <a:path w="43200" h="24897" fill="none" extrusionOk="0">
                    <a:moveTo>
                      <a:pt x="253" y="24896"/>
                    </a:moveTo>
                    <a:cubicBezTo>
                      <a:pt x="84" y="23806"/>
                      <a:pt x="0" y="22703"/>
                      <a:pt x="0" y="21600"/>
                    </a:cubicBezTo>
                    <a:cubicBezTo>
                      <a:pt x="0" y="9670"/>
                      <a:pt x="9670" y="0"/>
                      <a:pt x="21600" y="0"/>
                    </a:cubicBezTo>
                    <a:cubicBezTo>
                      <a:pt x="33529" y="-1"/>
                      <a:pt x="43199" y="9670"/>
                      <a:pt x="43200" y="21599"/>
                    </a:cubicBezTo>
                  </a:path>
                  <a:path w="43200" h="24897" stroke="0" extrusionOk="0">
                    <a:moveTo>
                      <a:pt x="253" y="24896"/>
                    </a:moveTo>
                    <a:cubicBezTo>
                      <a:pt x="84" y="23806"/>
                      <a:pt x="0" y="22703"/>
                      <a:pt x="0" y="21600"/>
                    </a:cubicBezTo>
                    <a:cubicBezTo>
                      <a:pt x="0" y="9670"/>
                      <a:pt x="9670" y="0"/>
                      <a:pt x="21600" y="0"/>
                    </a:cubicBezTo>
                    <a:cubicBezTo>
                      <a:pt x="33529" y="-1"/>
                      <a:pt x="43199" y="9670"/>
                      <a:pt x="43200" y="21599"/>
                    </a:cubicBezTo>
                    <a:lnTo>
                      <a:pt x="21600" y="21600"/>
                    </a:lnTo>
                    <a:close/>
                  </a:path>
                </a:pathLst>
              </a:custGeom>
              <a:noFill/>
              <a:ln w="38100">
                <a:solidFill>
                  <a:srgbClr val="CC0000"/>
                </a:solidFill>
                <a:round/>
                <a:headEnd type="triangle" w="med" len="med"/>
                <a:tailEnd/>
              </a:ln>
            </p:spPr>
            <p:txBody>
              <a:bodyPr anchor="ctr">
                <a:spAutoFit/>
              </a:bodyPr>
              <a:lstStyle/>
              <a:p>
                <a:endParaRPr lang="en-US"/>
              </a:p>
            </p:txBody>
          </p:sp>
          <p:sp>
            <p:nvSpPr>
              <p:cNvPr id="91198" name="Arc 62"/>
              <p:cNvSpPr>
                <a:spLocks/>
              </p:cNvSpPr>
              <p:nvPr/>
            </p:nvSpPr>
            <p:spPr bwMode="auto">
              <a:xfrm>
                <a:off x="2197" y="1198"/>
                <a:ext cx="163" cy="190"/>
              </a:xfrm>
              <a:custGeom>
                <a:avLst/>
                <a:gdLst>
                  <a:gd name="T0" fmla="*/ 0 w 43200"/>
                  <a:gd name="T1" fmla="*/ 0 h 24897"/>
                  <a:gd name="T2" fmla="*/ 0 w 43200"/>
                  <a:gd name="T3" fmla="*/ 0 h 24897"/>
                  <a:gd name="T4" fmla="*/ 0 w 43200"/>
                  <a:gd name="T5" fmla="*/ 0 h 24897"/>
                  <a:gd name="T6" fmla="*/ 0 60000 65536"/>
                  <a:gd name="T7" fmla="*/ 0 60000 65536"/>
                  <a:gd name="T8" fmla="*/ 0 60000 65536"/>
                  <a:gd name="T9" fmla="*/ 0 w 43200"/>
                  <a:gd name="T10" fmla="*/ 0 h 24897"/>
                  <a:gd name="T11" fmla="*/ 43200 w 43200"/>
                  <a:gd name="T12" fmla="*/ 24897 h 24897"/>
                </a:gdLst>
                <a:ahLst/>
                <a:cxnLst>
                  <a:cxn ang="T6">
                    <a:pos x="T0" y="T1"/>
                  </a:cxn>
                  <a:cxn ang="T7">
                    <a:pos x="T2" y="T3"/>
                  </a:cxn>
                  <a:cxn ang="T8">
                    <a:pos x="T4" y="T5"/>
                  </a:cxn>
                </a:cxnLst>
                <a:rect l="T9" t="T10" r="T11" b="T12"/>
                <a:pathLst>
                  <a:path w="43200" h="24897" fill="none" extrusionOk="0">
                    <a:moveTo>
                      <a:pt x="253" y="24896"/>
                    </a:moveTo>
                    <a:cubicBezTo>
                      <a:pt x="84" y="23806"/>
                      <a:pt x="0" y="22703"/>
                      <a:pt x="0" y="21600"/>
                    </a:cubicBezTo>
                    <a:cubicBezTo>
                      <a:pt x="0" y="9670"/>
                      <a:pt x="9670" y="0"/>
                      <a:pt x="21600" y="0"/>
                    </a:cubicBezTo>
                    <a:cubicBezTo>
                      <a:pt x="33529" y="-1"/>
                      <a:pt x="43199" y="9670"/>
                      <a:pt x="43200" y="21599"/>
                    </a:cubicBezTo>
                  </a:path>
                  <a:path w="43200" h="24897" stroke="0" extrusionOk="0">
                    <a:moveTo>
                      <a:pt x="253" y="24896"/>
                    </a:moveTo>
                    <a:cubicBezTo>
                      <a:pt x="84" y="23806"/>
                      <a:pt x="0" y="22703"/>
                      <a:pt x="0" y="21600"/>
                    </a:cubicBezTo>
                    <a:cubicBezTo>
                      <a:pt x="0" y="9670"/>
                      <a:pt x="9670" y="0"/>
                      <a:pt x="21600" y="0"/>
                    </a:cubicBezTo>
                    <a:cubicBezTo>
                      <a:pt x="33529" y="-1"/>
                      <a:pt x="43199" y="9670"/>
                      <a:pt x="43200" y="21599"/>
                    </a:cubicBezTo>
                    <a:lnTo>
                      <a:pt x="21600" y="21600"/>
                    </a:lnTo>
                    <a:close/>
                  </a:path>
                </a:pathLst>
              </a:custGeom>
              <a:noFill/>
              <a:ln w="38100">
                <a:solidFill>
                  <a:srgbClr val="CC0000"/>
                </a:solidFill>
                <a:round/>
                <a:headEnd type="triangle" w="med" len="med"/>
                <a:tailEnd/>
              </a:ln>
            </p:spPr>
            <p:txBody>
              <a:bodyPr anchor="ctr">
                <a:spAutoFit/>
              </a:bodyPr>
              <a:lstStyle/>
              <a:p>
                <a:endParaRPr lang="en-US"/>
              </a:p>
            </p:txBody>
          </p:sp>
          <p:sp>
            <p:nvSpPr>
              <p:cNvPr id="91199" name="Arc 63"/>
              <p:cNvSpPr>
                <a:spLocks/>
              </p:cNvSpPr>
              <p:nvPr/>
            </p:nvSpPr>
            <p:spPr bwMode="auto">
              <a:xfrm>
                <a:off x="2309" y="1189"/>
                <a:ext cx="163" cy="190"/>
              </a:xfrm>
              <a:custGeom>
                <a:avLst/>
                <a:gdLst>
                  <a:gd name="T0" fmla="*/ 0 w 43200"/>
                  <a:gd name="T1" fmla="*/ 0 h 24897"/>
                  <a:gd name="T2" fmla="*/ 0 w 43200"/>
                  <a:gd name="T3" fmla="*/ 0 h 24897"/>
                  <a:gd name="T4" fmla="*/ 0 w 43200"/>
                  <a:gd name="T5" fmla="*/ 0 h 24897"/>
                  <a:gd name="T6" fmla="*/ 0 60000 65536"/>
                  <a:gd name="T7" fmla="*/ 0 60000 65536"/>
                  <a:gd name="T8" fmla="*/ 0 60000 65536"/>
                  <a:gd name="T9" fmla="*/ 0 w 43200"/>
                  <a:gd name="T10" fmla="*/ 0 h 24897"/>
                  <a:gd name="T11" fmla="*/ 43200 w 43200"/>
                  <a:gd name="T12" fmla="*/ 24897 h 24897"/>
                </a:gdLst>
                <a:ahLst/>
                <a:cxnLst>
                  <a:cxn ang="T6">
                    <a:pos x="T0" y="T1"/>
                  </a:cxn>
                  <a:cxn ang="T7">
                    <a:pos x="T2" y="T3"/>
                  </a:cxn>
                  <a:cxn ang="T8">
                    <a:pos x="T4" y="T5"/>
                  </a:cxn>
                </a:cxnLst>
                <a:rect l="T9" t="T10" r="T11" b="T12"/>
                <a:pathLst>
                  <a:path w="43200" h="24897" fill="none" extrusionOk="0">
                    <a:moveTo>
                      <a:pt x="253" y="24896"/>
                    </a:moveTo>
                    <a:cubicBezTo>
                      <a:pt x="84" y="23806"/>
                      <a:pt x="0" y="22703"/>
                      <a:pt x="0" y="21600"/>
                    </a:cubicBezTo>
                    <a:cubicBezTo>
                      <a:pt x="0" y="9670"/>
                      <a:pt x="9670" y="0"/>
                      <a:pt x="21600" y="0"/>
                    </a:cubicBezTo>
                    <a:cubicBezTo>
                      <a:pt x="33529" y="-1"/>
                      <a:pt x="43199" y="9670"/>
                      <a:pt x="43200" y="21599"/>
                    </a:cubicBezTo>
                  </a:path>
                  <a:path w="43200" h="24897" stroke="0" extrusionOk="0">
                    <a:moveTo>
                      <a:pt x="253" y="24896"/>
                    </a:moveTo>
                    <a:cubicBezTo>
                      <a:pt x="84" y="23806"/>
                      <a:pt x="0" y="22703"/>
                      <a:pt x="0" y="21600"/>
                    </a:cubicBezTo>
                    <a:cubicBezTo>
                      <a:pt x="0" y="9670"/>
                      <a:pt x="9670" y="0"/>
                      <a:pt x="21600" y="0"/>
                    </a:cubicBezTo>
                    <a:cubicBezTo>
                      <a:pt x="33529" y="-1"/>
                      <a:pt x="43199" y="9670"/>
                      <a:pt x="43200" y="21599"/>
                    </a:cubicBezTo>
                    <a:lnTo>
                      <a:pt x="21600" y="21600"/>
                    </a:lnTo>
                    <a:close/>
                  </a:path>
                </a:pathLst>
              </a:custGeom>
              <a:noFill/>
              <a:ln w="38100">
                <a:solidFill>
                  <a:srgbClr val="CC0000"/>
                </a:solidFill>
                <a:round/>
                <a:headEnd type="triangle" w="med" len="med"/>
                <a:tailEnd/>
              </a:ln>
            </p:spPr>
            <p:txBody>
              <a:bodyPr anchor="ctr">
                <a:spAutoFit/>
              </a:bodyPr>
              <a:lstStyle/>
              <a:p>
                <a:endParaRPr lang="en-US"/>
              </a:p>
            </p:txBody>
          </p:sp>
          <p:sp>
            <p:nvSpPr>
              <p:cNvPr id="91200" name="Arc 64"/>
              <p:cNvSpPr>
                <a:spLocks/>
              </p:cNvSpPr>
              <p:nvPr/>
            </p:nvSpPr>
            <p:spPr bwMode="auto">
              <a:xfrm>
                <a:off x="3436" y="1133"/>
                <a:ext cx="649" cy="190"/>
              </a:xfrm>
              <a:custGeom>
                <a:avLst/>
                <a:gdLst>
                  <a:gd name="T0" fmla="*/ 0 w 43200"/>
                  <a:gd name="T1" fmla="*/ 0 h 24897"/>
                  <a:gd name="T2" fmla="*/ 0 w 43200"/>
                  <a:gd name="T3" fmla="*/ 0 h 24897"/>
                  <a:gd name="T4" fmla="*/ 0 w 43200"/>
                  <a:gd name="T5" fmla="*/ 0 h 24897"/>
                  <a:gd name="T6" fmla="*/ 0 60000 65536"/>
                  <a:gd name="T7" fmla="*/ 0 60000 65536"/>
                  <a:gd name="T8" fmla="*/ 0 60000 65536"/>
                  <a:gd name="T9" fmla="*/ 0 w 43200"/>
                  <a:gd name="T10" fmla="*/ 0 h 24897"/>
                  <a:gd name="T11" fmla="*/ 43200 w 43200"/>
                  <a:gd name="T12" fmla="*/ 24897 h 24897"/>
                </a:gdLst>
                <a:ahLst/>
                <a:cxnLst>
                  <a:cxn ang="T6">
                    <a:pos x="T0" y="T1"/>
                  </a:cxn>
                  <a:cxn ang="T7">
                    <a:pos x="T2" y="T3"/>
                  </a:cxn>
                  <a:cxn ang="T8">
                    <a:pos x="T4" y="T5"/>
                  </a:cxn>
                </a:cxnLst>
                <a:rect l="T9" t="T10" r="T11" b="T12"/>
                <a:pathLst>
                  <a:path w="43200" h="24897" fill="none" extrusionOk="0">
                    <a:moveTo>
                      <a:pt x="253" y="24896"/>
                    </a:moveTo>
                    <a:cubicBezTo>
                      <a:pt x="84" y="23806"/>
                      <a:pt x="0" y="22703"/>
                      <a:pt x="0" y="21600"/>
                    </a:cubicBezTo>
                    <a:cubicBezTo>
                      <a:pt x="0" y="9670"/>
                      <a:pt x="9670" y="0"/>
                      <a:pt x="21600" y="0"/>
                    </a:cubicBezTo>
                    <a:cubicBezTo>
                      <a:pt x="33529" y="-1"/>
                      <a:pt x="43199" y="9670"/>
                      <a:pt x="43200" y="21599"/>
                    </a:cubicBezTo>
                  </a:path>
                  <a:path w="43200" h="24897" stroke="0" extrusionOk="0">
                    <a:moveTo>
                      <a:pt x="253" y="24896"/>
                    </a:moveTo>
                    <a:cubicBezTo>
                      <a:pt x="84" y="23806"/>
                      <a:pt x="0" y="22703"/>
                      <a:pt x="0" y="21600"/>
                    </a:cubicBezTo>
                    <a:cubicBezTo>
                      <a:pt x="0" y="9670"/>
                      <a:pt x="9670" y="0"/>
                      <a:pt x="21600" y="0"/>
                    </a:cubicBezTo>
                    <a:cubicBezTo>
                      <a:pt x="33529" y="-1"/>
                      <a:pt x="43199" y="9670"/>
                      <a:pt x="43200" y="21599"/>
                    </a:cubicBezTo>
                    <a:lnTo>
                      <a:pt x="21600" y="21600"/>
                    </a:lnTo>
                    <a:close/>
                  </a:path>
                </a:pathLst>
              </a:custGeom>
              <a:noFill/>
              <a:ln w="38100">
                <a:solidFill>
                  <a:srgbClr val="CC0000"/>
                </a:solidFill>
                <a:round/>
                <a:headEnd type="triangle" w="med" len="med"/>
                <a:tailEnd/>
              </a:ln>
            </p:spPr>
            <p:txBody>
              <a:bodyPr anchor="ctr">
                <a:spAutoFit/>
              </a:bodyPr>
              <a:lstStyle/>
              <a:p>
                <a:endParaRPr lang="en-US"/>
              </a:p>
            </p:txBody>
          </p:sp>
          <p:sp>
            <p:nvSpPr>
              <p:cNvPr id="91201" name="Arc 65"/>
              <p:cNvSpPr>
                <a:spLocks/>
              </p:cNvSpPr>
              <p:nvPr/>
            </p:nvSpPr>
            <p:spPr bwMode="auto">
              <a:xfrm>
                <a:off x="2412" y="1123"/>
                <a:ext cx="649" cy="190"/>
              </a:xfrm>
              <a:custGeom>
                <a:avLst/>
                <a:gdLst>
                  <a:gd name="T0" fmla="*/ 0 w 43200"/>
                  <a:gd name="T1" fmla="*/ 0 h 24897"/>
                  <a:gd name="T2" fmla="*/ 0 w 43200"/>
                  <a:gd name="T3" fmla="*/ 0 h 24897"/>
                  <a:gd name="T4" fmla="*/ 0 w 43200"/>
                  <a:gd name="T5" fmla="*/ 0 h 24897"/>
                  <a:gd name="T6" fmla="*/ 0 60000 65536"/>
                  <a:gd name="T7" fmla="*/ 0 60000 65536"/>
                  <a:gd name="T8" fmla="*/ 0 60000 65536"/>
                  <a:gd name="T9" fmla="*/ 0 w 43200"/>
                  <a:gd name="T10" fmla="*/ 0 h 24897"/>
                  <a:gd name="T11" fmla="*/ 43200 w 43200"/>
                  <a:gd name="T12" fmla="*/ 24897 h 24897"/>
                </a:gdLst>
                <a:ahLst/>
                <a:cxnLst>
                  <a:cxn ang="T6">
                    <a:pos x="T0" y="T1"/>
                  </a:cxn>
                  <a:cxn ang="T7">
                    <a:pos x="T2" y="T3"/>
                  </a:cxn>
                  <a:cxn ang="T8">
                    <a:pos x="T4" y="T5"/>
                  </a:cxn>
                </a:cxnLst>
                <a:rect l="T9" t="T10" r="T11" b="T12"/>
                <a:pathLst>
                  <a:path w="43200" h="24897" fill="none" extrusionOk="0">
                    <a:moveTo>
                      <a:pt x="253" y="24896"/>
                    </a:moveTo>
                    <a:cubicBezTo>
                      <a:pt x="84" y="23806"/>
                      <a:pt x="0" y="22703"/>
                      <a:pt x="0" y="21600"/>
                    </a:cubicBezTo>
                    <a:cubicBezTo>
                      <a:pt x="0" y="9670"/>
                      <a:pt x="9670" y="0"/>
                      <a:pt x="21600" y="0"/>
                    </a:cubicBezTo>
                    <a:cubicBezTo>
                      <a:pt x="33529" y="-1"/>
                      <a:pt x="43199" y="9670"/>
                      <a:pt x="43200" y="21599"/>
                    </a:cubicBezTo>
                  </a:path>
                  <a:path w="43200" h="24897" stroke="0" extrusionOk="0">
                    <a:moveTo>
                      <a:pt x="253" y="24896"/>
                    </a:moveTo>
                    <a:cubicBezTo>
                      <a:pt x="84" y="23806"/>
                      <a:pt x="0" y="22703"/>
                      <a:pt x="0" y="21600"/>
                    </a:cubicBezTo>
                    <a:cubicBezTo>
                      <a:pt x="0" y="9670"/>
                      <a:pt x="9670" y="0"/>
                      <a:pt x="21600" y="0"/>
                    </a:cubicBezTo>
                    <a:cubicBezTo>
                      <a:pt x="33529" y="-1"/>
                      <a:pt x="43199" y="9670"/>
                      <a:pt x="43200" y="21599"/>
                    </a:cubicBezTo>
                    <a:lnTo>
                      <a:pt x="21600" y="21600"/>
                    </a:lnTo>
                    <a:close/>
                  </a:path>
                </a:pathLst>
              </a:custGeom>
              <a:noFill/>
              <a:ln w="38100">
                <a:solidFill>
                  <a:srgbClr val="CC0000"/>
                </a:solidFill>
                <a:round/>
                <a:headEnd type="triangle" w="med" len="med"/>
                <a:tailEnd/>
              </a:ln>
            </p:spPr>
            <p:txBody>
              <a:bodyPr anchor="ctr">
                <a:spAutoFit/>
              </a:bodyPr>
              <a:lstStyle/>
              <a:p>
                <a:endParaRPr lang="en-US"/>
              </a:p>
            </p:txBody>
          </p:sp>
          <p:sp>
            <p:nvSpPr>
              <p:cNvPr id="91202" name="Arc 66"/>
              <p:cNvSpPr>
                <a:spLocks/>
              </p:cNvSpPr>
              <p:nvPr/>
            </p:nvSpPr>
            <p:spPr bwMode="auto">
              <a:xfrm>
                <a:off x="1399" y="1148"/>
                <a:ext cx="649" cy="190"/>
              </a:xfrm>
              <a:custGeom>
                <a:avLst/>
                <a:gdLst>
                  <a:gd name="T0" fmla="*/ 0 w 43200"/>
                  <a:gd name="T1" fmla="*/ 0 h 24897"/>
                  <a:gd name="T2" fmla="*/ 0 w 43200"/>
                  <a:gd name="T3" fmla="*/ 0 h 24897"/>
                  <a:gd name="T4" fmla="*/ 0 w 43200"/>
                  <a:gd name="T5" fmla="*/ 0 h 24897"/>
                  <a:gd name="T6" fmla="*/ 0 60000 65536"/>
                  <a:gd name="T7" fmla="*/ 0 60000 65536"/>
                  <a:gd name="T8" fmla="*/ 0 60000 65536"/>
                  <a:gd name="T9" fmla="*/ 0 w 43200"/>
                  <a:gd name="T10" fmla="*/ 0 h 24897"/>
                  <a:gd name="T11" fmla="*/ 43200 w 43200"/>
                  <a:gd name="T12" fmla="*/ 24897 h 24897"/>
                </a:gdLst>
                <a:ahLst/>
                <a:cxnLst>
                  <a:cxn ang="T6">
                    <a:pos x="T0" y="T1"/>
                  </a:cxn>
                  <a:cxn ang="T7">
                    <a:pos x="T2" y="T3"/>
                  </a:cxn>
                  <a:cxn ang="T8">
                    <a:pos x="T4" y="T5"/>
                  </a:cxn>
                </a:cxnLst>
                <a:rect l="T9" t="T10" r="T11" b="T12"/>
                <a:pathLst>
                  <a:path w="43200" h="24897" fill="none" extrusionOk="0">
                    <a:moveTo>
                      <a:pt x="253" y="24896"/>
                    </a:moveTo>
                    <a:cubicBezTo>
                      <a:pt x="84" y="23806"/>
                      <a:pt x="0" y="22703"/>
                      <a:pt x="0" y="21600"/>
                    </a:cubicBezTo>
                    <a:cubicBezTo>
                      <a:pt x="0" y="9670"/>
                      <a:pt x="9670" y="0"/>
                      <a:pt x="21600" y="0"/>
                    </a:cubicBezTo>
                    <a:cubicBezTo>
                      <a:pt x="33529" y="-1"/>
                      <a:pt x="43199" y="9670"/>
                      <a:pt x="43200" y="21599"/>
                    </a:cubicBezTo>
                  </a:path>
                  <a:path w="43200" h="24897" stroke="0" extrusionOk="0">
                    <a:moveTo>
                      <a:pt x="253" y="24896"/>
                    </a:moveTo>
                    <a:cubicBezTo>
                      <a:pt x="84" y="23806"/>
                      <a:pt x="0" y="22703"/>
                      <a:pt x="0" y="21600"/>
                    </a:cubicBezTo>
                    <a:cubicBezTo>
                      <a:pt x="0" y="9670"/>
                      <a:pt x="9670" y="0"/>
                      <a:pt x="21600" y="0"/>
                    </a:cubicBezTo>
                    <a:cubicBezTo>
                      <a:pt x="33529" y="-1"/>
                      <a:pt x="43199" y="9670"/>
                      <a:pt x="43200" y="21599"/>
                    </a:cubicBezTo>
                    <a:lnTo>
                      <a:pt x="21600" y="21600"/>
                    </a:lnTo>
                    <a:close/>
                  </a:path>
                </a:pathLst>
              </a:custGeom>
              <a:noFill/>
              <a:ln w="38100">
                <a:solidFill>
                  <a:srgbClr val="CC0000"/>
                </a:solidFill>
                <a:round/>
                <a:headEnd type="triangle" w="med" len="med"/>
                <a:tailEnd/>
              </a:ln>
            </p:spPr>
            <p:txBody>
              <a:bodyPr anchor="ctr">
                <a:spAutoFit/>
              </a:bodyPr>
              <a:lstStyle/>
              <a:p>
                <a:endParaRPr lang="en-US"/>
              </a:p>
            </p:txBody>
          </p:sp>
        </p:grpSp>
        <p:sp>
          <p:nvSpPr>
            <p:cNvPr id="91186" name="Rectangle 73"/>
            <p:cNvSpPr>
              <a:spLocks noChangeArrowheads="1"/>
            </p:cNvSpPr>
            <p:nvPr/>
          </p:nvSpPr>
          <p:spPr bwMode="auto">
            <a:xfrm>
              <a:off x="4455" y="2793"/>
              <a:ext cx="518" cy="524"/>
            </a:xfrm>
            <a:prstGeom prst="rect">
              <a:avLst/>
            </a:prstGeom>
            <a:noFill/>
            <a:ln w="38100">
              <a:solidFill>
                <a:srgbClr val="FF0000"/>
              </a:solidFill>
              <a:miter lim="800000"/>
              <a:headEnd/>
              <a:tailEnd/>
            </a:ln>
          </p:spPr>
          <p:txBody>
            <a:bodyPr wrap="none" anchor="ctr"/>
            <a:lstStyle/>
            <a:p>
              <a:pPr eaLnBrk="0" hangingPunct="0"/>
              <a:endParaRPr lang="en-US"/>
            </a:p>
          </p:txBody>
        </p:sp>
      </p:grpSp>
      <p:grpSp>
        <p:nvGrpSpPr>
          <p:cNvPr id="5" name="Group 70"/>
          <p:cNvGrpSpPr>
            <a:grpSpLocks/>
          </p:cNvGrpSpPr>
          <p:nvPr/>
        </p:nvGrpSpPr>
        <p:grpSpPr bwMode="auto">
          <a:xfrm>
            <a:off x="176213" y="3368675"/>
            <a:ext cx="8753475" cy="2146300"/>
            <a:chOff x="176213" y="3368675"/>
            <a:chExt cx="8753475" cy="2146300"/>
          </a:xfrm>
        </p:grpSpPr>
        <p:sp>
          <p:nvSpPr>
            <p:cNvPr id="71714" name="Text Box 32"/>
            <p:cNvSpPr txBox="1">
              <a:spLocks noChangeArrowheads="1"/>
            </p:cNvSpPr>
            <p:nvPr/>
          </p:nvSpPr>
          <p:spPr bwMode="auto">
            <a:xfrm>
              <a:off x="176213" y="5118100"/>
              <a:ext cx="3248025" cy="396875"/>
            </a:xfrm>
            <a:prstGeom prst="rect">
              <a:avLst/>
            </a:prstGeom>
            <a:noFill/>
            <a:ln w="9525" algn="ctr">
              <a:noFill/>
              <a:miter lim="800000"/>
              <a:headEnd/>
              <a:tailEnd/>
            </a:ln>
          </p:spPr>
          <p:txBody>
            <a:bodyPr wrap="none">
              <a:spAutoFit/>
            </a:bodyPr>
            <a:lstStyle/>
            <a:p>
              <a:pPr eaLnBrk="0" hangingPunct="0">
                <a:defRPr/>
              </a:pPr>
              <a:r>
                <a:rPr lang="en-US" sz="2000" dirty="0">
                  <a:solidFill>
                    <a:schemeClr val="hlink"/>
                  </a:solidFill>
                  <a:effectLst>
                    <a:outerShdw blurRad="38100" dist="38100" dir="2700000" algn="tl">
                      <a:srgbClr val="000000">
                        <a:alpha val="43137"/>
                      </a:srgbClr>
                    </a:outerShdw>
                  </a:effectLst>
                  <a:latin typeface="+mn-lt"/>
                </a:rPr>
                <a:t>User Visitation/</a:t>
              </a:r>
              <a:r>
                <a:rPr lang="en-US" sz="2000" dirty="0" err="1">
                  <a:solidFill>
                    <a:schemeClr val="hlink"/>
                  </a:solidFill>
                  <a:effectLst>
                    <a:outerShdw blurRad="38100" dist="38100" dir="2700000" algn="tl">
                      <a:srgbClr val="000000">
                        <a:alpha val="43137"/>
                      </a:srgbClr>
                    </a:outerShdw>
                  </a:effectLst>
                  <a:latin typeface="+mn-lt"/>
                </a:rPr>
                <a:t>ReVisitation</a:t>
              </a:r>
              <a:endParaRPr lang="en-US" sz="2000" dirty="0">
                <a:solidFill>
                  <a:schemeClr val="hlink"/>
                </a:solidFill>
                <a:effectLst>
                  <a:outerShdw blurRad="38100" dist="38100" dir="2700000" algn="tl">
                    <a:srgbClr val="000000">
                      <a:alpha val="43137"/>
                    </a:srgbClr>
                  </a:outerShdw>
                </a:effectLst>
                <a:latin typeface="+mn-lt"/>
              </a:endParaRPr>
            </a:p>
          </p:txBody>
        </p:sp>
        <p:sp>
          <p:nvSpPr>
            <p:cNvPr id="91171" name="Line 33"/>
            <p:cNvSpPr>
              <a:spLocks noChangeShapeType="1"/>
            </p:cNvSpPr>
            <p:nvPr/>
          </p:nvSpPr>
          <p:spPr bwMode="auto">
            <a:xfrm>
              <a:off x="1519238" y="3382963"/>
              <a:ext cx="0" cy="622300"/>
            </a:xfrm>
            <a:prstGeom prst="line">
              <a:avLst/>
            </a:prstGeom>
            <a:noFill/>
            <a:ln w="38100">
              <a:solidFill>
                <a:schemeClr val="hlink"/>
              </a:solidFill>
              <a:round/>
              <a:headEnd/>
              <a:tailEnd/>
            </a:ln>
          </p:spPr>
          <p:txBody>
            <a:bodyPr>
              <a:spAutoFit/>
            </a:bodyPr>
            <a:lstStyle/>
            <a:p>
              <a:endParaRPr lang="en-US"/>
            </a:p>
          </p:txBody>
        </p:sp>
        <p:sp>
          <p:nvSpPr>
            <p:cNvPr id="91172" name="Line 34"/>
            <p:cNvSpPr>
              <a:spLocks noChangeShapeType="1"/>
            </p:cNvSpPr>
            <p:nvPr/>
          </p:nvSpPr>
          <p:spPr bwMode="auto">
            <a:xfrm>
              <a:off x="4749801" y="3368675"/>
              <a:ext cx="0" cy="623888"/>
            </a:xfrm>
            <a:prstGeom prst="line">
              <a:avLst/>
            </a:prstGeom>
            <a:noFill/>
            <a:ln w="38100">
              <a:solidFill>
                <a:schemeClr val="hlink"/>
              </a:solidFill>
              <a:round/>
              <a:headEnd/>
              <a:tailEnd/>
            </a:ln>
          </p:spPr>
          <p:txBody>
            <a:bodyPr>
              <a:spAutoFit/>
            </a:bodyPr>
            <a:lstStyle/>
            <a:p>
              <a:endParaRPr lang="en-US"/>
            </a:p>
          </p:txBody>
        </p:sp>
        <p:sp>
          <p:nvSpPr>
            <p:cNvPr id="91173" name="Line 35"/>
            <p:cNvSpPr>
              <a:spLocks noChangeShapeType="1"/>
            </p:cNvSpPr>
            <p:nvPr/>
          </p:nvSpPr>
          <p:spPr bwMode="auto">
            <a:xfrm>
              <a:off x="7477126" y="3386138"/>
              <a:ext cx="0" cy="623888"/>
            </a:xfrm>
            <a:prstGeom prst="line">
              <a:avLst/>
            </a:prstGeom>
            <a:noFill/>
            <a:ln w="38100">
              <a:solidFill>
                <a:schemeClr val="hlink"/>
              </a:solidFill>
              <a:round/>
              <a:headEnd/>
              <a:tailEnd/>
            </a:ln>
          </p:spPr>
          <p:txBody>
            <a:bodyPr>
              <a:spAutoFit/>
            </a:bodyPr>
            <a:lstStyle/>
            <a:p>
              <a:endParaRPr lang="en-US"/>
            </a:p>
          </p:txBody>
        </p:sp>
        <p:sp>
          <p:nvSpPr>
            <p:cNvPr id="91174" name="Line 36"/>
            <p:cNvSpPr>
              <a:spLocks noChangeShapeType="1"/>
            </p:cNvSpPr>
            <p:nvPr/>
          </p:nvSpPr>
          <p:spPr bwMode="auto">
            <a:xfrm>
              <a:off x="8326438" y="3379788"/>
              <a:ext cx="0" cy="622300"/>
            </a:xfrm>
            <a:prstGeom prst="line">
              <a:avLst/>
            </a:prstGeom>
            <a:noFill/>
            <a:ln w="38100">
              <a:solidFill>
                <a:schemeClr val="hlink"/>
              </a:solidFill>
              <a:round/>
              <a:headEnd/>
              <a:tailEnd/>
            </a:ln>
          </p:spPr>
          <p:txBody>
            <a:bodyPr>
              <a:spAutoFit/>
            </a:bodyPr>
            <a:lstStyle/>
            <a:p>
              <a:endParaRPr lang="en-US"/>
            </a:p>
          </p:txBody>
        </p:sp>
        <p:sp>
          <p:nvSpPr>
            <p:cNvPr id="91175" name="Line 37"/>
            <p:cNvSpPr>
              <a:spLocks noChangeShapeType="1"/>
            </p:cNvSpPr>
            <p:nvPr/>
          </p:nvSpPr>
          <p:spPr bwMode="auto">
            <a:xfrm flipV="1">
              <a:off x="407988" y="4400550"/>
              <a:ext cx="8521700" cy="0"/>
            </a:xfrm>
            <a:prstGeom prst="line">
              <a:avLst/>
            </a:prstGeom>
            <a:noFill/>
            <a:ln w="76200">
              <a:solidFill>
                <a:schemeClr val="hlink"/>
              </a:solidFill>
              <a:round/>
              <a:headEnd/>
              <a:tailEnd/>
            </a:ln>
          </p:spPr>
          <p:txBody>
            <a:bodyPr>
              <a:spAutoFit/>
            </a:bodyPr>
            <a:lstStyle/>
            <a:p>
              <a:endParaRPr lang="en-US"/>
            </a:p>
          </p:txBody>
        </p:sp>
        <p:pic>
          <p:nvPicPr>
            <p:cNvPr id="91176" name="Picture 39"/>
            <p:cNvPicPr>
              <a:picLocks noChangeAspect="1" noChangeArrowheads="1"/>
            </p:cNvPicPr>
            <p:nvPr/>
          </p:nvPicPr>
          <p:blipFill>
            <a:blip r:embed="rId8"/>
            <a:srcRect/>
            <a:stretch>
              <a:fillRect/>
            </a:stretch>
          </p:blipFill>
          <p:spPr bwMode="auto">
            <a:xfrm>
              <a:off x="1227138" y="4518025"/>
              <a:ext cx="569913" cy="555625"/>
            </a:xfrm>
            <a:prstGeom prst="rect">
              <a:avLst/>
            </a:prstGeom>
            <a:noFill/>
            <a:ln w="9525" algn="ctr">
              <a:noFill/>
              <a:miter lim="800000"/>
              <a:headEnd/>
              <a:tailEnd/>
            </a:ln>
          </p:spPr>
        </p:pic>
        <p:pic>
          <p:nvPicPr>
            <p:cNvPr id="91177" name="Picture 40"/>
            <p:cNvPicPr>
              <a:picLocks noChangeAspect="1" noChangeArrowheads="1"/>
            </p:cNvPicPr>
            <p:nvPr/>
          </p:nvPicPr>
          <p:blipFill>
            <a:blip r:embed="rId4"/>
            <a:srcRect/>
            <a:stretch>
              <a:fillRect/>
            </a:stretch>
          </p:blipFill>
          <p:spPr bwMode="auto">
            <a:xfrm>
              <a:off x="4419601" y="4516438"/>
              <a:ext cx="614363" cy="561975"/>
            </a:xfrm>
            <a:prstGeom prst="rect">
              <a:avLst/>
            </a:prstGeom>
            <a:noFill/>
            <a:ln w="9525" algn="ctr">
              <a:noFill/>
              <a:miter lim="800000"/>
              <a:headEnd/>
              <a:tailEnd/>
            </a:ln>
          </p:spPr>
        </p:pic>
        <p:pic>
          <p:nvPicPr>
            <p:cNvPr id="91178" name="Picture 41"/>
            <p:cNvPicPr>
              <a:picLocks noChangeAspect="1" noChangeArrowheads="1"/>
            </p:cNvPicPr>
            <p:nvPr/>
          </p:nvPicPr>
          <p:blipFill>
            <a:blip r:embed="rId10"/>
            <a:srcRect/>
            <a:stretch>
              <a:fillRect/>
            </a:stretch>
          </p:blipFill>
          <p:spPr bwMode="auto">
            <a:xfrm>
              <a:off x="8053388" y="4516438"/>
              <a:ext cx="649288" cy="593725"/>
            </a:xfrm>
            <a:prstGeom prst="rect">
              <a:avLst/>
            </a:prstGeom>
            <a:noFill/>
            <a:ln w="9525" algn="ctr">
              <a:noFill/>
              <a:miter lim="800000"/>
              <a:headEnd/>
              <a:tailEnd/>
            </a:ln>
          </p:spPr>
        </p:pic>
        <p:pic>
          <p:nvPicPr>
            <p:cNvPr id="91179" name="Picture 42"/>
            <p:cNvPicPr>
              <a:picLocks noChangeAspect="1" noChangeArrowheads="1"/>
            </p:cNvPicPr>
            <p:nvPr/>
          </p:nvPicPr>
          <p:blipFill>
            <a:blip r:embed="rId11"/>
            <a:srcRect/>
            <a:stretch>
              <a:fillRect/>
            </a:stretch>
          </p:blipFill>
          <p:spPr bwMode="auto">
            <a:xfrm>
              <a:off x="7178676" y="4525963"/>
              <a:ext cx="631825" cy="577850"/>
            </a:xfrm>
            <a:prstGeom prst="rect">
              <a:avLst/>
            </a:prstGeom>
            <a:noFill/>
            <a:ln w="9525" algn="ctr">
              <a:noFill/>
              <a:miter lim="800000"/>
              <a:headEnd/>
              <a:tailEnd/>
            </a:ln>
          </p:spPr>
        </p:pic>
        <p:pic>
          <p:nvPicPr>
            <p:cNvPr id="91180" name="Picture 43"/>
            <p:cNvPicPr>
              <a:picLocks noChangeAspect="1" noChangeArrowheads="1"/>
            </p:cNvPicPr>
            <p:nvPr/>
          </p:nvPicPr>
          <p:blipFill>
            <a:blip r:embed="rId4"/>
            <a:srcRect/>
            <a:stretch>
              <a:fillRect/>
            </a:stretch>
          </p:blipFill>
          <p:spPr bwMode="auto">
            <a:xfrm>
              <a:off x="4649788" y="4591050"/>
              <a:ext cx="614363" cy="561975"/>
            </a:xfrm>
            <a:prstGeom prst="rect">
              <a:avLst/>
            </a:prstGeom>
            <a:noFill/>
            <a:ln w="9525" algn="ctr">
              <a:noFill/>
              <a:miter lim="800000"/>
              <a:headEnd/>
              <a:tailEnd/>
            </a:ln>
          </p:spPr>
        </p:pic>
        <p:sp>
          <p:nvSpPr>
            <p:cNvPr id="91181" name="Line 44"/>
            <p:cNvSpPr>
              <a:spLocks noChangeShapeType="1"/>
            </p:cNvSpPr>
            <p:nvPr/>
          </p:nvSpPr>
          <p:spPr bwMode="auto">
            <a:xfrm>
              <a:off x="4902201" y="3368675"/>
              <a:ext cx="0" cy="623888"/>
            </a:xfrm>
            <a:prstGeom prst="line">
              <a:avLst/>
            </a:prstGeom>
            <a:noFill/>
            <a:ln w="38100">
              <a:solidFill>
                <a:schemeClr val="hlink"/>
              </a:solidFill>
              <a:round/>
              <a:headEnd/>
              <a:tailEnd/>
            </a:ln>
          </p:spPr>
          <p:txBody>
            <a:bodyPr>
              <a:spAutoFit/>
            </a:bodyPr>
            <a:lstStyle/>
            <a:p>
              <a:endParaRPr lang="en-US"/>
            </a:p>
          </p:txBody>
        </p:sp>
        <p:sp>
          <p:nvSpPr>
            <p:cNvPr id="91182" name="Text Box 30"/>
            <p:cNvSpPr txBox="1">
              <a:spLocks noChangeArrowheads="1"/>
            </p:cNvSpPr>
            <p:nvPr/>
          </p:nvSpPr>
          <p:spPr bwMode="auto">
            <a:xfrm>
              <a:off x="566710" y="4123426"/>
              <a:ext cx="8266547" cy="246221"/>
            </a:xfrm>
            <a:prstGeom prst="rect">
              <a:avLst/>
            </a:prstGeom>
            <a:noFill/>
            <a:ln w="9525" algn="ctr">
              <a:noFill/>
              <a:miter lim="800000"/>
              <a:headEnd/>
              <a:tailEnd/>
            </a:ln>
          </p:spPr>
          <p:txBody>
            <a:bodyPr>
              <a:spAutoFit/>
            </a:bodyPr>
            <a:lstStyle/>
            <a:p>
              <a:pPr eaLnBrk="0" hangingPunct="0"/>
              <a:r>
                <a:rPr lang="en-US" sz="1000">
                  <a:solidFill>
                    <a:srgbClr val="FFC000"/>
                  </a:solidFill>
                </a:rPr>
                <a:t>1996          1997         1998         1999         2000          2001          2002         2003         2004         2005          2006         2007         2008          2009</a:t>
              </a:r>
            </a:p>
          </p:txBody>
        </p:sp>
      </p:grpSp>
      <p:sp>
        <p:nvSpPr>
          <p:cNvPr id="91169" name="Date Placeholder 68"/>
          <p:cNvSpPr>
            <a:spLocks noGrp="1"/>
          </p:cNvSpPr>
          <p:nvPr>
            <p:ph type="dt" sz="quarter" idx="10"/>
          </p:nvPr>
        </p:nvSpPr>
        <p:spPr>
          <a:noFill/>
        </p:spPr>
        <p:txBody>
          <a:bodyPr/>
          <a:lstStyle/>
          <a:p>
            <a:r>
              <a:rPr lang="en-US"/>
              <a:t>SIGIR 2009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p:cNvSpPr>
            <a:spLocks noGrp="1" noRot="1" noChangeArrowheads="1"/>
          </p:cNvSpPr>
          <p:nvPr>
            <p:ph type="title" idx="4294967295"/>
          </p:nvPr>
        </p:nvSpPr>
        <p:spPr/>
        <p:txBody>
          <a:bodyPr/>
          <a:lstStyle/>
          <a:p>
            <a:pPr eaLnBrk="1" hangingPunct="1">
              <a:defRPr/>
            </a:pPr>
            <a:r>
              <a:rPr lang="en-US" dirty="0" smtClean="0"/>
              <a:t>Dynamics and Search</a:t>
            </a:r>
          </a:p>
        </p:txBody>
      </p:sp>
      <p:sp>
        <p:nvSpPr>
          <p:cNvPr id="1131523" name="Rectangle 3"/>
          <p:cNvSpPr>
            <a:spLocks noGrp="1" noChangeArrowheads="1"/>
          </p:cNvSpPr>
          <p:nvPr>
            <p:ph type="body" idx="4294967295"/>
          </p:nvPr>
        </p:nvSpPr>
        <p:spPr/>
        <p:txBody>
          <a:bodyPr/>
          <a:lstStyle/>
          <a:p>
            <a:pPr eaLnBrk="1" hangingPunct="1">
              <a:lnSpc>
                <a:spcPct val="90000"/>
              </a:lnSpc>
            </a:pPr>
            <a:r>
              <a:rPr lang="en-US" smtClean="0"/>
              <a:t>Improved crawl policy (common use)</a:t>
            </a:r>
          </a:p>
          <a:p>
            <a:pPr eaLnBrk="1" hangingPunct="1">
              <a:lnSpc>
                <a:spcPct val="90000"/>
              </a:lnSpc>
            </a:pPr>
            <a:r>
              <a:rPr lang="en-US" smtClean="0"/>
              <a:t>Improved ranking using temporal IR models </a:t>
            </a:r>
            <a:r>
              <a:rPr lang="en-US" sz="2800" smtClean="0"/>
              <a:t>[Elsas and Dumais]</a:t>
            </a:r>
          </a:p>
          <a:p>
            <a:pPr lvl="1" eaLnBrk="1" hangingPunct="1">
              <a:lnSpc>
                <a:spcPct val="90000"/>
              </a:lnSpc>
            </a:pPr>
            <a:r>
              <a:rPr lang="en-US" sz="2400" smtClean="0">
                <a:latin typeface="Microsoft Sans Serif" pitchFamily="34" charset="0"/>
              </a:rPr>
              <a:t>Queries have different temporal patterns</a:t>
            </a:r>
          </a:p>
          <a:p>
            <a:pPr lvl="1" eaLnBrk="1" hangingPunct="1">
              <a:lnSpc>
                <a:spcPct val="90000"/>
              </a:lnSpc>
            </a:pPr>
            <a:r>
              <a:rPr lang="en-US" sz="2400" smtClean="0">
                <a:latin typeface="Microsoft Sans Serif" pitchFamily="34" charset="0"/>
              </a:rPr>
              <a:t>Pages have different rates of change</a:t>
            </a:r>
          </a:p>
          <a:p>
            <a:pPr lvl="2" eaLnBrk="1" hangingPunct="1">
              <a:lnSpc>
                <a:spcPct val="90000"/>
              </a:lnSpc>
            </a:pPr>
            <a:r>
              <a:rPr lang="en-US" sz="2000" smtClean="0">
                <a:latin typeface="Microsoft Sans Serif" pitchFamily="34" charset="0"/>
              </a:rPr>
              <a:t>Document priors (using temporal vs. link structure)</a:t>
            </a:r>
          </a:p>
          <a:p>
            <a:pPr lvl="1" eaLnBrk="1" hangingPunct="1">
              <a:lnSpc>
                <a:spcPct val="90000"/>
              </a:lnSpc>
            </a:pPr>
            <a:r>
              <a:rPr lang="en-US" sz="2400" smtClean="0">
                <a:latin typeface="Microsoft Sans Serif" pitchFamily="34" charset="0"/>
              </a:rPr>
              <a:t>Terms have different longevity</a:t>
            </a:r>
          </a:p>
          <a:p>
            <a:pPr lvl="2" eaLnBrk="1" hangingPunct="1">
              <a:lnSpc>
                <a:spcPct val="90000"/>
              </a:lnSpc>
            </a:pPr>
            <a:r>
              <a:rPr lang="en-US" sz="2000" smtClean="0">
                <a:latin typeface="Microsoft Sans Serif" pitchFamily="34" charset="0"/>
              </a:rPr>
              <a:t>Some are always on the page; some transient</a:t>
            </a:r>
          </a:p>
          <a:p>
            <a:pPr eaLnBrk="1" hangingPunct="1">
              <a:lnSpc>
                <a:spcPct val="90000"/>
              </a:lnSpc>
            </a:pPr>
            <a:r>
              <a:rPr lang="en-US" smtClean="0"/>
              <a:t>Show change in snippets</a:t>
            </a:r>
          </a:p>
          <a:p>
            <a:pPr eaLnBrk="1" hangingPunct="1">
              <a:lnSpc>
                <a:spcPct val="90000"/>
              </a:lnSpc>
            </a:pPr>
            <a:r>
              <a:rPr lang="en-US" smtClean="0"/>
              <a:t>More general browser support </a:t>
            </a:r>
            <a:r>
              <a:rPr lang="en-US" sz="2400" smtClean="0"/>
              <a:t>[Teevan et al. 2009]</a:t>
            </a:r>
          </a:p>
        </p:txBody>
      </p:sp>
      <p:sp>
        <p:nvSpPr>
          <p:cNvPr id="93187" name="Date Placeholder 3"/>
          <p:cNvSpPr txBox="1">
            <a:spLocks noGrp="1"/>
          </p:cNvSpPr>
          <p:nvPr/>
        </p:nvSpPr>
        <p:spPr bwMode="auto">
          <a:xfrm>
            <a:off x="457200" y="6254750"/>
            <a:ext cx="2133600" cy="476250"/>
          </a:xfrm>
          <a:prstGeom prst="rect">
            <a:avLst/>
          </a:prstGeom>
          <a:noFill/>
          <a:ln w="9525">
            <a:noFill/>
            <a:miter lim="800000"/>
            <a:headEnd/>
            <a:tailEnd/>
          </a:ln>
        </p:spPr>
        <p:txBody>
          <a:bodyPr anchor="b"/>
          <a:lstStyle/>
          <a:p>
            <a:r>
              <a:rPr lang="en-US" sz="1200" b="0">
                <a:latin typeface="Arial" charset="0"/>
              </a:rPr>
              <a:t>SIGIR 2009</a:t>
            </a:r>
          </a:p>
        </p:txBody>
      </p:sp>
      <p:grpSp>
        <p:nvGrpSpPr>
          <p:cNvPr id="135178" name="Group 10"/>
          <p:cNvGrpSpPr>
            <a:grpSpLocks/>
          </p:cNvGrpSpPr>
          <p:nvPr/>
        </p:nvGrpSpPr>
        <p:grpSpPr bwMode="auto">
          <a:xfrm>
            <a:off x="5151438" y="1736725"/>
            <a:ext cx="3733800" cy="4491038"/>
            <a:chOff x="2832" y="1008"/>
            <a:chExt cx="2352" cy="2829"/>
          </a:xfrm>
        </p:grpSpPr>
        <p:pic>
          <p:nvPicPr>
            <p:cNvPr id="37" name="Picture 36" descr="E:\Data\WSDM2009analysis\allrecipes-longevity2.png"/>
            <p:cNvPicPr>
              <a:picLocks noChangeAspect="1" noChangeArrowheads="1"/>
            </p:cNvPicPr>
            <p:nvPr/>
          </p:nvPicPr>
          <p:blipFill>
            <a:blip r:embed="rId3"/>
            <a:srcRect/>
            <a:stretch>
              <a:fillRect/>
            </a:stretch>
          </p:blipFill>
          <p:spPr bwMode="auto">
            <a:xfrm>
              <a:off x="2832" y="1008"/>
              <a:ext cx="2352" cy="2829"/>
            </a:xfrm>
            <a:prstGeom prst="rect">
              <a:avLst/>
            </a:prstGeom>
            <a:noFill/>
            <a:ln w="9525">
              <a:solidFill>
                <a:schemeClr val="bg1">
                  <a:lumMod val="85000"/>
                </a:schemeClr>
              </a:solidFill>
              <a:miter lim="800000"/>
              <a:headEnd/>
              <a:tailEnd/>
            </a:ln>
          </p:spPr>
        </p:pic>
        <p:sp>
          <p:nvSpPr>
            <p:cNvPr id="38" name="Rectangle 37"/>
            <p:cNvSpPr/>
            <p:nvPr/>
          </p:nvSpPr>
          <p:spPr>
            <a:xfrm>
              <a:off x="2928" y="1566"/>
              <a:ext cx="576" cy="11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39" name="Rectangle 38"/>
            <p:cNvSpPr/>
            <p:nvPr/>
          </p:nvSpPr>
          <p:spPr>
            <a:xfrm>
              <a:off x="3067" y="2539"/>
              <a:ext cx="437" cy="10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40" name="Rectangle 39"/>
            <p:cNvSpPr/>
            <p:nvPr/>
          </p:nvSpPr>
          <p:spPr>
            <a:xfrm>
              <a:off x="3168" y="2064"/>
              <a:ext cx="336" cy="9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41" name="Rectangle 40"/>
            <p:cNvSpPr/>
            <p:nvPr/>
          </p:nvSpPr>
          <p:spPr>
            <a:xfrm>
              <a:off x="3168" y="3168"/>
              <a:ext cx="293" cy="14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93200" name="TextBox 1"/>
            <p:cNvSpPr txBox="1">
              <a:spLocks noChangeArrowheads="1"/>
            </p:cNvSpPr>
            <p:nvPr/>
          </p:nvSpPr>
          <p:spPr bwMode="auto">
            <a:xfrm>
              <a:off x="4032" y="3600"/>
              <a:ext cx="518" cy="192"/>
            </a:xfrm>
            <a:prstGeom prst="rect">
              <a:avLst/>
            </a:prstGeom>
            <a:solidFill>
              <a:schemeClr val="tx1"/>
            </a:solidFill>
            <a:ln w="9525">
              <a:noFill/>
              <a:miter lim="800000"/>
              <a:headEnd/>
              <a:tailEnd/>
            </a:ln>
          </p:spPr>
          <p:txBody>
            <a:bodyPr/>
            <a:lstStyle/>
            <a:p>
              <a:r>
                <a:rPr lang="en-US">
                  <a:latin typeface="Calibri" pitchFamily="34" charset="0"/>
                </a:rPr>
                <a:t>Time</a:t>
              </a:r>
            </a:p>
          </p:txBody>
        </p:sp>
        <p:sp>
          <p:nvSpPr>
            <p:cNvPr id="93201" name="Text Box 17"/>
            <p:cNvSpPr txBox="1">
              <a:spLocks noChangeArrowheads="1"/>
            </p:cNvSpPr>
            <p:nvPr/>
          </p:nvSpPr>
          <p:spPr bwMode="auto">
            <a:xfrm>
              <a:off x="3441" y="3326"/>
              <a:ext cx="1633" cy="231"/>
            </a:xfrm>
            <a:prstGeom prst="rect">
              <a:avLst/>
            </a:prstGeom>
            <a:solidFill>
              <a:schemeClr val="tx1"/>
            </a:solidFill>
            <a:ln w="9525">
              <a:noFill/>
              <a:miter lim="800000"/>
              <a:headEnd/>
              <a:tailEnd/>
            </a:ln>
          </p:spPr>
          <p:txBody>
            <a:bodyPr>
              <a:spAutoFit/>
            </a:bodyPr>
            <a:lstStyle/>
            <a:p>
              <a:r>
                <a:rPr lang="en-US">
                  <a:solidFill>
                    <a:schemeClr val="bg2"/>
                  </a:solidFill>
                  <a:latin typeface="Calibri" pitchFamily="34" charset="0"/>
                </a:rPr>
                <a:t>Sept      Oct     Nov      Dec</a:t>
              </a:r>
            </a:p>
          </p:txBody>
        </p:sp>
      </p:grpSp>
      <p:sp>
        <p:nvSpPr>
          <p:cNvPr id="8" name="Rectangle 7"/>
          <p:cNvSpPr>
            <a:spLocks noChangeArrowheads="1"/>
          </p:cNvSpPr>
          <p:nvPr/>
        </p:nvSpPr>
        <p:spPr bwMode="auto">
          <a:xfrm>
            <a:off x="498475" y="2982913"/>
            <a:ext cx="7856538" cy="1638300"/>
          </a:xfrm>
          <a:prstGeom prst="rect">
            <a:avLst/>
          </a:prstGeom>
          <a:solidFill>
            <a:srgbClr val="FFFFCC"/>
          </a:solidFill>
          <a:ln w="9525">
            <a:solidFill>
              <a:srgbClr val="FFFFCC"/>
            </a:solidFill>
            <a:miter lim="800000"/>
            <a:headEnd/>
            <a:tailEnd/>
          </a:ln>
        </p:spPr>
        <p:txBody>
          <a:bodyPr>
            <a:spAutoFit/>
          </a:bodyPr>
          <a:lstStyle/>
          <a:p>
            <a:pPr defTabSz="912813">
              <a:spcAft>
                <a:spcPts val="600"/>
              </a:spcAft>
            </a:pPr>
            <a:r>
              <a:rPr lang="en-US" sz="1600" u="sng">
                <a:solidFill>
                  <a:schemeClr val="bg1"/>
                </a:solidFill>
                <a:latin typeface="Segoe"/>
              </a:rPr>
              <a:t>Welcome – Please join us in Boston | SIGIR’09</a:t>
            </a:r>
          </a:p>
          <a:p>
            <a:pPr defTabSz="912813">
              <a:spcAft>
                <a:spcPts val="600"/>
              </a:spcAft>
            </a:pPr>
            <a:r>
              <a:rPr lang="en-US" sz="1400" b="0">
                <a:solidFill>
                  <a:schemeClr val="bg2"/>
                </a:solidFill>
                <a:latin typeface="Segoe"/>
              </a:rPr>
              <a:t>The SIGIR 2009 conference opens in just over a week in Boston, Massachusetts, at the Sheraton Boston Hotel and Northeastern University.  The conference is chock full of exciting  ...</a:t>
            </a:r>
          </a:p>
          <a:p>
            <a:pPr defTabSz="912813">
              <a:spcAft>
                <a:spcPts val="600"/>
              </a:spcAft>
            </a:pPr>
            <a:r>
              <a:rPr lang="en-US" sz="1400" i="1">
                <a:solidFill>
                  <a:schemeClr val="bg2"/>
                </a:solidFill>
                <a:latin typeface="Segoe"/>
              </a:rPr>
              <a:t>New content:</a:t>
            </a:r>
            <a:r>
              <a:rPr lang="en-US" sz="1400" b="0" i="1">
                <a:solidFill>
                  <a:schemeClr val="bg2"/>
                </a:solidFill>
                <a:latin typeface="Segoe"/>
              </a:rPr>
              <a:t> Please join your colleagues by starting the conference with a free continental breakfast in the Sheraton Hotel, Back Bay A&amp;B, from 7:00am to 8:20am on Monday July 20. </a:t>
            </a:r>
          </a:p>
          <a:p>
            <a:pPr defTabSz="912813">
              <a:spcAft>
                <a:spcPts val="600"/>
              </a:spcAft>
            </a:pPr>
            <a:r>
              <a:rPr lang="en-US" sz="1400">
                <a:solidFill>
                  <a:srgbClr val="2F8E00"/>
                </a:solidFill>
                <a:latin typeface="Segoe"/>
              </a:rPr>
              <a:t>sigir2009.org</a:t>
            </a:r>
          </a:p>
        </p:txBody>
      </p:sp>
      <p:grpSp>
        <p:nvGrpSpPr>
          <p:cNvPr id="135187" name="Group 19"/>
          <p:cNvGrpSpPr>
            <a:grpSpLocks/>
          </p:cNvGrpSpPr>
          <p:nvPr/>
        </p:nvGrpSpPr>
        <p:grpSpPr bwMode="auto">
          <a:xfrm>
            <a:off x="4700588" y="1525588"/>
            <a:ext cx="4135437" cy="4841875"/>
            <a:chOff x="-340" y="652"/>
            <a:chExt cx="3447" cy="3299"/>
          </a:xfrm>
        </p:grpSpPr>
        <p:pic>
          <p:nvPicPr>
            <p:cNvPr id="93193" name="Picture 20"/>
            <p:cNvPicPr>
              <a:picLocks noChangeAspect="1" noChangeArrowheads="1"/>
            </p:cNvPicPr>
            <p:nvPr/>
          </p:nvPicPr>
          <p:blipFill>
            <a:blip r:embed="rId4"/>
            <a:srcRect/>
            <a:stretch>
              <a:fillRect/>
            </a:stretch>
          </p:blipFill>
          <p:spPr bwMode="auto">
            <a:xfrm>
              <a:off x="-340" y="652"/>
              <a:ext cx="3447" cy="3299"/>
            </a:xfrm>
            <a:prstGeom prst="rect">
              <a:avLst/>
            </a:prstGeom>
            <a:noFill/>
            <a:ln w="9525">
              <a:noFill/>
              <a:miter lim="800000"/>
              <a:headEnd/>
              <a:tailEnd/>
            </a:ln>
          </p:spPr>
        </p:pic>
        <p:sp>
          <p:nvSpPr>
            <p:cNvPr id="93194" name="Rectangle 21"/>
            <p:cNvSpPr>
              <a:spLocks noChangeArrowheads="1"/>
            </p:cNvSpPr>
            <p:nvPr/>
          </p:nvSpPr>
          <p:spPr bwMode="auto">
            <a:xfrm>
              <a:off x="335" y="2683"/>
              <a:ext cx="1779" cy="301"/>
            </a:xfrm>
            <a:prstGeom prst="rect">
              <a:avLst/>
            </a:prstGeom>
            <a:solidFill>
              <a:srgbClr val="FFFF66">
                <a:alpha val="50980"/>
              </a:srgbClr>
            </a:solidFill>
            <a:ln w="9525">
              <a:solidFill>
                <a:srgbClr val="FFFFCC"/>
              </a:solidFill>
              <a:miter lim="800000"/>
              <a:headEnd/>
              <a:tailEnd/>
            </a:ln>
          </p:spPr>
          <p:txBody>
            <a:bodyPr wrap="none" anchor="ctr"/>
            <a:lstStyle/>
            <a:p>
              <a:endParaRPr lang="en-US"/>
            </a:p>
          </p:txBody>
        </p:sp>
      </p:grpSp>
      <p:pic>
        <p:nvPicPr>
          <p:cNvPr id="135190" name="Picture 22"/>
          <p:cNvPicPr>
            <a:picLocks noChangeAspect="1" noChangeArrowheads="1"/>
          </p:cNvPicPr>
          <p:nvPr/>
        </p:nvPicPr>
        <p:blipFill>
          <a:blip r:embed="rId5"/>
          <a:srcRect/>
          <a:stretch>
            <a:fillRect/>
          </a:stretch>
        </p:blipFill>
        <p:spPr bwMode="auto">
          <a:xfrm>
            <a:off x="4421188" y="1533525"/>
            <a:ext cx="4314825" cy="4697413"/>
          </a:xfrm>
          <a:prstGeom prst="rect">
            <a:avLst/>
          </a:prstGeom>
          <a:noFill/>
          <a:ln w="9525">
            <a:noFill/>
            <a:miter lim="800000"/>
            <a:headEnd/>
            <a:tailEnd/>
          </a:ln>
        </p:spPr>
      </p:pic>
      <p:sp>
        <p:nvSpPr>
          <p:cNvPr id="93192" name="Date Placeholder 17"/>
          <p:cNvSpPr>
            <a:spLocks noGrp="1"/>
          </p:cNvSpPr>
          <p:nvPr>
            <p:ph type="dt" sz="quarter" idx="10"/>
          </p:nvPr>
        </p:nvSpPr>
        <p:spPr>
          <a:noFill/>
        </p:spPr>
        <p:txBody>
          <a:bodyPr/>
          <a:lstStyle/>
          <a:p>
            <a:r>
              <a:rPr lang="en-US"/>
              <a:t>SIGIR 2009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315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15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152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3152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3152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3152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3152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51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31523">
                                            <p:txEl>
                                              <p:pRg st="7" end="7"/>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3517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31523">
                                            <p:txEl>
                                              <p:pRg st="8" end="8"/>
                                            </p:txEl>
                                          </p:spTgt>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519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5187"/>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13519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351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dirty="0" smtClean="0">
                <a:solidFill>
                  <a:schemeClr val="tx1"/>
                </a:solidFill>
              </a:rPr>
              <a:t>Data and Evaluation</a:t>
            </a:r>
          </a:p>
        </p:txBody>
      </p:sp>
      <p:sp>
        <p:nvSpPr>
          <p:cNvPr id="3" name="Content Placeholder 2"/>
          <p:cNvSpPr>
            <a:spLocks noGrp="1"/>
          </p:cNvSpPr>
          <p:nvPr>
            <p:ph idx="4294967295"/>
          </p:nvPr>
        </p:nvSpPr>
        <p:spPr>
          <a:xfrm>
            <a:off x="457200" y="1312863"/>
            <a:ext cx="8229600" cy="5073650"/>
          </a:xfrm>
        </p:spPr>
        <p:txBody>
          <a:bodyPr/>
          <a:lstStyle/>
          <a:p>
            <a:pPr>
              <a:defRPr/>
            </a:pPr>
            <a:r>
              <a:rPr lang="en-US" sz="2400" u="sng" dirty="0" smtClean="0"/>
              <a:t>Data as a critical resource</a:t>
            </a:r>
          </a:p>
          <a:p>
            <a:pPr>
              <a:defRPr/>
            </a:pPr>
            <a:r>
              <a:rPr lang="en-US" sz="2400" dirty="0" smtClean="0"/>
              <a:t>Shared IR data resources typically consist of</a:t>
            </a:r>
          </a:p>
          <a:p>
            <a:pPr lvl="1">
              <a:defRPr/>
            </a:pPr>
            <a:r>
              <a:rPr lang="en-US" sz="2000" dirty="0" smtClean="0"/>
              <a:t>Static collection of documents and queries</a:t>
            </a:r>
          </a:p>
          <a:p>
            <a:pPr lvl="1">
              <a:defRPr/>
            </a:pPr>
            <a:r>
              <a:rPr lang="en-US" sz="2000" dirty="0" smtClean="0"/>
              <a:t>Judgments of Q-Doc in isolation</a:t>
            </a:r>
          </a:p>
          <a:p>
            <a:pPr lvl="1">
              <a:defRPr/>
            </a:pPr>
            <a:r>
              <a:rPr lang="en-US" sz="2000" dirty="0" smtClean="0"/>
              <a:t>Judgments with limited context (just the current query)</a:t>
            </a:r>
          </a:p>
          <a:p>
            <a:pPr lvl="1">
              <a:defRPr/>
            </a:pPr>
            <a:r>
              <a:rPr lang="en-US" sz="2000" dirty="0" smtClean="0"/>
              <a:t>Judges (who are usually not the searcher)</a:t>
            </a:r>
          </a:p>
          <a:p>
            <a:pPr lvl="1">
              <a:buFont typeface="Wingdings" pitchFamily="2" charset="2"/>
              <a:buNone/>
              <a:defRPr/>
            </a:pPr>
            <a:r>
              <a:rPr lang="en-US" sz="2000" dirty="0" smtClean="0"/>
              <a:t>            … and these resources often shape the questions we ask</a:t>
            </a:r>
          </a:p>
          <a:p>
            <a:pPr>
              <a:defRPr/>
            </a:pPr>
            <a:r>
              <a:rPr lang="en-US" sz="2400" dirty="0" smtClean="0"/>
              <a:t>Search is an inherently interactive and iterative process, so  user interaction data, is an especially important resource for the IR community</a:t>
            </a:r>
          </a:p>
          <a:p>
            <a:pPr lvl="1">
              <a:defRPr/>
            </a:pPr>
            <a:r>
              <a:rPr lang="en-US" sz="2000" dirty="0" smtClean="0"/>
              <a:t>Large-scale log data</a:t>
            </a:r>
            <a:endParaRPr lang="en-US" sz="1600" dirty="0" smtClean="0"/>
          </a:p>
          <a:p>
            <a:pPr lvl="1">
              <a:defRPr/>
            </a:pPr>
            <a:r>
              <a:rPr lang="en-US" sz="2000" dirty="0" smtClean="0"/>
              <a:t>Operational system as an experimental platform </a:t>
            </a:r>
          </a:p>
        </p:txBody>
      </p:sp>
      <p:sp>
        <p:nvSpPr>
          <p:cNvPr id="95235" name="Date Placeholder 3"/>
          <p:cNvSpPr txBox="1">
            <a:spLocks noGrp="1"/>
          </p:cNvSpPr>
          <p:nvPr/>
        </p:nvSpPr>
        <p:spPr bwMode="auto">
          <a:xfrm>
            <a:off x="457200" y="6254750"/>
            <a:ext cx="2476500" cy="476250"/>
          </a:xfrm>
          <a:prstGeom prst="rect">
            <a:avLst/>
          </a:prstGeom>
          <a:noFill/>
          <a:ln w="9525">
            <a:noFill/>
            <a:miter lim="800000"/>
            <a:headEnd/>
            <a:tailEnd/>
          </a:ln>
        </p:spPr>
        <p:txBody>
          <a:bodyPr anchor="b"/>
          <a:lstStyle/>
          <a:p>
            <a:r>
              <a:rPr lang="en-US" sz="1200" b="0">
                <a:latin typeface="Arial" charset="0"/>
              </a:rPr>
              <a:t>SIGIR 2009</a:t>
            </a:r>
          </a:p>
        </p:txBody>
      </p:sp>
      <p:sp>
        <p:nvSpPr>
          <p:cNvPr id="95236" name="Date Placeholder 4"/>
          <p:cNvSpPr>
            <a:spLocks noGrp="1"/>
          </p:cNvSpPr>
          <p:nvPr>
            <p:ph type="dt" sz="quarter" idx="10"/>
          </p:nvPr>
        </p:nvSpPr>
        <p:spPr>
          <a:noFill/>
        </p:spPr>
        <p:txBody>
          <a:bodyPr/>
          <a:lstStyle/>
          <a:p>
            <a:r>
              <a:rPr lang="en-US"/>
              <a:t>SIGIR 2009</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dirty="0" smtClean="0">
                <a:solidFill>
                  <a:schemeClr val="tx1"/>
                </a:solidFill>
              </a:rPr>
              <a:t>Data and Evaluation</a:t>
            </a:r>
          </a:p>
        </p:txBody>
      </p:sp>
      <p:sp>
        <p:nvSpPr>
          <p:cNvPr id="3" name="Content Placeholder 2"/>
          <p:cNvSpPr>
            <a:spLocks noGrp="1"/>
          </p:cNvSpPr>
          <p:nvPr>
            <p:ph idx="4294967295"/>
          </p:nvPr>
        </p:nvSpPr>
        <p:spPr>
          <a:xfrm>
            <a:off x="457200" y="1312863"/>
            <a:ext cx="8305800" cy="5141912"/>
          </a:xfrm>
        </p:spPr>
        <p:txBody>
          <a:bodyPr/>
          <a:lstStyle/>
          <a:p>
            <a:pPr>
              <a:spcBef>
                <a:spcPts val="600"/>
              </a:spcBef>
            </a:pPr>
            <a:r>
              <a:rPr lang="en-US" sz="2800" smtClean="0"/>
              <a:t>Large-scale </a:t>
            </a:r>
            <a:r>
              <a:rPr lang="en-US" sz="2800" u="sng" smtClean="0"/>
              <a:t>log data</a:t>
            </a:r>
          </a:p>
          <a:p>
            <a:pPr lvl="1">
              <a:spcBef>
                <a:spcPts val="600"/>
              </a:spcBef>
            </a:pPr>
            <a:r>
              <a:rPr lang="en-US" sz="2000" smtClean="0"/>
              <a:t>Understanding how user interact with existing systems</a:t>
            </a:r>
          </a:p>
          <a:p>
            <a:pPr lvl="2">
              <a:spcBef>
                <a:spcPts val="600"/>
              </a:spcBef>
            </a:pPr>
            <a:r>
              <a:rPr lang="en-US" sz="1600" smtClean="0"/>
              <a:t>What they are trying to do; Where they are failing; etc.</a:t>
            </a:r>
          </a:p>
          <a:p>
            <a:pPr lvl="1">
              <a:spcBef>
                <a:spcPts val="600"/>
              </a:spcBef>
            </a:pPr>
            <a:r>
              <a:rPr lang="en-US" sz="2000" smtClean="0"/>
              <a:t>Implications for:  models, and interactive systems</a:t>
            </a:r>
          </a:p>
          <a:p>
            <a:pPr lvl="1">
              <a:spcBef>
                <a:spcPts val="600"/>
              </a:spcBef>
            </a:pPr>
            <a:r>
              <a:rPr lang="en-US" sz="2000" smtClean="0"/>
              <a:t>Lemur Query Log Toolbar – developing a community resource !</a:t>
            </a:r>
          </a:p>
          <a:p>
            <a:pPr>
              <a:spcBef>
                <a:spcPts val="600"/>
              </a:spcBef>
            </a:pPr>
            <a:r>
              <a:rPr lang="en-US" sz="2800" smtClean="0"/>
              <a:t>Operational systems as an </a:t>
            </a:r>
            <a:r>
              <a:rPr lang="en-US" sz="2800" u="sng" smtClean="0"/>
              <a:t>experimental platform </a:t>
            </a:r>
          </a:p>
          <a:p>
            <a:pPr lvl="1">
              <a:spcBef>
                <a:spcPts val="600"/>
              </a:spcBef>
            </a:pPr>
            <a:r>
              <a:rPr lang="en-US" sz="2000" smtClean="0"/>
              <a:t>Can also conduct controlled experiments </a:t>
            </a:r>
            <a:r>
              <a:rPr lang="en-US" sz="2000" i="1" smtClean="0"/>
              <a:t>in situ</a:t>
            </a:r>
          </a:p>
          <a:p>
            <a:pPr lvl="2">
              <a:spcBef>
                <a:spcPts val="600"/>
              </a:spcBef>
            </a:pPr>
            <a:r>
              <a:rPr lang="en-US" sz="1800" smtClean="0"/>
              <a:t>Interleave results from different methods [Radlinski &amp; Joachims 2005]</a:t>
            </a:r>
          </a:p>
          <a:p>
            <a:pPr lvl="2">
              <a:spcBef>
                <a:spcPts val="600"/>
              </a:spcBef>
            </a:pPr>
            <a:r>
              <a:rPr lang="en-US" sz="1800" smtClean="0"/>
              <a:t>A/B testing  --  Data vs. the “hippo” [Kohavi 2008]</a:t>
            </a:r>
          </a:p>
          <a:p>
            <a:pPr lvl="1">
              <a:spcBef>
                <a:spcPts val="600"/>
              </a:spcBef>
            </a:pPr>
            <a:r>
              <a:rPr lang="en-US" sz="2000" smtClean="0"/>
              <a:t>Important in: linking offline and interactive results, understanding effect sizes, relations among results (and other page components), etc.</a:t>
            </a:r>
          </a:p>
          <a:p>
            <a:pPr lvl="1">
              <a:spcBef>
                <a:spcPts val="600"/>
              </a:spcBef>
            </a:pPr>
            <a:r>
              <a:rPr lang="en-US" sz="2000" smtClean="0"/>
              <a:t>Can we build such a “Living Laboratory”?</a:t>
            </a:r>
          </a:p>
          <a:p>
            <a:pPr>
              <a:spcBef>
                <a:spcPts val="600"/>
              </a:spcBef>
            </a:pPr>
            <a:r>
              <a:rPr lang="en-US" sz="2400" smtClean="0"/>
              <a:t>Replicability in the face of changing content, users, queries </a:t>
            </a:r>
          </a:p>
        </p:txBody>
      </p:sp>
      <p:sp>
        <p:nvSpPr>
          <p:cNvPr id="97283" name="Date Placeholder 3"/>
          <p:cNvSpPr txBox="1">
            <a:spLocks noGrp="1"/>
          </p:cNvSpPr>
          <p:nvPr/>
        </p:nvSpPr>
        <p:spPr bwMode="auto">
          <a:xfrm>
            <a:off x="457200" y="6254750"/>
            <a:ext cx="2476500" cy="476250"/>
          </a:xfrm>
          <a:prstGeom prst="rect">
            <a:avLst/>
          </a:prstGeom>
          <a:noFill/>
          <a:ln w="9525">
            <a:noFill/>
            <a:miter lim="800000"/>
            <a:headEnd/>
            <a:tailEnd/>
          </a:ln>
        </p:spPr>
        <p:txBody>
          <a:bodyPr anchor="b"/>
          <a:lstStyle/>
          <a:p>
            <a:r>
              <a:rPr lang="en-US" sz="1200" b="0">
                <a:latin typeface="Arial" charset="0"/>
              </a:rPr>
              <a:t>SIGIR 2009</a:t>
            </a:r>
          </a:p>
        </p:txBody>
      </p:sp>
      <p:sp>
        <p:nvSpPr>
          <p:cNvPr id="97284" name="Date Placeholder 4"/>
          <p:cNvSpPr>
            <a:spLocks noGrp="1"/>
          </p:cNvSpPr>
          <p:nvPr>
            <p:ph type="dt" sz="quarter" idx="10"/>
          </p:nvPr>
        </p:nvSpPr>
        <p:spPr>
          <a:noFill/>
        </p:spPr>
        <p:txBody>
          <a:bodyPr/>
          <a:lstStyle/>
          <a:p>
            <a:r>
              <a:rPr lang="en-US"/>
              <a:t>SIGIR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dirty="0" smtClean="0"/>
              <a:t>Opportunities</a:t>
            </a:r>
          </a:p>
        </p:txBody>
      </p:sp>
      <p:sp>
        <p:nvSpPr>
          <p:cNvPr id="3" name="Content Placeholder 2"/>
          <p:cNvSpPr>
            <a:spLocks noGrp="1"/>
          </p:cNvSpPr>
          <p:nvPr>
            <p:ph idx="4294967295"/>
          </p:nvPr>
        </p:nvSpPr>
        <p:spPr>
          <a:xfrm>
            <a:off x="136525" y="1419225"/>
            <a:ext cx="4968875" cy="4835525"/>
          </a:xfrm>
        </p:spPr>
        <p:txBody>
          <a:bodyPr/>
          <a:lstStyle/>
          <a:p>
            <a:pPr>
              <a:defRPr/>
            </a:pPr>
            <a:r>
              <a:rPr lang="en-US" sz="2800" dirty="0" smtClean="0"/>
              <a:t>Continued improvements in representation and ranking</a:t>
            </a:r>
          </a:p>
          <a:p>
            <a:pPr>
              <a:defRPr/>
            </a:pPr>
            <a:r>
              <a:rPr lang="en-US" sz="2800" dirty="0" smtClean="0"/>
              <a:t>Think outside the traditional IR boxes !!!</a:t>
            </a:r>
          </a:p>
          <a:p>
            <a:pPr lvl="1">
              <a:defRPr/>
            </a:pPr>
            <a:r>
              <a:rPr lang="en-US" sz="2400" dirty="0" smtClean="0"/>
              <a:t>Develop a better understanding of users, and their tasks</a:t>
            </a:r>
          </a:p>
          <a:p>
            <a:pPr lvl="1">
              <a:defRPr/>
            </a:pPr>
            <a:r>
              <a:rPr lang="en-US" sz="2400" dirty="0" smtClean="0"/>
              <a:t>Design and evaluate interactive systems to support this</a:t>
            </a:r>
          </a:p>
          <a:p>
            <a:pPr>
              <a:defRPr/>
            </a:pPr>
            <a:r>
              <a:rPr lang="en-US" sz="2800" dirty="0" smtClean="0"/>
              <a:t>Importance of</a:t>
            </a:r>
          </a:p>
          <a:p>
            <a:pPr lvl="1">
              <a:defRPr/>
            </a:pPr>
            <a:r>
              <a:rPr lang="en-US" sz="2400" dirty="0" smtClean="0"/>
              <a:t>New data resources</a:t>
            </a:r>
          </a:p>
          <a:p>
            <a:pPr lvl="1">
              <a:defRPr/>
            </a:pPr>
            <a:r>
              <a:rPr lang="en-US" sz="2400" dirty="0" smtClean="0"/>
              <a:t>Interdisciplinary perspective</a:t>
            </a:r>
          </a:p>
          <a:p>
            <a:pPr>
              <a:defRPr/>
            </a:pPr>
            <a:endParaRPr lang="en-US" sz="2400" dirty="0" smtClean="0"/>
          </a:p>
          <a:p>
            <a:pPr>
              <a:defRPr/>
            </a:pPr>
            <a:endParaRPr lang="en-US" sz="2000" dirty="0" smtClean="0"/>
          </a:p>
        </p:txBody>
      </p:sp>
      <p:sp>
        <p:nvSpPr>
          <p:cNvPr id="99331" name="Date Placeholder 3"/>
          <p:cNvSpPr txBox="1">
            <a:spLocks noGrp="1"/>
          </p:cNvSpPr>
          <p:nvPr/>
        </p:nvSpPr>
        <p:spPr bwMode="auto">
          <a:xfrm>
            <a:off x="457200" y="6254750"/>
            <a:ext cx="2476500" cy="476250"/>
          </a:xfrm>
          <a:prstGeom prst="rect">
            <a:avLst/>
          </a:prstGeom>
          <a:noFill/>
          <a:ln w="9525">
            <a:noFill/>
            <a:miter lim="800000"/>
            <a:headEnd/>
            <a:tailEnd/>
          </a:ln>
        </p:spPr>
        <p:txBody>
          <a:bodyPr anchor="b"/>
          <a:lstStyle/>
          <a:p>
            <a:r>
              <a:rPr lang="en-US" sz="1200" b="0">
                <a:latin typeface="Arial" charset="0"/>
              </a:rPr>
              <a:t>SIGIR 2009</a:t>
            </a:r>
          </a:p>
        </p:txBody>
      </p:sp>
      <p:sp>
        <p:nvSpPr>
          <p:cNvPr id="99332" name="Date Placeholder 4"/>
          <p:cNvSpPr>
            <a:spLocks noGrp="1"/>
          </p:cNvSpPr>
          <p:nvPr>
            <p:ph type="dt" sz="quarter" idx="10"/>
          </p:nvPr>
        </p:nvSpPr>
        <p:spPr>
          <a:noFill/>
        </p:spPr>
        <p:txBody>
          <a:bodyPr/>
          <a:lstStyle/>
          <a:p>
            <a:r>
              <a:rPr lang="en-US"/>
              <a:t>SIGIR 2009</a:t>
            </a:r>
          </a:p>
        </p:txBody>
      </p:sp>
      <p:pic>
        <p:nvPicPr>
          <p:cNvPr id="99333" name="Picture 3"/>
          <p:cNvPicPr>
            <a:picLocks noChangeAspect="1" noChangeArrowheads="1"/>
          </p:cNvPicPr>
          <p:nvPr/>
        </p:nvPicPr>
        <p:blipFill>
          <a:blip r:embed="rId3"/>
          <a:srcRect/>
          <a:stretch>
            <a:fillRect/>
          </a:stretch>
        </p:blipFill>
        <p:spPr bwMode="auto">
          <a:xfrm>
            <a:off x="5076825" y="2576513"/>
            <a:ext cx="3973513" cy="273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688"/>
            <a:ext cx="8229600" cy="1143000"/>
          </a:xfrm>
        </p:spPr>
        <p:txBody>
          <a:bodyPr/>
          <a:lstStyle/>
          <a:p>
            <a:pPr>
              <a:defRPr/>
            </a:pPr>
            <a:r>
              <a:rPr lang="en-US" dirty="0" smtClean="0"/>
              <a:t>Thanks (again)!</a:t>
            </a:r>
          </a:p>
        </p:txBody>
      </p:sp>
      <p:sp>
        <p:nvSpPr>
          <p:cNvPr id="14" name="Text Placeholder 13"/>
          <p:cNvSpPr>
            <a:spLocks noGrp="1"/>
          </p:cNvSpPr>
          <p:nvPr>
            <p:ph type="body" idx="1"/>
          </p:nvPr>
        </p:nvSpPr>
        <p:spPr>
          <a:xfrm>
            <a:off x="457200" y="1427163"/>
            <a:ext cx="4040188" cy="639762"/>
          </a:xfrm>
        </p:spPr>
        <p:txBody>
          <a:bodyPr/>
          <a:lstStyle/>
          <a:p>
            <a:pPr algn="ctr">
              <a:defRPr/>
            </a:pPr>
            <a:r>
              <a:rPr lang="en-US" dirty="0" smtClean="0"/>
              <a:t>Bell Labs</a:t>
            </a:r>
          </a:p>
        </p:txBody>
      </p:sp>
      <p:sp>
        <p:nvSpPr>
          <p:cNvPr id="3" name="Content Placeholder 2"/>
          <p:cNvSpPr>
            <a:spLocks noGrp="1"/>
          </p:cNvSpPr>
          <p:nvPr>
            <p:ph sz="half" idx="2"/>
          </p:nvPr>
        </p:nvSpPr>
        <p:spPr/>
        <p:txBody>
          <a:bodyPr/>
          <a:lstStyle/>
          <a:p>
            <a:pPr>
              <a:defRPr/>
            </a:pPr>
            <a:endParaRPr lang="en-US" sz="2800" dirty="0" smtClean="0"/>
          </a:p>
          <a:p>
            <a:pPr>
              <a:defRPr/>
            </a:pPr>
            <a:endParaRPr lang="en-US" sz="2800" dirty="0" smtClean="0"/>
          </a:p>
        </p:txBody>
      </p:sp>
      <p:sp>
        <p:nvSpPr>
          <p:cNvPr id="15" name="Text Placeholder 14"/>
          <p:cNvSpPr>
            <a:spLocks noGrp="1"/>
          </p:cNvSpPr>
          <p:nvPr>
            <p:ph type="body" sz="quarter" idx="3"/>
          </p:nvPr>
        </p:nvSpPr>
        <p:spPr>
          <a:xfrm>
            <a:off x="4706938" y="1535113"/>
            <a:ext cx="4041775" cy="639762"/>
          </a:xfrm>
        </p:spPr>
        <p:txBody>
          <a:bodyPr/>
          <a:lstStyle/>
          <a:p>
            <a:pPr algn="ctr">
              <a:defRPr/>
            </a:pPr>
            <a:r>
              <a:rPr lang="en-US" dirty="0" smtClean="0"/>
              <a:t>MSR, CLUES  </a:t>
            </a:r>
            <a:r>
              <a:rPr lang="en-US" sz="2000" dirty="0" smtClean="0"/>
              <a:t>(Context, Learning and User Experience In Search)</a:t>
            </a:r>
            <a:endParaRPr lang="en-US" dirty="0" smtClean="0"/>
          </a:p>
        </p:txBody>
      </p:sp>
      <p:sp>
        <p:nvSpPr>
          <p:cNvPr id="101381" name="Date Placeholder 4"/>
          <p:cNvSpPr>
            <a:spLocks noGrp="1"/>
          </p:cNvSpPr>
          <p:nvPr>
            <p:ph type="dt" sz="quarter" idx="10"/>
          </p:nvPr>
        </p:nvSpPr>
        <p:spPr>
          <a:noFill/>
        </p:spPr>
        <p:txBody>
          <a:bodyPr/>
          <a:lstStyle/>
          <a:p>
            <a:r>
              <a:rPr lang="en-US"/>
              <a:t>SIGIR 2009</a:t>
            </a:r>
          </a:p>
        </p:txBody>
      </p:sp>
      <p:sp>
        <p:nvSpPr>
          <p:cNvPr id="101382" name="Date Placeholder 3"/>
          <p:cNvSpPr txBox="1">
            <a:spLocks noGrp="1"/>
          </p:cNvSpPr>
          <p:nvPr/>
        </p:nvSpPr>
        <p:spPr bwMode="auto">
          <a:xfrm>
            <a:off x="457200" y="6254750"/>
            <a:ext cx="2476500" cy="476250"/>
          </a:xfrm>
          <a:prstGeom prst="rect">
            <a:avLst/>
          </a:prstGeom>
          <a:noFill/>
          <a:ln w="9525">
            <a:noFill/>
            <a:miter lim="800000"/>
            <a:headEnd/>
            <a:tailEnd/>
          </a:ln>
        </p:spPr>
        <p:txBody>
          <a:bodyPr anchor="b"/>
          <a:lstStyle/>
          <a:p>
            <a:r>
              <a:rPr lang="en-US" sz="1200" b="0">
                <a:latin typeface="Arial" charset="0"/>
              </a:rPr>
              <a:t>SIGIR 2009</a:t>
            </a:r>
          </a:p>
        </p:txBody>
      </p:sp>
      <p:pic>
        <p:nvPicPr>
          <p:cNvPr id="6" name="Picture 19"/>
          <p:cNvPicPr>
            <a:picLocks noChangeAspect="1" noChangeArrowheads="1"/>
          </p:cNvPicPr>
          <p:nvPr/>
        </p:nvPicPr>
        <p:blipFill>
          <a:blip r:embed="rId3"/>
          <a:srcRect/>
          <a:stretch>
            <a:fillRect/>
          </a:stretch>
        </p:blipFill>
        <p:spPr bwMode="auto">
          <a:xfrm>
            <a:off x="4516438" y="2311400"/>
            <a:ext cx="4289425" cy="1827213"/>
          </a:xfrm>
          <a:prstGeom prst="rect">
            <a:avLst/>
          </a:prstGeom>
          <a:noFill/>
          <a:ln w="9525">
            <a:noFill/>
            <a:miter lim="800000"/>
            <a:headEnd/>
            <a:tailEnd/>
          </a:ln>
        </p:spPr>
      </p:pic>
      <p:grpSp>
        <p:nvGrpSpPr>
          <p:cNvPr id="101384" name="Group 10"/>
          <p:cNvGrpSpPr>
            <a:grpSpLocks/>
          </p:cNvGrpSpPr>
          <p:nvPr/>
        </p:nvGrpSpPr>
        <p:grpSpPr bwMode="auto">
          <a:xfrm>
            <a:off x="449263" y="2468563"/>
            <a:ext cx="3829050" cy="1482725"/>
            <a:chOff x="201" y="726"/>
            <a:chExt cx="3587" cy="1193"/>
          </a:xfrm>
        </p:grpSpPr>
        <p:pic>
          <p:nvPicPr>
            <p:cNvPr id="101387" name="Picture 11"/>
            <p:cNvPicPr>
              <a:picLocks noChangeAspect="1" noChangeArrowheads="1"/>
            </p:cNvPicPr>
            <p:nvPr/>
          </p:nvPicPr>
          <p:blipFill>
            <a:blip r:embed="rId4"/>
            <a:srcRect/>
            <a:stretch>
              <a:fillRect/>
            </a:stretch>
          </p:blipFill>
          <p:spPr bwMode="auto">
            <a:xfrm>
              <a:off x="201" y="732"/>
              <a:ext cx="1058" cy="1187"/>
            </a:xfrm>
            <a:prstGeom prst="rect">
              <a:avLst/>
            </a:prstGeom>
            <a:noFill/>
            <a:ln w="9525">
              <a:noFill/>
              <a:miter lim="800000"/>
              <a:headEnd/>
              <a:tailEnd/>
            </a:ln>
          </p:spPr>
        </p:pic>
        <p:pic>
          <p:nvPicPr>
            <p:cNvPr id="101388" name="Picture 12"/>
            <p:cNvPicPr>
              <a:picLocks noChangeAspect="1" noChangeArrowheads="1"/>
            </p:cNvPicPr>
            <p:nvPr/>
          </p:nvPicPr>
          <p:blipFill>
            <a:blip r:embed="rId5"/>
            <a:srcRect/>
            <a:stretch>
              <a:fillRect/>
            </a:stretch>
          </p:blipFill>
          <p:spPr bwMode="auto">
            <a:xfrm>
              <a:off x="2020" y="732"/>
              <a:ext cx="902" cy="1180"/>
            </a:xfrm>
            <a:prstGeom prst="rect">
              <a:avLst/>
            </a:prstGeom>
            <a:noFill/>
            <a:ln w="9525">
              <a:noFill/>
              <a:miter lim="800000"/>
              <a:headEnd/>
              <a:tailEnd/>
            </a:ln>
          </p:spPr>
        </p:pic>
        <p:pic>
          <p:nvPicPr>
            <p:cNvPr id="101389" name="Picture 14" descr="Sue-1980"/>
            <p:cNvPicPr>
              <a:picLocks noChangeAspect="1" noChangeArrowheads="1"/>
            </p:cNvPicPr>
            <p:nvPr/>
          </p:nvPicPr>
          <p:blipFill>
            <a:blip r:embed="rId6">
              <a:grayscl/>
            </a:blip>
            <a:srcRect/>
            <a:stretch>
              <a:fillRect/>
            </a:stretch>
          </p:blipFill>
          <p:spPr bwMode="auto">
            <a:xfrm>
              <a:off x="1256" y="749"/>
              <a:ext cx="822" cy="1167"/>
            </a:xfrm>
            <a:prstGeom prst="rect">
              <a:avLst/>
            </a:prstGeom>
            <a:noFill/>
            <a:ln w="9525">
              <a:noFill/>
              <a:miter lim="800000"/>
              <a:headEnd/>
              <a:tailEnd/>
            </a:ln>
          </p:spPr>
        </p:pic>
        <p:pic>
          <p:nvPicPr>
            <p:cNvPr id="101390" name="Picture 14"/>
            <p:cNvPicPr>
              <a:picLocks noChangeAspect="1" noChangeArrowheads="1"/>
            </p:cNvPicPr>
            <p:nvPr/>
          </p:nvPicPr>
          <p:blipFill>
            <a:blip r:embed="rId7"/>
            <a:srcRect/>
            <a:stretch>
              <a:fillRect/>
            </a:stretch>
          </p:blipFill>
          <p:spPr bwMode="auto">
            <a:xfrm>
              <a:off x="2921" y="726"/>
              <a:ext cx="867" cy="1180"/>
            </a:xfrm>
            <a:prstGeom prst="rect">
              <a:avLst/>
            </a:prstGeom>
            <a:noFill/>
            <a:ln w="9525">
              <a:noFill/>
              <a:miter lim="800000"/>
              <a:headEnd/>
              <a:tailEnd/>
            </a:ln>
          </p:spPr>
        </p:pic>
      </p:grpSp>
      <p:pic>
        <p:nvPicPr>
          <p:cNvPr id="12" name="Picture 9"/>
          <p:cNvPicPr>
            <a:picLocks noChangeAspect="1" noChangeArrowheads="1"/>
          </p:cNvPicPr>
          <p:nvPr/>
        </p:nvPicPr>
        <p:blipFill>
          <a:blip r:embed="rId8"/>
          <a:srcRect/>
          <a:stretch>
            <a:fillRect/>
          </a:stretch>
        </p:blipFill>
        <p:spPr bwMode="auto">
          <a:xfrm>
            <a:off x="1658938" y="3743325"/>
            <a:ext cx="6049962" cy="2705100"/>
          </a:xfrm>
          <a:prstGeom prst="rect">
            <a:avLst/>
          </a:prstGeom>
          <a:noFill/>
          <a:ln w="9525">
            <a:noFill/>
            <a:miter lim="800000"/>
            <a:headEnd/>
            <a:tailEnd/>
          </a:ln>
        </p:spPr>
      </p:pic>
      <p:pic>
        <p:nvPicPr>
          <p:cNvPr id="101392" name="Picture 16"/>
          <p:cNvPicPr>
            <a:picLocks noChangeAspect="1" noChangeArrowheads="1"/>
          </p:cNvPicPr>
          <p:nvPr/>
        </p:nvPicPr>
        <p:blipFill>
          <a:blip r:embed="rId9"/>
          <a:srcRect/>
          <a:stretch>
            <a:fillRect/>
          </a:stretch>
        </p:blipFill>
        <p:spPr bwMode="auto">
          <a:xfrm>
            <a:off x="8245475" y="3592513"/>
            <a:ext cx="776288" cy="19240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hlink"/>
                </a:solidFill>
              </a:rPr>
              <a:t>Background</a:t>
            </a:r>
          </a:p>
        </p:txBody>
      </p:sp>
      <p:sp>
        <p:nvSpPr>
          <p:cNvPr id="3" name="Content Placeholder 2"/>
          <p:cNvSpPr>
            <a:spLocks noGrp="1"/>
          </p:cNvSpPr>
          <p:nvPr>
            <p:ph idx="1"/>
          </p:nvPr>
        </p:nvSpPr>
        <p:spPr>
          <a:xfrm>
            <a:off x="601663" y="1404938"/>
            <a:ext cx="8229600" cy="4678362"/>
          </a:xfrm>
        </p:spPr>
        <p:txBody>
          <a:bodyPr/>
          <a:lstStyle/>
          <a:p>
            <a:pPr>
              <a:defRPr/>
            </a:pPr>
            <a:r>
              <a:rPr lang="en-US" sz="2800" dirty="0" smtClean="0"/>
              <a:t>Mathematics and Psychology</a:t>
            </a:r>
          </a:p>
          <a:p>
            <a:pPr>
              <a:defRPr/>
            </a:pPr>
            <a:r>
              <a:rPr lang="en-US" sz="2800" dirty="0" smtClean="0"/>
              <a:t>HCI group at Bell Labs, 1979</a:t>
            </a:r>
          </a:p>
          <a:p>
            <a:pPr>
              <a:defRPr/>
            </a:pPr>
            <a:r>
              <a:rPr lang="en-US" sz="2800" dirty="0" smtClean="0"/>
              <a:t>Introduction to IR, 1980-82  </a:t>
            </a:r>
          </a:p>
          <a:p>
            <a:pPr lvl="1">
              <a:defRPr/>
            </a:pPr>
            <a:r>
              <a:rPr lang="en-US" sz="2400" dirty="0" smtClean="0"/>
              <a:t>The problem(s) …</a:t>
            </a:r>
          </a:p>
          <a:p>
            <a:pPr lvl="2">
              <a:defRPr/>
            </a:pPr>
            <a:r>
              <a:rPr lang="en-US" sz="2000" i="1" dirty="0" smtClean="0"/>
              <a:t>Human factors in database access</a:t>
            </a:r>
          </a:p>
          <a:p>
            <a:pPr lvl="2">
              <a:defRPr/>
            </a:pPr>
            <a:r>
              <a:rPr lang="en-US" sz="2000" i="1" dirty="0" smtClean="0"/>
              <a:t>Describing categories of objects for menu retrieval</a:t>
            </a:r>
          </a:p>
          <a:p>
            <a:pPr lvl="2">
              <a:defRPr/>
            </a:pPr>
            <a:r>
              <a:rPr lang="en-US" sz="2000" i="1" dirty="0" smtClean="0"/>
              <a:t>Verbal disagreement/Statistical semantics/Vocabulary problem</a:t>
            </a:r>
          </a:p>
          <a:p>
            <a:pPr lvl="1">
              <a:defRPr/>
            </a:pPr>
            <a:r>
              <a:rPr lang="en-US" sz="2400" dirty="0" smtClean="0"/>
              <a:t>Some solutions &amp; applications …</a:t>
            </a:r>
          </a:p>
          <a:p>
            <a:pPr lvl="2">
              <a:defRPr/>
            </a:pPr>
            <a:r>
              <a:rPr lang="en-US" sz="2000" dirty="0" smtClean="0"/>
              <a:t>Rich aliasing / Adaptive indexing / Latent semantic indexing </a:t>
            </a:r>
          </a:p>
          <a:p>
            <a:pPr lvl="1">
              <a:defRPr/>
            </a:pPr>
            <a:r>
              <a:rPr lang="en-US" sz="2400" dirty="0" smtClean="0"/>
              <a:t>Closing the loop back to psychology …</a:t>
            </a:r>
          </a:p>
          <a:p>
            <a:pPr lvl="2">
              <a:defRPr/>
            </a:pPr>
            <a:r>
              <a:rPr lang="en-US" sz="2000" i="1" dirty="0" smtClean="0"/>
              <a:t>A solution to Plato’s problem  </a:t>
            </a:r>
            <a:r>
              <a:rPr lang="en-US" sz="2000" dirty="0" smtClean="0"/>
              <a:t>[Psychological Review, 1997]</a:t>
            </a:r>
          </a:p>
        </p:txBody>
      </p:sp>
      <p:sp>
        <p:nvSpPr>
          <p:cNvPr id="36867" name="Date Placeholder 3"/>
          <p:cNvSpPr>
            <a:spLocks noGrp="1"/>
          </p:cNvSpPr>
          <p:nvPr>
            <p:ph type="dt" sz="quarter" idx="10"/>
          </p:nvPr>
        </p:nvSpPr>
        <p:spPr>
          <a:noFill/>
        </p:spPr>
        <p:txBody>
          <a:bodyPr/>
          <a:lstStyle/>
          <a:p>
            <a:r>
              <a:rPr lang="en-US"/>
              <a:t>SIGIR 2009</a:t>
            </a:r>
          </a:p>
        </p:txBody>
      </p:sp>
      <p:grpSp>
        <p:nvGrpSpPr>
          <p:cNvPr id="36879" name="Group 15"/>
          <p:cNvGrpSpPr>
            <a:grpSpLocks/>
          </p:cNvGrpSpPr>
          <p:nvPr/>
        </p:nvGrpSpPr>
        <p:grpSpPr bwMode="auto">
          <a:xfrm>
            <a:off x="5092700" y="2012950"/>
            <a:ext cx="3656013" cy="1366838"/>
            <a:chOff x="3078" y="963"/>
            <a:chExt cx="2303" cy="861"/>
          </a:xfrm>
        </p:grpSpPr>
        <p:pic>
          <p:nvPicPr>
            <p:cNvPr id="4" name="Picture 3"/>
            <p:cNvPicPr>
              <a:picLocks noChangeAspect="1" noChangeArrowheads="1"/>
            </p:cNvPicPr>
            <p:nvPr/>
          </p:nvPicPr>
          <p:blipFill>
            <a:blip r:embed="rId3"/>
            <a:srcRect/>
            <a:stretch>
              <a:fillRect/>
            </a:stretch>
          </p:blipFill>
          <p:spPr bwMode="auto">
            <a:xfrm>
              <a:off x="3078" y="1016"/>
              <a:ext cx="568" cy="552"/>
            </a:xfrm>
            <a:prstGeom prst="rect">
              <a:avLst/>
            </a:prstGeom>
            <a:noFill/>
            <a:ln w="9525">
              <a:noFill/>
              <a:miter lim="800000"/>
              <a:headEnd/>
              <a:tailEnd/>
            </a:ln>
          </p:spPr>
        </p:pic>
        <p:pic>
          <p:nvPicPr>
            <p:cNvPr id="36880" name="Picture 6"/>
            <p:cNvPicPr>
              <a:picLocks noChangeAspect="1" noChangeArrowheads="1"/>
            </p:cNvPicPr>
            <p:nvPr/>
          </p:nvPicPr>
          <p:blipFill>
            <a:blip r:embed="rId4"/>
            <a:srcRect/>
            <a:stretch>
              <a:fillRect/>
            </a:stretch>
          </p:blipFill>
          <p:spPr bwMode="auto">
            <a:xfrm>
              <a:off x="3345" y="1250"/>
              <a:ext cx="979" cy="519"/>
            </a:xfrm>
            <a:prstGeom prst="rect">
              <a:avLst/>
            </a:prstGeom>
            <a:noFill/>
            <a:ln w="9525">
              <a:noFill/>
              <a:miter lim="800000"/>
              <a:headEnd/>
              <a:tailEnd/>
            </a:ln>
          </p:spPr>
        </p:pic>
        <p:pic>
          <p:nvPicPr>
            <p:cNvPr id="36881" name="Picture 8"/>
            <p:cNvPicPr>
              <a:picLocks noChangeAspect="1" noChangeArrowheads="1"/>
            </p:cNvPicPr>
            <p:nvPr/>
          </p:nvPicPr>
          <p:blipFill>
            <a:blip r:embed="rId5"/>
            <a:srcRect/>
            <a:stretch>
              <a:fillRect/>
            </a:stretch>
          </p:blipFill>
          <p:spPr bwMode="auto">
            <a:xfrm>
              <a:off x="4006" y="963"/>
              <a:ext cx="870" cy="579"/>
            </a:xfrm>
            <a:prstGeom prst="rect">
              <a:avLst/>
            </a:prstGeom>
            <a:noFill/>
            <a:ln w="9525">
              <a:noFill/>
              <a:miter lim="800000"/>
              <a:headEnd/>
              <a:tailEnd/>
            </a:ln>
          </p:spPr>
        </p:pic>
        <p:pic>
          <p:nvPicPr>
            <p:cNvPr id="36882" name="Picture 2"/>
            <p:cNvPicPr>
              <a:picLocks noChangeAspect="1" noChangeArrowheads="1"/>
            </p:cNvPicPr>
            <p:nvPr/>
          </p:nvPicPr>
          <p:blipFill>
            <a:blip r:embed="rId6"/>
            <a:srcRect/>
            <a:stretch>
              <a:fillRect/>
            </a:stretch>
          </p:blipFill>
          <p:spPr bwMode="auto">
            <a:xfrm>
              <a:off x="4740" y="999"/>
              <a:ext cx="641" cy="825"/>
            </a:xfrm>
            <a:prstGeom prst="rect">
              <a:avLst/>
            </a:prstGeom>
            <a:noFill/>
            <a:ln w="9525">
              <a:noFill/>
              <a:miter lim="800000"/>
              <a:headEnd/>
              <a:tailEnd/>
            </a:ln>
          </p:spPr>
        </p:pic>
      </p:grpSp>
      <p:grpSp>
        <p:nvGrpSpPr>
          <p:cNvPr id="36874" name="Group 10"/>
          <p:cNvGrpSpPr>
            <a:grpSpLocks/>
          </p:cNvGrpSpPr>
          <p:nvPr/>
        </p:nvGrpSpPr>
        <p:grpSpPr bwMode="auto">
          <a:xfrm>
            <a:off x="4306888" y="2516188"/>
            <a:ext cx="4837112" cy="1641475"/>
            <a:chOff x="201" y="726"/>
            <a:chExt cx="3587" cy="1193"/>
          </a:xfrm>
        </p:grpSpPr>
        <p:pic>
          <p:nvPicPr>
            <p:cNvPr id="36875" name="Picture 11"/>
            <p:cNvPicPr>
              <a:picLocks noChangeAspect="1" noChangeArrowheads="1"/>
            </p:cNvPicPr>
            <p:nvPr/>
          </p:nvPicPr>
          <p:blipFill>
            <a:blip r:embed="rId7"/>
            <a:srcRect/>
            <a:stretch>
              <a:fillRect/>
            </a:stretch>
          </p:blipFill>
          <p:spPr bwMode="auto">
            <a:xfrm>
              <a:off x="201" y="732"/>
              <a:ext cx="1058" cy="1187"/>
            </a:xfrm>
            <a:prstGeom prst="rect">
              <a:avLst/>
            </a:prstGeom>
            <a:noFill/>
            <a:ln w="9525">
              <a:noFill/>
              <a:miter lim="800000"/>
              <a:headEnd/>
              <a:tailEnd/>
            </a:ln>
          </p:spPr>
        </p:pic>
        <p:pic>
          <p:nvPicPr>
            <p:cNvPr id="36876" name="Picture 12"/>
            <p:cNvPicPr>
              <a:picLocks noChangeAspect="1" noChangeArrowheads="1"/>
            </p:cNvPicPr>
            <p:nvPr/>
          </p:nvPicPr>
          <p:blipFill>
            <a:blip r:embed="rId8"/>
            <a:srcRect/>
            <a:stretch>
              <a:fillRect/>
            </a:stretch>
          </p:blipFill>
          <p:spPr bwMode="auto">
            <a:xfrm>
              <a:off x="2020" y="732"/>
              <a:ext cx="902" cy="1180"/>
            </a:xfrm>
            <a:prstGeom prst="rect">
              <a:avLst/>
            </a:prstGeom>
            <a:noFill/>
            <a:ln w="9525">
              <a:noFill/>
              <a:miter lim="800000"/>
              <a:headEnd/>
              <a:tailEnd/>
            </a:ln>
          </p:spPr>
        </p:pic>
        <p:pic>
          <p:nvPicPr>
            <p:cNvPr id="36877" name="Picture 14" descr="Sue-1980"/>
            <p:cNvPicPr>
              <a:picLocks noChangeAspect="1" noChangeArrowheads="1"/>
            </p:cNvPicPr>
            <p:nvPr/>
          </p:nvPicPr>
          <p:blipFill>
            <a:blip r:embed="rId9">
              <a:grayscl/>
            </a:blip>
            <a:srcRect/>
            <a:stretch>
              <a:fillRect/>
            </a:stretch>
          </p:blipFill>
          <p:spPr bwMode="auto">
            <a:xfrm>
              <a:off x="1256" y="734"/>
              <a:ext cx="822" cy="1182"/>
            </a:xfrm>
            <a:prstGeom prst="rect">
              <a:avLst/>
            </a:prstGeom>
            <a:noFill/>
            <a:ln w="9525">
              <a:noFill/>
              <a:miter lim="800000"/>
              <a:headEnd/>
              <a:tailEnd/>
            </a:ln>
          </p:spPr>
        </p:pic>
        <p:pic>
          <p:nvPicPr>
            <p:cNvPr id="36878" name="Picture 14"/>
            <p:cNvPicPr>
              <a:picLocks noChangeAspect="1" noChangeArrowheads="1"/>
            </p:cNvPicPr>
            <p:nvPr/>
          </p:nvPicPr>
          <p:blipFill>
            <a:blip r:embed="rId10"/>
            <a:srcRect/>
            <a:stretch>
              <a:fillRect/>
            </a:stretch>
          </p:blipFill>
          <p:spPr bwMode="auto">
            <a:xfrm>
              <a:off x="2921" y="726"/>
              <a:ext cx="867" cy="1180"/>
            </a:xfrm>
            <a:prstGeom prst="rect">
              <a:avLst/>
            </a:prstGeom>
            <a:noFill/>
            <a:ln w="9525">
              <a:noFill/>
              <a:miter lim="800000"/>
              <a:headEnd/>
              <a:tailEnd/>
            </a:ln>
          </p:spPr>
        </p:pic>
      </p:grpSp>
      <p:grpSp>
        <p:nvGrpSpPr>
          <p:cNvPr id="16" name="Group 14"/>
          <p:cNvGrpSpPr>
            <a:grpSpLocks/>
          </p:cNvGrpSpPr>
          <p:nvPr/>
        </p:nvGrpSpPr>
        <p:grpSpPr bwMode="auto">
          <a:xfrm>
            <a:off x="4313238" y="2667000"/>
            <a:ext cx="4830762" cy="1570038"/>
            <a:chOff x="497" y="1742"/>
            <a:chExt cx="3905" cy="1199"/>
          </a:xfrm>
        </p:grpSpPr>
        <p:pic>
          <p:nvPicPr>
            <p:cNvPr id="36871" name="Picture 15"/>
            <p:cNvPicPr>
              <a:picLocks noChangeAspect="1" noChangeArrowheads="1"/>
            </p:cNvPicPr>
            <p:nvPr/>
          </p:nvPicPr>
          <p:blipFill>
            <a:blip r:embed="rId11"/>
            <a:srcRect/>
            <a:stretch>
              <a:fillRect/>
            </a:stretch>
          </p:blipFill>
          <p:spPr bwMode="auto">
            <a:xfrm>
              <a:off x="497" y="1746"/>
              <a:ext cx="976" cy="1195"/>
            </a:xfrm>
            <a:prstGeom prst="rect">
              <a:avLst/>
            </a:prstGeom>
            <a:noFill/>
            <a:ln w="9525">
              <a:noFill/>
              <a:miter lim="800000"/>
              <a:headEnd/>
              <a:tailEnd/>
            </a:ln>
          </p:spPr>
        </p:pic>
        <p:pic>
          <p:nvPicPr>
            <p:cNvPr id="36872" name="Picture 16"/>
            <p:cNvPicPr>
              <a:picLocks noChangeAspect="1" noChangeArrowheads="1"/>
            </p:cNvPicPr>
            <p:nvPr/>
          </p:nvPicPr>
          <p:blipFill>
            <a:blip r:embed="rId12"/>
            <a:srcRect/>
            <a:stretch>
              <a:fillRect/>
            </a:stretch>
          </p:blipFill>
          <p:spPr bwMode="auto">
            <a:xfrm>
              <a:off x="2464" y="1750"/>
              <a:ext cx="954" cy="1185"/>
            </a:xfrm>
            <a:prstGeom prst="rect">
              <a:avLst/>
            </a:prstGeom>
            <a:noFill/>
            <a:ln w="9525">
              <a:noFill/>
              <a:miter lim="800000"/>
              <a:headEnd/>
              <a:tailEnd/>
            </a:ln>
          </p:spPr>
        </p:pic>
        <p:pic>
          <p:nvPicPr>
            <p:cNvPr id="36873" name="Picture 17"/>
            <p:cNvPicPr>
              <a:picLocks noChangeAspect="1" noChangeArrowheads="1"/>
            </p:cNvPicPr>
            <p:nvPr/>
          </p:nvPicPr>
          <p:blipFill>
            <a:blip r:embed="rId13"/>
            <a:srcRect/>
            <a:stretch>
              <a:fillRect/>
            </a:stretch>
          </p:blipFill>
          <p:spPr bwMode="auto">
            <a:xfrm>
              <a:off x="1483" y="1747"/>
              <a:ext cx="984" cy="1190"/>
            </a:xfrm>
            <a:prstGeom prst="rect">
              <a:avLst/>
            </a:prstGeom>
            <a:noFill/>
            <a:ln w="9525">
              <a:noFill/>
              <a:miter lim="800000"/>
              <a:headEnd/>
              <a:tailEnd/>
            </a:ln>
          </p:spPr>
        </p:pic>
        <p:pic>
          <p:nvPicPr>
            <p:cNvPr id="5" name="Picture 18"/>
            <p:cNvPicPr>
              <a:picLocks noChangeAspect="1" noChangeArrowheads="1"/>
            </p:cNvPicPr>
            <p:nvPr/>
          </p:nvPicPr>
          <p:blipFill>
            <a:blip r:embed="rId14"/>
            <a:srcRect/>
            <a:stretch>
              <a:fillRect/>
            </a:stretch>
          </p:blipFill>
          <p:spPr bwMode="auto">
            <a:xfrm>
              <a:off x="3418" y="1742"/>
              <a:ext cx="984" cy="119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3687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68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3687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dirty="0" smtClean="0"/>
              <a:t>From Verbal Disagreement to LSI</a:t>
            </a:r>
          </a:p>
        </p:txBody>
      </p:sp>
      <p:sp>
        <p:nvSpPr>
          <p:cNvPr id="3" name="Content Placeholder 2"/>
          <p:cNvSpPr>
            <a:spLocks noGrp="1"/>
          </p:cNvSpPr>
          <p:nvPr>
            <p:ph idx="4294967295"/>
          </p:nvPr>
        </p:nvSpPr>
        <p:spPr>
          <a:xfrm>
            <a:off x="457200" y="1504950"/>
            <a:ext cx="8269288" cy="5154613"/>
          </a:xfrm>
        </p:spPr>
        <p:txBody>
          <a:bodyPr/>
          <a:lstStyle/>
          <a:p>
            <a:pPr>
              <a:defRPr/>
            </a:pPr>
            <a:r>
              <a:rPr lang="en-US" sz="2400" dirty="0" smtClean="0"/>
              <a:t>Observed: Mismatch between the way that people want to retrieve information from a computer and the way that systems designers describe that information</a:t>
            </a:r>
          </a:p>
          <a:p>
            <a:pPr lvl="1">
              <a:defRPr/>
            </a:pPr>
            <a:r>
              <a:rPr lang="en-US" sz="2000" dirty="0" smtClean="0"/>
              <a:t>The trouble with UNIX </a:t>
            </a:r>
          </a:p>
          <a:p>
            <a:pPr lvl="1">
              <a:defRPr/>
            </a:pPr>
            <a:r>
              <a:rPr lang="en-US" sz="2000" dirty="0" smtClean="0"/>
              <a:t>Command names, menu and category descriptors, keywords</a:t>
            </a:r>
          </a:p>
          <a:p>
            <a:pPr>
              <a:defRPr/>
            </a:pPr>
            <a:r>
              <a:rPr lang="en-US" sz="2400" dirty="0" smtClean="0"/>
              <a:t>Studied: How people describe objects and operations</a:t>
            </a:r>
          </a:p>
          <a:p>
            <a:pPr lvl="1">
              <a:defRPr/>
            </a:pPr>
            <a:r>
              <a:rPr lang="en-US" sz="2000" dirty="0" smtClean="0"/>
              <a:t>Text editing operations, systems functionality, common objects, recipes, classified ads, etc.</a:t>
            </a:r>
          </a:p>
          <a:p>
            <a:pPr lvl="1">
              <a:defRPr/>
            </a:pPr>
            <a:r>
              <a:rPr lang="en-US" sz="2000" dirty="0" smtClean="0"/>
              <a:t>Demo:</a:t>
            </a:r>
          </a:p>
          <a:p>
            <a:pPr lvl="1">
              <a:defRPr/>
            </a:pPr>
            <a:r>
              <a:rPr lang="en-US" sz="2000" dirty="0" smtClean="0"/>
              <a:t>Data:</a:t>
            </a:r>
          </a:p>
        </p:txBody>
      </p:sp>
      <p:sp>
        <p:nvSpPr>
          <p:cNvPr id="38915" name="Date Placeholder 3"/>
          <p:cNvSpPr txBox="1">
            <a:spLocks noGrp="1"/>
          </p:cNvSpPr>
          <p:nvPr/>
        </p:nvSpPr>
        <p:spPr bwMode="auto">
          <a:xfrm>
            <a:off x="457200" y="6254750"/>
            <a:ext cx="2476500" cy="476250"/>
          </a:xfrm>
          <a:prstGeom prst="rect">
            <a:avLst/>
          </a:prstGeom>
          <a:noFill/>
          <a:ln w="9525">
            <a:noFill/>
            <a:miter lim="800000"/>
            <a:headEnd/>
            <a:tailEnd/>
          </a:ln>
        </p:spPr>
        <p:txBody>
          <a:bodyPr anchor="b"/>
          <a:lstStyle/>
          <a:p>
            <a:r>
              <a:rPr lang="en-US" sz="1200" b="0">
                <a:latin typeface="Arial" charset="0"/>
              </a:rPr>
              <a:t>SIGIR 2009</a:t>
            </a:r>
          </a:p>
        </p:txBody>
      </p:sp>
      <p:sp>
        <p:nvSpPr>
          <p:cNvPr id="38916" name="TextBox 7"/>
          <p:cNvSpPr txBox="1">
            <a:spLocks noChangeArrowheads="1"/>
          </p:cNvSpPr>
          <p:nvPr/>
        </p:nvSpPr>
        <p:spPr bwMode="auto">
          <a:xfrm>
            <a:off x="3835400" y="3941763"/>
            <a:ext cx="4737100" cy="2540000"/>
          </a:xfrm>
          <a:prstGeom prst="rect">
            <a:avLst/>
          </a:prstGeom>
          <a:solidFill>
            <a:srgbClr val="FFFFCC"/>
          </a:solidFill>
          <a:ln w="9525">
            <a:solidFill>
              <a:srgbClr val="FFFFCC"/>
            </a:solidFill>
            <a:miter lim="800000"/>
            <a:headEnd/>
            <a:tailEnd/>
          </a:ln>
        </p:spPr>
        <p:txBody>
          <a:bodyPr>
            <a:spAutoFit/>
          </a:bodyPr>
          <a:lstStyle/>
          <a:p>
            <a:pPr eaLnBrk="0" hangingPunct="0"/>
            <a:r>
              <a:rPr lang="en-US" sz="2000">
                <a:solidFill>
                  <a:schemeClr val="bg1"/>
                </a:solidFill>
                <a:latin typeface="Microsoft Sans Serif" pitchFamily="34" charset="0"/>
              </a:rPr>
              <a:t>On a piece of paper write the name you would give to a program that tells users about interesting activities occurring in Boston this weekend.  </a:t>
            </a:r>
          </a:p>
          <a:p>
            <a:pPr eaLnBrk="0" hangingPunct="0"/>
            <a:endParaRPr lang="en-US" sz="2000">
              <a:solidFill>
                <a:schemeClr val="bg1"/>
              </a:solidFill>
              <a:latin typeface="Microsoft Sans Serif" pitchFamily="34" charset="0"/>
            </a:endParaRPr>
          </a:p>
          <a:p>
            <a:pPr eaLnBrk="0" hangingPunct="0"/>
            <a:r>
              <a:rPr lang="en-US" sz="2000" b="0">
                <a:solidFill>
                  <a:schemeClr val="bg1"/>
                </a:solidFill>
                <a:latin typeface="Microsoft Sans Serif" pitchFamily="34" charset="0"/>
              </a:rPr>
              <a:t>(Try to think of a name that will be as obvious as possible; one that other people would think of.)</a:t>
            </a:r>
          </a:p>
        </p:txBody>
      </p:sp>
      <p:pic>
        <p:nvPicPr>
          <p:cNvPr id="38917" name="Picture 2"/>
          <p:cNvPicPr>
            <a:picLocks noChangeAspect="1" noChangeArrowheads="1"/>
          </p:cNvPicPr>
          <p:nvPr/>
        </p:nvPicPr>
        <p:blipFill>
          <a:blip r:embed="rId3"/>
          <a:srcRect/>
          <a:stretch>
            <a:fillRect/>
          </a:stretch>
        </p:blipFill>
        <p:spPr bwMode="auto">
          <a:xfrm>
            <a:off x="3890963" y="3889375"/>
            <a:ext cx="4719637" cy="2749550"/>
          </a:xfrm>
          <a:prstGeom prst="rect">
            <a:avLst/>
          </a:prstGeom>
          <a:noFill/>
          <a:ln w="9525">
            <a:noFill/>
            <a:miter lim="800000"/>
            <a:headEnd/>
            <a:tailEnd/>
          </a:ln>
        </p:spPr>
      </p:pic>
      <p:sp>
        <p:nvSpPr>
          <p:cNvPr id="38918" name="Date Placeholder 6"/>
          <p:cNvSpPr>
            <a:spLocks noGrp="1"/>
          </p:cNvSpPr>
          <p:nvPr>
            <p:ph type="dt" sz="quarter" idx="10"/>
          </p:nvPr>
        </p:nvSpPr>
        <p:spPr>
          <a:noFill/>
        </p:spPr>
        <p:txBody>
          <a:bodyPr/>
          <a:lstStyle/>
          <a:p>
            <a:r>
              <a:rPr lang="en-US"/>
              <a:t>SIGIR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9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9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4294967295"/>
          </p:nvPr>
        </p:nvSpPr>
        <p:spPr/>
        <p:txBody>
          <a:bodyPr/>
          <a:lstStyle/>
          <a:p>
            <a:pPr>
              <a:defRPr/>
            </a:pPr>
            <a:r>
              <a:rPr lang="en-US" sz="2800" dirty="0" smtClean="0"/>
              <a:t>Findings:</a:t>
            </a:r>
          </a:p>
          <a:p>
            <a:pPr lvl="1">
              <a:defRPr/>
            </a:pPr>
            <a:r>
              <a:rPr lang="en-US" sz="2400" dirty="0" smtClean="0"/>
              <a:t>Tremendous diversity in the name that people use to describe the same objects or actions   (aka, “the long tail”)</a:t>
            </a:r>
          </a:p>
          <a:p>
            <a:pPr lvl="2">
              <a:defRPr/>
            </a:pPr>
            <a:r>
              <a:rPr lang="en-US" sz="2000" dirty="0" smtClean="0"/>
              <a:t>Single keyword:                      0.07 – 0.18  “repeat rate”</a:t>
            </a:r>
          </a:p>
          <a:p>
            <a:pPr lvl="2">
              <a:defRPr/>
            </a:pPr>
            <a:r>
              <a:rPr lang="en-US" sz="2000" dirty="0" smtClean="0"/>
              <a:t>Single normative keyword:   0.16  - 0.36</a:t>
            </a:r>
          </a:p>
          <a:p>
            <a:pPr lvl="2">
              <a:defRPr/>
            </a:pPr>
            <a:r>
              <a:rPr lang="en-US" sz="2000" dirty="0" smtClean="0"/>
              <a:t>Three aliases:                          0.38 – 0.67</a:t>
            </a:r>
          </a:p>
          <a:p>
            <a:pPr lvl="2">
              <a:defRPr/>
            </a:pPr>
            <a:r>
              <a:rPr lang="en-US" sz="2000" dirty="0" smtClean="0"/>
              <a:t>Infinite aliasing:</a:t>
            </a:r>
          </a:p>
          <a:p>
            <a:pPr>
              <a:defRPr/>
            </a:pPr>
            <a:r>
              <a:rPr lang="en-US" sz="2800" dirty="0" smtClean="0"/>
              <a:t>Interestingly, we have referred to this problem as:  verbal disagreement, vocabulary mismatch, statistical semantics</a:t>
            </a:r>
          </a:p>
        </p:txBody>
      </p:sp>
      <p:sp>
        <p:nvSpPr>
          <p:cNvPr id="90114" name="Rectangle 2"/>
          <p:cNvSpPr>
            <a:spLocks noGrp="1" noRot="1" noChangeArrowheads="1"/>
          </p:cNvSpPr>
          <p:nvPr>
            <p:ph type="title" idx="4294967295"/>
          </p:nvPr>
        </p:nvSpPr>
        <p:spPr/>
        <p:txBody>
          <a:bodyPr/>
          <a:lstStyle/>
          <a:p>
            <a:pPr>
              <a:defRPr/>
            </a:pPr>
            <a:r>
              <a:rPr lang="en-US" dirty="0" smtClean="0"/>
              <a:t>From Verbal Disagreement to LSI</a:t>
            </a:r>
          </a:p>
        </p:txBody>
      </p:sp>
      <p:pic>
        <p:nvPicPr>
          <p:cNvPr id="40963" name="Picture 3"/>
          <p:cNvPicPr>
            <a:picLocks noChangeAspect="1" noChangeArrowheads="1"/>
          </p:cNvPicPr>
          <p:nvPr/>
        </p:nvPicPr>
        <p:blipFill>
          <a:blip r:embed="rId3"/>
          <a:srcRect/>
          <a:stretch>
            <a:fillRect/>
          </a:stretch>
        </p:blipFill>
        <p:spPr bwMode="auto">
          <a:xfrm>
            <a:off x="6011863" y="3316288"/>
            <a:ext cx="2540000" cy="3287712"/>
          </a:xfrm>
          <a:prstGeom prst="rect">
            <a:avLst/>
          </a:prstGeom>
          <a:noFill/>
          <a:ln w="9525">
            <a:noFill/>
            <a:miter lim="800000"/>
            <a:headEnd/>
            <a:tailEnd/>
          </a:ln>
        </p:spPr>
      </p:pic>
      <p:sp>
        <p:nvSpPr>
          <p:cNvPr id="40964" name="Date Placeholder 6"/>
          <p:cNvSpPr>
            <a:spLocks noGrp="1"/>
          </p:cNvSpPr>
          <p:nvPr>
            <p:ph type="dt" sz="quarter" idx="10"/>
          </p:nvPr>
        </p:nvSpPr>
        <p:spPr>
          <a:noFill/>
        </p:spPr>
        <p:txBody>
          <a:bodyPr/>
          <a:lstStyle/>
          <a:p>
            <a:r>
              <a:rPr lang="en-US"/>
              <a:t>SIGIR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011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9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0115">
                                            <p:txEl>
                                              <p:pRg st="6" end="6"/>
                                            </p:txEl>
                                          </p:spTgt>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409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4294967295"/>
          </p:nvPr>
        </p:nvSpPr>
        <p:spPr>
          <a:xfrm>
            <a:off x="341313" y="1600200"/>
            <a:ext cx="8488362" cy="4525963"/>
          </a:xfrm>
        </p:spPr>
        <p:txBody>
          <a:bodyPr/>
          <a:lstStyle/>
          <a:p>
            <a:pPr>
              <a:defRPr/>
            </a:pPr>
            <a:r>
              <a:rPr lang="en-US" sz="2400" dirty="0" smtClean="0"/>
              <a:t>CHI 1982 Paper … 0</a:t>
            </a:r>
            <a:r>
              <a:rPr lang="en-US" sz="2400" baseline="30000" dirty="0" smtClean="0"/>
              <a:t>th</a:t>
            </a:r>
            <a:r>
              <a:rPr lang="en-US" sz="2400" dirty="0" smtClean="0"/>
              <a:t> CHI Conference</a:t>
            </a:r>
            <a:endParaRPr lang="en-US" dirty="0" smtClean="0">
              <a:effectLst/>
            </a:endParaRPr>
          </a:p>
        </p:txBody>
      </p:sp>
      <p:sp>
        <p:nvSpPr>
          <p:cNvPr id="90114" name="Rectangle 2"/>
          <p:cNvSpPr>
            <a:spLocks noGrp="1" noRot="1" noChangeArrowheads="1"/>
          </p:cNvSpPr>
          <p:nvPr>
            <p:ph type="title" idx="4294967295"/>
          </p:nvPr>
        </p:nvSpPr>
        <p:spPr/>
        <p:txBody>
          <a:bodyPr/>
          <a:lstStyle/>
          <a:p>
            <a:pPr>
              <a:defRPr/>
            </a:pPr>
            <a:r>
              <a:rPr lang="en-US" dirty="0" smtClean="0"/>
              <a:t>From Verbal Disagreement to LSI</a:t>
            </a:r>
          </a:p>
        </p:txBody>
      </p:sp>
      <p:pic>
        <p:nvPicPr>
          <p:cNvPr id="40964" name="Picture 5"/>
          <p:cNvPicPr>
            <a:picLocks noChangeAspect="1" noChangeArrowheads="1"/>
          </p:cNvPicPr>
          <p:nvPr/>
        </p:nvPicPr>
        <p:blipFill>
          <a:blip r:embed="rId3"/>
          <a:srcRect/>
          <a:stretch>
            <a:fillRect/>
          </a:stretch>
        </p:blipFill>
        <p:spPr bwMode="auto">
          <a:xfrm>
            <a:off x="3568700" y="2062163"/>
            <a:ext cx="5189538" cy="4502150"/>
          </a:xfrm>
          <a:prstGeom prst="rect">
            <a:avLst/>
          </a:prstGeom>
          <a:noFill/>
          <a:ln w="9525">
            <a:noFill/>
            <a:miter lim="800000"/>
            <a:headEnd/>
            <a:tailEnd/>
          </a:ln>
        </p:spPr>
      </p:pic>
      <p:sp>
        <p:nvSpPr>
          <p:cNvPr id="43012" name="Date Placeholder 6"/>
          <p:cNvSpPr>
            <a:spLocks noGrp="1"/>
          </p:cNvSpPr>
          <p:nvPr>
            <p:ph type="dt" sz="quarter" idx="10"/>
          </p:nvPr>
        </p:nvSpPr>
        <p:spPr>
          <a:noFill/>
        </p:spPr>
        <p:txBody>
          <a:bodyPr/>
          <a:lstStyle/>
          <a:p>
            <a:r>
              <a:rPr lang="en-US"/>
              <a:t>SIGIR 2009</a:t>
            </a:r>
          </a:p>
        </p:txBody>
      </p:sp>
      <p:pic>
        <p:nvPicPr>
          <p:cNvPr id="40969" name="Picture 9" descr="1982-panel+proj2.png"/>
          <p:cNvPicPr>
            <a:picLocks noChangeAspect="1"/>
          </p:cNvPicPr>
          <p:nvPr/>
        </p:nvPicPr>
        <p:blipFill>
          <a:blip r:embed="rId4"/>
          <a:srcRect/>
          <a:stretch>
            <a:fillRect/>
          </a:stretch>
        </p:blipFill>
        <p:spPr bwMode="auto">
          <a:xfrm>
            <a:off x="952500" y="2919413"/>
            <a:ext cx="3979863" cy="1849437"/>
          </a:xfrm>
          <a:prstGeom prst="rect">
            <a:avLst/>
          </a:prstGeom>
          <a:noFill/>
          <a:ln w="9525">
            <a:noFill/>
            <a:miter lim="800000"/>
            <a:headEnd/>
            <a:tailEnd/>
          </a:ln>
        </p:spPr>
      </p:pic>
      <p:pic>
        <p:nvPicPr>
          <p:cNvPr id="40970" name="Picture 10" descr="1986-jso_proj.png"/>
          <p:cNvPicPr>
            <a:picLocks noChangeAspect="1"/>
          </p:cNvPicPr>
          <p:nvPr/>
        </p:nvPicPr>
        <p:blipFill>
          <a:blip r:embed="rId5"/>
          <a:srcRect/>
          <a:stretch>
            <a:fillRect/>
          </a:stretch>
        </p:blipFill>
        <p:spPr bwMode="auto">
          <a:xfrm>
            <a:off x="2108200" y="4956175"/>
            <a:ext cx="2317750" cy="1651000"/>
          </a:xfrm>
          <a:prstGeom prst="rect">
            <a:avLst/>
          </a:prstGeom>
          <a:noFill/>
          <a:ln w="9525">
            <a:noFill/>
            <a:miter lim="800000"/>
            <a:headEnd/>
            <a:tailEnd/>
          </a:ln>
        </p:spPr>
      </p:pic>
      <p:pic>
        <p:nvPicPr>
          <p:cNvPr id="12289" name="Picture 1"/>
          <p:cNvPicPr>
            <a:picLocks noChangeAspect="1" noChangeArrowheads="1"/>
          </p:cNvPicPr>
          <p:nvPr/>
        </p:nvPicPr>
        <p:blipFill>
          <a:blip r:embed="rId6"/>
          <a:srcRect/>
          <a:stretch>
            <a:fillRect/>
          </a:stretch>
        </p:blipFill>
        <p:spPr bwMode="auto">
          <a:xfrm>
            <a:off x="519113" y="2097088"/>
            <a:ext cx="8201025" cy="922337"/>
          </a:xfrm>
          <a:prstGeom prst="rect">
            <a:avLst/>
          </a:prstGeom>
          <a:noFill/>
          <a:ln w="9525">
            <a:noFill/>
            <a:miter lim="800000"/>
            <a:headEnd/>
            <a:tailEnd/>
          </a:ln>
        </p:spPr>
      </p:pic>
      <p:pic>
        <p:nvPicPr>
          <p:cNvPr id="12290" name="Picture 2"/>
          <p:cNvPicPr>
            <a:picLocks noChangeAspect="1" noChangeArrowheads="1"/>
          </p:cNvPicPr>
          <p:nvPr/>
        </p:nvPicPr>
        <p:blipFill>
          <a:blip r:embed="rId7"/>
          <a:srcRect/>
          <a:stretch>
            <a:fillRect/>
          </a:stretch>
        </p:blipFill>
        <p:spPr bwMode="auto">
          <a:xfrm>
            <a:off x="1706563" y="3195638"/>
            <a:ext cx="5780087" cy="2522537"/>
          </a:xfrm>
          <a:prstGeom prst="rect">
            <a:avLst/>
          </a:prstGeom>
          <a:noFill/>
          <a:ln w="9525">
            <a:noFill/>
            <a:miter lim="800000"/>
            <a:headEnd/>
            <a:tailEnd/>
          </a:ln>
        </p:spPr>
      </p:pic>
      <p:sp>
        <p:nvSpPr>
          <p:cNvPr id="11" name="TextBox 10"/>
          <p:cNvSpPr txBox="1"/>
          <p:nvPr/>
        </p:nvSpPr>
        <p:spPr>
          <a:xfrm>
            <a:off x="511175" y="5111750"/>
            <a:ext cx="1617663" cy="585788"/>
          </a:xfrm>
          <a:prstGeom prst="rect">
            <a:avLst/>
          </a:prstGeom>
          <a:noFill/>
        </p:spPr>
        <p:txBody>
          <a:bodyPr>
            <a:spAutoFit/>
          </a:bodyPr>
          <a:lstStyle/>
          <a:p>
            <a:pPr>
              <a:defRPr/>
            </a:pPr>
            <a:r>
              <a:rPr lang="en-US" sz="1600" b="0" dirty="0">
                <a:effectLst>
                  <a:outerShdw blurRad="38100" dist="38100" dir="2700000" algn="tl">
                    <a:srgbClr val="000000">
                      <a:alpha val="43137"/>
                    </a:srgbClr>
                  </a:outerShdw>
                </a:effectLst>
                <a:latin typeface="+mn-lt"/>
              </a:rPr>
              <a:t>Photos from </a:t>
            </a:r>
          </a:p>
          <a:p>
            <a:pPr>
              <a:defRPr/>
            </a:pPr>
            <a:r>
              <a:rPr lang="en-US" sz="1600" b="0" dirty="0">
                <a:effectLst>
                  <a:outerShdw blurRad="38100" dist="38100" dir="2700000" algn="tl">
                    <a:srgbClr val="000000">
                      <a:alpha val="43137"/>
                    </a:srgbClr>
                  </a:outerShdw>
                </a:effectLst>
                <a:latin typeface="+mn-lt"/>
              </a:rPr>
              <a:t>B. Shneiderman</a:t>
            </a:r>
            <a:endParaRPr lang="en-US" sz="1600" b="0"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289"/>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4096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096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097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2913" y="233363"/>
            <a:ext cx="8229600" cy="1143000"/>
          </a:xfrm>
        </p:spPr>
        <p:txBody>
          <a:bodyPr/>
          <a:lstStyle/>
          <a:p>
            <a:pPr>
              <a:defRPr/>
            </a:pPr>
            <a:r>
              <a:rPr lang="en-US" dirty="0" smtClean="0"/>
              <a:t>From Verbal Disagreement to LSI</a:t>
            </a:r>
          </a:p>
        </p:txBody>
      </p:sp>
      <p:sp>
        <p:nvSpPr>
          <p:cNvPr id="3" name="Content Placeholder 2"/>
          <p:cNvSpPr>
            <a:spLocks noGrp="1"/>
          </p:cNvSpPr>
          <p:nvPr>
            <p:ph idx="4294967295"/>
          </p:nvPr>
        </p:nvSpPr>
        <p:spPr>
          <a:xfrm>
            <a:off x="457200" y="1390650"/>
            <a:ext cx="8488363" cy="5283200"/>
          </a:xfrm>
        </p:spPr>
        <p:txBody>
          <a:bodyPr/>
          <a:lstStyle/>
          <a:p>
            <a:r>
              <a:rPr lang="en-US" sz="2400" smtClean="0"/>
              <a:t>Some solutions:  </a:t>
            </a:r>
            <a:r>
              <a:rPr lang="en-US" sz="1800" smtClean="0"/>
              <a:t>… with a lot of help from our friends</a:t>
            </a:r>
          </a:p>
          <a:p>
            <a:r>
              <a:rPr lang="en-US" sz="2400" smtClean="0"/>
              <a:t>Rich aliasing </a:t>
            </a:r>
            <a:r>
              <a:rPr lang="en-US" sz="2000" smtClean="0"/>
              <a:t>[Gomez et al. 1990]</a:t>
            </a:r>
            <a:endParaRPr lang="en-US" sz="2400" smtClean="0"/>
          </a:p>
          <a:p>
            <a:pPr lvl="1"/>
            <a:r>
              <a:rPr lang="en-US" sz="1800" smtClean="0"/>
              <a:t>Allow alternative words for the same item</a:t>
            </a:r>
          </a:p>
          <a:p>
            <a:pPr lvl="1"/>
            <a:r>
              <a:rPr lang="en-US" sz="1800" smtClean="0"/>
              <a:t>“Natural” in the world of full-text indexing, but less so for keyword indexing or command naming</a:t>
            </a:r>
          </a:p>
          <a:p>
            <a:r>
              <a:rPr lang="en-US" sz="2400" smtClean="0"/>
              <a:t>Adaptive indexing  </a:t>
            </a:r>
            <a:r>
              <a:rPr lang="en-US" sz="2000" smtClean="0"/>
              <a:t>[Furnas 1985]</a:t>
            </a:r>
            <a:endParaRPr lang="en-US" sz="2400" smtClean="0"/>
          </a:p>
          <a:p>
            <a:pPr lvl="1"/>
            <a:r>
              <a:rPr lang="en-US" sz="1800" smtClean="0"/>
              <a:t>Associate (failed) user queries to destination objects</a:t>
            </a:r>
          </a:p>
          <a:p>
            <a:pPr lvl="1"/>
            <a:r>
              <a:rPr lang="en-US" sz="1800" smtClean="0"/>
              <a:t>Add these queries as new entries in term-document matrix</a:t>
            </a:r>
          </a:p>
          <a:p>
            <a:pPr lvl="1"/>
            <a:r>
              <a:rPr lang="en-US" sz="1800" smtClean="0"/>
              <a:t>Quickly reduces failure rate for common requests/tasks</a:t>
            </a:r>
          </a:p>
          <a:p>
            <a:r>
              <a:rPr lang="en-US" sz="2400" smtClean="0"/>
              <a:t>Latent Semantic Indexing  </a:t>
            </a:r>
            <a:r>
              <a:rPr lang="en-US" sz="2000" smtClean="0"/>
              <a:t>[Dumais et al. 1988; Deerwester et al. 1990]</a:t>
            </a:r>
            <a:endParaRPr lang="en-US" sz="2400" smtClean="0"/>
          </a:p>
          <a:p>
            <a:pPr lvl="1"/>
            <a:r>
              <a:rPr lang="en-US" sz="1800" smtClean="0"/>
              <a:t>Model relationships among words, using dimension reduction</a:t>
            </a:r>
          </a:p>
          <a:p>
            <a:pPr lvl="1"/>
            <a:r>
              <a:rPr lang="en-US" sz="1800" smtClean="0"/>
              <a:t>Especially useful when query and documents are short</a:t>
            </a:r>
          </a:p>
          <a:p>
            <a:pPr lvl="1"/>
            <a:r>
              <a:rPr lang="en-US" sz="1800" smtClean="0"/>
              <a:t>Baker, Borko/Bernick, Ossario (1962-1966); Kohl (SIGIR 1978, p.1)</a:t>
            </a:r>
          </a:p>
        </p:txBody>
      </p:sp>
      <p:sp>
        <p:nvSpPr>
          <p:cNvPr id="45059" name="Date Placeholder 3"/>
          <p:cNvSpPr txBox="1">
            <a:spLocks noGrp="1"/>
          </p:cNvSpPr>
          <p:nvPr/>
        </p:nvSpPr>
        <p:spPr bwMode="auto">
          <a:xfrm>
            <a:off x="457200" y="6254750"/>
            <a:ext cx="2476500" cy="476250"/>
          </a:xfrm>
          <a:prstGeom prst="rect">
            <a:avLst/>
          </a:prstGeom>
          <a:noFill/>
          <a:ln w="9525">
            <a:noFill/>
            <a:miter lim="800000"/>
            <a:headEnd/>
            <a:tailEnd/>
          </a:ln>
        </p:spPr>
        <p:txBody>
          <a:bodyPr anchor="b"/>
          <a:lstStyle/>
          <a:p>
            <a:r>
              <a:rPr lang="en-US" sz="1200" b="0">
                <a:latin typeface="Arial" charset="0"/>
              </a:rPr>
              <a:t>SIGIR 2009</a:t>
            </a:r>
          </a:p>
        </p:txBody>
      </p:sp>
      <p:sp>
        <p:nvSpPr>
          <p:cNvPr id="45060" name="Date Placeholder 5"/>
          <p:cNvSpPr>
            <a:spLocks noGrp="1"/>
          </p:cNvSpPr>
          <p:nvPr>
            <p:ph type="dt" sz="quarter" idx="10"/>
          </p:nvPr>
        </p:nvSpPr>
        <p:spPr>
          <a:noFill/>
        </p:spPr>
        <p:txBody>
          <a:bodyPr/>
          <a:lstStyle/>
          <a:p>
            <a:r>
              <a:rPr lang="en-US"/>
              <a:t>SIGIR 2009</a:t>
            </a:r>
          </a:p>
        </p:txBody>
      </p:sp>
      <p:pic>
        <p:nvPicPr>
          <p:cNvPr id="43019" name="Picture 22" descr="belkin_8.gif"/>
          <p:cNvPicPr>
            <a:picLocks noChangeAspect="1"/>
          </p:cNvPicPr>
          <p:nvPr/>
        </p:nvPicPr>
        <p:blipFill>
          <a:blip r:embed="rId3"/>
          <a:srcRect/>
          <a:stretch>
            <a:fillRect/>
          </a:stretch>
        </p:blipFill>
        <p:spPr bwMode="auto">
          <a:xfrm>
            <a:off x="7366000" y="2044700"/>
            <a:ext cx="1481138" cy="1701800"/>
          </a:xfrm>
          <a:prstGeom prst="rect">
            <a:avLst/>
          </a:prstGeom>
          <a:noFill/>
          <a:ln w="9525">
            <a:noFill/>
            <a:miter lim="800000"/>
            <a:headEnd/>
            <a:tailEnd/>
          </a:ln>
        </p:spPr>
      </p:pic>
      <p:pic>
        <p:nvPicPr>
          <p:cNvPr id="43020" name="Picture 23" descr="mesmall.gif"/>
          <p:cNvPicPr>
            <a:picLocks noChangeAspect="1"/>
          </p:cNvPicPr>
          <p:nvPr/>
        </p:nvPicPr>
        <p:blipFill>
          <a:blip r:embed="rId4"/>
          <a:srcRect/>
          <a:stretch>
            <a:fillRect/>
          </a:stretch>
        </p:blipFill>
        <p:spPr bwMode="auto">
          <a:xfrm>
            <a:off x="6086475" y="2030413"/>
            <a:ext cx="1247775" cy="1712912"/>
          </a:xfrm>
          <a:prstGeom prst="rect">
            <a:avLst/>
          </a:prstGeom>
          <a:noFill/>
          <a:ln w="9525">
            <a:noFill/>
            <a:miter lim="800000"/>
            <a:headEnd/>
            <a:tailEnd/>
          </a:ln>
        </p:spPr>
      </p:pic>
      <p:grpSp>
        <p:nvGrpSpPr>
          <p:cNvPr id="45069" name="Group 13"/>
          <p:cNvGrpSpPr>
            <a:grpSpLocks/>
          </p:cNvGrpSpPr>
          <p:nvPr/>
        </p:nvGrpSpPr>
        <p:grpSpPr bwMode="auto">
          <a:xfrm>
            <a:off x="4756150" y="2079625"/>
            <a:ext cx="4159250" cy="1657350"/>
            <a:chOff x="2996" y="1310"/>
            <a:chExt cx="2620" cy="1044"/>
          </a:xfrm>
        </p:grpSpPr>
        <p:pic>
          <p:nvPicPr>
            <p:cNvPr id="45064" name="Picture 4"/>
            <p:cNvPicPr>
              <a:picLocks noChangeAspect="1" noChangeArrowheads="1"/>
            </p:cNvPicPr>
            <p:nvPr/>
          </p:nvPicPr>
          <p:blipFill>
            <a:blip r:embed="rId5"/>
            <a:srcRect/>
            <a:stretch>
              <a:fillRect/>
            </a:stretch>
          </p:blipFill>
          <p:spPr bwMode="auto">
            <a:xfrm>
              <a:off x="2996" y="1327"/>
              <a:ext cx="858" cy="1011"/>
            </a:xfrm>
            <a:prstGeom prst="rect">
              <a:avLst/>
            </a:prstGeom>
            <a:noFill/>
            <a:ln w="9525">
              <a:noFill/>
              <a:miter lim="800000"/>
              <a:headEnd/>
              <a:tailEnd/>
            </a:ln>
          </p:spPr>
        </p:pic>
        <p:pic>
          <p:nvPicPr>
            <p:cNvPr id="45066" name="Picture 1" descr="C:\Users\sdumais\Documents\Papers\SIGIR2009\SaltonAwardLecture\BigMikeBerry.gif"/>
            <p:cNvPicPr>
              <a:picLocks noChangeAspect="1" noChangeArrowheads="1"/>
            </p:cNvPicPr>
            <p:nvPr/>
          </p:nvPicPr>
          <p:blipFill>
            <a:blip r:embed="rId6"/>
            <a:srcRect/>
            <a:stretch>
              <a:fillRect/>
            </a:stretch>
          </p:blipFill>
          <p:spPr bwMode="auto">
            <a:xfrm>
              <a:off x="4710" y="1310"/>
              <a:ext cx="906" cy="1036"/>
            </a:xfrm>
            <a:prstGeom prst="rect">
              <a:avLst/>
            </a:prstGeom>
            <a:noFill/>
            <a:ln w="9525">
              <a:noFill/>
              <a:miter lim="800000"/>
              <a:headEnd/>
              <a:tailEnd/>
            </a:ln>
          </p:spPr>
        </p:pic>
        <p:pic>
          <p:nvPicPr>
            <p:cNvPr id="45068" name="Picture 12"/>
            <p:cNvPicPr>
              <a:picLocks noChangeAspect="1" noChangeArrowheads="1"/>
            </p:cNvPicPr>
            <p:nvPr/>
          </p:nvPicPr>
          <p:blipFill>
            <a:blip r:embed="rId7"/>
            <a:srcRect/>
            <a:stretch>
              <a:fillRect/>
            </a:stretch>
          </p:blipFill>
          <p:spPr bwMode="auto">
            <a:xfrm>
              <a:off x="3853" y="1314"/>
              <a:ext cx="876" cy="1040"/>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69"/>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4302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30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45069"/>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2913" y="233363"/>
            <a:ext cx="8229600" cy="1143000"/>
          </a:xfrm>
        </p:spPr>
        <p:txBody>
          <a:bodyPr/>
          <a:lstStyle/>
          <a:p>
            <a:pPr>
              <a:defRPr/>
            </a:pPr>
            <a:r>
              <a:rPr lang="en-US" dirty="0" smtClean="0"/>
              <a:t>From Verbal Disagreement to LSI</a:t>
            </a:r>
          </a:p>
        </p:txBody>
      </p:sp>
      <p:sp>
        <p:nvSpPr>
          <p:cNvPr id="3" name="Content Placeholder 2"/>
          <p:cNvSpPr>
            <a:spLocks noGrp="1"/>
          </p:cNvSpPr>
          <p:nvPr>
            <p:ph idx="4294967295"/>
          </p:nvPr>
        </p:nvSpPr>
        <p:spPr>
          <a:xfrm>
            <a:off x="457200" y="1600200"/>
            <a:ext cx="8153400" cy="4757738"/>
          </a:xfrm>
        </p:spPr>
        <p:txBody>
          <a:bodyPr/>
          <a:lstStyle/>
          <a:p>
            <a:pPr>
              <a:defRPr/>
            </a:pPr>
            <a:r>
              <a:rPr lang="en-US" sz="2400" dirty="0" smtClean="0"/>
              <a:t>Many applications and algorithms of LSI</a:t>
            </a:r>
          </a:p>
          <a:p>
            <a:pPr lvl="1">
              <a:defRPr/>
            </a:pPr>
            <a:r>
              <a:rPr lang="en-US" sz="2400" dirty="0" smtClean="0"/>
              <a:t>Bell Labs directory of services, expert finding, reviewer assignment, handwritten notes, data evidence analysis,  measurement of knowledge, literature-based discovery, IR &amp; IF test collections</a:t>
            </a:r>
          </a:p>
          <a:p>
            <a:pPr>
              <a:spcBef>
                <a:spcPts val="1800"/>
              </a:spcBef>
              <a:defRPr/>
            </a:pPr>
            <a:r>
              <a:rPr lang="en-US" sz="2400" dirty="0" smtClean="0"/>
              <a:t>Rich aliasing and Adaptive indexing in Web era</a:t>
            </a:r>
          </a:p>
          <a:p>
            <a:pPr lvl="1">
              <a:defRPr/>
            </a:pPr>
            <a:r>
              <a:rPr lang="en-US" sz="2400" dirty="0" smtClean="0"/>
              <a:t>Full text indexing  (rich aliases from authors)</a:t>
            </a:r>
          </a:p>
          <a:p>
            <a:pPr lvl="1">
              <a:defRPr/>
            </a:pPr>
            <a:r>
              <a:rPr lang="en-US" sz="2400" dirty="0" smtClean="0"/>
              <a:t>Anchor text or Tags  (rich aliases from other users)</a:t>
            </a:r>
          </a:p>
          <a:p>
            <a:pPr lvl="1">
              <a:defRPr/>
            </a:pPr>
            <a:r>
              <a:rPr lang="en-US" sz="2400" dirty="0" smtClean="0"/>
              <a:t>Historical query-click data (adaptive indexing, with implicit measures)</a:t>
            </a:r>
          </a:p>
          <a:p>
            <a:pPr lvl="1">
              <a:defRPr/>
            </a:pPr>
            <a:endParaRPr lang="en-US" sz="2000" dirty="0" smtClean="0"/>
          </a:p>
        </p:txBody>
      </p:sp>
      <p:sp>
        <p:nvSpPr>
          <p:cNvPr id="47107" name="Date Placeholder 3"/>
          <p:cNvSpPr txBox="1">
            <a:spLocks noGrp="1"/>
          </p:cNvSpPr>
          <p:nvPr/>
        </p:nvSpPr>
        <p:spPr bwMode="auto">
          <a:xfrm>
            <a:off x="457200" y="6254750"/>
            <a:ext cx="2476500" cy="476250"/>
          </a:xfrm>
          <a:prstGeom prst="rect">
            <a:avLst/>
          </a:prstGeom>
          <a:noFill/>
          <a:ln w="9525">
            <a:noFill/>
            <a:miter lim="800000"/>
            <a:headEnd/>
            <a:tailEnd/>
          </a:ln>
        </p:spPr>
        <p:txBody>
          <a:bodyPr anchor="b"/>
          <a:lstStyle/>
          <a:p>
            <a:r>
              <a:rPr lang="en-US" sz="1200" b="0">
                <a:latin typeface="Arial" charset="0"/>
              </a:rPr>
              <a:t>SIGIR 2009</a:t>
            </a:r>
          </a:p>
        </p:txBody>
      </p:sp>
      <p:sp>
        <p:nvSpPr>
          <p:cNvPr id="47108" name="Date Placeholder 5"/>
          <p:cNvSpPr>
            <a:spLocks noGrp="1"/>
          </p:cNvSpPr>
          <p:nvPr>
            <p:ph type="dt" sz="quarter" idx="10"/>
          </p:nvPr>
        </p:nvSpPr>
        <p:spPr>
          <a:noFill/>
        </p:spPr>
        <p:txBody>
          <a:bodyPr/>
          <a:lstStyle/>
          <a:p>
            <a:r>
              <a:rPr lang="en-US"/>
              <a:t>SIGIR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54108</TotalTime>
  <Words>3144</Words>
  <Application>Microsoft Office PowerPoint</Application>
  <PresentationFormat>On-screen Show (4:3)</PresentationFormat>
  <Paragraphs>520</Paragraphs>
  <Slides>35</Slides>
  <Notes>34</Notes>
  <HiddenSlides>4</HiddenSlides>
  <MMClips>0</MMClips>
  <ScaleCrop>false</ScaleCrop>
  <HeadingPairs>
    <vt:vector size="8" baseType="variant">
      <vt:variant>
        <vt:lpstr>Fonts Used</vt:lpstr>
      </vt:variant>
      <vt:variant>
        <vt:i4>8</vt:i4>
      </vt:variant>
      <vt:variant>
        <vt:lpstr>Design Template</vt:lpstr>
      </vt:variant>
      <vt:variant>
        <vt:i4>4</vt:i4>
      </vt:variant>
      <vt:variant>
        <vt:lpstr>Embedded OLE Servers</vt:lpstr>
      </vt:variant>
      <vt:variant>
        <vt:i4>1</vt:i4>
      </vt:variant>
      <vt:variant>
        <vt:lpstr>Slide Titles</vt:lpstr>
      </vt:variant>
      <vt:variant>
        <vt:i4>35</vt:i4>
      </vt:variant>
    </vt:vector>
  </HeadingPairs>
  <TitlesOfParts>
    <vt:vector size="48" baseType="lpstr">
      <vt:lpstr>Garamond</vt:lpstr>
      <vt:lpstr>Arial</vt:lpstr>
      <vt:lpstr>Calibri</vt:lpstr>
      <vt:lpstr>Wingdings</vt:lpstr>
      <vt:lpstr>Microsoft Sans Serif</vt:lpstr>
      <vt:lpstr>Tahoma</vt:lpstr>
      <vt:lpstr>Times New Roman</vt:lpstr>
      <vt:lpstr>Segoe</vt:lpstr>
      <vt:lpstr>Stream</vt:lpstr>
      <vt:lpstr>Custom Design</vt:lpstr>
      <vt:lpstr>Stream</vt:lpstr>
      <vt:lpstr>Stream</vt:lpstr>
      <vt:lpstr>Clip</vt:lpstr>
      <vt:lpstr>An Interdisciplinary Perspective on IR</vt:lpstr>
      <vt:lpstr>Thanks!</vt:lpstr>
      <vt:lpstr>Overview</vt:lpstr>
      <vt:lpstr>Background</vt:lpstr>
      <vt:lpstr>From Verbal Disagreement to LSI</vt:lpstr>
      <vt:lpstr>From Verbal Disagreement to LSI</vt:lpstr>
      <vt:lpstr>From Verbal Disagreement to LSI</vt:lpstr>
      <vt:lpstr>From Verbal Disagreement to LSI</vt:lpstr>
      <vt:lpstr>From Verbal Disagreement to LSI</vt:lpstr>
      <vt:lpstr>Common Themes</vt:lpstr>
      <vt:lpstr>Web Search at 15</vt:lpstr>
      <vt:lpstr>Support for Searchers</vt:lpstr>
      <vt:lpstr>Search Today</vt:lpstr>
      <vt:lpstr>Slide 14</vt:lpstr>
      <vt:lpstr>User Modeling</vt:lpstr>
      <vt:lpstr>Re-Finding on the Desktop</vt:lpstr>
      <vt:lpstr>Re-Finding on the Desktop</vt:lpstr>
      <vt:lpstr>Re-Finding on the Web</vt:lpstr>
      <vt:lpstr>Slide 19</vt:lpstr>
      <vt:lpstr>PSearch “Demo”</vt:lpstr>
      <vt:lpstr>Slide 21</vt:lpstr>
      <vt:lpstr>Personalization</vt:lpstr>
      <vt:lpstr>Personalization and Privacy</vt:lpstr>
      <vt:lpstr>End of Serendipity?</vt:lpstr>
      <vt:lpstr>Categorization and Metadata</vt:lpstr>
      <vt:lpstr>Metadata on the Web</vt:lpstr>
      <vt:lpstr>Future Challenges</vt:lpstr>
      <vt:lpstr>Information Dynamics</vt:lpstr>
      <vt:lpstr>Information Dynamics</vt:lpstr>
      <vt:lpstr>Information Dynamics</vt:lpstr>
      <vt:lpstr>Dynamics and Search</vt:lpstr>
      <vt:lpstr>Data and Evaluation</vt:lpstr>
      <vt:lpstr>Data and Evaluation</vt:lpstr>
      <vt:lpstr>Opportunities</vt:lpstr>
      <vt:lpstr>Thanks (again)!</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Stuff I’ve Seen - Overview</dc:title>
  <dc:creator>Susan Dumais</dc:creator>
  <cp:lastModifiedBy>sdumais</cp:lastModifiedBy>
  <cp:revision>2679</cp:revision>
  <dcterms:created xsi:type="dcterms:W3CDTF">2001-06-06T16:23:47Z</dcterms:created>
  <dcterms:modified xsi:type="dcterms:W3CDTF">2009-08-25T17:32:11Z</dcterms:modified>
</cp:coreProperties>
</file>