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65" r:id="rId2"/>
    <p:sldId id="268" r:id="rId3"/>
    <p:sldId id="267" r:id="rId4"/>
    <p:sldId id="269" r:id="rId5"/>
    <p:sldId id="273" r:id="rId6"/>
    <p:sldId id="276" r:id="rId7"/>
    <p:sldId id="277" r:id="rId8"/>
    <p:sldId id="278" r:id="rId9"/>
    <p:sldId id="293" r:id="rId10"/>
    <p:sldId id="295" r:id="rId11"/>
    <p:sldId id="301" r:id="rId12"/>
    <p:sldId id="302" r:id="rId13"/>
    <p:sldId id="299" r:id="rId14"/>
    <p:sldId id="286" r:id="rId15"/>
    <p:sldId id="288" r:id="rId16"/>
    <p:sldId id="300" r:id="rId17"/>
    <p:sldId id="289" r:id="rId18"/>
    <p:sldId id="290" r:id="rId19"/>
    <p:sldId id="29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981" autoAdjust="0"/>
    <p:restoredTop sz="94660"/>
  </p:normalViewPr>
  <p:slideViewPr>
    <p:cSldViewPr snapToGrid="0">
      <p:cViewPr varScale="1">
        <p:scale>
          <a:sx n="63" d="100"/>
          <a:sy n="63" d="100"/>
        </p:scale>
        <p:origin x="477" y="51"/>
      </p:cViewPr>
      <p:guideLst/>
    </p:cSldViewPr>
  </p:slideViewPr>
  <p:notesTextViewPr>
    <p:cViewPr>
      <p:scale>
        <a:sx n="1" d="1"/>
        <a:sy n="1" d="1"/>
      </p:scale>
      <p:origin x="0" y="0"/>
    </p:cViewPr>
  </p:notesTextViewPr>
  <p:sorterViewPr>
    <p:cViewPr>
      <p:scale>
        <a:sx n="100" d="100"/>
        <a:sy n="100" d="100"/>
      </p:scale>
      <p:origin x="0" y="-41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3F4EC7-CDE8-4726-AFD6-2E7FF271E01A}" type="datetimeFigureOut">
              <a:rPr lang="en-US" smtClean="0"/>
              <a:t>7/15/2016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DFC906-247D-4644-90CD-8CF4197B1488}" type="slidenum">
              <a:rPr lang="en-US" smtClean="0"/>
              <a:t>‹#›</a:t>
            </a:fld>
            <a:endParaRPr lang="en-US"/>
          </a:p>
        </p:txBody>
      </p:sp>
    </p:spTree>
    <p:extLst>
      <p:ext uri="{BB962C8B-B14F-4D97-AF65-F5344CB8AC3E}">
        <p14:creationId xmlns:p14="http://schemas.microsoft.com/office/powerpoint/2010/main" val="2552482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3991"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3991"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C416D88-295C-40B3-A4BA-E6F9DC181BF0}" type="datetime1">
              <a:rPr lang="en-US" smtClean="0">
                <a:solidFill>
                  <a:prstClr val="black"/>
                </a:solidFill>
              </a:rPr>
              <a:pPr/>
              <a:t>7/15/2016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807009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4</a:t>
            </a:fld>
            <a:endParaRPr lang="en-US"/>
          </a:p>
        </p:txBody>
      </p:sp>
    </p:spTree>
    <p:extLst>
      <p:ext uri="{BB962C8B-B14F-4D97-AF65-F5344CB8AC3E}">
        <p14:creationId xmlns:p14="http://schemas.microsoft.com/office/powerpoint/2010/main" val="1730337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5</a:t>
            </a:fld>
            <a:endParaRPr lang="en-US"/>
          </a:p>
        </p:txBody>
      </p:sp>
    </p:spTree>
    <p:extLst>
      <p:ext uri="{BB962C8B-B14F-4D97-AF65-F5344CB8AC3E}">
        <p14:creationId xmlns:p14="http://schemas.microsoft.com/office/powerpoint/2010/main" val="2575832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8FFD83-59B1-4CA8-B956-A7E4292D0D52}" type="slidenum">
              <a:rPr lang="en-US" smtClean="0"/>
              <a:t>7</a:t>
            </a:fld>
            <a:endParaRPr lang="en-US"/>
          </a:p>
        </p:txBody>
      </p:sp>
    </p:spTree>
    <p:extLst>
      <p:ext uri="{BB962C8B-B14F-4D97-AF65-F5344CB8AC3E}">
        <p14:creationId xmlns:p14="http://schemas.microsoft.com/office/powerpoint/2010/main" val="3376097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8FFD83-59B1-4CA8-B956-A7E4292D0D52}" type="slidenum">
              <a:rPr lang="en-US" smtClean="0"/>
              <a:t>19</a:t>
            </a:fld>
            <a:endParaRPr lang="en-US"/>
          </a:p>
        </p:txBody>
      </p:sp>
    </p:spTree>
    <p:extLst>
      <p:ext uri="{BB962C8B-B14F-4D97-AF65-F5344CB8AC3E}">
        <p14:creationId xmlns:p14="http://schemas.microsoft.com/office/powerpoint/2010/main" val="2256517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Puffy white clouds in deep blue sky" title="Slide Design Pictur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sp>
        <p:nvSpPr>
          <p:cNvPr id="9" name="Rectangle 8"/>
          <p:cNvSpPr/>
          <p:nvPr/>
        </p:nvSpPr>
        <p:spPr>
          <a:xfrm>
            <a:off x="1600200" y="0"/>
            <a:ext cx="502920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0" name="Picture 9" descr="Closeup of plant shoot" title="Slide Design Picture"/>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Picture 10" descr="Waves" title="Slide Design Picture"/>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2470648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r>
              <a:rPr/>
              <a:t>July 22, 2012</a:t>
            </a:r>
          </a:p>
        </p:txBody>
      </p:sp>
      <p:sp>
        <p:nvSpPr>
          <p:cNvPr id="5" name="Footer Placeholder 4"/>
          <p:cNvSpPr>
            <a:spLocks noGrp="1"/>
          </p:cNvSpPr>
          <p:nvPr>
            <p:ph type="ftr" sz="quarter" idx="11"/>
          </p:nvPr>
        </p:nvSpPr>
        <p:spPr/>
        <p:txBody>
          <a:bodyPr/>
          <a:lstStyle/>
          <a:p>
            <a:r>
              <a:rPr/>
              <a:t>Footer text here</a:t>
            </a:r>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133674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190500"/>
            <a:ext cx="7734300" cy="5986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r>
              <a:rPr/>
              <a:t>July 22, 2012</a:t>
            </a:r>
          </a:p>
        </p:txBody>
      </p:sp>
      <p:sp>
        <p:nvSpPr>
          <p:cNvPr id="5" name="Footer Placeholder 4"/>
          <p:cNvSpPr>
            <a:spLocks noGrp="1"/>
          </p:cNvSpPr>
          <p:nvPr>
            <p:ph type="ftr" sz="quarter" idx="11"/>
          </p:nvPr>
        </p:nvSpPr>
        <p:spPr/>
        <p:txBody>
          <a:bodyPr/>
          <a:lstStyle/>
          <a:p>
            <a:r>
              <a:rPr/>
              <a:t>Footer text here</a:t>
            </a:r>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113476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3pt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3" y="259792"/>
            <a:ext cx="8964246" cy="1075884"/>
          </a:xfrm>
        </p:spPr>
        <p:txBody>
          <a:bodyPr lIns="146304" tIns="91440" rIns="146304" bIns="91440"/>
          <a:lstStyle>
            <a:lvl1pPr>
              <a:lnSpc>
                <a:spcPts val="6175"/>
              </a:lnSpc>
              <a:defRPr sz="5686" baseline="0">
                <a:solidFill>
                  <a:schemeClr val="accent2"/>
                </a:solidFill>
              </a:defRPr>
            </a:lvl1pPr>
          </a:lstStyle>
          <a:p>
            <a:r>
              <a:rPr lang="en-US"/>
              <a:t>Lorem ipsum dolor sit.</a:t>
            </a:r>
          </a:p>
        </p:txBody>
      </p:sp>
    </p:spTree>
    <p:extLst>
      <p:ext uri="{BB962C8B-B14F-4D97-AF65-F5344CB8AC3E}">
        <p14:creationId xmlns:p14="http://schemas.microsoft.com/office/powerpoint/2010/main" val="189489896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10026" y="276087"/>
            <a:ext cx="9371949" cy="964884"/>
          </a:xfrm>
        </p:spPr>
        <p:txBody>
          <a:bodyPr/>
          <a:lstStyle/>
          <a:p>
            <a:r>
              <a:rPr lang="en-US" dirty="0"/>
              <a:t>Click to edit Master title style</a:t>
            </a:r>
            <a:endParaRPr dirty="0"/>
          </a:p>
        </p:txBody>
      </p:sp>
      <p:sp>
        <p:nvSpPr>
          <p:cNvPr id="3" name="Content Placeholder 2"/>
          <p:cNvSpPr>
            <a:spLocks noGrp="1"/>
          </p:cNvSpPr>
          <p:nvPr>
            <p:ph idx="1"/>
          </p:nvPr>
        </p:nvSpPr>
        <p:spPr/>
        <p:txBody>
          <a:bodyPr/>
          <a:lstStyle>
            <a:lvl1pPr>
              <a:defRPr sz="2400" baseline="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r>
              <a:rPr/>
              <a:t>July 22, 2012</a:t>
            </a:r>
          </a:p>
        </p:txBody>
      </p:sp>
      <p:sp>
        <p:nvSpPr>
          <p:cNvPr id="5" name="Footer Placeholder 4"/>
          <p:cNvSpPr>
            <a:spLocks noGrp="1"/>
          </p:cNvSpPr>
          <p:nvPr>
            <p:ph type="ftr" sz="quarter" idx="11"/>
          </p:nvPr>
        </p:nvSpPr>
        <p:spPr/>
        <p:txBody>
          <a:bodyPr/>
          <a:lstStyle/>
          <a:p>
            <a:r>
              <a:rPr lang="en-US" dirty="0"/>
              <a:t>Distinguished Lecture, UC Irvine, February 2016</a:t>
            </a:r>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373336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pic>
        <p:nvPicPr>
          <p:cNvPr id="9" name="Picture 8" descr="Waves" title="Slide Design Pictur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pic>
        <p:nvPicPr>
          <p:cNvPr id="11" name="Picture 10" descr="Closeup of green plants" title="Slide Design Picture"/>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spTree>
    <p:extLst>
      <p:ext uri="{BB962C8B-B14F-4D97-AF65-F5344CB8AC3E}">
        <p14:creationId xmlns:p14="http://schemas.microsoft.com/office/powerpoint/2010/main" val="1071338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r>
              <a:rPr/>
              <a:t>July 22, 2012</a:t>
            </a:r>
          </a:p>
        </p:txBody>
      </p:sp>
      <p:sp>
        <p:nvSpPr>
          <p:cNvPr id="6" name="Footer Placeholder 5"/>
          <p:cNvSpPr>
            <a:spLocks noGrp="1"/>
          </p:cNvSpPr>
          <p:nvPr>
            <p:ph type="ftr" sz="quarter" idx="11"/>
          </p:nvPr>
        </p:nvSpPr>
        <p:spPr/>
        <p:txBody>
          <a:bodyPr/>
          <a:lstStyle/>
          <a:p>
            <a:r>
              <a:rPr/>
              <a:t>Footer text here</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29168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09699" y="2378392"/>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378392"/>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r>
              <a:rPr/>
              <a:t>July 22, 2012</a:t>
            </a:r>
          </a:p>
        </p:txBody>
      </p:sp>
      <p:sp>
        <p:nvSpPr>
          <p:cNvPr id="8" name="Footer Placeholder 7"/>
          <p:cNvSpPr>
            <a:spLocks noGrp="1"/>
          </p:cNvSpPr>
          <p:nvPr>
            <p:ph type="ftr" sz="quarter" idx="11"/>
          </p:nvPr>
        </p:nvSpPr>
        <p:spPr/>
        <p:txBody>
          <a:bodyPr/>
          <a:lstStyle/>
          <a:p>
            <a:r>
              <a:rPr/>
              <a:t>Footer text here</a:t>
            </a:r>
          </a:p>
        </p:txBody>
      </p:sp>
      <p:sp>
        <p:nvSpPr>
          <p:cNvPr id="9" name="Slide Number Placeholder 8"/>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3068068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10026" y="276087"/>
            <a:ext cx="9371949" cy="877464"/>
          </a:xfrm>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r>
              <a:rPr/>
              <a:t>July 22, 2012</a:t>
            </a:r>
          </a:p>
        </p:txBody>
      </p:sp>
      <p:sp>
        <p:nvSpPr>
          <p:cNvPr id="4" name="Footer Placeholder 3"/>
          <p:cNvSpPr>
            <a:spLocks noGrp="1"/>
          </p:cNvSpPr>
          <p:nvPr>
            <p:ph type="ftr" sz="quarter" idx="11"/>
          </p:nvPr>
        </p:nvSpPr>
        <p:spPr/>
        <p:txBody>
          <a:bodyPr/>
          <a:lstStyle/>
          <a:p>
            <a:r>
              <a:rPr/>
              <a:t>Footer text here</a:t>
            </a:r>
          </a:p>
        </p:txBody>
      </p:sp>
      <p:sp>
        <p:nvSpPr>
          <p:cNvPr id="5" name="Slide Number Placeholder 4"/>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847369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a:t>July 22, 2012</a:t>
            </a:r>
          </a:p>
        </p:txBody>
      </p:sp>
      <p:sp>
        <p:nvSpPr>
          <p:cNvPr id="3" name="Footer Placeholder 2"/>
          <p:cNvSpPr>
            <a:spLocks noGrp="1"/>
          </p:cNvSpPr>
          <p:nvPr>
            <p:ph type="ftr" sz="quarter" idx="11"/>
          </p:nvPr>
        </p:nvSpPr>
        <p:spPr/>
        <p:txBody>
          <a:bodyPr/>
          <a:lstStyle/>
          <a:p>
            <a:r>
              <a:rPr/>
              <a:t>Footer text here</a:t>
            </a:r>
          </a:p>
        </p:txBody>
      </p:sp>
      <p:sp>
        <p:nvSpPr>
          <p:cNvPr id="4" name="Slide Number Placeholder 3"/>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3471941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6679" y="919616"/>
            <a:ext cx="4155622" cy="2532888"/>
          </a:xfrm>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626679" y="3446396"/>
            <a:ext cx="4155622" cy="2535303"/>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a:t>July 22, 2012</a:t>
            </a:r>
          </a:p>
        </p:txBody>
      </p:sp>
      <p:sp>
        <p:nvSpPr>
          <p:cNvPr id="6" name="Footer Placeholder 5"/>
          <p:cNvSpPr>
            <a:spLocks noGrp="1"/>
          </p:cNvSpPr>
          <p:nvPr>
            <p:ph type="ftr" sz="quarter" idx="11"/>
          </p:nvPr>
        </p:nvSpPr>
        <p:spPr/>
        <p:txBody>
          <a:bodyPr/>
          <a:lstStyle/>
          <a:p>
            <a:r>
              <a:rPr/>
              <a:t>Footer text here</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236147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6680" y="919616"/>
            <a:ext cx="4155622" cy="2532888"/>
          </a:xfrm>
        </p:spPr>
        <p:txBody>
          <a:bodyPr anchor="b"/>
          <a:lstStyle>
            <a:lvl1pPr>
              <a:defRPr sz="3200"/>
            </a:lvl1pPr>
          </a:lstStyle>
          <a:p>
            <a:r>
              <a:rPr lang="en-US"/>
              <a:t>Click to edit Master title style</a:t>
            </a:r>
            <a:endParaRPr/>
          </a:p>
        </p:txBody>
      </p:sp>
      <p:sp>
        <p:nvSpPr>
          <p:cNvPr id="3" name="Picture Placeholder 2"/>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626680" y="3446397"/>
            <a:ext cx="4155622" cy="2535304"/>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a:t>July 22, 2012</a:t>
            </a:r>
          </a:p>
        </p:txBody>
      </p:sp>
      <p:sp>
        <p:nvSpPr>
          <p:cNvPr id="6" name="Footer Placeholder 5"/>
          <p:cNvSpPr>
            <a:spLocks noGrp="1"/>
          </p:cNvSpPr>
          <p:nvPr>
            <p:ph type="ftr" sz="quarter" idx="11"/>
          </p:nvPr>
        </p:nvSpPr>
        <p:spPr/>
        <p:txBody>
          <a:bodyPr/>
          <a:lstStyle/>
          <a:p>
            <a:r>
              <a:rPr/>
              <a:t>Footer text here</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3863030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accent1">
                  <a:lumMod val="75000"/>
                </a:scheme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800">
                <a:solidFill>
                  <a:schemeClr val="accent1">
                    <a:lumMod val="75000"/>
                  </a:schemeClr>
                </a:solidFill>
              </a:defRPr>
            </a:lvl1pPr>
          </a:lstStyle>
          <a:p>
            <a:fld id="{9CD8D479-8942-46E8-A226-A4E01F7A105C}" type="slidenum">
              <a:rPr/>
              <a:pPr/>
              <a:t>‹#›</a:t>
            </a:fld>
            <a:endParaRPr/>
          </a:p>
        </p:txBody>
      </p:sp>
      <p:sp>
        <p:nvSpPr>
          <p:cNvPr id="4" name="Date Placeholder 3"/>
          <p:cNvSpPr>
            <a:spLocks noGrp="1"/>
          </p:cNvSpPr>
          <p:nvPr>
            <p:ph type="dt" sz="half" idx="2"/>
          </p:nvPr>
        </p:nvSpPr>
        <p:spPr>
          <a:xfrm>
            <a:off x="431101" y="6629400"/>
            <a:ext cx="1000662" cy="228600"/>
          </a:xfrm>
          <a:prstGeom prst="rect">
            <a:avLst/>
          </a:prstGeom>
        </p:spPr>
        <p:txBody>
          <a:bodyPr vert="horz" lIns="91440" tIns="45720" rIns="91440" bIns="45720" rtlCol="0" anchor="ctr"/>
          <a:lstStyle>
            <a:lvl1pPr algn="r">
              <a:defRPr sz="800">
                <a:solidFill>
                  <a:schemeClr val="accent1">
                    <a:lumMod val="75000"/>
                  </a:schemeClr>
                </a:solidFill>
              </a:defRPr>
            </a:lvl1pPr>
          </a:lstStyle>
          <a:p>
            <a:r>
              <a:rPr/>
              <a:t>July 22, 2012</a:t>
            </a:r>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800">
                <a:solidFill>
                  <a:schemeClr val="accent1">
                    <a:lumMod val="75000"/>
                  </a:schemeClr>
                </a:solidFill>
              </a:defRPr>
            </a:lvl1pPr>
          </a:lstStyle>
          <a:p>
            <a:r>
              <a:rPr/>
              <a:t>Footer text here</a:t>
            </a:r>
          </a:p>
        </p:txBody>
      </p:sp>
    </p:spTree>
    <p:extLst>
      <p:ext uri="{BB962C8B-B14F-4D97-AF65-F5344CB8AC3E}">
        <p14:creationId xmlns:p14="http://schemas.microsoft.com/office/powerpoint/2010/main" val="1143695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3400" kern="1200">
          <a:solidFill>
            <a:schemeClr val="accent1"/>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777" y="1436233"/>
            <a:ext cx="4846320" cy="2387600"/>
          </a:xfrm>
        </p:spPr>
        <p:txBody>
          <a:bodyPr>
            <a:normAutofit fontScale="90000"/>
          </a:bodyPr>
          <a:lstStyle/>
          <a:p>
            <a:r>
              <a:rPr lang="en-US" dirty="0"/>
              <a:t>Industrial Research and Open Source – Reasons and </a:t>
            </a:r>
          </a:p>
        </p:txBody>
      </p:sp>
      <p:sp>
        <p:nvSpPr>
          <p:cNvPr id="3" name="Subtitle 2"/>
          <p:cNvSpPr>
            <a:spLocks noGrp="1"/>
          </p:cNvSpPr>
          <p:nvPr>
            <p:ph type="subTitle" idx="1"/>
          </p:nvPr>
        </p:nvSpPr>
        <p:spPr>
          <a:xfrm>
            <a:off x="1751777" y="4188713"/>
            <a:ext cx="4846320" cy="974302"/>
          </a:xfrm>
        </p:spPr>
        <p:txBody>
          <a:bodyPr>
            <a:noAutofit/>
          </a:bodyPr>
          <a:lstStyle/>
          <a:p>
            <a:r>
              <a:rPr lang="en-US" sz="2000" dirty="0"/>
              <a:t>Judith Bishop and </a:t>
            </a:r>
            <a:r>
              <a:rPr lang="en-US" sz="2000"/>
              <a:t>Arun Kalyanasundaram</a:t>
            </a:r>
            <a:endParaRPr lang="en-US" sz="2000" dirty="0"/>
          </a:p>
          <a:p>
            <a:r>
              <a:rPr lang="en-US" sz="2000" dirty="0"/>
              <a:t>Microsoft Research</a:t>
            </a:r>
          </a:p>
        </p:txBody>
      </p:sp>
    </p:spTree>
    <p:extLst>
      <p:ext uri="{BB962C8B-B14F-4D97-AF65-F5344CB8AC3E}">
        <p14:creationId xmlns:p14="http://schemas.microsoft.com/office/powerpoint/2010/main" val="1156166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446" y="381268"/>
            <a:ext cx="9371949" cy="877464"/>
          </a:xfrm>
        </p:spPr>
        <p:txBody>
          <a:bodyPr/>
          <a:lstStyle/>
          <a:p>
            <a:r>
              <a:rPr lang="en-US" dirty="0" err="1"/>
              <a:t>Unforseen</a:t>
            </a:r>
            <a:r>
              <a:rPr lang="en-US" dirty="0"/>
              <a:t> Benefits of Open-Source</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8BAA00">
                    <a:lumMod val="75000"/>
                  </a:srgbClr>
                </a:solidFill>
                <a:effectLst/>
                <a:uLnTx/>
                <a:uFillTx/>
                <a:latin typeface="Corbel" panose="020B0503020204020204"/>
                <a:ea typeface="+mn-ea"/>
                <a:cs typeface="+mn-cs"/>
              </a:rPr>
              <a:t>July 22, 2012</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8BAA00">
                    <a:lumMod val="75000"/>
                  </a:srgbClr>
                </a:solidFill>
                <a:effectLst/>
                <a:uLnTx/>
                <a:uFillTx/>
                <a:latin typeface="Corbel" panose="020B0503020204020204"/>
                <a:ea typeface="+mn-ea"/>
                <a:cs typeface="+mn-cs"/>
              </a:rPr>
              <a:t>Distinguished Lecture, UC Irvine, February 2016</a:t>
            </a:r>
            <a:endParaRPr kumimoji="0" lang="en-US" sz="800" b="0" i="0" u="none" strike="noStrike" kern="1200" cap="none" spc="0" normalizeH="0" baseline="0" noProof="0" dirty="0">
              <a:ln>
                <a:noFill/>
              </a:ln>
              <a:solidFill>
                <a:srgbClr val="8BAA00">
                  <a:lumMod val="75000"/>
                </a:srgbClr>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D8D479-8942-46E8-A226-A4E01F7A105C}" type="slidenum">
              <a:rPr kumimoji="0" lang="en-US" sz="800" b="0" i="0" u="none" strike="noStrike" kern="1200" cap="none" spc="0" normalizeH="0" baseline="0" noProof="0" smtClean="0">
                <a:ln>
                  <a:noFill/>
                </a:ln>
                <a:solidFill>
                  <a:srgbClr val="8BAA00">
                    <a:lumMod val="75000"/>
                  </a:srgbClr>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800" b="0" i="0" u="none" strike="noStrike" kern="1200" cap="none" spc="0" normalizeH="0" baseline="0" noProof="0">
              <a:ln>
                <a:noFill/>
              </a:ln>
              <a:solidFill>
                <a:srgbClr val="8BAA00">
                  <a:lumMod val="75000"/>
                </a:srgbClr>
              </a:solidFill>
              <a:effectLst/>
              <a:uLnTx/>
              <a:uFillTx/>
              <a:latin typeface="Corbel" panose="020B0503020204020204"/>
              <a:ea typeface="+mn-ea"/>
              <a:cs typeface="+mn-cs"/>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8889" y="4115609"/>
            <a:ext cx="1079075" cy="1079075"/>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5370" y="1478739"/>
            <a:ext cx="1167219" cy="1167219"/>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1846" y="1475824"/>
            <a:ext cx="1014042" cy="110530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0467" y="2581130"/>
            <a:ext cx="1190307" cy="1190307"/>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94164" y="3820555"/>
            <a:ext cx="1819512" cy="1285788"/>
          </a:xfrm>
          <a:prstGeom prst="rect">
            <a:avLst/>
          </a:prstGeom>
        </p:spPr>
      </p:pic>
      <p:sp>
        <p:nvSpPr>
          <p:cNvPr id="18" name="TextBox 17"/>
          <p:cNvSpPr txBox="1"/>
          <p:nvPr/>
        </p:nvSpPr>
        <p:spPr>
          <a:xfrm>
            <a:off x="1353192" y="5194684"/>
            <a:ext cx="1638590" cy="369332"/>
          </a:xfrm>
          <a:prstGeom prst="rect">
            <a:avLst/>
          </a:prstGeom>
          <a:noFill/>
        </p:spPr>
        <p:txBody>
          <a:bodyPr wrap="none" rtlCol="0">
            <a:spAutoFit/>
          </a:bodyPr>
          <a:lstStyle/>
          <a:p>
            <a:r>
              <a:rPr lang="en-US" dirty="0"/>
              <a:t>Self-Document</a:t>
            </a:r>
          </a:p>
        </p:txBody>
      </p:sp>
      <p:sp>
        <p:nvSpPr>
          <p:cNvPr id="19" name="TextBox 18"/>
          <p:cNvSpPr txBox="1"/>
          <p:nvPr/>
        </p:nvSpPr>
        <p:spPr>
          <a:xfrm>
            <a:off x="1353192" y="2632327"/>
            <a:ext cx="2011576" cy="646331"/>
          </a:xfrm>
          <a:prstGeom prst="rect">
            <a:avLst/>
          </a:prstGeom>
          <a:noFill/>
        </p:spPr>
        <p:txBody>
          <a:bodyPr wrap="none" rtlCol="0">
            <a:spAutoFit/>
          </a:bodyPr>
          <a:lstStyle/>
          <a:p>
            <a:r>
              <a:rPr lang="en-US" dirty="0"/>
              <a:t>Improve Portability</a:t>
            </a:r>
          </a:p>
          <a:p>
            <a:pPr algn="ctr"/>
            <a:r>
              <a:rPr lang="en-US" dirty="0"/>
              <a:t>(Cross-Platform)</a:t>
            </a:r>
          </a:p>
        </p:txBody>
      </p:sp>
      <p:sp>
        <p:nvSpPr>
          <p:cNvPr id="20" name="TextBox 19"/>
          <p:cNvSpPr txBox="1"/>
          <p:nvPr/>
        </p:nvSpPr>
        <p:spPr>
          <a:xfrm>
            <a:off x="4025444" y="3771437"/>
            <a:ext cx="2687954" cy="707886"/>
          </a:xfrm>
          <a:prstGeom prst="rect">
            <a:avLst/>
          </a:prstGeom>
          <a:noFill/>
        </p:spPr>
        <p:txBody>
          <a:bodyPr wrap="square" rtlCol="0">
            <a:spAutoFit/>
          </a:bodyPr>
          <a:lstStyle/>
          <a:p>
            <a:pPr algn="ctr"/>
            <a:r>
              <a:rPr lang="en-US" dirty="0"/>
              <a:t>Community Driven</a:t>
            </a:r>
          </a:p>
          <a:p>
            <a:pPr algn="ctr"/>
            <a:r>
              <a:rPr lang="en-US" sz="1100" i="1" dirty="0"/>
              <a:t>(A few projects are maintained by the community)</a:t>
            </a:r>
          </a:p>
        </p:txBody>
      </p:sp>
      <p:sp>
        <p:nvSpPr>
          <p:cNvPr id="21" name="TextBox 20"/>
          <p:cNvSpPr txBox="1"/>
          <p:nvPr/>
        </p:nvSpPr>
        <p:spPr>
          <a:xfrm>
            <a:off x="7733133" y="5064197"/>
            <a:ext cx="1885453" cy="369332"/>
          </a:xfrm>
          <a:prstGeom prst="rect">
            <a:avLst/>
          </a:prstGeom>
          <a:noFill/>
        </p:spPr>
        <p:txBody>
          <a:bodyPr wrap="none" rtlCol="0">
            <a:spAutoFit/>
          </a:bodyPr>
          <a:lstStyle/>
          <a:p>
            <a:r>
              <a:rPr lang="en-US" dirty="0"/>
              <a:t>Increase adoption</a:t>
            </a:r>
          </a:p>
        </p:txBody>
      </p:sp>
      <p:sp>
        <p:nvSpPr>
          <p:cNvPr id="22" name="TextBox 21"/>
          <p:cNvSpPr txBox="1"/>
          <p:nvPr/>
        </p:nvSpPr>
        <p:spPr>
          <a:xfrm>
            <a:off x="7733133" y="2655477"/>
            <a:ext cx="1851469" cy="369332"/>
          </a:xfrm>
          <a:prstGeom prst="rect">
            <a:avLst/>
          </a:prstGeom>
          <a:noFill/>
        </p:spPr>
        <p:txBody>
          <a:bodyPr wrap="none" rtlCol="0">
            <a:spAutoFit/>
          </a:bodyPr>
          <a:lstStyle/>
          <a:p>
            <a:r>
              <a:rPr lang="en-US" dirty="0"/>
              <a:t>Improve Usability</a:t>
            </a:r>
          </a:p>
        </p:txBody>
      </p:sp>
    </p:spTree>
    <p:extLst>
      <p:ext uri="{BB962C8B-B14F-4D97-AF65-F5344CB8AC3E}">
        <p14:creationId xmlns:p14="http://schemas.microsoft.com/office/powerpoint/2010/main" val="2740013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Oval 60"/>
          <p:cNvSpPr/>
          <p:nvPr/>
        </p:nvSpPr>
        <p:spPr>
          <a:xfrm>
            <a:off x="7640058" y="5507402"/>
            <a:ext cx="136300" cy="227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
        <p:nvSpPr>
          <p:cNvPr id="8" name="Title 7"/>
          <p:cNvSpPr>
            <a:spLocks noGrp="1"/>
          </p:cNvSpPr>
          <p:nvPr>
            <p:ph type="title"/>
          </p:nvPr>
        </p:nvSpPr>
        <p:spPr/>
        <p:txBody>
          <a:bodyPr>
            <a:normAutofit/>
          </a:bodyPr>
          <a:lstStyle/>
          <a:p>
            <a:r>
              <a:rPr lang="en-US" dirty="0"/>
              <a:t>Number of Contributors vs Project Stage</a:t>
            </a:r>
          </a:p>
        </p:txBody>
      </p:sp>
      <p:sp>
        <p:nvSpPr>
          <p:cNvPr id="4" name="Date Placeholder 3"/>
          <p:cNvSpPr>
            <a:spLocks noGrp="1"/>
          </p:cNvSpPr>
          <p:nvPr>
            <p:ph type="dt" sz="half" idx="10"/>
          </p:nvPr>
        </p:nvSpPr>
        <p:spPr/>
        <p:txBody>
          <a:bodyPr/>
          <a:lstStyle/>
          <a:p>
            <a:r>
              <a:rPr lang="en-US">
                <a:solidFill>
                  <a:srgbClr val="8BAA00">
                    <a:lumMod val="75000"/>
                  </a:srgbClr>
                </a:solidFill>
                <a:latin typeface="Corbel"/>
              </a:rPr>
              <a:t>July 22, 2012</a:t>
            </a:r>
          </a:p>
        </p:txBody>
      </p:sp>
      <p:sp>
        <p:nvSpPr>
          <p:cNvPr id="5" name="Footer Placeholder 4"/>
          <p:cNvSpPr>
            <a:spLocks noGrp="1"/>
          </p:cNvSpPr>
          <p:nvPr>
            <p:ph type="ftr" sz="quarter" idx="11"/>
          </p:nvPr>
        </p:nvSpPr>
        <p:spPr/>
        <p:txBody>
          <a:bodyPr/>
          <a:lstStyle/>
          <a:p>
            <a:r>
              <a:rPr lang="en-US">
                <a:solidFill>
                  <a:srgbClr val="8BAA00">
                    <a:lumMod val="75000"/>
                  </a:srgbClr>
                </a:solidFill>
                <a:latin typeface="Corbel"/>
              </a:rPr>
              <a:t>Distinguished Lecture, UC Irvine, February 2016</a:t>
            </a:r>
            <a:endParaRPr lang="en-US" dirty="0">
              <a:solidFill>
                <a:srgbClr val="8BAA00">
                  <a:lumMod val="75000"/>
                </a:srgbClr>
              </a:solidFill>
              <a:latin typeface="Corbel"/>
            </a:endParaRPr>
          </a:p>
        </p:txBody>
      </p:sp>
      <p:sp>
        <p:nvSpPr>
          <p:cNvPr id="6" name="Slide Number Placeholder 5"/>
          <p:cNvSpPr>
            <a:spLocks noGrp="1"/>
          </p:cNvSpPr>
          <p:nvPr>
            <p:ph type="sldNum" sz="quarter" idx="12"/>
          </p:nvPr>
        </p:nvSpPr>
        <p:spPr/>
        <p:txBody>
          <a:bodyPr/>
          <a:lstStyle/>
          <a:p>
            <a:fld id="{9CD8D479-8942-46E8-A226-A4E01F7A105C}" type="slidenum">
              <a:rPr lang="en-US" smtClean="0">
                <a:solidFill>
                  <a:srgbClr val="8BAA00">
                    <a:lumMod val="75000"/>
                  </a:srgbClr>
                </a:solidFill>
                <a:latin typeface="Corbel"/>
              </a:rPr>
              <a:pPr/>
              <a:t>11</a:t>
            </a:fld>
            <a:endParaRPr lang="en-US">
              <a:solidFill>
                <a:srgbClr val="8BAA00">
                  <a:lumMod val="75000"/>
                </a:srgbClr>
              </a:solidFill>
              <a:latin typeface="Corbel"/>
            </a:endParaRPr>
          </a:p>
        </p:txBody>
      </p:sp>
      <p:cxnSp>
        <p:nvCxnSpPr>
          <p:cNvPr id="9" name="Straight Arrow Connector 8"/>
          <p:cNvCxnSpPr/>
          <p:nvPr/>
        </p:nvCxnSpPr>
        <p:spPr>
          <a:xfrm flipV="1">
            <a:off x="2489719" y="1396148"/>
            <a:ext cx="28262" cy="437130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2489718" y="5756896"/>
            <a:ext cx="6082782" cy="1055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669357" y="5826842"/>
            <a:ext cx="646331" cy="369332"/>
          </a:xfrm>
          <a:prstGeom prst="rect">
            <a:avLst/>
          </a:prstGeom>
          <a:noFill/>
        </p:spPr>
        <p:txBody>
          <a:bodyPr wrap="none" rtlCol="0">
            <a:spAutoFit/>
          </a:bodyPr>
          <a:lstStyle/>
          <a:p>
            <a:r>
              <a:rPr lang="en-US" b="1" dirty="0">
                <a:solidFill>
                  <a:srgbClr val="DDDDDD">
                    <a:lumMod val="50000"/>
                  </a:srgbClr>
                </a:solidFill>
                <a:latin typeface="Corbel"/>
              </a:rPr>
              <a:t>New</a:t>
            </a:r>
          </a:p>
        </p:txBody>
      </p:sp>
      <p:sp>
        <p:nvSpPr>
          <p:cNvPr id="20" name="TextBox 19"/>
          <p:cNvSpPr txBox="1"/>
          <p:nvPr/>
        </p:nvSpPr>
        <p:spPr>
          <a:xfrm>
            <a:off x="3606036" y="5817070"/>
            <a:ext cx="1040932" cy="369332"/>
          </a:xfrm>
          <a:prstGeom prst="rect">
            <a:avLst/>
          </a:prstGeom>
          <a:noFill/>
        </p:spPr>
        <p:txBody>
          <a:bodyPr wrap="none" rtlCol="0">
            <a:spAutoFit/>
          </a:bodyPr>
          <a:lstStyle/>
          <a:p>
            <a:r>
              <a:rPr lang="en-US" b="1" dirty="0">
                <a:solidFill>
                  <a:srgbClr val="DDDDDD">
                    <a:lumMod val="50000"/>
                  </a:srgbClr>
                </a:solidFill>
                <a:latin typeface="Corbel"/>
              </a:rPr>
              <a:t>Evolving</a:t>
            </a:r>
          </a:p>
        </p:txBody>
      </p:sp>
      <p:sp>
        <p:nvSpPr>
          <p:cNvPr id="21" name="TextBox 20"/>
          <p:cNvSpPr txBox="1"/>
          <p:nvPr/>
        </p:nvSpPr>
        <p:spPr>
          <a:xfrm>
            <a:off x="4656607" y="5817072"/>
            <a:ext cx="1690579" cy="646331"/>
          </a:xfrm>
          <a:prstGeom prst="rect">
            <a:avLst/>
          </a:prstGeom>
          <a:noFill/>
        </p:spPr>
        <p:txBody>
          <a:bodyPr wrap="square" rtlCol="0">
            <a:spAutoFit/>
          </a:bodyPr>
          <a:lstStyle/>
          <a:p>
            <a:pPr algn="ctr"/>
            <a:r>
              <a:rPr lang="en-US" b="1" dirty="0">
                <a:solidFill>
                  <a:srgbClr val="DDDDDD">
                    <a:lumMod val="50000"/>
                  </a:srgbClr>
                </a:solidFill>
                <a:latin typeface="Corbel"/>
              </a:rPr>
              <a:t>Stable Community</a:t>
            </a:r>
          </a:p>
        </p:txBody>
      </p:sp>
      <p:sp>
        <p:nvSpPr>
          <p:cNvPr id="22" name="TextBox 21"/>
          <p:cNvSpPr txBox="1"/>
          <p:nvPr/>
        </p:nvSpPr>
        <p:spPr>
          <a:xfrm>
            <a:off x="6423595" y="5795069"/>
            <a:ext cx="1008794" cy="646331"/>
          </a:xfrm>
          <a:prstGeom prst="rect">
            <a:avLst/>
          </a:prstGeom>
          <a:noFill/>
        </p:spPr>
        <p:txBody>
          <a:bodyPr wrap="square" rtlCol="0">
            <a:spAutoFit/>
          </a:bodyPr>
          <a:lstStyle/>
          <a:p>
            <a:pPr algn="ctr"/>
            <a:r>
              <a:rPr lang="en-US" b="1" dirty="0">
                <a:solidFill>
                  <a:srgbClr val="DDDDDD">
                    <a:lumMod val="50000"/>
                  </a:srgbClr>
                </a:solidFill>
                <a:latin typeface="Corbel"/>
              </a:rPr>
              <a:t>Winding Down</a:t>
            </a:r>
          </a:p>
        </p:txBody>
      </p:sp>
      <p:sp>
        <p:nvSpPr>
          <p:cNvPr id="23" name="TextBox 22"/>
          <p:cNvSpPr txBox="1"/>
          <p:nvPr/>
        </p:nvSpPr>
        <p:spPr>
          <a:xfrm>
            <a:off x="7349707" y="5871840"/>
            <a:ext cx="1133390" cy="369332"/>
          </a:xfrm>
          <a:prstGeom prst="rect">
            <a:avLst/>
          </a:prstGeom>
          <a:noFill/>
        </p:spPr>
        <p:txBody>
          <a:bodyPr wrap="square" rtlCol="0">
            <a:spAutoFit/>
          </a:bodyPr>
          <a:lstStyle/>
          <a:p>
            <a:pPr algn="ctr"/>
            <a:r>
              <a:rPr lang="en-US" b="1" dirty="0">
                <a:solidFill>
                  <a:srgbClr val="DDDDDD">
                    <a:lumMod val="50000"/>
                  </a:srgbClr>
                </a:solidFill>
                <a:latin typeface="Corbel"/>
              </a:rPr>
              <a:t>Inactive</a:t>
            </a:r>
          </a:p>
        </p:txBody>
      </p:sp>
      <p:sp>
        <p:nvSpPr>
          <p:cNvPr id="24" name="TextBox 23"/>
          <p:cNvSpPr txBox="1"/>
          <p:nvPr/>
        </p:nvSpPr>
        <p:spPr>
          <a:xfrm rot="16200000">
            <a:off x="1876020" y="5140906"/>
            <a:ext cx="889987" cy="369332"/>
          </a:xfrm>
          <a:prstGeom prst="rect">
            <a:avLst/>
          </a:prstGeom>
          <a:noFill/>
          <a:ln>
            <a:noFill/>
          </a:ln>
        </p:spPr>
        <p:txBody>
          <a:bodyPr wrap="none" rtlCol="0">
            <a:spAutoFit/>
          </a:bodyPr>
          <a:lstStyle/>
          <a:p>
            <a:r>
              <a:rPr lang="en-US" dirty="0">
                <a:ln w="0"/>
                <a:solidFill>
                  <a:prstClr val="white">
                    <a:lumMod val="65000"/>
                  </a:prstClr>
                </a:solidFill>
                <a:effectLst>
                  <a:outerShdw blurRad="38100" dist="19050" dir="2700000" algn="tl" rotWithShape="0">
                    <a:srgbClr val="4D3E2F">
                      <a:alpha val="40000"/>
                    </a:srgbClr>
                  </a:outerShdw>
                </a:effectLst>
                <a:latin typeface="Corbel"/>
              </a:rPr>
              <a:t>SMALL</a:t>
            </a:r>
          </a:p>
        </p:txBody>
      </p:sp>
      <p:sp>
        <p:nvSpPr>
          <p:cNvPr id="25" name="TextBox 24"/>
          <p:cNvSpPr txBox="1"/>
          <p:nvPr/>
        </p:nvSpPr>
        <p:spPr>
          <a:xfrm rot="16200000">
            <a:off x="1710932" y="3851701"/>
            <a:ext cx="1144176" cy="369332"/>
          </a:xfrm>
          <a:prstGeom prst="rect">
            <a:avLst/>
          </a:prstGeom>
          <a:noFill/>
          <a:ln>
            <a:noFill/>
          </a:ln>
        </p:spPr>
        <p:txBody>
          <a:bodyPr wrap="none" rtlCol="0">
            <a:spAutoFit/>
          </a:bodyPr>
          <a:lstStyle/>
          <a:p>
            <a:r>
              <a:rPr lang="en-US" dirty="0">
                <a:ln w="0"/>
                <a:solidFill>
                  <a:prstClr val="white">
                    <a:lumMod val="65000"/>
                  </a:prstClr>
                </a:solidFill>
                <a:effectLst>
                  <a:outerShdw blurRad="38100" dist="19050" dir="2700000" algn="tl" rotWithShape="0">
                    <a:srgbClr val="4D3E2F">
                      <a:alpha val="40000"/>
                    </a:srgbClr>
                  </a:outerShdw>
                </a:effectLst>
                <a:latin typeface="Corbel"/>
              </a:rPr>
              <a:t>MEDIUJM</a:t>
            </a:r>
          </a:p>
        </p:txBody>
      </p:sp>
      <p:sp>
        <p:nvSpPr>
          <p:cNvPr id="26" name="TextBox 25"/>
          <p:cNvSpPr txBox="1"/>
          <p:nvPr/>
        </p:nvSpPr>
        <p:spPr>
          <a:xfrm rot="16200000">
            <a:off x="1871505" y="2357348"/>
            <a:ext cx="899017" cy="369332"/>
          </a:xfrm>
          <a:prstGeom prst="rect">
            <a:avLst/>
          </a:prstGeom>
          <a:noFill/>
          <a:ln>
            <a:noFill/>
          </a:ln>
        </p:spPr>
        <p:txBody>
          <a:bodyPr wrap="square" rtlCol="0">
            <a:spAutoFit/>
          </a:bodyPr>
          <a:lstStyle/>
          <a:p>
            <a:r>
              <a:rPr lang="en-US" dirty="0">
                <a:ln w="0"/>
                <a:solidFill>
                  <a:prstClr val="white">
                    <a:lumMod val="65000"/>
                  </a:prstClr>
                </a:solidFill>
                <a:effectLst>
                  <a:outerShdw blurRad="38100" dist="19050" dir="2700000" algn="tl" rotWithShape="0">
                    <a:srgbClr val="4D3E2F">
                      <a:alpha val="40000"/>
                    </a:srgbClr>
                  </a:outerShdw>
                </a:effectLst>
                <a:latin typeface="Corbel"/>
              </a:rPr>
              <a:t>LARGE</a:t>
            </a:r>
          </a:p>
        </p:txBody>
      </p:sp>
      <p:sp>
        <p:nvSpPr>
          <p:cNvPr id="27" name="TextBox 26"/>
          <p:cNvSpPr txBox="1"/>
          <p:nvPr/>
        </p:nvSpPr>
        <p:spPr>
          <a:xfrm rot="16200000">
            <a:off x="1122099" y="3580705"/>
            <a:ext cx="1713355" cy="307777"/>
          </a:xfrm>
          <a:prstGeom prst="rect">
            <a:avLst/>
          </a:prstGeom>
          <a:noFill/>
        </p:spPr>
        <p:txBody>
          <a:bodyPr wrap="none" rtlCol="0">
            <a:spAutoFit/>
          </a:bodyPr>
          <a:lstStyle/>
          <a:p>
            <a:r>
              <a:rPr lang="en-US" sz="1400" b="1" dirty="0">
                <a:solidFill>
                  <a:srgbClr val="4D3E2F"/>
                </a:solidFill>
                <a:latin typeface="Corbel"/>
                <a:sym typeface="Wingdings" panose="05000000000000000000" pitchFamily="2" charset="2"/>
              </a:rPr>
              <a:t>CONTRIBUTORS </a:t>
            </a:r>
            <a:endParaRPr lang="en-US" sz="1400" b="1" dirty="0">
              <a:solidFill>
                <a:srgbClr val="4D3E2F"/>
              </a:solidFill>
              <a:latin typeface="Corbel"/>
            </a:endParaRPr>
          </a:p>
        </p:txBody>
      </p:sp>
      <p:sp>
        <p:nvSpPr>
          <p:cNvPr id="28" name="TextBox 27"/>
          <p:cNvSpPr txBox="1"/>
          <p:nvPr/>
        </p:nvSpPr>
        <p:spPr>
          <a:xfrm>
            <a:off x="4764221" y="6171465"/>
            <a:ext cx="1441508" cy="307777"/>
          </a:xfrm>
          <a:prstGeom prst="rect">
            <a:avLst/>
          </a:prstGeom>
          <a:noFill/>
        </p:spPr>
        <p:txBody>
          <a:bodyPr wrap="none" rtlCol="0">
            <a:spAutoFit/>
          </a:bodyPr>
          <a:lstStyle/>
          <a:p>
            <a:r>
              <a:rPr lang="en-US" sz="1400" b="1" dirty="0">
                <a:solidFill>
                  <a:srgbClr val="4D3E2F"/>
                </a:solidFill>
                <a:latin typeface="Corbel"/>
              </a:rPr>
              <a:t>Project Stage </a:t>
            </a:r>
            <a:r>
              <a:rPr lang="en-US" sz="1400" b="1" dirty="0">
                <a:solidFill>
                  <a:srgbClr val="4D3E2F"/>
                </a:solidFill>
                <a:latin typeface="Corbel"/>
                <a:sym typeface="Wingdings" panose="05000000000000000000" pitchFamily="2" charset="2"/>
              </a:rPr>
              <a:t></a:t>
            </a:r>
            <a:endParaRPr lang="en-US" sz="1400" b="1" dirty="0">
              <a:solidFill>
                <a:srgbClr val="4D3E2F"/>
              </a:solidFill>
              <a:latin typeface="Corbel"/>
            </a:endParaRPr>
          </a:p>
        </p:txBody>
      </p:sp>
      <p:sp>
        <p:nvSpPr>
          <p:cNvPr id="51" name="Oval 50"/>
          <p:cNvSpPr/>
          <p:nvPr/>
        </p:nvSpPr>
        <p:spPr>
          <a:xfrm>
            <a:off x="2807031" y="5394991"/>
            <a:ext cx="70840" cy="952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
        <p:nvSpPr>
          <p:cNvPr id="52" name="Oval 51"/>
          <p:cNvSpPr/>
          <p:nvPr/>
        </p:nvSpPr>
        <p:spPr>
          <a:xfrm>
            <a:off x="2772732" y="5567838"/>
            <a:ext cx="70840" cy="952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
        <p:nvSpPr>
          <p:cNvPr id="53" name="Oval 52"/>
          <p:cNvSpPr/>
          <p:nvPr/>
        </p:nvSpPr>
        <p:spPr>
          <a:xfrm>
            <a:off x="3769182" y="5400157"/>
            <a:ext cx="70840" cy="952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
        <p:nvSpPr>
          <p:cNvPr id="56" name="Oval 55"/>
          <p:cNvSpPr/>
          <p:nvPr/>
        </p:nvSpPr>
        <p:spPr>
          <a:xfrm>
            <a:off x="4353300" y="3393689"/>
            <a:ext cx="136300" cy="227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
        <p:nvSpPr>
          <p:cNvPr id="64" name="Oval 63"/>
          <p:cNvSpPr/>
          <p:nvPr/>
        </p:nvSpPr>
        <p:spPr>
          <a:xfrm>
            <a:off x="4175508" y="3822532"/>
            <a:ext cx="136300" cy="227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
        <p:nvSpPr>
          <p:cNvPr id="73" name="Oval 72"/>
          <p:cNvSpPr/>
          <p:nvPr/>
        </p:nvSpPr>
        <p:spPr>
          <a:xfrm>
            <a:off x="6861435" y="5386662"/>
            <a:ext cx="70840" cy="952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
        <p:nvSpPr>
          <p:cNvPr id="74" name="Oval 73"/>
          <p:cNvSpPr/>
          <p:nvPr/>
        </p:nvSpPr>
        <p:spPr>
          <a:xfrm>
            <a:off x="6817677" y="5540654"/>
            <a:ext cx="70840" cy="952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
        <p:nvSpPr>
          <p:cNvPr id="45" name="Oval 44"/>
          <p:cNvSpPr/>
          <p:nvPr/>
        </p:nvSpPr>
        <p:spPr>
          <a:xfrm>
            <a:off x="3883482" y="5552557"/>
            <a:ext cx="70840" cy="952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
        <p:nvSpPr>
          <p:cNvPr id="46" name="Oval 45"/>
          <p:cNvSpPr/>
          <p:nvPr/>
        </p:nvSpPr>
        <p:spPr>
          <a:xfrm>
            <a:off x="3901492" y="5250302"/>
            <a:ext cx="70840" cy="952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
        <p:nvSpPr>
          <p:cNvPr id="47" name="Oval 46"/>
          <p:cNvSpPr/>
          <p:nvPr/>
        </p:nvSpPr>
        <p:spPr>
          <a:xfrm>
            <a:off x="3944565" y="5394991"/>
            <a:ext cx="70840" cy="952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
        <p:nvSpPr>
          <p:cNvPr id="48" name="Oval 47"/>
          <p:cNvSpPr/>
          <p:nvPr/>
        </p:nvSpPr>
        <p:spPr>
          <a:xfrm>
            <a:off x="4053258" y="5394990"/>
            <a:ext cx="70840" cy="952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
        <p:nvSpPr>
          <p:cNvPr id="49" name="Oval 48"/>
          <p:cNvSpPr/>
          <p:nvPr/>
        </p:nvSpPr>
        <p:spPr>
          <a:xfrm>
            <a:off x="4208239" y="5214712"/>
            <a:ext cx="70840" cy="952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
        <p:nvSpPr>
          <p:cNvPr id="62" name="Oval 61"/>
          <p:cNvSpPr/>
          <p:nvPr/>
        </p:nvSpPr>
        <p:spPr>
          <a:xfrm>
            <a:off x="4140090" y="4480538"/>
            <a:ext cx="136300" cy="227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
        <p:nvSpPr>
          <p:cNvPr id="63" name="Oval 62"/>
          <p:cNvSpPr/>
          <p:nvPr/>
        </p:nvSpPr>
        <p:spPr>
          <a:xfrm>
            <a:off x="7524669" y="5504944"/>
            <a:ext cx="70840" cy="952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
        <p:nvSpPr>
          <p:cNvPr id="76" name="Oval 75"/>
          <p:cNvSpPr/>
          <p:nvPr/>
        </p:nvSpPr>
        <p:spPr>
          <a:xfrm>
            <a:off x="6703766" y="5345122"/>
            <a:ext cx="70840" cy="952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
        <p:nvSpPr>
          <p:cNvPr id="82" name="Oval 81"/>
          <p:cNvSpPr/>
          <p:nvPr/>
        </p:nvSpPr>
        <p:spPr>
          <a:xfrm>
            <a:off x="7595076" y="5271619"/>
            <a:ext cx="70840" cy="952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
        <p:nvSpPr>
          <p:cNvPr id="11" name="Freeform 10"/>
          <p:cNvSpPr/>
          <p:nvPr/>
        </p:nvSpPr>
        <p:spPr>
          <a:xfrm>
            <a:off x="2711607" y="1534033"/>
            <a:ext cx="5494763" cy="4108485"/>
          </a:xfrm>
          <a:custGeom>
            <a:avLst/>
            <a:gdLst>
              <a:gd name="connsiteX0" fmla="*/ 0 w 7326351"/>
              <a:gd name="connsiteY0" fmla="*/ 4108485 h 4108485"/>
              <a:gd name="connsiteX1" fmla="*/ 2754351 w 7326351"/>
              <a:gd name="connsiteY1" fmla="*/ 517792 h 4108485"/>
              <a:gd name="connsiteX2" fmla="*/ 4739268 w 7326351"/>
              <a:gd name="connsiteY2" fmla="*/ 317070 h 4108485"/>
              <a:gd name="connsiteX3" fmla="*/ 5742878 w 7326351"/>
              <a:gd name="connsiteY3" fmla="*/ 3327900 h 4108485"/>
              <a:gd name="connsiteX4" fmla="*/ 7326351 w 7326351"/>
              <a:gd name="connsiteY4" fmla="*/ 4030427 h 4108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6351" h="4108485">
                <a:moveTo>
                  <a:pt x="0" y="4108485"/>
                </a:moveTo>
                <a:cubicBezTo>
                  <a:pt x="982236" y="2629090"/>
                  <a:pt x="1964473" y="1149695"/>
                  <a:pt x="2754351" y="517792"/>
                </a:cubicBezTo>
                <a:cubicBezTo>
                  <a:pt x="3544229" y="-114111"/>
                  <a:pt x="4241180" y="-151281"/>
                  <a:pt x="4739268" y="317070"/>
                </a:cubicBezTo>
                <a:cubicBezTo>
                  <a:pt x="5237356" y="785421"/>
                  <a:pt x="5311698" y="2709007"/>
                  <a:pt x="5742878" y="3327900"/>
                </a:cubicBezTo>
                <a:cubicBezTo>
                  <a:pt x="6174059" y="3946793"/>
                  <a:pt x="6750205" y="3988610"/>
                  <a:pt x="7326351" y="4030427"/>
                </a:cubicBezTo>
              </a:path>
            </a:pathLst>
          </a:custGeom>
          <a:noFill/>
          <a:ln w="381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
        <p:nvSpPr>
          <p:cNvPr id="83" name="Oval 82"/>
          <p:cNvSpPr/>
          <p:nvPr/>
        </p:nvSpPr>
        <p:spPr>
          <a:xfrm>
            <a:off x="6817677" y="4366736"/>
            <a:ext cx="136300" cy="227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
        <p:nvSpPr>
          <p:cNvPr id="55" name="Oval 54"/>
          <p:cNvSpPr/>
          <p:nvPr/>
        </p:nvSpPr>
        <p:spPr>
          <a:xfrm>
            <a:off x="5257674" y="2896344"/>
            <a:ext cx="136300" cy="227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
        <p:nvSpPr>
          <p:cNvPr id="57" name="Oval 56"/>
          <p:cNvSpPr/>
          <p:nvPr/>
        </p:nvSpPr>
        <p:spPr>
          <a:xfrm>
            <a:off x="4581900" y="3176724"/>
            <a:ext cx="136300" cy="227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
        <p:nvSpPr>
          <p:cNvPr id="58" name="Oval 57"/>
          <p:cNvSpPr/>
          <p:nvPr/>
        </p:nvSpPr>
        <p:spPr>
          <a:xfrm>
            <a:off x="4172246" y="5160605"/>
            <a:ext cx="136300" cy="227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
        <p:nvSpPr>
          <p:cNvPr id="59" name="Oval 58"/>
          <p:cNvSpPr/>
          <p:nvPr/>
        </p:nvSpPr>
        <p:spPr>
          <a:xfrm>
            <a:off x="5615643" y="1788634"/>
            <a:ext cx="136300" cy="227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
        <p:nvSpPr>
          <p:cNvPr id="60" name="Oval 59"/>
          <p:cNvSpPr/>
          <p:nvPr/>
        </p:nvSpPr>
        <p:spPr>
          <a:xfrm>
            <a:off x="5309061" y="2009947"/>
            <a:ext cx="136300" cy="227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
        <p:nvSpPr>
          <p:cNvPr id="71" name="Oval 70"/>
          <p:cNvSpPr/>
          <p:nvPr/>
        </p:nvSpPr>
        <p:spPr>
          <a:xfrm>
            <a:off x="4662824" y="2408463"/>
            <a:ext cx="136300" cy="227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
        <p:nvSpPr>
          <p:cNvPr id="72" name="Oval 71"/>
          <p:cNvSpPr/>
          <p:nvPr/>
        </p:nvSpPr>
        <p:spPr>
          <a:xfrm>
            <a:off x="4474385" y="2757754"/>
            <a:ext cx="136300" cy="227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
        <p:nvSpPr>
          <p:cNvPr id="75" name="Oval 74"/>
          <p:cNvSpPr/>
          <p:nvPr/>
        </p:nvSpPr>
        <p:spPr>
          <a:xfrm>
            <a:off x="5489517" y="3116892"/>
            <a:ext cx="136300" cy="227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
        <p:nvSpPr>
          <p:cNvPr id="78" name="Oval 77"/>
          <p:cNvSpPr/>
          <p:nvPr/>
        </p:nvSpPr>
        <p:spPr>
          <a:xfrm>
            <a:off x="2798846" y="5505166"/>
            <a:ext cx="136300" cy="227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
        <p:nvSpPr>
          <p:cNvPr id="79" name="Oval 78"/>
          <p:cNvSpPr/>
          <p:nvPr/>
        </p:nvSpPr>
        <p:spPr>
          <a:xfrm>
            <a:off x="2780237" y="5303160"/>
            <a:ext cx="136300" cy="227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
        <p:nvSpPr>
          <p:cNvPr id="80" name="Oval 79"/>
          <p:cNvSpPr/>
          <p:nvPr/>
        </p:nvSpPr>
        <p:spPr>
          <a:xfrm>
            <a:off x="3854439" y="5485094"/>
            <a:ext cx="136300" cy="227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
        <p:nvSpPr>
          <p:cNvPr id="81" name="Oval 80"/>
          <p:cNvSpPr/>
          <p:nvPr/>
        </p:nvSpPr>
        <p:spPr>
          <a:xfrm>
            <a:off x="3717689" y="5361845"/>
            <a:ext cx="136300" cy="227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
        <p:nvSpPr>
          <p:cNvPr id="84" name="Oval 83"/>
          <p:cNvSpPr/>
          <p:nvPr/>
        </p:nvSpPr>
        <p:spPr>
          <a:xfrm>
            <a:off x="3920595" y="5307508"/>
            <a:ext cx="136300" cy="227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
        <p:nvSpPr>
          <p:cNvPr id="85" name="Oval 84"/>
          <p:cNvSpPr/>
          <p:nvPr/>
        </p:nvSpPr>
        <p:spPr>
          <a:xfrm>
            <a:off x="4020126" y="5341772"/>
            <a:ext cx="136300" cy="227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
        <p:nvSpPr>
          <p:cNvPr id="86" name="Oval 85"/>
          <p:cNvSpPr/>
          <p:nvPr/>
        </p:nvSpPr>
        <p:spPr>
          <a:xfrm>
            <a:off x="3868608" y="5169301"/>
            <a:ext cx="136300" cy="227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
        <p:nvSpPr>
          <p:cNvPr id="87" name="Oval 86"/>
          <p:cNvSpPr/>
          <p:nvPr/>
        </p:nvSpPr>
        <p:spPr>
          <a:xfrm>
            <a:off x="7554059" y="5170449"/>
            <a:ext cx="136300" cy="227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
        <p:nvSpPr>
          <p:cNvPr id="88" name="Oval 87"/>
          <p:cNvSpPr/>
          <p:nvPr/>
        </p:nvSpPr>
        <p:spPr>
          <a:xfrm>
            <a:off x="6760142" y="5480363"/>
            <a:ext cx="136300" cy="227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
        <p:nvSpPr>
          <p:cNvPr id="89" name="Oval 88"/>
          <p:cNvSpPr/>
          <p:nvPr/>
        </p:nvSpPr>
        <p:spPr>
          <a:xfrm>
            <a:off x="6822756" y="5327580"/>
            <a:ext cx="136300" cy="227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
        <p:nvSpPr>
          <p:cNvPr id="90" name="Oval 89"/>
          <p:cNvSpPr/>
          <p:nvPr/>
        </p:nvSpPr>
        <p:spPr>
          <a:xfrm>
            <a:off x="6671235" y="5283088"/>
            <a:ext cx="136300" cy="227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
        <p:nvSpPr>
          <p:cNvPr id="91" name="Oval 90"/>
          <p:cNvSpPr/>
          <p:nvPr/>
        </p:nvSpPr>
        <p:spPr>
          <a:xfrm>
            <a:off x="4467600" y="3546086"/>
            <a:ext cx="136300" cy="227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
        <p:nvSpPr>
          <p:cNvPr id="92" name="Oval 91"/>
          <p:cNvSpPr/>
          <p:nvPr/>
        </p:nvSpPr>
        <p:spPr>
          <a:xfrm>
            <a:off x="7483761" y="5460674"/>
            <a:ext cx="136300" cy="227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Tree>
    <p:extLst>
      <p:ext uri="{BB962C8B-B14F-4D97-AF65-F5344CB8AC3E}">
        <p14:creationId xmlns:p14="http://schemas.microsoft.com/office/powerpoint/2010/main" val="3525560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421519" y="74455"/>
            <a:ext cx="7028962" cy="877464"/>
          </a:xfrm>
        </p:spPr>
        <p:txBody>
          <a:bodyPr/>
          <a:lstStyle/>
          <a:p>
            <a:r>
              <a:rPr lang="en-US" dirty="0"/>
              <a:t>Number of Users vs Project Stage</a:t>
            </a:r>
          </a:p>
        </p:txBody>
      </p:sp>
      <p:sp>
        <p:nvSpPr>
          <p:cNvPr id="4" name="Date Placeholder 3"/>
          <p:cNvSpPr>
            <a:spLocks noGrp="1"/>
          </p:cNvSpPr>
          <p:nvPr>
            <p:ph type="dt" sz="half" idx="10"/>
          </p:nvPr>
        </p:nvSpPr>
        <p:spPr/>
        <p:txBody>
          <a:bodyPr/>
          <a:lstStyle/>
          <a:p>
            <a:r>
              <a:rPr lang="en-US">
                <a:solidFill>
                  <a:srgbClr val="8BAA00">
                    <a:lumMod val="75000"/>
                  </a:srgbClr>
                </a:solidFill>
                <a:latin typeface="Corbel"/>
              </a:rPr>
              <a:t>July 22, 2012</a:t>
            </a:r>
          </a:p>
        </p:txBody>
      </p:sp>
      <p:sp>
        <p:nvSpPr>
          <p:cNvPr id="5" name="Footer Placeholder 4"/>
          <p:cNvSpPr>
            <a:spLocks noGrp="1"/>
          </p:cNvSpPr>
          <p:nvPr>
            <p:ph type="ftr" sz="quarter" idx="11"/>
          </p:nvPr>
        </p:nvSpPr>
        <p:spPr/>
        <p:txBody>
          <a:bodyPr/>
          <a:lstStyle/>
          <a:p>
            <a:r>
              <a:rPr lang="en-US">
                <a:solidFill>
                  <a:srgbClr val="8BAA00">
                    <a:lumMod val="75000"/>
                  </a:srgbClr>
                </a:solidFill>
                <a:latin typeface="Corbel"/>
              </a:rPr>
              <a:t>Distinguished Lecture, UC Irvine, February 2016</a:t>
            </a:r>
            <a:endParaRPr lang="en-US" dirty="0">
              <a:solidFill>
                <a:srgbClr val="8BAA00">
                  <a:lumMod val="75000"/>
                </a:srgbClr>
              </a:solidFill>
              <a:latin typeface="Corbel"/>
            </a:endParaRPr>
          </a:p>
        </p:txBody>
      </p:sp>
      <p:sp>
        <p:nvSpPr>
          <p:cNvPr id="6" name="Slide Number Placeholder 5"/>
          <p:cNvSpPr>
            <a:spLocks noGrp="1"/>
          </p:cNvSpPr>
          <p:nvPr>
            <p:ph type="sldNum" sz="quarter" idx="12"/>
          </p:nvPr>
        </p:nvSpPr>
        <p:spPr/>
        <p:txBody>
          <a:bodyPr/>
          <a:lstStyle/>
          <a:p>
            <a:fld id="{9CD8D479-8942-46E8-A226-A4E01F7A105C}" type="slidenum">
              <a:rPr lang="en-US" smtClean="0">
                <a:solidFill>
                  <a:srgbClr val="8BAA00">
                    <a:lumMod val="75000"/>
                  </a:srgbClr>
                </a:solidFill>
                <a:latin typeface="Corbel"/>
              </a:rPr>
              <a:pPr/>
              <a:t>12</a:t>
            </a:fld>
            <a:endParaRPr lang="en-US">
              <a:solidFill>
                <a:srgbClr val="8BAA00">
                  <a:lumMod val="75000"/>
                </a:srgbClr>
              </a:solidFill>
              <a:latin typeface="Corbel"/>
            </a:endParaRPr>
          </a:p>
        </p:txBody>
      </p:sp>
      <p:cxnSp>
        <p:nvCxnSpPr>
          <p:cNvPr id="9" name="Straight Arrow Connector 8"/>
          <p:cNvCxnSpPr/>
          <p:nvPr/>
        </p:nvCxnSpPr>
        <p:spPr>
          <a:xfrm flipV="1">
            <a:off x="2489719" y="1396148"/>
            <a:ext cx="28262" cy="437130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489721" y="5767449"/>
            <a:ext cx="599337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669357" y="5826842"/>
            <a:ext cx="646331" cy="369332"/>
          </a:xfrm>
          <a:prstGeom prst="rect">
            <a:avLst/>
          </a:prstGeom>
          <a:noFill/>
        </p:spPr>
        <p:txBody>
          <a:bodyPr wrap="none" rtlCol="0">
            <a:spAutoFit/>
          </a:bodyPr>
          <a:lstStyle/>
          <a:p>
            <a:r>
              <a:rPr lang="en-US" b="1" dirty="0">
                <a:solidFill>
                  <a:srgbClr val="DDDDDD">
                    <a:lumMod val="50000"/>
                  </a:srgbClr>
                </a:solidFill>
                <a:latin typeface="Corbel"/>
              </a:rPr>
              <a:t>New</a:t>
            </a:r>
          </a:p>
        </p:txBody>
      </p:sp>
      <p:sp>
        <p:nvSpPr>
          <p:cNvPr id="20" name="TextBox 19"/>
          <p:cNvSpPr txBox="1"/>
          <p:nvPr/>
        </p:nvSpPr>
        <p:spPr>
          <a:xfrm>
            <a:off x="3606036" y="5817070"/>
            <a:ext cx="1040932" cy="369332"/>
          </a:xfrm>
          <a:prstGeom prst="rect">
            <a:avLst/>
          </a:prstGeom>
          <a:noFill/>
        </p:spPr>
        <p:txBody>
          <a:bodyPr wrap="none" rtlCol="0">
            <a:spAutoFit/>
          </a:bodyPr>
          <a:lstStyle/>
          <a:p>
            <a:r>
              <a:rPr lang="en-US" b="1" dirty="0">
                <a:solidFill>
                  <a:srgbClr val="DDDDDD">
                    <a:lumMod val="50000"/>
                  </a:srgbClr>
                </a:solidFill>
                <a:latin typeface="Corbel"/>
              </a:rPr>
              <a:t>Evolving</a:t>
            </a:r>
          </a:p>
        </p:txBody>
      </p:sp>
      <p:sp>
        <p:nvSpPr>
          <p:cNvPr id="21" name="TextBox 20"/>
          <p:cNvSpPr txBox="1"/>
          <p:nvPr/>
        </p:nvSpPr>
        <p:spPr>
          <a:xfrm>
            <a:off x="4624555" y="5817072"/>
            <a:ext cx="1822844" cy="646331"/>
          </a:xfrm>
          <a:prstGeom prst="rect">
            <a:avLst/>
          </a:prstGeom>
          <a:noFill/>
        </p:spPr>
        <p:txBody>
          <a:bodyPr wrap="square" rtlCol="0">
            <a:spAutoFit/>
          </a:bodyPr>
          <a:lstStyle/>
          <a:p>
            <a:pPr algn="ctr"/>
            <a:r>
              <a:rPr lang="en-US" b="1" dirty="0">
                <a:solidFill>
                  <a:srgbClr val="DDDDDD">
                    <a:lumMod val="50000"/>
                  </a:srgbClr>
                </a:solidFill>
                <a:latin typeface="Corbel"/>
              </a:rPr>
              <a:t>Stable Community</a:t>
            </a:r>
          </a:p>
        </p:txBody>
      </p:sp>
      <p:sp>
        <p:nvSpPr>
          <p:cNvPr id="22" name="TextBox 21"/>
          <p:cNvSpPr txBox="1"/>
          <p:nvPr/>
        </p:nvSpPr>
        <p:spPr>
          <a:xfrm>
            <a:off x="6423595" y="5795069"/>
            <a:ext cx="1008794" cy="646331"/>
          </a:xfrm>
          <a:prstGeom prst="rect">
            <a:avLst/>
          </a:prstGeom>
          <a:noFill/>
        </p:spPr>
        <p:txBody>
          <a:bodyPr wrap="square" rtlCol="0">
            <a:spAutoFit/>
          </a:bodyPr>
          <a:lstStyle/>
          <a:p>
            <a:pPr algn="ctr"/>
            <a:r>
              <a:rPr lang="en-US" b="1" dirty="0">
                <a:solidFill>
                  <a:srgbClr val="DDDDDD">
                    <a:lumMod val="50000"/>
                  </a:srgbClr>
                </a:solidFill>
                <a:latin typeface="Corbel"/>
              </a:rPr>
              <a:t>Winding Down</a:t>
            </a:r>
          </a:p>
        </p:txBody>
      </p:sp>
      <p:sp>
        <p:nvSpPr>
          <p:cNvPr id="23" name="TextBox 22"/>
          <p:cNvSpPr txBox="1"/>
          <p:nvPr/>
        </p:nvSpPr>
        <p:spPr>
          <a:xfrm>
            <a:off x="7349707" y="5871840"/>
            <a:ext cx="1133390" cy="369332"/>
          </a:xfrm>
          <a:prstGeom prst="rect">
            <a:avLst/>
          </a:prstGeom>
          <a:noFill/>
        </p:spPr>
        <p:txBody>
          <a:bodyPr wrap="square" rtlCol="0">
            <a:spAutoFit/>
          </a:bodyPr>
          <a:lstStyle/>
          <a:p>
            <a:pPr algn="ctr"/>
            <a:r>
              <a:rPr lang="en-US" b="1" dirty="0">
                <a:solidFill>
                  <a:srgbClr val="DDDDDD">
                    <a:lumMod val="50000"/>
                  </a:srgbClr>
                </a:solidFill>
                <a:latin typeface="Corbel"/>
              </a:rPr>
              <a:t>Inactive</a:t>
            </a:r>
          </a:p>
        </p:txBody>
      </p:sp>
      <p:sp>
        <p:nvSpPr>
          <p:cNvPr id="24" name="TextBox 23"/>
          <p:cNvSpPr txBox="1"/>
          <p:nvPr/>
        </p:nvSpPr>
        <p:spPr>
          <a:xfrm rot="16200000">
            <a:off x="1876020" y="5140906"/>
            <a:ext cx="889987" cy="369332"/>
          </a:xfrm>
          <a:prstGeom prst="rect">
            <a:avLst/>
          </a:prstGeom>
          <a:noFill/>
          <a:ln>
            <a:noFill/>
          </a:ln>
        </p:spPr>
        <p:txBody>
          <a:bodyPr wrap="none" rtlCol="0">
            <a:spAutoFit/>
          </a:bodyPr>
          <a:lstStyle/>
          <a:p>
            <a:r>
              <a:rPr lang="en-US" dirty="0">
                <a:ln w="0"/>
                <a:solidFill>
                  <a:prstClr val="white">
                    <a:lumMod val="65000"/>
                  </a:prstClr>
                </a:solidFill>
                <a:effectLst>
                  <a:outerShdw blurRad="38100" dist="19050" dir="2700000" algn="tl" rotWithShape="0">
                    <a:srgbClr val="4D3E2F">
                      <a:alpha val="40000"/>
                    </a:srgbClr>
                  </a:outerShdw>
                </a:effectLst>
                <a:latin typeface="Corbel"/>
              </a:rPr>
              <a:t>SMALL</a:t>
            </a:r>
          </a:p>
        </p:txBody>
      </p:sp>
      <p:sp>
        <p:nvSpPr>
          <p:cNvPr id="25" name="TextBox 24"/>
          <p:cNvSpPr txBox="1"/>
          <p:nvPr/>
        </p:nvSpPr>
        <p:spPr>
          <a:xfrm rot="16200000">
            <a:off x="1710932" y="3851701"/>
            <a:ext cx="1144176" cy="369332"/>
          </a:xfrm>
          <a:prstGeom prst="rect">
            <a:avLst/>
          </a:prstGeom>
          <a:noFill/>
          <a:ln>
            <a:noFill/>
          </a:ln>
        </p:spPr>
        <p:txBody>
          <a:bodyPr wrap="none" rtlCol="0">
            <a:spAutoFit/>
          </a:bodyPr>
          <a:lstStyle/>
          <a:p>
            <a:r>
              <a:rPr lang="en-US" dirty="0">
                <a:ln w="0"/>
                <a:solidFill>
                  <a:prstClr val="white">
                    <a:lumMod val="65000"/>
                  </a:prstClr>
                </a:solidFill>
                <a:effectLst>
                  <a:outerShdw blurRad="38100" dist="19050" dir="2700000" algn="tl" rotWithShape="0">
                    <a:srgbClr val="4D3E2F">
                      <a:alpha val="40000"/>
                    </a:srgbClr>
                  </a:outerShdw>
                </a:effectLst>
                <a:latin typeface="Corbel"/>
              </a:rPr>
              <a:t>MEDIUJM</a:t>
            </a:r>
          </a:p>
        </p:txBody>
      </p:sp>
      <p:sp>
        <p:nvSpPr>
          <p:cNvPr id="26" name="TextBox 25"/>
          <p:cNvSpPr txBox="1"/>
          <p:nvPr/>
        </p:nvSpPr>
        <p:spPr>
          <a:xfrm rot="16200000">
            <a:off x="1871505" y="2357348"/>
            <a:ext cx="899017" cy="369332"/>
          </a:xfrm>
          <a:prstGeom prst="rect">
            <a:avLst/>
          </a:prstGeom>
          <a:noFill/>
          <a:ln>
            <a:noFill/>
          </a:ln>
        </p:spPr>
        <p:txBody>
          <a:bodyPr wrap="square" rtlCol="0">
            <a:spAutoFit/>
          </a:bodyPr>
          <a:lstStyle/>
          <a:p>
            <a:r>
              <a:rPr lang="en-US" dirty="0">
                <a:ln w="0"/>
                <a:solidFill>
                  <a:prstClr val="white">
                    <a:lumMod val="65000"/>
                  </a:prstClr>
                </a:solidFill>
                <a:effectLst>
                  <a:outerShdw blurRad="38100" dist="19050" dir="2700000" algn="tl" rotWithShape="0">
                    <a:srgbClr val="4D3E2F">
                      <a:alpha val="40000"/>
                    </a:srgbClr>
                  </a:outerShdw>
                </a:effectLst>
                <a:latin typeface="Corbel"/>
              </a:rPr>
              <a:t>LARGE</a:t>
            </a:r>
          </a:p>
        </p:txBody>
      </p:sp>
      <p:sp>
        <p:nvSpPr>
          <p:cNvPr id="27" name="TextBox 26"/>
          <p:cNvSpPr txBox="1"/>
          <p:nvPr/>
        </p:nvSpPr>
        <p:spPr>
          <a:xfrm rot="16200000">
            <a:off x="1321798" y="3580705"/>
            <a:ext cx="1313957" cy="307777"/>
          </a:xfrm>
          <a:prstGeom prst="rect">
            <a:avLst/>
          </a:prstGeom>
          <a:noFill/>
        </p:spPr>
        <p:txBody>
          <a:bodyPr wrap="none" rtlCol="0">
            <a:spAutoFit/>
          </a:bodyPr>
          <a:lstStyle/>
          <a:p>
            <a:r>
              <a:rPr lang="en-US" sz="1400" b="1" dirty="0">
                <a:solidFill>
                  <a:srgbClr val="4D3E2F"/>
                </a:solidFill>
                <a:latin typeface="Corbel"/>
              </a:rPr>
              <a:t>USER BASE </a:t>
            </a:r>
            <a:r>
              <a:rPr lang="en-US" sz="1400" b="1" dirty="0">
                <a:solidFill>
                  <a:srgbClr val="4D3E2F"/>
                </a:solidFill>
                <a:latin typeface="Corbel"/>
                <a:sym typeface="Wingdings" panose="05000000000000000000" pitchFamily="2" charset="2"/>
              </a:rPr>
              <a:t></a:t>
            </a:r>
            <a:endParaRPr lang="en-US" sz="1400" b="1" dirty="0">
              <a:solidFill>
                <a:srgbClr val="4D3E2F"/>
              </a:solidFill>
              <a:latin typeface="Corbel"/>
            </a:endParaRPr>
          </a:p>
        </p:txBody>
      </p:sp>
      <p:sp>
        <p:nvSpPr>
          <p:cNvPr id="28" name="TextBox 27"/>
          <p:cNvSpPr txBox="1"/>
          <p:nvPr/>
        </p:nvSpPr>
        <p:spPr>
          <a:xfrm>
            <a:off x="4600750" y="6163089"/>
            <a:ext cx="1441508" cy="307777"/>
          </a:xfrm>
          <a:prstGeom prst="rect">
            <a:avLst/>
          </a:prstGeom>
          <a:noFill/>
        </p:spPr>
        <p:txBody>
          <a:bodyPr wrap="none" rtlCol="0">
            <a:spAutoFit/>
          </a:bodyPr>
          <a:lstStyle/>
          <a:p>
            <a:r>
              <a:rPr lang="en-US" sz="1400" b="1" dirty="0">
                <a:solidFill>
                  <a:srgbClr val="4D3E2F"/>
                </a:solidFill>
                <a:latin typeface="Corbel"/>
              </a:rPr>
              <a:t>Project Stage </a:t>
            </a:r>
            <a:r>
              <a:rPr lang="en-US" sz="1400" b="1" dirty="0">
                <a:solidFill>
                  <a:srgbClr val="4D3E2F"/>
                </a:solidFill>
                <a:latin typeface="Corbel"/>
                <a:sym typeface="Wingdings" panose="05000000000000000000" pitchFamily="2" charset="2"/>
              </a:rPr>
              <a:t></a:t>
            </a:r>
            <a:endParaRPr lang="en-US" sz="1400" b="1" dirty="0">
              <a:solidFill>
                <a:srgbClr val="4D3E2F"/>
              </a:solidFill>
              <a:latin typeface="Corbel"/>
            </a:endParaRPr>
          </a:p>
        </p:txBody>
      </p:sp>
      <p:sp>
        <p:nvSpPr>
          <p:cNvPr id="51" name="Oval 50"/>
          <p:cNvSpPr/>
          <p:nvPr/>
        </p:nvSpPr>
        <p:spPr>
          <a:xfrm>
            <a:off x="2807031" y="5394991"/>
            <a:ext cx="70840" cy="952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
        <p:nvSpPr>
          <p:cNvPr id="52" name="Oval 51"/>
          <p:cNvSpPr/>
          <p:nvPr/>
        </p:nvSpPr>
        <p:spPr>
          <a:xfrm>
            <a:off x="2772732" y="5567838"/>
            <a:ext cx="70840" cy="952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
        <p:nvSpPr>
          <p:cNvPr id="53" name="Oval 52"/>
          <p:cNvSpPr/>
          <p:nvPr/>
        </p:nvSpPr>
        <p:spPr>
          <a:xfrm>
            <a:off x="3769182" y="5400157"/>
            <a:ext cx="70840" cy="952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
        <p:nvSpPr>
          <p:cNvPr id="54" name="Oval 53"/>
          <p:cNvSpPr/>
          <p:nvPr/>
        </p:nvSpPr>
        <p:spPr>
          <a:xfrm>
            <a:off x="3730245" y="4722203"/>
            <a:ext cx="136300" cy="227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
        <p:nvSpPr>
          <p:cNvPr id="55" name="Oval 54"/>
          <p:cNvSpPr/>
          <p:nvPr/>
        </p:nvSpPr>
        <p:spPr>
          <a:xfrm>
            <a:off x="3811017" y="4454713"/>
            <a:ext cx="136300" cy="227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
        <p:nvSpPr>
          <p:cNvPr id="56" name="Oval 55"/>
          <p:cNvSpPr/>
          <p:nvPr/>
        </p:nvSpPr>
        <p:spPr>
          <a:xfrm>
            <a:off x="3734094" y="5329093"/>
            <a:ext cx="136300" cy="227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
        <p:nvSpPr>
          <p:cNvPr id="57" name="Oval 56"/>
          <p:cNvSpPr/>
          <p:nvPr/>
        </p:nvSpPr>
        <p:spPr>
          <a:xfrm>
            <a:off x="4565343" y="3670338"/>
            <a:ext cx="136300" cy="227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
        <p:nvSpPr>
          <p:cNvPr id="58" name="Oval 57"/>
          <p:cNvSpPr/>
          <p:nvPr/>
        </p:nvSpPr>
        <p:spPr>
          <a:xfrm>
            <a:off x="4070436" y="4166765"/>
            <a:ext cx="136300" cy="227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
        <p:nvSpPr>
          <p:cNvPr id="59" name="Oval 58"/>
          <p:cNvSpPr/>
          <p:nvPr/>
        </p:nvSpPr>
        <p:spPr>
          <a:xfrm>
            <a:off x="3574101" y="4128763"/>
            <a:ext cx="136300" cy="227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
        <p:nvSpPr>
          <p:cNvPr id="60" name="Oval 59"/>
          <p:cNvSpPr/>
          <p:nvPr/>
        </p:nvSpPr>
        <p:spPr>
          <a:xfrm>
            <a:off x="4210929" y="4351580"/>
            <a:ext cx="136300" cy="227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
        <p:nvSpPr>
          <p:cNvPr id="61" name="Oval 60"/>
          <p:cNvSpPr/>
          <p:nvPr/>
        </p:nvSpPr>
        <p:spPr>
          <a:xfrm>
            <a:off x="4399983" y="4125317"/>
            <a:ext cx="136300" cy="227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
        <p:nvSpPr>
          <p:cNvPr id="64" name="Oval 63"/>
          <p:cNvSpPr/>
          <p:nvPr/>
        </p:nvSpPr>
        <p:spPr>
          <a:xfrm>
            <a:off x="4279080" y="3951842"/>
            <a:ext cx="136300" cy="227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
        <p:nvSpPr>
          <p:cNvPr id="71" name="Oval 70"/>
          <p:cNvSpPr/>
          <p:nvPr/>
        </p:nvSpPr>
        <p:spPr>
          <a:xfrm>
            <a:off x="6790181" y="4107710"/>
            <a:ext cx="136300" cy="227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
        <p:nvSpPr>
          <p:cNvPr id="72" name="Oval 71"/>
          <p:cNvSpPr/>
          <p:nvPr/>
        </p:nvSpPr>
        <p:spPr>
          <a:xfrm>
            <a:off x="6790181" y="3470538"/>
            <a:ext cx="136300" cy="227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
        <p:nvSpPr>
          <p:cNvPr id="73" name="Oval 72"/>
          <p:cNvSpPr/>
          <p:nvPr/>
        </p:nvSpPr>
        <p:spPr>
          <a:xfrm>
            <a:off x="6817677" y="5367006"/>
            <a:ext cx="70840" cy="952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
        <p:nvSpPr>
          <p:cNvPr id="74" name="Oval 73"/>
          <p:cNvSpPr/>
          <p:nvPr/>
        </p:nvSpPr>
        <p:spPr>
          <a:xfrm>
            <a:off x="6817677" y="5540654"/>
            <a:ext cx="70840" cy="952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
        <p:nvSpPr>
          <p:cNvPr id="75" name="Oval 74"/>
          <p:cNvSpPr/>
          <p:nvPr/>
        </p:nvSpPr>
        <p:spPr>
          <a:xfrm>
            <a:off x="7706076" y="3804207"/>
            <a:ext cx="136300" cy="227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
        <p:nvSpPr>
          <p:cNvPr id="77" name="Oval 76"/>
          <p:cNvSpPr/>
          <p:nvPr/>
        </p:nvSpPr>
        <p:spPr>
          <a:xfrm>
            <a:off x="7908728" y="5567554"/>
            <a:ext cx="70840" cy="952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
        <p:nvSpPr>
          <p:cNvPr id="84" name="Freeform 83"/>
          <p:cNvSpPr/>
          <p:nvPr/>
        </p:nvSpPr>
        <p:spPr>
          <a:xfrm>
            <a:off x="2669789" y="1383608"/>
            <a:ext cx="5436220" cy="4247758"/>
          </a:xfrm>
          <a:custGeom>
            <a:avLst/>
            <a:gdLst>
              <a:gd name="connsiteX0" fmla="*/ 0 w 7248293"/>
              <a:gd name="connsiteY0" fmla="*/ 4247758 h 4247758"/>
              <a:gd name="connsiteX1" fmla="*/ 1806498 w 7248293"/>
              <a:gd name="connsiteY1" fmla="*/ 913543 h 4247758"/>
              <a:gd name="connsiteX2" fmla="*/ 4348976 w 7248293"/>
              <a:gd name="connsiteY2" fmla="*/ 211016 h 4247758"/>
              <a:gd name="connsiteX3" fmla="*/ 7248293 w 7248293"/>
              <a:gd name="connsiteY3" fmla="*/ 4102792 h 4247758"/>
            </a:gdLst>
            <a:ahLst/>
            <a:cxnLst>
              <a:cxn ang="0">
                <a:pos x="connsiteX0" y="connsiteY0"/>
              </a:cxn>
              <a:cxn ang="0">
                <a:pos x="connsiteX1" y="connsiteY1"/>
              </a:cxn>
              <a:cxn ang="0">
                <a:pos x="connsiteX2" y="connsiteY2"/>
              </a:cxn>
              <a:cxn ang="0">
                <a:pos x="connsiteX3" y="connsiteY3"/>
              </a:cxn>
            </a:cxnLst>
            <a:rect l="l" t="t" r="r" b="b"/>
            <a:pathLst>
              <a:path w="7248293" h="4247758">
                <a:moveTo>
                  <a:pt x="0" y="4247758"/>
                </a:moveTo>
                <a:cubicBezTo>
                  <a:pt x="540834" y="2917045"/>
                  <a:pt x="1081669" y="1586333"/>
                  <a:pt x="1806498" y="913543"/>
                </a:cubicBezTo>
                <a:cubicBezTo>
                  <a:pt x="2531327" y="240753"/>
                  <a:pt x="3442010" y="-320525"/>
                  <a:pt x="4348976" y="211016"/>
                </a:cubicBezTo>
                <a:cubicBezTo>
                  <a:pt x="5255942" y="742557"/>
                  <a:pt x="6252117" y="2422674"/>
                  <a:pt x="7248293" y="4102792"/>
                </a:cubicBezTo>
              </a:path>
            </a:pathLst>
          </a:custGeom>
          <a:noFill/>
          <a:ln w="38100">
            <a:solidFill>
              <a:schemeClr val="bg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
        <p:nvSpPr>
          <p:cNvPr id="49" name="Oval 48"/>
          <p:cNvSpPr/>
          <p:nvPr/>
        </p:nvSpPr>
        <p:spPr>
          <a:xfrm>
            <a:off x="5341274" y="2220195"/>
            <a:ext cx="136300" cy="227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
        <p:nvSpPr>
          <p:cNvPr id="62" name="Oval 61"/>
          <p:cNvSpPr/>
          <p:nvPr/>
        </p:nvSpPr>
        <p:spPr>
          <a:xfrm>
            <a:off x="5592327" y="3056986"/>
            <a:ext cx="136300" cy="227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
        <p:nvSpPr>
          <p:cNvPr id="63" name="Oval 62"/>
          <p:cNvSpPr/>
          <p:nvPr/>
        </p:nvSpPr>
        <p:spPr>
          <a:xfrm>
            <a:off x="4554744" y="3130629"/>
            <a:ext cx="136300" cy="227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
        <p:nvSpPr>
          <p:cNvPr id="76" name="Oval 75"/>
          <p:cNvSpPr/>
          <p:nvPr/>
        </p:nvSpPr>
        <p:spPr>
          <a:xfrm>
            <a:off x="5407431" y="2702197"/>
            <a:ext cx="136300" cy="227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
        <p:nvSpPr>
          <p:cNvPr id="79" name="Oval 78"/>
          <p:cNvSpPr/>
          <p:nvPr/>
        </p:nvSpPr>
        <p:spPr>
          <a:xfrm>
            <a:off x="5602953" y="1781534"/>
            <a:ext cx="136300" cy="227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
        <p:nvSpPr>
          <p:cNvPr id="80" name="Oval 79"/>
          <p:cNvSpPr/>
          <p:nvPr/>
        </p:nvSpPr>
        <p:spPr>
          <a:xfrm>
            <a:off x="4092801" y="2416319"/>
            <a:ext cx="136300" cy="227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
        <p:nvSpPr>
          <p:cNvPr id="81" name="Oval 80"/>
          <p:cNvSpPr/>
          <p:nvPr/>
        </p:nvSpPr>
        <p:spPr>
          <a:xfrm>
            <a:off x="4096344" y="2893591"/>
            <a:ext cx="136300" cy="227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
        <p:nvSpPr>
          <p:cNvPr id="82" name="Oval 81"/>
          <p:cNvSpPr/>
          <p:nvPr/>
        </p:nvSpPr>
        <p:spPr>
          <a:xfrm>
            <a:off x="4207101" y="2568719"/>
            <a:ext cx="136300" cy="227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
        <p:nvSpPr>
          <p:cNvPr id="83" name="Oval 82"/>
          <p:cNvSpPr/>
          <p:nvPr/>
        </p:nvSpPr>
        <p:spPr>
          <a:xfrm>
            <a:off x="7636758" y="2268267"/>
            <a:ext cx="136300" cy="227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
        <p:nvSpPr>
          <p:cNvPr id="85" name="Oval 84"/>
          <p:cNvSpPr/>
          <p:nvPr/>
        </p:nvSpPr>
        <p:spPr>
          <a:xfrm>
            <a:off x="2774604" y="5328966"/>
            <a:ext cx="136300" cy="227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
        <p:nvSpPr>
          <p:cNvPr id="86" name="Oval 85"/>
          <p:cNvSpPr/>
          <p:nvPr/>
        </p:nvSpPr>
        <p:spPr>
          <a:xfrm>
            <a:off x="2741228" y="5510899"/>
            <a:ext cx="136300" cy="227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
        <p:nvSpPr>
          <p:cNvPr id="87" name="Oval 86"/>
          <p:cNvSpPr/>
          <p:nvPr/>
        </p:nvSpPr>
        <p:spPr>
          <a:xfrm>
            <a:off x="6791130" y="5289205"/>
            <a:ext cx="136300" cy="227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
        <p:nvSpPr>
          <p:cNvPr id="88" name="Oval 87"/>
          <p:cNvSpPr/>
          <p:nvPr/>
        </p:nvSpPr>
        <p:spPr>
          <a:xfrm>
            <a:off x="7865334" y="5500673"/>
            <a:ext cx="136300" cy="227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
        <p:nvSpPr>
          <p:cNvPr id="89" name="Oval 88"/>
          <p:cNvSpPr/>
          <p:nvPr/>
        </p:nvSpPr>
        <p:spPr>
          <a:xfrm>
            <a:off x="6798215" y="5495559"/>
            <a:ext cx="136300" cy="227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Tree>
    <p:extLst>
      <p:ext uri="{BB962C8B-B14F-4D97-AF65-F5344CB8AC3E}">
        <p14:creationId xmlns:p14="http://schemas.microsoft.com/office/powerpoint/2010/main" val="22261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Status of Projects Using Github Data </a:t>
            </a:r>
          </a:p>
        </p:txBody>
      </p:sp>
      <p:sp>
        <p:nvSpPr>
          <p:cNvPr id="3" name="Date Placeholder 2"/>
          <p:cNvSpPr>
            <a:spLocks noGrp="1"/>
          </p:cNvSpPr>
          <p:nvPr>
            <p:ph type="dt" sz="half" idx="10"/>
          </p:nvPr>
        </p:nvSpPr>
        <p:spPr/>
        <p:txBody>
          <a:bodyPr/>
          <a:lstStyle/>
          <a:p>
            <a:r>
              <a:rPr lang="en-US"/>
              <a:t>July 22, 2012</a:t>
            </a:r>
          </a:p>
        </p:txBody>
      </p:sp>
      <p:sp>
        <p:nvSpPr>
          <p:cNvPr id="4" name="Footer Placeholder 3"/>
          <p:cNvSpPr>
            <a:spLocks noGrp="1"/>
          </p:cNvSpPr>
          <p:nvPr>
            <p:ph type="ftr" sz="quarter" idx="11"/>
          </p:nvPr>
        </p:nvSpPr>
        <p:spPr/>
        <p:txBody>
          <a:bodyPr/>
          <a:lstStyle/>
          <a:p>
            <a:r>
              <a:rPr lang="en-US"/>
              <a:t>Footer text here</a:t>
            </a:r>
          </a:p>
        </p:txBody>
      </p:sp>
      <p:sp>
        <p:nvSpPr>
          <p:cNvPr id="5" name="Slide Number Placeholder 4"/>
          <p:cNvSpPr>
            <a:spLocks noGrp="1"/>
          </p:cNvSpPr>
          <p:nvPr>
            <p:ph type="sldNum" sz="quarter" idx="12"/>
          </p:nvPr>
        </p:nvSpPr>
        <p:spPr/>
        <p:txBody>
          <a:bodyPr/>
          <a:lstStyle/>
          <a:p>
            <a:fld id="{9CD8D479-8942-46E8-A226-A4E01F7A105C}" type="slidenum">
              <a:rPr lang="en-US" smtClean="0"/>
              <a:t>13</a:t>
            </a:fld>
            <a:endParaRPr lang="en-US"/>
          </a:p>
        </p:txBody>
      </p:sp>
      <p:sp>
        <p:nvSpPr>
          <p:cNvPr id="9" name="TextBox 8"/>
          <p:cNvSpPr txBox="1"/>
          <p:nvPr/>
        </p:nvSpPr>
        <p:spPr>
          <a:xfrm>
            <a:off x="2166687" y="1358852"/>
            <a:ext cx="7858626" cy="584775"/>
          </a:xfrm>
          <a:prstGeom prst="rect">
            <a:avLst/>
          </a:prstGeom>
          <a:noFill/>
        </p:spPr>
        <p:txBody>
          <a:bodyPr wrap="none" rtlCol="0">
            <a:spAutoFit/>
          </a:bodyPr>
          <a:lstStyle/>
          <a:p>
            <a:r>
              <a:rPr lang="en-US" dirty="0"/>
              <a:t>Microsoft (MS) and Outside MS contributions depend on the stage of the project.</a:t>
            </a:r>
          </a:p>
          <a:p>
            <a:pPr algn="ctr"/>
            <a:r>
              <a:rPr lang="en-US" sz="1400" i="1" dirty="0"/>
              <a:t>(Analyzing Github Commit Data)</a:t>
            </a:r>
          </a:p>
        </p:txBody>
      </p:sp>
      <p:sp>
        <p:nvSpPr>
          <p:cNvPr id="6" name="TextBox 5"/>
          <p:cNvSpPr txBox="1"/>
          <p:nvPr/>
        </p:nvSpPr>
        <p:spPr>
          <a:xfrm>
            <a:off x="8870302" y="6261401"/>
            <a:ext cx="3073277" cy="261610"/>
          </a:xfrm>
          <a:prstGeom prst="rect">
            <a:avLst/>
          </a:prstGeom>
          <a:noFill/>
        </p:spPr>
        <p:txBody>
          <a:bodyPr wrap="none" rtlCol="0">
            <a:spAutoFit/>
          </a:bodyPr>
          <a:lstStyle/>
          <a:p>
            <a:r>
              <a:rPr lang="en-US" sz="1100" dirty="0"/>
              <a:t>*</a:t>
            </a:r>
            <a:r>
              <a:rPr lang="en-US" sz="1100" dirty="0" err="1"/>
              <a:t>Sqrt</a:t>
            </a:r>
            <a:r>
              <a:rPr lang="en-US" sz="1100" dirty="0"/>
              <a:t> scale helps better visualize the skewed data</a:t>
            </a:r>
          </a:p>
        </p:txBody>
      </p:sp>
      <p:sp>
        <p:nvSpPr>
          <p:cNvPr id="7" name="TextBox 6"/>
          <p:cNvSpPr txBox="1"/>
          <p:nvPr/>
        </p:nvSpPr>
        <p:spPr>
          <a:xfrm>
            <a:off x="8879011" y="4908772"/>
            <a:ext cx="2007281" cy="492443"/>
          </a:xfrm>
          <a:prstGeom prst="rect">
            <a:avLst/>
          </a:prstGeom>
          <a:noFill/>
        </p:spPr>
        <p:txBody>
          <a:bodyPr wrap="none" rtlCol="0">
            <a:spAutoFit/>
          </a:bodyPr>
          <a:lstStyle/>
          <a:p>
            <a:r>
              <a:rPr lang="en-US" sz="1300" i="1" dirty="0">
                <a:latin typeface="Times New Roman" panose="02020603050405020304" pitchFamily="18" charset="0"/>
                <a:cs typeface="Times New Roman" panose="02020603050405020304" pitchFamily="18" charset="0"/>
              </a:rPr>
              <a:t>MS contributions reducing</a:t>
            </a:r>
          </a:p>
          <a:p>
            <a:r>
              <a:rPr lang="en-US" sz="1300" i="1" dirty="0">
                <a:latin typeface="Times New Roman" panose="02020603050405020304" pitchFamily="18" charset="0"/>
                <a:cs typeface="Times New Roman" panose="02020603050405020304" pitchFamily="18" charset="0"/>
              </a:rPr>
              <a:t> but community taking over</a:t>
            </a:r>
          </a:p>
        </p:txBody>
      </p:sp>
      <p:sp>
        <p:nvSpPr>
          <p:cNvPr id="8" name="Right Arrow 7"/>
          <p:cNvSpPr/>
          <p:nvPr/>
        </p:nvSpPr>
        <p:spPr>
          <a:xfrm>
            <a:off x="8278033" y="5122563"/>
            <a:ext cx="373224" cy="174121"/>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117" y="1989187"/>
            <a:ext cx="3135740" cy="2007509"/>
          </a:xfrm>
          <a:prstGeom prst="rect">
            <a:avLst/>
          </a:prstGeom>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4280" y="2055970"/>
            <a:ext cx="2952377" cy="1907999"/>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4280" y="4145954"/>
            <a:ext cx="2794871" cy="1913879"/>
          </a:xfrm>
          <a:prstGeom prst="rect">
            <a:avLst/>
          </a:prstGeom>
        </p:spPr>
      </p:pic>
      <p:sp>
        <p:nvSpPr>
          <p:cNvPr id="25" name="Right Arrow 24"/>
          <p:cNvSpPr/>
          <p:nvPr/>
        </p:nvSpPr>
        <p:spPr>
          <a:xfrm rot="5400000">
            <a:off x="2164374" y="4059565"/>
            <a:ext cx="373224" cy="174121"/>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6" name="TextBox 25"/>
          <p:cNvSpPr txBox="1"/>
          <p:nvPr/>
        </p:nvSpPr>
        <p:spPr>
          <a:xfrm>
            <a:off x="1324601" y="4309112"/>
            <a:ext cx="2226893" cy="492443"/>
          </a:xfrm>
          <a:prstGeom prst="rect">
            <a:avLst/>
          </a:prstGeom>
          <a:noFill/>
        </p:spPr>
        <p:txBody>
          <a:bodyPr wrap="none" rtlCol="0">
            <a:spAutoFit/>
          </a:bodyPr>
          <a:lstStyle/>
          <a:p>
            <a:pPr algn="ctr"/>
            <a:r>
              <a:rPr lang="en-US" sz="1300" i="1" dirty="0">
                <a:latin typeface="Times New Roman" panose="02020603050405020304" pitchFamily="18" charset="0"/>
                <a:cs typeface="Times New Roman" panose="02020603050405020304" pitchFamily="18" charset="0"/>
              </a:rPr>
              <a:t>MS and Non-MS contributions</a:t>
            </a:r>
          </a:p>
          <a:p>
            <a:pPr algn="ctr"/>
            <a:r>
              <a:rPr lang="en-US" sz="1300" i="1" dirty="0">
                <a:latin typeface="Times New Roman" panose="02020603050405020304" pitchFamily="18" charset="0"/>
                <a:cs typeface="Times New Roman" panose="02020603050405020304" pitchFamily="18" charset="0"/>
              </a:rPr>
              <a:t>are almost equal</a:t>
            </a:r>
          </a:p>
        </p:txBody>
      </p:sp>
      <p:sp>
        <p:nvSpPr>
          <p:cNvPr id="27" name="TextBox 26"/>
          <p:cNvSpPr txBox="1"/>
          <p:nvPr/>
        </p:nvSpPr>
        <p:spPr>
          <a:xfrm>
            <a:off x="8651257" y="2768911"/>
            <a:ext cx="2462790" cy="692497"/>
          </a:xfrm>
          <a:prstGeom prst="rect">
            <a:avLst/>
          </a:prstGeom>
          <a:noFill/>
        </p:spPr>
        <p:txBody>
          <a:bodyPr wrap="none" rtlCol="0">
            <a:spAutoFit/>
          </a:bodyPr>
          <a:lstStyle/>
          <a:p>
            <a:pPr algn="ctr"/>
            <a:r>
              <a:rPr lang="en-US" sz="1300" i="1" dirty="0">
                <a:latin typeface="Times New Roman" panose="02020603050405020304" pitchFamily="18" charset="0"/>
                <a:cs typeface="Times New Roman" panose="02020603050405020304" pitchFamily="18" charset="0"/>
              </a:rPr>
              <a:t>Non-MS contributions are lower </a:t>
            </a:r>
          </a:p>
          <a:p>
            <a:pPr algn="ctr"/>
            <a:r>
              <a:rPr lang="en-US" sz="1300" i="1" dirty="0">
                <a:latin typeface="Times New Roman" panose="02020603050405020304" pitchFamily="18" charset="0"/>
                <a:cs typeface="Times New Roman" panose="02020603050405020304" pitchFamily="18" charset="0"/>
              </a:rPr>
              <a:t>but MS contributors working hard</a:t>
            </a:r>
          </a:p>
          <a:p>
            <a:pPr algn="ctr"/>
            <a:r>
              <a:rPr lang="en-US" sz="1300" i="1" dirty="0">
                <a:latin typeface="Times New Roman" panose="02020603050405020304" pitchFamily="18" charset="0"/>
                <a:cs typeface="Times New Roman" panose="02020603050405020304" pitchFamily="18" charset="0"/>
              </a:rPr>
              <a:t>to build the community.</a:t>
            </a:r>
          </a:p>
        </p:txBody>
      </p:sp>
      <p:sp>
        <p:nvSpPr>
          <p:cNvPr id="28" name="Right Arrow 27"/>
          <p:cNvSpPr/>
          <p:nvPr/>
        </p:nvSpPr>
        <p:spPr>
          <a:xfrm>
            <a:off x="8302840" y="2997691"/>
            <a:ext cx="373224" cy="174121"/>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09727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861661" y="179360"/>
            <a:ext cx="5931754" cy="5524039"/>
          </a:xfrm>
          <a:prstGeom prst="rect">
            <a:avLst/>
          </a:prstGeom>
        </p:spPr>
      </p:pic>
      <p:pic>
        <p:nvPicPr>
          <p:cNvPr id="1026" name="Picture 2" descr="http://research.microsoft.com/en-US/projects/opensource/opensource_webgraphics_291x2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160" y="289168"/>
            <a:ext cx="4820110" cy="332935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13483" y="4010466"/>
            <a:ext cx="4721225" cy="1477328"/>
          </a:xfrm>
          <a:prstGeom prst="rect">
            <a:avLst/>
          </a:prstGeom>
          <a:noFill/>
        </p:spPr>
        <p:txBody>
          <a:bodyPr wrap="square" rtlCol="0">
            <a:spAutoFit/>
          </a:bodyPr>
          <a:lstStyle/>
          <a:p>
            <a:r>
              <a:rPr lang="en-US" baseline="0" dirty="0">
                <a:latin typeface="Segoe Pro" charset="0"/>
              </a:rPr>
              <a:t>$15,000 in prizes, plus trips to Redmond and the chance for internships</a:t>
            </a:r>
          </a:p>
          <a:p>
            <a:endParaRPr lang="en-US" dirty="0">
              <a:latin typeface="Segoe Pro" charset="0"/>
            </a:endParaRPr>
          </a:p>
          <a:p>
            <a:r>
              <a:rPr lang="en-US" baseline="0" dirty="0">
                <a:latin typeface="Segoe Pro" charset="0"/>
              </a:rPr>
              <a:t>Winners used DSSM, Microsoft</a:t>
            </a:r>
            <a:r>
              <a:rPr lang="en-US" dirty="0">
                <a:latin typeface="Segoe Pro" charset="0"/>
              </a:rPr>
              <a:t> Cognitive Services, Z3 and CNTK</a:t>
            </a:r>
            <a:endParaRPr lang="en-US" baseline="0" dirty="0">
              <a:latin typeface="Segoe Pro" charset="0"/>
            </a:endParaRPr>
          </a:p>
        </p:txBody>
      </p:sp>
    </p:spTree>
    <p:extLst>
      <p:ext uri="{BB962C8B-B14F-4D97-AF65-F5344CB8AC3E}">
        <p14:creationId xmlns:p14="http://schemas.microsoft.com/office/powerpoint/2010/main" val="1880315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Thank you!</a:t>
            </a:r>
            <a:br>
              <a:rPr lang="en-US" dirty="0"/>
            </a:br>
            <a:endParaRPr lang="en-US" sz="2800" dirty="0"/>
          </a:p>
        </p:txBody>
      </p:sp>
      <p:sp>
        <p:nvSpPr>
          <p:cNvPr id="3" name="Text Placeholder 2"/>
          <p:cNvSpPr>
            <a:spLocks noGrp="1"/>
          </p:cNvSpPr>
          <p:nvPr>
            <p:ph type="body" idx="1"/>
          </p:nvPr>
        </p:nvSpPr>
        <p:spPr>
          <a:xfrm>
            <a:off x="1751777" y="4462310"/>
            <a:ext cx="6949440" cy="1111932"/>
          </a:xfrm>
        </p:spPr>
        <p:txBody>
          <a:bodyPr>
            <a:normAutofit/>
          </a:bodyPr>
          <a:lstStyle/>
          <a:p>
            <a:r>
              <a:rPr lang="en-US" dirty="0"/>
              <a:t>research.microsoft.com/</a:t>
            </a:r>
            <a:r>
              <a:rPr lang="en-US" dirty="0" err="1"/>
              <a:t>opensource</a:t>
            </a:r>
            <a:r>
              <a:rPr lang="en-US" dirty="0"/>
              <a:t> </a:t>
            </a:r>
          </a:p>
          <a:p>
            <a:endParaRPr lang="en-US" dirty="0"/>
          </a:p>
          <a:p>
            <a:r>
              <a:rPr lang="en-US" dirty="0"/>
              <a:t>jbishop@microsoft.com</a:t>
            </a:r>
          </a:p>
        </p:txBody>
      </p:sp>
    </p:spTree>
    <p:extLst>
      <p:ext uri="{BB962C8B-B14F-4D97-AF65-F5344CB8AC3E}">
        <p14:creationId xmlns:p14="http://schemas.microsoft.com/office/powerpoint/2010/main" val="60331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Open-Source (Actual Data)</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8BAA00">
                    <a:lumMod val="75000"/>
                  </a:srgbClr>
                </a:solidFill>
                <a:effectLst/>
                <a:uLnTx/>
                <a:uFillTx/>
                <a:latin typeface="Corbel" panose="020B0503020204020204"/>
                <a:ea typeface="+mn-ea"/>
                <a:cs typeface="+mn-cs"/>
              </a:rPr>
              <a:t>July 22, 2012</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8BAA00">
                    <a:lumMod val="75000"/>
                  </a:srgbClr>
                </a:solidFill>
                <a:effectLst/>
                <a:uLnTx/>
                <a:uFillTx/>
                <a:latin typeface="Corbel" panose="020B0503020204020204"/>
                <a:ea typeface="+mn-ea"/>
                <a:cs typeface="+mn-cs"/>
              </a:rPr>
              <a:t>Distinguished Lecture, UC Irvine, February 2016</a:t>
            </a:r>
            <a:endParaRPr kumimoji="0" lang="en-US" sz="800" b="0" i="0" u="none" strike="noStrike" kern="1200" cap="none" spc="0" normalizeH="0" baseline="0" noProof="0" dirty="0">
              <a:ln>
                <a:noFill/>
              </a:ln>
              <a:solidFill>
                <a:srgbClr val="8BAA00">
                  <a:lumMod val="75000"/>
                </a:srgbClr>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D8D479-8942-46E8-A226-A4E01F7A105C}" type="slidenum">
              <a:rPr kumimoji="0" lang="en-US" sz="800" b="0" i="0" u="none" strike="noStrike" kern="1200" cap="none" spc="0" normalizeH="0" baseline="0" noProof="0" smtClean="0">
                <a:ln>
                  <a:noFill/>
                </a:ln>
                <a:solidFill>
                  <a:srgbClr val="8BAA00">
                    <a:lumMod val="75000"/>
                  </a:srgbClr>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800" b="0" i="0" u="none" strike="noStrike" kern="1200" cap="none" spc="0" normalizeH="0" baseline="0" noProof="0">
              <a:ln>
                <a:noFill/>
              </a:ln>
              <a:solidFill>
                <a:srgbClr val="8BAA00">
                  <a:lumMod val="75000"/>
                </a:srgbClr>
              </a:solidFill>
              <a:effectLst/>
              <a:uLnTx/>
              <a:uFillTx/>
              <a:latin typeface="Corbel" panose="020B0503020204020204"/>
              <a:ea typeface="+mn-ea"/>
              <a:cs typeface="+mn-cs"/>
            </a:endParaRPr>
          </a:p>
        </p:txBody>
      </p:sp>
      <p:graphicFrame>
        <p:nvGraphicFramePr>
          <p:cNvPr id="10" name="Table 9"/>
          <p:cNvGraphicFramePr>
            <a:graphicFrameLocks noGrp="1"/>
          </p:cNvGraphicFramePr>
          <p:nvPr>
            <p:extLst/>
          </p:nvPr>
        </p:nvGraphicFramePr>
        <p:xfrm>
          <a:off x="905070" y="1307263"/>
          <a:ext cx="10272999" cy="4477716"/>
        </p:xfrm>
        <a:graphic>
          <a:graphicData uri="http://schemas.openxmlformats.org/drawingml/2006/table">
            <a:tbl>
              <a:tblPr>
                <a:tableStyleId>{5C22544A-7EE6-4342-B048-85BDC9FD1C3A}</a:tableStyleId>
              </a:tblPr>
              <a:tblGrid>
                <a:gridCol w="330942">
                  <a:extLst>
                    <a:ext uri="{9D8B030D-6E8A-4147-A177-3AD203B41FA5}">
                      <a16:colId xmlns:a16="http://schemas.microsoft.com/office/drawing/2014/main" val="4147377620"/>
                    </a:ext>
                  </a:extLst>
                </a:gridCol>
                <a:gridCol w="1004342">
                  <a:extLst>
                    <a:ext uri="{9D8B030D-6E8A-4147-A177-3AD203B41FA5}">
                      <a16:colId xmlns:a16="http://schemas.microsoft.com/office/drawing/2014/main" val="4237845366"/>
                    </a:ext>
                  </a:extLst>
                </a:gridCol>
                <a:gridCol w="958270">
                  <a:extLst>
                    <a:ext uri="{9D8B030D-6E8A-4147-A177-3AD203B41FA5}">
                      <a16:colId xmlns:a16="http://schemas.microsoft.com/office/drawing/2014/main" val="3041266028"/>
                    </a:ext>
                  </a:extLst>
                </a:gridCol>
                <a:gridCol w="656121">
                  <a:extLst>
                    <a:ext uri="{9D8B030D-6E8A-4147-A177-3AD203B41FA5}">
                      <a16:colId xmlns:a16="http://schemas.microsoft.com/office/drawing/2014/main" val="430672147"/>
                    </a:ext>
                  </a:extLst>
                </a:gridCol>
                <a:gridCol w="610277">
                  <a:extLst>
                    <a:ext uri="{9D8B030D-6E8A-4147-A177-3AD203B41FA5}">
                      <a16:colId xmlns:a16="http://schemas.microsoft.com/office/drawing/2014/main" val="974810152"/>
                    </a:ext>
                  </a:extLst>
                </a:gridCol>
                <a:gridCol w="610277">
                  <a:extLst>
                    <a:ext uri="{9D8B030D-6E8A-4147-A177-3AD203B41FA5}">
                      <a16:colId xmlns:a16="http://schemas.microsoft.com/office/drawing/2014/main" val="3305805462"/>
                    </a:ext>
                  </a:extLst>
                </a:gridCol>
                <a:gridCol w="610277">
                  <a:extLst>
                    <a:ext uri="{9D8B030D-6E8A-4147-A177-3AD203B41FA5}">
                      <a16:colId xmlns:a16="http://schemas.microsoft.com/office/drawing/2014/main" val="2108240904"/>
                    </a:ext>
                  </a:extLst>
                </a:gridCol>
                <a:gridCol w="610277">
                  <a:extLst>
                    <a:ext uri="{9D8B030D-6E8A-4147-A177-3AD203B41FA5}">
                      <a16:colId xmlns:a16="http://schemas.microsoft.com/office/drawing/2014/main" val="1749064804"/>
                    </a:ext>
                  </a:extLst>
                </a:gridCol>
                <a:gridCol w="610277">
                  <a:extLst>
                    <a:ext uri="{9D8B030D-6E8A-4147-A177-3AD203B41FA5}">
                      <a16:colId xmlns:a16="http://schemas.microsoft.com/office/drawing/2014/main" val="3502634875"/>
                    </a:ext>
                  </a:extLst>
                </a:gridCol>
                <a:gridCol w="610277">
                  <a:extLst>
                    <a:ext uri="{9D8B030D-6E8A-4147-A177-3AD203B41FA5}">
                      <a16:colId xmlns:a16="http://schemas.microsoft.com/office/drawing/2014/main" val="699039522"/>
                    </a:ext>
                  </a:extLst>
                </a:gridCol>
                <a:gridCol w="610277">
                  <a:extLst>
                    <a:ext uri="{9D8B030D-6E8A-4147-A177-3AD203B41FA5}">
                      <a16:colId xmlns:a16="http://schemas.microsoft.com/office/drawing/2014/main" val="2252788863"/>
                    </a:ext>
                  </a:extLst>
                </a:gridCol>
                <a:gridCol w="610277">
                  <a:extLst>
                    <a:ext uri="{9D8B030D-6E8A-4147-A177-3AD203B41FA5}">
                      <a16:colId xmlns:a16="http://schemas.microsoft.com/office/drawing/2014/main" val="1822741267"/>
                    </a:ext>
                  </a:extLst>
                </a:gridCol>
                <a:gridCol w="610277">
                  <a:extLst>
                    <a:ext uri="{9D8B030D-6E8A-4147-A177-3AD203B41FA5}">
                      <a16:colId xmlns:a16="http://schemas.microsoft.com/office/drawing/2014/main" val="2167856086"/>
                    </a:ext>
                  </a:extLst>
                </a:gridCol>
                <a:gridCol w="610277">
                  <a:extLst>
                    <a:ext uri="{9D8B030D-6E8A-4147-A177-3AD203B41FA5}">
                      <a16:colId xmlns:a16="http://schemas.microsoft.com/office/drawing/2014/main" val="3204871065"/>
                    </a:ext>
                  </a:extLst>
                </a:gridCol>
                <a:gridCol w="610277">
                  <a:extLst>
                    <a:ext uri="{9D8B030D-6E8A-4147-A177-3AD203B41FA5}">
                      <a16:colId xmlns:a16="http://schemas.microsoft.com/office/drawing/2014/main" val="2842667473"/>
                    </a:ext>
                  </a:extLst>
                </a:gridCol>
                <a:gridCol w="610277">
                  <a:extLst>
                    <a:ext uri="{9D8B030D-6E8A-4147-A177-3AD203B41FA5}">
                      <a16:colId xmlns:a16="http://schemas.microsoft.com/office/drawing/2014/main" val="584027212"/>
                    </a:ext>
                  </a:extLst>
                </a:gridCol>
              </a:tblGrid>
              <a:tr h="1271629">
                <a:tc>
                  <a:txBody>
                    <a:bodyPr/>
                    <a:lstStyle/>
                    <a:p>
                      <a:pPr algn="l" fontAlgn="b"/>
                      <a:endParaRPr lang="en-US" sz="14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400" b="1" u="none" strike="noStrike" dirty="0">
                          <a:effectLst/>
                          <a:latin typeface="Calibri" panose="020F0502020204030204" pitchFamily="34" charset="0"/>
                        </a:rPr>
                        <a:t>Ease of Collaboration</a:t>
                      </a:r>
                      <a:endParaRPr lang="en-US" sz="14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400" b="1" u="none" strike="noStrike" dirty="0">
                          <a:effectLst/>
                          <a:latin typeface="Calibri" panose="020F0502020204030204" pitchFamily="34" charset="0"/>
                        </a:rPr>
                        <a:t>Prevent project from dying</a:t>
                      </a:r>
                      <a:endParaRPr lang="en-US" sz="14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400" b="1" u="none" strike="noStrike" dirty="0">
                          <a:effectLst/>
                          <a:latin typeface="Calibri" panose="020F0502020204030204" pitchFamily="34" charset="0"/>
                        </a:rPr>
                        <a:t>Increase trustworthiness</a:t>
                      </a:r>
                      <a:endParaRPr lang="en-US" sz="14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400" b="1" u="none" strike="noStrike" dirty="0">
                          <a:effectLst/>
                          <a:latin typeface="Calibri" panose="020F0502020204030204" pitchFamily="34" charset="0"/>
                        </a:rPr>
                        <a:t>Get more Contributions</a:t>
                      </a:r>
                      <a:endParaRPr lang="en-US" sz="14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400" b="1" u="none" strike="noStrike" dirty="0">
                          <a:effectLst/>
                          <a:latin typeface="Calibri" panose="020F0502020204030204" pitchFamily="34" charset="0"/>
                        </a:rPr>
                        <a:t>Involve the community from start</a:t>
                      </a:r>
                      <a:endParaRPr lang="en-US" sz="14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400" b="1" u="none" strike="noStrike" dirty="0">
                          <a:effectLst/>
                          <a:latin typeface="Calibri" panose="020F0502020204030204" pitchFamily="34" charset="0"/>
                        </a:rPr>
                        <a:t>Serve the Community</a:t>
                      </a:r>
                      <a:endParaRPr lang="en-US" sz="14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400" b="1" u="none" strike="noStrike" dirty="0">
                          <a:effectLst/>
                          <a:latin typeface="Calibri" panose="020F0502020204030204" pitchFamily="34" charset="0"/>
                        </a:rPr>
                        <a:t>Reproduce Results</a:t>
                      </a:r>
                      <a:endParaRPr lang="en-US" sz="14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400" b="1" u="none" strike="noStrike" dirty="0">
                          <a:effectLst/>
                          <a:latin typeface="Calibri" panose="020F0502020204030204" pitchFamily="34" charset="0"/>
                        </a:rPr>
                        <a:t>Improve Quality</a:t>
                      </a:r>
                      <a:endParaRPr lang="en-US" sz="14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400" b="1" u="none" strike="noStrike" dirty="0">
                          <a:effectLst/>
                          <a:latin typeface="Calibri" panose="020F0502020204030204" pitchFamily="34" charset="0"/>
                        </a:rPr>
                        <a:t>Increase adoption</a:t>
                      </a:r>
                      <a:endParaRPr lang="en-US" sz="14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400" b="1" u="none" strike="noStrike" dirty="0">
                          <a:effectLst/>
                          <a:latin typeface="Calibri" panose="020F0502020204030204" pitchFamily="34" charset="0"/>
                        </a:rPr>
                        <a:t>Self-Document</a:t>
                      </a:r>
                    </a:p>
                    <a:p>
                      <a:pPr algn="l" fontAlgn="b"/>
                      <a:endParaRPr lang="en-US" sz="14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400" b="1" u="none" strike="noStrike" dirty="0">
                          <a:effectLst/>
                          <a:latin typeface="Calibri" panose="020F0502020204030204" pitchFamily="34" charset="0"/>
                        </a:rPr>
                        <a:t>Attract Developers</a:t>
                      </a:r>
                      <a:endParaRPr lang="en-US" sz="14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400" b="1" u="none" strike="noStrike" dirty="0">
                          <a:effectLst/>
                          <a:latin typeface="Calibri" panose="020F0502020204030204" pitchFamily="34" charset="0"/>
                        </a:rPr>
                        <a:t>Faster turnaround</a:t>
                      </a:r>
                      <a:endParaRPr lang="en-US" sz="14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400" b="1" u="none" strike="noStrike" dirty="0">
                          <a:effectLst/>
                          <a:latin typeface="Calibri" panose="020F0502020204030204" pitchFamily="34" charset="0"/>
                        </a:rPr>
                        <a:t>Make it more portable</a:t>
                      </a:r>
                      <a:endParaRPr lang="en-US" sz="14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400" b="1" u="none" strike="noStrike" dirty="0">
                          <a:effectLst/>
                          <a:latin typeface="Calibri" panose="020F0502020204030204" pitchFamily="34" charset="0"/>
                        </a:rPr>
                        <a:t>Increase internal users</a:t>
                      </a:r>
                      <a:endParaRPr lang="en-US" sz="14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400" b="1" u="none" strike="noStrike" dirty="0">
                          <a:effectLst/>
                          <a:latin typeface="Calibri" panose="020F0502020204030204" pitchFamily="34" charset="0"/>
                        </a:rPr>
                        <a:t>Request from users</a:t>
                      </a:r>
                      <a:endParaRPr lang="en-US" sz="14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48323028"/>
                  </a:ext>
                </a:extLst>
              </a:tr>
              <a:tr h="635814">
                <a:tc>
                  <a:txBody>
                    <a:bodyPr/>
                    <a:lstStyle/>
                    <a:p>
                      <a:pPr algn="r" fontAlgn="b"/>
                      <a:r>
                        <a:rPr lang="en-US" sz="1400" b="1" u="none" strike="noStrike" dirty="0">
                          <a:effectLst/>
                          <a:latin typeface="Calibri" panose="020F0502020204030204" pitchFamily="34" charset="0"/>
                        </a:rPr>
                        <a:t>1</a:t>
                      </a:r>
                      <a:endParaRPr lang="en-US" sz="14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400" u="none" strike="noStrike">
                          <a:effectLst/>
                          <a:latin typeface="Calibri" panose="020F0502020204030204" pitchFamily="34" charset="0"/>
                        </a:rPr>
                        <a:t>IDD</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400" u="none" strike="noStrike">
                          <a:effectLst/>
                          <a:latin typeface="Calibri" panose="020F0502020204030204" pitchFamily="34" charset="0"/>
                        </a:rPr>
                        <a:t>Scientific Dataset</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400" u="none" strike="noStrike">
                          <a:effectLst/>
                          <a:latin typeface="Calibri" panose="020F0502020204030204" pitchFamily="34" charset="0"/>
                        </a:rPr>
                        <a:t>Madoko</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400" u="none" strike="noStrike" dirty="0">
                          <a:effectLst/>
                          <a:latin typeface="Calibri" panose="020F0502020204030204" pitchFamily="34" charset="0"/>
                        </a:rPr>
                        <a:t>CNTK</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400" u="none" strike="noStrike">
                          <a:effectLst/>
                          <a:latin typeface="Calibri" panose="020F0502020204030204" pitchFamily="34" charset="0"/>
                        </a:rPr>
                        <a:t>PXT</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400" u="none" strike="noStrike">
                          <a:effectLst/>
                          <a:latin typeface="Calibri" panose="020F0502020204030204" pitchFamily="34" charset="0"/>
                        </a:rPr>
                        <a:t>Z3</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400" u="none" strike="noStrike">
                          <a:effectLst/>
                          <a:latin typeface="Calibri" panose="020F0502020204030204" pitchFamily="34" charset="0"/>
                        </a:rPr>
                        <a:t>DSSM</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400" u="none" strike="noStrike">
                          <a:effectLst/>
                          <a:latin typeface="Calibri" panose="020F0502020204030204" pitchFamily="34" charset="0"/>
                        </a:rPr>
                        <a:t>CNTK</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400" u="none" strike="noStrike">
                          <a:effectLst/>
                          <a:latin typeface="Calibri" panose="020F0502020204030204" pitchFamily="34" charset="0"/>
                        </a:rPr>
                        <a:t>Orleans</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400" u="none" strike="noStrike">
                          <a:effectLst/>
                          <a:latin typeface="Calibri" panose="020F0502020204030204" pitchFamily="34" charset="0"/>
                        </a:rPr>
                        <a:t>Automata Toolkit</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400" u="none" strike="noStrike">
                          <a:effectLst/>
                          <a:latin typeface="Calibri" panose="020F0502020204030204" pitchFamily="34" charset="0"/>
                        </a:rPr>
                        <a:t>Chakra Core</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400" u="none" strike="noStrike">
                          <a:effectLst/>
                          <a:latin typeface="Calibri" panose="020F0502020204030204" pitchFamily="34" charset="0"/>
                        </a:rPr>
                        <a:t>.Net Core</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400" u="none" strike="noStrike">
                          <a:effectLst/>
                          <a:latin typeface="Calibri" panose="020F0502020204030204" pitchFamily="34" charset="0"/>
                        </a:rPr>
                        <a:t>.Net Core</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400" u="none" strike="noStrike">
                          <a:effectLst/>
                          <a:latin typeface="Calibri" panose="020F0502020204030204" pitchFamily="34" charset="0"/>
                        </a:rPr>
                        <a:t>WinApp Driver</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400" u="none" strike="noStrike">
                          <a:effectLst/>
                          <a:latin typeface="Calibri" panose="020F0502020204030204" pitchFamily="34" charset="0"/>
                        </a:rPr>
                        <a:t>MSAGL</a:t>
                      </a:r>
                      <a:endParaRPr lang="en-US"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77789555"/>
                  </a:ext>
                </a:extLst>
              </a:tr>
              <a:tr h="847753">
                <a:tc>
                  <a:txBody>
                    <a:bodyPr/>
                    <a:lstStyle/>
                    <a:p>
                      <a:pPr algn="r" fontAlgn="b"/>
                      <a:r>
                        <a:rPr lang="en-US" sz="1400" b="1" u="none" strike="noStrike" dirty="0">
                          <a:effectLst/>
                          <a:latin typeface="Calibri" panose="020F0502020204030204" pitchFamily="34" charset="0"/>
                        </a:rPr>
                        <a:t>2</a:t>
                      </a:r>
                      <a:endParaRPr lang="en-US" sz="14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400" u="none" strike="noStrike">
                          <a:effectLst/>
                          <a:latin typeface="Calibri" panose="020F0502020204030204" pitchFamily="34" charset="0"/>
                        </a:rPr>
                        <a:t>Scalable Joins</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400" u="none" strike="noStrike" dirty="0" err="1">
                          <a:effectLst/>
                          <a:latin typeface="Calibri" panose="020F0502020204030204" pitchFamily="34" charset="0"/>
                        </a:rPr>
                        <a:t>.Net</a:t>
                      </a:r>
                      <a:r>
                        <a:rPr lang="en-US" sz="1400" u="none" strike="noStrike" dirty="0">
                          <a:effectLst/>
                          <a:latin typeface="Calibri" panose="020F0502020204030204" pitchFamily="34" charset="0"/>
                        </a:rPr>
                        <a:t> MF</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400" u="none" strike="noStrike" dirty="0">
                          <a:effectLst/>
                          <a:latin typeface="Calibri" panose="020F0502020204030204" pitchFamily="34" charset="0"/>
                        </a:rPr>
                        <a:t>SEAL</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400" u="none" strike="noStrike">
                          <a:effectLst/>
                          <a:latin typeface="Calibri" panose="020F0502020204030204" pitchFamily="34" charset="0"/>
                        </a:rPr>
                        <a:t>Document Translator</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400" u="none" strike="noStrike">
                          <a:effectLst/>
                          <a:latin typeface="Calibri" panose="020F0502020204030204" pitchFamily="34" charset="0"/>
                        </a:rPr>
                        <a:t>LEAN</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400" u="none" strike="noStrike">
                          <a:effectLst/>
                          <a:latin typeface="Calibri" panose="020F0502020204030204" pitchFamily="34" charset="0"/>
                        </a:rPr>
                        <a:t>RoomAlive</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400" u="none" strike="noStrike">
                          <a:effectLst/>
                          <a:latin typeface="Calibri" panose="020F0502020204030204" pitchFamily="34" charset="0"/>
                        </a:rPr>
                        <a:t>Ironclad</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400" u="none" strike="noStrike">
                          <a:effectLst/>
                          <a:latin typeface="Calibri" panose="020F0502020204030204" pitchFamily="34" charset="0"/>
                        </a:rPr>
                        <a:t>F#</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735792"/>
                  </a:ext>
                </a:extLst>
              </a:tr>
              <a:tr h="423876">
                <a:tc>
                  <a:txBody>
                    <a:bodyPr/>
                    <a:lstStyle/>
                    <a:p>
                      <a:pPr algn="r" fontAlgn="b"/>
                      <a:r>
                        <a:rPr lang="en-US" sz="1400" b="1" u="none" strike="noStrike" dirty="0">
                          <a:effectLst/>
                          <a:latin typeface="Calibri" panose="020F0502020204030204" pitchFamily="34" charset="0"/>
                        </a:rPr>
                        <a:t>3</a:t>
                      </a:r>
                      <a:endParaRPr lang="en-US" sz="14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400" u="none" strike="noStrike">
                          <a:effectLst/>
                          <a:latin typeface="Calibri" panose="020F0502020204030204" pitchFamily="34" charset="0"/>
                        </a:rPr>
                        <a:t>F*</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400" u="none" strike="noStrike">
                          <a:effectLst/>
                          <a:latin typeface="Calibri" panose="020F0502020204030204" pitchFamily="34" charset="0"/>
                        </a:rPr>
                        <a:t>Code Contracts</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400" u="none" strike="noStrike">
                          <a:effectLst/>
                          <a:latin typeface="Calibri" panose="020F0502020204030204" pitchFamily="34" charset="0"/>
                        </a:rPr>
                        <a:t>TPM</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400" u="none" strike="noStrike">
                          <a:effectLst/>
                          <a:latin typeface="Calibri" panose="020F0502020204030204" pitchFamily="34" charset="0"/>
                        </a:rPr>
                        <a:t>F#</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400" u="none" strike="noStrike">
                          <a:effectLst/>
                          <a:latin typeface="Calibri" panose="020F0502020204030204" pitchFamily="34" charset="0"/>
                        </a:rPr>
                        <a:t>Typescript</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24398819"/>
                  </a:ext>
                </a:extLst>
              </a:tr>
              <a:tr h="423876">
                <a:tc>
                  <a:txBody>
                    <a:bodyPr/>
                    <a:lstStyle/>
                    <a:p>
                      <a:pPr algn="r" fontAlgn="b"/>
                      <a:r>
                        <a:rPr lang="en-US" sz="1400" b="1" u="none" strike="noStrike" dirty="0">
                          <a:effectLst/>
                          <a:latin typeface="Calibri" panose="020F0502020204030204" pitchFamily="34" charset="0"/>
                        </a:rPr>
                        <a:t>4</a:t>
                      </a:r>
                      <a:endParaRPr lang="en-US" sz="14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400" u="none" strike="noStrike">
                          <a:effectLst/>
                          <a:latin typeface="Calibri" panose="020F0502020204030204" pitchFamily="34" charset="0"/>
                        </a:rPr>
                        <a:t>Codalab</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400" u="none" strike="noStrike">
                          <a:effectLst/>
                          <a:latin typeface="Calibri" panose="020F0502020204030204" pitchFamily="34" charset="0"/>
                        </a:rPr>
                        <a:t>Scalable Joins</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256250459"/>
                  </a:ext>
                </a:extLst>
              </a:tr>
              <a:tr h="423876">
                <a:tc>
                  <a:txBody>
                    <a:bodyPr/>
                    <a:lstStyle/>
                    <a:p>
                      <a:pPr algn="r" fontAlgn="b"/>
                      <a:r>
                        <a:rPr lang="en-US" sz="1400" b="1" u="none" strike="noStrike" dirty="0">
                          <a:effectLst/>
                          <a:latin typeface="Calibri" panose="020F0502020204030204" pitchFamily="34" charset="0"/>
                        </a:rPr>
                        <a:t>5</a:t>
                      </a:r>
                      <a:endParaRPr lang="en-US" sz="14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400" u="none" strike="noStrike">
                          <a:effectLst/>
                          <a:latin typeface="Calibri" panose="020F0502020204030204" pitchFamily="34" charset="0"/>
                        </a:rPr>
                        <a:t>.Net Core</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400" u="none" strike="noStrike">
                          <a:effectLst/>
                          <a:latin typeface="Calibri" panose="020F0502020204030204" pitchFamily="34" charset="0"/>
                        </a:rPr>
                        <a:t>Orleans</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01228646"/>
                  </a:ext>
                </a:extLst>
              </a:tr>
              <a:tr h="211938">
                <a:tc>
                  <a:txBody>
                    <a:bodyPr/>
                    <a:lstStyle/>
                    <a:p>
                      <a:pPr algn="r" fontAlgn="b"/>
                      <a:r>
                        <a:rPr lang="en-US" sz="1400" b="1" u="none" strike="noStrike" dirty="0">
                          <a:effectLst/>
                          <a:latin typeface="Calibri" panose="020F0502020204030204" pitchFamily="34" charset="0"/>
                        </a:rPr>
                        <a:t>6</a:t>
                      </a:r>
                      <a:endParaRPr lang="en-US" sz="14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400" u="none" strike="noStrike">
                          <a:effectLst/>
                          <a:latin typeface="Calibri" panose="020F0502020204030204" pitchFamily="34" charset="0"/>
                        </a:rPr>
                        <a:t>Roslyn</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08620992"/>
                  </a:ext>
                </a:extLst>
              </a:tr>
              <a:tr h="211938">
                <a:tc>
                  <a:txBody>
                    <a:bodyPr/>
                    <a:lstStyle/>
                    <a:p>
                      <a:pPr algn="r" fontAlgn="b"/>
                      <a:r>
                        <a:rPr lang="en-US" sz="1400" b="1" u="none" strike="noStrike" dirty="0">
                          <a:effectLst/>
                          <a:latin typeface="Calibri" panose="020F0502020204030204" pitchFamily="34" charset="0"/>
                        </a:rPr>
                        <a:t>7</a:t>
                      </a:r>
                      <a:endParaRPr lang="en-US" sz="14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400" u="none" strike="noStrike">
                          <a:effectLst/>
                          <a:latin typeface="Calibri" panose="020F0502020204030204" pitchFamily="34" charset="0"/>
                        </a:rPr>
                        <a:t>LEAN</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75173567"/>
                  </a:ext>
                </a:extLst>
              </a:tr>
            </a:tbl>
          </a:graphicData>
        </a:graphic>
      </p:graphicFrame>
    </p:spTree>
    <p:extLst>
      <p:ext uri="{BB962C8B-B14F-4D97-AF65-F5344CB8AC3E}">
        <p14:creationId xmlns:p14="http://schemas.microsoft.com/office/powerpoint/2010/main" val="3003058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custDataLst>
              <p:tags r:id="rId1"/>
            </p:custDataLst>
          </p:nvPr>
        </p:nvSpPr>
        <p:spPr>
          <a:xfrm>
            <a:off x="1248675" y="2726950"/>
            <a:ext cx="3038622" cy="2377440"/>
          </a:xfrm>
          <a:prstGeom prst="rect">
            <a:avLst/>
          </a:prstGeom>
          <a:solidFill>
            <a:srgbClr val="92D050"/>
          </a:solidFill>
          <a:ln w="25400" cap="flat" cmpd="sng" algn="ctr">
            <a:noFill/>
            <a:prstDash val="solid"/>
          </a:ln>
          <a:effectLst/>
        </p:spPr>
        <p:txBody>
          <a:bodyPr rtlCol="0" anchor="t"/>
          <a:lstStyle/>
          <a:p>
            <a:pPr algn="ctr" defTabSz="868223">
              <a:defRPr/>
            </a:pPr>
            <a:endParaRPr lang="en-US" sz="997" b="1" kern="0" dirty="0">
              <a:ln>
                <a:solidFill>
                  <a:srgbClr val="FFFFFF">
                    <a:alpha val="0"/>
                  </a:srgbClr>
                </a:solidFill>
              </a:ln>
              <a:solidFill>
                <a:schemeClr val="bg1"/>
              </a:solidFill>
              <a:latin typeface="Segoe Light"/>
              <a:sym typeface="Segoe Light"/>
            </a:endParaRPr>
          </a:p>
          <a:p>
            <a:pPr algn="ctr" defTabSz="868223">
              <a:defRPr/>
            </a:pPr>
            <a:r>
              <a:rPr lang="en-US" sz="2279" b="1" kern="0" dirty="0">
                <a:ln>
                  <a:solidFill>
                    <a:srgbClr val="FFFFFF">
                      <a:alpha val="0"/>
                    </a:srgbClr>
                  </a:solidFill>
                </a:ln>
                <a:latin typeface="Segoe Light"/>
                <a:sym typeface="Segoe Light"/>
              </a:rPr>
              <a:t>ATTRIBUTION</a:t>
            </a:r>
          </a:p>
          <a:p>
            <a:pPr algn="ctr" defTabSz="868223">
              <a:defRPr/>
            </a:pPr>
            <a:endParaRPr lang="en-US" sz="1519" b="1" kern="0" dirty="0">
              <a:ln>
                <a:solidFill>
                  <a:srgbClr val="FFFFFF">
                    <a:alpha val="0"/>
                  </a:srgbClr>
                </a:solidFill>
              </a:ln>
              <a:latin typeface="Segoe Light"/>
              <a:sym typeface="Segoe Light"/>
            </a:endParaRPr>
          </a:p>
          <a:p>
            <a:pPr algn="ctr" defTabSz="868223">
              <a:defRPr/>
            </a:pPr>
            <a:r>
              <a:rPr lang="en-US" sz="2659" b="1" kern="0" dirty="0">
                <a:ln>
                  <a:solidFill>
                    <a:srgbClr val="FFFFFF">
                      <a:alpha val="0"/>
                    </a:srgbClr>
                  </a:solidFill>
                </a:ln>
                <a:latin typeface="Segoe Light"/>
                <a:sym typeface="Segoe Light"/>
              </a:rPr>
              <a:t>BSD</a:t>
            </a:r>
          </a:p>
          <a:p>
            <a:pPr algn="ctr" defTabSz="868223">
              <a:defRPr/>
            </a:pPr>
            <a:r>
              <a:rPr lang="en-US" sz="2659" b="1" kern="0" dirty="0">
                <a:ln>
                  <a:solidFill>
                    <a:srgbClr val="FFFFFF">
                      <a:alpha val="0"/>
                    </a:srgbClr>
                  </a:solidFill>
                </a:ln>
                <a:latin typeface="Segoe Light"/>
                <a:sym typeface="Segoe Light"/>
              </a:rPr>
              <a:t>MIT</a:t>
            </a:r>
          </a:p>
          <a:p>
            <a:pPr algn="ctr" defTabSz="868223">
              <a:defRPr/>
            </a:pPr>
            <a:r>
              <a:rPr lang="en-US" sz="2659" b="1" kern="0" dirty="0">
                <a:ln>
                  <a:solidFill>
                    <a:srgbClr val="FFFFFF">
                      <a:alpha val="0"/>
                    </a:srgbClr>
                  </a:solidFill>
                </a:ln>
                <a:latin typeface="Segoe Light"/>
                <a:sym typeface="Segoe Light"/>
              </a:rPr>
              <a:t>Apache</a:t>
            </a:r>
            <a:endParaRPr lang="en-US" sz="1899" b="1" kern="0" dirty="0">
              <a:ln>
                <a:solidFill>
                  <a:srgbClr val="FFFFFF">
                    <a:alpha val="0"/>
                  </a:srgbClr>
                </a:solidFill>
              </a:ln>
              <a:latin typeface="Segoe Light"/>
              <a:sym typeface="Segoe Light"/>
            </a:endParaRPr>
          </a:p>
        </p:txBody>
      </p:sp>
      <p:sp>
        <p:nvSpPr>
          <p:cNvPr id="13" name="Rectangle 12"/>
          <p:cNvSpPr/>
          <p:nvPr>
            <p:custDataLst>
              <p:tags r:id="rId2"/>
            </p:custDataLst>
          </p:nvPr>
        </p:nvSpPr>
        <p:spPr>
          <a:xfrm>
            <a:off x="4475402" y="2726950"/>
            <a:ext cx="3212257" cy="2377440"/>
          </a:xfrm>
          <a:prstGeom prst="rect">
            <a:avLst/>
          </a:prstGeom>
          <a:solidFill>
            <a:srgbClr val="FFFF00"/>
          </a:solidFill>
          <a:ln w="25400" cap="flat" cmpd="sng" algn="ctr">
            <a:noFill/>
            <a:prstDash val="solid"/>
          </a:ln>
          <a:effectLst/>
        </p:spPr>
        <p:txBody>
          <a:bodyPr rtlCol="0" anchor="ctr"/>
          <a:lstStyle/>
          <a:p>
            <a:pPr algn="ctr" defTabSz="868223">
              <a:defRPr/>
            </a:pPr>
            <a:endParaRPr lang="en-US" sz="1899" b="1" kern="0" dirty="0">
              <a:ln>
                <a:solidFill>
                  <a:srgbClr val="FFFFFF">
                    <a:alpha val="0"/>
                  </a:srgbClr>
                </a:solidFill>
              </a:ln>
              <a:solidFill>
                <a:schemeClr val="bg1"/>
              </a:solidFill>
              <a:latin typeface="Segoe Light"/>
              <a:sym typeface="Segoe Light"/>
            </a:endParaRPr>
          </a:p>
          <a:p>
            <a:pPr algn="ctr" defTabSz="868223">
              <a:defRPr/>
            </a:pPr>
            <a:r>
              <a:rPr lang="en-US" sz="2279" b="1" kern="0" dirty="0">
                <a:ln>
                  <a:solidFill>
                    <a:srgbClr val="FFFFFF">
                      <a:alpha val="0"/>
                    </a:srgbClr>
                  </a:solidFill>
                </a:ln>
                <a:latin typeface="Segoe Light"/>
                <a:sym typeface="Segoe Light"/>
              </a:rPr>
              <a:t>WEAK COPYLEFT</a:t>
            </a:r>
          </a:p>
          <a:p>
            <a:pPr algn="ctr" defTabSz="868223">
              <a:defRPr/>
            </a:pPr>
            <a:endParaRPr lang="en-US" sz="1519" b="1" kern="0" dirty="0">
              <a:ln>
                <a:solidFill>
                  <a:srgbClr val="FFFFFF">
                    <a:alpha val="0"/>
                  </a:srgbClr>
                </a:solidFill>
              </a:ln>
              <a:latin typeface="Segoe Light"/>
              <a:sym typeface="Segoe Light"/>
            </a:endParaRPr>
          </a:p>
          <a:p>
            <a:pPr algn="ctr" defTabSz="868223">
              <a:defRPr/>
            </a:pPr>
            <a:r>
              <a:rPr lang="en-US" sz="2659" b="1" kern="0" dirty="0">
                <a:ln>
                  <a:solidFill>
                    <a:srgbClr val="FFFFFF">
                      <a:alpha val="0"/>
                    </a:srgbClr>
                  </a:solidFill>
                </a:ln>
                <a:latin typeface="Segoe Light"/>
                <a:sym typeface="Segoe Light"/>
              </a:rPr>
              <a:t>MPL</a:t>
            </a:r>
          </a:p>
          <a:p>
            <a:pPr algn="ctr" defTabSz="868223">
              <a:defRPr/>
            </a:pPr>
            <a:r>
              <a:rPr lang="en-US" sz="2659" b="1" kern="0" dirty="0">
                <a:ln>
                  <a:solidFill>
                    <a:srgbClr val="FFFFFF">
                      <a:alpha val="0"/>
                    </a:srgbClr>
                  </a:solidFill>
                </a:ln>
                <a:latin typeface="Segoe Light"/>
                <a:sym typeface="Segoe Light"/>
              </a:rPr>
              <a:t>EPL</a:t>
            </a:r>
          </a:p>
          <a:p>
            <a:pPr algn="ctr" defTabSz="868223">
              <a:defRPr/>
            </a:pPr>
            <a:r>
              <a:rPr lang="en-US" sz="2659" b="1" kern="0" dirty="0">
                <a:ln>
                  <a:solidFill>
                    <a:srgbClr val="FFFFFF">
                      <a:alpha val="0"/>
                    </a:srgbClr>
                  </a:solidFill>
                </a:ln>
                <a:latin typeface="Segoe Light"/>
                <a:sym typeface="Segoe Light"/>
              </a:rPr>
              <a:t>CDDL</a:t>
            </a:r>
          </a:p>
          <a:p>
            <a:pPr algn="ctr" defTabSz="868223">
              <a:defRPr/>
            </a:pPr>
            <a:endParaRPr lang="en-US" sz="2279" b="1" kern="0" dirty="0">
              <a:ln>
                <a:solidFill>
                  <a:srgbClr val="FFFFFF">
                    <a:alpha val="0"/>
                  </a:srgbClr>
                </a:solidFill>
              </a:ln>
              <a:latin typeface="Segoe Light"/>
              <a:sym typeface="Segoe Light"/>
            </a:endParaRPr>
          </a:p>
        </p:txBody>
      </p:sp>
      <p:sp>
        <p:nvSpPr>
          <p:cNvPr id="15" name="Rectangle 14"/>
          <p:cNvSpPr/>
          <p:nvPr>
            <p:custDataLst>
              <p:tags r:id="rId3"/>
            </p:custDataLst>
          </p:nvPr>
        </p:nvSpPr>
        <p:spPr>
          <a:xfrm>
            <a:off x="7890234" y="2726950"/>
            <a:ext cx="3125439" cy="2377440"/>
          </a:xfrm>
          <a:prstGeom prst="rect">
            <a:avLst/>
          </a:prstGeom>
          <a:solidFill>
            <a:srgbClr val="FFC000"/>
          </a:solidFill>
          <a:ln w="25400" cap="flat" cmpd="sng" algn="ctr">
            <a:noFill/>
            <a:prstDash val="solid"/>
          </a:ln>
          <a:effectLst/>
        </p:spPr>
        <p:txBody>
          <a:bodyPr rtlCol="0" anchor="t"/>
          <a:lstStyle/>
          <a:p>
            <a:pPr algn="ctr" defTabSz="868223">
              <a:defRPr/>
            </a:pPr>
            <a:endParaRPr lang="en-US" sz="1139" b="1" dirty="0">
              <a:solidFill>
                <a:srgbClr val="FFFFFF"/>
              </a:solidFill>
              <a:sym typeface="Segoe Light"/>
            </a:endParaRPr>
          </a:p>
          <a:p>
            <a:pPr algn="ctr" defTabSz="868223">
              <a:defRPr/>
            </a:pPr>
            <a:r>
              <a:rPr lang="en-US" sz="2279" b="1" dirty="0">
                <a:latin typeface="Segoe Light" panose="020B0302040504020203" pitchFamily="34" charset="0"/>
                <a:sym typeface="Segoe Light"/>
              </a:rPr>
              <a:t>STRONG COPYLEFT</a:t>
            </a:r>
          </a:p>
          <a:p>
            <a:pPr algn="ctr" defTabSz="868223">
              <a:defRPr/>
            </a:pPr>
            <a:endParaRPr lang="en-US" sz="1519" b="1" dirty="0">
              <a:latin typeface="Segoe Light" panose="020B0302040504020203" pitchFamily="34" charset="0"/>
              <a:sym typeface="Segoe Light"/>
            </a:endParaRPr>
          </a:p>
          <a:p>
            <a:pPr algn="ctr" defTabSz="868223">
              <a:defRPr/>
            </a:pPr>
            <a:r>
              <a:rPr lang="en-US" sz="2659" b="1" dirty="0">
                <a:latin typeface="Segoe Light" panose="020B0302040504020203" pitchFamily="34" charset="0"/>
                <a:sym typeface="Segoe Light"/>
              </a:rPr>
              <a:t>GPL</a:t>
            </a:r>
          </a:p>
          <a:p>
            <a:pPr algn="ctr" defTabSz="868223">
              <a:defRPr/>
            </a:pPr>
            <a:r>
              <a:rPr lang="en-US" sz="2659" b="1" dirty="0">
                <a:latin typeface="Segoe Light" panose="020B0302040504020203" pitchFamily="34" charset="0"/>
                <a:sym typeface="Segoe Light"/>
              </a:rPr>
              <a:t>LGPL*</a:t>
            </a:r>
          </a:p>
          <a:p>
            <a:pPr algn="ctr" defTabSz="868223">
              <a:defRPr/>
            </a:pPr>
            <a:r>
              <a:rPr lang="en-US" sz="2659" b="1" dirty="0">
                <a:latin typeface="Segoe Light" panose="020B0302040504020203" pitchFamily="34" charset="0"/>
                <a:sym typeface="Segoe Light"/>
              </a:rPr>
              <a:t>AGPL</a:t>
            </a:r>
          </a:p>
          <a:p>
            <a:pPr algn="ctr" defTabSz="868223">
              <a:defRPr/>
            </a:pPr>
            <a:endParaRPr lang="en-US" sz="3038" b="1" dirty="0">
              <a:solidFill>
                <a:srgbClr val="FFFFFF"/>
              </a:solidFill>
              <a:sym typeface="Segoe Light"/>
            </a:endParaRPr>
          </a:p>
          <a:p>
            <a:pPr algn="ctr" defTabSz="868223">
              <a:defRPr/>
            </a:pPr>
            <a:endParaRPr lang="en-US" sz="2659" b="1" kern="0" dirty="0">
              <a:ln>
                <a:solidFill>
                  <a:srgbClr val="FFFFFF">
                    <a:alpha val="0"/>
                  </a:srgbClr>
                </a:solidFill>
              </a:ln>
              <a:latin typeface="Segoe Light"/>
              <a:sym typeface="Segoe Light"/>
            </a:endParaRPr>
          </a:p>
        </p:txBody>
      </p:sp>
      <p:sp>
        <p:nvSpPr>
          <p:cNvPr id="16" name="Pentagon 15"/>
          <p:cNvSpPr/>
          <p:nvPr/>
        </p:nvSpPr>
        <p:spPr bwMode="auto">
          <a:xfrm flipH="1">
            <a:off x="888441" y="5261820"/>
            <a:ext cx="6799218" cy="800561"/>
          </a:xfrm>
          <a:prstGeom prst="homePlate">
            <a:avLst/>
          </a:prstGeom>
          <a:gradFill rotWithShape="1">
            <a:gsLst>
              <a:gs pos="0">
                <a:srgbClr val="3F3F3F">
                  <a:lumMod val="50000"/>
                  <a:alpha val="29000"/>
                </a:srgbClr>
              </a:gs>
              <a:gs pos="50000">
                <a:srgbClr val="F2F2F2">
                  <a:lumMod val="25000"/>
                  <a:alpha val="63000"/>
                </a:srgbClr>
              </a:gs>
              <a:gs pos="100000">
                <a:srgbClr val="3F3F3F">
                  <a:lumMod val="40000"/>
                  <a:lumOff val="60000"/>
                  <a:alpha val="90000"/>
                </a:srgbClr>
              </a:gs>
            </a:gsLst>
            <a:lin ang="0" scaled="0"/>
          </a:gradFill>
          <a:ln w="9525" cap="flat" cmpd="sng" algn="ctr">
            <a:noFill/>
            <a:prstDash val="solid"/>
            <a:headEnd type="none" w="med" len="med"/>
            <a:tailEnd type="none" w="med" len="med"/>
          </a:ln>
          <a:effectLst/>
        </p:spPr>
        <p:txBody>
          <a:bodyPr rot="0" spcFirstLastPara="0" vertOverflow="overflow" horzOverflow="overflow" vert="horz" wrap="square" lIns="86818" tIns="43409" rIns="43409" bIns="86818" numCol="1" spcCol="0" rtlCol="0" fromWordArt="0" anchor="ctr" anchorCtr="0" forceAA="0" compatLnSpc="1">
            <a:prstTxWarp prst="textNoShape">
              <a:avLst/>
            </a:prstTxWarp>
            <a:noAutofit/>
          </a:bodyPr>
          <a:lstStyle/>
          <a:p>
            <a:pPr marL="759695" defTabSz="867937" fontAlgn="base">
              <a:spcBef>
                <a:spcPct val="0"/>
              </a:spcBef>
              <a:spcAft>
                <a:spcPct val="0"/>
              </a:spcAft>
              <a:defRPr/>
            </a:pPr>
            <a:r>
              <a:rPr lang="en-US" sz="3038" dirty="0">
                <a:solidFill>
                  <a:srgbClr val="FFFFFF"/>
                </a:solidFill>
                <a:latin typeface="Segoe UI" pitchFamily="34" charset="0"/>
                <a:ea typeface="Segoe UI" pitchFamily="34" charset="0"/>
                <a:cs typeface="Segoe UI" pitchFamily="34" charset="0"/>
              </a:rPr>
              <a:t>Permissive</a:t>
            </a:r>
            <a:endParaRPr lang="en-US" sz="3038" kern="0" spc="-47" dirty="0">
              <a:latin typeface="Segoe UI" pitchFamily="34" charset="0"/>
              <a:ea typeface="Segoe UI" pitchFamily="34" charset="0"/>
              <a:cs typeface="Segoe UI" pitchFamily="34" charset="0"/>
            </a:endParaRPr>
          </a:p>
        </p:txBody>
      </p:sp>
      <p:sp>
        <p:nvSpPr>
          <p:cNvPr id="17" name="Pentagon 16"/>
          <p:cNvSpPr/>
          <p:nvPr/>
        </p:nvSpPr>
        <p:spPr bwMode="auto">
          <a:xfrm>
            <a:off x="4475402" y="1767899"/>
            <a:ext cx="6834188" cy="800561"/>
          </a:xfrm>
          <a:prstGeom prst="homePlate">
            <a:avLst/>
          </a:prstGeom>
          <a:gradFill rotWithShape="1">
            <a:gsLst>
              <a:gs pos="0">
                <a:srgbClr val="3F3F3F">
                  <a:lumMod val="50000"/>
                  <a:alpha val="29000"/>
                </a:srgbClr>
              </a:gs>
              <a:gs pos="50000">
                <a:srgbClr val="F2F2F2">
                  <a:lumMod val="25000"/>
                  <a:alpha val="63000"/>
                </a:srgbClr>
              </a:gs>
              <a:gs pos="100000">
                <a:srgbClr val="3F3F3F">
                  <a:lumMod val="40000"/>
                  <a:lumOff val="60000"/>
                  <a:alpha val="90000"/>
                </a:srgbClr>
              </a:gs>
            </a:gsLst>
            <a:lin ang="0" scaled="0"/>
          </a:gradFill>
          <a:ln w="9525" cap="flat" cmpd="sng" algn="ctr">
            <a:noFill/>
            <a:prstDash val="solid"/>
            <a:headEnd type="none" w="med" len="med"/>
            <a:tailEnd type="none" w="med" len="med"/>
          </a:ln>
          <a:effectLst/>
        </p:spPr>
        <p:txBody>
          <a:bodyPr rot="0" spcFirstLastPara="0" vertOverflow="overflow" horzOverflow="overflow" vert="horz" wrap="square" lIns="86818" tIns="43409" rIns="43409" bIns="86818" numCol="1" spcCol="0" rtlCol="0" fromWordArt="0" anchor="ctr" anchorCtr="0" forceAA="0" compatLnSpc="1">
            <a:prstTxWarp prst="textNoShape">
              <a:avLst/>
            </a:prstTxWarp>
            <a:noAutofit/>
          </a:bodyPr>
          <a:lstStyle/>
          <a:p>
            <a:pPr marL="4075824" defTabSz="867937" fontAlgn="base">
              <a:spcBef>
                <a:spcPct val="0"/>
              </a:spcBef>
              <a:spcAft>
                <a:spcPct val="0"/>
              </a:spcAft>
              <a:tabLst>
                <a:tab pos="6463436" algn="l"/>
              </a:tabLst>
              <a:defRPr/>
            </a:pPr>
            <a:r>
              <a:rPr lang="en-US" sz="3038" dirty="0">
                <a:solidFill>
                  <a:srgbClr val="FFFFFF"/>
                </a:solidFill>
                <a:latin typeface="Segoe UI" pitchFamily="34" charset="0"/>
                <a:ea typeface="Segoe UI" pitchFamily="34" charset="0"/>
                <a:cs typeface="Segoe UI" pitchFamily="34" charset="0"/>
              </a:rPr>
              <a:t>Restrictive</a:t>
            </a:r>
            <a:endParaRPr lang="en-US" sz="3038" kern="0" spc="-47" dirty="0">
              <a:latin typeface="Segoe UI" pitchFamily="34" charset="0"/>
              <a:ea typeface="Segoe UI" pitchFamily="34" charset="0"/>
              <a:cs typeface="Segoe UI" pitchFamily="34" charset="0"/>
            </a:endParaRPr>
          </a:p>
        </p:txBody>
      </p:sp>
      <p:sp>
        <p:nvSpPr>
          <p:cNvPr id="6" name="Title 5"/>
          <p:cNvSpPr>
            <a:spLocks noGrp="1"/>
          </p:cNvSpPr>
          <p:nvPr>
            <p:ph type="title"/>
          </p:nvPr>
        </p:nvSpPr>
        <p:spPr/>
        <p:txBody>
          <a:bodyPr/>
          <a:lstStyle/>
          <a:p>
            <a:r>
              <a:rPr lang="en-US" dirty="0">
                <a:latin typeface="Segoe UI" pitchFamily="34" charset="0"/>
                <a:ea typeface="Segoe UI" pitchFamily="34" charset="0"/>
                <a:cs typeface="Segoe UI" pitchFamily="34" charset="0"/>
              </a:rPr>
              <a:t>Open Source License Spectrum</a:t>
            </a:r>
          </a:p>
        </p:txBody>
      </p:sp>
    </p:spTree>
    <p:extLst>
      <p:ext uri="{BB962C8B-B14F-4D97-AF65-F5344CB8AC3E}">
        <p14:creationId xmlns:p14="http://schemas.microsoft.com/office/powerpoint/2010/main" val="3434897537"/>
      </p:ext>
    </p:extLst>
  </p:cSld>
  <p:clrMapOvr>
    <a:masterClrMapping/>
  </p:clrMapOvr>
  <p:transition spd="slow" advClick="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06192" y="548641"/>
            <a:ext cx="10713806" cy="5725550"/>
          </a:xfrm>
          <a:prstGeom prst="rect">
            <a:avLst/>
          </a:prstGeom>
        </p:spPr>
      </p:pic>
    </p:spTree>
    <p:extLst>
      <p:ext uri="{BB962C8B-B14F-4D97-AF65-F5344CB8AC3E}">
        <p14:creationId xmlns:p14="http://schemas.microsoft.com/office/powerpoint/2010/main" val="3529511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042" y="86448"/>
            <a:ext cx="10385387" cy="677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262742" y="500744"/>
            <a:ext cx="1498552" cy="769441"/>
          </a:xfrm>
          <a:prstGeom prst="rect">
            <a:avLst/>
          </a:prstGeom>
          <a:noFill/>
        </p:spPr>
        <p:txBody>
          <a:bodyPr wrap="none" rtlCol="0">
            <a:spAutoFit/>
          </a:bodyPr>
          <a:lstStyle/>
          <a:p>
            <a:r>
              <a:rPr lang="en-US" sz="4400" dirty="0">
                <a:solidFill>
                  <a:schemeClr val="bg1"/>
                </a:solidFill>
              </a:rPr>
              <a:t>Azure</a:t>
            </a:r>
          </a:p>
        </p:txBody>
      </p:sp>
    </p:spTree>
    <p:extLst>
      <p:ext uri="{BB962C8B-B14F-4D97-AF65-F5344CB8AC3E}">
        <p14:creationId xmlns:p14="http://schemas.microsoft.com/office/powerpoint/2010/main" val="882937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763" y="353671"/>
            <a:ext cx="9675316" cy="877464"/>
          </a:xfrm>
        </p:spPr>
        <p:txBody>
          <a:bodyPr>
            <a:normAutofit/>
          </a:bodyPr>
          <a:lstStyle/>
          <a:p>
            <a:r>
              <a:rPr lang="en-US" sz="4800" dirty="0"/>
              <a:t>OSS is a development methodology</a:t>
            </a:r>
          </a:p>
        </p:txBody>
      </p:sp>
      <p:sp>
        <p:nvSpPr>
          <p:cNvPr id="6" name="Rectangle 5"/>
          <p:cNvSpPr/>
          <p:nvPr/>
        </p:nvSpPr>
        <p:spPr bwMode="auto">
          <a:xfrm>
            <a:off x="5913622" y="3935436"/>
            <a:ext cx="2604533" cy="1736355"/>
          </a:xfrm>
          <a:prstGeom prst="rect">
            <a:avLst/>
          </a:prstGeom>
          <a:solidFill>
            <a:srgbClr val="83B8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3409" tIns="43409" rIns="43409" bIns="43409" numCol="1" spcCol="0" rtlCol="0" fromWordArt="0" anchor="ctr" anchorCtr="0" forceAA="0" compatLnSpc="1">
            <a:prstTxWarp prst="textNoShape">
              <a:avLst/>
            </a:prstTxWarp>
            <a:noAutofit/>
          </a:bodyPr>
          <a:lstStyle/>
          <a:p>
            <a:pPr marL="43411" algn="ctr" defTabSz="867937" fontAlgn="base">
              <a:spcBef>
                <a:spcPct val="0"/>
              </a:spcBef>
              <a:spcAft>
                <a:spcPct val="0"/>
              </a:spcAft>
            </a:pPr>
            <a:r>
              <a:rPr lang="en-US" sz="3200" dirty="0"/>
              <a:t>High modularity</a:t>
            </a:r>
            <a:endParaRPr lang="en-US" sz="3200" kern="0" spc="-95" dirty="0">
              <a:solidFill>
                <a:srgbClr val="FFFFFF"/>
              </a:solidFill>
              <a:ea typeface="Segoe UI" pitchFamily="34" charset="0"/>
              <a:cs typeface="Segoe UI" pitchFamily="34" charset="0"/>
            </a:endParaRPr>
          </a:p>
        </p:txBody>
      </p:sp>
      <p:sp>
        <p:nvSpPr>
          <p:cNvPr id="7" name="Rectangle 6"/>
          <p:cNvSpPr/>
          <p:nvPr/>
        </p:nvSpPr>
        <p:spPr bwMode="auto">
          <a:xfrm>
            <a:off x="8700533" y="1861456"/>
            <a:ext cx="2604533" cy="1736355"/>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3409" tIns="43409" rIns="43409" bIns="43409" numCol="1" spcCol="0" rtlCol="0" fromWordArt="0" anchor="ctr" anchorCtr="0" forceAA="0" compatLnSpc="1">
            <a:prstTxWarp prst="textNoShape">
              <a:avLst/>
            </a:prstTxWarp>
            <a:noAutofit/>
          </a:bodyPr>
          <a:lstStyle/>
          <a:p>
            <a:pPr marL="43411" algn="ctr" defTabSz="867937" fontAlgn="base">
              <a:spcBef>
                <a:spcPct val="0"/>
              </a:spcBef>
              <a:spcAft>
                <a:spcPct val="0"/>
              </a:spcAft>
            </a:pPr>
            <a:r>
              <a:rPr lang="en-US" sz="3200" dirty="0"/>
              <a:t>Frequent</a:t>
            </a:r>
          </a:p>
          <a:p>
            <a:pPr marL="43411" algn="ctr" defTabSz="867937" fontAlgn="base">
              <a:spcBef>
                <a:spcPct val="0"/>
              </a:spcBef>
              <a:spcAft>
                <a:spcPct val="0"/>
              </a:spcAft>
            </a:pPr>
            <a:r>
              <a:rPr lang="en-US" sz="3200" dirty="0"/>
              <a:t>integration</a:t>
            </a:r>
            <a:endParaRPr lang="en-US" sz="3200" spc="-95" dirty="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8700533" y="3952016"/>
            <a:ext cx="2604533" cy="1719776"/>
          </a:xfrm>
          <a:prstGeom prst="rect">
            <a:avLst/>
          </a:prstGeom>
          <a:solidFill>
            <a:srgbClr val="EE82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3409" tIns="43409" rIns="43409" bIns="43409" numCol="1" spcCol="0" rtlCol="0" fromWordArt="0" anchor="ctr" anchorCtr="0" forceAA="0" compatLnSpc="1">
            <a:prstTxWarp prst="textNoShape">
              <a:avLst/>
            </a:prstTxWarp>
            <a:noAutofit/>
          </a:bodyPr>
          <a:lstStyle/>
          <a:p>
            <a:pPr marL="43411" algn="ctr" defTabSz="867937" fontAlgn="base">
              <a:spcBef>
                <a:spcPct val="0"/>
              </a:spcBef>
              <a:spcAft>
                <a:spcPct val="0"/>
              </a:spcAft>
            </a:pPr>
            <a:r>
              <a:rPr lang="en-US" sz="3200" dirty="0"/>
              <a:t>Dynamic decision making</a:t>
            </a:r>
            <a:endParaRPr lang="en-US" sz="3200" spc="-95" dirty="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5913622" y="1846969"/>
            <a:ext cx="2604533" cy="1736355"/>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3409" tIns="43409" rIns="43409" bIns="43409" numCol="1" spcCol="0" rtlCol="0" fromWordArt="0" anchor="ctr" anchorCtr="0" forceAA="0" compatLnSpc="1">
            <a:prstTxWarp prst="textNoShape">
              <a:avLst/>
            </a:prstTxWarp>
            <a:noAutofit/>
          </a:bodyPr>
          <a:lstStyle/>
          <a:p>
            <a:pPr marL="43411" algn="ctr" defTabSz="867937" fontAlgn="base">
              <a:spcBef>
                <a:spcPct val="0"/>
              </a:spcBef>
              <a:spcAft>
                <a:spcPct val="0"/>
              </a:spcAft>
            </a:pPr>
            <a:r>
              <a:rPr lang="en-US" sz="3200" dirty="0"/>
              <a:t>Early release</a:t>
            </a:r>
            <a:endParaRPr lang="en-US" sz="3200" spc="-95" dirty="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3126711" y="3935436"/>
            <a:ext cx="2604533" cy="1736355"/>
          </a:xfrm>
          <a:prstGeom prst="rect">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3409" tIns="43409" rIns="43409" bIns="43409" numCol="1" spcCol="0" rtlCol="0" fromWordArt="0" anchor="ctr" anchorCtr="0" forceAA="0" compatLnSpc="1">
            <a:prstTxWarp prst="textNoShape">
              <a:avLst/>
            </a:prstTxWarp>
            <a:noAutofit/>
          </a:bodyPr>
          <a:lstStyle/>
          <a:p>
            <a:pPr marL="43411" algn="ctr" defTabSz="867937" fontAlgn="base">
              <a:spcBef>
                <a:spcPct val="0"/>
              </a:spcBef>
              <a:spcAft>
                <a:spcPct val="0"/>
              </a:spcAft>
            </a:pPr>
            <a:r>
              <a:rPr lang="en-US" sz="3200" dirty="0"/>
              <a:t>Several versions</a:t>
            </a:r>
            <a:endParaRPr lang="en-US" sz="3200" kern="0" spc="-95" dirty="0">
              <a:solidFill>
                <a:srgbClr val="FFFFFF"/>
              </a:solidFill>
              <a:ea typeface="Segoe UI" pitchFamily="34" charset="0"/>
              <a:cs typeface="Segoe UI" pitchFamily="34" charset="0"/>
            </a:endParaRPr>
          </a:p>
        </p:txBody>
      </p:sp>
      <p:sp>
        <p:nvSpPr>
          <p:cNvPr id="13" name="Rectangle 12"/>
          <p:cNvSpPr/>
          <p:nvPr/>
        </p:nvSpPr>
        <p:spPr bwMode="auto">
          <a:xfrm>
            <a:off x="3126711" y="1861456"/>
            <a:ext cx="2604533" cy="1736355"/>
          </a:xfrm>
          <a:prstGeom prst="rect">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3409" tIns="43409" rIns="43409" bIns="43409" numCol="1" spcCol="0" rtlCol="0" fromWordArt="0" anchor="ctr" anchorCtr="0" forceAA="0" compatLnSpc="1">
            <a:prstTxWarp prst="textNoShape">
              <a:avLst/>
            </a:prstTxWarp>
            <a:noAutofit/>
          </a:bodyPr>
          <a:lstStyle/>
          <a:p>
            <a:pPr marL="43411" algn="ctr" defTabSz="867937" fontAlgn="base">
              <a:spcBef>
                <a:spcPct val="0"/>
              </a:spcBef>
              <a:spcAft>
                <a:spcPct val="0"/>
              </a:spcAft>
            </a:pPr>
            <a:r>
              <a:rPr lang="en-US" sz="3200" dirty="0"/>
              <a:t>Users as developers</a:t>
            </a:r>
            <a:endParaRPr lang="en-US" sz="3200" spc="-95" dirty="0">
              <a:gradFill>
                <a:gsLst>
                  <a:gs pos="0">
                    <a:srgbClr val="FFFFFF"/>
                  </a:gs>
                  <a:gs pos="100000">
                    <a:srgbClr val="FFFFFF"/>
                  </a:gs>
                </a:gsLst>
                <a:lin ang="5400000" scaled="0"/>
              </a:gradFill>
              <a:ea typeface="Segoe UI" pitchFamily="34" charset="0"/>
              <a:cs typeface="Segoe UI" pitchFamily="34" charset="0"/>
            </a:endParaRPr>
          </a:p>
        </p:txBody>
      </p:sp>
      <p:pic>
        <p:nvPicPr>
          <p:cNvPr id="16" name="Picture 15"/>
          <p:cNvPicPr>
            <a:picLocks noChangeAspect="1"/>
          </p:cNvPicPr>
          <p:nvPr/>
        </p:nvPicPr>
        <p:blipFill>
          <a:blip r:embed="rId2"/>
          <a:stretch>
            <a:fillRect/>
          </a:stretch>
        </p:blipFill>
        <p:spPr>
          <a:xfrm>
            <a:off x="470763" y="1846969"/>
            <a:ext cx="2473570" cy="3824822"/>
          </a:xfrm>
          <a:prstGeom prst="rect">
            <a:avLst/>
          </a:prstGeom>
        </p:spPr>
      </p:pic>
    </p:spTree>
    <p:extLst>
      <p:ext uri="{BB962C8B-B14F-4D97-AF65-F5344CB8AC3E}">
        <p14:creationId xmlns:p14="http://schemas.microsoft.com/office/powerpoint/2010/main" val="132274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274" r="2922" b="24585"/>
          <a:stretch/>
        </p:blipFill>
        <p:spPr bwMode="auto">
          <a:xfrm>
            <a:off x="8048963" y="2041997"/>
            <a:ext cx="2894362" cy="3043842"/>
          </a:xfrm>
          <a:prstGeom prst="rect">
            <a:avLst/>
          </a:prstGeom>
          <a:solidFill>
            <a:srgbClr val="000000"/>
          </a:solidFill>
          <a:ln w="6350">
            <a:solidFill>
              <a:srgbClr val="808080">
                <a:alpha val="43000"/>
              </a:srgbClr>
            </a:solidFill>
          </a:ln>
          <a:extLst/>
        </p:spPr>
      </p:pic>
      <p:sp>
        <p:nvSpPr>
          <p:cNvPr id="18" name="TextBox 17"/>
          <p:cNvSpPr txBox="1"/>
          <p:nvPr/>
        </p:nvSpPr>
        <p:spPr bwMode="ltGray">
          <a:xfrm>
            <a:off x="8049400" y="4339086"/>
            <a:ext cx="2893925" cy="753922"/>
          </a:xfrm>
          <a:prstGeom prst="rect">
            <a:avLst/>
          </a:prstGeom>
          <a:gradFill flip="none" rotWithShape="1">
            <a:gsLst>
              <a:gs pos="10000">
                <a:srgbClr val="000000"/>
              </a:gs>
              <a:gs pos="100000">
                <a:srgbClr val="000000">
                  <a:alpha val="0"/>
                </a:srgbClr>
              </a:gs>
            </a:gsLst>
            <a:lin ang="16200000" scaled="1"/>
            <a:tileRect/>
          </a:gradFill>
        </p:spPr>
        <p:txBody>
          <a:bodyPr wrap="square" lIns="86810" tIns="0" rIns="86810" bIns="86810" rtlCol="0" anchor="b">
            <a:noAutofit/>
          </a:bodyPr>
          <a:lstStyle/>
          <a:p>
            <a:pPr>
              <a:lnSpc>
                <a:spcPct val="90000"/>
              </a:lnSpc>
            </a:pPr>
            <a:r>
              <a:rPr lang="en-US" sz="2279" dirty="0">
                <a:gradFill>
                  <a:gsLst>
                    <a:gs pos="10000">
                      <a:srgbClr val="FFFFFF"/>
                    </a:gs>
                    <a:gs pos="31000">
                      <a:srgbClr val="FFFFFF"/>
                    </a:gs>
                  </a:gsLst>
                  <a:lin ang="5400000" scaled="0"/>
                </a:gradFill>
              </a:rPr>
              <a:t>Subset</a:t>
            </a:r>
            <a:endParaRPr lang="en-US" sz="1899" dirty="0">
              <a:gradFill>
                <a:gsLst>
                  <a:gs pos="10000">
                    <a:srgbClr val="FFFFFF"/>
                  </a:gs>
                  <a:gs pos="31000">
                    <a:srgbClr val="FFFFFF"/>
                  </a:gs>
                </a:gsLst>
                <a:lin ang="5400000" scaled="0"/>
              </a:gradFill>
            </a:endParaRPr>
          </a:p>
        </p:txBody>
      </p:sp>
      <p:pic>
        <p:nvPicPr>
          <p:cNvPr id="2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043" t="643" r="18443" b="6593"/>
          <a:stretch/>
        </p:blipFill>
        <p:spPr bwMode="auto">
          <a:xfrm>
            <a:off x="4649038" y="2037255"/>
            <a:ext cx="2893925" cy="3048583"/>
          </a:xfrm>
          <a:prstGeom prst="rect">
            <a:avLst/>
          </a:prstGeom>
          <a:solidFill>
            <a:srgbClr val="000000"/>
          </a:solidFill>
          <a:ln w="6350">
            <a:solidFill>
              <a:srgbClr val="808080">
                <a:alpha val="43000"/>
              </a:srgbClr>
            </a:solidFill>
          </a:ln>
          <a:extLst/>
        </p:spPr>
      </p:pic>
      <p:sp>
        <p:nvSpPr>
          <p:cNvPr id="22" name="TextBox 21"/>
          <p:cNvSpPr txBox="1"/>
          <p:nvPr/>
        </p:nvSpPr>
        <p:spPr bwMode="ltGray">
          <a:xfrm>
            <a:off x="4649038" y="4331916"/>
            <a:ext cx="2893925" cy="753922"/>
          </a:xfrm>
          <a:prstGeom prst="rect">
            <a:avLst/>
          </a:prstGeom>
          <a:gradFill flip="none" rotWithShape="1">
            <a:gsLst>
              <a:gs pos="10000">
                <a:srgbClr val="000000"/>
              </a:gs>
              <a:gs pos="100000">
                <a:srgbClr val="000000">
                  <a:alpha val="0"/>
                </a:srgbClr>
              </a:gs>
            </a:gsLst>
            <a:lin ang="16200000" scaled="1"/>
            <a:tileRect/>
          </a:gradFill>
        </p:spPr>
        <p:txBody>
          <a:bodyPr wrap="square" lIns="86810" tIns="0" rIns="86810" bIns="86810" rtlCol="0" anchor="b">
            <a:noAutofit/>
          </a:bodyPr>
          <a:lstStyle>
            <a:defPPr>
              <a:defRPr lang="en-US"/>
            </a:defPPr>
            <a:lvl1pPr>
              <a:lnSpc>
                <a:spcPct val="90000"/>
              </a:lnSpc>
              <a:defRPr sz="2000">
                <a:gradFill>
                  <a:gsLst>
                    <a:gs pos="10000">
                      <a:srgbClr val="FFFFFF"/>
                    </a:gs>
                    <a:gs pos="31000">
                      <a:srgbClr val="FFFFFF"/>
                    </a:gs>
                  </a:gsLst>
                  <a:lin ang="5400000" scaled="0"/>
                </a:gradFill>
              </a:defRPr>
            </a:lvl1pPr>
          </a:lstStyle>
          <a:p>
            <a:r>
              <a:rPr lang="en-US" sz="2279" dirty="0"/>
              <a:t>Development</a:t>
            </a:r>
            <a:endParaRPr lang="en-US" sz="1899" dirty="0"/>
          </a:p>
        </p:txBody>
      </p:sp>
      <p:pic>
        <p:nvPicPr>
          <p:cNvPr id="12"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7104" b="10497"/>
          <a:stretch/>
        </p:blipFill>
        <p:spPr bwMode="auto">
          <a:xfrm>
            <a:off x="1063850" y="1608146"/>
            <a:ext cx="2893924" cy="3906799"/>
          </a:xfrm>
          <a:prstGeom prst="rect">
            <a:avLst/>
          </a:prstGeom>
          <a:solidFill>
            <a:srgbClr val="000000"/>
          </a:solidFill>
          <a:ln w="6350">
            <a:solidFill>
              <a:srgbClr val="808080">
                <a:alpha val="43000"/>
              </a:srgbClr>
            </a:solidFill>
          </a:ln>
          <a:extLst/>
        </p:spPr>
      </p:pic>
      <p:sp>
        <p:nvSpPr>
          <p:cNvPr id="13" name="TextBox 12"/>
          <p:cNvSpPr txBox="1"/>
          <p:nvPr/>
        </p:nvSpPr>
        <p:spPr bwMode="ltGray">
          <a:xfrm>
            <a:off x="1323325" y="4925731"/>
            <a:ext cx="2893924" cy="678427"/>
          </a:xfrm>
          <a:prstGeom prst="rect">
            <a:avLst/>
          </a:prstGeom>
          <a:gradFill flip="none" rotWithShape="1">
            <a:gsLst>
              <a:gs pos="10000">
                <a:srgbClr val="000000"/>
              </a:gs>
              <a:gs pos="100000">
                <a:srgbClr val="000000">
                  <a:alpha val="0"/>
                </a:srgbClr>
              </a:gs>
            </a:gsLst>
            <a:lin ang="16200000" scaled="1"/>
            <a:tileRect/>
          </a:gradFill>
        </p:spPr>
        <p:txBody>
          <a:bodyPr wrap="square" lIns="86810" tIns="0" rIns="86810" bIns="86810" rtlCol="0" anchor="b">
            <a:noAutofit/>
          </a:bodyPr>
          <a:lstStyle/>
          <a:p>
            <a:pPr>
              <a:lnSpc>
                <a:spcPct val="90000"/>
              </a:lnSpc>
            </a:pPr>
            <a:r>
              <a:rPr lang="en-US" sz="2279" dirty="0">
                <a:gradFill>
                  <a:gsLst>
                    <a:gs pos="10000">
                      <a:srgbClr val="FFFFFF"/>
                    </a:gs>
                    <a:gs pos="31000">
                      <a:srgbClr val="FFFFFF"/>
                    </a:gs>
                  </a:gsLst>
                  <a:lin ang="5400000" scaled="0"/>
                </a:gradFill>
              </a:rPr>
              <a:t>License Model</a:t>
            </a:r>
            <a:endParaRPr lang="en-US" sz="1899" dirty="0">
              <a:gradFill>
                <a:gsLst>
                  <a:gs pos="10000">
                    <a:srgbClr val="FFFFFF"/>
                  </a:gs>
                  <a:gs pos="31000">
                    <a:srgbClr val="FFFFFF"/>
                  </a:gs>
                </a:gsLst>
                <a:lin ang="5400000" scaled="0"/>
              </a:gradFill>
            </a:endParaRPr>
          </a:p>
        </p:txBody>
      </p:sp>
      <p:sp>
        <p:nvSpPr>
          <p:cNvPr id="2" name="Rectangle 1"/>
          <p:cNvSpPr/>
          <p:nvPr/>
        </p:nvSpPr>
        <p:spPr>
          <a:xfrm>
            <a:off x="4217249" y="1605341"/>
            <a:ext cx="6294287" cy="3906799"/>
          </a:xfrm>
          <a:prstGeom prst="rect">
            <a:avLst/>
          </a:prstGeom>
          <a:solidFill>
            <a:srgbClr val="00206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7056"/>
            <a:r>
              <a:rPr lang="en-US" sz="2659" dirty="0"/>
              <a:t>License Approved by Open Source Initiative (OSI)</a:t>
            </a:r>
          </a:p>
          <a:p>
            <a:endParaRPr lang="en-US" sz="2659" dirty="0"/>
          </a:p>
          <a:p>
            <a:pPr marL="217056"/>
            <a:r>
              <a:rPr lang="en-US" sz="2659" dirty="0"/>
              <a:t>Right to Copy, Modify and Redistribute</a:t>
            </a:r>
          </a:p>
          <a:p>
            <a:pPr marL="217056"/>
            <a:endParaRPr lang="en-US" sz="2659" dirty="0"/>
          </a:p>
          <a:p>
            <a:pPr marL="217056"/>
            <a:r>
              <a:rPr lang="en-US" sz="2659" dirty="0"/>
              <a:t>No Representations or Warranties</a:t>
            </a:r>
          </a:p>
          <a:p>
            <a:pPr marL="217056"/>
            <a:endParaRPr lang="en-US" sz="2659" dirty="0"/>
          </a:p>
          <a:p>
            <a:pPr marL="217056"/>
            <a:r>
              <a:rPr lang="en-US" sz="2659" dirty="0"/>
              <a:t>Redistribution triggers certain licensing obligations</a:t>
            </a:r>
          </a:p>
        </p:txBody>
      </p:sp>
      <p:sp>
        <p:nvSpPr>
          <p:cNvPr id="11" name="Title 2"/>
          <p:cNvSpPr>
            <a:spLocks noGrp="1"/>
          </p:cNvSpPr>
          <p:nvPr>
            <p:ph type="title"/>
          </p:nvPr>
        </p:nvSpPr>
        <p:spPr>
          <a:xfrm>
            <a:off x="888292" y="274638"/>
            <a:ext cx="10415418" cy="1143000"/>
          </a:xfrm>
        </p:spPr>
        <p:txBody>
          <a:bodyPr/>
          <a:lstStyle/>
          <a:p>
            <a:r>
              <a:rPr lang="en-US" sz="5127" dirty="0"/>
              <a:t>OSS is a Licensing Model</a:t>
            </a:r>
            <a:endParaRPr lang="en-US" dirty="0"/>
          </a:p>
        </p:txBody>
      </p:sp>
    </p:spTree>
    <p:extLst>
      <p:ext uri="{BB962C8B-B14F-4D97-AF65-F5344CB8AC3E}">
        <p14:creationId xmlns:p14="http://schemas.microsoft.com/office/powerpoint/2010/main" val="2064976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16273" y="272694"/>
            <a:ext cx="9371949" cy="877464"/>
          </a:xfrm>
        </p:spPr>
        <p:txBody>
          <a:bodyPr>
            <a:noAutofit/>
          </a:bodyPr>
          <a:lstStyle/>
          <a:p>
            <a:r>
              <a:rPr lang="en-US" sz="5400" dirty="0"/>
              <a:t>Aspects of Open Source</a:t>
            </a:r>
          </a:p>
        </p:txBody>
      </p:sp>
      <p:grpSp>
        <p:nvGrpSpPr>
          <p:cNvPr id="3" name="Group 2"/>
          <p:cNvGrpSpPr/>
          <p:nvPr/>
        </p:nvGrpSpPr>
        <p:grpSpPr>
          <a:xfrm>
            <a:off x="787596" y="1265292"/>
            <a:ext cx="6706999" cy="4446407"/>
            <a:chOff x="1600396" y="1624067"/>
            <a:chExt cx="6706999" cy="4446407"/>
          </a:xfrm>
        </p:grpSpPr>
        <p:sp>
          <p:nvSpPr>
            <p:cNvPr id="7" name="Oval 6"/>
            <p:cNvSpPr/>
            <p:nvPr/>
          </p:nvSpPr>
          <p:spPr>
            <a:xfrm>
              <a:off x="4383464" y="2997724"/>
              <a:ext cx="2601797" cy="228128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Repositories</a:t>
              </a:r>
            </a:p>
          </p:txBody>
        </p:sp>
        <p:sp>
          <p:nvSpPr>
            <p:cNvPr id="8" name="Curved Up Arrow 7"/>
            <p:cNvSpPr/>
            <p:nvPr/>
          </p:nvSpPr>
          <p:spPr>
            <a:xfrm rot="19885627">
              <a:off x="3044858" y="2658359"/>
              <a:ext cx="2865748" cy="119720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1600396" y="3953701"/>
              <a:ext cx="1271502" cy="461665"/>
            </a:xfrm>
            <a:prstGeom prst="rect">
              <a:avLst/>
            </a:prstGeom>
            <a:noFill/>
          </p:spPr>
          <p:txBody>
            <a:bodyPr wrap="none" rtlCol="0">
              <a:spAutoFit/>
            </a:bodyPr>
            <a:lstStyle/>
            <a:p>
              <a:r>
                <a:rPr lang="en-US" sz="2400" dirty="0"/>
                <a:t>Creators</a:t>
              </a:r>
            </a:p>
          </p:txBody>
        </p:sp>
        <p:sp>
          <p:nvSpPr>
            <p:cNvPr id="10" name="TextBox 9"/>
            <p:cNvSpPr txBox="1"/>
            <p:nvPr/>
          </p:nvSpPr>
          <p:spPr>
            <a:xfrm>
              <a:off x="4806790" y="1624067"/>
              <a:ext cx="898003" cy="461665"/>
            </a:xfrm>
            <a:prstGeom prst="rect">
              <a:avLst/>
            </a:prstGeom>
            <a:noFill/>
          </p:spPr>
          <p:txBody>
            <a:bodyPr wrap="none" rtlCol="0">
              <a:spAutoFit/>
            </a:bodyPr>
            <a:lstStyle/>
            <a:p>
              <a:r>
                <a:rPr lang="en-US" sz="2400" dirty="0"/>
                <a:t>Users</a:t>
              </a:r>
            </a:p>
          </p:txBody>
        </p:sp>
        <p:sp>
          <p:nvSpPr>
            <p:cNvPr id="11" name="TextBox 10"/>
            <p:cNvSpPr txBox="1"/>
            <p:nvPr/>
          </p:nvSpPr>
          <p:spPr>
            <a:xfrm>
              <a:off x="6511711" y="5608809"/>
              <a:ext cx="1795684" cy="461665"/>
            </a:xfrm>
            <a:prstGeom prst="rect">
              <a:avLst/>
            </a:prstGeom>
            <a:noFill/>
          </p:spPr>
          <p:txBody>
            <a:bodyPr wrap="none" rtlCol="0">
              <a:spAutoFit/>
            </a:bodyPr>
            <a:lstStyle/>
            <a:p>
              <a:r>
                <a:rPr lang="en-US" sz="2400" dirty="0"/>
                <a:t>Contributors</a:t>
              </a:r>
              <a:endParaRPr lang="en-US" dirty="0"/>
            </a:p>
          </p:txBody>
        </p:sp>
        <p:sp>
          <p:nvSpPr>
            <p:cNvPr id="14" name="Curved Up Arrow 13"/>
            <p:cNvSpPr/>
            <p:nvPr/>
          </p:nvSpPr>
          <p:spPr>
            <a:xfrm rot="10800000">
              <a:off x="2933071" y="4433670"/>
              <a:ext cx="4450709" cy="879639"/>
            </a:xfrm>
            <a:prstGeom prst="curvedUpArrow">
              <a:avLst>
                <a:gd name="adj1" fmla="val 25000"/>
                <a:gd name="adj2" fmla="val 50000"/>
                <a:gd name="adj3" fmla="val 238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 name="TextBox 1"/>
          <p:cNvSpPr txBox="1"/>
          <p:nvPr/>
        </p:nvSpPr>
        <p:spPr>
          <a:xfrm>
            <a:off x="8167511" y="1035945"/>
            <a:ext cx="3471104" cy="4893647"/>
          </a:xfrm>
          <a:prstGeom prst="rect">
            <a:avLst/>
          </a:prstGeom>
          <a:noFill/>
        </p:spPr>
        <p:txBody>
          <a:bodyPr wrap="square" rtlCol="0">
            <a:spAutoFit/>
          </a:bodyPr>
          <a:lstStyle/>
          <a:p>
            <a:r>
              <a:rPr lang="en-US" sz="2400" dirty="0"/>
              <a:t>At different times, </a:t>
            </a:r>
          </a:p>
          <a:p>
            <a:r>
              <a:rPr lang="en-US" sz="2400" dirty="0"/>
              <a:t>and with various products,</a:t>
            </a:r>
          </a:p>
          <a:p>
            <a:r>
              <a:rPr lang="en-US" sz="2400" dirty="0"/>
              <a:t>industrial companies</a:t>
            </a:r>
          </a:p>
          <a:p>
            <a:endParaRPr lang="en-US" sz="2400" b="1" dirty="0">
              <a:solidFill>
                <a:srgbClr val="72AF2F"/>
              </a:solidFill>
            </a:endParaRPr>
          </a:p>
          <a:p>
            <a:r>
              <a:rPr lang="en-US" sz="2400" b="1" dirty="0">
                <a:solidFill>
                  <a:srgbClr val="72AF2F"/>
                </a:solidFill>
              </a:rPr>
              <a:t>Create</a:t>
            </a:r>
            <a:r>
              <a:rPr lang="en-US" sz="2400" dirty="0"/>
              <a:t> and open source software</a:t>
            </a:r>
          </a:p>
          <a:p>
            <a:endParaRPr lang="en-US" sz="2400" b="1" dirty="0">
              <a:solidFill>
                <a:srgbClr val="72AF2F"/>
              </a:solidFill>
            </a:endParaRPr>
          </a:p>
          <a:p>
            <a:r>
              <a:rPr lang="en-US" sz="2400" b="1" dirty="0">
                <a:solidFill>
                  <a:srgbClr val="72AF2F"/>
                </a:solidFill>
              </a:rPr>
              <a:t>Use</a:t>
            </a:r>
            <a:r>
              <a:rPr lang="en-US" sz="2400" dirty="0"/>
              <a:t> open source software, under license</a:t>
            </a:r>
          </a:p>
          <a:p>
            <a:endParaRPr lang="en-US" sz="2400" b="1">
              <a:solidFill>
                <a:srgbClr val="72AF2F"/>
              </a:solidFill>
            </a:endParaRPr>
          </a:p>
          <a:p>
            <a:r>
              <a:rPr lang="en-US" sz="2400" b="1">
                <a:solidFill>
                  <a:srgbClr val="72AF2F"/>
                </a:solidFill>
              </a:rPr>
              <a:t>Contribute</a:t>
            </a:r>
            <a:r>
              <a:rPr lang="en-US" sz="2400"/>
              <a:t> </a:t>
            </a:r>
            <a:r>
              <a:rPr lang="en-US" sz="2400" dirty="0"/>
              <a:t>to open source software</a:t>
            </a:r>
          </a:p>
        </p:txBody>
      </p:sp>
    </p:spTree>
    <p:extLst>
      <p:ext uri="{BB962C8B-B14F-4D97-AF65-F5344CB8AC3E}">
        <p14:creationId xmlns:p14="http://schemas.microsoft.com/office/powerpoint/2010/main" val="4223598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66093" y="272740"/>
            <a:ext cx="9354282" cy="4159588"/>
          </a:xfrm>
          <a:prstGeom prst="rect">
            <a:avLst/>
          </a:prstGeom>
        </p:spPr>
      </p:pic>
      <p:sp>
        <p:nvSpPr>
          <p:cNvPr id="5" name="TextBox 4"/>
          <p:cNvSpPr txBox="1"/>
          <p:nvPr/>
        </p:nvSpPr>
        <p:spPr>
          <a:xfrm>
            <a:off x="1218102" y="4550897"/>
            <a:ext cx="10241279" cy="1384995"/>
          </a:xfrm>
          <a:prstGeom prst="rect">
            <a:avLst/>
          </a:prstGeom>
          <a:noFill/>
        </p:spPr>
        <p:txBody>
          <a:bodyPr wrap="square" rtlCol="0">
            <a:spAutoFit/>
          </a:bodyPr>
          <a:lstStyle/>
          <a:p>
            <a:pPr marL="457200" indent="-457200">
              <a:buFont typeface="Arial" panose="020B0604020202020204" pitchFamily="34" charset="0"/>
              <a:buChar char="•"/>
            </a:pPr>
            <a:r>
              <a:rPr lang="en-US" sz="2800" dirty="0"/>
              <a:t>Python is </a:t>
            </a:r>
            <a:r>
              <a:rPr lang="en-US" sz="2800" b="1" dirty="0">
                <a:solidFill>
                  <a:srgbClr val="72AF2F"/>
                </a:solidFill>
              </a:rPr>
              <a:t>open source </a:t>
            </a:r>
            <a:r>
              <a:rPr lang="en-US" sz="2800" dirty="0"/>
              <a:t>software inside Visual Studio</a:t>
            </a:r>
          </a:p>
          <a:p>
            <a:pPr marL="457200" indent="-457200">
              <a:buFont typeface="Arial" panose="020B0604020202020204" pitchFamily="34" charset="0"/>
              <a:buChar char="•"/>
            </a:pPr>
            <a:r>
              <a:rPr lang="en-US" sz="2800" b="1" dirty="0">
                <a:solidFill>
                  <a:srgbClr val="72AF2F"/>
                </a:solidFill>
              </a:rPr>
              <a:t>Code edition </a:t>
            </a:r>
            <a:r>
              <a:rPr lang="en-US" sz="2800" dirty="0"/>
              <a:t>of VS is on </a:t>
            </a:r>
            <a:r>
              <a:rPr lang="en-US" sz="2800" dirty="0" err="1"/>
              <a:t>MacOS</a:t>
            </a:r>
            <a:r>
              <a:rPr lang="en-US" sz="2800" dirty="0"/>
              <a:t>, Linux and free to students</a:t>
            </a:r>
          </a:p>
          <a:p>
            <a:pPr marL="457200" indent="-457200">
              <a:buFont typeface="Arial" panose="020B0604020202020204" pitchFamily="34" charset="0"/>
              <a:buChar char="•"/>
            </a:pPr>
            <a:r>
              <a:rPr lang="en-US" sz="2800" dirty="0"/>
              <a:t>Visual Studio contains </a:t>
            </a:r>
            <a:r>
              <a:rPr lang="en-US" sz="2800" b="1" dirty="0">
                <a:solidFill>
                  <a:srgbClr val="72AF2F"/>
                </a:solidFill>
              </a:rPr>
              <a:t>150 licenses </a:t>
            </a:r>
            <a:r>
              <a:rPr lang="en-US" sz="2800" dirty="0"/>
              <a:t>to open source software</a:t>
            </a:r>
          </a:p>
        </p:txBody>
      </p:sp>
    </p:spTree>
    <p:extLst>
      <p:ext uri="{BB962C8B-B14F-4D97-AF65-F5344CB8AC3E}">
        <p14:creationId xmlns:p14="http://schemas.microsoft.com/office/powerpoint/2010/main" val="173190064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3431" y="355537"/>
            <a:ext cx="10548612" cy="964884"/>
          </a:xfrm>
        </p:spPr>
        <p:txBody>
          <a:bodyPr>
            <a:noAutofit/>
          </a:bodyPr>
          <a:lstStyle/>
          <a:p>
            <a:r>
              <a:rPr lang="en-US" sz="4400" dirty="0"/>
              <a:t>Open source at Microsoft Research</a:t>
            </a:r>
          </a:p>
        </p:txBody>
      </p:sp>
      <p:sp>
        <p:nvSpPr>
          <p:cNvPr id="3" name="Content Placeholder 2"/>
          <p:cNvSpPr>
            <a:spLocks noGrp="1"/>
          </p:cNvSpPr>
          <p:nvPr>
            <p:ph idx="1"/>
          </p:nvPr>
        </p:nvSpPr>
        <p:spPr>
          <a:xfrm>
            <a:off x="965038" y="1439729"/>
            <a:ext cx="9371948" cy="4313638"/>
          </a:xfrm>
        </p:spPr>
        <p:txBody>
          <a:bodyPr/>
          <a:lstStyle/>
          <a:p>
            <a:r>
              <a:rPr lang="en-US" dirty="0"/>
              <a:t>A growing trend since 2014</a:t>
            </a:r>
          </a:p>
          <a:p>
            <a:r>
              <a:rPr lang="en-US" dirty="0"/>
              <a:t>Now have 50+ projects with 40+ researchers backing </a:t>
            </a:r>
          </a:p>
          <a:p>
            <a:r>
              <a:rPr lang="en-US" dirty="0"/>
              <a:t>Projects aimed at academia, developers, Microsoft products</a:t>
            </a:r>
          </a:p>
        </p:txBody>
      </p:sp>
      <p:graphicFrame>
        <p:nvGraphicFramePr>
          <p:cNvPr id="7" name="Table 6"/>
          <p:cNvGraphicFramePr>
            <a:graphicFrameLocks noGrp="1"/>
          </p:cNvGraphicFramePr>
          <p:nvPr>
            <p:extLst/>
          </p:nvPr>
        </p:nvGraphicFramePr>
        <p:xfrm>
          <a:off x="1069813" y="3064092"/>
          <a:ext cx="9883724" cy="2560933"/>
        </p:xfrm>
        <a:graphic>
          <a:graphicData uri="http://schemas.openxmlformats.org/drawingml/2006/table">
            <a:tbl>
              <a:tblPr firstRow="1" bandRow="1">
                <a:tableStyleId>{5C22544A-7EE6-4342-B048-85BDC9FD1C3A}</a:tableStyleId>
              </a:tblPr>
              <a:tblGrid>
                <a:gridCol w="4941862">
                  <a:extLst>
                    <a:ext uri="{9D8B030D-6E8A-4147-A177-3AD203B41FA5}">
                      <a16:colId xmlns:a16="http://schemas.microsoft.com/office/drawing/2014/main" val="2150822232"/>
                    </a:ext>
                  </a:extLst>
                </a:gridCol>
                <a:gridCol w="4941862">
                  <a:extLst>
                    <a:ext uri="{9D8B030D-6E8A-4147-A177-3AD203B41FA5}">
                      <a16:colId xmlns:a16="http://schemas.microsoft.com/office/drawing/2014/main" val="1331023670"/>
                    </a:ext>
                  </a:extLst>
                </a:gridCol>
              </a:tblGrid>
              <a:tr h="671173">
                <a:tc>
                  <a:txBody>
                    <a:bodyPr/>
                    <a:lstStyle/>
                    <a:p>
                      <a:r>
                        <a:rPr lang="en-US" sz="2800" dirty="0"/>
                        <a:t>Challenges</a:t>
                      </a:r>
                    </a:p>
                  </a:txBody>
                  <a:tcPr/>
                </a:tc>
                <a:tc>
                  <a:txBody>
                    <a:bodyPr/>
                    <a:lstStyle/>
                    <a:p>
                      <a:r>
                        <a:rPr lang="en-US" sz="2800" dirty="0"/>
                        <a:t>Solutions</a:t>
                      </a:r>
                    </a:p>
                  </a:txBody>
                  <a:tcPr/>
                </a:tc>
                <a:extLst>
                  <a:ext uri="{0D108BD9-81ED-4DB2-BD59-A6C34878D82A}">
                    <a16:rowId xmlns:a16="http://schemas.microsoft.com/office/drawing/2014/main" val="3957680536"/>
                  </a:ext>
                </a:extLst>
              </a:tr>
              <a:tr h="671173">
                <a:tc>
                  <a:txBody>
                    <a:bodyPr/>
                    <a:lstStyle/>
                    <a:p>
                      <a:r>
                        <a:rPr lang="en-US" sz="2800" dirty="0"/>
                        <a:t>Potential</a:t>
                      </a:r>
                      <a:r>
                        <a:rPr lang="en-US" sz="2800" baseline="0" dirty="0"/>
                        <a:t> u</a:t>
                      </a:r>
                      <a:r>
                        <a:rPr lang="en-US" sz="2800" dirty="0"/>
                        <a:t>sers</a:t>
                      </a:r>
                      <a:r>
                        <a:rPr lang="en-US" sz="2800" baseline="0" dirty="0"/>
                        <a:t> cannot find projects</a:t>
                      </a:r>
                      <a:endParaRPr lang="en-US" sz="2800" dirty="0"/>
                    </a:p>
                  </a:txBody>
                  <a:tcPr/>
                </a:tc>
                <a:tc>
                  <a:txBody>
                    <a:bodyPr/>
                    <a:lstStyle/>
                    <a:p>
                      <a:r>
                        <a:rPr lang="en-US" sz="2800" dirty="0"/>
                        <a:t>Portal with classified projects</a:t>
                      </a:r>
                    </a:p>
                  </a:txBody>
                  <a:tcPr/>
                </a:tc>
                <a:extLst>
                  <a:ext uri="{0D108BD9-81ED-4DB2-BD59-A6C34878D82A}">
                    <a16:rowId xmlns:a16="http://schemas.microsoft.com/office/drawing/2014/main" val="2813464391"/>
                  </a:ext>
                </a:extLst>
              </a:tr>
              <a:tr h="671173">
                <a:tc>
                  <a:txBody>
                    <a:bodyPr/>
                    <a:lstStyle/>
                    <a:p>
                      <a:r>
                        <a:rPr lang="en-US" sz="2800" dirty="0"/>
                        <a:t>Difficulty accessing code</a:t>
                      </a:r>
                    </a:p>
                  </a:txBody>
                  <a:tcPr/>
                </a:tc>
                <a:tc>
                  <a:txBody>
                    <a:bodyPr/>
                    <a:lstStyle/>
                    <a:p>
                      <a:r>
                        <a:rPr lang="en-US" sz="2800" dirty="0"/>
                        <a:t>Moving projects</a:t>
                      </a:r>
                      <a:r>
                        <a:rPr lang="en-US" sz="2800" baseline="0" dirty="0"/>
                        <a:t> to GitHub for uniformity</a:t>
                      </a:r>
                      <a:endParaRPr lang="en-US" sz="2800" dirty="0"/>
                    </a:p>
                  </a:txBody>
                  <a:tcPr/>
                </a:tc>
                <a:extLst>
                  <a:ext uri="{0D108BD9-81ED-4DB2-BD59-A6C34878D82A}">
                    <a16:rowId xmlns:a16="http://schemas.microsoft.com/office/drawing/2014/main" val="564605788"/>
                  </a:ext>
                </a:extLst>
              </a:tr>
            </a:tbl>
          </a:graphicData>
        </a:graphic>
      </p:graphicFrame>
    </p:spTree>
    <p:extLst>
      <p:ext uri="{BB962C8B-B14F-4D97-AF65-F5344CB8AC3E}">
        <p14:creationId xmlns:p14="http://schemas.microsoft.com/office/powerpoint/2010/main" val="1822864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312" y="328377"/>
            <a:ext cx="9371949" cy="964884"/>
          </a:xfrm>
        </p:spPr>
        <p:txBody>
          <a:bodyPr>
            <a:normAutofit/>
          </a:bodyPr>
          <a:lstStyle/>
          <a:p>
            <a:r>
              <a:rPr lang="en-US" sz="4800" dirty="0"/>
              <a:t>What Microsoft Research offers</a:t>
            </a:r>
          </a:p>
        </p:txBody>
      </p:sp>
      <p:sp>
        <p:nvSpPr>
          <p:cNvPr id="3" name="Content Placeholder 2"/>
          <p:cNvSpPr>
            <a:spLocks noGrp="1"/>
          </p:cNvSpPr>
          <p:nvPr>
            <p:ph idx="1"/>
          </p:nvPr>
        </p:nvSpPr>
        <p:spPr>
          <a:xfrm>
            <a:off x="605313" y="1549614"/>
            <a:ext cx="9371948" cy="4620682"/>
          </a:xfrm>
        </p:spPr>
        <p:txBody>
          <a:bodyPr/>
          <a:lstStyle/>
          <a:p>
            <a:r>
              <a:rPr lang="en-US" dirty="0"/>
              <a:t>Tools for specialized domains</a:t>
            </a:r>
          </a:p>
          <a:p>
            <a:r>
              <a:rPr lang="en-US" dirty="0"/>
              <a:t>Connections to researchers</a:t>
            </a:r>
          </a:p>
        </p:txBody>
      </p:sp>
      <p:pic>
        <p:nvPicPr>
          <p:cNvPr id="4" name="Picture 3"/>
          <p:cNvPicPr>
            <a:picLocks noChangeAspect="1"/>
          </p:cNvPicPr>
          <p:nvPr/>
        </p:nvPicPr>
        <p:blipFill>
          <a:blip r:embed="rId3"/>
          <a:stretch>
            <a:fillRect/>
          </a:stretch>
        </p:blipFill>
        <p:spPr>
          <a:xfrm>
            <a:off x="5390824" y="1104371"/>
            <a:ext cx="8468025" cy="4763264"/>
          </a:xfrm>
          <a:prstGeom prst="rect">
            <a:avLst/>
          </a:prstGeom>
        </p:spPr>
      </p:pic>
      <p:graphicFrame>
        <p:nvGraphicFramePr>
          <p:cNvPr id="5" name="Table 4"/>
          <p:cNvGraphicFramePr>
            <a:graphicFrameLocks noGrp="1"/>
          </p:cNvGraphicFramePr>
          <p:nvPr>
            <p:extLst/>
          </p:nvPr>
        </p:nvGraphicFramePr>
        <p:xfrm>
          <a:off x="605313" y="2649465"/>
          <a:ext cx="5167185" cy="2859212"/>
        </p:xfrm>
        <a:graphic>
          <a:graphicData uri="http://schemas.openxmlformats.org/drawingml/2006/table">
            <a:tbl>
              <a:tblPr firstRow="1" bandRow="1">
                <a:tableStyleId>{00A15C55-8517-42AA-B614-E9B94910E393}</a:tableStyleId>
              </a:tblPr>
              <a:tblGrid>
                <a:gridCol w="1722395">
                  <a:extLst>
                    <a:ext uri="{9D8B030D-6E8A-4147-A177-3AD203B41FA5}">
                      <a16:colId xmlns:a16="http://schemas.microsoft.com/office/drawing/2014/main" val="20000"/>
                    </a:ext>
                  </a:extLst>
                </a:gridCol>
                <a:gridCol w="1722395">
                  <a:extLst>
                    <a:ext uri="{9D8B030D-6E8A-4147-A177-3AD203B41FA5}">
                      <a16:colId xmlns:a16="http://schemas.microsoft.com/office/drawing/2014/main" val="20001"/>
                    </a:ext>
                  </a:extLst>
                </a:gridCol>
                <a:gridCol w="1722395">
                  <a:extLst>
                    <a:ext uri="{9D8B030D-6E8A-4147-A177-3AD203B41FA5}">
                      <a16:colId xmlns:a16="http://schemas.microsoft.com/office/drawing/2014/main" val="20002"/>
                    </a:ext>
                  </a:extLst>
                </a:gridCol>
              </a:tblGrid>
              <a:tr h="482451">
                <a:tc gridSpan="3">
                  <a:txBody>
                    <a:bodyPr/>
                    <a:lstStyle/>
                    <a:p>
                      <a:r>
                        <a:rPr lang="en-US" sz="3000" dirty="0"/>
                        <a:t>Project Directory Categories</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515206">
                <a:tc>
                  <a:txBody>
                    <a:bodyPr/>
                    <a:lstStyle/>
                    <a:p>
                      <a:r>
                        <a:rPr lang="en-US" sz="1800" dirty="0"/>
                        <a:t>Verification</a:t>
                      </a:r>
                    </a:p>
                  </a:txBody>
                  <a:tcPr/>
                </a:tc>
                <a:tc>
                  <a:txBody>
                    <a:bodyPr/>
                    <a:lstStyle/>
                    <a:p>
                      <a:r>
                        <a:rPr lang="en-US" sz="1800" dirty="0"/>
                        <a:t>Cryptography</a:t>
                      </a:r>
                    </a:p>
                  </a:txBody>
                  <a:tcPr/>
                </a:tc>
                <a:tc>
                  <a:txBody>
                    <a:bodyPr/>
                    <a:lstStyle/>
                    <a:p>
                      <a:r>
                        <a:rPr lang="en-US" sz="1800" dirty="0"/>
                        <a:t>Visualization</a:t>
                      </a:r>
                    </a:p>
                  </a:txBody>
                  <a:tcPr/>
                </a:tc>
                <a:extLst>
                  <a:ext uri="{0D108BD9-81ED-4DB2-BD59-A6C34878D82A}">
                    <a16:rowId xmlns:a16="http://schemas.microsoft.com/office/drawing/2014/main" val="10001"/>
                  </a:ext>
                </a:extLst>
              </a:tr>
              <a:tr h="515206">
                <a:tc>
                  <a:txBody>
                    <a:bodyPr/>
                    <a:lstStyle/>
                    <a:p>
                      <a:r>
                        <a:rPr lang="en-US" sz="1800" dirty="0"/>
                        <a:t>Programming</a:t>
                      </a:r>
                    </a:p>
                  </a:txBody>
                  <a:tcPr/>
                </a:tc>
                <a:tc>
                  <a:txBody>
                    <a:bodyPr/>
                    <a:lstStyle/>
                    <a:p>
                      <a:r>
                        <a:rPr lang="en-US" sz="1800" dirty="0"/>
                        <a:t>Cloud Computing</a:t>
                      </a:r>
                    </a:p>
                  </a:txBody>
                  <a:tcPr/>
                </a:tc>
                <a:tc>
                  <a:txBody>
                    <a:bodyPr/>
                    <a:lstStyle/>
                    <a:p>
                      <a:r>
                        <a:rPr lang="en-US" sz="1800" dirty="0"/>
                        <a:t>Education</a:t>
                      </a:r>
                    </a:p>
                  </a:txBody>
                  <a:tcPr/>
                </a:tc>
                <a:extLst>
                  <a:ext uri="{0D108BD9-81ED-4DB2-BD59-A6C34878D82A}">
                    <a16:rowId xmlns:a16="http://schemas.microsoft.com/office/drawing/2014/main" val="10002"/>
                  </a:ext>
                </a:extLst>
              </a:tr>
              <a:tr h="606984">
                <a:tc>
                  <a:txBody>
                    <a:bodyPr/>
                    <a:lstStyle/>
                    <a:p>
                      <a:r>
                        <a:rPr lang="en-US" sz="1800" dirty="0"/>
                        <a:t>Artificial Intelligence</a:t>
                      </a:r>
                    </a:p>
                  </a:txBody>
                  <a:tcPr/>
                </a:tc>
                <a:tc>
                  <a:txBody>
                    <a:bodyPr/>
                    <a:lstStyle/>
                    <a:p>
                      <a:r>
                        <a:rPr lang="en-US" sz="1800" dirty="0"/>
                        <a:t>Hardware</a:t>
                      </a:r>
                    </a:p>
                  </a:txBody>
                  <a:tcPr/>
                </a:tc>
                <a:tc>
                  <a:txBody>
                    <a:bodyPr/>
                    <a:lstStyle/>
                    <a:p>
                      <a:r>
                        <a:rPr lang="en-US" sz="1800" dirty="0"/>
                        <a:t>Systems</a:t>
                      </a:r>
                    </a:p>
                  </a:txBody>
                  <a:tcPr/>
                </a:tc>
                <a:extLst>
                  <a:ext uri="{0D108BD9-81ED-4DB2-BD59-A6C34878D82A}">
                    <a16:rowId xmlns:a16="http://schemas.microsoft.com/office/drawing/2014/main" val="10003"/>
                  </a:ext>
                </a:extLst>
              </a:tr>
              <a:tr h="515206">
                <a:tc>
                  <a:txBody>
                    <a:bodyPr/>
                    <a:lstStyle/>
                    <a:p>
                      <a:r>
                        <a:rPr lang="en-US" sz="1800" dirty="0"/>
                        <a:t>Science</a:t>
                      </a:r>
                    </a:p>
                  </a:txBody>
                  <a:tcPr/>
                </a:tc>
                <a:tc>
                  <a:txBody>
                    <a:bodyPr/>
                    <a:lstStyle/>
                    <a:p>
                      <a:r>
                        <a:rPr lang="en-US" sz="1800" dirty="0"/>
                        <a:t>Documents</a:t>
                      </a:r>
                    </a:p>
                  </a:txBody>
                  <a:tcPr/>
                </a:tc>
                <a:tc>
                  <a:txBody>
                    <a:bodyPr/>
                    <a:lstStyle/>
                    <a:p>
                      <a:r>
                        <a:rPr lang="en-US" sz="1800" dirty="0"/>
                        <a:t>Society</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7857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16776" y="278690"/>
            <a:ext cx="11541823" cy="877464"/>
          </a:xfrm>
        </p:spPr>
        <p:txBody>
          <a:bodyPr>
            <a:normAutofit fontScale="90000"/>
          </a:bodyPr>
          <a:lstStyle/>
          <a:p>
            <a:r>
              <a:rPr lang="en-US" sz="4400" dirty="0"/>
              <a:t>The Portal at research.microsoft.com/</a:t>
            </a:r>
            <a:r>
              <a:rPr lang="en-US" sz="4400" dirty="0" err="1"/>
              <a:t>opensource</a:t>
            </a:r>
            <a:br>
              <a:rPr lang="en-US" sz="3200" dirty="0"/>
            </a:br>
            <a:endParaRPr lang="en-US" dirty="0"/>
          </a:p>
        </p:txBody>
      </p:sp>
      <p:pic>
        <p:nvPicPr>
          <p:cNvPr id="5" name="Picture 4"/>
          <p:cNvPicPr>
            <a:picLocks noChangeAspect="1"/>
          </p:cNvPicPr>
          <p:nvPr/>
        </p:nvPicPr>
        <p:blipFill>
          <a:blip r:embed="rId2"/>
          <a:stretch>
            <a:fillRect/>
          </a:stretch>
        </p:blipFill>
        <p:spPr>
          <a:xfrm>
            <a:off x="0" y="946022"/>
            <a:ext cx="10124391" cy="5911978"/>
          </a:xfrm>
          <a:prstGeom prst="rect">
            <a:avLst/>
          </a:prstGeom>
        </p:spPr>
      </p:pic>
      <p:sp>
        <p:nvSpPr>
          <p:cNvPr id="2" name="Rectangle 1"/>
          <p:cNvSpPr/>
          <p:nvPr/>
        </p:nvSpPr>
        <p:spPr>
          <a:xfrm>
            <a:off x="3553381" y="3244334"/>
            <a:ext cx="5085238" cy="369332"/>
          </a:xfrm>
          <a:prstGeom prst="rect">
            <a:avLst/>
          </a:prstGeom>
        </p:spPr>
        <p:txBody>
          <a:bodyPr wrap="non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Industrial Research and Open Source – Reasons and </a:t>
            </a:r>
            <a:endParaRPr lang="en-US" dirty="0"/>
          </a:p>
        </p:txBody>
      </p:sp>
    </p:spTree>
    <p:extLst>
      <p:ext uri="{BB962C8B-B14F-4D97-AF65-F5344CB8AC3E}">
        <p14:creationId xmlns:p14="http://schemas.microsoft.com/office/powerpoint/2010/main" val="2183518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243" y="346216"/>
            <a:ext cx="9371949" cy="877464"/>
          </a:xfrm>
        </p:spPr>
        <p:txBody>
          <a:bodyPr/>
          <a:lstStyle/>
          <a:p>
            <a:r>
              <a:rPr lang="en-US" dirty="0"/>
              <a:t>Why Open-Source</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8BAA00">
                    <a:lumMod val="75000"/>
                  </a:srgbClr>
                </a:solidFill>
                <a:effectLst/>
                <a:uLnTx/>
                <a:uFillTx/>
                <a:latin typeface="Corbel" panose="020B0503020204020204"/>
                <a:ea typeface="+mn-ea"/>
                <a:cs typeface="+mn-cs"/>
              </a:rPr>
              <a:t>July 22, 2012</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8BAA00">
                    <a:lumMod val="75000"/>
                  </a:srgbClr>
                </a:solidFill>
                <a:effectLst/>
                <a:uLnTx/>
                <a:uFillTx/>
                <a:latin typeface="Corbel" panose="020B0503020204020204"/>
                <a:ea typeface="+mn-ea"/>
                <a:cs typeface="+mn-cs"/>
              </a:rPr>
              <a:t>Distinguished Lecture, UC Irvine, February 2016</a:t>
            </a:r>
            <a:endParaRPr kumimoji="0" lang="en-US" sz="800" b="0" i="0" u="none" strike="noStrike" kern="1200" cap="none" spc="0" normalizeH="0" baseline="0" noProof="0" dirty="0">
              <a:ln>
                <a:noFill/>
              </a:ln>
              <a:solidFill>
                <a:srgbClr val="8BAA00">
                  <a:lumMod val="75000"/>
                </a:srgbClr>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D8D479-8942-46E8-A226-A4E01F7A105C}" type="slidenum">
              <a:rPr kumimoji="0" lang="en-US" sz="800" b="0" i="0" u="none" strike="noStrike" kern="1200" cap="none" spc="0" normalizeH="0" baseline="0" noProof="0" smtClean="0">
                <a:ln>
                  <a:noFill/>
                </a:ln>
                <a:solidFill>
                  <a:srgbClr val="8BAA00">
                    <a:lumMod val="75000"/>
                  </a:srgbClr>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800" b="0" i="0" u="none" strike="noStrike" kern="1200" cap="none" spc="0" normalizeH="0" baseline="0" noProof="0">
              <a:ln>
                <a:noFill/>
              </a:ln>
              <a:solidFill>
                <a:srgbClr val="8BAA00">
                  <a:lumMod val="75000"/>
                </a:srgbClr>
              </a:solidFill>
              <a:effectLst/>
              <a:uLnTx/>
              <a:uFillTx/>
              <a:latin typeface="Corbel" panose="020B0503020204020204"/>
              <a:ea typeface="+mn-ea"/>
              <a:cs typeface="+mn-cs"/>
            </a:endParaRPr>
          </a:p>
        </p:txBody>
      </p:sp>
      <p:sp>
        <p:nvSpPr>
          <p:cNvPr id="3" name="TextBox 2"/>
          <p:cNvSpPr txBox="1"/>
          <p:nvPr/>
        </p:nvSpPr>
        <p:spPr>
          <a:xfrm>
            <a:off x="8681720" y="6097969"/>
            <a:ext cx="2100255" cy="230832"/>
          </a:xfrm>
          <a:prstGeom prst="rect">
            <a:avLst/>
          </a:prstGeom>
          <a:noFill/>
        </p:spPr>
        <p:txBody>
          <a:bodyPr wrap="none" rtlCol="0">
            <a:spAutoFit/>
          </a:bodyPr>
          <a:lstStyle/>
          <a:p>
            <a:r>
              <a:rPr lang="en-US" sz="900" dirty="0"/>
              <a:t>*Projects had more than one motivation</a:t>
            </a:r>
          </a:p>
        </p:txBody>
      </p: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374" y="1526186"/>
            <a:ext cx="10171426" cy="4269277"/>
          </a:xfrm>
          <a:prstGeom prst="rect">
            <a:avLst/>
          </a:prstGeom>
        </p:spPr>
      </p:pic>
    </p:spTree>
    <p:extLst>
      <p:ext uri="{BB962C8B-B14F-4D97-AF65-F5344CB8AC3E}">
        <p14:creationId xmlns:p14="http://schemas.microsoft.com/office/powerpoint/2010/main" val="209690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9erJ0L_57kiUHpocC5ihA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6B7rjcNmEUON9t36Z8WXV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wRy6qwapX0KPYZvFKQvU0A"/>
</p:tagLst>
</file>

<file path=ppt/theme/theme1.xml><?xml version="1.0" encoding="utf-8"?>
<a:theme xmlns:a="http://schemas.openxmlformats.org/drawingml/2006/main" name="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TotalTime>
  <Words>722</Words>
  <Application>Microsoft Office PowerPoint</Application>
  <PresentationFormat>Widescreen</PresentationFormat>
  <Paragraphs>222</Paragraphs>
  <Slides>19</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Corbel</vt:lpstr>
      <vt:lpstr>Segoe Light</vt:lpstr>
      <vt:lpstr>Segoe Pro</vt:lpstr>
      <vt:lpstr>Segoe UI</vt:lpstr>
      <vt:lpstr>Times New Roman</vt:lpstr>
      <vt:lpstr>Wingdings</vt:lpstr>
      <vt:lpstr>Ecology 16x9</vt:lpstr>
      <vt:lpstr>Industrial Research and Open Source – Reasons and </vt:lpstr>
      <vt:lpstr>OSS is a development methodology</vt:lpstr>
      <vt:lpstr>OSS is a Licensing Model</vt:lpstr>
      <vt:lpstr>Aspects of Open Source</vt:lpstr>
      <vt:lpstr>PowerPoint Presentation</vt:lpstr>
      <vt:lpstr>Open source at Microsoft Research</vt:lpstr>
      <vt:lpstr>What Microsoft Research offers</vt:lpstr>
      <vt:lpstr>The Portal at research.microsoft.com/opensource </vt:lpstr>
      <vt:lpstr>Why Open-Source</vt:lpstr>
      <vt:lpstr>Unforseen Benefits of Open-Source</vt:lpstr>
      <vt:lpstr>Number of Contributors vs Project Stage</vt:lpstr>
      <vt:lpstr>Number of Users vs Project Stage</vt:lpstr>
      <vt:lpstr>Status of Projects Using Github Data </vt:lpstr>
      <vt:lpstr>PowerPoint Presentation</vt:lpstr>
      <vt:lpstr>Thank you! </vt:lpstr>
      <vt:lpstr>Why Open-Source (Actual Data)</vt:lpstr>
      <vt:lpstr>Open Source License Spectrum</vt:lpstr>
      <vt:lpstr>PowerPoint Presentation</vt:lpstr>
      <vt:lpstr>PowerPoint Presentation</vt:lpstr>
    </vt:vector>
  </TitlesOfParts>
  <Company>MSRSuppDeploy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Open-Sourced</dc:title>
  <dc:creator>Arun Kalyanasundaram</dc:creator>
  <cp:lastModifiedBy>Judith Bishop</cp:lastModifiedBy>
  <cp:revision>46</cp:revision>
  <dcterms:created xsi:type="dcterms:W3CDTF">2016-07-12T21:55:14Z</dcterms:created>
  <dcterms:modified xsi:type="dcterms:W3CDTF">2016-07-15T15:33:42Z</dcterms:modified>
</cp:coreProperties>
</file>