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79" r:id="rId22"/>
    <p:sldId id="287" r:id="rId23"/>
    <p:sldId id="281" r:id="rId24"/>
    <p:sldId id="286" r:id="rId25"/>
    <p:sldId id="285" r:id="rId26"/>
    <p:sldId id="288" r:id="rId27"/>
    <p:sldId id="289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3" r:id="rId40"/>
    <p:sldId id="302" r:id="rId41"/>
    <p:sldId id="304" r:id="rId42"/>
    <p:sldId id="307" r:id="rId43"/>
    <p:sldId id="308" r:id="rId44"/>
    <p:sldId id="306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</p:sldIdLst>
  <p:sldSz cx="9144000" cy="6858000" type="screen4x3"/>
  <p:notesSz cx="6794500" cy="9918700"/>
  <p:embeddedFontLst>
    <p:embeddedFont>
      <p:font typeface="Calibri" pitchFamily="34" charset="0"/>
      <p:regular r:id="rId62"/>
      <p:bold r:id="rId63"/>
      <p:italic r:id="rId64"/>
      <p:boldItalic r:id="rId65"/>
    </p:embeddedFont>
    <p:embeddedFont>
      <p:font typeface="CMMI12" pitchFamily="34" charset="2"/>
      <p:regular r:id="rId66"/>
    </p:embeddedFont>
    <p:embeddedFont>
      <p:font typeface="CMR12" pitchFamily="34" charset="2"/>
      <p:regular r:id="rId67"/>
    </p:embeddedFont>
    <p:embeddedFont>
      <p:font typeface="CMBX10" pitchFamily="34" charset="2"/>
      <p:regular r:id="rId68"/>
    </p:embeddedFont>
    <p:embeddedFont>
      <p:font typeface="cmsy10" pitchFamily="34" charset="2"/>
      <p:regular r:id="rId69"/>
    </p:embeddedFont>
    <p:embeddedFont>
      <p:font typeface="cmbx12" pitchFamily="34" charset="2"/>
      <p:regular r:id="rId70"/>
    </p:embeddedFont>
    <p:embeddedFont>
      <p:font typeface="cmssbx10" pitchFamily="34" charset="2"/>
      <p:regular r:id="rId71"/>
    </p:embeddedFont>
    <p:embeddedFont>
      <p:font typeface="msbm10" pitchFamily="34" charset="0"/>
      <p:regular r:id="rId72"/>
    </p:embeddedFont>
  </p:embeddedFontLst>
  <p:custDataLst>
    <p:tags r:id="rId7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us Svensén" initials="JFM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FF"/>
    <a:srgbClr val="0066FF"/>
    <a:srgbClr val="66FF33"/>
    <a:srgbClr val="238D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318" autoAdjust="0"/>
  </p:normalViewPr>
  <p:slideViewPr>
    <p:cSldViewPr>
      <p:cViewPr varScale="1">
        <p:scale>
          <a:sx n="89" d="100"/>
          <a:sy n="89" d="100"/>
        </p:scale>
        <p:origin x="-5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8"/>
    </p:cViewPr>
  </p:sorterViewPr>
  <p:notesViewPr>
    <p:cSldViewPr>
      <p:cViewPr varScale="1">
        <p:scale>
          <a:sx n="80" d="100"/>
          <a:sy n="80" d="100"/>
        </p:scale>
        <p:origin x="-2094" y="-84"/>
      </p:cViewPr>
      <p:guideLst>
        <p:guide orient="horz" pos="3124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73" Type="http://schemas.openxmlformats.org/officeDocument/2006/relationships/tags" Target="tags/tag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497" cy="495296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398" y="0"/>
            <a:ext cx="2944497" cy="495296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E7E810F5-0D08-4D03-84F4-008A88ACC171}" type="datetimeFigureOut">
              <a:rPr lang="en-US" smtClean="0"/>
              <a:pPr/>
              <a:t>2/4/2009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1807"/>
            <a:ext cx="2944497" cy="495296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398" y="9421807"/>
            <a:ext cx="2944497" cy="495296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2E2CC9E8-74EB-4B73-8F11-4AA378E80D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497" cy="495296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398" y="0"/>
            <a:ext cx="2944497" cy="495296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3C7B7E9D-307C-4F43-B508-A2CDC8AE20DA}" type="datetimeFigureOut">
              <a:rPr lang="en-US" smtClean="0"/>
              <a:pPr/>
              <a:t>2/4/2009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8" tIns="46104" rIns="92208" bIns="4610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0" y="4711703"/>
            <a:ext cx="5436242" cy="4462456"/>
          </a:xfrm>
          <a:prstGeom prst="rect">
            <a:avLst/>
          </a:prstGeom>
        </p:spPr>
        <p:txBody>
          <a:bodyPr vert="horz" lIns="92208" tIns="46104" rIns="92208" bIns="461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1807"/>
            <a:ext cx="2944497" cy="495296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398" y="9421807"/>
            <a:ext cx="2944497" cy="495296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287FC852-F124-48A4-8C7E-96992E409D3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2/4/2009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2/4/2009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2/4/2009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/>
          <a:lstStyle>
            <a:lvl1pPr>
              <a:buNone/>
              <a:defRPr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2/4/2009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192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2/4/2009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2376" y="4419600"/>
            <a:ext cx="7772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2/4/2009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2/4/2009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2/4/2009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2/4/2009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None/>
              <a:defRPr sz="3200"/>
            </a:lvl1pPr>
            <a:lvl2pPr>
              <a:buNone/>
              <a:defRPr sz="2800"/>
            </a:lvl2pPr>
            <a:lvl3pPr>
              <a:buNone/>
              <a:defRPr sz="2400"/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2/4/2009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2/4/2009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2D75-176A-4731-8E9E-D5878C72AE7C}" type="datetimeFigureOut">
              <a:rPr lang="en-US" smtClean="0"/>
              <a:pPr/>
              <a:t>2/4/2009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4.xml"/><Relationship Id="rId7" Type="http://schemas.openxmlformats.org/officeDocument/2006/relationships/image" Target="../media/image2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3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32.xml"/><Relationship Id="rId7" Type="http://schemas.openxmlformats.org/officeDocument/2006/relationships/image" Target="../media/image1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4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59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1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80.png"/><Relationship Id="rId5" Type="http://schemas.openxmlformats.org/officeDocument/2006/relationships/tags" Target="../tags/tag55.xml"/><Relationship Id="rId10" Type="http://schemas.openxmlformats.org/officeDocument/2006/relationships/image" Target="../media/image79.png"/><Relationship Id="rId4" Type="http://schemas.openxmlformats.org/officeDocument/2006/relationships/tags" Target="../tags/tag54.xml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89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6.xml"/><Relationship Id="rId4" Type="http://schemas.openxmlformats.org/officeDocument/2006/relationships/image" Target="../media/image9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99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72.xml"/><Relationship Id="rId7" Type="http://schemas.openxmlformats.org/officeDocument/2006/relationships/image" Target="../media/image102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0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9" Type="http://schemas.openxmlformats.org/officeDocument/2006/relationships/image" Target="../media/image10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107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112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114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13.png"/><Relationship Id="rId5" Type="http://schemas.openxmlformats.org/officeDocument/2006/relationships/image" Target="../media/image110.png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image" Target="../media/image12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5.png"/><Relationship Id="rId5" Type="http://schemas.openxmlformats.org/officeDocument/2006/relationships/tags" Target="../tags/tag12.xml"/><Relationship Id="rId10" Type="http://schemas.openxmlformats.org/officeDocument/2006/relationships/image" Target="../media/image14.png"/><Relationship Id="rId4" Type="http://schemas.openxmlformats.org/officeDocument/2006/relationships/tags" Target="../tags/tag11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8.xml"/><Relationship Id="rId7" Type="http://schemas.openxmlformats.org/officeDocument/2006/relationships/image" Target="../media/image2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2313" y="4483100"/>
            <a:ext cx="7772400" cy="107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Pattern Recognition </a:t>
            </a:r>
            <a:br>
              <a:rPr kumimoji="0" lang="en-GB" sz="40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2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</a:t>
            </a:r>
            <a:r>
              <a:rPr kumimoji="0" lang="en-GB" sz="40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Machine Learning</a:t>
            </a:r>
            <a:endParaRPr kumimoji="0" lang="en-GB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4375" y="55626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cap="all" dirty="0" smtClean="0">
                <a:latin typeface="+mj-lt"/>
                <a:ea typeface="+mj-ea"/>
                <a:cs typeface="+mj-cs"/>
              </a:rPr>
              <a:t>Chapter 3: Linear models for regression</a:t>
            </a:r>
            <a:endParaRPr kumimoji="0" lang="en-GB" sz="3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Maximum Likelihood and Least Squares (4)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Maximizing with respect to the bias, </a:t>
            </a:r>
            <a:r>
              <a:rPr lang="en-GB" sz="2800" dirty="0" smtClean="0">
                <a:latin typeface="cmmi12" pitchFamily="34" charset="0"/>
              </a:rPr>
              <a:t>w</a:t>
            </a:r>
            <a:r>
              <a:rPr lang="en-GB" sz="2800" baseline="-20000" dirty="0" smtClean="0">
                <a:latin typeface="cmr12" pitchFamily="34" charset="0"/>
              </a:rPr>
              <a:t>0</a:t>
            </a:r>
            <a:r>
              <a:rPr lang="en-GB" sz="2800" dirty="0" smtClean="0"/>
              <a:t>, alone, we see that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spcBef>
                <a:spcPts val="3600"/>
              </a:spcBef>
            </a:pPr>
            <a:r>
              <a:rPr lang="en-GB" sz="2800" dirty="0" smtClean="0"/>
              <a:t>We can also maximize with respect to </a:t>
            </a:r>
            <a:r>
              <a:rPr lang="en-GB" sz="2800" dirty="0" smtClean="0">
                <a:latin typeface="cmmi12" pitchFamily="34" charset="0"/>
              </a:rPr>
              <a:t>¯</a:t>
            </a:r>
            <a:r>
              <a:rPr lang="en-GB" sz="2800" dirty="0" smtClean="0"/>
              <a:t>, giving</a:t>
            </a: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42209" y="2357428"/>
            <a:ext cx="4647003" cy="1928887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08578" y="5144181"/>
            <a:ext cx="4111616" cy="856587"/>
          </a:xfrm>
          <a:prstGeom prst="rect">
            <a:avLst/>
          </a:prstGeom>
          <a:noFill/>
          <a:ln/>
          <a:effectLst/>
        </p:spPr>
      </p:pic>
      <p:sp>
        <p:nvSpPr>
          <p:cNvPr id="18" name="Right Brace 17"/>
          <p:cNvSpPr/>
          <p:nvPr/>
        </p:nvSpPr>
        <p:spPr>
          <a:xfrm rot="16200000">
            <a:off x="5999535" y="2678901"/>
            <a:ext cx="142876" cy="1500198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Brace 18"/>
          <p:cNvSpPr/>
          <p:nvPr/>
        </p:nvSpPr>
        <p:spPr>
          <a:xfrm rot="16200000">
            <a:off x="3679025" y="2893216"/>
            <a:ext cx="142876" cy="107157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>
            <a:off x="3303976" y="2863469"/>
            <a:ext cx="428627" cy="464346"/>
          </a:xfrm>
          <a:prstGeom prst="bentConnector4">
            <a:avLst>
              <a:gd name="adj1" fmla="val 23800"/>
              <a:gd name="adj2" fmla="val 100027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41"/>
          <p:cNvCxnSpPr/>
          <p:nvPr/>
        </p:nvCxnSpPr>
        <p:spPr>
          <a:xfrm rot="5400000" flipH="1">
            <a:off x="5082382" y="2339752"/>
            <a:ext cx="428627" cy="1532342"/>
          </a:xfrm>
          <a:prstGeom prst="bentConnector4">
            <a:avLst>
              <a:gd name="adj1" fmla="val 23800"/>
              <a:gd name="adj2" fmla="val 100027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Geometry of Least Squares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GB" dirty="0" smtClean="0"/>
              <a:t>Consider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latin typeface="cmsy10" pitchFamily="34" charset="0"/>
              </a:rPr>
              <a:t>S</a:t>
            </a:r>
            <a:r>
              <a:rPr lang="en-GB" dirty="0" smtClean="0"/>
              <a:t> is spanned by                    .</a:t>
            </a:r>
          </a:p>
          <a:p>
            <a:pPr marL="0" indent="0"/>
            <a:r>
              <a:rPr lang="en-GB" dirty="0" err="1" smtClean="0">
                <a:latin typeface="cmbx12" pitchFamily="34" charset="0"/>
              </a:rPr>
              <a:t>w</a:t>
            </a:r>
            <a:r>
              <a:rPr lang="en-GB" baseline="-20000" dirty="0" err="1" smtClean="0">
                <a:latin typeface="cmr12" pitchFamily="34" charset="0"/>
              </a:rPr>
              <a:t>ML</a:t>
            </a:r>
            <a:r>
              <a:rPr lang="en-GB" dirty="0" smtClean="0"/>
              <a:t> minimizes the distance between </a:t>
            </a:r>
            <a:r>
              <a:rPr lang="en-GB" dirty="0" smtClean="0">
                <a:latin typeface="cmssbx10" pitchFamily="34" charset="0"/>
              </a:rPr>
              <a:t>t</a:t>
            </a:r>
            <a:r>
              <a:rPr lang="en-GB" dirty="0" smtClean="0"/>
              <a:t> and its orthogonal projection on </a:t>
            </a:r>
            <a:r>
              <a:rPr lang="en-GB" dirty="0" smtClean="0">
                <a:latin typeface="cmsy10" pitchFamily="34" charset="0"/>
              </a:rPr>
              <a:t>S</a:t>
            </a:r>
            <a:r>
              <a:rPr lang="en-GB" dirty="0" smtClean="0"/>
              <a:t>, i.e. </a:t>
            </a:r>
            <a:r>
              <a:rPr lang="en-GB" dirty="0" smtClean="0">
                <a:latin typeface="cmssbx10" pitchFamily="34" charset="0"/>
              </a:rPr>
              <a:t>y</a:t>
            </a:r>
            <a:r>
              <a:rPr lang="en-GB" dirty="0" smtClean="0"/>
              <a:t>.</a:t>
            </a:r>
          </a:p>
        </p:txBody>
      </p:sp>
      <p:pic>
        <p:nvPicPr>
          <p:cNvPr id="10" name="Content Placeholder 9" descr="TP_tmp.png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861" y="2285992"/>
            <a:ext cx="3582625" cy="280511"/>
          </a:xfrm>
          <a:noFill/>
          <a:ln/>
          <a:effectLst/>
        </p:spPr>
      </p:pic>
      <p:pic>
        <p:nvPicPr>
          <p:cNvPr id="4" name="Picture 3" descr="Figure3.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338392"/>
            <a:ext cx="3938024" cy="2590806"/>
          </a:xfrm>
          <a:prstGeom prst="rect">
            <a:avLst/>
          </a:prstGeom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26599" y="2890262"/>
            <a:ext cx="2490233" cy="252985"/>
          </a:xfrm>
          <a:prstGeom prst="rect">
            <a:avLst/>
          </a:prstGeom>
          <a:noFill/>
          <a:ln/>
          <a:effectLst/>
        </p:spPr>
      </p:pic>
      <p:sp>
        <p:nvSpPr>
          <p:cNvPr id="16" name="TextBox 15"/>
          <p:cNvSpPr txBox="1"/>
          <p:nvPr/>
        </p:nvSpPr>
        <p:spPr>
          <a:xfrm>
            <a:off x="1857356" y="323334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en-GB" sz="1400" dirty="0" smtClean="0">
                <a:latin typeface="cmmi12" pitchFamily="34" charset="0"/>
              </a:rPr>
              <a:t>N</a:t>
            </a:r>
            <a:r>
              <a:rPr lang="en-GB" sz="1400" dirty="0" smtClean="0"/>
              <a:t>-dimensional</a:t>
            </a:r>
          </a:p>
          <a:p>
            <a:r>
              <a:rPr lang="en-GB" sz="1400" dirty="0" smtClean="0">
                <a:latin typeface="cmmi12" pitchFamily="34" charset="0"/>
              </a:rPr>
              <a:t>M</a:t>
            </a:r>
            <a:r>
              <a:rPr lang="en-GB" sz="1400" dirty="0" smtClean="0"/>
              <a:t>-dimensional</a:t>
            </a:r>
          </a:p>
        </p:txBody>
      </p:sp>
      <p:cxnSp>
        <p:nvCxnSpPr>
          <p:cNvPr id="19" name="Elbow Connector 18"/>
          <p:cNvCxnSpPr/>
          <p:nvPr/>
        </p:nvCxnSpPr>
        <p:spPr>
          <a:xfrm rot="16200000" flipV="1">
            <a:off x="1619851" y="3250405"/>
            <a:ext cx="428628" cy="214314"/>
          </a:xfrm>
          <a:prstGeom prst="bentConnector3">
            <a:avLst>
              <a:gd name="adj1" fmla="val -125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V="1">
            <a:off x="2145635" y="3224688"/>
            <a:ext cx="231459" cy="68581"/>
          </a:xfrm>
          <a:prstGeom prst="bentConnector3">
            <a:avLst>
              <a:gd name="adj1" fmla="val -125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71736" y="3997832"/>
            <a:ext cx="1295845" cy="2042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Learning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items considered one at a time (a.k.a. online learning);  use stochastic (sequential) gradient descent: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is known as the </a:t>
            </a:r>
            <a:r>
              <a:rPr lang="en-GB" i="1" dirty="0" smtClean="0"/>
              <a:t>least-mean-squares (LMS) algorithm</a:t>
            </a:r>
            <a:r>
              <a:rPr lang="en-GB" dirty="0" smtClean="0"/>
              <a:t>. Issue: how to choose </a:t>
            </a:r>
            <a:r>
              <a:rPr lang="en-GB" dirty="0" smtClean="0">
                <a:latin typeface="cmmi12" pitchFamily="34" charset="0"/>
              </a:rPr>
              <a:t>´</a:t>
            </a:r>
            <a:r>
              <a:rPr lang="en-GB" dirty="0" smtClean="0"/>
              <a:t>?</a:t>
            </a: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52396" y="3357562"/>
            <a:ext cx="5829322" cy="7989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Regularized Least Squares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Consider the error function:</a:t>
            </a:r>
          </a:p>
          <a:p>
            <a:endParaRPr lang="en-GB" sz="2800" dirty="0" smtClean="0"/>
          </a:p>
          <a:p>
            <a:pPr>
              <a:spcBef>
                <a:spcPts val="3600"/>
              </a:spcBef>
            </a:pPr>
            <a:r>
              <a:rPr lang="en-GB" sz="2800" dirty="0" smtClean="0"/>
              <a:t>With the sum-of-squares error function and a quadratic regularizer, we get  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which is minimized by</a:t>
            </a:r>
            <a:endParaRPr lang="en-GB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348223" y="2285992"/>
            <a:ext cx="4071966" cy="642942"/>
            <a:chOff x="3348223" y="2214554"/>
            <a:chExt cx="4071966" cy="642942"/>
          </a:xfrm>
        </p:grpSpPr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43298" y="2214554"/>
              <a:ext cx="2057404" cy="280416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/>
          </p:nvSpPr>
          <p:spPr>
            <a:xfrm>
              <a:off x="3348223" y="2488164"/>
              <a:ext cx="40719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Data term + Regularization term</a:t>
              </a:r>
            </a:p>
          </p:txBody>
        </p:sp>
      </p:grpSp>
      <p:pic>
        <p:nvPicPr>
          <p:cNvPr id="44" name="Picture 4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2691" y="4000504"/>
            <a:ext cx="3658617" cy="762212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3301" y="5429264"/>
            <a:ext cx="2871222" cy="53340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858016" y="4648810"/>
            <a:ext cx="1500198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mmi12" pitchFamily="34" charset="0"/>
              </a:rPr>
              <a:t>¸</a:t>
            </a:r>
            <a:r>
              <a:rPr lang="en-GB" dirty="0" smtClean="0"/>
              <a:t> is called the regularization coefficient.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Regularized Least Squares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With a more general regularizer, we </a:t>
            </a:r>
            <a:r>
              <a:rPr lang="en-GB" sz="2800" dirty="0" smtClean="0"/>
              <a:t>have</a:t>
            </a:r>
            <a:endParaRPr lang="en-GB" sz="2800" dirty="0" smtClean="0"/>
          </a:p>
          <a:p>
            <a:endParaRPr lang="en-GB" sz="2800" dirty="0" smtClean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42059" y="2257766"/>
            <a:ext cx="4039730" cy="814044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Figure3.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47" y="3371859"/>
            <a:ext cx="7925579" cy="20574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62405" y="5581471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Lasso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90662" y="5581471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Quadratic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643174" y="2428868"/>
            <a:ext cx="6000792" cy="3786213"/>
            <a:chOff x="2500298" y="2428868"/>
            <a:chExt cx="6000792" cy="3786213"/>
          </a:xfrm>
        </p:grpSpPr>
        <p:pic>
          <p:nvPicPr>
            <p:cNvPr id="9" name="Picture 8" descr="Figure3.4a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0298" y="2428868"/>
              <a:ext cx="2888366" cy="3779146"/>
            </a:xfrm>
            <a:prstGeom prst="rect">
              <a:avLst/>
            </a:prstGeom>
          </p:spPr>
        </p:pic>
        <p:pic>
          <p:nvPicPr>
            <p:cNvPr id="15" name="Picture 14" descr="Figure3.4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2724" y="2435936"/>
              <a:ext cx="2888366" cy="377914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Regularized Least Squares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8763"/>
            <a:ext cx="7962928" cy="2257427"/>
          </a:xfrm>
        </p:spPr>
        <p:txBody>
          <a:bodyPr>
            <a:normAutofit/>
          </a:bodyPr>
          <a:lstStyle/>
          <a:p>
            <a:pPr marL="0" indent="0"/>
            <a:r>
              <a:rPr lang="en-GB" sz="2800" dirty="0" smtClean="0"/>
              <a:t>Lasso tends to generate sparser solutions than a quadratic </a:t>
            </a:r>
            <a:br>
              <a:rPr lang="en-GB" sz="2800" dirty="0" smtClean="0"/>
            </a:br>
            <a:r>
              <a:rPr lang="en-GB" sz="2800" dirty="0" smtClean="0"/>
              <a:t>regularizer.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Outputs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Analogously to the </a:t>
            </a:r>
            <a:r>
              <a:rPr lang="en-GB" sz="2800" dirty="0" smtClean="0"/>
              <a:t>single output case we have: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Given observed inputs,                            , and targets,</a:t>
            </a:r>
            <a:br>
              <a:rPr lang="en-GB" sz="2800" dirty="0" smtClean="0"/>
            </a:br>
            <a:r>
              <a:rPr lang="en-GB" sz="2800" dirty="0" smtClean="0"/>
              <a:t>                      , we obtain the log likelihood function</a:t>
            </a:r>
            <a:endParaRPr lang="en-GB" sz="2800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4388" y="2314570"/>
            <a:ext cx="4395223" cy="685802"/>
          </a:xfrm>
          <a:prstGeom prst="rect">
            <a:avLst/>
          </a:prstGeom>
          <a:noFill/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9367" y="3276405"/>
            <a:ext cx="2256287" cy="315468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28662" y="3680650"/>
            <a:ext cx="1906084" cy="32937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593" y="4143380"/>
            <a:ext cx="7162813" cy="1652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Outputs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Maximizing with respect to </a:t>
            </a:r>
            <a:r>
              <a:rPr lang="en-GB" sz="2800" dirty="0" smtClean="0">
                <a:latin typeface="cmbx10" pitchFamily="34" charset="0"/>
              </a:rPr>
              <a:t>W</a:t>
            </a:r>
            <a:r>
              <a:rPr lang="en-GB" sz="2800" dirty="0" smtClean="0"/>
              <a:t>, we obtain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If we consider a single target variable, </a:t>
            </a:r>
            <a:r>
              <a:rPr lang="en-GB" sz="2800" dirty="0" err="1" smtClean="0">
                <a:latin typeface="cmmi12" pitchFamily="34" charset="0"/>
              </a:rPr>
              <a:t>t</a:t>
            </a:r>
            <a:r>
              <a:rPr lang="en-GB" sz="2800" baseline="-20000" dirty="0" err="1" smtClean="0">
                <a:latin typeface="cmmi12" pitchFamily="34" charset="0"/>
              </a:rPr>
              <a:t>k</a:t>
            </a:r>
            <a:r>
              <a:rPr lang="en-GB" sz="2800" dirty="0" smtClean="0"/>
              <a:t>, we see that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where                               , which is identical with the single output case.</a:t>
            </a:r>
            <a:endParaRPr lang="en-GB" sz="2800" dirty="0"/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1033" y="2357430"/>
            <a:ext cx="3144400" cy="600077"/>
          </a:xfrm>
          <a:prstGeom prst="rect">
            <a:avLst/>
          </a:prstGeom>
          <a:noFill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4244" y="3929066"/>
            <a:ext cx="3744475" cy="600077"/>
          </a:xfrm>
          <a:prstGeom prst="rect">
            <a:avLst/>
          </a:prstGeom>
          <a:noFill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14480" y="4763849"/>
            <a:ext cx="2400305" cy="3703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Bias-Variance Decomposition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Recall the </a:t>
            </a:r>
            <a:r>
              <a:rPr lang="en-GB" sz="2800" i="1" dirty="0" smtClean="0"/>
              <a:t>expected squared </a:t>
            </a:r>
            <a:r>
              <a:rPr lang="en-GB" sz="2800" i="1" dirty="0" smtClean="0"/>
              <a:t>loss</a:t>
            </a:r>
            <a:r>
              <a:rPr lang="en-GB" sz="2800" dirty="0" smtClean="0"/>
              <a:t>,</a:t>
            </a:r>
            <a:endParaRPr lang="en-GB" sz="2800" i="1" dirty="0" smtClean="0"/>
          </a:p>
          <a:p>
            <a:endParaRPr lang="en-GB" sz="2800" dirty="0" smtClean="0"/>
          </a:p>
          <a:p>
            <a:pPr>
              <a:spcBef>
                <a:spcPts val="2400"/>
              </a:spcBef>
            </a:pPr>
            <a:r>
              <a:rPr lang="en-GB" sz="2800" dirty="0" smtClean="0"/>
              <a:t>where</a:t>
            </a:r>
          </a:p>
          <a:p>
            <a:pPr>
              <a:spcBef>
                <a:spcPts val="0"/>
              </a:spcBef>
            </a:pPr>
            <a:endParaRPr lang="en-GB" sz="2800" dirty="0" smtClean="0"/>
          </a:p>
          <a:p>
            <a:pPr>
              <a:spcBef>
                <a:spcPts val="1800"/>
              </a:spcBef>
            </a:pPr>
            <a:r>
              <a:rPr lang="en-GB" sz="2800" dirty="0" smtClean="0"/>
              <a:t>The second term of </a:t>
            </a:r>
            <a:r>
              <a:rPr lang="en-GB" sz="2800" dirty="0" smtClean="0">
                <a:latin typeface="msbm10" pitchFamily="34" charset="0"/>
              </a:rPr>
              <a:t>E</a:t>
            </a:r>
            <a:r>
              <a:rPr lang="en-GB" sz="2800" dirty="0" smtClean="0">
                <a:latin typeface="cmr12" pitchFamily="34" charset="0"/>
              </a:rPr>
              <a:t>[</a:t>
            </a:r>
            <a:r>
              <a:rPr lang="en-GB" sz="2800" dirty="0" smtClean="0">
                <a:latin typeface="cmmi12" pitchFamily="34" charset="0"/>
              </a:rPr>
              <a:t>L</a:t>
            </a:r>
            <a:r>
              <a:rPr lang="en-GB" sz="2800" dirty="0" smtClean="0">
                <a:latin typeface="cmr12" pitchFamily="34" charset="0"/>
              </a:rPr>
              <a:t>] </a:t>
            </a:r>
            <a:r>
              <a:rPr lang="en-GB" sz="2800" dirty="0" smtClean="0"/>
              <a:t>corresponds to the noise inherent in the random variable </a:t>
            </a:r>
            <a:r>
              <a:rPr lang="en-GB" sz="2800" dirty="0" smtClean="0">
                <a:latin typeface="cmmi12" pitchFamily="34" charset="0"/>
              </a:rPr>
              <a:t>t</a:t>
            </a:r>
            <a:r>
              <a:rPr lang="en-GB" sz="28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GB" sz="2800" dirty="0" smtClean="0"/>
              <a:t>What about the first term?</a:t>
            </a:r>
          </a:p>
          <a:p>
            <a:pPr>
              <a:spcBef>
                <a:spcPts val="2400"/>
              </a:spcBef>
            </a:pPr>
            <a:endParaRPr lang="en-GB" sz="2800" dirty="0" smtClean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04363" y="2214553"/>
            <a:ext cx="6935271" cy="609695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3988" y="3176588"/>
            <a:ext cx="3176022" cy="609602"/>
          </a:xfrm>
          <a:prstGeom prst="rect">
            <a:avLst/>
          </a:prstGeom>
          <a:noFill/>
        </p:spPr>
      </p:pic>
      <p:sp>
        <p:nvSpPr>
          <p:cNvPr id="8" name="Left Brace 7"/>
          <p:cNvSpPr/>
          <p:nvPr/>
        </p:nvSpPr>
        <p:spPr>
          <a:xfrm rot="16200000">
            <a:off x="6477498" y="1343301"/>
            <a:ext cx="124214" cy="304705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e 8"/>
          <p:cNvSpPr/>
          <p:nvPr/>
        </p:nvSpPr>
        <p:spPr>
          <a:xfrm rot="5400000">
            <a:off x="7477922" y="3514726"/>
            <a:ext cx="140017" cy="83153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Elbow Connector 10"/>
          <p:cNvCxnSpPr/>
          <p:nvPr/>
        </p:nvCxnSpPr>
        <p:spPr>
          <a:xfrm rot="16200000" flipV="1">
            <a:off x="6651472" y="2889730"/>
            <a:ext cx="779929" cy="1012991"/>
          </a:xfrm>
          <a:prstGeom prst="bentConnector5">
            <a:avLst>
              <a:gd name="adj1" fmla="val 26379"/>
              <a:gd name="adj2" fmla="val 49929"/>
              <a:gd name="adj3" fmla="val 73621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Bias-Variance Decomposition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Suppose we were given multiple data sets, each of size </a:t>
            </a:r>
            <a:r>
              <a:rPr lang="en-GB" sz="2800" dirty="0" smtClean="0">
                <a:latin typeface="cmmi12" pitchFamily="34" charset="0"/>
              </a:rPr>
              <a:t>N</a:t>
            </a:r>
            <a:r>
              <a:rPr lang="en-GB" sz="2800" dirty="0" smtClean="0"/>
              <a:t>. Any particular data set, </a:t>
            </a:r>
            <a:r>
              <a:rPr lang="en-GB" sz="2800" dirty="0" smtClean="0">
                <a:latin typeface="cmsy10" pitchFamily="34" charset="0"/>
              </a:rPr>
              <a:t>D</a:t>
            </a:r>
            <a:r>
              <a:rPr lang="en-GB" sz="2800" dirty="0" smtClean="0"/>
              <a:t>, will give a particular function </a:t>
            </a:r>
            <a:r>
              <a:rPr lang="en-GB" sz="2800" dirty="0" smtClean="0">
                <a:latin typeface="cmmi12" pitchFamily="34" charset="0"/>
              </a:rPr>
              <a:t>y</a:t>
            </a:r>
            <a:r>
              <a:rPr lang="en-GB" sz="2800" dirty="0" smtClean="0">
                <a:latin typeface="cmr12" pitchFamily="34" charset="0"/>
              </a:rPr>
              <a:t>(</a:t>
            </a:r>
            <a:r>
              <a:rPr lang="en-GB" sz="2800" dirty="0" err="1" smtClean="0">
                <a:latin typeface="cmbx10" pitchFamily="34" charset="0"/>
              </a:rPr>
              <a:t>x</a:t>
            </a:r>
            <a:r>
              <a:rPr lang="en-GB" sz="2800" dirty="0" err="1" smtClean="0">
                <a:latin typeface="cmr12" pitchFamily="34" charset="0"/>
              </a:rPr>
              <a:t>;</a:t>
            </a:r>
            <a:r>
              <a:rPr lang="en-GB" sz="2800" dirty="0" err="1" smtClean="0">
                <a:latin typeface="cmsy10" pitchFamily="34" charset="0"/>
              </a:rPr>
              <a:t>D</a:t>
            </a:r>
            <a:r>
              <a:rPr lang="en-GB" sz="2800" dirty="0" smtClean="0">
                <a:latin typeface="cmr12" pitchFamily="34" charset="0"/>
              </a:rPr>
              <a:t>)</a:t>
            </a:r>
            <a:r>
              <a:rPr lang="en-GB" sz="2800" dirty="0" smtClean="0"/>
              <a:t>. We then have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4541" y="3405197"/>
            <a:ext cx="7781320" cy="181005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Basis Function Models (1)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Example: Polynomial Curve Fitting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009757" y="2357430"/>
            <a:ext cx="5122131" cy="3739467"/>
            <a:chOff x="1644889" y="1524000"/>
            <a:chExt cx="6026036" cy="4399373"/>
          </a:xfrm>
        </p:grpSpPr>
        <p:pic>
          <p:nvPicPr>
            <p:cNvPr id="6" name="Content Placeholder 7" descr="Figure1.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1524000"/>
              <a:ext cx="4800598" cy="3566160"/>
            </a:xfrm>
            <a:prstGeom prst="rect">
              <a:avLst/>
            </a:prstGeom>
          </p:spPr>
        </p:pic>
        <p:pic>
          <p:nvPicPr>
            <p:cNvPr id="7" name="Picture 6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 bwMode="auto">
            <a:xfrm>
              <a:off x="1644889" y="5105400"/>
              <a:ext cx="6026036" cy="817973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Bias-Variance Decomposition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Taking the expectation over </a:t>
            </a:r>
            <a:r>
              <a:rPr lang="en-GB" sz="2800" dirty="0" smtClean="0">
                <a:latin typeface="cmsy10" pitchFamily="34" charset="0"/>
              </a:rPr>
              <a:t>D</a:t>
            </a:r>
            <a:r>
              <a:rPr lang="en-GB" sz="2800" dirty="0" smtClean="0"/>
              <a:t> yields</a:t>
            </a:r>
            <a:endParaRPr lang="en-GB" sz="2800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7084" y="2357430"/>
            <a:ext cx="6909830" cy="119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Bias-Variance Decomposition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Thus we can write</a:t>
            </a:r>
          </a:p>
          <a:p>
            <a:endParaRPr lang="en-GB" dirty="0" smtClean="0"/>
          </a:p>
          <a:p>
            <a:r>
              <a:rPr lang="en-GB" dirty="0" smtClean="0"/>
              <a:t>where </a:t>
            </a:r>
            <a:endParaRPr lang="en-GB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25474" y="3473015"/>
            <a:ext cx="6884316" cy="2170205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0626" y="2371720"/>
            <a:ext cx="5201804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Bias-Variance Decomposition (5)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Example: 25 data sets from the sinusoidal, varying the degree of regularization, </a:t>
            </a:r>
            <a:r>
              <a:rPr lang="en-GB" sz="2800" dirty="0" smtClean="0">
                <a:latin typeface="cmmi12" pitchFamily="34" charset="0"/>
              </a:rPr>
              <a:t>¸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12" name="Content Placeholder 5" descr="Figure3.5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83" y="2786058"/>
            <a:ext cx="4000507" cy="2971805"/>
          </a:xfrm>
          <a:prstGeom prst="rect">
            <a:avLst/>
          </a:prstGeom>
        </p:spPr>
      </p:pic>
      <p:pic>
        <p:nvPicPr>
          <p:cNvPr id="13" name="Content Placeholder 5" descr="Figure3.5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58" y="2786058"/>
            <a:ext cx="4000506" cy="2971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Bias-Variance Decomposition (6)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Example: 25 data sets from the sinusoidal, varying the degree of regularization, </a:t>
            </a:r>
            <a:r>
              <a:rPr lang="en-GB" sz="2800" dirty="0" smtClean="0">
                <a:latin typeface="cmmi12" pitchFamily="34" charset="0"/>
              </a:rPr>
              <a:t>¸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12" name="Content Placeholder 5" descr="Figure3.5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83" y="2786058"/>
            <a:ext cx="4000507" cy="2971806"/>
          </a:xfrm>
          <a:prstGeom prst="rect">
            <a:avLst/>
          </a:prstGeom>
        </p:spPr>
      </p:pic>
      <p:pic>
        <p:nvPicPr>
          <p:cNvPr id="13" name="Content Placeholder 5" descr="Figure3.5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58" y="2786058"/>
            <a:ext cx="4000507" cy="2971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Bias-Variance Decomposition (7)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Example: 25 data sets from the sinusoidal, varying the degree of regularization, </a:t>
            </a:r>
            <a:r>
              <a:rPr lang="en-GB" sz="2800" dirty="0" smtClean="0">
                <a:latin typeface="cmmi12" pitchFamily="34" charset="0"/>
              </a:rPr>
              <a:t>¸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12" name="Content Placeholder 5" descr="Figure3.5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83" y="2786058"/>
            <a:ext cx="4000507" cy="2971805"/>
          </a:xfrm>
          <a:prstGeom prst="rect">
            <a:avLst/>
          </a:prstGeom>
        </p:spPr>
      </p:pic>
      <p:pic>
        <p:nvPicPr>
          <p:cNvPr id="13" name="Content Placeholder 5" descr="Figure3.5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58" y="2786058"/>
            <a:ext cx="4000506" cy="2971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Bias-Variance Trade-off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9048" cy="4525963"/>
          </a:xfrm>
        </p:spPr>
        <p:txBody>
          <a:bodyPr/>
          <a:lstStyle/>
          <a:p>
            <a:pPr marL="0" indent="1588"/>
            <a:r>
              <a:rPr lang="en-GB" dirty="0" smtClean="0"/>
              <a:t>From these plots, we note that an over-regularized model (large </a:t>
            </a:r>
            <a:r>
              <a:rPr lang="en-GB" dirty="0" smtClean="0">
                <a:latin typeface="cmmi12" pitchFamily="34" charset="0"/>
              </a:rPr>
              <a:t>¸</a:t>
            </a:r>
            <a:r>
              <a:rPr lang="en-GB" dirty="0" smtClean="0"/>
              <a:t>) will have a high  bias, while an under-regularized model (small </a:t>
            </a:r>
            <a:r>
              <a:rPr lang="en-GB" dirty="0" smtClean="0">
                <a:latin typeface="cmmi12" pitchFamily="34" charset="0"/>
              </a:rPr>
              <a:t>¸</a:t>
            </a:r>
            <a:r>
              <a:rPr lang="en-GB" dirty="0" smtClean="0"/>
              <a:t>) will have a high variance.</a:t>
            </a:r>
          </a:p>
        </p:txBody>
      </p:sp>
      <p:pic>
        <p:nvPicPr>
          <p:cNvPr id="8" name="Content Placeholder 7" descr="Figure3.6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4810" y="1571612"/>
            <a:ext cx="4488570" cy="33550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Linear Regression (1)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Define a conjugate prior over </a:t>
            </a:r>
            <a:r>
              <a:rPr lang="en-GB" sz="2800" dirty="0" smtClean="0">
                <a:latin typeface="cmbx10" pitchFamily="34" charset="0"/>
              </a:rPr>
              <a:t>w</a:t>
            </a:r>
          </a:p>
          <a:p>
            <a:endParaRPr lang="en-GB" sz="2800" dirty="0" smtClean="0"/>
          </a:p>
          <a:p>
            <a:pPr marL="0" indent="0"/>
            <a:r>
              <a:rPr lang="en-GB" sz="2800" dirty="0" smtClean="0"/>
              <a:t>Combining this with the likelihood </a:t>
            </a:r>
            <a:r>
              <a:rPr lang="en-GB" sz="2800" dirty="0" smtClean="0"/>
              <a:t>function</a:t>
            </a:r>
            <a:r>
              <a:rPr lang="en-GB" sz="2800" dirty="0" smtClean="0"/>
              <a:t> </a:t>
            </a:r>
            <a:r>
              <a:rPr lang="en-GB" sz="2800" dirty="0" smtClean="0"/>
              <a:t>and using </a:t>
            </a:r>
            <a:r>
              <a:rPr lang="en-GB" sz="2800" dirty="0" smtClean="0"/>
              <a:t> </a:t>
            </a:r>
            <a:r>
              <a:rPr lang="en-GB" sz="2800" dirty="0" smtClean="0"/>
              <a:t>results for marginal and conditional Gaussian </a:t>
            </a:r>
            <a:r>
              <a:rPr lang="en-GB" sz="2800" dirty="0" smtClean="0"/>
              <a:t>distributions, gives </a:t>
            </a:r>
            <a:r>
              <a:rPr lang="en-GB" sz="2800" dirty="0" smtClean="0"/>
              <a:t>the posterior </a:t>
            </a:r>
          </a:p>
          <a:p>
            <a:endParaRPr lang="en-GB" sz="2800" dirty="0" smtClean="0"/>
          </a:p>
          <a:p>
            <a:r>
              <a:rPr lang="en-GB" sz="2800" dirty="0" smtClean="0"/>
              <a:t>where </a:t>
            </a: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798" y="2214554"/>
            <a:ext cx="2438404" cy="280416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6305" y="4291592"/>
            <a:ext cx="2691389" cy="280416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7204" y="5039312"/>
            <a:ext cx="3529591" cy="890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Linear Regression (2)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 common choice for the prior is </a:t>
            </a:r>
            <a:endParaRPr lang="en-GB" sz="2800" dirty="0" smtClean="0">
              <a:latin typeface="cmbx10" pitchFamily="34" charset="0"/>
            </a:endParaRPr>
          </a:p>
          <a:p>
            <a:endParaRPr lang="en-GB" sz="2800" dirty="0" smtClean="0"/>
          </a:p>
          <a:p>
            <a:pPr marL="0" indent="0"/>
            <a:r>
              <a:rPr lang="en-GB" sz="2800" dirty="0" smtClean="0"/>
              <a:t>for which</a:t>
            </a:r>
          </a:p>
          <a:p>
            <a:pPr marL="0" indent="0"/>
            <a:endParaRPr lang="en-GB" sz="2800" dirty="0" smtClean="0"/>
          </a:p>
          <a:p>
            <a:pPr marL="0" indent="0"/>
            <a:endParaRPr lang="en-GB" sz="2800" dirty="0" smtClean="0"/>
          </a:p>
          <a:p>
            <a:pPr marL="0" indent="0"/>
            <a:r>
              <a:rPr lang="en-GB" sz="2800" dirty="0" smtClean="0"/>
              <a:t>Next we consider an example …</a:t>
            </a: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65560" y="2214553"/>
            <a:ext cx="2412879" cy="304656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15056" y="3071810"/>
            <a:ext cx="2513887" cy="7099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Linear Regression (3)</a:t>
            </a:r>
            <a:endParaRPr lang="en-GB" dirty="0"/>
          </a:p>
        </p:txBody>
      </p:sp>
      <p:pic>
        <p:nvPicPr>
          <p:cNvPr id="7" name="Content Placeholder 6" descr="Figure3.7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340" y="2890493"/>
            <a:ext cx="7734643" cy="2200372"/>
          </a:xfr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800" dirty="0" smtClean="0"/>
              <a:t>0 data points observed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4374" y="243020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Prior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588889" y="24288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 Space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Linear Regression (4)</a:t>
            </a:r>
            <a:endParaRPr lang="en-GB" dirty="0"/>
          </a:p>
        </p:txBody>
      </p:sp>
      <p:pic>
        <p:nvPicPr>
          <p:cNvPr id="7" name="Content Placeholder 6" descr="Figure3.7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340" y="2890493"/>
            <a:ext cx="7734643" cy="2200372"/>
          </a:xfr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800" dirty="0" smtClean="0"/>
              <a:t>1 data point observed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7305" y="24298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Likelihood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34374" y="243020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Posterior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588889" y="24288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 Space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Basis Function Models (2)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Generally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where </a:t>
            </a:r>
            <a:r>
              <a:rPr lang="en-GB" dirty="0" err="1" smtClean="0">
                <a:latin typeface="CMMI12" pitchFamily="34" charset="2"/>
              </a:rPr>
              <a:t>Á</a:t>
            </a:r>
            <a:r>
              <a:rPr lang="en-GB" baseline="-20000" dirty="0" err="1" smtClean="0">
                <a:latin typeface="CMMI12" pitchFamily="34" charset="2"/>
              </a:rPr>
              <a:t>j</a:t>
            </a:r>
            <a:r>
              <a:rPr lang="en-GB" dirty="0" smtClean="0">
                <a:latin typeface="CMR12" pitchFamily="34" charset="2"/>
              </a:rPr>
              <a:t>(</a:t>
            </a:r>
            <a:r>
              <a:rPr lang="en-GB" dirty="0" smtClean="0">
                <a:latin typeface="CMBX10" pitchFamily="34" charset="2"/>
              </a:rPr>
              <a:t>x</a:t>
            </a:r>
            <a:r>
              <a:rPr lang="en-GB" dirty="0" smtClean="0">
                <a:latin typeface="CMR12" pitchFamily="34" charset="2"/>
              </a:rPr>
              <a:t>)</a:t>
            </a:r>
            <a:r>
              <a:rPr lang="en-GB" dirty="0" smtClean="0"/>
              <a:t> are known as </a:t>
            </a:r>
            <a:r>
              <a:rPr lang="en-GB" i="1" dirty="0" smtClean="0"/>
              <a:t>basis functions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Typically, </a:t>
            </a:r>
            <a:r>
              <a:rPr lang="en-GB" dirty="0" smtClean="0">
                <a:latin typeface="CMMI12" pitchFamily="34" charset="2"/>
              </a:rPr>
              <a:t>Á</a:t>
            </a:r>
            <a:r>
              <a:rPr lang="en-GB" baseline="-20000" dirty="0" smtClean="0">
                <a:latin typeface="CMR12" pitchFamily="34" charset="2"/>
              </a:rPr>
              <a:t>0</a:t>
            </a:r>
            <a:r>
              <a:rPr lang="en-GB" dirty="0" smtClean="0">
                <a:latin typeface="CMR12" pitchFamily="34" charset="2"/>
              </a:rPr>
              <a:t>(</a:t>
            </a:r>
            <a:r>
              <a:rPr lang="en-GB" dirty="0" smtClean="0">
                <a:latin typeface="CMBX10" pitchFamily="34" charset="2"/>
              </a:rPr>
              <a:t>x</a:t>
            </a:r>
            <a:r>
              <a:rPr lang="en-GB" dirty="0" smtClean="0">
                <a:latin typeface="CMR12" pitchFamily="34" charset="2"/>
              </a:rPr>
              <a:t>) = 1</a:t>
            </a:r>
            <a:r>
              <a:rPr lang="en-GB" dirty="0" smtClean="0"/>
              <a:t>, so that </a:t>
            </a:r>
            <a:r>
              <a:rPr lang="en-GB" dirty="0" smtClean="0">
                <a:latin typeface="CMMI12" pitchFamily="34" charset="2"/>
              </a:rPr>
              <a:t>w</a:t>
            </a:r>
            <a:r>
              <a:rPr lang="en-GB" baseline="-20000" dirty="0" smtClean="0">
                <a:latin typeface="CMR12" pitchFamily="34" charset="2"/>
              </a:rPr>
              <a:t>0</a:t>
            </a:r>
            <a:r>
              <a:rPr lang="en-GB" dirty="0" smtClean="0"/>
              <a:t> acts as a bias.</a:t>
            </a:r>
          </a:p>
          <a:p>
            <a:r>
              <a:rPr lang="en-GB" dirty="0" smtClean="0"/>
              <a:t>In the simplest case, we use linear basis functions : </a:t>
            </a:r>
            <a:r>
              <a:rPr lang="en-GB" dirty="0" err="1" smtClean="0">
                <a:latin typeface="CMMI12" pitchFamily="34" charset="2"/>
              </a:rPr>
              <a:t>Á</a:t>
            </a:r>
            <a:r>
              <a:rPr lang="en-GB" baseline="-20000" dirty="0" err="1" smtClean="0">
                <a:latin typeface="cmmi12" pitchFamily="34" charset="0"/>
              </a:rPr>
              <a:t>d</a:t>
            </a:r>
            <a:r>
              <a:rPr lang="en-GB" dirty="0" smtClean="0">
                <a:latin typeface="CMR12" pitchFamily="34" charset="2"/>
              </a:rPr>
              <a:t>(</a:t>
            </a:r>
            <a:r>
              <a:rPr lang="en-GB" dirty="0" smtClean="0">
                <a:latin typeface="CMBX10" pitchFamily="34" charset="2"/>
              </a:rPr>
              <a:t>x</a:t>
            </a:r>
            <a:r>
              <a:rPr lang="en-GB" dirty="0" smtClean="0">
                <a:latin typeface="CMR12" pitchFamily="34" charset="2"/>
              </a:rPr>
              <a:t>) = </a:t>
            </a:r>
            <a:r>
              <a:rPr lang="en-GB" dirty="0" err="1" smtClean="0">
                <a:latin typeface="cmmi12" pitchFamily="34" charset="0"/>
              </a:rPr>
              <a:t>x</a:t>
            </a:r>
            <a:r>
              <a:rPr lang="en-GB" baseline="-20000" dirty="0" err="1" smtClean="0">
                <a:latin typeface="cmmi12" pitchFamily="34" charset="0"/>
              </a:rPr>
              <a:t>d</a:t>
            </a:r>
            <a:r>
              <a:rPr lang="en-GB" dirty="0" smtClean="0"/>
              <a:t>.</a:t>
            </a: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7424" y="2197413"/>
            <a:ext cx="4732030" cy="1017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Linear Regression (5)</a:t>
            </a:r>
            <a:endParaRPr lang="en-GB" dirty="0"/>
          </a:p>
        </p:txBody>
      </p:sp>
      <p:pic>
        <p:nvPicPr>
          <p:cNvPr id="7" name="Content Placeholder 6" descr="Figure3.7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342" y="2890493"/>
            <a:ext cx="7734639" cy="2200372"/>
          </a:xfr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800" dirty="0" smtClean="0"/>
              <a:t>2 data points observed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7305" y="24298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Likelihood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34374" y="243020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Posterior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588889" y="24288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 Space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Linear Regression (6)</a:t>
            </a:r>
            <a:endParaRPr lang="en-GB" dirty="0"/>
          </a:p>
        </p:txBody>
      </p:sp>
      <p:pic>
        <p:nvPicPr>
          <p:cNvPr id="7" name="Content Placeholder 6" descr="Figure3.7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342" y="2890493"/>
            <a:ext cx="7734639" cy="2200371"/>
          </a:xfr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800" dirty="0" smtClean="0"/>
              <a:t>20 data points observed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7305" y="24298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Likelihood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34374" y="243020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Posterior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588889" y="24288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 Space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Predictive Distribution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Predict </a:t>
            </a:r>
            <a:r>
              <a:rPr lang="en-GB" dirty="0" smtClean="0">
                <a:latin typeface="cmmi12" pitchFamily="34" charset="0"/>
              </a:rPr>
              <a:t>t</a:t>
            </a:r>
            <a:r>
              <a:rPr lang="en-GB" dirty="0" smtClean="0"/>
              <a:t> for new values of </a:t>
            </a:r>
            <a:r>
              <a:rPr lang="en-GB" dirty="0" smtClean="0">
                <a:latin typeface="cmbx12" pitchFamily="34" charset="0"/>
              </a:rPr>
              <a:t>x</a:t>
            </a:r>
            <a:r>
              <a:rPr lang="en-GB" dirty="0" smtClean="0"/>
              <a:t> by integrating over </a:t>
            </a:r>
            <a:r>
              <a:rPr lang="en-GB" dirty="0" smtClean="0">
                <a:latin typeface="cmbx12" pitchFamily="34" charset="0"/>
              </a:rPr>
              <a:t>w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where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1436" y="2905127"/>
            <a:ext cx="5970283" cy="1238253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1568" y="5072074"/>
            <a:ext cx="3970028" cy="731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Predictive Distribution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Example: Sinusoidal data, 9 Gaussian basis functions, 1 data point</a:t>
            </a:r>
          </a:p>
        </p:txBody>
      </p:sp>
      <p:pic>
        <p:nvPicPr>
          <p:cNvPr id="8" name="Picture 7" descr="Figure3.8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24922"/>
            <a:ext cx="4000508" cy="2990094"/>
          </a:xfrm>
          <a:prstGeom prst="rect">
            <a:avLst/>
          </a:prstGeom>
        </p:spPr>
      </p:pic>
      <p:pic>
        <p:nvPicPr>
          <p:cNvPr id="10" name="Picture 9" descr="Figure3.8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0" y="2724922"/>
            <a:ext cx="4000507" cy="299009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Predictive Distribution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Example: Sinusoidal data, 9 Gaussian basis functions, 2 data points</a:t>
            </a:r>
          </a:p>
        </p:txBody>
      </p:sp>
      <p:pic>
        <p:nvPicPr>
          <p:cNvPr id="8" name="Picture 7" descr="Figure3.8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24922"/>
            <a:ext cx="4000507" cy="2990094"/>
          </a:xfrm>
          <a:prstGeom prst="rect">
            <a:avLst/>
          </a:prstGeom>
        </p:spPr>
      </p:pic>
      <p:pic>
        <p:nvPicPr>
          <p:cNvPr id="10" name="Picture 9" descr="Figure3.8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0" y="2724922"/>
            <a:ext cx="4000507" cy="299009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Predictive Distribution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Example: Sinusoidal data, 9 Gaussian basis functions, 4 data points</a:t>
            </a:r>
          </a:p>
        </p:txBody>
      </p:sp>
      <p:pic>
        <p:nvPicPr>
          <p:cNvPr id="8" name="Picture 7" descr="Figure3.8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24922"/>
            <a:ext cx="4000507" cy="2990093"/>
          </a:xfrm>
          <a:prstGeom prst="rect">
            <a:avLst/>
          </a:prstGeom>
        </p:spPr>
      </p:pic>
      <p:pic>
        <p:nvPicPr>
          <p:cNvPr id="10" name="Picture 9" descr="Figure3.8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0" y="2724922"/>
            <a:ext cx="4000506" cy="299009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Predictive Distribution (5)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Example: Sinusoidal data, 9 Gaussian basis functions, 25 data points</a:t>
            </a:r>
          </a:p>
        </p:txBody>
      </p:sp>
      <p:pic>
        <p:nvPicPr>
          <p:cNvPr id="8" name="Picture 7" descr="Figure3.8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24922"/>
            <a:ext cx="4000507" cy="2990093"/>
          </a:xfrm>
          <a:prstGeom prst="rect">
            <a:avLst/>
          </a:prstGeom>
        </p:spPr>
      </p:pic>
      <p:pic>
        <p:nvPicPr>
          <p:cNvPr id="10" name="Picture 9" descr="Figure3.8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0" y="2724922"/>
            <a:ext cx="4000506" cy="299009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Equivalent Kernel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predictive mean can be written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spcBef>
                <a:spcPts val="3000"/>
              </a:spcBef>
            </a:pPr>
            <a:r>
              <a:rPr lang="en-GB" dirty="0" smtClean="0"/>
              <a:t>This is a weighted sum of the training data target values, </a:t>
            </a:r>
            <a:r>
              <a:rPr lang="en-GB" dirty="0" smtClean="0">
                <a:latin typeface="cmmi12" pitchFamily="34" charset="0"/>
              </a:rPr>
              <a:t>t</a:t>
            </a:r>
            <a:r>
              <a:rPr lang="en-GB" baseline="-20000" dirty="0" smtClean="0">
                <a:latin typeface="cmmi12" pitchFamily="34" charset="0"/>
              </a:rPr>
              <a:t>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2214546" y="2443737"/>
            <a:ext cx="4723098" cy="2056833"/>
            <a:chOff x="2214546" y="2357430"/>
            <a:chExt cx="4723098" cy="2056833"/>
          </a:xfrm>
        </p:grpSpPr>
        <p:pic>
          <p:nvPicPr>
            <p:cNvPr id="7" name="Picture 6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14546" y="2357430"/>
              <a:ext cx="4723098" cy="205683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" name="Left Brace 7"/>
            <p:cNvSpPr/>
            <p:nvPr/>
          </p:nvSpPr>
          <p:spPr>
            <a:xfrm rot="5400000">
              <a:off x="4714876" y="3357562"/>
              <a:ext cx="142876" cy="857256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5214942" y="2500306"/>
              <a:ext cx="142876" cy="1857388"/>
            </a:xfrm>
            <a:prstGeom prst="leftBrace">
              <a:avLst/>
            </a:prstGeom>
            <a:ln>
              <a:solidFill>
                <a:srgbClr val="FF0000"/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hape 15"/>
            <p:cNvCxnSpPr>
              <a:endCxn id="9" idx="1"/>
            </p:cNvCxnSpPr>
            <p:nvPr/>
          </p:nvCxnSpPr>
          <p:spPr>
            <a:xfrm flipV="1">
              <a:off x="4786314" y="3500438"/>
              <a:ext cx="500066" cy="214314"/>
            </a:xfrm>
            <a:prstGeom prst="bentConnector4">
              <a:avLst>
                <a:gd name="adj1" fmla="val 119"/>
                <a:gd name="adj2" fmla="val 45089"/>
              </a:avLst>
            </a:prstGeom>
            <a:ln>
              <a:solidFill>
                <a:srgbClr val="FF0000"/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6215074" y="4071942"/>
            <a:ext cx="207170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Equivalent kernel</a:t>
            </a:r>
            <a:r>
              <a:rPr lang="en-GB" dirty="0" smtClean="0"/>
              <a:t> or </a:t>
            </a:r>
            <a:r>
              <a:rPr lang="en-GB" i="1" dirty="0" smtClean="0"/>
              <a:t>smoother matrix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286380" y="3714752"/>
            <a:ext cx="928694" cy="357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Equivalent Kernel (2)</a:t>
            </a:r>
            <a:endParaRPr lang="en-GB" dirty="0"/>
          </a:p>
        </p:txBody>
      </p:sp>
      <p:pic>
        <p:nvPicPr>
          <p:cNvPr id="12" name="Content Placeholder 11" descr="Figure3.10.png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1214414" y="1571612"/>
            <a:ext cx="7492000" cy="3404622"/>
          </a:xfrm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7157" y="3101305"/>
            <a:ext cx="838204" cy="280417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0303" y="3924570"/>
            <a:ext cx="890020" cy="280417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212" y="1958298"/>
            <a:ext cx="838202" cy="280416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 rot="5400000" flipH="1" flipV="1">
            <a:off x="461500" y="3214686"/>
            <a:ext cx="314327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457561" y="3213892"/>
            <a:ext cx="314327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1306310" y="3213892"/>
            <a:ext cx="314327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8722" y="4895290"/>
            <a:ext cx="228600" cy="176784"/>
          </a:xfrm>
          <a:prstGeom prst="rect">
            <a:avLst/>
          </a:prstGeom>
          <a:noFill/>
        </p:spPr>
      </p:pic>
      <p:pic>
        <p:nvPicPr>
          <p:cNvPr id="39" name="Picture 3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53795" y="4895289"/>
            <a:ext cx="280415" cy="176783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79235" y="4895289"/>
            <a:ext cx="252984" cy="204216"/>
          </a:xfrm>
          <a:prstGeom prst="rect">
            <a:avLst/>
          </a:prstGeom>
          <a:noFill/>
          <a:ln/>
          <a:effectLst/>
        </p:spPr>
      </p:pic>
      <p:sp>
        <p:nvSpPr>
          <p:cNvPr id="40" name="TextBox 39"/>
          <p:cNvSpPr txBox="1"/>
          <p:nvPr/>
        </p:nvSpPr>
        <p:spPr>
          <a:xfrm>
            <a:off x="600968" y="5286388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Weight of </a:t>
            </a:r>
            <a:r>
              <a:rPr lang="en-GB" sz="2800" dirty="0" err="1" smtClean="0">
                <a:latin typeface="cmmi12" pitchFamily="34" charset="0"/>
              </a:rPr>
              <a:t>t</a:t>
            </a:r>
            <a:r>
              <a:rPr lang="en-GB" sz="2800" baseline="-20000" dirty="0" err="1" smtClean="0">
                <a:latin typeface="cmmi12" pitchFamily="34" charset="0"/>
              </a:rPr>
              <a:t>n</a:t>
            </a:r>
            <a:r>
              <a:rPr lang="en-GB" sz="2800" dirty="0" smtClean="0"/>
              <a:t> depends on distance between </a:t>
            </a:r>
            <a:r>
              <a:rPr lang="en-GB" sz="2800" dirty="0" smtClean="0">
                <a:latin typeface="cmbx12" pitchFamily="34" charset="0"/>
              </a:rPr>
              <a:t>x</a:t>
            </a:r>
            <a:r>
              <a:rPr lang="en-GB" sz="2800" dirty="0" smtClean="0"/>
              <a:t> and </a:t>
            </a:r>
            <a:r>
              <a:rPr lang="en-GB" sz="2800" dirty="0" err="1" smtClean="0">
                <a:latin typeface="cmbx12" pitchFamily="34" charset="0"/>
              </a:rPr>
              <a:t>x</a:t>
            </a:r>
            <a:r>
              <a:rPr lang="en-GB" sz="2800" baseline="-20000" dirty="0" err="1" smtClean="0">
                <a:latin typeface="cmmi12" pitchFamily="34" charset="0"/>
              </a:rPr>
              <a:t>n</a:t>
            </a:r>
            <a:r>
              <a:rPr lang="en-GB" sz="2800" dirty="0" smtClean="0"/>
              <a:t>; </a:t>
            </a:r>
            <a:r>
              <a:rPr lang="en-GB" sz="2800" dirty="0" smtClean="0"/>
              <a:t>nearby </a:t>
            </a:r>
            <a:r>
              <a:rPr lang="en-GB" sz="2800" dirty="0" err="1" smtClean="0">
                <a:latin typeface="cmbx12" pitchFamily="34" charset="0"/>
              </a:rPr>
              <a:t>x</a:t>
            </a:r>
            <a:r>
              <a:rPr lang="en-GB" sz="2800" baseline="-20000" dirty="0" err="1" smtClean="0">
                <a:latin typeface="cmmi12" pitchFamily="34" charset="0"/>
              </a:rPr>
              <a:t>n</a:t>
            </a:r>
            <a:r>
              <a:rPr lang="en-GB" sz="2800" dirty="0" smtClean="0"/>
              <a:t> </a:t>
            </a:r>
            <a:r>
              <a:rPr lang="en-GB" sz="2800" dirty="0" smtClean="0"/>
              <a:t>carry more weight.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Equivalent Kernel (3)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Non-local basis functions have local equivalent kernels: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266188" y="2800347"/>
            <a:ext cx="6605046" cy="2514606"/>
            <a:chOff x="1110226" y="2800347"/>
            <a:chExt cx="6605046" cy="2514606"/>
          </a:xfrm>
        </p:grpSpPr>
        <p:pic>
          <p:nvPicPr>
            <p:cNvPr id="4" name="Picture 3" descr="Figure3.11a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0226" y="2800347"/>
              <a:ext cx="3176022" cy="2514606"/>
            </a:xfrm>
            <a:prstGeom prst="rect">
              <a:avLst/>
            </a:prstGeom>
          </p:spPr>
        </p:pic>
        <p:pic>
          <p:nvPicPr>
            <p:cNvPr id="5" name="Picture 4" descr="Figure3.11b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9250" y="2800347"/>
              <a:ext cx="3176022" cy="251460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042174" y="533585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Polynomial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71198" y="533585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Sigmoidal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Basis Function Models (3)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Polynomial basis functions: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/>
            <a:r>
              <a:rPr lang="en-GB" dirty="0" smtClean="0"/>
              <a:t>These are global; a small change </a:t>
            </a:r>
            <a:r>
              <a:rPr lang="en-GB" dirty="0" smtClean="0"/>
              <a:t>in </a:t>
            </a:r>
            <a:r>
              <a:rPr lang="en-GB" dirty="0" smtClean="0">
                <a:latin typeface="cmmi12" pitchFamily="34" charset="0"/>
              </a:rPr>
              <a:t>x</a:t>
            </a:r>
            <a:r>
              <a:rPr lang="en-GB" dirty="0" smtClean="0"/>
              <a:t> </a:t>
            </a:r>
            <a:r>
              <a:rPr lang="en-GB" dirty="0" smtClean="0"/>
              <a:t>affect all basis functions.</a:t>
            </a:r>
            <a:endParaRPr lang="en-GB" dirty="0"/>
          </a:p>
        </p:txBody>
      </p:sp>
      <p:pic>
        <p:nvPicPr>
          <p:cNvPr id="11" name="Content Placeholder 6" descr="Figure3.1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27" y="2295515"/>
            <a:ext cx="3300990" cy="3148590"/>
          </a:xfrm>
          <a:prstGeom prst="rect">
            <a:avLst/>
          </a:prstGeom>
        </p:spPr>
      </p:pic>
      <p:pic>
        <p:nvPicPr>
          <p:cNvPr id="15" name="Content Placeholder 14" descr="TP_tmp.png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66855" y="2357429"/>
            <a:ext cx="1242506" cy="304535"/>
          </a:xfr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Equivalent Kernel (4)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kernel as a covariance </a:t>
            </a:r>
            <a:r>
              <a:rPr lang="en-GB" dirty="0" smtClean="0"/>
              <a:t>function: </a:t>
            </a:r>
            <a:r>
              <a:rPr lang="en-GB" dirty="0" smtClean="0"/>
              <a:t>consider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 can avoid the use of basis functions and define the kernel function directly, leading to  </a:t>
            </a:r>
            <a:r>
              <a:rPr lang="en-GB" i="1" dirty="0" smtClean="0"/>
              <a:t>Gaussian Processes</a:t>
            </a:r>
            <a:r>
              <a:rPr lang="en-GB" dirty="0" smtClean="0"/>
              <a:t> (Chapter 6).</a:t>
            </a:r>
            <a:endParaRPr lang="en-GB" dirty="0"/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910" y="2428868"/>
            <a:ext cx="5662178" cy="7100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Equivalent Kernel (5)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 smtClean="0"/>
          </a:p>
          <a:p>
            <a:endParaRPr lang="en-GB" sz="2800" dirty="0" smtClean="0"/>
          </a:p>
          <a:p>
            <a:pPr marL="0" indent="1588"/>
            <a:r>
              <a:rPr lang="en-GB" sz="2800" dirty="0" smtClean="0"/>
              <a:t>for all values of </a:t>
            </a:r>
            <a:r>
              <a:rPr lang="en-GB" sz="2800" dirty="0" smtClean="0">
                <a:latin typeface="cmbx12" pitchFamily="34" charset="0"/>
              </a:rPr>
              <a:t>x</a:t>
            </a:r>
            <a:r>
              <a:rPr lang="en-GB" sz="2800" dirty="0" smtClean="0"/>
              <a:t>; however, the equivalent kernel may be negative for some values of </a:t>
            </a:r>
            <a:r>
              <a:rPr lang="en-GB" sz="2800" dirty="0" smtClean="0">
                <a:latin typeface="cmbx12" pitchFamily="34" charset="0"/>
              </a:rPr>
              <a:t>x</a:t>
            </a:r>
            <a:r>
              <a:rPr lang="en-GB" sz="2800" dirty="0" smtClean="0"/>
              <a:t>.</a:t>
            </a:r>
          </a:p>
          <a:p>
            <a:pPr marL="0" indent="1588">
              <a:spcBef>
                <a:spcPts val="1800"/>
              </a:spcBef>
            </a:pPr>
            <a:r>
              <a:rPr lang="en-GB" sz="2800" dirty="0" smtClean="0"/>
              <a:t>Like all kernel functions, the equivalent kernel can be expressed as an inner product:</a:t>
            </a:r>
          </a:p>
          <a:p>
            <a:pPr marL="0" indent="1588"/>
            <a:endParaRPr lang="en-GB" sz="2800" dirty="0" smtClean="0"/>
          </a:p>
          <a:p>
            <a:pPr marL="0" indent="1588">
              <a:spcBef>
                <a:spcPts val="2400"/>
              </a:spcBef>
            </a:pPr>
            <a:r>
              <a:rPr lang="en-GB" sz="2800" dirty="0" smtClean="0"/>
              <a:t>where                                  .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1714488"/>
            <a:ext cx="1999112" cy="857252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8028" y="4786322"/>
            <a:ext cx="2599187" cy="370332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0206" y="5429264"/>
            <a:ext cx="2657480" cy="401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Model Comparison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How do we choose the ‘right’ model?</a:t>
            </a:r>
          </a:p>
          <a:p>
            <a:r>
              <a:rPr lang="en-GB" sz="2800" dirty="0" smtClean="0"/>
              <a:t>Assume we want to compare models </a:t>
            </a:r>
            <a:r>
              <a:rPr lang="en-GB" sz="2800" dirty="0" smtClean="0">
                <a:latin typeface="cmsy10" pitchFamily="34" charset="0"/>
              </a:rPr>
              <a:t>M</a:t>
            </a:r>
            <a:r>
              <a:rPr lang="en-GB" sz="2800" baseline="-20000" dirty="0" smtClean="0">
                <a:latin typeface="cmmi12" pitchFamily="34" charset="0"/>
              </a:rPr>
              <a:t>i</a:t>
            </a:r>
            <a:r>
              <a:rPr lang="en-GB" sz="2800" dirty="0" smtClean="0">
                <a:latin typeface="cmr12" pitchFamily="34" charset="0"/>
              </a:rPr>
              <a:t>, </a:t>
            </a:r>
            <a:r>
              <a:rPr lang="en-GB" sz="2800" dirty="0" err="1" smtClean="0">
                <a:latin typeface="cmmi12" pitchFamily="34" charset="0"/>
              </a:rPr>
              <a:t>i</a:t>
            </a:r>
            <a:r>
              <a:rPr lang="en-GB" sz="2800" dirty="0" smtClean="0">
                <a:latin typeface="cmr12" pitchFamily="34" charset="0"/>
              </a:rPr>
              <a:t>=1, …,</a:t>
            </a:r>
            <a:r>
              <a:rPr lang="en-GB" sz="2800" dirty="0" smtClean="0">
                <a:latin typeface="cmmi12" pitchFamily="34" charset="0"/>
              </a:rPr>
              <a:t>L</a:t>
            </a:r>
            <a:r>
              <a:rPr lang="en-GB" sz="2800" dirty="0" smtClean="0"/>
              <a:t>, using data </a:t>
            </a:r>
            <a:r>
              <a:rPr lang="en-GB" sz="2800" dirty="0" smtClean="0">
                <a:latin typeface="cmsy10" pitchFamily="34" charset="0"/>
              </a:rPr>
              <a:t>D</a:t>
            </a:r>
            <a:r>
              <a:rPr lang="en-GB" sz="2800" dirty="0" smtClean="0"/>
              <a:t>; this requires computing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spcBef>
                <a:spcPts val="1200"/>
              </a:spcBef>
            </a:pPr>
            <a:r>
              <a:rPr lang="en-GB" sz="2800" i="1" dirty="0" smtClean="0"/>
              <a:t>Bayes Factor</a:t>
            </a:r>
            <a:r>
              <a:rPr lang="en-GB" sz="2800" dirty="0" smtClean="0"/>
              <a:t>: ratio of evidence for two models</a:t>
            </a:r>
            <a:endParaRPr lang="en-GB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39329" y="3295455"/>
            <a:ext cx="4652801" cy="1074959"/>
            <a:chOff x="2633843" y="3357562"/>
            <a:chExt cx="4652801" cy="1074959"/>
          </a:xfrm>
        </p:grpSpPr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33843" y="3357562"/>
              <a:ext cx="3874778" cy="35052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714612" y="3786190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Posterior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7686" y="378619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Prior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86380" y="3786190"/>
              <a:ext cx="2000264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i="1" dirty="0" smtClean="0"/>
                <a:t>Model evidence </a:t>
              </a:r>
              <a:r>
                <a:rPr lang="en-GB" dirty="0" smtClean="0"/>
                <a:t>or </a:t>
              </a:r>
              <a:r>
                <a:rPr lang="en-GB" i="1" dirty="0" smtClean="0"/>
                <a:t>marginal likelihood</a:t>
              </a:r>
              <a:endParaRPr lang="en-GB" i="1" dirty="0"/>
            </a:p>
          </p:txBody>
        </p:sp>
      </p:grpSp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1919" y="5279723"/>
            <a:ext cx="1303023" cy="792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Model Comparison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Having computed </a:t>
            </a:r>
            <a:r>
              <a:rPr lang="en-GB" dirty="0" smtClean="0">
                <a:latin typeface="cmmi12" pitchFamily="34" charset="0"/>
              </a:rPr>
              <a:t>p</a:t>
            </a:r>
            <a:r>
              <a:rPr lang="en-GB" dirty="0" smtClean="0">
                <a:latin typeface="cmr12" pitchFamily="34" charset="0"/>
              </a:rPr>
              <a:t>(</a:t>
            </a:r>
            <a:r>
              <a:rPr lang="en-GB" dirty="0" err="1" smtClean="0">
                <a:latin typeface="cmsy10" pitchFamily="34" charset="0"/>
              </a:rPr>
              <a:t>M</a:t>
            </a:r>
            <a:r>
              <a:rPr lang="en-GB" baseline="-20000" dirty="0" err="1" smtClean="0">
                <a:latin typeface="cmmi12" pitchFamily="34" charset="0"/>
              </a:rPr>
              <a:t>i</a:t>
            </a:r>
            <a:r>
              <a:rPr lang="en-GB" dirty="0" err="1" smtClean="0">
                <a:latin typeface="cmsy10" pitchFamily="34" charset="0"/>
              </a:rPr>
              <a:t>jD</a:t>
            </a:r>
            <a:r>
              <a:rPr lang="en-GB" dirty="0" smtClean="0">
                <a:latin typeface="cmr12" pitchFamily="34" charset="0"/>
              </a:rPr>
              <a:t>)</a:t>
            </a:r>
            <a:r>
              <a:rPr lang="en-GB" dirty="0" smtClean="0"/>
              <a:t>, we can compute the predictive (mixture) distribution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 simpler approximation, known as </a:t>
            </a:r>
            <a:r>
              <a:rPr lang="en-GB" i="1" dirty="0" smtClean="0"/>
              <a:t>model selection</a:t>
            </a:r>
            <a:r>
              <a:rPr lang="en-GB" dirty="0" smtClean="0"/>
              <a:t>, is to use the model with the highest evidence.</a:t>
            </a:r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35737" y="2690496"/>
            <a:ext cx="5270987" cy="95281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Model Comparison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a model with parameters </a:t>
            </a:r>
            <a:r>
              <a:rPr lang="en-GB" dirty="0" smtClean="0">
                <a:latin typeface="cmbx12" pitchFamily="34" charset="0"/>
              </a:rPr>
              <a:t>w</a:t>
            </a:r>
            <a:r>
              <a:rPr lang="en-GB" dirty="0" smtClean="0"/>
              <a:t>, we get the model evidence by marginalizing over </a:t>
            </a:r>
            <a:r>
              <a:rPr lang="en-GB" dirty="0" smtClean="0">
                <a:latin typeface="cmbx12" pitchFamily="34" charset="0"/>
              </a:rPr>
              <a:t>w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spcBef>
                <a:spcPts val="1200"/>
              </a:spcBef>
            </a:pPr>
            <a:r>
              <a:rPr lang="en-GB" dirty="0" smtClean="0"/>
              <a:t>Note that </a:t>
            </a:r>
            <a:endParaRPr lang="en-GB" dirty="0"/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08065" y="2786058"/>
            <a:ext cx="5526332" cy="762254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2339" y="4572008"/>
            <a:ext cx="5017780" cy="792483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2428066" y="3429794"/>
            <a:ext cx="5288000" cy="2358248"/>
            <a:chOff x="2428066" y="3429794"/>
            <a:chExt cx="5288000" cy="2358248"/>
          </a:xfrm>
        </p:grpSpPr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5394331" y="5607065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2250265" y="3607595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428860" y="3786190"/>
              <a:ext cx="528641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715140" y="4786322"/>
              <a:ext cx="200026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572132" y="5786454"/>
              <a:ext cx="214314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Model Comparison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/>
          <a:lstStyle/>
          <a:p>
            <a:pPr marL="0" indent="0"/>
            <a:r>
              <a:rPr lang="en-GB" dirty="0" smtClean="0"/>
              <a:t>For a given model with a single parameter, </a:t>
            </a:r>
            <a:r>
              <a:rPr lang="en-GB" dirty="0" smtClean="0">
                <a:latin typeface="cmmi12" pitchFamily="34" charset="0"/>
              </a:rPr>
              <a:t>w</a:t>
            </a:r>
            <a:r>
              <a:rPr lang="en-GB" dirty="0" smtClean="0"/>
              <a:t>, con-</a:t>
            </a:r>
            <a:r>
              <a:rPr lang="en-GB" dirty="0" err="1" smtClean="0"/>
              <a:t>sider</a:t>
            </a:r>
            <a:r>
              <a:rPr lang="en-GB" dirty="0" smtClean="0"/>
              <a:t> the approximation</a:t>
            </a:r>
          </a:p>
          <a:p>
            <a:pPr marL="0" indent="0"/>
            <a:endParaRPr lang="en-GB" dirty="0" smtClean="0"/>
          </a:p>
          <a:p>
            <a:pPr marL="0" indent="0"/>
            <a:endParaRPr lang="en-GB" dirty="0" smtClean="0"/>
          </a:p>
          <a:p>
            <a:pPr marL="0" indent="0"/>
            <a:endParaRPr lang="en-GB" dirty="0" smtClean="0"/>
          </a:p>
          <a:p>
            <a:pPr marL="0" indent="0"/>
            <a:endParaRPr lang="en-GB" dirty="0" smtClean="0"/>
          </a:p>
          <a:p>
            <a:pPr marL="0" indent="0"/>
            <a:r>
              <a:rPr lang="en-GB" dirty="0" smtClean="0"/>
              <a:t>where the posterior is assumed to be sharply peaked. </a:t>
            </a:r>
            <a:endParaRPr lang="en-GB" dirty="0"/>
          </a:p>
        </p:txBody>
      </p:sp>
      <p:pic>
        <p:nvPicPr>
          <p:cNvPr id="13" name="Picture 12" descr="Figure3.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143116"/>
            <a:ext cx="4700026" cy="3505208"/>
          </a:xfrm>
          <a:prstGeom prst="rect">
            <a:avLst/>
          </a:prstGeom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48" y="2991202"/>
            <a:ext cx="3199547" cy="12950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Model Comparison (5)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Taking logarithms, we obtain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With </a:t>
            </a:r>
            <a:r>
              <a:rPr lang="en-GB" sz="2800" dirty="0" smtClean="0">
                <a:latin typeface="cmmi12" pitchFamily="34" charset="0"/>
              </a:rPr>
              <a:t>M</a:t>
            </a:r>
            <a:r>
              <a:rPr lang="en-GB" sz="2800" dirty="0" smtClean="0"/>
              <a:t> parameters, all assumed to have the same ratio                                   , we get</a:t>
            </a:r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3911" y="2285992"/>
            <a:ext cx="5513843" cy="713234"/>
          </a:xfrm>
          <a:prstGeom prst="rect">
            <a:avLst/>
          </a:prstGeom>
          <a:noFill/>
        </p:spPr>
      </p:pic>
      <p:sp>
        <p:nvSpPr>
          <p:cNvPr id="16" name="Left Brace 15"/>
          <p:cNvSpPr/>
          <p:nvPr/>
        </p:nvSpPr>
        <p:spPr>
          <a:xfrm rot="-5400000">
            <a:off x="6055141" y="2035959"/>
            <a:ext cx="142876" cy="207170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385811" y="314324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Negative</a:t>
            </a:r>
            <a:endParaRPr lang="en-GB" dirty="0"/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8025" y="4202826"/>
            <a:ext cx="2697485" cy="350520"/>
          </a:xfrm>
          <a:prstGeom prst="rect">
            <a:avLst/>
          </a:prstGeom>
          <a:noFill/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5718" y="4787468"/>
            <a:ext cx="5915036" cy="713234"/>
          </a:xfrm>
          <a:prstGeom prst="rect">
            <a:avLst/>
          </a:prstGeom>
          <a:noFill/>
        </p:spPr>
      </p:pic>
      <p:sp>
        <p:nvSpPr>
          <p:cNvPr id="24" name="Left Brace 23"/>
          <p:cNvSpPr/>
          <p:nvPr/>
        </p:nvSpPr>
        <p:spPr>
          <a:xfrm rot="-5400000">
            <a:off x="6066127" y="4351623"/>
            <a:ext cx="155018" cy="242889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472569" y="563143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Negative and linear in </a:t>
            </a:r>
            <a:r>
              <a:rPr lang="en-GB" dirty="0" smtClean="0">
                <a:latin typeface="cmmi12" pitchFamily="34" charset="0"/>
              </a:rPr>
              <a:t>M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Model Comparison (6)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Matching data and model complexity</a:t>
            </a:r>
          </a:p>
        </p:txBody>
      </p:sp>
      <p:pic>
        <p:nvPicPr>
          <p:cNvPr id="11" name="Picture 10" descr="Figure3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811" y="2433648"/>
            <a:ext cx="5690628" cy="3352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Evidence Approximation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 smtClean="0"/>
              <a:t>The fully Bayesian predictive distribution is given by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but this integral is intractable. Approximate with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en-GB" sz="2800" dirty="0" smtClean="0"/>
              <a:t>where           is the mode of              , which is assumed to be sharply peaked; a.k.a. </a:t>
            </a:r>
            <a:r>
              <a:rPr lang="en-GB" sz="2800" i="1" dirty="0" smtClean="0"/>
              <a:t>empirical Bayes, type II </a:t>
            </a:r>
            <a:r>
              <a:rPr lang="en-GB" sz="2800" dirty="0" smtClean="0"/>
              <a:t>or</a:t>
            </a:r>
            <a:r>
              <a:rPr lang="en-GB" sz="2800" i="1" dirty="0" smtClean="0"/>
              <a:t> gene-</a:t>
            </a:r>
            <a:r>
              <a:rPr lang="en-GB" sz="2800" i="1" dirty="0" err="1" smtClean="0"/>
              <a:t>ralized</a:t>
            </a:r>
            <a:r>
              <a:rPr lang="en-GB" sz="2800" i="1" dirty="0" smtClean="0"/>
              <a:t> maximum likelihood, </a:t>
            </a:r>
            <a:r>
              <a:rPr lang="en-GB" sz="2800" dirty="0" smtClean="0"/>
              <a:t>or</a:t>
            </a:r>
            <a:r>
              <a:rPr lang="en-GB" sz="2800" i="1" dirty="0" smtClean="0"/>
              <a:t> evidence approximation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4201" y="2247894"/>
            <a:ext cx="5815596" cy="609602"/>
          </a:xfrm>
          <a:prstGeom prst="rect">
            <a:avLst/>
          </a:prstGeom>
          <a:noFill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38287" y="3748091"/>
            <a:ext cx="5867423" cy="609603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90266" y="4473602"/>
            <a:ext cx="711024" cy="517703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8623" y="4581339"/>
            <a:ext cx="1009195" cy="301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Evidence Approximation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From Bayes’ theorem we have </a:t>
            </a:r>
          </a:p>
          <a:p>
            <a:endParaRPr lang="en-GB" sz="2800" dirty="0" smtClean="0"/>
          </a:p>
          <a:p>
            <a:pPr>
              <a:spcBef>
                <a:spcPts val="1200"/>
              </a:spcBef>
            </a:pPr>
            <a:r>
              <a:rPr lang="en-GB" sz="2800" dirty="0" smtClean="0"/>
              <a:t>and if we assume </a:t>
            </a:r>
            <a:r>
              <a:rPr lang="en-GB" sz="2800" dirty="0" smtClean="0">
                <a:latin typeface="cmmi12" pitchFamily="34" charset="0"/>
              </a:rPr>
              <a:t>p</a:t>
            </a:r>
            <a:r>
              <a:rPr lang="en-GB" sz="2800" dirty="0" smtClean="0">
                <a:latin typeface="cmr12" pitchFamily="34" charset="0"/>
              </a:rPr>
              <a:t>(</a:t>
            </a:r>
            <a:r>
              <a:rPr lang="en-GB" sz="2800" dirty="0" smtClean="0">
                <a:latin typeface="cmmi12" pitchFamily="34" charset="0"/>
              </a:rPr>
              <a:t>®</a:t>
            </a:r>
            <a:r>
              <a:rPr lang="en-GB" sz="2800" dirty="0" smtClean="0">
                <a:latin typeface="cmr12" pitchFamily="34" charset="0"/>
              </a:rPr>
              <a:t>,</a:t>
            </a:r>
            <a:r>
              <a:rPr lang="en-GB" sz="2800" dirty="0" smtClean="0">
                <a:latin typeface="cmmi12" pitchFamily="34" charset="0"/>
              </a:rPr>
              <a:t>¯</a:t>
            </a:r>
            <a:r>
              <a:rPr lang="en-GB" sz="2800" dirty="0" smtClean="0">
                <a:latin typeface="cmr12" pitchFamily="34" charset="0"/>
              </a:rPr>
              <a:t>)</a:t>
            </a:r>
            <a:r>
              <a:rPr lang="en-GB" sz="2800" dirty="0" smtClean="0"/>
              <a:t> to be flat we see that</a:t>
            </a:r>
          </a:p>
          <a:p>
            <a:pPr>
              <a:spcBef>
                <a:spcPts val="1200"/>
              </a:spcBef>
            </a:pPr>
            <a:endParaRPr lang="en-GB" sz="2800" dirty="0" smtClean="0"/>
          </a:p>
          <a:p>
            <a:pPr>
              <a:spcBef>
                <a:spcPts val="1200"/>
              </a:spcBef>
            </a:pPr>
            <a:endParaRPr lang="en-GB" sz="2800" dirty="0" smtClean="0"/>
          </a:p>
          <a:p>
            <a:pPr>
              <a:spcBef>
                <a:spcPts val="1200"/>
              </a:spcBef>
            </a:pPr>
            <a:r>
              <a:rPr lang="en-GB" sz="2800" dirty="0" smtClean="0"/>
              <a:t>General results for Gaussian integrals give  </a:t>
            </a:r>
            <a:endParaRPr lang="en-GB" sz="2800" dirty="0" smtClean="0">
              <a:latin typeface="cmr12" pitchFamily="34" charset="0"/>
            </a:endParaRPr>
          </a:p>
          <a:p>
            <a:endParaRPr lang="en-GB" sz="2800" dirty="0" smtClean="0"/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96783" y="2291328"/>
            <a:ext cx="2947422" cy="280416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86409" y="3418908"/>
            <a:ext cx="4166624" cy="938786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01" y="5143512"/>
            <a:ext cx="7187197" cy="557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Basis Function Models (4)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Gaussian basis functions: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/>
            <a:r>
              <a:rPr lang="en-GB" dirty="0" smtClean="0"/>
              <a:t>These are local; a small </a:t>
            </a:r>
            <a:r>
              <a:rPr lang="en-GB" dirty="0" smtClean="0"/>
              <a:t>change in </a:t>
            </a:r>
            <a:r>
              <a:rPr lang="en-GB" dirty="0" smtClean="0">
                <a:latin typeface="cmmi12" pitchFamily="34" charset="0"/>
              </a:rPr>
              <a:t>x</a:t>
            </a:r>
            <a:r>
              <a:rPr lang="en-GB" dirty="0" smtClean="0"/>
              <a:t> only affect nearby basis functions. </a:t>
            </a:r>
            <a:r>
              <a:rPr lang="en-GB" dirty="0" smtClean="0">
                <a:latin typeface="CMMI12" pitchFamily="34" charset="2"/>
              </a:rPr>
              <a:t>¹</a:t>
            </a:r>
            <a:r>
              <a:rPr lang="en-GB" baseline="-20000" dirty="0" smtClean="0">
                <a:latin typeface="CMMI12" pitchFamily="34" charset="2"/>
              </a:rPr>
              <a:t>j</a:t>
            </a:r>
            <a:r>
              <a:rPr lang="en-GB" dirty="0" smtClean="0"/>
              <a:t> and </a:t>
            </a:r>
            <a:r>
              <a:rPr lang="en-GB" dirty="0" smtClean="0">
                <a:latin typeface="cmmi12" pitchFamily="34" charset="0"/>
              </a:rPr>
              <a:t>s</a:t>
            </a:r>
            <a:r>
              <a:rPr lang="en-GB" dirty="0" smtClean="0"/>
              <a:t> control location and </a:t>
            </a:r>
            <a:r>
              <a:rPr lang="en-GB" dirty="0" smtClean="0"/>
              <a:t>scale (width).</a:t>
            </a:r>
            <a:endParaRPr lang="en-GB" dirty="0"/>
          </a:p>
        </p:txBody>
      </p:sp>
      <p:pic>
        <p:nvPicPr>
          <p:cNvPr id="11" name="Content Placeholder 6" descr="Figure3.1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19" y="2295515"/>
            <a:ext cx="3276605" cy="3148590"/>
          </a:xfrm>
          <a:prstGeom prst="rect">
            <a:avLst/>
          </a:prstGeom>
        </p:spPr>
      </p:pic>
      <p:pic>
        <p:nvPicPr>
          <p:cNvPr id="8" name="Content Placeholder 7" descr="TP_tmp.png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6130" y="2338914"/>
            <a:ext cx="2996372" cy="661458"/>
          </a:xfr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Evidence Approximation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Example: sinusoidal data, </a:t>
            </a:r>
            <a:r>
              <a:rPr lang="en-GB" sz="2800" dirty="0" smtClean="0">
                <a:latin typeface="cmmi12" pitchFamily="34" charset="0"/>
              </a:rPr>
              <a:t>M  </a:t>
            </a:r>
            <a:r>
              <a:rPr lang="en-GB" sz="2800" baseline="30000" dirty="0" smtClean="0"/>
              <a:t> </a:t>
            </a:r>
            <a:r>
              <a:rPr lang="en-GB" sz="2800" baseline="30000" dirty="0" err="1" smtClean="0"/>
              <a:t>th</a:t>
            </a:r>
            <a:r>
              <a:rPr lang="en-GB" sz="2800" dirty="0" smtClean="0"/>
              <a:t> degree polynomial, </a:t>
            </a:r>
          </a:p>
          <a:p>
            <a:endParaRPr lang="en-GB" sz="2800" dirty="0" smtClean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1538" y="2143116"/>
            <a:ext cx="1809753" cy="316230"/>
          </a:xfrm>
          <a:prstGeom prst="rect">
            <a:avLst/>
          </a:prstGeom>
          <a:noFill/>
          <a:ln/>
          <a:effectLst/>
        </p:spPr>
      </p:pic>
      <p:grpSp>
        <p:nvGrpSpPr>
          <p:cNvPr id="12" name="Group 11"/>
          <p:cNvGrpSpPr/>
          <p:nvPr/>
        </p:nvGrpSpPr>
        <p:grpSpPr>
          <a:xfrm>
            <a:off x="1329297" y="2590406"/>
            <a:ext cx="6472865" cy="3657608"/>
            <a:chOff x="552810" y="2566805"/>
            <a:chExt cx="6472865" cy="3657608"/>
          </a:xfrm>
        </p:grpSpPr>
        <p:pic>
          <p:nvPicPr>
            <p:cNvPr id="8" name="Picture 7" descr="Figure3.1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43481" y="2566805"/>
              <a:ext cx="5282194" cy="3657608"/>
            </a:xfrm>
            <a:prstGeom prst="rect">
              <a:avLst/>
            </a:prstGeom>
          </p:spPr>
        </p:pic>
        <p:pic>
          <p:nvPicPr>
            <p:cNvPr id="11" name="Picture 10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2810" y="3834027"/>
              <a:ext cx="1167386" cy="2804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Maximizing the Evidence Function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To maximise                    </a:t>
            </a:r>
            <a:r>
              <a:rPr lang="en-GB" sz="2800" dirty="0" err="1" smtClean="0"/>
              <a:t>w.r.t</a:t>
            </a:r>
            <a:r>
              <a:rPr lang="en-GB" sz="2800" dirty="0" smtClean="0"/>
              <a:t>. </a:t>
            </a:r>
            <a:r>
              <a:rPr lang="en-GB" sz="2800" dirty="0" smtClean="0">
                <a:latin typeface="cmmi12" pitchFamily="34" charset="0"/>
              </a:rPr>
              <a:t>®</a:t>
            </a:r>
            <a:r>
              <a:rPr lang="en-GB" sz="2800" dirty="0" smtClean="0"/>
              <a:t> and </a:t>
            </a:r>
            <a:r>
              <a:rPr lang="en-GB" sz="2800" dirty="0" smtClean="0">
                <a:latin typeface="cmmi12" pitchFamily="34" charset="0"/>
              </a:rPr>
              <a:t>¯</a:t>
            </a:r>
            <a:r>
              <a:rPr lang="en-GB" sz="2800" dirty="0" smtClean="0"/>
              <a:t>, we define the eigenvector equation 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Thus</a:t>
            </a:r>
          </a:p>
          <a:p>
            <a:endParaRPr lang="en-GB" sz="2800" dirty="0" smtClean="0"/>
          </a:p>
          <a:p>
            <a:r>
              <a:rPr lang="en-GB" sz="2800" dirty="0" smtClean="0"/>
              <a:t>has eigenvalues  </a:t>
            </a:r>
            <a:r>
              <a:rPr lang="en-GB" sz="2800" dirty="0" smtClean="0">
                <a:latin typeface="cmmi12" pitchFamily="34" charset="0"/>
              </a:rPr>
              <a:t>¸</a:t>
            </a:r>
            <a:r>
              <a:rPr lang="en-GB" sz="2800" baseline="-20000" dirty="0" err="1" smtClean="0">
                <a:latin typeface="cmmi12" pitchFamily="34" charset="0"/>
              </a:rPr>
              <a:t>i</a:t>
            </a:r>
            <a:r>
              <a:rPr lang="en-GB" sz="2800" dirty="0" smtClean="0">
                <a:latin typeface="cmr12" pitchFamily="34" charset="0"/>
              </a:rPr>
              <a:t> + </a:t>
            </a:r>
            <a:r>
              <a:rPr lang="en-GB" sz="2800" dirty="0" smtClean="0">
                <a:latin typeface="cmmi12" pitchFamily="34" charset="0"/>
              </a:rPr>
              <a:t>®</a:t>
            </a:r>
            <a:r>
              <a:rPr lang="en-GB" sz="2800" dirty="0" smtClean="0"/>
              <a:t>.</a:t>
            </a: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733150"/>
            <a:ext cx="1459233" cy="350520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760" y="2804540"/>
            <a:ext cx="2697485" cy="601980"/>
          </a:xfrm>
          <a:prstGeom prst="rect">
            <a:avLst/>
          </a:prstGeom>
          <a:noFill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6250" y="4071942"/>
            <a:ext cx="3333758" cy="411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Maximizing the Evidence Function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We can now differentiate                     </a:t>
            </a:r>
            <a:r>
              <a:rPr lang="en-GB" sz="2800" dirty="0" err="1" smtClean="0"/>
              <a:t>w.r.t</a:t>
            </a:r>
            <a:r>
              <a:rPr lang="en-GB" sz="2800" dirty="0" smtClean="0"/>
              <a:t>. </a:t>
            </a:r>
            <a:r>
              <a:rPr lang="en-GB" sz="2800" dirty="0" smtClean="0">
                <a:latin typeface="cmmi12" pitchFamily="34" charset="0"/>
              </a:rPr>
              <a:t>®</a:t>
            </a:r>
            <a:r>
              <a:rPr lang="en-GB" sz="2800" dirty="0" smtClean="0"/>
              <a:t> and </a:t>
            </a:r>
            <a:r>
              <a:rPr lang="en-GB" sz="2800" dirty="0" smtClean="0">
                <a:latin typeface="cmmi12" pitchFamily="34" charset="0"/>
              </a:rPr>
              <a:t>¯</a:t>
            </a:r>
            <a:r>
              <a:rPr lang="en-GB" sz="2800" dirty="0" smtClean="0"/>
              <a:t>, and set the results to zero, to get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where</a:t>
            </a:r>
          </a:p>
          <a:p>
            <a:endParaRPr lang="en-GB" sz="2800" dirty="0" smtClean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0089" y="1714488"/>
            <a:ext cx="1459233" cy="350520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8688" y="2643182"/>
            <a:ext cx="4166623" cy="1423418"/>
          </a:xfrm>
          <a:prstGeom prst="rect">
            <a:avLst/>
          </a:prstGeo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036" y="4500570"/>
            <a:ext cx="1728220" cy="68580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57488" y="550070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5500702"/>
            <a:ext cx="4429155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N.B. </a:t>
            </a:r>
            <a:r>
              <a:rPr lang="en-GB" sz="2400" dirty="0" smtClean="0">
                <a:latin typeface="cmmi12" pitchFamily="34" charset="0"/>
              </a:rPr>
              <a:t>°</a:t>
            </a:r>
            <a:r>
              <a:rPr lang="en-GB" sz="2400" dirty="0" smtClean="0"/>
              <a:t> depends on both </a:t>
            </a:r>
            <a:r>
              <a:rPr lang="en-GB" sz="2400" dirty="0" smtClean="0">
                <a:latin typeface="cmmi12" pitchFamily="34" charset="0"/>
              </a:rPr>
              <a:t>®</a:t>
            </a:r>
            <a:r>
              <a:rPr lang="en-GB" sz="2400" dirty="0" smtClean="0"/>
              <a:t> and </a:t>
            </a:r>
            <a:r>
              <a:rPr lang="en-GB" sz="2400" dirty="0" smtClean="0">
                <a:latin typeface="cmmi12" pitchFamily="34" charset="0"/>
              </a:rPr>
              <a:t>¯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Number of Parameters (3)</a:t>
            </a:r>
            <a:endParaRPr lang="en-GB" dirty="0"/>
          </a:p>
        </p:txBody>
      </p:sp>
      <p:pic>
        <p:nvPicPr>
          <p:cNvPr id="4" name="Content Placeholder 3" descr="Figure3.15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7294" y="1681744"/>
            <a:ext cx="5462028" cy="4319024"/>
          </a:xfrm>
        </p:spPr>
      </p:pic>
      <p:sp>
        <p:nvSpPr>
          <p:cNvPr id="5" name="TextBox 4"/>
          <p:cNvSpPr txBox="1"/>
          <p:nvPr/>
        </p:nvSpPr>
        <p:spPr>
          <a:xfrm>
            <a:off x="4286248" y="239612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Likelihood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2339" y="445568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6FF33"/>
                </a:solidFill>
              </a:rPr>
              <a:t>Prior</a:t>
            </a:r>
            <a:endParaRPr lang="en-GB" dirty="0">
              <a:solidFill>
                <a:srgbClr val="66FF33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15074" y="1900009"/>
            <a:ext cx="2428892" cy="3139321"/>
            <a:chOff x="6215074" y="1785926"/>
            <a:chExt cx="2428892" cy="3139321"/>
          </a:xfrm>
        </p:grpSpPr>
        <p:sp>
          <p:nvSpPr>
            <p:cNvPr id="7" name="TextBox 6"/>
            <p:cNvSpPr txBox="1"/>
            <p:nvPr/>
          </p:nvSpPr>
          <p:spPr>
            <a:xfrm>
              <a:off x="6215074" y="1785926"/>
              <a:ext cx="2428892" cy="313932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 smtClean="0">
                <a:latin typeface="cmmi12" pitchFamily="34" charset="0"/>
              </a:endParaRPr>
            </a:p>
            <a:p>
              <a:r>
                <a:rPr lang="en-GB" dirty="0" smtClean="0">
                  <a:latin typeface="cmmi12" pitchFamily="34" charset="0"/>
                </a:rPr>
                <a:t>w</a:t>
              </a:r>
              <a:r>
                <a:rPr lang="en-GB" sz="2400" baseline="-16000" dirty="0" smtClean="0">
                  <a:latin typeface="cmmi12" pitchFamily="34" charset="0"/>
                </a:rPr>
                <a:t>1</a:t>
              </a:r>
              <a:r>
                <a:rPr lang="en-GB" dirty="0" smtClean="0"/>
                <a:t> is not well determined by the likelihood </a:t>
              </a:r>
            </a:p>
            <a:p>
              <a:endParaRPr lang="en-GB" dirty="0" smtClean="0">
                <a:latin typeface="cmmi12" pitchFamily="34" charset="0"/>
              </a:endParaRPr>
            </a:p>
            <a:p>
              <a:endParaRPr lang="en-GB" dirty="0" smtClean="0">
                <a:latin typeface="cmmi12" pitchFamily="34" charset="0"/>
              </a:endParaRPr>
            </a:p>
            <a:p>
              <a:r>
                <a:rPr lang="en-GB" dirty="0" smtClean="0">
                  <a:latin typeface="cmmi12" pitchFamily="34" charset="0"/>
                </a:rPr>
                <a:t>w</a:t>
              </a:r>
              <a:r>
                <a:rPr lang="en-GB" sz="2400" baseline="-16000" dirty="0" smtClean="0">
                  <a:latin typeface="cmmi12" pitchFamily="34" charset="0"/>
                </a:rPr>
                <a:t>2</a:t>
              </a:r>
              <a:r>
                <a:rPr lang="en-GB" dirty="0" smtClean="0"/>
                <a:t> is well determined by the likelihood </a:t>
              </a:r>
            </a:p>
            <a:p>
              <a:endParaRPr lang="en-GB" dirty="0" smtClean="0"/>
            </a:p>
            <a:p>
              <a:r>
                <a:rPr lang="en-GB" dirty="0" smtClean="0">
                  <a:latin typeface="cmmi12" pitchFamily="34" charset="0"/>
                </a:rPr>
                <a:t>°</a:t>
              </a:r>
              <a:r>
                <a:rPr lang="en-GB" dirty="0" smtClean="0"/>
                <a:t> is the number of well determined parameters</a:t>
              </a:r>
              <a:endParaRPr lang="en-GB" dirty="0"/>
            </a:p>
          </p:txBody>
        </p:sp>
        <p:pic>
          <p:nvPicPr>
            <p:cNvPr id="9" name="Picture 8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29951" y="3214686"/>
              <a:ext cx="813817" cy="252984"/>
            </a:xfrm>
            <a:prstGeom prst="rect">
              <a:avLst/>
            </a:prstGeom>
            <a:noFill/>
            <a:ln w="19050">
              <a:noFill/>
            </a:ln>
          </p:spPr>
        </p:pic>
        <p:pic>
          <p:nvPicPr>
            <p:cNvPr id="13" name="Picture 1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28932" y="1880485"/>
              <a:ext cx="814836" cy="253300"/>
            </a:xfrm>
            <a:prstGeom prst="rect">
              <a:avLst/>
            </a:prstGeom>
            <a:noFill/>
            <a:ln w="19050">
              <a:noFill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3.16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447530"/>
            <a:ext cx="5385826" cy="3785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Effective Number of Parameters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8736"/>
            <a:ext cx="79248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Example: sinusoidal data, 9 Gaussian basis functions, </a:t>
            </a:r>
            <a:r>
              <a:rPr lang="en-GB" sz="2800" dirty="0" smtClean="0">
                <a:latin typeface="cmmi12" pitchFamily="34" charset="0"/>
              </a:rPr>
              <a:t>¯</a:t>
            </a:r>
            <a:r>
              <a:rPr lang="en-GB" sz="2800" dirty="0" smtClean="0">
                <a:latin typeface="cmr12" pitchFamily="34" charset="0"/>
              </a:rPr>
              <a:t> = 11.1</a:t>
            </a:r>
            <a:r>
              <a:rPr lang="en-GB" sz="2800" dirty="0" smtClean="0"/>
              <a:t>. </a:t>
            </a:r>
          </a:p>
          <a:p>
            <a:endParaRPr lang="en-GB" sz="2800" dirty="0" smtClean="0"/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4876" y="2928934"/>
            <a:ext cx="1042211" cy="329119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43306" y="4071942"/>
            <a:ext cx="176921" cy="1769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3.16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447530"/>
            <a:ext cx="5385825" cy="3785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Effective Number of Parameters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8736"/>
            <a:ext cx="79248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Example: sinusoidal data, 9 Gaussian basis functions, </a:t>
            </a:r>
            <a:r>
              <a:rPr lang="en-GB" sz="2800" dirty="0" smtClean="0">
                <a:latin typeface="cmmi12" pitchFamily="34" charset="0"/>
              </a:rPr>
              <a:t>¯</a:t>
            </a:r>
            <a:r>
              <a:rPr lang="en-GB" sz="2800" dirty="0" smtClean="0">
                <a:latin typeface="cmr12" pitchFamily="34" charset="0"/>
              </a:rPr>
              <a:t> = 11.1</a:t>
            </a:r>
            <a:r>
              <a:rPr lang="en-GB" sz="2800" dirty="0" smtClean="0"/>
              <a:t>. </a:t>
            </a:r>
          </a:p>
          <a:p>
            <a:endParaRPr lang="en-GB" sz="2800" dirty="0" smtClean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96072" y="3786190"/>
            <a:ext cx="1161614" cy="279030"/>
          </a:xfrm>
          <a:prstGeom prst="rect">
            <a:avLst/>
          </a:prstGeom>
          <a:noFill/>
          <a:ln/>
          <a:effectLst/>
        </p:spPr>
      </p:pic>
      <p:sp>
        <p:nvSpPr>
          <p:cNvPr id="8" name="TextBox 7"/>
          <p:cNvSpPr txBox="1"/>
          <p:nvPr/>
        </p:nvSpPr>
        <p:spPr>
          <a:xfrm>
            <a:off x="4929190" y="28574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0000FF"/>
                </a:solidFill>
              </a:rPr>
              <a:t>Test  set error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3.16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494" y="2447530"/>
            <a:ext cx="5040873" cy="3785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Effective Number of Parameters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8736"/>
            <a:ext cx="79248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Example: sinusoidal data, 9 Gaussian basis functions, </a:t>
            </a:r>
            <a:r>
              <a:rPr lang="en-GB" sz="2800" dirty="0" smtClean="0">
                <a:latin typeface="cmmi12" pitchFamily="34" charset="0"/>
              </a:rPr>
              <a:t>¯</a:t>
            </a:r>
            <a:r>
              <a:rPr lang="en-GB" sz="2800" dirty="0" smtClean="0">
                <a:latin typeface="cmr12" pitchFamily="34" charset="0"/>
              </a:rPr>
              <a:t> = 11.1</a:t>
            </a:r>
            <a:r>
              <a:rPr lang="en-GB" sz="2800" dirty="0" smtClean="0"/>
              <a:t>. </a:t>
            </a:r>
          </a:p>
          <a:p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Effective Number of Parameters (5)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7681"/>
            <a:ext cx="79248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In the limit               , </a:t>
            </a:r>
            <a:r>
              <a:rPr lang="en-GB" sz="2800" dirty="0" smtClean="0">
                <a:latin typeface="cmmi12" pitchFamily="34" charset="0"/>
              </a:rPr>
              <a:t>°</a:t>
            </a:r>
            <a:r>
              <a:rPr lang="en-GB" sz="2800" dirty="0" smtClean="0">
                <a:latin typeface="cmr12" pitchFamily="34" charset="0"/>
              </a:rPr>
              <a:t> = </a:t>
            </a:r>
            <a:r>
              <a:rPr lang="en-GB" sz="2800" dirty="0" smtClean="0">
                <a:latin typeface="cmmi12" pitchFamily="34" charset="0"/>
              </a:rPr>
              <a:t>M</a:t>
            </a:r>
            <a:r>
              <a:rPr lang="en-GB" sz="2800" dirty="0" smtClean="0"/>
              <a:t> and we can consider using the easy-to-compute approximation </a:t>
            </a:r>
          </a:p>
          <a:p>
            <a:endParaRPr lang="en-GB" sz="2800" dirty="0" smtClean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7" y="1748604"/>
            <a:ext cx="1143003" cy="285750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6001" y="2857705"/>
            <a:ext cx="3811996" cy="150040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 of Fixed Basis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mmi12" pitchFamily="34" charset="0"/>
              </a:rPr>
              <a:t>M</a:t>
            </a:r>
            <a:r>
              <a:rPr lang="en-GB" dirty="0" smtClean="0"/>
              <a:t> basis function along each dimension of a </a:t>
            </a:r>
            <a:r>
              <a:rPr lang="en-GB" dirty="0" smtClean="0">
                <a:latin typeface="cmmi12" pitchFamily="34" charset="0"/>
              </a:rPr>
              <a:t>D</a:t>
            </a:r>
            <a:r>
              <a:rPr lang="en-GB" dirty="0" smtClean="0"/>
              <a:t>-dimensional </a:t>
            </a:r>
            <a:r>
              <a:rPr lang="en-GB" dirty="0" smtClean="0"/>
              <a:t>input space requires </a:t>
            </a:r>
            <a:r>
              <a:rPr lang="en-GB" dirty="0" smtClean="0">
                <a:latin typeface="cmmi12" pitchFamily="34" charset="0"/>
              </a:rPr>
              <a:t>M</a:t>
            </a:r>
            <a:r>
              <a:rPr lang="en-GB" baseline="25000" dirty="0" smtClean="0">
                <a:latin typeface="cmmi12" pitchFamily="34" charset="0"/>
              </a:rPr>
              <a:t>D</a:t>
            </a:r>
            <a:r>
              <a:rPr lang="en-GB" dirty="0" smtClean="0"/>
              <a:t> basis functions: the curse of dimensionality.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 later chapters, we shall see how we can get away with </a:t>
            </a:r>
            <a:r>
              <a:rPr lang="en-GB" dirty="0" smtClean="0"/>
              <a:t>fewer </a:t>
            </a:r>
            <a:r>
              <a:rPr lang="en-GB" dirty="0" smtClean="0"/>
              <a:t>basis functions, by choosing these using the training data.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Basis Function Models (5)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Sigmoidal</a:t>
            </a:r>
            <a:r>
              <a:rPr lang="en-GB" dirty="0" smtClean="0"/>
              <a:t> basis functions: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where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/>
            <a:r>
              <a:rPr lang="en-GB" dirty="0" smtClean="0"/>
              <a:t>Also these are local; a small </a:t>
            </a:r>
            <a:r>
              <a:rPr lang="en-GB" dirty="0" smtClean="0"/>
              <a:t>change in </a:t>
            </a:r>
            <a:r>
              <a:rPr lang="en-GB" dirty="0" smtClean="0">
                <a:latin typeface="cmmi12" pitchFamily="34" charset="0"/>
              </a:rPr>
              <a:t>x</a:t>
            </a:r>
            <a:r>
              <a:rPr lang="en-GB" dirty="0" smtClean="0"/>
              <a:t> only affect nearby basis functions. </a:t>
            </a:r>
            <a:r>
              <a:rPr lang="en-GB" dirty="0" smtClean="0">
                <a:latin typeface="CMMI12" pitchFamily="34" charset="2"/>
              </a:rPr>
              <a:t>¹</a:t>
            </a:r>
            <a:r>
              <a:rPr lang="en-GB" baseline="-20000" dirty="0" smtClean="0">
                <a:latin typeface="CMMI12" pitchFamily="34" charset="2"/>
              </a:rPr>
              <a:t>j</a:t>
            </a:r>
            <a:r>
              <a:rPr lang="en-GB" dirty="0" smtClean="0"/>
              <a:t> and </a:t>
            </a:r>
            <a:r>
              <a:rPr lang="en-GB" dirty="0" smtClean="0">
                <a:latin typeface="cmmi12" pitchFamily="34" charset="0"/>
              </a:rPr>
              <a:t>s</a:t>
            </a:r>
            <a:r>
              <a:rPr lang="en-GB" dirty="0" smtClean="0"/>
              <a:t> control location and scale (slope).</a:t>
            </a:r>
            <a:endParaRPr lang="en-GB" dirty="0"/>
          </a:p>
        </p:txBody>
      </p:sp>
      <p:pic>
        <p:nvPicPr>
          <p:cNvPr id="11" name="Content Placeholder 6" descr="Figure3.1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519" y="2295515"/>
            <a:ext cx="3276605" cy="3148589"/>
          </a:xfrm>
          <a:prstGeom prst="rect">
            <a:avLst/>
          </a:prstGeom>
        </p:spPr>
      </p:pic>
      <p:pic>
        <p:nvPicPr>
          <p:cNvPr id="9" name="Content Placeholder 8" descr="TP_tmp.png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02250" y="2214553"/>
            <a:ext cx="2234327" cy="634025"/>
          </a:xfr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76834" y="3248264"/>
            <a:ext cx="2309485" cy="6093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Maximum Likelihood and Least Squares (1)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Assume observations from a deterministic function with added Gaussian noise:</a:t>
            </a:r>
          </a:p>
          <a:p>
            <a:endParaRPr lang="en-GB" sz="2800" dirty="0" smtClean="0"/>
          </a:p>
          <a:p>
            <a:r>
              <a:rPr lang="en-GB" sz="2800" dirty="0" smtClean="0"/>
              <a:t>which is the same as saying,</a:t>
            </a:r>
          </a:p>
          <a:p>
            <a:endParaRPr lang="en-GB" sz="2800" dirty="0" smtClean="0"/>
          </a:p>
          <a:p>
            <a:pPr>
              <a:spcBef>
                <a:spcPts val="1800"/>
              </a:spcBef>
            </a:pPr>
            <a:r>
              <a:rPr lang="en-GB" sz="2800" dirty="0" smtClean="0"/>
              <a:t>Given observed inputs,                            , and targets,</a:t>
            </a:r>
            <a:br>
              <a:rPr lang="en-GB" sz="2800" dirty="0" smtClean="0"/>
            </a:br>
            <a:r>
              <a:rPr lang="en-GB" sz="2800" dirty="0" smtClean="0"/>
              <a:t>                      , we obtain the likelihood function  </a:t>
            </a:r>
          </a:p>
          <a:p>
            <a:endParaRPr lang="en-GB" sz="2800" dirty="0" smtClean="0"/>
          </a:p>
        </p:txBody>
      </p:sp>
      <p:grpSp>
        <p:nvGrpSpPr>
          <p:cNvPr id="19" name="Group 18"/>
          <p:cNvGrpSpPr/>
          <p:nvPr/>
        </p:nvGrpSpPr>
        <p:grpSpPr bwMode="auto">
          <a:xfrm>
            <a:off x="2205350" y="2643182"/>
            <a:ext cx="5367296" cy="369332"/>
            <a:chOff x="2192645" y="2643182"/>
            <a:chExt cx="5367296" cy="369332"/>
          </a:xfrm>
        </p:grpSpPr>
        <p:pic>
          <p:nvPicPr>
            <p:cNvPr id="7" name="Picture 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92645" y="2705095"/>
              <a:ext cx="1652020" cy="28041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" name="Picture 1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72936" y="2676522"/>
              <a:ext cx="2287005" cy="30493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4130417" y="2643182"/>
              <a:ext cx="857256" cy="369332"/>
            </a:xfrm>
            <a:prstGeom prst="rect">
              <a:avLst/>
            </a:prstGeom>
            <a:noFill/>
            <a:ln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where</a:t>
              </a:r>
              <a:endParaRPr lang="en-GB" dirty="0"/>
            </a:p>
          </p:txBody>
        </p:sp>
      </p:grp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9104" y="3714754"/>
            <a:ext cx="3605791" cy="304800"/>
          </a:xfrm>
          <a:prstGeom prst="rect">
            <a:avLst/>
          </a:prstGeom>
          <a:noFill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0225" y="4367219"/>
            <a:ext cx="2256287" cy="315468"/>
          </a:xfrm>
          <a:prstGeom prst="rect">
            <a:avLst/>
          </a:prstGeom>
          <a:noFill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53065" y="4771464"/>
            <a:ext cx="1804423" cy="329185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6282" y="5238765"/>
            <a:ext cx="4471434" cy="7620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Maximum Likelihood and Least Squares (2)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Taking the logarithm, we get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where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is the sum-of-squares error.</a:t>
            </a:r>
          </a:p>
          <a:p>
            <a:endParaRPr lang="en-GB" sz="2800" dirty="0" smtClean="0"/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38319" y="2220294"/>
            <a:ext cx="5256339" cy="1423020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94017" y="4143380"/>
            <a:ext cx="4140160" cy="8568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Computing the gradient and setting it to zero yields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spcBef>
                <a:spcPts val="1800"/>
              </a:spcBef>
            </a:pPr>
            <a:r>
              <a:rPr lang="en-GB" sz="2800" dirty="0" smtClean="0"/>
              <a:t>Solving for </a:t>
            </a:r>
            <a:r>
              <a:rPr lang="en-GB" sz="2800" dirty="0" smtClean="0">
                <a:latin typeface="cmbx10" pitchFamily="34" charset="0"/>
              </a:rPr>
              <a:t>w</a:t>
            </a:r>
            <a:r>
              <a:rPr lang="en-GB" sz="2800" dirty="0" smtClean="0"/>
              <a:t>, we get </a:t>
            </a:r>
          </a:p>
          <a:p>
            <a:endParaRPr lang="en-GB" sz="2800" dirty="0" smtClean="0"/>
          </a:p>
          <a:p>
            <a:r>
              <a:rPr lang="en-GB" sz="2800" dirty="0" smtClean="0"/>
              <a:t>where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Maximum Likelihood and Least Squares (3)</a:t>
            </a:r>
            <a:endParaRPr lang="en-GB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43927" y="2286802"/>
            <a:ext cx="6652871" cy="856446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5081" y="3752854"/>
            <a:ext cx="2538990" cy="533402"/>
          </a:xfrm>
          <a:prstGeom prst="rect">
            <a:avLst/>
          </a:prstGeom>
          <a:noFill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6724" y="4714884"/>
            <a:ext cx="5233426" cy="1395986"/>
          </a:xfrm>
          <a:prstGeom prst="rect">
            <a:avLst/>
          </a:prstGeom>
          <a:noFill/>
        </p:spPr>
      </p:pic>
      <p:sp>
        <p:nvSpPr>
          <p:cNvPr id="17" name="Right Brace 16"/>
          <p:cNvSpPr/>
          <p:nvPr/>
        </p:nvSpPr>
        <p:spPr>
          <a:xfrm rot="16200000">
            <a:off x="4893471" y="2966353"/>
            <a:ext cx="142876" cy="1500198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6500826" y="3423681"/>
            <a:ext cx="1928826" cy="584775"/>
            <a:chOff x="6357950" y="3214686"/>
            <a:chExt cx="1928826" cy="584775"/>
          </a:xfrm>
        </p:grpSpPr>
        <p:sp>
          <p:nvSpPr>
            <p:cNvPr id="40" name="TextBox 39"/>
            <p:cNvSpPr txBox="1"/>
            <p:nvPr/>
          </p:nvSpPr>
          <p:spPr>
            <a:xfrm>
              <a:off x="6357950" y="3214686"/>
              <a:ext cx="1928826" cy="5847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The Moore-Penrose pseudo-inverse,       .</a:t>
              </a:r>
              <a:endParaRPr lang="en-GB" sz="1600" dirty="0"/>
            </a:p>
          </p:txBody>
        </p:sp>
        <p:pic>
          <p:nvPicPr>
            <p:cNvPr id="41" name="Picture 40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858148" y="3480091"/>
              <a:ext cx="245364" cy="221361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23" name="Elbow Connector 22"/>
          <p:cNvCxnSpPr/>
          <p:nvPr/>
        </p:nvCxnSpPr>
        <p:spPr>
          <a:xfrm flipV="1">
            <a:off x="4969897" y="3429000"/>
            <a:ext cx="1455515" cy="163050"/>
          </a:xfrm>
          <a:prstGeom prst="bentConnector3">
            <a:avLst>
              <a:gd name="adj1" fmla="val -33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book}&#10;\pagestyle{empty}&#10;\input{C:/Users/markussv/depots/CMBBOOK/latex/prml-utils}&#10;\begin{document}&#10;\[&#10;&#10;\]&#10;\end{document}&#10;"/>
  <p:tag name="EMBEDFONTS" val="1"/>
  <p:tag name="FIRSTMARKUSSV@9CFEVIMFUVWXY5M7" val="28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vectt = [ t_1, \ldots, t_N ]^{\T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1"/>
  <p:tag name="PICTUREFILESIZE" val="20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vectt|\bfX, \bfw, \beta) =&#10;  \prod_{n=1}^N  {\cal N}(t_n|\bfw^\T \boldphi(\bfx_n),&#10;  \beta^{-1}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6"/>
  <p:tag name="PICTUREFILESIZE" val="70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t = y(\bfx, \bfw) + \epsilon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5"/>
  <p:tag name="PICTUREFILESIZE" val="23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epsilon|\beta) = {\cal N}(\epsilon|0, \beta^{-1}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0"/>
  <p:tag name="PICTUREFILESIZE" val="32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ln p(\vectt|\bfw, \beta) &amp;=&amp; \sum_{n=1}^N \ln {\cal N}(t_n| \bfw^\T&#10;  \boldphi(\bfx_n), \beta^{-1}) \\&#10;  &amp;=&amp; \frac{N}{2} \ln \beta - \frac{N}{2}&#10;  \ln (2\pi) -  \beta E_D(\bfw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7"/>
  <p:tag name="PICTUREFILESIZE" val="117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E_D(\bfw) = \frac{1}{2} \sum_{n=1}^N&#10;  \{ t_n - \bfw^\T \boldphi(\bfx_n) \}^2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5"/>
  <p:tag name="PICTUREFILESIZE" val="58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nabla_{\bfw} \ln p(\vectt|\bfw, \beta) = \beta \sum_{n=1}^N&#10;  \left\{ t_n - \bfw^\T \boldphi(\bfx_n) \right\} \boldphi(\bfx_n)^\T = &#10;\boldsymbol{0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33"/>
  <p:tag name="PICTUREFILESIZE" val="79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w_{\rm ML} = \left(\boldPhi^\T \boldPhi \right)^{-1}&#10;  \boldPhi^\T \vectt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0"/>
  <p:tag name="PICTUREFILESIZE" val="34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oldPhi = \left( \begin{array}{cccc}&#10;\phi_0(\bfx_1) &amp; \phi_1(\bfx_1) &amp; \cdots &amp; \phi_{M-1}(\bfx_1) \\&#10;\phi_0(\bfx_2) &amp; \phi_1(\bfx_2) &amp; \cdots &amp; \phi_{M-1}(\bfx_2) \\&#10;\vdots      &amp; \vdots      &amp; \ddots &amp; \vdots      \\&#10;\phi_0(\bfx_N) &amp; \phi_1(\bfx_N) &amp; \cdots &amp; \phi_{M-1}(\bfx_N)&#10;\end{array} \right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6"/>
  <p:tag name="PICTUREFILESIZE" val="124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oldPhi^\dag  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"/>
  <p:tag name="PICTUREFILESIZE" val="11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y(x, \bfw) = w_0 + w_1 x + w_2 x^2 + \ldots + w_M x^M =&#10;    \sum_{j=0}^M w_j x^j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236"/>
  <p:tag name="PICTUREFILESIZE" val="725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w_0 &amp; = &amp; \overline{t} &#10; - \sum_{j=1}^{M-1} w_j &#10;\overline{\phi_j}\\ &#10;&amp; &amp; \phantom{x} \\&#10;&amp; = &amp; \frac{1}{N} \sum_{n=1}^N t_n &#10;- \sum_{j=1}^{M-1} w_j &#10;\frac{1}{N} \sum_{n=1}^N \phi_j(\bfx_n)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3"/>
  <p:tag name="PICTUREFILESIZE" val="104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frac{1}{\beta_{\rm ML}} = \frac{1}{N} \sum_{n=1}^N&#10;  \{ t_n - \bfw_{\rm ML}^\T \boldphi(\bfx_n) \}^2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4"/>
  <p:tag name="PICTUREFILESIZE" val="60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vecty = \boldPhi \bfw_{\rm ML} = \left[ \vectphi_1, \ldots, &#10;\vectphi_M \right] \bfw_{\rm ML} . 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1"/>
  <p:tag name="PICTUREFILESIZE" val="35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vecty \in\mathcal{S} \subseteq \mathcal{T}  &#10; \hspace{10mm} \vectt \in \mathcal{T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8"/>
  <p:tag name="PICTUREFILESIZE" val="235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\vectphi_1, \ldots, \vectphi_M 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1"/>
  <p:tag name="PICTUREFILESIZE" val="18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\bfw^{(\tau+1)} &amp; = &amp; \bfw^{(\tau)} - \eta \nabla E_n \\&#10;&amp; = &amp; \bfw^{(\tau)} + \eta (t_n - \bfw^{(\tau) \T}&#10;  \boldphi(\bfx_{n})) \boldphi(\bfx_{n})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4"/>
  <p:tag name="PICTUREFILESIZE" val="67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frac{1}{2} \sum_{n=1}^N&#10;  \{ t_n - \bfw^\T \boldphi(\bfx_n) \}^2 + \frac{\lambda}{2}&#10;  \bfw^\T \bfw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4"/>
  <p:tag name="PICTUREFILESIZE" val="554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\bfw = \left( \lambda \bfI + \boldPhi^\T \boldPhi \right)^{-1}&#10;  \boldPhi^\T \vectt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3"/>
  <p:tag name="PICTUREFILESIZE" val="35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E_D(\bfw) + \lambda E_W(\bfw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1"/>
  <p:tag name="PICTUREFILESIZE" val="296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frac{1}{2} \sum_{n=1}^N&#10;  \{ t_n - \bfw^\T \boldphi(\bfx_n) \}^2 + \frac{\lambda}{2}&#10;  \sum_{j=1}^M |w_j|^q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9"/>
  <p:tag name="PICTUREFILESIZE" val="68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y(\bfx, \bfw) = \sum_{j=0}^{M-1} w_j \phi_j(\bfx) =&#10;  \bfw^\T \boldphi(\bf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9"/>
  <p:tag name="PICTUREFILESIZE" val="597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\bft|\bfx, \bfW, \beta) &amp; = &amp; {\cal N}(\bft|\bfy(\bfW, \bfx),&#10;  \beta^{-1} \bfI) \\&#10;&amp; = &amp; {\cal N}(\bft|\bfW^\T \boldphi(\bfx),&#10;  \beta^{-1} \bfI)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3"/>
  <p:tag name="PICTUREFILESIZE" val="80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X = \{ \bfx_1, \ldots, \bfx_N 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9"/>
  <p:tag name="PICTUREFILESIZE" val="234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T = [ \bft_1, \ldots, \bft_N ]^{\T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5"/>
  <p:tag name="PICTUREFILESIZE" val="203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ln p(\bfT |\bfX, \bfW, \beta) &amp;=&amp; \sum_{n=1}^N \ln {\cal N}(\bft_n| \bfW^\T&#10;  \boldphi(\bfx_n),&#10;  \beta^{-1} \bfI) \\&#10;  &amp;=&amp; \frac{NK}{2} \ln \left( \frac{\beta}{2\pi} \right) - \frac{\beta}{2} \sum_{n=1}^N&#10;  \left\| \bft_n - \bfW^\T \boldphi(\bfx_n) \right\|^2.&#10;  \hspace*{3mm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82"/>
  <p:tag name="PICTUREFILESIZE" val="1636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W_{\rm ML} = \left(\boldPhi^\T \boldPhi \right)^{-1}&#10;  \boldPhi^\T \bfT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0"/>
  <p:tag name="PICTUREFILESIZE" val="362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w_k = \left(\boldPhi^\T \boldPhi \right)^{-1}&#10;  \boldPhi^\T \vectt_k = \boldPhi^\dag \vectt_k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1"/>
  <p:tag name="PICTUREFILESIZE" val="397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vectt_{k} = [ t_{1k}, \ldots, t_{N k} ]^{\T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4"/>
  <p:tag name="PICTUREFILESIZE" val="24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\expect[L] = \int \left\{y(\bfx) - h(\bfx) \right\}^2&#10;  p(\bfx) \diff{\bfx} + \iint \{ h(\bfx) - t\}^2&#10;  p(\bfx, t) \diff{\bfx} \diff{t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73"/>
  <p:tag name="PICTUREFILESIZE" val="848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h(\bfx) = \expect[t|\bfx] = \int t p(t | \bfx) \diff{t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5"/>
  <p:tag name="PICTUREFILESIZE" val="475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\lefteqn{\{ y(\bfx; {\cal D}) - h(\bfx) \}^2} \\&#10; &amp; = &amp; \{y(\bfx; {\cal D})&#10;  - \expect_{\cal D}[y(\bfx;{\cal D})]&#10;  + \expect_{\cal D}[y(\bfx; {\cal D})] - h(\bfx) \}^2 \\&#10;  &amp;=&amp; \{ y(\bfx; {\cal D})&#10;  - \expect_{\cal D}[y(\bfx;{\cal D})] \}^2&#10;  + \{ \expect_{\cal D}[y(\bfx; {\cal D})] - h(\bfx) \}^2 \nonumber \\&#10;  &amp; &amp; +&#10;  2 \{ y(\bfx; {\cal D})&#10;  - \expect_{\cal D}[y(\bfx;{\cal D})] \}&#10;  \{ \expect_{\cal D}[y(\bfx; {\cal D})] - h(\bfx) \}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5"/>
  <p:tag name="PICTUREFILESIZE" val="180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phi_{j}(x) = x^{j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9"/>
  <p:tag name="PICTUREFILESIZE" val="217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usepackage{color}&#10;\input{C:/Users/markussv/depots/CMBBOOK/latex/prml-utils}&#10;\begin{document}&#10;\begin{eqnarray*}&#10;  \lefteqn{ \expect_{\cal D} \left[ \{ y(\bfx; {\cal D}) - h(\bfx) \}^2&#10;  \right] }  \\&#10;  &amp;=&amp; \underbrace{ \{&#10;  \expect_{\cal D}[y(\bfx; {\cal D})] - h(\bfx) \}^2&#10;  }_{\mbox{\color{blue} $(\mbox{bias})^2$} } + \underbrace{ \large&#10;  \expect_{\cal D} \left[ \{ y(\bfx; {\cal D})&#10;  - \expect_{\cal D}[y(\bfx;{\cal D})] \}^2 \right]&#10;  }_{\mbox{\color{red} variance} }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72"/>
  <p:tag name="PICTUREFILESIZE" val="1352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usepackage{color}&#10;\input{C:/Users/markussv/depots/CMBBOOK/latex/prml-utils}&#10;\begin{document}&#10;\begin{eqnarray*}&#10;   ({\rm bias})^2 &amp;=&amp;  \int \{&#10;  \expect_{\cal D}[y(\bfx; {\cal D})] - h(\bfx) \}^2 p(\bfx)&#10;  \diff{\bfx} \\&#10;  {\rm variance} &amp;=&amp;  \int&#10;  \expect_{\cal D} \left[ \{ y(\bfx; {\cal D})&#10;  - \expect_{\cal D}[y(\bfx;{\cal D})] \}^2 \right] p(\bfx)&#10;  \diff{\bfx} \\&#10;  {\rm noise} &amp;=&amp; \iint \{ h(\bfx) - t\}^2&#10;  p(\bfx, t) \diff{\bfx} \diff{t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1"/>
  <p:tag name="PICTUREFILESIZE" val="1890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box{expected loss} = (\mbox{bias})^2 + \mbox{variance} + \mbox{noise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2"/>
  <p:tag name="PICTUREFILESIZE" val="504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w) = {\cal N}(\bfw|\bfm_0, \bfS_0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6"/>
  <p:tag name="PICTUREFILESIZE" val="329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w|\vectt) = {\cal N}(\bfw|\bfm_N, \bfS_N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6"/>
  <p:tag name="PICTUREFILESIZE" val="364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bfm_N &amp;=&amp; \bfS_N \left( \bfS_0^{-1} \bfm_0 + \beta&#10;  \boldPhi^\T \vectt \right) \\&#10;  \bfS_N^{-1} &amp;=&amp; \bfS_0^{-1} + \beta \boldPhi^\T \boldPhi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9"/>
  <p:tag name="PICTUREFILESIZE" val="638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w) = {\cal N}(\bfw|{\bf 0}, \alpha^{-1} \bfI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5"/>
  <p:tag name="PICTUREFILESIZE" val="323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bfm_N &amp;=&amp; \beta \bfS_N \boldPhi^\T \vectt \\&#10;  \bfS_N^{-1} &amp;=&amp; \alpha \bfI + \beta \boldPhi^\T \boldPhi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9"/>
  <p:tag name="PICTUREFILESIZE" val="448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 &#10;  p(t|\vectt, \alpha, \beta) &amp; = &amp; \int p(t|\bfw, \beta)&#10;  p(\bfw|\vectt, \alpha, \beta) \diff{\bfw} \\&#10;&amp; = &amp; {\cal N}(t|\bfm_N^\T \boldphi(\bfx),&#10;  \sigma^2_N(\bfx)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8"/>
  <p:tag name="PICTUREFILESIZE" val="934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sigma^2_N(\bfx) = \frac{1}{\beta} + \boldphi(\bfx)^\T \bfS_N&#10;  \boldphi(\bfx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5"/>
  <p:tag name="PICTUREFILESIZE" val="47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phi_j(x) = \exp \left\{ - \frac{ (x - \mu_j)^2}{2s^2} 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8"/>
  <p:tag name="PICTUREFILESIZE" val="49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y(\bfx, \bfm_N) &amp; = &amp; \bfm_N^\T \boldphi(\bfx)&#10;  = \beta \boldphi(\bfx)^\T \bfS_N&#10;  \boldPhi^\T \vectt \\&#10;&amp; = &amp; \sum_{n=1}^N&#10;  \beta \boldphi(\bfx)^\T \bfS_N \boldphi(\bfx_n) t_n \\&#10;&amp; = &amp; \sum_{n=1}^N k(\bfx, \bfx_n) t_n. 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6"/>
  <p:tag name="PICTUREFILESIZE" val="1344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k(\bfx,\bfx_{j}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3"/>
  <p:tag name="PICTUREFILESIZE" val="189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k(\bfx,\bfx_{k}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5"/>
  <p:tag name="PICTUREFILESIZE" val="19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k(\bfx,\bfx_{i}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3"/>
  <p:tag name="PICTUREFILESIZE" val="184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x_{i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"/>
  <p:tag name="PICTUREFILESIZE" val="117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x_{k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"/>
  <p:tag name="PICTUREFILESIZE" val="121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x_{j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"/>
  <p:tag name="PICTUREFILESIZE" val="119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{\rm cov}[y(\bfx), y(\bfx^\prime)] &amp;=&amp; {\rm cov}[\boldphi(\bfx)^\T&#10;  \bfw,  \bfw^\T \boldphi(\bfx^\prime)] \nonumber \\&#10;  &amp;=&amp;  \boldphi(\bfx)^\T&#10;  \bfS_N \boldphi(\bfx^\prime) = \beta^{-1} k(\bfx, \bfx^\prime)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3"/>
  <p:tag name="PICTUREFILESIZE" val="930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sum_{n=1}^N k(\bfx, \bfx_n) = 1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0"/>
  <p:tag name="PICTUREFILESIZE" val="347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k(\bfx, \bfz) = \boldpsi(\bfx)^\T \boldpsi(\bfz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1"/>
  <p:tag name="PICTUREFILESIZE" val="31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phi_j(x) = \sigma\left( \frac{x - \mu_j}{s}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8"/>
  <p:tag name="PICTUREFILESIZE" val="387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oldpsi(\bfx) = \beta^{1/2} \bfS_N^{1/2} \boldphi(\bf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3"/>
  <p:tag name="PICTUREFILESIZE" val="365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frac{p({\cal D} | {\cal M}_i)}{p({\cal D} | {\cal M}_j)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1"/>
  <p:tag name="PICTUREFILESIZE" val="364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{\cal M}_i|{\cal D}) \propto p({\cal M}_i)&#10;  p({\cal D} | {\cal M}_i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2"/>
  <p:tag name="PICTUREFILESIZE" val="394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p(t|\bfx, {\cal D}) = \sum_{i=1}^L p(t | \bfx, {\cal M}_i, {\cal D})&#10;    p({\cal M}_i| {\cal D}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6"/>
  <p:tag name="PICTUREFILESIZE" val="629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{\cal D} | {\cal M}_i) = \int p({\cal D} | \bfw,&#10;    {\cal M}_i) p(\bfw | {\cal M}_i) \diff{\bfw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4"/>
  <p:tag name="PICTUREFILESIZE" val="57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w|{\cal D}, {\cal M}_i) = \frac{ p({\cal D} | \bfw,&#10;    {\cal M}_i) p(\bfw | {\cal M}_i) }{ p({\cal D} | {\cal M}_i) 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8"/>
  <p:tag name="PICTUREFILESIZE" val="72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 &#10;  \lefteqn{p({\cal D})  =  \int p({\cal D}|w) p(w) \diff{w}} \\&#10;  &amp; \simeq &amp; p({\cal D}|w_{\rm MAP}) \frac{\Delta w_{\rm posterior}}&#10;  {\Delta w_{\rm prior}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6"/>
  <p:tag name="PICTUREFILESIZE" val="884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p({\cal D}) \simeq \ln p({\cal D}|w_{\rm MAP}) +&#10;  \ln \left( \frac{\Delta w_{\rm posterior}}&#10;  {\Delta w_{\rm prior}} \right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3"/>
  <p:tag name="PICTUREFILESIZE" val="694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textstyle &#10;\Delta w_{\rm posterior} / \Delta&#10;w_{\rm prior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5"/>
  <p:tag name="PICTUREFILESIZE" val="265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\ln p({\cal D}) \simeq \ln p({\cal D}|\bfw_{\rm MAP})&#10;  + M \ln \left( \frac{\Delta w_{\rm posterior}}&#10;  {\Delta w_{\rm prior}} \right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7"/>
  <p:tag name="PICTUREFILESIZE" val="75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sigma(a) = \frac{1}{1 + \exp( - a ) 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1"/>
  <p:tag name="PICTUREFILESIZE" val="339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p(t|\vectt) = \iiint p(t|\bfw, \beta) p(\bfw|\vectt, \alpha,&#10;  \beta) p(\alpha, \beta|\vectt) \diff{\bfw} \diff{\alpha}&#10;  \diff{\beta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9"/>
  <p:tag name="PICTUREFILESIZE" val="746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t|\vectt) \simeq p \left( t|\vectt, \widehat{\alpha}, \widehat{\beta} \right)&#10;  = \int p \left(t |\bfw, \widehat{\beta} \right)&#10;  p \left( \bfw|\vectt, \widehat{\alpha}, \widehat{\beta} \right) \diff{\bfw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31"/>
  <p:tag name="PICTUREFILESIZE" val="83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eft( \widehat{\alpha}, \widehat{\beta}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"/>
  <p:tag name="PICTUREFILESIZE" val="207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alpha, \beta|\vect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7"/>
  <p:tag name="PICTUREFILESIZE" val="207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alpha, \beta|\vectt) \propto p(\vectt| \alpha, \beta)&#10;  p(\alpha, \beta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6"/>
  <p:tag name="PICTUREFILESIZE" val="37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p(\alpha, \beta|\vectt) &amp; \propto &amp; p(\vectt| \alpha, \beta) \\&#10;&amp; = &amp; \int p(\vectt|\bfw, \beta)&#10;  p(\bfw|\alpha) \diff{\bfw}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4"/>
  <p:tag name="PICTUREFILESIZE" val="750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\ln p(\vectt|\alpha, \beta) = \frac{M}{2} \ln \alpha +&#10;  \frac{N}{2} \ln \beta - E(\bfm_N) + \frac{1}{2} \ln&#10;  |\bfS_{N}| - \frac{N}{2} \ln (2\pi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83"/>
  <p:tag name="PICTUREFILESIZE" val="890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alpha = 5 \times 10^{-3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7"/>
  <p:tag name="PICTUREFILESIZE" val="194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\ln p(\vectt|\alpha, \beta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6"/>
  <p:tag name="PICTUREFILESIZE" val="217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\ln p(\vectt|\alpha, \beta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6"/>
  <p:tag name="PICTUREFILESIZE" val="21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t|\bfx, \bfw, \beta) = {\cal N}(t|y(\bfx, \bfw), \beta^{-1}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2"/>
  <p:tag name="PICTUREFILESIZE" val="454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eft( \beta \boldPhi^\T \boldPhi \right) \bfu_i = \lambda_i \bfu_i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5"/>
  <p:tag name="PICTUREFILESIZE" val="312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A = \bfS_{N}^{-1} = \alpha \bfI + \beta \boldPhi^\T \boldPhi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5"/>
  <p:tag name="PICTUREFILESIZE" val="300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\ln p(\vectt|\alpha, \beta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6"/>
  <p:tag name="PICTUREFILESIZE" val="217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\alpha &amp; = &amp; \frac{\gamma}{\bfm_N^\T \bfm_N} \\&#10;\frac{1}{\beta} &amp; = &amp; \frac{1}{N - \gamma}&#10;  \sum_{n=1}^N \left\{ t_n -&#10;  \bfm_N^\T \boldphi(\bfx_n) \right\}^2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4"/>
  <p:tag name="PICTUREFILESIZE" val="8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gamma = \sum_i&#10;  \frac{\lambda_i}{\alpha + \lambda_i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8"/>
  <p:tag name="PICTUREFILESIZE" val="307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ambda_{2} \gg \alpha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2"/>
  <p:tag name="PICTUREFILESIZE" val="171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ambda_{1} \ll \alpha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2"/>
  <p:tag name="PICTUREFILESIZE" val="165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usepackage{color}&#10;\pagestyle{empty}&#10;\input{C:/Users/markussv/depots/CMBBOOK/latex/prml-utils}&#10;\begin{document}&#10;\[&#10;\color{blue} \alpha \bfm_{N}^{\T} \bfm_{N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1"/>
  <p:tag name="PICTUREFILESIZE" val="187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usepackage{color}&#10;\pagestyle{empty}&#10;\input{C:/Users/markussv/depots/CMBBOOK/latex/prml-utils}&#10;\begin{document}&#10;\[&#10;\color{red} \gamma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"/>
  <p:tag name="PICTUREFILESIZE" val="109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usepackage{color}&#10;\pagestyle{empty}&#10;\input{C:/Users/markussv/depots/CMBBOOK/latex/prml-utils}&#10;\begin{document}&#10;\[&#10;\color{red} \ln p(\vectt|\alpha, \beta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6"/>
  <p:tag name="PICTUREFILESIZE" val="21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X = \{ \bfx_1, \ldots, \bfx_N 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9"/>
  <p:tag name="PICTUREFILESIZE" val="234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N \gg M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6"/>
  <p:tag name="PICTUREFILESIZE" val="182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\alpha &amp; = &amp; \frac{M}{\bfm_N^\T \bfm_N} \\&#10;\frac{1}{\beta} &amp; = &amp; \frac{1}{N}&#10;  \sum_{n=1}^N \left\{ t_n -&#10;  \bfm_N^\T \boldphi(\bfx_n) \right\}^2 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0"/>
  <p:tag name="PICTUREFILESIZE" val="8010"/>
</p:tagLst>
</file>

<file path=ppt/theme/theme1.xml><?xml version="1.0" encoding="utf-8"?>
<a:theme xmlns:a="http://schemas.openxmlformats.org/drawingml/2006/main" name="prm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3563</TotalTime>
  <Words>1540</Words>
  <Application>Microsoft Office PowerPoint</Application>
  <PresentationFormat>On-screen Show (4:3)</PresentationFormat>
  <Paragraphs>293</Paragraphs>
  <Slides>58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Calibri</vt:lpstr>
      <vt:lpstr>CMMI12</vt:lpstr>
      <vt:lpstr>CMR12</vt:lpstr>
      <vt:lpstr>CMBX10</vt:lpstr>
      <vt:lpstr>cmsy10</vt:lpstr>
      <vt:lpstr>cmbx12</vt:lpstr>
      <vt:lpstr>cmssbx10</vt:lpstr>
      <vt:lpstr>msbm10</vt:lpstr>
      <vt:lpstr>prml</vt:lpstr>
      <vt:lpstr>Slide 1</vt:lpstr>
      <vt:lpstr>Linear Basis Function Models (1)</vt:lpstr>
      <vt:lpstr>Linear Basis Function Models (2)</vt:lpstr>
      <vt:lpstr>Linear Basis Function Models (3)</vt:lpstr>
      <vt:lpstr>Linear Basis Function Models (4)</vt:lpstr>
      <vt:lpstr>Linear Basis Function Models (5)</vt:lpstr>
      <vt:lpstr>Maximum Likelihood and Least Squares (1)</vt:lpstr>
      <vt:lpstr>Maximum Likelihood and Least Squares (2)</vt:lpstr>
      <vt:lpstr>Maximum Likelihood and Least Squares (3)</vt:lpstr>
      <vt:lpstr>Maximum Likelihood and Least Squares (4)</vt:lpstr>
      <vt:lpstr>Geometry of Least Squares</vt:lpstr>
      <vt:lpstr>Sequential Learning</vt:lpstr>
      <vt:lpstr>Regularized Least Squares (1)</vt:lpstr>
      <vt:lpstr>Regularized Least Squares (2)</vt:lpstr>
      <vt:lpstr>Regularized Least Squares (3)</vt:lpstr>
      <vt:lpstr>Multiple Outputs (1)</vt:lpstr>
      <vt:lpstr>Multiple Outputs (2)</vt:lpstr>
      <vt:lpstr>The Bias-Variance Decomposition (1)</vt:lpstr>
      <vt:lpstr>The Bias-Variance Decomposition (2)</vt:lpstr>
      <vt:lpstr>The Bias-Variance Decomposition (3)</vt:lpstr>
      <vt:lpstr>The Bias-Variance Decomposition (4)</vt:lpstr>
      <vt:lpstr>The Bias-Variance Decomposition (5)</vt:lpstr>
      <vt:lpstr>The Bias-Variance Decomposition (6)</vt:lpstr>
      <vt:lpstr>The Bias-Variance Decomposition (7)</vt:lpstr>
      <vt:lpstr>The Bias-Variance Trade-off</vt:lpstr>
      <vt:lpstr>Bayesian Linear Regression (1)</vt:lpstr>
      <vt:lpstr>Bayesian Linear Regression (2)</vt:lpstr>
      <vt:lpstr>Bayesian Linear Regression (3)</vt:lpstr>
      <vt:lpstr>Bayesian Linear Regression (4)</vt:lpstr>
      <vt:lpstr>Bayesian Linear Regression (5)</vt:lpstr>
      <vt:lpstr>Bayesian Linear Regression (6)</vt:lpstr>
      <vt:lpstr>Predictive Distribution (1)</vt:lpstr>
      <vt:lpstr>Predictive Distribution (2)</vt:lpstr>
      <vt:lpstr>Predictive Distribution (3)</vt:lpstr>
      <vt:lpstr>Predictive Distribution (4)</vt:lpstr>
      <vt:lpstr>Predictive Distribution (5)</vt:lpstr>
      <vt:lpstr>Equivalent Kernel (1)</vt:lpstr>
      <vt:lpstr>Equivalent Kernel (2)</vt:lpstr>
      <vt:lpstr>Equivalent Kernel (3)</vt:lpstr>
      <vt:lpstr>Equivalent Kernel (4)</vt:lpstr>
      <vt:lpstr>Equivalent Kernel (5)</vt:lpstr>
      <vt:lpstr>Bayesian Model Comparison (1)</vt:lpstr>
      <vt:lpstr>Bayesian Model Comparison (2)</vt:lpstr>
      <vt:lpstr>Bayesian Model Comparison (3)</vt:lpstr>
      <vt:lpstr>Bayesian Model Comparison (4)</vt:lpstr>
      <vt:lpstr>Bayesian Model Comparison (5)</vt:lpstr>
      <vt:lpstr>Bayesian Model Comparison (6)</vt:lpstr>
      <vt:lpstr>The Evidence Approximation (1)</vt:lpstr>
      <vt:lpstr>The Evidence Approximation (2)</vt:lpstr>
      <vt:lpstr>The Evidence Approximation (3)</vt:lpstr>
      <vt:lpstr>Maximizing the Evidence Function (1)</vt:lpstr>
      <vt:lpstr>Maximizing the Evidence Function (2)</vt:lpstr>
      <vt:lpstr>Effective Number of Parameters (3)</vt:lpstr>
      <vt:lpstr>Effective Number of Parameters (2)</vt:lpstr>
      <vt:lpstr>Effective Number of Parameters (3)</vt:lpstr>
      <vt:lpstr>Effective Number of Parameters (4)</vt:lpstr>
      <vt:lpstr>Effective Number of Parameters (5)</vt:lpstr>
      <vt:lpstr>Limitations of Fixed Basis Functions</vt:lpstr>
    </vt:vector>
  </TitlesOfParts>
  <Company>Microsoft Research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Markus Svensén</dc:creator>
  <cp:lastModifiedBy>Markus Svensén</cp:lastModifiedBy>
  <cp:revision>205</cp:revision>
  <dcterms:created xsi:type="dcterms:W3CDTF">2008-06-05T15:27:54Z</dcterms:created>
  <dcterms:modified xsi:type="dcterms:W3CDTF">2009-02-04T16:56:31Z</dcterms:modified>
</cp:coreProperties>
</file>