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00" r:id="rId2"/>
    <p:sldId id="270" r:id="rId3"/>
    <p:sldId id="265" r:id="rId4"/>
    <p:sldId id="266" r:id="rId5"/>
    <p:sldId id="289" r:id="rId6"/>
    <p:sldId id="258" r:id="rId7"/>
    <p:sldId id="276" r:id="rId8"/>
    <p:sldId id="297" r:id="rId9"/>
    <p:sldId id="287" r:id="rId10"/>
    <p:sldId id="290" r:id="rId11"/>
    <p:sldId id="284" r:id="rId12"/>
    <p:sldId id="298" r:id="rId13"/>
    <p:sldId id="299" r:id="rId14"/>
    <p:sldId id="260" r:id="rId15"/>
    <p:sldId id="291" r:id="rId16"/>
    <p:sldId id="293" r:id="rId17"/>
    <p:sldId id="304" r:id="rId18"/>
    <p:sldId id="303" r:id="rId19"/>
    <p:sldId id="286" r:id="rId20"/>
    <p:sldId id="283" r:id="rId21"/>
    <p:sldId id="282" r:id="rId22"/>
    <p:sldId id="295" r:id="rId23"/>
    <p:sldId id="30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30606"/>
    <a:srgbClr val="5B9BD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970" autoAdjust="0"/>
  </p:normalViewPr>
  <p:slideViewPr>
    <p:cSldViewPr snapToGrid="0">
      <p:cViewPr varScale="1">
        <p:scale>
          <a:sx n="67" d="100"/>
          <a:sy n="67" d="100"/>
        </p:scale>
        <p:origin x="4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0B93D-EA8E-4F79-8F48-C42937169CC1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1642D-5678-4680-9EE5-B9F1C85C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5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1642D-5678-4680-9EE5-B9F1C85CDA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72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people their own tasks, or give them other people’s tasks</a:t>
            </a:r>
            <a:r>
              <a:rPr lang="en-US" baseline="0" dirty="0" smtClean="0"/>
              <a:t> as a way to communicate. Make context transfer explicit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1642D-5678-4680-9EE5-B9F1C85CDA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95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Also see:</a:t>
            </a:r>
          </a:p>
          <a:p>
            <a:r>
              <a:rPr lang="en-US" dirty="0" smtClean="0"/>
              <a:t>Teevan, Iqbal, Cai, Bigham, Bernstein &amp; Gerber. </a:t>
            </a:r>
            <a:r>
              <a:rPr lang="en-US" i="1" dirty="0" smtClean="0"/>
              <a:t>Productivity decomposed: Getting big things done with little microtasks. </a:t>
            </a:r>
            <a:r>
              <a:rPr lang="en-US" dirty="0" smtClean="0"/>
              <a:t>CHI 2016 (Workshop).</a:t>
            </a:r>
          </a:p>
          <a:p>
            <a:r>
              <a:rPr lang="en-US" dirty="0" smtClean="0"/>
              <a:t>Cheng, Teevan, Iqbal &amp; Bernstein. </a:t>
            </a:r>
            <a:r>
              <a:rPr lang="en-US" i="1" dirty="0" smtClean="0"/>
              <a:t>Break It Down: A Comparison of Macro- and Microtasks</a:t>
            </a:r>
            <a:r>
              <a:rPr lang="en-US" dirty="0" smtClean="0"/>
              <a:t>. CHI 2015.</a:t>
            </a:r>
          </a:p>
          <a:p>
            <a:r>
              <a:rPr lang="en-US" dirty="0" smtClean="0"/>
              <a:t>Teevan, Libeling &amp; Lasecki. </a:t>
            </a:r>
            <a:r>
              <a:rPr lang="en-US" i="1" dirty="0" smtClean="0"/>
              <a:t>Selfsourcing personal tasks. </a:t>
            </a:r>
            <a:r>
              <a:rPr lang="en-US" dirty="0" smtClean="0"/>
              <a:t>CHI 2014 (Work-in-Progress).</a:t>
            </a:r>
          </a:p>
          <a:p>
            <a:r>
              <a:rPr lang="en-US" dirty="0" smtClean="0"/>
              <a:t>Greer, Teevan &amp; Iqbal. </a:t>
            </a:r>
            <a:r>
              <a:rPr lang="en-US" i="1" dirty="0" smtClean="0"/>
              <a:t>An introduction to technological support for writing</a:t>
            </a:r>
            <a:r>
              <a:rPr lang="en-US" dirty="0" smtClean="0"/>
              <a:t>. MSR-TR-2016-01, 2016.</a:t>
            </a:r>
          </a:p>
          <a:p>
            <a:r>
              <a:rPr lang="en-US" dirty="0" smtClean="0"/>
              <a:t>Agapie, Teevan &amp; Monroy-Hernández. </a:t>
            </a:r>
            <a:r>
              <a:rPr lang="en-US" i="1" dirty="0" smtClean="0"/>
              <a:t>Crowdsourcing in the field: A case study using local crowds for event reporting</a:t>
            </a:r>
            <a:r>
              <a:rPr lang="en-US" dirty="0" smtClean="0"/>
              <a:t>. HCOMP 2015.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1642D-5678-4680-9EE5-B9F1C85CDA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24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Collecting content: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 data gathering tasks are useful for ideation while writing (Eventful for local event tidbits,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CrowdForge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facts,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Minining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Memories uses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tweets).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1642D-5678-4680-9EE5-B9F1C85CDA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67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back 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re-existing ideas, because these are shown to encourage brainstorming.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1642D-5678-4680-9EE5-B9F1C85CDA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52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Organizing content: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Often handled top-down and thus typically is done first (e.g.,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CrowdForge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or requires a “leader” with a big picture view (e.g., Ensemble). But individuals often know the content they want to write even without a structure in mind, so we allow the structure to emerge from the content inspired by the Cascade approach for organizing content into a hierarchy.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1642D-5678-4680-9EE5-B9F1C85CDA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20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1642D-5678-4680-9EE5-B9F1C85CDA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50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Could then clean up the content a la Soylent.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1642D-5678-4680-9EE5-B9F1C85CDA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86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Co-located</a:t>
            </a:r>
            <a:r>
              <a:rPr lang="en-US" baseline="0" dirty="0" smtClean="0"/>
              <a:t> so that we can see the coordination 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1642D-5678-4680-9EE5-B9F1C85CDA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23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 a page of text in ACM format.</a:t>
            </a:r>
          </a:p>
          <a:p>
            <a:r>
              <a:rPr lang="en-US" dirty="0" smtClean="0"/>
              <a:t>Nice format </a:t>
            </a:r>
            <a:r>
              <a:rPr lang="en-US" baseline="0" dirty="0" smtClean="0"/>
              <a:t>for a rebuttal – paper got 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1642D-5678-4680-9EE5-B9F1C85CDA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87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Everyone (all but 3) reported that they generally find it hard to start writing a new document.</a:t>
            </a:r>
          </a:p>
          <a:p>
            <a:r>
              <a:rPr lang="en-US" dirty="0" smtClean="0"/>
              <a:t>Most</a:t>
            </a:r>
            <a:r>
              <a:rPr lang="en-US" baseline="0" dirty="0" smtClean="0"/>
              <a:t> reported they were able to get to a useful starting point during the hour long session, and none disagreed.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Everyone gets a voice.</a:t>
            </a:r>
          </a:p>
          <a:p>
            <a:r>
              <a:rPr lang="en-US" baseline="0" dirty="0" smtClean="0"/>
              <a:t>Interesting threads are brought together via the bottom-up organization.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Other opportunities: Coordination-free collaboration, crowdsourcing and automation, mobility, measure opportunities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1642D-5678-4680-9EE5-B9F1C85CDA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3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D3C-AE7A-494D-83B5-14067A0F7B69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FF4A-7C12-4781-B8B9-D59C8D07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1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D3C-AE7A-494D-83B5-14067A0F7B69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FF4A-7C12-4781-B8B9-D59C8D07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7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D3C-AE7A-494D-83B5-14067A0F7B69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FF4A-7C12-4781-B8B9-D59C8D07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D3C-AE7A-494D-83B5-14067A0F7B69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FF4A-7C12-4781-B8B9-D59C8D07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4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D3C-AE7A-494D-83B5-14067A0F7B69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FF4A-7C12-4781-B8B9-D59C8D07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5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D3C-AE7A-494D-83B5-14067A0F7B69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FF4A-7C12-4781-B8B9-D59C8D07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0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D3C-AE7A-494D-83B5-14067A0F7B69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FF4A-7C12-4781-B8B9-D59C8D07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88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D3C-AE7A-494D-83B5-14067A0F7B69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FF4A-7C12-4781-B8B9-D59C8D07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D3C-AE7A-494D-83B5-14067A0F7B69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FF4A-7C12-4781-B8B9-D59C8D07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D3C-AE7A-494D-83B5-14067A0F7B69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FF4A-7C12-4781-B8B9-D59C8D07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14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D3C-AE7A-494D-83B5-14067A0F7B69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FF4A-7C12-4781-B8B9-D59C8D07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1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89D3C-AE7A-494D-83B5-14067A0F7B69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6FF4A-7C12-4781-B8B9-D59C8D07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1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Supporting Collaborative Writing with Microtasks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Jaime Teevan, Shamsi Iqbal, Curtis von Veh</a:t>
            </a:r>
          </a:p>
          <a:p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Microsoft Research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90996" y="631373"/>
            <a:ext cx="10410009" cy="274320"/>
            <a:chOff x="799556" y="533399"/>
            <a:chExt cx="10410009" cy="27432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799556" y="670559"/>
              <a:ext cx="10410009" cy="0"/>
            </a:xfrm>
            <a:prstGeom prst="line">
              <a:avLst/>
            </a:prstGeom>
            <a:ln w="57150">
              <a:solidFill>
                <a:srgbClr val="D306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1543943" y="533399"/>
              <a:ext cx="274320" cy="27432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D306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91640" y="2291721"/>
            <a:ext cx="11008721" cy="584775"/>
            <a:chOff x="591640" y="2291721"/>
            <a:chExt cx="11008721" cy="584775"/>
          </a:xfrm>
        </p:grpSpPr>
        <p:grpSp>
          <p:nvGrpSpPr>
            <p:cNvPr id="30" name="Group 29"/>
            <p:cNvGrpSpPr/>
            <p:nvPr/>
          </p:nvGrpSpPr>
          <p:grpSpPr>
            <a:xfrm>
              <a:off x="11043797" y="2291721"/>
              <a:ext cx="556564" cy="584775"/>
              <a:chOff x="11043797" y="2291721"/>
              <a:chExt cx="556564" cy="584775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11070619" y="2333737"/>
                <a:ext cx="502920" cy="500743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1043797" y="2291721"/>
                <a:ext cx="556564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>
                        <a:lumMod val="75000"/>
                      </a:schemeClr>
                    </a:solidFill>
                  </a:rPr>
                  <a:t>→</a:t>
                </a:r>
                <a:endParaRPr lang="en-US" sz="32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591640" y="2291721"/>
              <a:ext cx="502920" cy="584775"/>
              <a:chOff x="591640" y="2291721"/>
              <a:chExt cx="502920" cy="584775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591640" y="2333737"/>
                <a:ext cx="502920" cy="500743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92729" y="2291721"/>
                <a:ext cx="500743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chemeClr val="bg1">
                        <a:lumMod val="75000"/>
                      </a:schemeClr>
                    </a:solidFill>
                  </a:rPr>
                  <a:t>←</a:t>
                </a:r>
                <a:endParaRPr lang="en-US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101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2"/>
                </a:solidFill>
              </a:rPr>
              <a:t>②</a:t>
            </a:r>
            <a:r>
              <a:rPr lang="en-US" dirty="0">
                <a:solidFill>
                  <a:schemeClr val="accent2"/>
                </a:solidFill>
              </a:rPr>
              <a:t> Organize Content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2669" y="2130456"/>
            <a:ext cx="166470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collab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42669" y="3073924"/>
            <a:ext cx="1664709" cy="52322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microtask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42669" y="4017393"/>
            <a:ext cx="1664709" cy="52322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mobile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810786" y="182562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MicroWriter</a:t>
            </a:r>
            <a:r>
              <a:rPr lang="en-US" sz="2400" dirty="0" smtClean="0"/>
              <a:t> breaks writing into microtasks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810787" y="3403271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Collaborative writing typically requires coordination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787" y="2877389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Microtasks can be done while mobile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786" y="4980917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Structure turns big tasks into series of small microtasks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786" y="2351507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Microtasks can be shared with collaborators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0787" y="3929153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Collaborators can be known or crowd workers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0787" y="445503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People have spare time when mobile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0786" y="5506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Microtasks make it easy to get started</a:t>
            </a:r>
            <a:endParaRPr lang="en-US" sz="2400" dirty="0"/>
          </a:p>
        </p:txBody>
      </p:sp>
      <p:cxnSp>
        <p:nvCxnSpPr>
          <p:cNvPr id="19" name="Straight Connector 18"/>
          <p:cNvCxnSpPr>
            <a:stCxn id="4" idx="3"/>
            <a:endCxn id="12" idx="1"/>
          </p:cNvCxnSpPr>
          <p:nvPr/>
        </p:nvCxnSpPr>
        <p:spPr>
          <a:xfrm>
            <a:off x="2707378" y="2392066"/>
            <a:ext cx="1103408" cy="19027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" idx="3"/>
            <a:endCxn id="9" idx="1"/>
          </p:cNvCxnSpPr>
          <p:nvPr/>
        </p:nvCxnSpPr>
        <p:spPr>
          <a:xfrm>
            <a:off x="2707378" y="2392066"/>
            <a:ext cx="1103409" cy="12420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4" idx="3"/>
            <a:endCxn id="13" idx="1"/>
          </p:cNvCxnSpPr>
          <p:nvPr/>
        </p:nvCxnSpPr>
        <p:spPr>
          <a:xfrm>
            <a:off x="2707378" y="2392066"/>
            <a:ext cx="1103409" cy="176792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3"/>
            <a:endCxn id="8" idx="1"/>
          </p:cNvCxnSpPr>
          <p:nvPr/>
        </p:nvCxnSpPr>
        <p:spPr>
          <a:xfrm flipV="1">
            <a:off x="2707378" y="2056458"/>
            <a:ext cx="1103408" cy="12790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3"/>
            <a:endCxn id="12" idx="1"/>
          </p:cNvCxnSpPr>
          <p:nvPr/>
        </p:nvCxnSpPr>
        <p:spPr>
          <a:xfrm flipV="1">
            <a:off x="2707378" y="2582340"/>
            <a:ext cx="1103408" cy="7531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3"/>
            <a:endCxn id="10" idx="1"/>
          </p:cNvCxnSpPr>
          <p:nvPr/>
        </p:nvCxnSpPr>
        <p:spPr>
          <a:xfrm flipV="1">
            <a:off x="2707378" y="3108222"/>
            <a:ext cx="1103409" cy="2273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3"/>
            <a:endCxn id="11" idx="1"/>
          </p:cNvCxnSpPr>
          <p:nvPr/>
        </p:nvCxnSpPr>
        <p:spPr>
          <a:xfrm>
            <a:off x="2707378" y="3335534"/>
            <a:ext cx="1103408" cy="18762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5" idx="3"/>
            <a:endCxn id="15" idx="1"/>
          </p:cNvCxnSpPr>
          <p:nvPr/>
        </p:nvCxnSpPr>
        <p:spPr>
          <a:xfrm>
            <a:off x="2707378" y="3335534"/>
            <a:ext cx="1103408" cy="240209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6" idx="3"/>
            <a:endCxn id="14" idx="1"/>
          </p:cNvCxnSpPr>
          <p:nvPr/>
        </p:nvCxnSpPr>
        <p:spPr>
          <a:xfrm>
            <a:off x="2707378" y="4279003"/>
            <a:ext cx="1103409" cy="40686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6" idx="3"/>
            <a:endCxn id="10" idx="1"/>
          </p:cNvCxnSpPr>
          <p:nvPr/>
        </p:nvCxnSpPr>
        <p:spPr>
          <a:xfrm flipV="1">
            <a:off x="2707378" y="3108222"/>
            <a:ext cx="1103409" cy="117078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70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25" y="222635"/>
            <a:ext cx="3153833" cy="36576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10751" y="4277800"/>
            <a:ext cx="2067340" cy="2305879"/>
            <a:chOff x="6178163" y="2568271"/>
            <a:chExt cx="2067340" cy="230587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33755" t="44666" r="17176" b="-19"/>
            <a:stretch/>
          </p:blipFill>
          <p:spPr>
            <a:xfrm>
              <a:off x="6178163" y="2568271"/>
              <a:ext cx="2067340" cy="2305879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7768424" y="2798858"/>
              <a:ext cx="477079" cy="1327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78163" y="4438152"/>
              <a:ext cx="675861" cy="435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78163" y="3697357"/>
              <a:ext cx="675861" cy="3008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550993" y="3137770"/>
            <a:ext cx="448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①</a:t>
            </a:r>
            <a:endParaRPr lang="en-US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3057882" y="5623823"/>
            <a:ext cx="448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③</a:t>
            </a:r>
            <a:endParaRPr lang="en-US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3533547" y="1255085"/>
            <a:ext cx="448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①</a:t>
            </a:r>
            <a:endParaRPr lang="en-US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3057882" y="4973772"/>
            <a:ext cx="448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2"/>
                </a:solidFill>
              </a:rPr>
              <a:t>②</a:t>
            </a:r>
            <a:endParaRPr lang="en-US" sz="2200" dirty="0">
              <a:solidFill>
                <a:schemeClr val="accent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57882" y="4323721"/>
            <a:ext cx="448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①</a:t>
            </a:r>
            <a:endParaRPr lang="en-US" sz="2200" dirty="0"/>
          </a:p>
        </p:txBody>
      </p:sp>
      <p:sp>
        <p:nvSpPr>
          <p:cNvPr id="30" name="TextBox 29"/>
          <p:cNvSpPr txBox="1"/>
          <p:nvPr/>
        </p:nvSpPr>
        <p:spPr>
          <a:xfrm>
            <a:off x="3533547" y="2892114"/>
            <a:ext cx="448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③</a:t>
            </a:r>
            <a:endParaRPr lang="en-US" sz="2200" dirty="0"/>
          </a:p>
        </p:txBody>
      </p:sp>
      <p:sp>
        <p:nvSpPr>
          <p:cNvPr id="31" name="TextBox 30"/>
          <p:cNvSpPr txBox="1"/>
          <p:nvPr/>
        </p:nvSpPr>
        <p:spPr>
          <a:xfrm>
            <a:off x="3533547" y="289609"/>
            <a:ext cx="448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2"/>
                </a:solidFill>
              </a:rPr>
              <a:t>②</a:t>
            </a:r>
            <a:endParaRPr lang="en-US" sz="2200" dirty="0">
              <a:solidFill>
                <a:schemeClr val="accent2"/>
              </a:solidFill>
            </a:endParaRPr>
          </a:p>
        </p:txBody>
      </p:sp>
      <p:sp>
        <p:nvSpPr>
          <p:cNvPr id="32" name="Content Placeholder 3"/>
          <p:cNvSpPr txBox="1">
            <a:spLocks/>
          </p:cNvSpPr>
          <p:nvPr/>
        </p:nvSpPr>
        <p:spPr>
          <a:xfrm>
            <a:off x="4802587" y="712442"/>
            <a:ext cx="537441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① </a:t>
            </a:r>
            <a:r>
              <a:rPr lang="en-US" dirty="0" smtClean="0"/>
              <a:t>Collect content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accent2"/>
                </a:solidFill>
              </a:rPr>
              <a:t>② </a:t>
            </a:r>
            <a:r>
              <a:rPr lang="en-US" dirty="0" smtClean="0">
                <a:solidFill>
                  <a:schemeClr val="accent2"/>
                </a:solidFill>
              </a:rPr>
              <a:t>Organize content</a:t>
            </a:r>
          </a:p>
          <a:p>
            <a:pPr marL="0" indent="0">
              <a:buNone/>
            </a:pPr>
            <a:r>
              <a:rPr lang="en-US" sz="2200" dirty="0" smtClean="0"/>
              <a:t>③ </a:t>
            </a:r>
            <a:r>
              <a:rPr lang="en-US" dirty="0" smtClean="0"/>
              <a:t>Turn content into writing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584294" y="3496968"/>
            <a:ext cx="448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2"/>
                </a:solidFill>
              </a:rPr>
              <a:t>②</a:t>
            </a:r>
            <a:endParaRPr lang="en-US" sz="2200" dirty="0">
              <a:solidFill>
                <a:schemeClr val="accent2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2092" y="2562280"/>
            <a:ext cx="1659462" cy="123444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grpSp>
        <p:nvGrpSpPr>
          <p:cNvPr id="43" name="Group 42"/>
          <p:cNvGrpSpPr/>
          <p:nvPr/>
        </p:nvGrpSpPr>
        <p:grpSpPr>
          <a:xfrm>
            <a:off x="5791221" y="4021107"/>
            <a:ext cx="3671120" cy="1536192"/>
            <a:chOff x="3175184" y="1884723"/>
            <a:chExt cx="3671120" cy="1536192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75184" y="1884723"/>
              <a:ext cx="1136332" cy="1536192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11787" y="1884723"/>
              <a:ext cx="1134517" cy="1536192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grpSp>
          <p:nvGrpSpPr>
            <p:cNvPr id="46" name="Group 45"/>
            <p:cNvGrpSpPr/>
            <p:nvPr/>
          </p:nvGrpSpPr>
          <p:grpSpPr>
            <a:xfrm>
              <a:off x="4443858" y="1884723"/>
              <a:ext cx="1135586" cy="1536192"/>
              <a:chOff x="4443858" y="1884723"/>
              <a:chExt cx="1135586" cy="1536192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43858" y="1884723"/>
                <a:ext cx="1135586" cy="1536192"/>
              </a:xfrm>
              <a:prstGeom prst="rect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 rotWithShape="1">
              <a:blip r:embed="rId7"/>
              <a:srcRect t="7854" b="80451"/>
              <a:stretch/>
            </p:blipFill>
            <p:spPr>
              <a:xfrm>
                <a:off x="4443858" y="2010594"/>
                <a:ext cx="1133856" cy="179560"/>
              </a:xfrm>
              <a:prstGeom prst="rect">
                <a:avLst/>
              </a:prstGeom>
            </p:spPr>
          </p:pic>
        </p:grpSp>
      </p:grpSp>
      <p:sp>
        <p:nvSpPr>
          <p:cNvPr id="33" name="Arc 32"/>
          <p:cNvSpPr/>
          <p:nvPr/>
        </p:nvSpPr>
        <p:spPr>
          <a:xfrm rot="351854">
            <a:off x="6227389" y="2906765"/>
            <a:ext cx="1404594" cy="1416956"/>
          </a:xfrm>
          <a:prstGeom prst="arc">
            <a:avLst>
              <a:gd name="adj1" fmla="val 15485762"/>
              <a:gd name="adj2" fmla="val 0"/>
            </a:avLst>
          </a:prstGeom>
          <a:ln w="28575">
            <a:solidFill>
              <a:schemeClr val="accent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3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1"/>
      <p:bldP spid="31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6"/>
                </a:solidFill>
              </a:rPr>
              <a:t>③</a:t>
            </a:r>
            <a:r>
              <a:rPr lang="en-US" dirty="0">
                <a:solidFill>
                  <a:schemeClr val="accent6"/>
                </a:solidFill>
              </a:rPr>
              <a:t> Turn Content into Writing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2669" y="2130456"/>
            <a:ext cx="166470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collab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42669" y="3073924"/>
            <a:ext cx="1664709" cy="52322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microtask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42669" y="4017393"/>
            <a:ext cx="1664709" cy="52322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mobile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810786" y="182562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MicroWriter</a:t>
            </a:r>
            <a:r>
              <a:rPr lang="en-US" sz="2400" dirty="0" smtClean="0"/>
              <a:t> breaks writing into microtasks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810787" y="3403271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Collaborative writing typically requires coordination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787" y="2877389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Microtasks can be done while mobile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786" y="4980917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Structure turns big tasks into series of small microtasks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786" y="2351507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Microtasks can be shared with collaborators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0787" y="3929153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Collaborators can be known or crowd workers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0787" y="445503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People have spare time when mobile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0786" y="5506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Microtasks make it easy to get started</a:t>
            </a:r>
            <a:endParaRPr lang="en-US" sz="2400" dirty="0"/>
          </a:p>
        </p:txBody>
      </p:sp>
      <p:cxnSp>
        <p:nvCxnSpPr>
          <p:cNvPr id="19" name="Straight Connector 18"/>
          <p:cNvCxnSpPr>
            <a:stCxn id="4" idx="3"/>
            <a:endCxn id="12" idx="1"/>
          </p:cNvCxnSpPr>
          <p:nvPr/>
        </p:nvCxnSpPr>
        <p:spPr>
          <a:xfrm>
            <a:off x="2707378" y="2392066"/>
            <a:ext cx="1103408" cy="19027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" idx="3"/>
            <a:endCxn id="9" idx="1"/>
          </p:cNvCxnSpPr>
          <p:nvPr/>
        </p:nvCxnSpPr>
        <p:spPr>
          <a:xfrm>
            <a:off x="2707378" y="2392066"/>
            <a:ext cx="1103409" cy="12420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4" idx="3"/>
            <a:endCxn id="13" idx="1"/>
          </p:cNvCxnSpPr>
          <p:nvPr/>
        </p:nvCxnSpPr>
        <p:spPr>
          <a:xfrm>
            <a:off x="2707378" y="2392066"/>
            <a:ext cx="1103409" cy="176792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3"/>
            <a:endCxn id="8" idx="1"/>
          </p:cNvCxnSpPr>
          <p:nvPr/>
        </p:nvCxnSpPr>
        <p:spPr>
          <a:xfrm flipV="1">
            <a:off x="2707378" y="2056458"/>
            <a:ext cx="1103408" cy="12790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3"/>
            <a:endCxn id="12" idx="1"/>
          </p:cNvCxnSpPr>
          <p:nvPr/>
        </p:nvCxnSpPr>
        <p:spPr>
          <a:xfrm flipV="1">
            <a:off x="2707378" y="2582340"/>
            <a:ext cx="1103408" cy="7531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3"/>
            <a:endCxn id="10" idx="1"/>
          </p:cNvCxnSpPr>
          <p:nvPr/>
        </p:nvCxnSpPr>
        <p:spPr>
          <a:xfrm flipV="1">
            <a:off x="2707378" y="3108222"/>
            <a:ext cx="1103409" cy="2273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3"/>
            <a:endCxn id="11" idx="1"/>
          </p:cNvCxnSpPr>
          <p:nvPr/>
        </p:nvCxnSpPr>
        <p:spPr>
          <a:xfrm>
            <a:off x="2707378" y="3335534"/>
            <a:ext cx="1103408" cy="18762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5" idx="3"/>
            <a:endCxn id="15" idx="1"/>
          </p:cNvCxnSpPr>
          <p:nvPr/>
        </p:nvCxnSpPr>
        <p:spPr>
          <a:xfrm>
            <a:off x="2707378" y="3335534"/>
            <a:ext cx="1103408" cy="240209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6" idx="3"/>
            <a:endCxn id="14" idx="1"/>
          </p:cNvCxnSpPr>
          <p:nvPr/>
        </p:nvCxnSpPr>
        <p:spPr>
          <a:xfrm>
            <a:off x="2707378" y="4279003"/>
            <a:ext cx="1103409" cy="40686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6" idx="3"/>
            <a:endCxn id="10" idx="1"/>
          </p:cNvCxnSpPr>
          <p:nvPr/>
        </p:nvCxnSpPr>
        <p:spPr>
          <a:xfrm flipV="1">
            <a:off x="2707378" y="3108222"/>
            <a:ext cx="1103409" cy="117078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18413" y="2176622"/>
            <a:ext cx="5577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/>
              <a:t>②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18413" y="4063559"/>
            <a:ext cx="557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③</a:t>
            </a:r>
            <a:endParaRPr lang="en-US" sz="2200" dirty="0"/>
          </a:p>
        </p:txBody>
      </p:sp>
      <p:sp>
        <p:nvSpPr>
          <p:cNvPr id="60" name="TextBox 59"/>
          <p:cNvSpPr txBox="1"/>
          <p:nvPr/>
        </p:nvSpPr>
        <p:spPr>
          <a:xfrm>
            <a:off x="518413" y="3120091"/>
            <a:ext cx="557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①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8594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57" grpId="0"/>
      <p:bldP spid="59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6"/>
                </a:solidFill>
              </a:rPr>
              <a:t>③</a:t>
            </a:r>
            <a:r>
              <a:rPr lang="en-US" dirty="0">
                <a:solidFill>
                  <a:schemeClr val="accent6"/>
                </a:solidFill>
              </a:rPr>
              <a:t> Turn Content into Writing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900" dirty="0" err="1" smtClean="0"/>
              <a:t>Microd</a:t>
            </a:r>
            <a:endParaRPr lang="en-US" sz="3900" dirty="0" smtClean="0"/>
          </a:p>
          <a:p>
            <a:pPr lvl="1"/>
            <a:r>
              <a:rPr lang="en-US" dirty="0"/>
              <a:t>The </a:t>
            </a:r>
            <a:r>
              <a:rPr lang="en-US" dirty="0" err="1"/>
              <a:t>MicroWriter</a:t>
            </a:r>
            <a:r>
              <a:rPr lang="en-US" dirty="0"/>
              <a:t> breaks writing into microtasks </a:t>
            </a:r>
          </a:p>
          <a:p>
            <a:pPr lvl="1"/>
            <a:r>
              <a:rPr lang="en-US" dirty="0" smtClean="0"/>
              <a:t>Structure turns </a:t>
            </a:r>
            <a:r>
              <a:rPr lang="en-US" dirty="0"/>
              <a:t>big tasks into </a:t>
            </a:r>
            <a:r>
              <a:rPr lang="en-US" dirty="0" smtClean="0"/>
              <a:t>series </a:t>
            </a:r>
            <a:r>
              <a:rPr lang="en-US" dirty="0"/>
              <a:t>of small microtasks</a:t>
            </a:r>
          </a:p>
          <a:p>
            <a:pPr lvl="1"/>
            <a:r>
              <a:rPr lang="en-US" dirty="0"/>
              <a:t>Microtasks make it easy to get </a:t>
            </a:r>
            <a:r>
              <a:rPr lang="en-US" dirty="0" smtClean="0"/>
              <a:t>started</a:t>
            </a:r>
          </a:p>
          <a:p>
            <a:r>
              <a:rPr lang="en-US" sz="3900" dirty="0" smtClean="0"/>
              <a:t>Collab</a:t>
            </a:r>
          </a:p>
          <a:p>
            <a:pPr lvl="1"/>
            <a:r>
              <a:rPr lang="en-US" dirty="0"/>
              <a:t>Microtasks can be shared with collaborators</a:t>
            </a:r>
          </a:p>
          <a:p>
            <a:pPr lvl="1"/>
            <a:r>
              <a:rPr lang="en-US" dirty="0"/>
              <a:t>Collaborative writing typically requires coordination</a:t>
            </a:r>
          </a:p>
          <a:p>
            <a:pPr lvl="1"/>
            <a:r>
              <a:rPr lang="en-US" dirty="0"/>
              <a:t>Collaborators can be known or crowd </a:t>
            </a:r>
            <a:r>
              <a:rPr lang="en-US" dirty="0" smtClean="0"/>
              <a:t>workers</a:t>
            </a:r>
          </a:p>
          <a:p>
            <a:r>
              <a:rPr lang="en-US" sz="3900" dirty="0" smtClean="0"/>
              <a:t>Mobile</a:t>
            </a:r>
          </a:p>
          <a:p>
            <a:pPr lvl="1"/>
            <a:r>
              <a:rPr lang="en-US" dirty="0"/>
              <a:t>Microtasks can be done while </a:t>
            </a:r>
            <a:r>
              <a:rPr lang="en-US" dirty="0" smtClean="0"/>
              <a:t>mobile</a:t>
            </a:r>
          </a:p>
          <a:p>
            <a:pPr lvl="1"/>
            <a:r>
              <a:rPr lang="en-US" dirty="0"/>
              <a:t>People have spare time when </a:t>
            </a:r>
            <a:r>
              <a:rPr lang="en-US" dirty="0" smtClean="0"/>
              <a:t>mobile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374796"/>
            <a:ext cx="166470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collab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825625"/>
            <a:ext cx="1664709" cy="52322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microtask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931424"/>
            <a:ext cx="1664709" cy="52322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mobile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316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6"/>
                </a:solidFill>
              </a:rPr>
              <a:t>③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Turn Content into Writing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89" y="1825625"/>
            <a:ext cx="6277821" cy="43525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052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6"/>
                </a:solidFill>
              </a:rPr>
              <a:t>③</a:t>
            </a:r>
            <a:r>
              <a:rPr lang="en-US" dirty="0">
                <a:solidFill>
                  <a:schemeClr val="accent6"/>
                </a:solidFill>
              </a:rPr>
              <a:t> Turn Content into Writing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Micro</a:t>
            </a:r>
          </a:p>
          <a:p>
            <a:pPr lvl="1"/>
            <a:r>
              <a:rPr lang="en-US" sz="2200" dirty="0" smtClean="0"/>
              <a:t>Microtasks </a:t>
            </a:r>
            <a:r>
              <a:rPr lang="en-US" sz="2200" dirty="0"/>
              <a:t>can be shared with collaborators</a:t>
            </a:r>
          </a:p>
          <a:p>
            <a:pPr lvl="1"/>
            <a:r>
              <a:rPr lang="en-US" sz="2200" dirty="0"/>
              <a:t>Collaborative writing typically requires coordination</a:t>
            </a:r>
          </a:p>
          <a:p>
            <a:pPr lvl="1"/>
            <a:r>
              <a:rPr lang="en-US" sz="2200" dirty="0"/>
              <a:t>Collaborators can be known or crowd </a:t>
            </a:r>
            <a:r>
              <a:rPr lang="en-US" sz="2200" dirty="0" smtClean="0"/>
              <a:t>workers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825625"/>
            <a:ext cx="166470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collab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838200" y="3592407"/>
            <a:ext cx="1008746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600" i="1" dirty="0"/>
              <a:t>Collaborative writing typically requires coordination. However, microtasks are easy to share with collaborators without </a:t>
            </a:r>
            <a:r>
              <a:rPr lang="en-US" sz="2600" i="1" dirty="0" smtClean="0"/>
              <a:t>the need for coordination</a:t>
            </a:r>
            <a:r>
              <a:rPr lang="en-US" sz="2600" i="1" dirty="0"/>
              <a:t>. The collaborators can be known colleagues, or paid crowd workers.</a:t>
            </a:r>
          </a:p>
        </p:txBody>
      </p:sp>
    </p:spTree>
    <p:extLst>
      <p:ext uri="{BB962C8B-B14F-4D97-AF65-F5344CB8AC3E}">
        <p14:creationId xmlns:p14="http://schemas.microsoft.com/office/powerpoint/2010/main" val="67679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6"/>
                </a:solidFill>
              </a:rPr>
              <a:t>③</a:t>
            </a:r>
            <a:r>
              <a:rPr lang="en-US" dirty="0">
                <a:solidFill>
                  <a:schemeClr val="accent6"/>
                </a:solidFill>
              </a:rPr>
              <a:t> Turn Content into Writing</a:t>
            </a: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output: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38200" y="3592407"/>
            <a:ext cx="1008746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600" i="1" dirty="0"/>
              <a:t>Collaborative writing typically requires coordination. However, microtasks are easy to share with collaborators without </a:t>
            </a:r>
            <a:r>
              <a:rPr lang="en-US" sz="2600" i="1" dirty="0" smtClean="0"/>
              <a:t>the need for coordination</a:t>
            </a:r>
            <a:r>
              <a:rPr lang="en-US" sz="2600" i="1" dirty="0"/>
              <a:t>. The collaborators can be known colleagues, or paid crowd workers.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2253801"/>
            <a:ext cx="1008746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i="1" dirty="0"/>
              <a:t>Structure makes it possible to turn big tasks into a series of smaller microtasks. For example, the </a:t>
            </a:r>
            <a:r>
              <a:rPr lang="en-US" sz="2600" i="1" dirty="0" err="1"/>
              <a:t>MicroWriter</a:t>
            </a:r>
            <a:r>
              <a:rPr lang="en-US" sz="2600" i="1" dirty="0"/>
              <a:t> breaks writing into microtasks. These microtasks make the larger task easier to start.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4940440"/>
            <a:ext cx="1008746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i="1" dirty="0"/>
              <a:t>People have spare time when mobile, and these </a:t>
            </a:r>
            <a:r>
              <a:rPr lang="en-US" sz="2600" i="1" dirty="0" err="1"/>
              <a:t>micromoments</a:t>
            </a:r>
            <a:r>
              <a:rPr lang="en-US" sz="2600" i="1" dirty="0"/>
              <a:t> are ideal for doing microtasks.</a:t>
            </a:r>
          </a:p>
        </p:txBody>
      </p:sp>
    </p:spTree>
    <p:extLst>
      <p:ext uri="{BB962C8B-B14F-4D97-AF65-F5344CB8AC3E}">
        <p14:creationId xmlns:p14="http://schemas.microsoft.com/office/powerpoint/2010/main" val="211702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25" y="222635"/>
            <a:ext cx="3153833" cy="36576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10751" y="4277800"/>
            <a:ext cx="2067340" cy="2305879"/>
            <a:chOff x="6178163" y="2568271"/>
            <a:chExt cx="2067340" cy="230587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33755" t="44666" r="17176" b="-19"/>
            <a:stretch/>
          </p:blipFill>
          <p:spPr>
            <a:xfrm>
              <a:off x="6178163" y="2568271"/>
              <a:ext cx="2067340" cy="2305879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7768424" y="2798858"/>
              <a:ext cx="477079" cy="1327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78163" y="4438152"/>
              <a:ext cx="675861" cy="435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78163" y="3697357"/>
              <a:ext cx="675861" cy="3008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550993" y="3137770"/>
            <a:ext cx="448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①</a:t>
            </a:r>
            <a:endParaRPr lang="en-US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3057882" y="5623823"/>
            <a:ext cx="448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6"/>
                </a:solidFill>
              </a:rPr>
              <a:t>③</a:t>
            </a:r>
            <a:endParaRPr lang="en-US" sz="2200" dirty="0">
              <a:solidFill>
                <a:schemeClr val="accent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33547" y="1255085"/>
            <a:ext cx="448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①</a:t>
            </a:r>
            <a:endParaRPr lang="en-US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3057882" y="4973772"/>
            <a:ext cx="448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②</a:t>
            </a:r>
            <a:endParaRPr lang="en-US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3057882" y="4323721"/>
            <a:ext cx="448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①</a:t>
            </a:r>
            <a:endParaRPr lang="en-US" sz="2200" dirty="0"/>
          </a:p>
        </p:txBody>
      </p:sp>
      <p:sp>
        <p:nvSpPr>
          <p:cNvPr id="30" name="TextBox 29"/>
          <p:cNvSpPr txBox="1"/>
          <p:nvPr/>
        </p:nvSpPr>
        <p:spPr>
          <a:xfrm>
            <a:off x="3533547" y="2892114"/>
            <a:ext cx="448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6"/>
                </a:solidFill>
              </a:rPr>
              <a:t>③</a:t>
            </a:r>
            <a:endParaRPr lang="en-US" sz="2200" dirty="0">
              <a:solidFill>
                <a:schemeClr val="accent6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33547" y="289609"/>
            <a:ext cx="448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②</a:t>
            </a:r>
            <a:endParaRPr lang="en-US" sz="2200" dirty="0"/>
          </a:p>
        </p:txBody>
      </p:sp>
      <p:sp>
        <p:nvSpPr>
          <p:cNvPr id="32" name="Content Placeholder 3"/>
          <p:cNvSpPr txBox="1">
            <a:spLocks/>
          </p:cNvSpPr>
          <p:nvPr/>
        </p:nvSpPr>
        <p:spPr>
          <a:xfrm>
            <a:off x="4802587" y="712442"/>
            <a:ext cx="537441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① </a:t>
            </a:r>
            <a:r>
              <a:rPr lang="en-US" dirty="0" smtClean="0"/>
              <a:t>Collect content</a:t>
            </a:r>
          </a:p>
          <a:p>
            <a:pPr marL="0" indent="0">
              <a:buNone/>
            </a:pPr>
            <a:r>
              <a:rPr lang="en-US" sz="2200" dirty="0" smtClean="0"/>
              <a:t>② </a:t>
            </a:r>
            <a:r>
              <a:rPr lang="en-US" dirty="0" smtClean="0"/>
              <a:t>Organize content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accent6"/>
                </a:solidFill>
              </a:rPr>
              <a:t>③ </a:t>
            </a:r>
            <a:r>
              <a:rPr lang="en-US" dirty="0" smtClean="0">
                <a:solidFill>
                  <a:schemeClr val="accent6"/>
                </a:solidFill>
              </a:rPr>
              <a:t>Turn content into writing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584294" y="3496968"/>
            <a:ext cx="448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②</a:t>
            </a:r>
            <a:endParaRPr lang="en-US" sz="2200" dirty="0"/>
          </a:p>
        </p:txBody>
      </p:sp>
      <p:sp>
        <p:nvSpPr>
          <p:cNvPr id="38" name="TextBox 37"/>
          <p:cNvSpPr txBox="1"/>
          <p:nvPr/>
        </p:nvSpPr>
        <p:spPr>
          <a:xfrm>
            <a:off x="10920430" y="4318350"/>
            <a:ext cx="4640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6"/>
                </a:solidFill>
              </a:rPr>
              <a:t>③</a:t>
            </a:r>
            <a:endParaRPr lang="en-US" sz="2200" dirty="0">
              <a:solidFill>
                <a:schemeClr val="accent6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2092" y="2562280"/>
            <a:ext cx="1659462" cy="123444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grpSp>
        <p:nvGrpSpPr>
          <p:cNvPr id="41" name="Group 40"/>
          <p:cNvGrpSpPr/>
          <p:nvPr/>
        </p:nvGrpSpPr>
        <p:grpSpPr>
          <a:xfrm>
            <a:off x="5791221" y="4021107"/>
            <a:ext cx="3671120" cy="1536192"/>
            <a:chOff x="3175184" y="1884723"/>
            <a:chExt cx="3671120" cy="1536192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75184" y="1884723"/>
              <a:ext cx="1136332" cy="1536192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11787" y="1884723"/>
              <a:ext cx="1134517" cy="1536192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grpSp>
          <p:nvGrpSpPr>
            <p:cNvPr id="44" name="Group 43"/>
            <p:cNvGrpSpPr/>
            <p:nvPr/>
          </p:nvGrpSpPr>
          <p:grpSpPr>
            <a:xfrm>
              <a:off x="4443858" y="1884723"/>
              <a:ext cx="1135586" cy="1536192"/>
              <a:chOff x="4443858" y="1884723"/>
              <a:chExt cx="1135586" cy="1536192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43858" y="1884723"/>
                <a:ext cx="1135586" cy="1536192"/>
              </a:xfrm>
              <a:prstGeom prst="rect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7"/>
              <a:srcRect t="7854" b="80451"/>
              <a:stretch/>
            </p:blipFill>
            <p:spPr>
              <a:xfrm>
                <a:off x="4443858" y="2010594"/>
                <a:ext cx="1133856" cy="179560"/>
              </a:xfrm>
              <a:prstGeom prst="rect">
                <a:avLst/>
              </a:prstGeom>
            </p:spPr>
          </p:pic>
        </p:grp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9214" y="4780336"/>
            <a:ext cx="1674965" cy="116128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34" name="Arc 33"/>
          <p:cNvSpPr/>
          <p:nvPr/>
        </p:nvSpPr>
        <p:spPr>
          <a:xfrm rot="351854">
            <a:off x="6227389" y="2906765"/>
            <a:ext cx="1404594" cy="1416956"/>
          </a:xfrm>
          <a:prstGeom prst="arc">
            <a:avLst>
              <a:gd name="adj1" fmla="val 15485762"/>
              <a:gd name="adj2" fmla="val 0"/>
            </a:avLst>
          </a:prstGeom>
          <a:ln w="28575">
            <a:solidFill>
              <a:schemeClr val="accent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rot="351854">
            <a:off x="9125496" y="3808901"/>
            <a:ext cx="1404594" cy="1416956"/>
          </a:xfrm>
          <a:prstGeom prst="arc">
            <a:avLst>
              <a:gd name="adj1" fmla="val 15485762"/>
              <a:gd name="adj2" fmla="val 0"/>
            </a:avLst>
          </a:prstGeom>
          <a:ln w="28575">
            <a:solidFill>
              <a:schemeClr val="accent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615543" y="2405743"/>
            <a:ext cx="7239000" cy="3835519"/>
            <a:chOff x="4615543" y="2405743"/>
            <a:chExt cx="7239000" cy="3835519"/>
          </a:xfrm>
        </p:grpSpPr>
        <p:sp>
          <p:nvSpPr>
            <p:cNvPr id="4" name="Rectangle 3"/>
            <p:cNvSpPr/>
            <p:nvPr/>
          </p:nvSpPr>
          <p:spPr>
            <a:xfrm>
              <a:off x="4615543" y="2405743"/>
              <a:ext cx="7239000" cy="3698359"/>
            </a:xfrm>
            <a:prstGeom prst="rect">
              <a:avLst/>
            </a:prstGeom>
            <a:noFill/>
            <a:ln w="57150">
              <a:solidFill>
                <a:srgbClr val="D30606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tIns="274320" rIns="274320" rtlCol="0" anchor="t" anchorCtr="0"/>
            <a:lstStyle/>
            <a:p>
              <a:pPr algn="r"/>
              <a:r>
                <a:rPr lang="en-US" sz="2800" dirty="0" err="1" smtClean="0">
                  <a:solidFill>
                    <a:schemeClr val="accent1"/>
                  </a:solidFill>
                </a:rPr>
                <a:t>MicroWriter</a:t>
              </a:r>
              <a:r>
                <a:rPr lang="en-US" sz="2800" dirty="0" smtClean="0">
                  <a:solidFill>
                    <a:schemeClr val="accent1"/>
                  </a:solidFill>
                </a:rPr>
                <a:t>  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961717" y="5966942"/>
              <a:ext cx="274320" cy="27432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D306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799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Writing with the </a:t>
            </a:r>
            <a:r>
              <a:rPr lang="en-US" dirty="0" err="1" smtClean="0"/>
              <a:t>MicroWriter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US" dirty="0" smtClean="0"/>
              <a:t>Six groups of active collaborators</a:t>
            </a:r>
          </a:p>
          <a:p>
            <a:pPr lvl="1"/>
            <a:r>
              <a:rPr lang="en-US" dirty="0" smtClean="0"/>
              <a:t>2 to 5 people in each group</a:t>
            </a:r>
          </a:p>
          <a:p>
            <a:pPr lvl="1"/>
            <a:r>
              <a:rPr lang="en-US" dirty="0" smtClean="0"/>
              <a:t>Total number of people: 19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t="7439" r="20688" b="5687"/>
          <a:stretch/>
        </p:blipFill>
        <p:spPr>
          <a:xfrm>
            <a:off x="838200" y="1825625"/>
            <a:ext cx="5181600" cy="3780149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858587"/>
              </p:ext>
            </p:extLst>
          </p:nvPr>
        </p:nvGraphicFramePr>
        <p:xfrm>
          <a:off x="6412683" y="3380734"/>
          <a:ext cx="4941117" cy="22250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70453"/>
                <a:gridCol w="973122"/>
                <a:gridCol w="1644243"/>
                <a:gridCol w="1753299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Stage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Coordination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accent1"/>
                          </a:solidFill>
                        </a:rPr>
                        <a:t>Collect</a:t>
                      </a:r>
                      <a:endParaRPr lang="en-US" b="0" i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Co-located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2"/>
                          </a:solidFill>
                        </a:rPr>
                        <a:t>Organize</a:t>
                      </a:r>
                      <a:endParaRPr lang="en-US" b="0" i="1" dirty="0">
                        <a:solidFill>
                          <a:schemeClr val="accent2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solidFill>
                            <a:schemeClr val="accent2"/>
                          </a:solidFill>
                        </a:rPr>
                        <a:t>Initial</a:t>
                      </a:r>
                      <a:endParaRPr lang="en-US" b="0" i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Co-located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solidFill>
                            <a:schemeClr val="accent2"/>
                          </a:solidFill>
                        </a:rPr>
                        <a:t>Merge</a:t>
                      </a:r>
                      <a:endParaRPr lang="en-US" b="0" i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Co-located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solidFill>
                            <a:schemeClr val="accent2"/>
                          </a:solidFill>
                        </a:rPr>
                        <a:t>Finalize</a:t>
                      </a:r>
                      <a:endParaRPr lang="en-US" b="0" i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Co-located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accent6"/>
                          </a:solidFill>
                        </a:rPr>
                        <a:t>Write</a:t>
                      </a:r>
                      <a:endParaRPr lang="en-US" b="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Remote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890996" y="5966942"/>
            <a:ext cx="10410009" cy="274320"/>
            <a:chOff x="799556" y="533399"/>
            <a:chExt cx="10410009" cy="27432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99556" y="670559"/>
              <a:ext cx="10410009" cy="0"/>
            </a:xfrm>
            <a:prstGeom prst="line">
              <a:avLst/>
            </a:prstGeom>
            <a:ln w="57150">
              <a:solidFill>
                <a:srgbClr val="D306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5870277" y="533399"/>
              <a:ext cx="274320" cy="27432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D306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58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with the </a:t>
            </a:r>
            <a:r>
              <a:rPr lang="en-US" dirty="0" err="1" smtClean="0"/>
              <a:t>MicroWriter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97954809"/>
              </p:ext>
            </p:extLst>
          </p:nvPr>
        </p:nvGraphicFramePr>
        <p:xfrm>
          <a:off x="6172200" y="1825625"/>
          <a:ext cx="5181600" cy="3200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95400"/>
                <a:gridCol w="1295400"/>
                <a:gridCol w="1295400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Ideas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Labels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Groups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Words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752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605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234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1160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801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789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Self-motivated report topics</a:t>
            </a:r>
          </a:p>
          <a:p>
            <a:pPr lvl="1"/>
            <a:r>
              <a:rPr lang="en-US" dirty="0" smtClean="0"/>
              <a:t>System description</a:t>
            </a:r>
          </a:p>
          <a:p>
            <a:pPr lvl="1"/>
            <a:r>
              <a:rPr lang="en-US" dirty="0" smtClean="0"/>
              <a:t>Overview of the group</a:t>
            </a:r>
          </a:p>
          <a:p>
            <a:pPr lvl="1"/>
            <a:r>
              <a:rPr lang="en-US" dirty="0" smtClean="0"/>
              <a:t>Research plan</a:t>
            </a:r>
          </a:p>
          <a:p>
            <a:pPr lvl="1"/>
            <a:r>
              <a:rPr lang="en-US" dirty="0" smtClean="0"/>
              <a:t>A rebuttal</a:t>
            </a:r>
          </a:p>
          <a:p>
            <a:r>
              <a:rPr lang="en-US" dirty="0" smtClean="0"/>
              <a:t>Time to write: 1 hour</a:t>
            </a:r>
          </a:p>
          <a:p>
            <a:r>
              <a:rPr lang="en-US" dirty="0" smtClean="0"/>
              <a:t>Length: 723 words on average</a:t>
            </a:r>
          </a:p>
          <a:p>
            <a:r>
              <a:rPr lang="en-US" dirty="0" smtClean="0"/>
              <a:t>Example: See </a:t>
            </a:r>
            <a:r>
              <a:rPr lang="en-US" i="1" dirty="0" smtClean="0"/>
              <a:t>Discussion Section</a:t>
            </a:r>
            <a:endParaRPr lang="en-US" i="1" dirty="0"/>
          </a:p>
        </p:txBody>
      </p:sp>
      <p:grpSp>
        <p:nvGrpSpPr>
          <p:cNvPr id="5" name="Group 4"/>
          <p:cNvGrpSpPr/>
          <p:nvPr/>
        </p:nvGrpSpPr>
        <p:grpSpPr>
          <a:xfrm>
            <a:off x="890996" y="5966942"/>
            <a:ext cx="10410009" cy="274320"/>
            <a:chOff x="799556" y="533399"/>
            <a:chExt cx="10410009" cy="27432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99556" y="670559"/>
              <a:ext cx="10410009" cy="0"/>
            </a:xfrm>
            <a:prstGeom prst="line">
              <a:avLst/>
            </a:prstGeom>
            <a:ln w="57150">
              <a:solidFill>
                <a:srgbClr val="D306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5870277" y="533399"/>
              <a:ext cx="274320" cy="27432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D306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22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54" y="228600"/>
            <a:ext cx="11408093" cy="64008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238103" y="3553097"/>
            <a:ext cx="330926" cy="505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655688" y="2434482"/>
            <a:ext cx="4536312" cy="4423518"/>
            <a:chOff x="7655688" y="2434482"/>
            <a:chExt cx="4536312" cy="4423518"/>
          </a:xfrm>
        </p:grpSpPr>
        <p:sp>
          <p:nvSpPr>
            <p:cNvPr id="2" name="Rectangle 1"/>
            <p:cNvSpPr/>
            <p:nvPr/>
          </p:nvSpPr>
          <p:spPr>
            <a:xfrm>
              <a:off x="7655688" y="2512612"/>
              <a:ext cx="4536312" cy="43453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55688" y="2434482"/>
              <a:ext cx="4536312" cy="4362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578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 err="1" smtClean="0"/>
              <a:t>MicroWriter</a:t>
            </a:r>
            <a:r>
              <a:rPr lang="en-US" dirty="0" smtClean="0"/>
              <a:t>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Easy to get started</a:t>
            </a:r>
          </a:p>
          <a:p>
            <a:pPr lvl="1"/>
            <a:r>
              <a:rPr lang="en-US" sz="2000" i="1" dirty="0" smtClean="0"/>
              <a:t>“It </a:t>
            </a:r>
            <a:r>
              <a:rPr lang="en-US" sz="2000" i="1" dirty="0"/>
              <a:t>was a </a:t>
            </a:r>
            <a:r>
              <a:rPr lang="en-US" sz="2000" i="1" dirty="0" smtClean="0"/>
              <a:t>relatively fast </a:t>
            </a:r>
            <a:r>
              <a:rPr lang="en-US" sz="2000" i="1" dirty="0"/>
              <a:t>way to divide the work and produce a great starting </a:t>
            </a:r>
            <a:r>
              <a:rPr lang="en-US" sz="2000" i="1" dirty="0" smtClean="0"/>
              <a:t>point… </a:t>
            </a:r>
            <a:r>
              <a:rPr lang="en-US" sz="2000" i="1" dirty="0"/>
              <a:t>I think </a:t>
            </a:r>
            <a:r>
              <a:rPr lang="en-US" sz="2000" i="1" dirty="0" smtClean="0"/>
              <a:t>we’ll </a:t>
            </a:r>
            <a:r>
              <a:rPr lang="en-US" sz="2000" i="1" dirty="0"/>
              <a:t>actually use </a:t>
            </a:r>
            <a:r>
              <a:rPr lang="en-US" sz="2000" i="1" dirty="0" smtClean="0"/>
              <a:t>this..</a:t>
            </a:r>
            <a:r>
              <a:rPr lang="en-US" sz="2000" dirty="0" smtClean="0"/>
              <a:t>” </a:t>
            </a:r>
          </a:p>
          <a:p>
            <a:r>
              <a:rPr lang="en-US" sz="2400" dirty="0" smtClean="0"/>
              <a:t>Everyone got a voice</a:t>
            </a:r>
            <a:endParaRPr lang="en-US" sz="2400" dirty="0"/>
          </a:p>
          <a:p>
            <a:pPr lvl="1"/>
            <a:r>
              <a:rPr lang="en-US" sz="2000" dirty="0"/>
              <a:t>“</a:t>
            </a:r>
            <a:r>
              <a:rPr lang="en-US" sz="2000" i="1" dirty="0"/>
              <a:t>I felt the process enabled us all to contribute significantly.”</a:t>
            </a:r>
            <a:endParaRPr lang="en-US" sz="2000" dirty="0"/>
          </a:p>
          <a:p>
            <a:r>
              <a:rPr lang="en-US" sz="2400" dirty="0" smtClean="0"/>
              <a:t>Intertwined contributions</a:t>
            </a:r>
          </a:p>
          <a:p>
            <a:pPr lvl="1"/>
            <a:r>
              <a:rPr lang="en-US" sz="2000" i="1" dirty="0" smtClean="0"/>
              <a:t>“Typically .. one </a:t>
            </a:r>
            <a:r>
              <a:rPr lang="en-US" sz="2000" i="1" dirty="0"/>
              <a:t>of us would write a full draft and </a:t>
            </a:r>
            <a:r>
              <a:rPr lang="en-US" sz="2000" i="1" dirty="0" smtClean="0"/>
              <a:t>circulate. </a:t>
            </a:r>
            <a:r>
              <a:rPr lang="en-US" sz="2000" i="1" dirty="0"/>
              <a:t>The tool changes this up a bit by producing an initial draft that is drawn up collaboratively.</a:t>
            </a:r>
            <a:r>
              <a:rPr lang="en-US" sz="2000" dirty="0"/>
              <a:t>” </a:t>
            </a:r>
            <a:endParaRPr lang="en-US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Content:</a:t>
            </a:r>
          </a:p>
          <a:p>
            <a:pPr lvl="1"/>
            <a:r>
              <a:rPr lang="en-US" sz="2000" dirty="0" smtClean="0"/>
              <a:t>Microtasks </a:t>
            </a:r>
            <a:r>
              <a:rPr lang="en-US" sz="2000" dirty="0"/>
              <a:t>can be shared with collaborators</a:t>
            </a:r>
          </a:p>
          <a:p>
            <a:pPr lvl="1"/>
            <a:r>
              <a:rPr lang="en-US" sz="2000" dirty="0"/>
              <a:t>Collaborative writing typically requires coordination</a:t>
            </a:r>
          </a:p>
          <a:p>
            <a:pPr lvl="1"/>
            <a:r>
              <a:rPr lang="en-US" sz="2000" dirty="0"/>
              <a:t>Collaborators can be known or crowd </a:t>
            </a:r>
            <a:r>
              <a:rPr lang="en-US" sz="2000" dirty="0" smtClean="0"/>
              <a:t>workers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400" i="1" dirty="0" smtClean="0">
                <a:solidFill>
                  <a:schemeClr val="accent2"/>
                </a:solidFill>
              </a:rPr>
              <a:t>Collaborative </a:t>
            </a:r>
            <a:r>
              <a:rPr lang="en-US" sz="2400" i="1" dirty="0">
                <a:solidFill>
                  <a:schemeClr val="accent2"/>
                </a:solidFill>
              </a:rPr>
              <a:t>writing typically requires coordination.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chemeClr val="accent1"/>
                </a:solidFill>
              </a:rPr>
              <a:t>However, microtasks are easy to share with collaborators without the need for coordination. </a:t>
            </a:r>
            <a:r>
              <a:rPr lang="en-US" sz="2400" i="1" dirty="0" smtClean="0">
                <a:solidFill>
                  <a:schemeClr val="accent2"/>
                </a:solidFill>
              </a:rPr>
              <a:t>Collaborators </a:t>
            </a:r>
            <a:r>
              <a:rPr lang="en-US" sz="2400" i="1" dirty="0">
                <a:solidFill>
                  <a:schemeClr val="accent2"/>
                </a:solidFill>
              </a:rPr>
              <a:t>can be known colleagues, or paid crowd workers</a:t>
            </a:r>
            <a:r>
              <a:rPr lang="en-US" sz="2400" i="1" dirty="0" smtClean="0">
                <a:solidFill>
                  <a:schemeClr val="accent2"/>
                </a:solidFill>
              </a:rPr>
              <a:t>.</a:t>
            </a:r>
            <a:endParaRPr lang="en-US" sz="2400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72200" y="1825626"/>
            <a:ext cx="5181600" cy="212420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274320" rIns="274320" rtlCol="0" anchor="t" anchorCtr="0"/>
          <a:lstStyle/>
          <a:p>
            <a:pPr algn="r"/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90996" y="5966942"/>
            <a:ext cx="10410009" cy="274320"/>
            <a:chOff x="799556" y="533399"/>
            <a:chExt cx="10410009" cy="27432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799556" y="670559"/>
              <a:ext cx="10410009" cy="0"/>
            </a:xfrm>
            <a:prstGeom prst="line">
              <a:avLst/>
            </a:prstGeom>
            <a:ln w="57150">
              <a:solidFill>
                <a:srgbClr val="D306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8311817" y="533399"/>
              <a:ext cx="274320" cy="27432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D306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865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370E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 err="1" smtClean="0"/>
              <a:t>MicroWriter</a:t>
            </a:r>
            <a:r>
              <a:rPr lang="en-US" dirty="0" smtClean="0"/>
              <a:t> Challenges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Writing via microtasks</a:t>
            </a:r>
          </a:p>
          <a:p>
            <a:pPr lvl="1"/>
            <a:r>
              <a:rPr lang="en-US" dirty="0" smtClean="0"/>
              <a:t>Bottom-up organization unfamiliar</a:t>
            </a:r>
          </a:p>
          <a:p>
            <a:pPr lvl="1"/>
            <a:r>
              <a:rPr lang="en-US" dirty="0" smtClean="0"/>
              <a:t>Tried to consider all of the implications of each micro-action</a:t>
            </a:r>
          </a:p>
          <a:p>
            <a:pPr lvl="2"/>
            <a:r>
              <a:rPr lang="en-US" dirty="0"/>
              <a:t>Label merging least favorite stage </a:t>
            </a:r>
            <a:endParaRPr lang="en-US" dirty="0" smtClean="0"/>
          </a:p>
          <a:p>
            <a:pPr lvl="2"/>
            <a:r>
              <a:rPr lang="en-US" dirty="0" smtClean="0"/>
              <a:t>People wanted to go back and correct errors</a:t>
            </a:r>
          </a:p>
          <a:p>
            <a:pPr lvl="1"/>
            <a:r>
              <a:rPr lang="en-US" dirty="0" smtClean="0"/>
              <a:t>Opportunity: Liked the unexpected connections</a:t>
            </a:r>
          </a:p>
          <a:p>
            <a:r>
              <a:rPr lang="en-US" dirty="0" smtClean="0"/>
              <a:t>Coordination and collaboration</a:t>
            </a:r>
          </a:p>
          <a:p>
            <a:pPr lvl="1"/>
            <a:r>
              <a:rPr lang="en-US" dirty="0" smtClean="0"/>
              <a:t>Individual nature of microtasks </a:t>
            </a:r>
            <a:r>
              <a:rPr lang="en-US" dirty="0"/>
              <a:t>discouraged </a:t>
            </a:r>
            <a:r>
              <a:rPr lang="en-US" dirty="0" smtClean="0"/>
              <a:t>explicit collaboration</a:t>
            </a:r>
            <a:endParaRPr lang="en-US" dirty="0"/>
          </a:p>
          <a:p>
            <a:pPr lvl="1"/>
            <a:r>
              <a:rPr lang="en-US" dirty="0" smtClean="0"/>
              <a:t>Hard to understand the content other people entered</a:t>
            </a:r>
          </a:p>
          <a:p>
            <a:pPr lvl="1"/>
            <a:r>
              <a:rPr lang="en-US" dirty="0" smtClean="0"/>
              <a:t>Opportunity: Intentional task allocation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90996" y="5966942"/>
            <a:ext cx="10410009" cy="274320"/>
            <a:chOff x="799556" y="533399"/>
            <a:chExt cx="10410009" cy="27432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799556" y="670559"/>
              <a:ext cx="10410009" cy="0"/>
            </a:xfrm>
            <a:prstGeom prst="line">
              <a:avLst/>
            </a:prstGeom>
            <a:ln w="57150">
              <a:solidFill>
                <a:srgbClr val="D306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8311817" y="533399"/>
              <a:ext cx="274320" cy="27432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D306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259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to decompose writing into a series of microtasks</a:t>
            </a:r>
          </a:p>
          <a:p>
            <a:pPr lvl="1"/>
            <a:r>
              <a:rPr lang="en-US" dirty="0" smtClean="0"/>
              <a:t>Simple writing workflow creates reasonable output</a:t>
            </a:r>
          </a:p>
          <a:p>
            <a:pPr lvl="1"/>
            <a:r>
              <a:rPr lang="en-US" dirty="0" smtClean="0"/>
              <a:t>Microtasks make it easy to start writing</a:t>
            </a:r>
          </a:p>
          <a:p>
            <a:pPr lvl="1"/>
            <a:r>
              <a:rPr lang="en-US" dirty="0" smtClean="0"/>
              <a:t>Using a structured writing process is </a:t>
            </a:r>
            <a:r>
              <a:rPr lang="en-US" dirty="0"/>
              <a:t>unfamiliar</a:t>
            </a:r>
          </a:p>
          <a:p>
            <a:pPr lvl="1"/>
            <a:r>
              <a:rPr lang="en-US" dirty="0" smtClean="0"/>
              <a:t>Bottom-up organization creates unexpected connections</a:t>
            </a:r>
          </a:p>
          <a:p>
            <a:r>
              <a:rPr lang="en-US" dirty="0" smtClean="0"/>
              <a:t>Writing microtasks can be shared with known collaborators</a:t>
            </a:r>
          </a:p>
          <a:p>
            <a:pPr lvl="1"/>
            <a:r>
              <a:rPr lang="en-US" dirty="0" smtClean="0"/>
              <a:t>Reduces the need for collaborators to coordinate work</a:t>
            </a:r>
          </a:p>
          <a:p>
            <a:pPr lvl="1"/>
            <a:r>
              <a:rPr lang="en-US" dirty="0"/>
              <a:t>Everyone gets a </a:t>
            </a:r>
            <a:r>
              <a:rPr lang="en-US" dirty="0" smtClean="0"/>
              <a:t>voice </a:t>
            </a:r>
            <a:r>
              <a:rPr lang="en-US" dirty="0"/>
              <a:t>and </a:t>
            </a:r>
            <a:r>
              <a:rPr lang="en-US" dirty="0" smtClean="0"/>
              <a:t>helps produce the </a:t>
            </a:r>
            <a:r>
              <a:rPr lang="en-US" dirty="0"/>
              <a:t>final </a:t>
            </a:r>
            <a:r>
              <a:rPr lang="en-US" dirty="0" smtClean="0"/>
              <a:t>product</a:t>
            </a:r>
          </a:p>
          <a:p>
            <a:pPr lvl="1"/>
            <a:r>
              <a:rPr lang="en-US" dirty="0" smtClean="0"/>
              <a:t>The need to develop a shared understanding remains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90996" y="5966942"/>
            <a:ext cx="10410009" cy="274320"/>
            <a:chOff x="799556" y="533399"/>
            <a:chExt cx="10410009" cy="27432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99556" y="670559"/>
              <a:ext cx="10410009" cy="0"/>
            </a:xfrm>
            <a:prstGeom prst="line">
              <a:avLst/>
            </a:prstGeom>
            <a:ln w="57150">
              <a:solidFill>
                <a:srgbClr val="D306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9980362" y="533399"/>
              <a:ext cx="274320" cy="27432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D306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27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91640" y="2291721"/>
            <a:ext cx="11008721" cy="584775"/>
            <a:chOff x="591640" y="2291721"/>
            <a:chExt cx="11008721" cy="584775"/>
          </a:xfrm>
        </p:grpSpPr>
        <p:grpSp>
          <p:nvGrpSpPr>
            <p:cNvPr id="6" name="Group 5"/>
            <p:cNvGrpSpPr/>
            <p:nvPr/>
          </p:nvGrpSpPr>
          <p:grpSpPr>
            <a:xfrm>
              <a:off x="11043797" y="2291721"/>
              <a:ext cx="556564" cy="584775"/>
              <a:chOff x="11043797" y="2291721"/>
              <a:chExt cx="556564" cy="584775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1070619" y="2333737"/>
                <a:ext cx="502920" cy="500743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043797" y="2291721"/>
                <a:ext cx="556564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>
                        <a:lumMod val="75000"/>
                      </a:schemeClr>
                    </a:solidFill>
                  </a:rPr>
                  <a:t>→</a:t>
                </a:r>
                <a:endParaRPr lang="en-US" sz="32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591640" y="2291721"/>
              <a:ext cx="502920" cy="584775"/>
              <a:chOff x="591640" y="2291721"/>
              <a:chExt cx="502920" cy="584775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591640" y="2333737"/>
                <a:ext cx="502920" cy="500743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92729" y="2291721"/>
                <a:ext cx="500743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chemeClr val="bg1">
                        <a:lumMod val="75000"/>
                      </a:schemeClr>
                    </a:solidFill>
                  </a:rPr>
                  <a:t>←</a:t>
                </a:r>
                <a:endParaRPr lang="en-US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018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091191"/>
          </a:xfrm>
        </p:spPr>
        <p:txBody>
          <a:bodyPr>
            <a:noAutofit/>
          </a:bodyPr>
          <a:lstStyle/>
          <a:p>
            <a:pPr algn="l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More at #CHI16 about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</a:rPr>
              <a:t>microtasked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 writing:</a:t>
            </a:r>
          </a:p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Cai et al.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Chain reactions: The impact of order on microtask chains.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algn="l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Today at 4:30pm (next session) in Room LL20B.</a:t>
            </a:r>
          </a:p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Nebeling et al.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</a:rPr>
              <a:t>WearWrite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: Crowd-assisted writing from smartwatches.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algn="l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Tomorrow at 11:30am in Room LL21B.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90996" y="631373"/>
            <a:ext cx="10410009" cy="274320"/>
            <a:chOff x="799556" y="533399"/>
            <a:chExt cx="10410009" cy="27432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799556" y="670559"/>
              <a:ext cx="10410009" cy="0"/>
            </a:xfrm>
            <a:prstGeom prst="line">
              <a:avLst/>
            </a:prstGeom>
            <a:ln w="57150">
              <a:solidFill>
                <a:srgbClr val="D306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9980362" y="533399"/>
              <a:ext cx="274320" cy="27432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D306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650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6" y="2434482"/>
            <a:ext cx="4228893" cy="41491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5688" y="2434482"/>
            <a:ext cx="4536312" cy="43620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9009" y="1547011"/>
            <a:ext cx="5518803" cy="26654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225" y="222635"/>
            <a:ext cx="3153833" cy="3657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12637"/>
          <a:stretch/>
        </p:blipFill>
        <p:spPr>
          <a:xfrm>
            <a:off x="3093585" y="3700468"/>
            <a:ext cx="5728340" cy="24445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0841" y="4602632"/>
            <a:ext cx="4111077" cy="18667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231" y="133537"/>
            <a:ext cx="8038769" cy="21732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47809" y="295151"/>
            <a:ext cx="11595047" cy="6024899"/>
            <a:chOff x="347809" y="295151"/>
            <a:chExt cx="11595047" cy="6024899"/>
          </a:xfrm>
        </p:grpSpPr>
        <p:sp>
          <p:nvSpPr>
            <p:cNvPr id="20" name="Rectangle 19"/>
            <p:cNvSpPr/>
            <p:nvPr/>
          </p:nvSpPr>
          <p:spPr>
            <a:xfrm>
              <a:off x="616224" y="1178352"/>
              <a:ext cx="2639833" cy="2253006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Kittur, </a:t>
              </a:r>
              <a:r>
                <a:rPr lang="en-US" dirty="0" err="1">
                  <a:solidFill>
                    <a:schemeClr val="accent2"/>
                  </a:solidFill>
                </a:rPr>
                <a:t>Smus</a:t>
              </a:r>
              <a:r>
                <a:rPr lang="en-US" dirty="0">
                  <a:solidFill>
                    <a:schemeClr val="accent2"/>
                  </a:solidFill>
                </a:rPr>
                <a:t>, </a:t>
              </a:r>
              <a:r>
                <a:rPr lang="en-US" dirty="0" err="1" smtClean="0">
                  <a:solidFill>
                    <a:schemeClr val="accent2"/>
                  </a:solidFill>
                </a:rPr>
                <a:t>Khamkar</a:t>
              </a:r>
              <a:r>
                <a:rPr lang="en-US" dirty="0" smtClean="0">
                  <a:solidFill>
                    <a:schemeClr val="accent2"/>
                  </a:solidFill>
                </a:rPr>
                <a:t> </a:t>
              </a:r>
              <a:r>
                <a:rPr lang="en-US" dirty="0">
                  <a:solidFill>
                    <a:schemeClr val="accent2"/>
                  </a:solidFill>
                </a:rPr>
                <a:t>&amp; Kraut. </a:t>
              </a:r>
              <a:r>
                <a:rPr lang="en-US" dirty="0" err="1">
                  <a:solidFill>
                    <a:schemeClr val="accent2"/>
                  </a:solidFill>
                </a:rPr>
                <a:t>CrowdForge</a:t>
              </a:r>
              <a:r>
                <a:rPr lang="en-US" dirty="0">
                  <a:solidFill>
                    <a:schemeClr val="accent2"/>
                  </a:solidFill>
                </a:rPr>
                <a:t>: Crowdsourcing complex work. UIST 2011.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47809" y="4045163"/>
              <a:ext cx="2534340" cy="1933069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Agapie, Teevan &amp; Monroy-Hernández. Crowdsourcing in the field: A case study using local crowds for event reporting. HCOMP 2015.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42238" y="295151"/>
              <a:ext cx="5876418" cy="1590210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Nebeling, To, Guo, de Freitas, Teevan, Dow &amp; Bigham. </a:t>
              </a:r>
              <a:r>
                <a:rPr lang="en-US" dirty="0" err="1">
                  <a:solidFill>
                    <a:schemeClr val="accent2"/>
                  </a:solidFill>
                </a:rPr>
                <a:t>WearWrite</a:t>
              </a:r>
              <a:r>
                <a:rPr lang="en-US" dirty="0">
                  <a:solidFill>
                    <a:schemeClr val="accent2"/>
                  </a:solidFill>
                </a:rPr>
                <a:t>: Crowd-assisted writing from smartwatches. CHI 2016.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027322" y="3247981"/>
              <a:ext cx="1915534" cy="2876506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Bernstein, Little, Miller, Hartmann, Ackerman, Karger, Crowell &amp; Panovich. Soylent: A word processor with a crowd inside. UIST 2010.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941374" y="4767238"/>
              <a:ext cx="3645545" cy="1552812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Kim, Cheng &amp; Bernstein. Ensemble: Exploring complementary strengths of leaders and crowds in creative collaboration. CSCW 2014.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19738" y="2511192"/>
              <a:ext cx="5037021" cy="1014205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Luther, Hahn, </a:t>
              </a:r>
              <a:r>
                <a:rPr lang="en-US" dirty="0" smtClean="0">
                  <a:solidFill>
                    <a:schemeClr val="accent2"/>
                  </a:solidFill>
                </a:rPr>
                <a:t>Dow </a:t>
              </a:r>
              <a:r>
                <a:rPr lang="en-US" dirty="0">
                  <a:solidFill>
                    <a:schemeClr val="accent2"/>
                  </a:solidFill>
                </a:rPr>
                <a:t>&amp; Kittur. </a:t>
              </a:r>
              <a:r>
                <a:rPr lang="en-US" dirty="0" err="1">
                  <a:solidFill>
                    <a:schemeClr val="accent2"/>
                  </a:solidFill>
                </a:rPr>
                <a:t>Crowdlines</a:t>
              </a:r>
              <a:r>
                <a:rPr lang="en-US" dirty="0">
                  <a:solidFill>
                    <a:schemeClr val="accent2"/>
                  </a:solidFill>
                </a:rPr>
                <a:t>: Supporting Synthesis of Diverse Information Sources through Crowdsourced Outlines. HCOMP 2015.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3312984" y="3904924"/>
            <a:ext cx="2228258" cy="20356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Hahn, Chang, Kim &amp; Kittur. The Knowledge Accelerator: Big picture thinking in small pieces. CHI 2016.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76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25" y="222635"/>
            <a:ext cx="3153833" cy="36576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10751" y="4277800"/>
            <a:ext cx="2067340" cy="2305879"/>
            <a:chOff x="6178163" y="2568271"/>
            <a:chExt cx="2067340" cy="230587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33755" t="44666" r="17176" b="-19"/>
            <a:stretch/>
          </p:blipFill>
          <p:spPr>
            <a:xfrm>
              <a:off x="6178163" y="2568271"/>
              <a:ext cx="2067340" cy="2305879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7768424" y="2798858"/>
              <a:ext cx="477079" cy="1327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78163" y="4438152"/>
              <a:ext cx="675861" cy="435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78163" y="3697357"/>
              <a:ext cx="675861" cy="3008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Content Placeholder 3"/>
          <p:cNvSpPr txBox="1">
            <a:spLocks/>
          </p:cNvSpPr>
          <p:nvPr/>
        </p:nvSpPr>
        <p:spPr>
          <a:xfrm>
            <a:off x="4802587" y="712442"/>
            <a:ext cx="537441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① </a:t>
            </a:r>
            <a:r>
              <a:rPr lang="en-US" dirty="0" smtClean="0">
                <a:solidFill>
                  <a:schemeClr val="accent1"/>
                </a:solidFill>
              </a:rPr>
              <a:t>Collect content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accent2"/>
                </a:solidFill>
              </a:rPr>
              <a:t>② </a:t>
            </a:r>
            <a:r>
              <a:rPr lang="en-US" dirty="0" smtClean="0">
                <a:solidFill>
                  <a:schemeClr val="accent2"/>
                </a:solidFill>
              </a:rPr>
              <a:t>Organize content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accent6"/>
                </a:solidFill>
              </a:rPr>
              <a:t>③ </a:t>
            </a:r>
            <a:r>
              <a:rPr lang="en-US" dirty="0" smtClean="0">
                <a:solidFill>
                  <a:schemeClr val="accent6"/>
                </a:solidFill>
              </a:rPr>
              <a:t>Turn content into writing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5320" y="2984393"/>
            <a:ext cx="4562599" cy="29226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57882" y="5623823"/>
            <a:ext cx="448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6"/>
                </a:solidFill>
              </a:rPr>
              <a:t>③</a:t>
            </a:r>
            <a:endParaRPr lang="en-US" sz="2200" dirty="0">
              <a:solidFill>
                <a:schemeClr val="accent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3547" y="1255085"/>
            <a:ext cx="448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1"/>
                </a:solidFill>
              </a:rPr>
              <a:t>①</a:t>
            </a:r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57882" y="4973772"/>
            <a:ext cx="448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2"/>
                </a:solidFill>
              </a:rPr>
              <a:t>②</a:t>
            </a:r>
            <a:endParaRPr lang="en-US" sz="2200" dirty="0">
              <a:solidFill>
                <a:schemeClr val="accent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57882" y="4323721"/>
            <a:ext cx="448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1"/>
                </a:solidFill>
              </a:rPr>
              <a:t>①</a:t>
            </a:r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33547" y="2892114"/>
            <a:ext cx="448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6"/>
                </a:solidFill>
              </a:rPr>
              <a:t>③</a:t>
            </a:r>
            <a:endParaRPr lang="en-US" sz="2200" dirty="0">
              <a:solidFill>
                <a:schemeClr val="accent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33547" y="289609"/>
            <a:ext cx="448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2"/>
                </a:solidFill>
              </a:rPr>
              <a:t>②</a:t>
            </a:r>
            <a:endParaRPr lang="en-US" sz="2200" dirty="0">
              <a:solidFill>
                <a:schemeClr val="accent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44376" y="3379792"/>
            <a:ext cx="4204486" cy="2327921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2"/>
                </a:solidFill>
              </a:rPr>
              <a:t>Sadauskas</a:t>
            </a:r>
            <a:r>
              <a:rPr lang="en-US" dirty="0">
                <a:solidFill>
                  <a:schemeClr val="accent2"/>
                </a:solidFill>
              </a:rPr>
              <a:t>, Byrne &amp; Atkinson. Mining memories: Designing a platform to support social media based writing. CHI 2015.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612" y="766417"/>
            <a:ext cx="3905489" cy="1375063"/>
          </a:xfrm>
          <a:prstGeom prst="rect">
            <a:avLst/>
          </a:prstGeom>
          <a:solidFill>
            <a:srgbClr val="5B9BD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288270" y="4181062"/>
            <a:ext cx="2311775" cy="674126"/>
          </a:xfrm>
          <a:prstGeom prst="rect">
            <a:avLst/>
          </a:prstGeom>
          <a:solidFill>
            <a:srgbClr val="5B9BD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288270" y="5487729"/>
            <a:ext cx="2311775" cy="636957"/>
          </a:xfrm>
          <a:prstGeom prst="rect">
            <a:avLst/>
          </a:prstGeom>
          <a:solidFill>
            <a:schemeClr val="accent6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42612" y="2141479"/>
            <a:ext cx="3905489" cy="1835493"/>
          </a:xfrm>
          <a:prstGeom prst="rect">
            <a:avLst/>
          </a:prstGeom>
          <a:solidFill>
            <a:schemeClr val="accent6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288270" y="4855188"/>
            <a:ext cx="2311775" cy="632541"/>
          </a:xfrm>
          <a:prstGeom prst="rect">
            <a:avLst/>
          </a:prstGeom>
          <a:solidFill>
            <a:schemeClr val="accent2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42612" y="31834"/>
            <a:ext cx="3905489" cy="739091"/>
          </a:xfrm>
          <a:prstGeom prst="rect">
            <a:avLst/>
          </a:prstGeom>
          <a:solidFill>
            <a:schemeClr val="accent2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4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8" grpId="0"/>
      <p:bldP spid="18" grpId="1"/>
      <p:bldP spid="19" grpId="0"/>
      <p:bldP spid="20" grpId="0"/>
      <p:bldP spid="20" grpId="1"/>
      <p:bldP spid="21" grpId="0"/>
      <p:bldP spid="21" grpId="1"/>
      <p:bldP spid="22" grpId="0" animBg="1"/>
      <p:bldP spid="22" grpId="1" animBg="1"/>
      <p:bldP spid="5" grpId="0" animBg="1"/>
      <p:bldP spid="5" grpId="1" animBg="1"/>
      <p:bldP spid="23" grpId="0" animBg="1"/>
      <p:bldP spid="23" grpId="1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8" grpId="0" animBg="1"/>
      <p:bldP spid="28" grpId="1" animBg="1"/>
      <p:bldP spid="29" grpId="0" animBg="1"/>
      <p:bldP spid="2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①</a:t>
            </a:r>
            <a:r>
              <a:rPr lang="en-US" dirty="0">
                <a:solidFill>
                  <a:schemeClr val="accent1"/>
                </a:solidFill>
              </a:rPr>
              <a:t> Collect Content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182562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MicroWriter</a:t>
            </a:r>
            <a:r>
              <a:rPr lang="en-US" sz="2400" dirty="0" smtClean="0"/>
              <a:t> breaks writing into microtasks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438401" y="3403271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Collaborative writing typically requires coordination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438401" y="2877389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Microtasks can be done while mobile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438400" y="4980917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Structure turns big tasks into series of small microtasks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438400" y="2351507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Microtasks can be shared with collaborators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438401" y="3929153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Collaborators can be known or crowd workers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438401" y="445503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People have spare time when mobile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438400" y="55068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Microtasks make it easy to get started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433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430" y="1825625"/>
            <a:ext cx="5851141" cy="435254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/>
                </a:solidFill>
              </a:rPr>
              <a:t>①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Collect Content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092" y="2562280"/>
            <a:ext cx="1659462" cy="123444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25" y="222635"/>
            <a:ext cx="3153833" cy="36576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10751" y="4277800"/>
            <a:ext cx="2067340" cy="2305879"/>
            <a:chOff x="6178163" y="2568271"/>
            <a:chExt cx="2067340" cy="230587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/>
            <a:srcRect l="33755" t="44666" r="17176" b="-19"/>
            <a:stretch/>
          </p:blipFill>
          <p:spPr>
            <a:xfrm>
              <a:off x="6178163" y="2568271"/>
              <a:ext cx="2067340" cy="2305879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7768424" y="2798858"/>
              <a:ext cx="477079" cy="1327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78163" y="4438152"/>
              <a:ext cx="675861" cy="435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78163" y="3697357"/>
              <a:ext cx="675861" cy="3008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2904" y="3998161"/>
            <a:ext cx="6904154" cy="214062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116730" y="4401044"/>
            <a:ext cx="5796503" cy="133486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Chilton, Little, Edge, Weld &amp; Landay. Cascade: Crowdsourcing taxonomy creation. CHI 2013.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50993" y="3137770"/>
            <a:ext cx="448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1"/>
                </a:solidFill>
              </a:rPr>
              <a:t>①</a:t>
            </a:r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57882" y="5623823"/>
            <a:ext cx="448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③</a:t>
            </a:r>
            <a:endParaRPr lang="en-US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3533547" y="1255085"/>
            <a:ext cx="448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1"/>
                </a:solidFill>
              </a:rPr>
              <a:t>①</a:t>
            </a:r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57882" y="4973772"/>
            <a:ext cx="448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②</a:t>
            </a:r>
            <a:endParaRPr lang="en-US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3057882" y="4323721"/>
            <a:ext cx="448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1"/>
                </a:solidFill>
              </a:rPr>
              <a:t>①</a:t>
            </a:r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33547" y="2892114"/>
            <a:ext cx="448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③</a:t>
            </a:r>
            <a:endParaRPr lang="en-US" sz="2200" dirty="0"/>
          </a:p>
        </p:txBody>
      </p:sp>
      <p:sp>
        <p:nvSpPr>
          <p:cNvPr id="31" name="TextBox 30"/>
          <p:cNvSpPr txBox="1"/>
          <p:nvPr/>
        </p:nvSpPr>
        <p:spPr>
          <a:xfrm>
            <a:off x="3533547" y="289609"/>
            <a:ext cx="448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②</a:t>
            </a:r>
            <a:endParaRPr lang="en-US" sz="2200" dirty="0"/>
          </a:p>
        </p:txBody>
      </p:sp>
      <p:sp>
        <p:nvSpPr>
          <p:cNvPr id="32" name="Content Placeholder 3"/>
          <p:cNvSpPr txBox="1">
            <a:spLocks/>
          </p:cNvSpPr>
          <p:nvPr/>
        </p:nvSpPr>
        <p:spPr>
          <a:xfrm>
            <a:off x="4802587" y="712442"/>
            <a:ext cx="537441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① </a:t>
            </a:r>
            <a:r>
              <a:rPr lang="en-US" dirty="0" smtClean="0">
                <a:solidFill>
                  <a:schemeClr val="accent1"/>
                </a:solidFill>
              </a:rPr>
              <a:t>Collect content</a:t>
            </a:r>
          </a:p>
          <a:p>
            <a:pPr marL="0" indent="0">
              <a:buNone/>
            </a:pPr>
            <a:r>
              <a:rPr lang="en-US" sz="2200" dirty="0" smtClean="0"/>
              <a:t>② </a:t>
            </a:r>
            <a:r>
              <a:rPr lang="en-US" dirty="0" smtClean="0"/>
              <a:t>Organize content</a:t>
            </a:r>
          </a:p>
          <a:p>
            <a:pPr marL="0" indent="0">
              <a:buNone/>
            </a:pPr>
            <a:r>
              <a:rPr lang="en-US" sz="2200" dirty="0" smtClean="0"/>
              <a:t>③ </a:t>
            </a:r>
            <a:r>
              <a:rPr lang="en-US" dirty="0" smtClean="0"/>
              <a:t>Turn content into writing</a:t>
            </a:r>
          </a:p>
        </p:txBody>
      </p:sp>
      <p:sp>
        <p:nvSpPr>
          <p:cNvPr id="13" name="Arc 12"/>
          <p:cNvSpPr/>
          <p:nvPr/>
        </p:nvSpPr>
        <p:spPr>
          <a:xfrm rot="351854">
            <a:off x="6227389" y="2906765"/>
            <a:ext cx="1404594" cy="1416956"/>
          </a:xfrm>
          <a:prstGeom prst="arc">
            <a:avLst>
              <a:gd name="adj1" fmla="val 15485762"/>
              <a:gd name="adj2" fmla="val 0"/>
            </a:avLst>
          </a:prstGeom>
          <a:ln w="28575">
            <a:solidFill>
              <a:schemeClr val="accent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7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7" grpId="0"/>
      <p:bldP spid="28" grpId="0"/>
      <p:bldP spid="29" grpId="0"/>
      <p:bldP spid="31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2"/>
                </a:solidFill>
              </a:rPr>
              <a:t>②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Organize Content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87524" y="1825625"/>
            <a:ext cx="10216952" cy="4352544"/>
            <a:chOff x="944665" y="1918719"/>
            <a:chExt cx="10216952" cy="435254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4665" y="1918719"/>
              <a:ext cx="3219607" cy="4352544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7151" y="1918719"/>
              <a:ext cx="3214466" cy="4352544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grpSp>
          <p:nvGrpSpPr>
            <p:cNvPr id="11" name="Group 10"/>
            <p:cNvGrpSpPr/>
            <p:nvPr/>
          </p:nvGrpSpPr>
          <p:grpSpPr>
            <a:xfrm>
              <a:off x="4446965" y="1918719"/>
              <a:ext cx="3217493" cy="4352544"/>
              <a:chOff x="4446965" y="1918719"/>
              <a:chExt cx="3217493" cy="435254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46965" y="1918719"/>
                <a:ext cx="3217493" cy="4352544"/>
              </a:xfrm>
              <a:prstGeom prst="rect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/>
              <a:srcRect t="7854" b="80451"/>
              <a:stretch/>
            </p:blipFill>
            <p:spPr>
              <a:xfrm>
                <a:off x="4446965" y="2271858"/>
                <a:ext cx="3214466" cy="50904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889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2"/>
                </a:solidFill>
              </a:rPr>
              <a:t>②</a:t>
            </a:r>
            <a:r>
              <a:rPr lang="en-US" dirty="0">
                <a:solidFill>
                  <a:schemeClr val="accent2"/>
                </a:solidFill>
              </a:rPr>
              <a:t> Organize Content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2669" y="2130456"/>
            <a:ext cx="166470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collab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42669" y="4017393"/>
            <a:ext cx="1664709" cy="52322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tasks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786" y="2351507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Microtasks can be shared with collaborators</a:t>
            </a:r>
            <a:endParaRPr lang="en-US" sz="2400" dirty="0"/>
          </a:p>
        </p:txBody>
      </p:sp>
      <p:cxnSp>
        <p:nvCxnSpPr>
          <p:cNvPr id="19" name="Straight Connector 18"/>
          <p:cNvCxnSpPr>
            <a:stCxn id="4" idx="3"/>
            <a:endCxn id="12" idx="1"/>
          </p:cNvCxnSpPr>
          <p:nvPr/>
        </p:nvCxnSpPr>
        <p:spPr>
          <a:xfrm>
            <a:off x="2707378" y="2392066"/>
            <a:ext cx="1103408" cy="19027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3"/>
            <a:endCxn id="12" idx="1"/>
          </p:cNvCxnSpPr>
          <p:nvPr/>
        </p:nvCxnSpPr>
        <p:spPr>
          <a:xfrm flipV="1">
            <a:off x="2707378" y="2582340"/>
            <a:ext cx="1103408" cy="7531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6" idx="3"/>
            <a:endCxn id="12" idx="1"/>
          </p:cNvCxnSpPr>
          <p:nvPr/>
        </p:nvCxnSpPr>
        <p:spPr>
          <a:xfrm flipV="1">
            <a:off x="2707378" y="2582340"/>
            <a:ext cx="1103408" cy="169666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42669" y="3073924"/>
            <a:ext cx="1664709" cy="52322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microtask</a:t>
            </a:r>
            <a:endParaRPr lang="en-US" sz="2800" dirty="0"/>
          </a:p>
        </p:txBody>
      </p:sp>
      <p:sp>
        <p:nvSpPr>
          <p:cNvPr id="197" name="TextBox 196"/>
          <p:cNvSpPr txBox="1"/>
          <p:nvPr/>
        </p:nvSpPr>
        <p:spPr>
          <a:xfrm>
            <a:off x="1042669" y="4017393"/>
            <a:ext cx="1664709" cy="52322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mobile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67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00091 -0.1372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687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9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370EF"/>
      </a:accent1>
      <a:accent2>
        <a:srgbClr val="E95849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3105</TotalTime>
  <Words>1500</Words>
  <Application>Microsoft Office PowerPoint</Application>
  <PresentationFormat>Widescreen</PresentationFormat>
  <Paragraphs>263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Supporting Collaborative Writing with Microtasks</vt:lpstr>
      <vt:lpstr>PowerPoint Presentation</vt:lpstr>
      <vt:lpstr>PowerPoint Presentation</vt:lpstr>
      <vt:lpstr>PowerPoint Presentation</vt:lpstr>
      <vt:lpstr>① Collect Content</vt:lpstr>
      <vt:lpstr>① Collect Content</vt:lpstr>
      <vt:lpstr>PowerPoint Presentation</vt:lpstr>
      <vt:lpstr>② Organize Content</vt:lpstr>
      <vt:lpstr>② Organize Content</vt:lpstr>
      <vt:lpstr>② Organize Content</vt:lpstr>
      <vt:lpstr>PowerPoint Presentation</vt:lpstr>
      <vt:lpstr>③ Turn Content into Writing</vt:lpstr>
      <vt:lpstr>③ Turn Content into Writing</vt:lpstr>
      <vt:lpstr>③ Turn Content into Writing</vt:lpstr>
      <vt:lpstr>③ Turn Content into Writing</vt:lpstr>
      <vt:lpstr>③ Turn Content into Writing</vt:lpstr>
      <vt:lpstr>PowerPoint Presentation</vt:lpstr>
      <vt:lpstr>Collaborative Writing with the MicroWriter</vt:lpstr>
      <vt:lpstr>Writing with the MicroWriter</vt:lpstr>
      <vt:lpstr>Key MicroWriter Opportunities</vt:lpstr>
      <vt:lpstr>Key MicroWriter Challenges</vt:lpstr>
      <vt:lpstr>Summary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Collaborative Writing with Microtasks</dc:title>
  <dc:creator>Jaime Teevan</dc:creator>
  <cp:lastModifiedBy>Jaime Teevan</cp:lastModifiedBy>
  <cp:revision>79</cp:revision>
  <dcterms:created xsi:type="dcterms:W3CDTF">2016-05-03T16:47:16Z</dcterms:created>
  <dcterms:modified xsi:type="dcterms:W3CDTF">2016-05-10T21:22:21Z</dcterms:modified>
</cp:coreProperties>
</file>