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945600" cy="16459200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2787"/>
    <p:restoredTop sz="90929"/>
  </p:normalViewPr>
  <p:slideViewPr>
    <p:cSldViewPr>
      <p:cViewPr>
        <p:scale>
          <a:sx n="44" d="100"/>
          <a:sy n="44" d="100"/>
        </p:scale>
        <p:origin x="-606" y="-186"/>
      </p:cViewPr>
      <p:guideLst>
        <p:guide orient="horz" pos="5184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EDC29490-8EF8-4217-83B0-47BFF28F4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38" y="5113338"/>
            <a:ext cx="18653125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475" y="9326563"/>
            <a:ext cx="1536065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58E28-6534-423D-8460-5EDC21A4A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90B03-F40A-42BD-ACD8-02E81F738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40050" y="1462088"/>
            <a:ext cx="4662488" cy="13168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825" y="1462088"/>
            <a:ext cx="13839825" cy="13168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A7D5F-8D6B-4FD3-B1F3-1E0186C99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56AFC-9880-4CAC-B537-0D8F50FE9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10575925"/>
            <a:ext cx="18653125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6975475"/>
            <a:ext cx="18653125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7215A-8F6F-4BCA-B951-6BF408A4C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7825" y="4756150"/>
            <a:ext cx="9250363" cy="987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50588" y="4756150"/>
            <a:ext cx="9251950" cy="987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2E4B4-6041-4361-9A34-FB392AEF5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658813"/>
            <a:ext cx="19751675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3684588"/>
            <a:ext cx="9696450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5219700"/>
            <a:ext cx="9696450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7425" y="3684588"/>
            <a:ext cx="9701213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7425" y="5219700"/>
            <a:ext cx="9701213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B1CC3-DA9D-4746-A203-399C91C6F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0EE29-1AA6-4B3A-A43D-DEA10C597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5FFE0-FB10-44A3-AB73-2E01DDC9F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655638"/>
            <a:ext cx="7219950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8" y="655638"/>
            <a:ext cx="1226820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3" y="3444875"/>
            <a:ext cx="7219950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B18C6-4E92-4A03-BFAA-83F54676A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5" y="11522075"/>
            <a:ext cx="13166725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2125" y="1470025"/>
            <a:ext cx="13166725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25" y="12880975"/>
            <a:ext cx="13166725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04385-5AC6-4C3E-B70A-E76AADE84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7825" y="1462088"/>
            <a:ext cx="186547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7825" y="4756150"/>
            <a:ext cx="18654713" cy="987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7825" y="14997113"/>
            <a:ext cx="4572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779" tIns="101890" rIns="203779" bIns="101890" numCol="1" anchor="t" anchorCtr="0" compatLnSpc="1">
            <a:prstTxWarp prst="textNoShape">
              <a:avLst/>
            </a:prstTxWarp>
          </a:bodyPr>
          <a:lstStyle>
            <a:lvl1pPr algn="l">
              <a:defRPr sz="31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00938" y="14997113"/>
            <a:ext cx="69484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779" tIns="101890" rIns="203779" bIns="101890" numCol="1" anchor="t" anchorCtr="0" compatLnSpc="1">
            <a:prstTxWarp prst="textNoShape">
              <a:avLst/>
            </a:prstTxWarp>
          </a:bodyPr>
          <a:lstStyle>
            <a:lvl1pPr algn="ctr">
              <a:defRPr sz="31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30538" y="14997113"/>
            <a:ext cx="4572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779" tIns="101890" rIns="203779" bIns="101890" numCol="1" anchor="t" anchorCtr="0" compatLnSpc="1">
            <a:prstTxWarp prst="textNoShape">
              <a:avLst/>
            </a:prstTxWarp>
          </a:bodyPr>
          <a:lstStyle>
            <a:lvl1pPr>
              <a:defRPr sz="3100"/>
            </a:lvl1pPr>
          </a:lstStyle>
          <a:p>
            <a:fld id="{56EE4C98-B573-4D5F-B9A2-AAFB205B94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38350" rtl="0" eaLnBrk="0" fontAlgn="base" hangingPunct="0">
        <a:spcBef>
          <a:spcPct val="0"/>
        </a:spcBef>
        <a:spcAft>
          <a:spcPct val="0"/>
        </a:spcAft>
        <a:defRPr sz="9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038350" rtl="0" eaLnBrk="0" fontAlgn="base" hangingPunct="0">
        <a:spcBef>
          <a:spcPct val="0"/>
        </a:spcBef>
        <a:spcAft>
          <a:spcPct val="0"/>
        </a:spcAft>
        <a:defRPr sz="9800">
          <a:solidFill>
            <a:schemeClr val="tx2"/>
          </a:solidFill>
          <a:latin typeface="Times"/>
        </a:defRPr>
      </a:lvl2pPr>
      <a:lvl3pPr algn="ctr" defTabSz="2038350" rtl="0" eaLnBrk="0" fontAlgn="base" hangingPunct="0">
        <a:spcBef>
          <a:spcPct val="0"/>
        </a:spcBef>
        <a:spcAft>
          <a:spcPct val="0"/>
        </a:spcAft>
        <a:defRPr sz="9800">
          <a:solidFill>
            <a:schemeClr val="tx2"/>
          </a:solidFill>
          <a:latin typeface="Times"/>
        </a:defRPr>
      </a:lvl3pPr>
      <a:lvl4pPr algn="ctr" defTabSz="2038350" rtl="0" eaLnBrk="0" fontAlgn="base" hangingPunct="0">
        <a:spcBef>
          <a:spcPct val="0"/>
        </a:spcBef>
        <a:spcAft>
          <a:spcPct val="0"/>
        </a:spcAft>
        <a:defRPr sz="9800">
          <a:solidFill>
            <a:schemeClr val="tx2"/>
          </a:solidFill>
          <a:latin typeface="Times"/>
        </a:defRPr>
      </a:lvl4pPr>
      <a:lvl5pPr algn="ctr" defTabSz="2038350" rtl="0" eaLnBrk="0" fontAlgn="base" hangingPunct="0">
        <a:spcBef>
          <a:spcPct val="0"/>
        </a:spcBef>
        <a:spcAft>
          <a:spcPct val="0"/>
        </a:spcAft>
        <a:defRPr sz="9800">
          <a:solidFill>
            <a:schemeClr val="tx2"/>
          </a:solidFill>
          <a:latin typeface="Times"/>
        </a:defRPr>
      </a:lvl5pPr>
      <a:lvl6pPr marL="457200" algn="ctr" defTabSz="2038350" rtl="0" fontAlgn="base">
        <a:spcBef>
          <a:spcPct val="0"/>
        </a:spcBef>
        <a:spcAft>
          <a:spcPct val="0"/>
        </a:spcAft>
        <a:defRPr sz="9800">
          <a:solidFill>
            <a:schemeClr val="tx2"/>
          </a:solidFill>
          <a:latin typeface="Times"/>
        </a:defRPr>
      </a:lvl6pPr>
      <a:lvl7pPr marL="914400" algn="ctr" defTabSz="2038350" rtl="0" fontAlgn="base">
        <a:spcBef>
          <a:spcPct val="0"/>
        </a:spcBef>
        <a:spcAft>
          <a:spcPct val="0"/>
        </a:spcAft>
        <a:defRPr sz="9800">
          <a:solidFill>
            <a:schemeClr val="tx2"/>
          </a:solidFill>
          <a:latin typeface="Times"/>
        </a:defRPr>
      </a:lvl7pPr>
      <a:lvl8pPr marL="1371600" algn="ctr" defTabSz="2038350" rtl="0" fontAlgn="base">
        <a:spcBef>
          <a:spcPct val="0"/>
        </a:spcBef>
        <a:spcAft>
          <a:spcPct val="0"/>
        </a:spcAft>
        <a:defRPr sz="9800">
          <a:solidFill>
            <a:schemeClr val="tx2"/>
          </a:solidFill>
          <a:latin typeface="Times"/>
        </a:defRPr>
      </a:lvl8pPr>
      <a:lvl9pPr marL="1828800" algn="ctr" defTabSz="2038350" rtl="0" fontAlgn="base">
        <a:spcBef>
          <a:spcPct val="0"/>
        </a:spcBef>
        <a:spcAft>
          <a:spcPct val="0"/>
        </a:spcAft>
        <a:defRPr sz="9800">
          <a:solidFill>
            <a:schemeClr val="tx2"/>
          </a:solidFill>
          <a:latin typeface="Times"/>
        </a:defRPr>
      </a:lvl9pPr>
    </p:titleStyle>
    <p:bodyStyle>
      <a:lvl1pPr marL="765175" indent="-765175" algn="l" defTabSz="2038350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55763" indent="-636588" algn="l" defTabSz="2038350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47938" indent="-509588" algn="l" defTabSz="2038350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67113" indent="-509588" algn="l" defTabSz="2038350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584700" indent="-508000" algn="l" defTabSz="2038350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041900" indent="-508000" algn="l" defTabSz="2038350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5499100" indent="-508000" algn="l" defTabSz="2038350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5956300" indent="-508000" algn="l" defTabSz="2038350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6413500" indent="-508000" algn="l" defTabSz="2038350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DemoHeaderLandscape.png                                        0000001B MICROSOFT                      E7C174F0:"/>
          <p:cNvPicPr>
            <a:picLocks noChangeAspect="1" noChangeArrowheads="1"/>
          </p:cNvPicPr>
          <p:nvPr/>
        </p:nvPicPr>
        <p:blipFill>
          <a:blip r:embed="rId2"/>
          <a:srcRect b="6158"/>
          <a:stretch>
            <a:fillRect/>
          </a:stretch>
        </p:blipFill>
        <p:spPr bwMode="auto">
          <a:xfrm>
            <a:off x="-152400" y="-152400"/>
            <a:ext cx="2278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0" y="228600"/>
            <a:ext cx="16459200" cy="1971675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WiFi Ads </a:t>
            </a:r>
            <a:r>
              <a:rPr lang="en-US" sz="4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/>
            </a:r>
            <a:br>
              <a:rPr lang="en-US" sz="4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</a:br>
            <a:r>
              <a:rPr lang="en-US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Delivering Location Sensitive Ads Using Wireless Networks</a:t>
            </a:r>
          </a:p>
        </p:txBody>
      </p:sp>
      <p:pic>
        <p:nvPicPr>
          <p:cNvPr id="2053" name="Picture 13" descr="DemofooterLandscape.png                                        00000018 MICROSOFT                      E7C174F0:"/>
          <p:cNvPicPr>
            <a:picLocks noChangeAspect="1" noChangeArrowheads="1"/>
          </p:cNvPicPr>
          <p:nvPr/>
        </p:nvPicPr>
        <p:blipFill>
          <a:blip r:embed="rId3"/>
          <a:srcRect b="-4227"/>
          <a:stretch>
            <a:fillRect/>
          </a:stretch>
        </p:blipFill>
        <p:spPr bwMode="auto">
          <a:xfrm>
            <a:off x="-381000" y="14543088"/>
            <a:ext cx="2254567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leninr\Desktop\PosterShare\Screenshots\WiFiAdsScreenShot7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73600" y="8610600"/>
            <a:ext cx="1990725" cy="2105025"/>
          </a:xfrm>
          <a:prstGeom prst="rect">
            <a:avLst/>
          </a:prstGeom>
          <a:noFill/>
        </p:spPr>
      </p:pic>
      <p:pic>
        <p:nvPicPr>
          <p:cNvPr id="1032" name="Picture 8" descr="C:\Documents and Settings\leninr\Desktop\PosterShare\Screenshots\WiFiAdsScreenShot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11400" y="8610600"/>
            <a:ext cx="2019300" cy="21240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flipH="1">
            <a:off x="7696200" y="1981200"/>
            <a:ext cx="12039600" cy="5847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Ranveer Chandra, Jitu Padhye, Lenin Ravindranath, Alec Wolman</a:t>
            </a:r>
            <a:endParaRPr lang="en-US" sz="32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-152400" y="30480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2038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Motivation</a:t>
            </a:r>
            <a:endParaRPr kumimoji="0" lang="en-US" sz="3200" b="1" i="0" u="none" strike="noStrike" kern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543800" y="10210800"/>
            <a:ext cx="7086600" cy="379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mprove privacy: Client do not send any information to  APs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</a:endParaRP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Client receive beacons </a:t>
            </a:r>
          </a:p>
          <a:p>
            <a:pPr lvl="1" algn="l" defTabSz="20383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Even when not connected to any network	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</a:endParaRPr>
          </a:p>
          <a:p>
            <a:pPr lvl="1" algn="l" defTabSz="20383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Even when connected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to a particular network </a:t>
            </a: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kern="0" dirty="0" smtClean="0">
                <a:latin typeface="Corbel" pitchFamily="34" charset="0"/>
              </a:rPr>
              <a:t> Can update Ad to include dynamic information</a:t>
            </a:r>
          </a:p>
          <a:p>
            <a:pPr lvl="1" algn="l" defTabSz="20383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Number of tickets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left</a:t>
            </a:r>
          </a:p>
          <a:p>
            <a:pPr lvl="1" algn="l" defTabSz="20383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kern="0" dirty="0" smtClean="0">
                <a:latin typeface="Corbel" pitchFamily="34" charset="0"/>
              </a:rPr>
              <a:t>Daily specials in a restaurant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</a:endParaRPr>
          </a:p>
          <a:p>
            <a:pPr lvl="1" algn="l" defTabSz="20383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Stock Quotes</a:t>
            </a: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7"/>
          <p:cNvGrpSpPr>
            <a:grpSpLocks noChangeAspect="1"/>
          </p:cNvGrpSpPr>
          <p:nvPr/>
        </p:nvGrpSpPr>
        <p:grpSpPr bwMode="auto">
          <a:xfrm>
            <a:off x="13923963" y="5235575"/>
            <a:ext cx="1793875" cy="1698625"/>
            <a:chOff x="3539" y="1378"/>
            <a:chExt cx="1130" cy="1070"/>
          </a:xfrm>
        </p:grpSpPr>
        <p:sp>
          <p:nvSpPr>
            <p:cNvPr id="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3539" y="1378"/>
              <a:ext cx="1130" cy="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20000" y="3276600"/>
            <a:ext cx="6745288" cy="5562600"/>
            <a:chOff x="8875712" y="2743200"/>
            <a:chExt cx="6745288" cy="5562600"/>
          </a:xfrm>
        </p:grpSpPr>
        <p:pic>
          <p:nvPicPr>
            <p:cNvPr id="22" name="Picture 4" descr="untitl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75712" y="5181600"/>
              <a:ext cx="125888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9024127" y="6750050"/>
              <a:ext cx="156767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rbel" pitchFamily="34" charset="0"/>
                </a:rPr>
                <a:t>AdCenter AP</a:t>
              </a:r>
            </a:p>
            <a:p>
              <a:r>
                <a:rPr lang="en-US" sz="2000" dirty="0">
                  <a:latin typeface="Corbel" pitchFamily="34" charset="0"/>
                </a:rPr>
                <a:t>at CoffeeDay</a:t>
              </a:r>
            </a:p>
          </p:txBody>
        </p:sp>
        <p:sp>
          <p:nvSpPr>
            <p:cNvPr id="26" name="Arc 9"/>
            <p:cNvSpPr>
              <a:spLocks noChangeAspect="1"/>
            </p:cNvSpPr>
            <p:nvPr/>
          </p:nvSpPr>
          <p:spPr bwMode="auto">
            <a:xfrm rot="2018351">
              <a:off x="10134600" y="5638800"/>
              <a:ext cx="457200" cy="495300"/>
            </a:xfrm>
            <a:custGeom>
              <a:avLst/>
              <a:gdLst>
                <a:gd name="T0" fmla="*/ 0 w 21600"/>
                <a:gd name="T1" fmla="*/ 0 h 21600"/>
                <a:gd name="T2" fmla="*/ 457200 w 21600"/>
                <a:gd name="T3" fmla="*/ 495300 h 21600"/>
                <a:gd name="T4" fmla="*/ 0 w 21600"/>
                <a:gd name="T5" fmla="*/ 49530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7" name="Arc 10"/>
            <p:cNvSpPr>
              <a:spLocks noChangeAspect="1"/>
            </p:cNvSpPr>
            <p:nvPr/>
          </p:nvSpPr>
          <p:spPr bwMode="auto">
            <a:xfrm rot="2018351">
              <a:off x="10348913" y="5646738"/>
              <a:ext cx="547687" cy="593725"/>
            </a:xfrm>
            <a:custGeom>
              <a:avLst/>
              <a:gdLst>
                <a:gd name="T0" fmla="*/ 0 w 21600"/>
                <a:gd name="T1" fmla="*/ 0 h 21600"/>
                <a:gd name="T2" fmla="*/ 547687 w 21600"/>
                <a:gd name="T3" fmla="*/ 593725 h 21600"/>
                <a:gd name="T4" fmla="*/ 0 w 21600"/>
                <a:gd name="T5" fmla="*/ 5937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8" name="Arc 11"/>
            <p:cNvSpPr>
              <a:spLocks noChangeAspect="1"/>
            </p:cNvSpPr>
            <p:nvPr/>
          </p:nvSpPr>
          <p:spPr bwMode="auto">
            <a:xfrm rot="2018351">
              <a:off x="10637838" y="5638800"/>
              <a:ext cx="639762" cy="693738"/>
            </a:xfrm>
            <a:custGeom>
              <a:avLst/>
              <a:gdLst>
                <a:gd name="T0" fmla="*/ 0 w 21600"/>
                <a:gd name="T1" fmla="*/ 0 h 21600"/>
                <a:gd name="T2" fmla="*/ 639762 w 21600"/>
                <a:gd name="T3" fmla="*/ 693738 h 21600"/>
                <a:gd name="T4" fmla="*/ 0 w 21600"/>
                <a:gd name="T5" fmla="*/ 69373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9" name="Arc 12"/>
            <p:cNvSpPr>
              <a:spLocks noChangeAspect="1"/>
            </p:cNvSpPr>
            <p:nvPr/>
          </p:nvSpPr>
          <p:spPr bwMode="auto">
            <a:xfrm rot="2018351">
              <a:off x="10925175" y="5638800"/>
              <a:ext cx="733425" cy="795338"/>
            </a:xfrm>
            <a:custGeom>
              <a:avLst/>
              <a:gdLst>
                <a:gd name="T0" fmla="*/ 0 w 21600"/>
                <a:gd name="T1" fmla="*/ 0 h 21600"/>
                <a:gd name="T2" fmla="*/ 733425 w 21600"/>
                <a:gd name="T3" fmla="*/ 795338 h 21600"/>
                <a:gd name="T4" fmla="*/ 0 w 21600"/>
                <a:gd name="T5" fmla="*/ 79533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0" name="Arc 13"/>
            <p:cNvSpPr>
              <a:spLocks/>
            </p:cNvSpPr>
            <p:nvPr/>
          </p:nvSpPr>
          <p:spPr bwMode="auto">
            <a:xfrm rot="2018351">
              <a:off x="11125200" y="5562600"/>
              <a:ext cx="914400" cy="990600"/>
            </a:xfrm>
            <a:custGeom>
              <a:avLst/>
              <a:gdLst>
                <a:gd name="T0" fmla="*/ 0 w 21600"/>
                <a:gd name="T1" fmla="*/ 0 h 21600"/>
                <a:gd name="T2" fmla="*/ 914400 w 21600"/>
                <a:gd name="T3" fmla="*/ 990600 h 21600"/>
                <a:gd name="T4" fmla="*/ 0 w 21600"/>
                <a:gd name="T5" fmla="*/ 99060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10496022" y="4248090"/>
              <a:ext cx="1499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rbel" pitchFamily="34" charset="0"/>
                </a:rPr>
                <a:t>WiFi Beacon</a:t>
              </a:r>
            </a:p>
          </p:txBody>
        </p:sp>
        <p:pic>
          <p:nvPicPr>
            <p:cNvPr id="32" name="Picture 15" descr="MCj0398381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17675" y="6242050"/>
              <a:ext cx="898525" cy="198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 descr="MCj0398417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325600" y="3200400"/>
              <a:ext cx="933450" cy="198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9067800" y="807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5316200" y="807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10335629" y="7786688"/>
              <a:ext cx="29231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Corbel" pitchFamily="34" charset="0"/>
                </a:rPr>
                <a:t>Within 250 m of CoffeeDay</a:t>
              </a:r>
            </a:p>
          </p:txBody>
        </p:sp>
        <p:sp>
          <p:nvSpPr>
            <p:cNvPr id="38" name="AutoShape 23"/>
            <p:cNvSpPr>
              <a:spLocks noChangeArrowheads="1"/>
            </p:cNvSpPr>
            <p:nvPr/>
          </p:nvSpPr>
          <p:spPr bwMode="auto">
            <a:xfrm>
              <a:off x="12649200" y="2743200"/>
              <a:ext cx="1676400" cy="838200"/>
            </a:xfrm>
            <a:prstGeom prst="cloudCallout">
              <a:avLst>
                <a:gd name="adj1" fmla="val 54926"/>
                <a:gd name="adj2" fmla="val 6647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latin typeface="Corbel" pitchFamily="34" charset="0"/>
                </a:rPr>
                <a:t>CoffeeDay close to </a:t>
              </a:r>
              <a:r>
                <a:rPr lang="en-US" sz="1200" dirty="0" smtClean="0">
                  <a:latin typeface="Corbel" pitchFamily="34" charset="0"/>
                </a:rPr>
                <a:t>me..</a:t>
              </a:r>
            </a:p>
            <a:p>
              <a:r>
                <a:rPr lang="en-US" sz="1200" dirty="0" smtClean="0">
                  <a:latin typeface="Corbel" pitchFamily="34" charset="0"/>
                </a:rPr>
                <a:t>Hmm..   </a:t>
              </a:r>
              <a:endParaRPr lang="en-US" sz="1200" dirty="0">
                <a:latin typeface="Corbel" pitchFamily="34" charset="0"/>
              </a:endParaRPr>
            </a:p>
          </p:txBody>
        </p:sp>
        <p:sp>
          <p:nvSpPr>
            <p:cNvPr id="39" name="AutoShape 24"/>
            <p:cNvSpPr>
              <a:spLocks noChangeArrowheads="1"/>
            </p:cNvSpPr>
            <p:nvPr/>
          </p:nvSpPr>
          <p:spPr bwMode="auto">
            <a:xfrm>
              <a:off x="12649200" y="5937250"/>
              <a:ext cx="1676400" cy="838200"/>
            </a:xfrm>
            <a:prstGeom prst="cloudCallout">
              <a:avLst>
                <a:gd name="adj1" fmla="val 54926"/>
                <a:gd name="adj2" fmla="val 6647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solidFill>
                    <a:srgbClr val="0000FF"/>
                  </a:solidFill>
                  <a:latin typeface="Corbel" pitchFamily="34" charset="0"/>
                </a:rPr>
                <a:t>I love Hot </a:t>
              </a:r>
              <a:r>
                <a:rPr lang="en-US" sz="1200" dirty="0" smtClean="0">
                  <a:solidFill>
                    <a:srgbClr val="0000FF"/>
                  </a:solidFill>
                  <a:latin typeface="Corbel" pitchFamily="34" charset="0"/>
                </a:rPr>
                <a:t>Choc. </a:t>
              </a:r>
              <a:r>
                <a:rPr lang="en-US" sz="1200" dirty="0">
                  <a:solidFill>
                    <a:srgbClr val="0000FF"/>
                  </a:solidFill>
                  <a:latin typeface="Corbel" pitchFamily="34" charset="0"/>
                </a:rPr>
                <a:t>Go to CoffeeDay </a:t>
              </a:r>
              <a:r>
                <a:rPr lang="en-US" sz="1200" dirty="0">
                  <a:solidFill>
                    <a:srgbClr val="0000FF"/>
                  </a:solidFill>
                  <a:latin typeface="Corbel" pitchFamily="34" charset="0"/>
                  <a:sym typeface="Wingdings" pitchFamily="2" charset="2"/>
                </a:rPr>
                <a:t></a:t>
              </a:r>
              <a:endParaRPr lang="en-US" sz="1200" dirty="0">
                <a:solidFill>
                  <a:srgbClr val="0000FF"/>
                </a:solidFill>
                <a:latin typeface="Corbel" pitchFamily="34" charset="0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9448800" y="4694238"/>
              <a:ext cx="1143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 dirty="0">
                  <a:latin typeface="Corbel" pitchFamily="34" charset="0"/>
                </a:rPr>
                <a:t>Coffee Day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10591800" y="4694238"/>
              <a:ext cx="3048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 dirty="0">
                  <a:latin typeface="Corbel" pitchFamily="34" charset="0"/>
                </a:rPr>
                <a:t>Drink of the day is Hot Chocolate</a:t>
              </a: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13892642" y="5235714"/>
              <a:ext cx="1728358" cy="70788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Corbel" pitchFamily="34" charset="0"/>
                </a:rPr>
                <a:t>Client running </a:t>
              </a:r>
              <a:endParaRPr lang="en-US" sz="2000" dirty="0" smtClean="0">
                <a:latin typeface="Corbel" pitchFamily="34" charset="0"/>
              </a:endParaRPr>
            </a:p>
            <a:p>
              <a:pPr algn="ctr"/>
              <a:r>
                <a:rPr lang="en-US" sz="2000" dirty="0" smtClean="0">
                  <a:latin typeface="Corbel" pitchFamily="34" charset="0"/>
                </a:rPr>
                <a:t>our </a:t>
              </a:r>
              <a:r>
                <a:rPr lang="en-US" sz="2000" dirty="0">
                  <a:latin typeface="Corbel" pitchFamily="34" charset="0"/>
                </a:rPr>
                <a:t>software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 flipH="1" flipV="1">
              <a:off x="12192000" y="5104606"/>
              <a:ext cx="1588" cy="624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itle 1"/>
          <p:cNvSpPr txBox="1">
            <a:spLocks/>
          </p:cNvSpPr>
          <p:nvPr/>
        </p:nvSpPr>
        <p:spPr bwMode="auto">
          <a:xfrm>
            <a:off x="7315200" y="3048000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2038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Scenario</a:t>
            </a:r>
            <a:endParaRPr kumimoji="0" lang="en-US" sz="3200" b="1" i="0" u="none" strike="noStrike" kern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14782800" y="76962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2038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Example Usage</a:t>
            </a:r>
            <a:endParaRPr kumimoji="0" lang="en-US" sz="3200" b="1" i="0" u="none" strike="noStrike" kern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152400" y="3810000"/>
            <a:ext cx="716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Explosive growth in Wi-Fi Networks</a:t>
            </a: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Delivery of Advertisements over the Internet has become a huge market</a:t>
            </a:r>
          </a:p>
          <a:p>
            <a:pPr marL="457200" marR="0" lvl="1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Ads are targeted – relevant to the user</a:t>
            </a: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Location Sensitive Advertisements will be a very important market in the near future</a:t>
            </a: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 descr="C:\Documents and Settings\leninr\Desktop\PosterShare\Screenshots\WiFiAdsScreenShot6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735800" y="8639175"/>
            <a:ext cx="1981200" cy="2105025"/>
          </a:xfrm>
          <a:prstGeom prst="rect">
            <a:avLst/>
          </a:prstGeom>
          <a:noFill/>
        </p:spPr>
      </p:pic>
      <p:sp>
        <p:nvSpPr>
          <p:cNvPr id="54" name="Title 1"/>
          <p:cNvSpPr txBox="1">
            <a:spLocks/>
          </p:cNvSpPr>
          <p:nvPr/>
        </p:nvSpPr>
        <p:spPr bwMode="auto">
          <a:xfrm>
            <a:off x="14859000" y="111252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2038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bel" pitchFamily="34" charset="0"/>
                <a:ea typeface="+mj-ea"/>
                <a:cs typeface="+mj-cs"/>
              </a:rPr>
              <a:t>Network Selection</a:t>
            </a:r>
            <a:endParaRPr kumimoji="0" lang="en-US" sz="3200" b="1" i="0" u="none" strike="noStrike" kern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7543800" y="93726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2038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Advantages</a:t>
            </a:r>
            <a:endParaRPr kumimoji="0" lang="en-US" sz="3200" b="1" i="0" u="none" strike="noStrike" kern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 bwMode="auto">
          <a:xfrm>
            <a:off x="76200" y="67818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2038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802.11</a:t>
            </a:r>
            <a:r>
              <a:rPr kumimoji="0" lang="en-US" sz="3200" b="1" i="0" u="none" strike="noStrike" kern="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Beaconing Protocol</a:t>
            </a:r>
            <a:endParaRPr kumimoji="0" lang="en-US" sz="3200" b="1" i="0" u="none" strike="noStrike" kern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14782800" y="30480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2038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Sending Ads</a:t>
            </a:r>
            <a:endParaRPr kumimoji="0" lang="en-US" sz="3200" b="1" i="0" u="none" strike="noStrike" kern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0" y="1104900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2038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Basic Idea</a:t>
            </a:r>
            <a:endParaRPr kumimoji="0" lang="en-US" sz="3200" b="1" i="0" u="none" strike="noStrike" kern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935200" y="12174141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rbel" pitchFamily="34" charset="0"/>
              </a:rPr>
              <a:t>Overload Beacons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Corbel" pitchFamily="34" charset="0"/>
              </a:rPr>
              <a:t> Price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Corbel" pitchFamily="34" charset="0"/>
              </a:rPr>
              <a:t> Rates supported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Corbel" pitchFamily="34" charset="0"/>
              </a:rPr>
              <a:t> # Users Connected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Corbel" pitchFamily="34" charset="0"/>
              </a:rPr>
              <a:t> Utilization</a:t>
            </a:r>
            <a:endParaRPr lang="en-US" sz="2200" dirty="0">
              <a:latin typeface="Corbel" pitchFamily="34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 bwMode="auto">
          <a:xfrm>
            <a:off x="152400" y="7524623"/>
            <a:ext cx="7086600" cy="260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Wi-Fi clients perform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scans to discover nearby APs (dis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connected and connected)</a:t>
            </a: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Passive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Scans -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Stations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switch channels,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 listening for beacons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rbel" pitchFamily="34" charset="0"/>
            </a:endParaRP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Active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 Scans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-</a:t>
            </a:r>
            <a:r>
              <a:rPr lang="en-US" kern="0" dirty="0" smtClean="0">
                <a:latin typeface="Corbel" pitchFamily="34" charset="0"/>
              </a:rPr>
              <a:t>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Stations send probe requests, listen for probe responses</a:t>
            </a: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152400" y="11811000"/>
            <a:ext cx="731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Send Ad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Text as part of beacons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</a:endParaRP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Modify certain fields in the beacons to carry Ads</a:t>
            </a: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kern="0" dirty="0" smtClean="0">
                <a:latin typeface="Corbel" pitchFamily="34" charset="0"/>
              </a:rPr>
              <a:t> Software at the client extracts Ad text from beacons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</a:endParaRP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kern="0" dirty="0" smtClean="0">
                <a:latin typeface="Corbel" pitchFamily="34" charset="0"/>
              </a:rPr>
              <a:t> Implicitly location sensitive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</a:endParaRP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“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Push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” model of ad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delivery</a:t>
            </a: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48800" y="15247203"/>
            <a:ext cx="3565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</a:rPr>
              <a:t>http://wifiads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038" name="Picture 14" descr="C:\Documents and Settings\leninr\Desktop\PosterShare\Screenshots\WiFiAdsScreenShot9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78400" y="12077700"/>
            <a:ext cx="1981200" cy="2095500"/>
          </a:xfrm>
          <a:prstGeom prst="rect">
            <a:avLst/>
          </a:prstGeom>
          <a:noFill/>
        </p:spPr>
      </p:pic>
      <p:pic>
        <p:nvPicPr>
          <p:cNvPr id="1039" name="Picture 15" descr="C:\Documents and Settings\leninr\Desktop\PosterShare\Screenshots\WiFiAdsScreenShot10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812000" y="12077700"/>
            <a:ext cx="1981200" cy="2095500"/>
          </a:xfrm>
          <a:prstGeom prst="rect">
            <a:avLst/>
          </a:prstGeom>
          <a:noFill/>
        </p:spPr>
      </p:pic>
      <p:cxnSp>
        <p:nvCxnSpPr>
          <p:cNvPr id="83" name="Straight Connector 82"/>
          <p:cNvCxnSpPr/>
          <p:nvPr/>
        </p:nvCxnSpPr>
        <p:spPr bwMode="auto">
          <a:xfrm rot="16200000" flipH="1">
            <a:off x="1790699" y="8724900"/>
            <a:ext cx="112776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16200000" flipH="1">
            <a:off x="9029700" y="8801100"/>
            <a:ext cx="112776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14859000" y="3886200"/>
            <a:ext cx="708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779" tIns="101890" rIns="203779" bIns="101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Break Ad into fragments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and send in successive beacons</a:t>
            </a:r>
          </a:p>
          <a:p>
            <a:pPr marL="0" marR="0" lvl="0" indent="0" algn="l" defTabSz="2038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kern="0" dirty="0" smtClean="0">
                <a:latin typeface="Corbel" pitchFamily="34" charset="0"/>
              </a:rPr>
              <a:t> Three ways to send Ads</a:t>
            </a:r>
          </a:p>
          <a:p>
            <a:pPr lvl="1" algn="l" defTabSz="20383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kern="0" dirty="0" smtClean="0">
                <a:latin typeface="Corbel" pitchFamily="34" charset="0"/>
              </a:rPr>
              <a:t> In SSID</a:t>
            </a:r>
          </a:p>
          <a:p>
            <a:pPr lvl="1" algn="l" defTabSz="20383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 BSSID</a:t>
            </a:r>
          </a:p>
          <a:p>
            <a:pPr lvl="1" algn="l" defTabSz="20383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kern="0" dirty="0" smtClean="0">
                <a:latin typeface="Corbel" pitchFamily="34" charset="0"/>
              </a:rPr>
              <a:t> Beacon Information Element</a:t>
            </a:r>
          </a:p>
          <a:p>
            <a:pPr algn="l" defTabSz="20383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</a:rPr>
              <a:t>Tradeoff between Bandwidth and ease of deployment</a:t>
            </a: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000375" y="9677400"/>
            <a:ext cx="4238625" cy="1143000"/>
            <a:chOff x="2892425" y="9753600"/>
            <a:chExt cx="4238625" cy="1143000"/>
          </a:xfrm>
        </p:grpSpPr>
        <p:pic>
          <p:nvPicPr>
            <p:cNvPr id="61" name="Picture 40" descr="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92425" y="9753600"/>
              <a:ext cx="4238625" cy="5619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pic>
          <p:nvPicPr>
            <p:cNvPr id="62" name="Picture 41" descr="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92425" y="10353675"/>
              <a:ext cx="4229100" cy="5429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64" name="Text Box 46"/>
            <p:cNvSpPr txBox="1">
              <a:spLocks noChangeArrowheads="1"/>
            </p:cNvSpPr>
            <p:nvPr/>
          </p:nvSpPr>
          <p:spPr bwMode="auto">
            <a:xfrm>
              <a:off x="5606566" y="9779000"/>
              <a:ext cx="1002197" cy="2769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ahoma" pitchFamily="34" charset="0"/>
                  <a:cs typeface="Tahoma" pitchFamily="34" charset="0"/>
                </a:rPr>
                <a:t>Connected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2018-12-23T01:09:06+00:00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72E911CB-2510-4DAD-8690-DB324E6C105D}"/>
</file>

<file path=customXml/itemProps2.xml><?xml version="1.0" encoding="utf-8"?>
<ds:datastoreItem xmlns:ds="http://schemas.openxmlformats.org/officeDocument/2006/customXml" ds:itemID="{FC9E7F23-C048-45A9-942D-037F221E77F5}"/>
</file>

<file path=customXml/itemProps3.xml><?xml version="1.0" encoding="utf-8"?>
<ds:datastoreItem xmlns:ds="http://schemas.openxmlformats.org/officeDocument/2006/customXml" ds:itemID="{E86A853C-7477-4F78-B939-87DD6F7325CE}"/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258</Words>
  <Application>Microsoft PowerPoint</Application>
  <PresentationFormat>Custom</PresentationFormat>
  <Paragraphs>54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WiFi Ads  Delivering Location Sensitive Ads Using Wireless Networks</vt:lpstr>
    </vt:vector>
  </TitlesOfParts>
  <Company>	閈]狴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Header Title Here (Adjust font size to fit)</dc:title>
  <dc:creator>paulette subert</dc:creator>
  <cp:lastModifiedBy>t-lenins</cp:lastModifiedBy>
  <cp:revision>187</cp:revision>
  <dcterms:created xsi:type="dcterms:W3CDTF">2007-01-10T18:45:26Z</dcterms:created>
  <dcterms:modified xsi:type="dcterms:W3CDTF">2007-03-01T13:19:34Z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