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9" r:id="rId2"/>
    <p:sldId id="347" r:id="rId3"/>
    <p:sldId id="361" r:id="rId4"/>
    <p:sldId id="371" r:id="rId5"/>
    <p:sldId id="386" r:id="rId6"/>
    <p:sldId id="388" r:id="rId7"/>
    <p:sldId id="363" r:id="rId8"/>
    <p:sldId id="385" r:id="rId9"/>
    <p:sldId id="382" r:id="rId10"/>
    <p:sldId id="348" r:id="rId11"/>
    <p:sldId id="354" r:id="rId12"/>
    <p:sldId id="350" r:id="rId13"/>
    <p:sldId id="369" r:id="rId14"/>
    <p:sldId id="370" r:id="rId15"/>
    <p:sldId id="408" r:id="rId16"/>
    <p:sldId id="404" r:id="rId17"/>
    <p:sldId id="355" r:id="rId18"/>
    <p:sldId id="349" r:id="rId19"/>
    <p:sldId id="356" r:id="rId20"/>
    <p:sldId id="357" r:id="rId21"/>
    <p:sldId id="390" r:id="rId22"/>
    <p:sldId id="391" r:id="rId23"/>
    <p:sldId id="392" r:id="rId24"/>
    <p:sldId id="393" r:id="rId25"/>
    <p:sldId id="395" r:id="rId26"/>
    <p:sldId id="396" r:id="rId27"/>
    <p:sldId id="397" r:id="rId28"/>
    <p:sldId id="398" r:id="rId29"/>
    <p:sldId id="399" r:id="rId30"/>
    <p:sldId id="400" r:id="rId31"/>
    <p:sldId id="360" r:id="rId32"/>
    <p:sldId id="402" r:id="rId33"/>
    <p:sldId id="367" r:id="rId34"/>
    <p:sldId id="321" r:id="rId35"/>
    <p:sldId id="406" r:id="rId36"/>
    <p:sldId id="405" r:id="rId37"/>
    <p:sldId id="407" r:id="rId38"/>
    <p:sldId id="40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E46C0A"/>
    <a:srgbClr val="0070C0"/>
    <a:srgbClr val="008000"/>
    <a:srgbClr val="009900"/>
    <a:srgbClr val="D7D200"/>
    <a:srgbClr val="CC99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4" autoAdjust="0"/>
  </p:normalViewPr>
  <p:slideViewPr>
    <p:cSldViewPr>
      <p:cViewPr varScale="1">
        <p:scale>
          <a:sx n="96" d="100"/>
          <a:sy n="96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evan\Desktop\DiffIE\diffie%20feed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/>
      <c:barChart>
        <c:barDir val="bar"/>
        <c:grouping val="percentStacked"/>
        <c:ser>
          <c:idx val="0"/>
          <c:order val="0"/>
          <c:tx>
            <c:strRef>
              <c:f>General!$A$15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cat>
            <c:strRef>
              <c:f>General!$B$14:$G$14</c:f>
              <c:strCache>
                <c:ptCount val="6"/>
                <c:pt idx="0">
                  <c:v>Nothing highlighted</c:v>
                </c:pt>
                <c:pt idx="1">
                  <c:v>Too much highlighted</c:v>
                </c:pt>
                <c:pt idx="2">
                  <c:v>Unexpected highlighting</c:v>
                </c:pt>
                <c:pt idx="3">
                  <c:v>… that was important</c:v>
                </c:pt>
                <c:pt idx="4">
                  <c:v>… that was interesting</c:v>
                </c:pt>
                <c:pt idx="5">
                  <c:v>… that was distracting</c:v>
                </c:pt>
              </c:strCache>
            </c:strRef>
          </c:cat>
          <c:val>
            <c:numRef>
              <c:f>General!$B$15:$G$15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General!$A$16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General!$B$14:$G$14</c:f>
              <c:strCache>
                <c:ptCount val="6"/>
                <c:pt idx="0">
                  <c:v>Nothing highlighted</c:v>
                </c:pt>
                <c:pt idx="1">
                  <c:v>Too much highlighted</c:v>
                </c:pt>
                <c:pt idx="2">
                  <c:v>Unexpected highlighting</c:v>
                </c:pt>
                <c:pt idx="3">
                  <c:v>… that was important</c:v>
                </c:pt>
                <c:pt idx="4">
                  <c:v>… that was interesting</c:v>
                </c:pt>
                <c:pt idx="5">
                  <c:v>… that was distracting</c:v>
                </c:pt>
              </c:strCache>
            </c:strRef>
          </c:cat>
          <c:val>
            <c:numRef>
              <c:f>General!$B$16:$G$16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General!$A$17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General!$B$14:$G$14</c:f>
              <c:strCache>
                <c:ptCount val="6"/>
                <c:pt idx="0">
                  <c:v>Nothing highlighted</c:v>
                </c:pt>
                <c:pt idx="1">
                  <c:v>Too much highlighted</c:v>
                </c:pt>
                <c:pt idx="2">
                  <c:v>Unexpected highlighting</c:v>
                </c:pt>
                <c:pt idx="3">
                  <c:v>… that was important</c:v>
                </c:pt>
                <c:pt idx="4">
                  <c:v>… that was interesting</c:v>
                </c:pt>
                <c:pt idx="5">
                  <c:v>… that was distracting</c:v>
                </c:pt>
              </c:strCache>
            </c:strRef>
          </c:cat>
          <c:val>
            <c:numRef>
              <c:f>General!$B$17:$G$17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General!$A$18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General!$B$14:$G$14</c:f>
              <c:strCache>
                <c:ptCount val="6"/>
                <c:pt idx="0">
                  <c:v>Nothing highlighted</c:v>
                </c:pt>
                <c:pt idx="1">
                  <c:v>Too much highlighted</c:v>
                </c:pt>
                <c:pt idx="2">
                  <c:v>Unexpected highlighting</c:v>
                </c:pt>
                <c:pt idx="3">
                  <c:v>… that was important</c:v>
                </c:pt>
                <c:pt idx="4">
                  <c:v>… that was interesting</c:v>
                </c:pt>
                <c:pt idx="5">
                  <c:v>… that was distracting</c:v>
                </c:pt>
              </c:strCache>
            </c:strRef>
          </c:cat>
          <c:val>
            <c:numRef>
              <c:f>General!$B$18:$G$18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General!$A$19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General!$B$14:$G$14</c:f>
              <c:strCache>
                <c:ptCount val="6"/>
                <c:pt idx="0">
                  <c:v>Nothing highlighted</c:v>
                </c:pt>
                <c:pt idx="1">
                  <c:v>Too much highlighted</c:v>
                </c:pt>
                <c:pt idx="2">
                  <c:v>Unexpected highlighting</c:v>
                </c:pt>
                <c:pt idx="3">
                  <c:v>… that was important</c:v>
                </c:pt>
                <c:pt idx="4">
                  <c:v>… that was interesting</c:v>
                </c:pt>
                <c:pt idx="5">
                  <c:v>… that was distracting</c:v>
                </c:pt>
              </c:strCache>
            </c:strRef>
          </c:cat>
          <c:val>
            <c:numRef>
              <c:f>General!$B$19:$G$19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overlap val="100"/>
        <c:axId val="27096960"/>
        <c:axId val="27098496"/>
      </c:barChart>
      <c:catAx>
        <c:axId val="27096960"/>
        <c:scaling>
          <c:orientation val="maxMin"/>
        </c:scaling>
        <c:axPos val="l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7098496"/>
        <c:crosses val="autoZero"/>
        <c:auto val="1"/>
        <c:lblAlgn val="ctr"/>
        <c:lblOffset val="100"/>
      </c:catAx>
      <c:valAx>
        <c:axId val="27098496"/>
        <c:scaling>
          <c:orientation val="minMax"/>
        </c:scaling>
        <c:delete val="1"/>
        <c:axPos val="t"/>
        <c:majorGridlines/>
        <c:numFmt formatCode="0%" sourceLinked="1"/>
        <c:tickLblPos val="none"/>
        <c:crossAx val="27096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9E8C-40BE-4159-816E-458BBE8D6C9D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0F12-1806-481A-9778-A60F1F0D7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Ask people what they would do first if they downloaded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 and tried it out.</a:t>
            </a:r>
          </a:p>
          <a:p>
            <a:r>
              <a:rPr lang="en-US" baseline="0" dirty="0" smtClean="0"/>
              <a:t>Do an experience interview with audience members based on last Web page visited.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headline: Tsunami kills scores in Samoan islands – rest of article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studying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, we saw e</a:t>
            </a:r>
            <a:r>
              <a:rPr lang="en-US" dirty="0" smtClean="0"/>
              <a:t>xamples of expected use</a:t>
            </a:r>
          </a:p>
          <a:p>
            <a:r>
              <a:rPr lang="en-US" dirty="0" smtClean="0"/>
              <a:t>But also many unexpected examples</a:t>
            </a:r>
          </a:p>
          <a:p>
            <a:r>
              <a:rPr lang="en-US" dirty="0" smtClean="0"/>
              <a:t>Interestingly,</a:t>
            </a:r>
            <a:r>
              <a:rPr lang="en-US" baseline="0" dirty="0" smtClean="0"/>
              <a:t> s</a:t>
            </a:r>
            <a:r>
              <a:rPr lang="en-US" dirty="0" smtClean="0"/>
              <a:t>ometimes</a:t>
            </a:r>
            <a:r>
              <a:rPr lang="en-US" baseline="0" dirty="0" smtClean="0"/>
              <a:t> </a:t>
            </a:r>
            <a:r>
              <a:rPr lang="en-US" dirty="0" smtClean="0"/>
              <a:t>the expected scenarios aren’t the most useful because sites are already designed around supporting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can be problematic on sites</a:t>
            </a:r>
            <a:r>
              <a:rPr lang="en-US" baseline="0" dirty="0" smtClean="0"/>
              <a:t> designed around monitoring, because the highlighting is distracting.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</a:t>
            </a:r>
            <a:r>
              <a:rPr lang="en-US" dirty="0" err="1" smtClean="0"/>
              <a:t>DiffIE</a:t>
            </a:r>
            <a:r>
              <a:rPr lang="en-US" dirty="0" smtClean="0"/>
              <a:t> helps find new content, if a page</a:t>
            </a:r>
            <a:r>
              <a:rPr lang="en-US" baseline="0" dirty="0" smtClean="0"/>
              <a:t> is too dynamic it can be overwhelming.</a:t>
            </a:r>
          </a:p>
          <a:p>
            <a:r>
              <a:rPr lang="en-US" baseline="0" dirty="0" smtClean="0"/>
              <a:t>We deal with this by not highlighting instances where there’s been too much change, but there might be a better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longer term deployment with more people, deeper study of </a:t>
            </a:r>
            <a:r>
              <a:rPr lang="en-US" dirty="0" err="1" smtClean="0"/>
              <a:t>DiffIE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rate people typically visit pages (14-97 pages/day) it takes</a:t>
            </a:r>
            <a:r>
              <a:rPr lang="en-US" baseline="0" dirty="0" smtClean="0"/>
              <a:t> several months to fill a 500MB cache.</a:t>
            </a:r>
            <a:br>
              <a:rPr lang="en-US" baseline="0" dirty="0" smtClean="0"/>
            </a:br>
            <a:r>
              <a:rPr lang="en-US" baseline="0" dirty="0" smtClean="0"/>
              <a:t>Privacy preserving: Local, hashed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0F12-1806-481A-9778-A60F1F0D7D2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12E4-B192-49F6-8195-FB8819AF5DBF}" type="datetimeFigureOut">
              <a:rPr lang="en-US" smtClean="0"/>
              <a:pPr/>
              <a:t>10/7/2009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E7C18-AF27-49A3-B4D7-629404B5B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          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DiffIE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: Changing How You       View Changes on the Web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Jaime Teevan, Susan T. Dumais,            Daniel J. Liebling, and Richard L. Hughes</a:t>
            </a:r>
          </a:p>
          <a:p>
            <a:r>
              <a:rPr lang="en-US" sz="2600" dirty="0" smtClean="0">
                <a:solidFill>
                  <a:srgbClr val="0070C0"/>
                </a:solidFill>
              </a:rPr>
              <a:t>Microsoft Research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117" y="1905602"/>
            <a:ext cx="973883" cy="9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96" y="1379129"/>
            <a:ext cx="4132408" cy="40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1371600"/>
            <a:ext cx="5257800" cy="4572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i="1" dirty="0" err="1" smtClean="0"/>
              <a:t>DiffIE</a:t>
            </a:r>
            <a:r>
              <a:rPr lang="en-US" dirty="0" smtClean="0"/>
              <a:t> works</a:t>
            </a:r>
          </a:p>
          <a:p>
            <a:r>
              <a:rPr lang="en-US" dirty="0" smtClean="0"/>
              <a:t>How we studied </a:t>
            </a:r>
            <a:r>
              <a:rPr lang="en-US" i="1" dirty="0" err="1" smtClean="0"/>
              <a:t>DiffIE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i="1" dirty="0" err="1" smtClean="0"/>
              <a:t>DiffIE</a:t>
            </a:r>
            <a:r>
              <a:rPr lang="en-US" dirty="0" smtClean="0"/>
              <a:t> is used</a:t>
            </a:r>
          </a:p>
          <a:p>
            <a:r>
              <a:rPr lang="en-US" dirty="0" smtClean="0"/>
              <a:t>Conclusions and future work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96" y="1379129"/>
            <a:ext cx="4132408" cy="40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1371600"/>
            <a:ext cx="5257800" cy="4572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i="1" cap="none" dirty="0" err="1" smtClean="0"/>
              <a:t>DiffIE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971800" y="2057400"/>
            <a:ext cx="5334000" cy="3200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029200" y="1981200"/>
            <a:ext cx="3352800" cy="3352800"/>
            <a:chOff x="5029200" y="1981200"/>
            <a:chExt cx="3352800" cy="3352800"/>
          </a:xfrm>
        </p:grpSpPr>
        <p:sp>
          <p:nvSpPr>
            <p:cNvPr id="56" name="Rectangle 55"/>
            <p:cNvSpPr/>
            <p:nvPr/>
          </p:nvSpPr>
          <p:spPr>
            <a:xfrm>
              <a:off x="5029200" y="1981200"/>
              <a:ext cx="33528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3429000" y="3657600"/>
              <a:ext cx="32004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43200"/>
            <a:ext cx="1655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269" y="3022464"/>
            <a:ext cx="1197543" cy="7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5029200" y="2324100"/>
            <a:ext cx="3048000" cy="2667000"/>
            <a:chOff x="5029200" y="2324100"/>
            <a:chExt cx="3048000" cy="2667000"/>
          </a:xfrm>
        </p:grpSpPr>
        <p:sp>
          <p:nvSpPr>
            <p:cNvPr id="41" name="Rectangle 40"/>
            <p:cNvSpPr/>
            <p:nvPr/>
          </p:nvSpPr>
          <p:spPr>
            <a:xfrm>
              <a:off x="5029200" y="2324100"/>
              <a:ext cx="3048000" cy="26670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TextBox 35"/>
            <p:cNvSpPr txBox="1"/>
            <p:nvPr/>
          </p:nvSpPr>
          <p:spPr>
            <a:xfrm>
              <a:off x="5105400" y="43434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DiffIE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DiffIE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9" name="Cloud 38"/>
          <p:cNvSpPr/>
          <p:nvPr/>
        </p:nvSpPr>
        <p:spPr>
          <a:xfrm>
            <a:off x="838200" y="2514600"/>
            <a:ext cx="1524000" cy="13716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Web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134100" y="3048000"/>
            <a:ext cx="838200" cy="1676400"/>
            <a:chOff x="6134100" y="3048000"/>
            <a:chExt cx="838200" cy="1676400"/>
          </a:xfrm>
        </p:grpSpPr>
        <p:sp>
          <p:nvSpPr>
            <p:cNvPr id="53" name="Flowchart: Magnetic Disk 52"/>
            <p:cNvSpPr/>
            <p:nvPr/>
          </p:nvSpPr>
          <p:spPr>
            <a:xfrm>
              <a:off x="6134100" y="3962400"/>
              <a:ext cx="838200" cy="76200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Cache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51" idx="2"/>
            </p:cNvCxnSpPr>
            <p:nvPr/>
          </p:nvCxnSpPr>
          <p:spPr>
            <a:xfrm rot="5400000">
              <a:off x="6095206" y="3505200"/>
              <a:ext cx="915194" cy="794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886200" y="2590800"/>
            <a:ext cx="3924300" cy="457200"/>
            <a:chOff x="3886200" y="2590800"/>
            <a:chExt cx="3924300" cy="457200"/>
          </a:xfrm>
        </p:grpSpPr>
        <p:sp>
          <p:nvSpPr>
            <p:cNvPr id="51" name="Rectangle 50"/>
            <p:cNvSpPr/>
            <p:nvPr/>
          </p:nvSpPr>
          <p:spPr>
            <a:xfrm>
              <a:off x="5295900" y="2590800"/>
              <a:ext cx="25146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Toolbar Component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0800000" flipV="1">
              <a:off x="3886200" y="2819400"/>
              <a:ext cx="140970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495800" y="3276600"/>
            <a:ext cx="3314700" cy="457200"/>
            <a:chOff x="4495800" y="3276600"/>
            <a:chExt cx="3314700" cy="457200"/>
          </a:xfrm>
        </p:grpSpPr>
        <p:sp>
          <p:nvSpPr>
            <p:cNvPr id="52" name="Rectangle 51"/>
            <p:cNvSpPr/>
            <p:nvPr/>
          </p:nvSpPr>
          <p:spPr>
            <a:xfrm>
              <a:off x="5295900" y="3276600"/>
              <a:ext cx="25146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Comparison Component</a:t>
              </a:r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4495800" y="3505200"/>
              <a:ext cx="80010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36"/>
          <p:cNvSpPr txBox="1"/>
          <p:nvPr/>
        </p:nvSpPr>
        <p:spPr>
          <a:xfrm>
            <a:off x="3581400" y="3333690"/>
            <a:ext cx="381000" cy="400110"/>
          </a:xfrm>
          <a:prstGeom prst="rect">
            <a:avLst/>
          </a:prstGeom>
          <a:solidFill>
            <a:srgbClr val="FFFFFF">
              <a:alpha val="4980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IE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TextBox 37"/>
          <p:cNvSpPr txBox="1"/>
          <p:nvPr/>
        </p:nvSpPr>
        <p:spPr>
          <a:xfrm>
            <a:off x="3048000" y="47814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Client Machine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0" name="Straight Arrow Connector 49"/>
          <p:cNvCxnSpPr>
            <a:stCxn id="39" idx="0"/>
          </p:cNvCxnSpPr>
          <p:nvPr/>
        </p:nvCxnSpPr>
        <p:spPr>
          <a:xfrm>
            <a:off x="2360930" y="3200400"/>
            <a:ext cx="839470" cy="1143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http://msrweb/clues/diffie/DiffI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343398"/>
            <a:ext cx="38100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msrweb/clues/diffie/tool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857485"/>
            <a:ext cx="8046720" cy="4263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267199" y="2750403"/>
            <a:ext cx="2362201" cy="2354997"/>
            <a:chOff x="4495800" y="2750403"/>
            <a:chExt cx="2362201" cy="2354997"/>
          </a:xfrm>
        </p:grpSpPr>
        <p:sp>
          <p:nvSpPr>
            <p:cNvPr id="4" name="Rectangle 3"/>
            <p:cNvSpPr/>
            <p:nvPr/>
          </p:nvSpPr>
          <p:spPr>
            <a:xfrm>
              <a:off x="4876800" y="2750403"/>
              <a:ext cx="1981200" cy="6096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95800" y="4274403"/>
              <a:ext cx="2362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Compare to older versions</a:t>
              </a:r>
              <a:endPara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" name="Straight Arrow Connector 5"/>
            <p:cNvCxnSpPr>
              <a:stCxn id="5" idx="0"/>
              <a:endCxn id="4" idx="2"/>
            </p:cNvCxnSpPr>
            <p:nvPr/>
          </p:nvCxnSpPr>
          <p:spPr>
            <a:xfrm rot="5400000" flipH="1" flipV="1">
              <a:off x="5314950" y="3721954"/>
              <a:ext cx="914400" cy="19049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09600" y="1836003"/>
            <a:ext cx="2362201" cy="1447800"/>
            <a:chOff x="609600" y="1836003"/>
            <a:chExt cx="2362201" cy="1447800"/>
          </a:xfrm>
        </p:grpSpPr>
        <p:sp>
          <p:nvSpPr>
            <p:cNvPr id="10" name="Rectangle 9"/>
            <p:cNvSpPr/>
            <p:nvPr/>
          </p:nvSpPr>
          <p:spPr>
            <a:xfrm>
              <a:off x="762000" y="2902803"/>
              <a:ext cx="19812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1836003"/>
              <a:ext cx="2362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Status message</a:t>
              </a:r>
              <a:endPara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12" name="Straight Arrow Connector 11"/>
            <p:cNvCxnSpPr>
              <a:stCxn id="11" idx="2"/>
              <a:endCxn id="10" idx="0"/>
            </p:cNvCxnSpPr>
            <p:nvPr/>
          </p:nvCxnSpPr>
          <p:spPr>
            <a:xfrm rot="5400000">
              <a:off x="1469084" y="2581185"/>
              <a:ext cx="605135" cy="3810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705599" y="1531203"/>
            <a:ext cx="2362201" cy="1752600"/>
            <a:chOff x="6629400" y="1531203"/>
            <a:chExt cx="2362201" cy="1752600"/>
          </a:xfrm>
        </p:grpSpPr>
        <p:sp>
          <p:nvSpPr>
            <p:cNvPr id="20" name="Rectangle 19"/>
            <p:cNvSpPr/>
            <p:nvPr/>
          </p:nvSpPr>
          <p:spPr>
            <a:xfrm>
              <a:off x="7696200" y="2826603"/>
              <a:ext cx="9144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9400" y="1531203"/>
              <a:ext cx="2362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Feedback buttons</a:t>
              </a:r>
              <a:endPara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2" name="Straight Arrow Connector 21"/>
            <p:cNvCxnSpPr>
              <a:stCxn id="21" idx="2"/>
              <a:endCxn id="20" idx="0"/>
            </p:cNvCxnSpPr>
            <p:nvPr/>
          </p:nvCxnSpPr>
          <p:spPr>
            <a:xfrm rot="16200000" flipH="1">
              <a:off x="7749749" y="2422951"/>
              <a:ext cx="464403" cy="34289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479932" y="2826603"/>
            <a:ext cx="2511668" cy="1897797"/>
            <a:chOff x="6324600" y="2826603"/>
            <a:chExt cx="2511668" cy="1897797"/>
          </a:xfrm>
        </p:grpSpPr>
        <p:sp>
          <p:nvSpPr>
            <p:cNvPr id="27" name="Rectangle 26"/>
            <p:cNvSpPr/>
            <p:nvPr/>
          </p:nvSpPr>
          <p:spPr>
            <a:xfrm>
              <a:off x="6858000" y="2826603"/>
              <a:ext cx="3810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4600" y="3893403"/>
              <a:ext cx="2511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See previous version</a:t>
              </a:r>
              <a:endPara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9" name="Straight Arrow Connector 28"/>
            <p:cNvCxnSpPr>
              <a:stCxn id="28" idx="0"/>
              <a:endCxn id="27" idx="2"/>
            </p:cNvCxnSpPr>
            <p:nvPr/>
          </p:nvCxnSpPr>
          <p:spPr>
            <a:xfrm rot="16200000" flipV="1">
              <a:off x="7009667" y="3322636"/>
              <a:ext cx="609600" cy="53193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79332" y="2819400"/>
            <a:ext cx="2511668" cy="1757065"/>
            <a:chOff x="1752600" y="2826603"/>
            <a:chExt cx="2511668" cy="1757065"/>
          </a:xfrm>
        </p:grpSpPr>
        <p:sp>
          <p:nvSpPr>
            <p:cNvPr id="33" name="Rectangle 32"/>
            <p:cNvSpPr/>
            <p:nvPr/>
          </p:nvSpPr>
          <p:spPr>
            <a:xfrm>
              <a:off x="3124200" y="2826603"/>
              <a:ext cx="838200" cy="4572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36" idx="0"/>
              <a:endCxn id="33" idx="2"/>
            </p:cNvCxnSpPr>
            <p:nvPr/>
          </p:nvCxnSpPr>
          <p:spPr>
            <a:xfrm rot="5400000" flipH="1" flipV="1">
              <a:off x="2856767" y="3435470"/>
              <a:ext cx="838200" cy="53486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752600" y="4122003"/>
              <a:ext cx="2511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Hide highlighting</a:t>
              </a:r>
              <a:endParaRPr lang="en-US" sz="2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page representation</a:t>
            </a:r>
          </a:p>
          <a:p>
            <a:pPr lvl="1"/>
            <a:r>
              <a:rPr lang="en-US" dirty="0" smtClean="0"/>
              <a:t>Leaf nodes in DOM: Hash of text</a:t>
            </a:r>
          </a:p>
          <a:p>
            <a:pPr lvl="1"/>
            <a:r>
              <a:rPr lang="en-US" dirty="0" smtClean="0"/>
              <a:t>Parent nodes: Hash of children, appended</a:t>
            </a:r>
          </a:p>
          <a:p>
            <a:r>
              <a:rPr lang="en-US" dirty="0" smtClean="0"/>
              <a:t>Cache multiple versions of pages visited</a:t>
            </a:r>
          </a:p>
          <a:p>
            <a:r>
              <a:rPr lang="en-US" dirty="0" smtClean="0"/>
              <a:t>Small footprint (50KB)</a:t>
            </a:r>
          </a:p>
          <a:p>
            <a:pPr lvl="1"/>
            <a:r>
              <a:rPr lang="en-US" dirty="0" smtClean="0"/>
              <a:t>Exact duplicates stored as pointer files</a:t>
            </a:r>
          </a:p>
          <a:p>
            <a:pPr lvl="1"/>
            <a:r>
              <a:rPr lang="en-US" dirty="0" smtClean="0"/>
              <a:t>Cap count (only 6% of pages visited &gt;5 times)</a:t>
            </a:r>
          </a:p>
          <a:p>
            <a:r>
              <a:rPr lang="en-US" dirty="0" smtClean="0"/>
              <a:t>Privacy preserving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E46C0A"/>
                </a:solidFill>
              </a:rPr>
              <a:t>Change</a:t>
            </a:r>
            <a:endParaRPr lang="en-US" dirty="0" smtClean="0"/>
          </a:p>
          <a:p>
            <a:r>
              <a:rPr lang="en-US" i="1" dirty="0" smtClean="0">
                <a:solidFill>
                  <a:srgbClr val="E46C0A"/>
                </a:solidFill>
              </a:rPr>
              <a:t>Deletion</a:t>
            </a:r>
            <a:r>
              <a:rPr lang="en-US" dirty="0" smtClean="0"/>
              <a:t> </a:t>
            </a:r>
          </a:p>
          <a:p>
            <a:r>
              <a:rPr lang="en-US" i="1" dirty="0" smtClean="0">
                <a:solidFill>
                  <a:srgbClr val="E46C0A"/>
                </a:solidFill>
              </a:rPr>
              <a:t>Addition</a:t>
            </a:r>
            <a:endParaRPr lang="en-US" dirty="0" smtClean="0"/>
          </a:p>
          <a:p>
            <a:r>
              <a:rPr lang="en-US" i="1" dirty="0" smtClean="0">
                <a:solidFill>
                  <a:srgbClr val="E46C0A"/>
                </a:solidFill>
              </a:rPr>
              <a:t>Movement</a:t>
            </a:r>
            <a:endParaRPr lang="en-US" dirty="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816608" y="4343400"/>
            <a:ext cx="1847088" cy="1752600"/>
            <a:chOff x="1600200" y="4343400"/>
            <a:chExt cx="1847088" cy="1752600"/>
          </a:xfrm>
        </p:grpSpPr>
        <p:sp>
          <p:nvSpPr>
            <p:cNvPr id="13" name="Oval 12"/>
            <p:cNvSpPr/>
            <p:nvPr/>
          </p:nvSpPr>
          <p:spPr>
            <a:xfrm>
              <a:off x="2095500" y="434340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503682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095500" y="57302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503682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081528" y="57302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3" idx="3"/>
              <a:endCxn id="16" idx="0"/>
            </p:cNvCxnSpPr>
            <p:nvPr/>
          </p:nvCxnSpPr>
          <p:spPr>
            <a:xfrm rot="5400000">
              <a:off x="1775460" y="4663216"/>
              <a:ext cx="381224" cy="365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18" idx="0"/>
            </p:cNvCxnSpPr>
            <p:nvPr/>
          </p:nvCxnSpPr>
          <p:spPr>
            <a:xfrm rot="16200000" flipH="1">
              <a:off x="2400076" y="4663216"/>
              <a:ext cx="381224" cy="365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" idx="3"/>
              <a:endCxn id="17" idx="0"/>
            </p:cNvCxnSpPr>
            <p:nvPr/>
          </p:nvCxnSpPr>
          <p:spPr>
            <a:xfrm rot="5400000">
              <a:off x="2270760" y="5356636"/>
              <a:ext cx="381224" cy="365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5"/>
              <a:endCxn id="19" idx="0"/>
            </p:cNvCxnSpPr>
            <p:nvPr/>
          </p:nvCxnSpPr>
          <p:spPr>
            <a:xfrm rot="16200000" flipH="1">
              <a:off x="2893090" y="5358922"/>
              <a:ext cx="381224" cy="36141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6961632" y="5730240"/>
            <a:ext cx="365760" cy="365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480304" y="4343400"/>
            <a:ext cx="1356360" cy="1059180"/>
            <a:chOff x="5480304" y="4343400"/>
            <a:chExt cx="1356360" cy="1059180"/>
          </a:xfrm>
        </p:grpSpPr>
        <p:sp>
          <p:nvSpPr>
            <p:cNvPr id="33" name="Oval 32"/>
            <p:cNvSpPr/>
            <p:nvPr/>
          </p:nvSpPr>
          <p:spPr>
            <a:xfrm>
              <a:off x="5975604" y="434340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480304" y="503682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470904" y="503682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5400000">
              <a:off x="5655564" y="4663216"/>
              <a:ext cx="381224" cy="365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5"/>
              <a:endCxn id="36" idx="0"/>
            </p:cNvCxnSpPr>
            <p:nvPr/>
          </p:nvCxnSpPr>
          <p:spPr>
            <a:xfrm rot="16200000" flipH="1">
              <a:off x="6280180" y="4663216"/>
              <a:ext cx="381224" cy="365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975604" y="5349016"/>
            <a:ext cx="548864" cy="746984"/>
            <a:chOff x="5975604" y="5349016"/>
            <a:chExt cx="548864" cy="746984"/>
          </a:xfrm>
        </p:grpSpPr>
        <p:sp>
          <p:nvSpPr>
            <p:cNvPr id="35" name="Oval 34"/>
            <p:cNvSpPr/>
            <p:nvPr/>
          </p:nvSpPr>
          <p:spPr>
            <a:xfrm>
              <a:off x="5975604" y="57302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6" idx="3"/>
              <a:endCxn id="35" idx="0"/>
            </p:cNvCxnSpPr>
            <p:nvPr/>
          </p:nvCxnSpPr>
          <p:spPr>
            <a:xfrm rot="5400000">
              <a:off x="6150864" y="5356636"/>
              <a:ext cx="381224" cy="36598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>
            <a:stCxn id="36" idx="5"/>
            <a:endCxn id="37" idx="0"/>
          </p:cNvCxnSpPr>
          <p:nvPr/>
        </p:nvCxnSpPr>
        <p:spPr>
          <a:xfrm rot="16200000" flipH="1">
            <a:off x="6773194" y="5358922"/>
            <a:ext cx="381224" cy="36141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961632" y="5730240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468618" y="5402580"/>
            <a:ext cx="365760" cy="693420"/>
            <a:chOff x="6468618" y="5402580"/>
            <a:chExt cx="365760" cy="693420"/>
          </a:xfrm>
        </p:grpSpPr>
        <p:sp>
          <p:nvSpPr>
            <p:cNvPr id="47" name="Oval 46"/>
            <p:cNvSpPr/>
            <p:nvPr/>
          </p:nvSpPr>
          <p:spPr>
            <a:xfrm>
              <a:off x="6468618" y="57302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36" idx="4"/>
              <a:endCxn id="47" idx="0"/>
            </p:cNvCxnSpPr>
            <p:nvPr/>
          </p:nvCxnSpPr>
          <p:spPr>
            <a:xfrm rot="5400000">
              <a:off x="6488811" y="5565267"/>
              <a:ext cx="327660" cy="2286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983480" y="5349016"/>
            <a:ext cx="550388" cy="746984"/>
            <a:chOff x="4983480" y="5349016"/>
            <a:chExt cx="550388" cy="746984"/>
          </a:xfrm>
        </p:grpSpPr>
        <p:sp>
          <p:nvSpPr>
            <p:cNvPr id="51" name="Oval 50"/>
            <p:cNvSpPr/>
            <p:nvPr/>
          </p:nvSpPr>
          <p:spPr>
            <a:xfrm>
              <a:off x="4983480" y="5730240"/>
              <a:ext cx="365760" cy="365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52" name="Straight Arrow Connector 51"/>
            <p:cNvCxnSpPr>
              <a:stCxn id="34" idx="3"/>
              <a:endCxn id="51" idx="0"/>
            </p:cNvCxnSpPr>
            <p:nvPr/>
          </p:nvCxnSpPr>
          <p:spPr>
            <a:xfrm rot="5400000">
              <a:off x="5159502" y="5355874"/>
              <a:ext cx="381224" cy="36750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>
            <a:off x="4343400" y="4724400"/>
            <a:ext cx="457200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257800" y="4655596"/>
            <a:ext cx="838200" cy="983204"/>
            <a:chOff x="5257800" y="4655596"/>
            <a:chExt cx="838200" cy="983204"/>
          </a:xfrm>
        </p:grpSpPr>
        <p:grpSp>
          <p:nvGrpSpPr>
            <p:cNvPr id="60" name="Group 59"/>
            <p:cNvGrpSpPr/>
            <p:nvPr/>
          </p:nvGrpSpPr>
          <p:grpSpPr>
            <a:xfrm>
              <a:off x="5480304" y="4655596"/>
              <a:ext cx="548864" cy="746984"/>
              <a:chOff x="5480304" y="4655596"/>
              <a:chExt cx="548864" cy="74698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480304" y="5036820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5655564" y="4663216"/>
                <a:ext cx="381224" cy="365984"/>
              </a:xfrm>
              <a:prstGeom prst="straightConnector1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Multiply 65"/>
            <p:cNvSpPr/>
            <p:nvPr/>
          </p:nvSpPr>
          <p:spPr>
            <a:xfrm>
              <a:off x="5257800" y="4800600"/>
              <a:ext cx="838200" cy="838200"/>
            </a:xfrm>
            <a:prstGeom prst="mathMultiply">
              <a:avLst>
                <a:gd name="adj1" fmla="val 52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67712" y="218541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fewer children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86000" y="277977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more children, child new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7000" y="3352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new child, child present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33600" y="1600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same children, child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1" animBg="1"/>
      <p:bldP spid="43" grpId="2" animBg="1"/>
      <p:bldP spid="43" grpId="3" animBg="1"/>
      <p:bldP spid="42" grpId="0"/>
      <p:bldP spid="45" grpId="0"/>
      <p:bldP spid="46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819400"/>
            <a:ext cx="1524000" cy="457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1676400"/>
            <a:ext cx="1363579" cy="457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E46C0A"/>
                </a:solidFill>
              </a:rPr>
              <a:t>Change</a:t>
            </a:r>
            <a:endParaRPr lang="en-US" dirty="0" smtClean="0"/>
          </a:p>
          <a:p>
            <a:r>
              <a:rPr lang="en-US" i="1" dirty="0" smtClean="0">
                <a:solidFill>
                  <a:srgbClr val="E46C0A"/>
                </a:solidFill>
              </a:rPr>
              <a:t>Deletion</a:t>
            </a:r>
            <a:endParaRPr lang="en-US" dirty="0" smtClean="0"/>
          </a:p>
          <a:p>
            <a:r>
              <a:rPr lang="en-US" i="1" dirty="0" smtClean="0">
                <a:solidFill>
                  <a:srgbClr val="E46C0A"/>
                </a:solidFill>
              </a:rPr>
              <a:t>Addition</a:t>
            </a:r>
            <a:endParaRPr lang="en-US" dirty="0" smtClean="0"/>
          </a:p>
          <a:p>
            <a:r>
              <a:rPr lang="en-US" i="1" dirty="0" smtClean="0">
                <a:solidFill>
                  <a:srgbClr val="E46C0A"/>
                </a:solidFill>
              </a:rPr>
              <a:t>Movement</a:t>
            </a:r>
            <a:endParaRPr lang="en-US" dirty="0" smtClean="0"/>
          </a:p>
          <a:p>
            <a:r>
              <a:rPr lang="en-US" dirty="0" smtClean="0"/>
              <a:t>Highlighted: Additions, changes</a:t>
            </a:r>
          </a:p>
          <a:p>
            <a:r>
              <a:rPr lang="en-US" dirty="0" smtClean="0"/>
              <a:t>Not highlighted: Moves, deletions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7712" y="218541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fewer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277977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more children, child new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352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new child, child present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600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Node has same children, child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96" y="1379129"/>
            <a:ext cx="4132408" cy="40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1371600"/>
            <a:ext cx="5257800" cy="4572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</a:t>
            </a:r>
            <a:r>
              <a:rPr lang="en-US" i="1" cap="none" dirty="0" err="1" smtClean="0"/>
              <a:t>DiffIE</a:t>
            </a:r>
            <a:endParaRPr lang="en-US" i="1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Interesting Features of </a:t>
            </a:r>
            <a:r>
              <a:rPr lang="en-US" i="1" dirty="0" err="1" smtClean="0"/>
              <a:t>DiffIE</a:t>
            </a:r>
            <a:endParaRPr lang="en-US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228" y="1523999"/>
            <a:ext cx="6255544" cy="43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2052935"/>
            <a:ext cx="18288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Always on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In-situ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524000"/>
            <a:ext cx="3124200" cy="461665"/>
          </a:xfrm>
          <a:prstGeom prst="rect">
            <a:avLst/>
          </a:prstGeom>
          <a:solidFill>
            <a:srgbClr val="376092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to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US" sz="2400" b="1" i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891133"/>
            <a:ext cx="2423160" cy="5029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Background</a:t>
            </a:r>
            <a:endParaRPr lang="en-US" sz="24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1752600"/>
            <a:ext cx="2057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2057400"/>
            <a:ext cx="1066800" cy="228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Studying </a:t>
            </a:r>
            <a:r>
              <a:rPr lang="en-US" i="1" dirty="0" err="1" smtClean="0"/>
              <a:t>DiffIE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scale demonstration</a:t>
            </a:r>
          </a:p>
          <a:p>
            <a:r>
              <a:rPr lang="en-US" dirty="0" smtClean="0"/>
              <a:t>Feedback buttons</a:t>
            </a:r>
          </a:p>
          <a:p>
            <a:r>
              <a:rPr lang="en-US" dirty="0" smtClean="0"/>
              <a:t>Experience interview</a:t>
            </a:r>
          </a:p>
          <a:p>
            <a:pPr lvl="1"/>
            <a:r>
              <a:rPr lang="en-US" dirty="0" smtClean="0"/>
              <a:t>11 people (5 female, 6 male)</a:t>
            </a:r>
          </a:p>
          <a:p>
            <a:pPr lvl="1"/>
            <a:r>
              <a:rPr lang="en-US" dirty="0" smtClean="0"/>
              <a:t>Interviewed after extended </a:t>
            </a:r>
            <a:r>
              <a:rPr lang="en-US" i="1" dirty="0" err="1" smtClean="0"/>
              <a:t>DiffIE</a:t>
            </a:r>
            <a:r>
              <a:rPr lang="en-US" dirty="0" smtClean="0"/>
              <a:t> use (2+ weeks)</a:t>
            </a:r>
          </a:p>
          <a:p>
            <a:pPr lvl="1"/>
            <a:r>
              <a:rPr lang="en-US" dirty="0" smtClean="0"/>
              <a:t>Asked about general experience</a:t>
            </a:r>
          </a:p>
          <a:p>
            <a:pPr lvl="1"/>
            <a:r>
              <a:rPr lang="en-US" dirty="0" smtClean="0"/>
              <a:t>Revisited 10 pages (half from today/yesterday)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59275" y="2261006"/>
            <a:ext cx="770377" cy="304800"/>
            <a:chOff x="4038600" y="1752600"/>
            <a:chExt cx="770377" cy="304800"/>
          </a:xfrm>
        </p:grpSpPr>
        <p:pic>
          <p:nvPicPr>
            <p:cNvPr id="27" name="Picture 1" descr="cid:image003.png@01CA0EC7.0A1FD6E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752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http://msrweb/clues/diffie/NegativeButto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752600"/>
              <a:ext cx="313177" cy="30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 descr="C:\Users\teevan\AppData\Local\Microsoft\Windows\Temporary Internet Files\Content.IE5\P665IF33\MCBD10511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67000"/>
            <a:ext cx="1021127" cy="710794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914400" y="4876800"/>
            <a:ext cx="7239000" cy="5334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6764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                Artifacts Change</a:t>
            </a:r>
            <a:endParaRPr lang="en-US" dirty="0"/>
          </a:p>
        </p:txBody>
      </p:sp>
      <p:pic>
        <p:nvPicPr>
          <p:cNvPr id="5" name="Picture 4" descr="http://www.charityguide.org/images/makeadifference/old-book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57" y="1447800"/>
            <a:ext cx="2658943" cy="5029200"/>
          </a:xfrm>
          <a:prstGeom prst="rect">
            <a:avLst/>
          </a:prstGeom>
          <a:noFill/>
        </p:spPr>
      </p:pic>
      <p:pic>
        <p:nvPicPr>
          <p:cNvPr id="2052" name="Picture 4" descr="http://www.waspress.co.uk/images/b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3905250" cy="28670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96200" y="2971800"/>
            <a:ext cx="6858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2895600"/>
            <a:ext cx="6858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96" y="1379129"/>
            <a:ext cx="4132408" cy="40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1371600"/>
            <a:ext cx="5257800" cy="4572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i="1" cap="none" dirty="0" err="1" smtClean="0"/>
              <a:t>DiffIE</a:t>
            </a:r>
            <a:r>
              <a:rPr lang="en-US" dirty="0" smtClean="0"/>
              <a:t> is Used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evan\Desktop\small ch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7118"/>
            <a:ext cx="6400800" cy="4803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New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pic>
        <p:nvPicPr>
          <p:cNvPr id="10" name="Picture 10" descr="C:\Users\teevan\Desktop\examples\monitor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9264"/>
            <a:ext cx="6400800" cy="48029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Unexpected Important Content</a:t>
            </a:r>
            <a:endParaRPr lang="en-US" dirty="0"/>
          </a:p>
        </p:txBody>
      </p:sp>
      <p:pic>
        <p:nvPicPr>
          <p:cNvPr id="8" name="Picture 7" descr="C:\Users\teevan\Desktop\examples\important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9221"/>
            <a:ext cx="6400800" cy="48029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evan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3963"/>
            <a:ext cx="6389914" cy="48006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Serendipitous Encounters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Page Dynamics</a:t>
            </a:r>
            <a:endParaRPr lang="en-US" dirty="0"/>
          </a:p>
        </p:txBody>
      </p:sp>
      <p:pic>
        <p:nvPicPr>
          <p:cNvPr id="7" name="Picture 8" descr="C:\Users\teevan\Desktop\examples\dynamics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9329"/>
            <a:ext cx="6400800" cy="480287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 to Activity</a:t>
            </a:r>
            <a:endParaRPr lang="en-US" dirty="0"/>
          </a:p>
        </p:txBody>
      </p:sp>
      <p:pic>
        <p:nvPicPr>
          <p:cNvPr id="7" name="Picture 3" descr="C:\Users\teevan\Desktop\examples\activity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9417"/>
            <a:ext cx="6400800" cy="480278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endParaRPr lang="en-US" dirty="0"/>
          </a:p>
        </p:txBody>
      </p:sp>
      <p:pic>
        <p:nvPicPr>
          <p:cNvPr id="7" name="Picture 5" descr="C:\Users\teevan\Desktop\examples\edit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3980"/>
            <a:ext cx="6400800" cy="4808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971800" y="533400"/>
            <a:ext cx="5867400" cy="6096000"/>
          </a:xfrm>
          <a:prstGeom prst="roundRect">
            <a:avLst/>
          </a:prstGeom>
          <a:solidFill>
            <a:srgbClr val="E46C0A">
              <a:alpha val="10196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Users\teevan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395" y="4592657"/>
            <a:ext cx="1460552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25" name="Rounded Rectangle 24"/>
          <p:cNvSpPr/>
          <p:nvPr/>
        </p:nvSpPr>
        <p:spPr>
          <a:xfrm>
            <a:off x="609600" y="1295400"/>
            <a:ext cx="2286000" cy="4800600"/>
          </a:xfrm>
          <a:prstGeom prst="roundRect">
            <a:avLst/>
          </a:prstGeom>
          <a:solidFill>
            <a:srgbClr val="0070C0">
              <a:alpha val="10196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" descr="C:\Users\teevan\Desktop\examples\activity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6613" y="2800588"/>
            <a:ext cx="1462375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4343400" y="39136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Attend to Activity</a:t>
            </a:r>
            <a:endParaRPr lang="en-US" dirty="0"/>
          </a:p>
        </p:txBody>
      </p:sp>
      <p:pic>
        <p:nvPicPr>
          <p:cNvPr id="43" name="Picture 5" descr="C:\Users\teevan\Desktop\examples\edit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600200"/>
            <a:ext cx="1460721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400800" y="27066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Edit</a:t>
            </a:r>
            <a:endParaRPr lang="en-US" dirty="0"/>
          </a:p>
        </p:txBody>
      </p:sp>
      <p:pic>
        <p:nvPicPr>
          <p:cNvPr id="45" name="Picture 8" descr="C:\Users\teevan\Desktop\examples\dynamics-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4526" y="4001869"/>
            <a:ext cx="1462348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705600" y="5109706"/>
            <a:ext cx="16002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/>
              <a:t>Understand Page Dynamics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696712"/>
            <a:ext cx="20574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/>
              <a:t>Serendipitous Encounter</a:t>
            </a:r>
            <a:endParaRPr lang="en-US" dirty="0"/>
          </a:p>
        </p:txBody>
      </p:sp>
      <p:pic>
        <p:nvPicPr>
          <p:cNvPr id="46" name="Picture 45" descr="C:\Users\teevan\Desktop\examples\important-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2243" y="914400"/>
            <a:ext cx="1462315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200400" y="2022237"/>
            <a:ext cx="2286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/>
              <a:t>Unexpected Important Content</a:t>
            </a:r>
            <a:endParaRPr lang="en-US" dirty="0"/>
          </a:p>
        </p:txBody>
      </p:sp>
      <p:pic>
        <p:nvPicPr>
          <p:cNvPr id="30" name="Picture 3" descr="C:\Users\teevan\Desktop\small chan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9863" y="1676400"/>
            <a:ext cx="1462031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14400" y="2798064"/>
            <a:ext cx="1752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/>
              <a:t>Expected          New Content</a:t>
            </a:r>
            <a:endParaRPr lang="en-US" dirty="0"/>
          </a:p>
        </p:txBody>
      </p:sp>
      <p:pic>
        <p:nvPicPr>
          <p:cNvPr id="41" name="Picture 10" descr="C:\Users\teevan\Desktop\examples\monitor-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823" y="4114800"/>
            <a:ext cx="1462328" cy="10972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60487" y="522374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68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Expected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60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Unexpected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  <a:endParaRPr lang="en-US" dirty="0"/>
          </a:p>
        </p:txBody>
      </p:sp>
      <p:pic>
        <p:nvPicPr>
          <p:cNvPr id="8" name="Picture 9" descr="C:\Users\teevan\Desktop\examples\monitor-bad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399" y="1447800"/>
            <a:ext cx="5029200" cy="47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399" y="1447800"/>
            <a:ext cx="5029200" cy="47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399" y="1447800"/>
            <a:ext cx="5029200" cy="47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399" y="1447800"/>
            <a:ext cx="5029200" cy="47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Dynamics Easy to Capture</a:t>
            </a:r>
            <a:endParaRPr lang="en-US" dirty="0"/>
          </a:p>
        </p:txBody>
      </p:sp>
      <p:pic>
        <p:nvPicPr>
          <p:cNvPr id="5" name="Picture 4" descr="http://www.charityguide.org/images/makeadifference/old-book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57" y="1447800"/>
            <a:ext cx="2658943" cy="5029200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399" y="1447800"/>
            <a:ext cx="5029200" cy="47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399" y="1447800"/>
            <a:ext cx="5029200" cy="47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399" y="1447800"/>
            <a:ext cx="5029200" cy="47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teevan\Desktop\small ch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67118"/>
            <a:ext cx="6400800" cy="4803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Expected New Content</a:t>
            </a:r>
            <a:endParaRPr lang="en-US" dirty="0"/>
          </a:p>
        </p:txBody>
      </p:sp>
      <p:pic>
        <p:nvPicPr>
          <p:cNvPr id="15" name="Picture 2" descr="C:\Users\teevan\Desktop\big chan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67118"/>
            <a:ext cx="6400800" cy="4803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96" y="1379129"/>
            <a:ext cx="4132408" cy="40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1371600"/>
            <a:ext cx="5257800" cy="4572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796" y="1379129"/>
            <a:ext cx="4132408" cy="40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1371600"/>
            <a:ext cx="5257800" cy="4572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dynamics important</a:t>
            </a:r>
          </a:p>
          <a:p>
            <a:pPr lvl="1"/>
            <a:r>
              <a:rPr lang="en-US" dirty="0" smtClean="0"/>
              <a:t>Change and </a:t>
            </a:r>
            <a:r>
              <a:rPr lang="en-US" dirty="0" err="1" smtClean="0"/>
              <a:t>revisitation</a:t>
            </a:r>
            <a:r>
              <a:rPr lang="en-US" dirty="0" smtClean="0"/>
              <a:t> common and related</a:t>
            </a:r>
          </a:p>
          <a:p>
            <a:r>
              <a:rPr lang="en-US" i="1" dirty="0" err="1" smtClean="0"/>
              <a:t>DiffIE</a:t>
            </a:r>
            <a:r>
              <a:rPr lang="en-US" dirty="0" smtClean="0"/>
              <a:t> exposes change upon </a:t>
            </a:r>
            <a:r>
              <a:rPr lang="en-US" dirty="0" err="1" smtClean="0"/>
              <a:t>revisitation</a:t>
            </a:r>
            <a:endParaRPr lang="en-US" dirty="0" smtClean="0"/>
          </a:p>
          <a:p>
            <a:pPr lvl="1"/>
            <a:r>
              <a:rPr lang="en-US" dirty="0" smtClean="0"/>
              <a:t>Caches representations of visited pages </a:t>
            </a:r>
          </a:p>
          <a:p>
            <a:pPr lvl="1"/>
            <a:r>
              <a:rPr lang="en-US" dirty="0" smtClean="0"/>
              <a:t>Additions and changes identified and highlighted</a:t>
            </a:r>
          </a:p>
          <a:p>
            <a:r>
              <a:rPr lang="en-US" i="1" dirty="0" err="1" smtClean="0"/>
              <a:t>DiffIE</a:t>
            </a:r>
            <a:r>
              <a:rPr lang="en-US" dirty="0" smtClean="0"/>
              <a:t> used in unexpected ways</a:t>
            </a:r>
          </a:p>
          <a:p>
            <a:pPr lvl="1"/>
            <a:r>
              <a:rPr lang="en-US" dirty="0" smtClean="0"/>
              <a:t>Some Web content becomes more valuable</a:t>
            </a:r>
          </a:p>
          <a:p>
            <a:pPr lvl="1"/>
            <a:r>
              <a:rPr lang="en-US" dirty="0" smtClean="0"/>
              <a:t>Not as useful for sites designed around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ways to display change</a:t>
            </a:r>
          </a:p>
          <a:p>
            <a:pPr lvl="1"/>
            <a:r>
              <a:rPr lang="en-US" dirty="0" smtClean="0"/>
              <a:t>Other interfaces: fade, moves/deletes, differences</a:t>
            </a:r>
          </a:p>
          <a:p>
            <a:pPr lvl="1"/>
            <a:r>
              <a:rPr lang="en-US" dirty="0" smtClean="0"/>
              <a:t>Just show change: mobile, mash ups</a:t>
            </a:r>
          </a:p>
          <a:p>
            <a:pPr lvl="1"/>
            <a:r>
              <a:rPr lang="en-US" dirty="0" smtClean="0"/>
              <a:t>Allow user to subscribe to change</a:t>
            </a:r>
          </a:p>
          <a:p>
            <a:r>
              <a:rPr lang="en-US" dirty="0" smtClean="0"/>
              <a:t>Decide when and what to highlight</a:t>
            </a:r>
          </a:p>
          <a:p>
            <a:pPr lvl="1"/>
            <a:r>
              <a:rPr lang="en-US" dirty="0" smtClean="0"/>
              <a:t>Important v. unimportant changes (e.g., ads)</a:t>
            </a:r>
          </a:p>
          <a:p>
            <a:pPr lvl="1"/>
            <a:r>
              <a:rPr lang="en-US" dirty="0" smtClean="0"/>
              <a:t>Provide access to unseen change</a:t>
            </a:r>
          </a:p>
          <a:p>
            <a:r>
              <a:rPr lang="en-US" dirty="0" smtClean="0"/>
              <a:t>API exposing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669" y="990600"/>
            <a:ext cx="1962662" cy="194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838200"/>
            <a:ext cx="2438400" cy="22098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15975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70C0">
                      <a:alpha val="40000"/>
                    </a:srgbClr>
                  </a:outerShdw>
                </a:effectLst>
              </a:rPr>
              <a:t>Thank you.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70C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2057400"/>
            <a:ext cx="7696200" cy="373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DiffIE</a:t>
            </a:r>
            <a:r>
              <a:rPr lang="en-US" sz="1600" dirty="0" smtClean="0"/>
              <a:t> Teevan, J., S. T. Dumais, D. J. Liebling, and R. Hughes.  </a:t>
            </a:r>
            <a:r>
              <a:rPr lang="en-US" sz="1600" i="1" dirty="0" smtClean="0"/>
              <a:t>Changing How People View Changes on the Web</a:t>
            </a:r>
            <a:r>
              <a:rPr lang="en-US" sz="1600" dirty="0" smtClean="0"/>
              <a:t>. UIST 2009.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Adar, E., J. Teevan, S. T. Dumais, and J. L. Elsas.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Web changes everything: Understanding the dynamics of Web Content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WSDM 2009 (Best Student Paper).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Revisitation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Adar, E., J. Teevan, and S. T. Dumais.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Large scale analysis of Web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revisitation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patterns.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CHI 2008 (Best Paper).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Adar, E., J. Teevan, and S. T. Dumais.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Resonance on the Web: Web dynamics and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revisitation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patterns.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CHI 2009.</a:t>
            </a:r>
            <a:endParaRPr lang="en-US" sz="1600" dirty="0" smtClean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371600" y="1752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Jaime Teevan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http://research.microsoft.com/~teevan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DiffIE</a:t>
            </a:r>
            <a:r>
              <a:rPr lang="en-US" dirty="0" smtClean="0"/>
              <a:t> Received Positively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 buttons</a:t>
            </a:r>
          </a:p>
          <a:p>
            <a:pPr lvl="1"/>
            <a:r>
              <a:rPr lang="en-US" dirty="0" smtClean="0"/>
              <a:t>51% of unsolicited feedback positive (v. 10-25%)</a:t>
            </a:r>
          </a:p>
          <a:p>
            <a:r>
              <a:rPr lang="en-US" dirty="0" smtClean="0"/>
              <a:t>Experience interview (conditioned on change)</a:t>
            </a:r>
          </a:p>
          <a:p>
            <a:pPr lvl="1"/>
            <a:r>
              <a:rPr lang="en-US" dirty="0" smtClean="0"/>
              <a:t>61% positive</a:t>
            </a:r>
          </a:p>
          <a:p>
            <a:pPr lvl="1"/>
            <a:r>
              <a:rPr lang="en-US" dirty="0" smtClean="0"/>
              <a:t>18% neutral</a:t>
            </a:r>
          </a:p>
          <a:p>
            <a:pPr lvl="1"/>
            <a:r>
              <a:rPr lang="en-US" dirty="0" smtClean="0"/>
              <a:t>21% negative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659275" y="1752600"/>
            <a:ext cx="770377" cy="304800"/>
            <a:chOff x="4038600" y="1752600"/>
            <a:chExt cx="770377" cy="304800"/>
          </a:xfrm>
        </p:grpSpPr>
        <p:pic>
          <p:nvPicPr>
            <p:cNvPr id="8" name="Picture 1" descr="cid:image003.png@01CA0EC7.0A1FD6E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1752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msrweb/clues/diffie/NegativeButto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752600"/>
              <a:ext cx="313177" cy="30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5" descr="C:\Users\teevan\AppData\Local\Microsoft\Windows\Temporary Internet Files\Content.IE5\P665IF33\MCBD10511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052" y="3886200"/>
            <a:ext cx="2006348" cy="139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Reported Experience with </a:t>
            </a:r>
            <a:r>
              <a:rPr lang="en-US" i="1" dirty="0" err="1" smtClean="0"/>
              <a:t>DiffIE</a:t>
            </a:r>
            <a:endParaRPr lang="en-US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1752600"/>
          <a:ext cx="7155511" cy="434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Highlighting shown on page load event</a:t>
            </a:r>
          </a:p>
          <a:p>
            <a:r>
              <a:rPr lang="en-US" dirty="0" smtClean="0"/>
              <a:t>Appears 10s to 100s of milliseconds after load</a:t>
            </a:r>
          </a:p>
          <a:p>
            <a:r>
              <a:rPr lang="en-US" dirty="0" smtClean="0"/>
              <a:t>Does not interfere with browsing experience</a:t>
            </a:r>
          </a:p>
          <a:p>
            <a:r>
              <a:rPr lang="en-US" dirty="0" smtClean="0"/>
              <a:t>Often appears after interaction begins</a:t>
            </a:r>
          </a:p>
          <a:p>
            <a:r>
              <a:rPr lang="en-US" dirty="0" smtClean="0"/>
              <a:t>Notification of delay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Dynamics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61963" y="3228975"/>
            <a:ext cx="8521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38176" y="1754191"/>
            <a:ext cx="8162936" cy="1414464"/>
            <a:chOff x="402" y="989"/>
            <a:chExt cx="5142" cy="89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5" y="1419"/>
              <a:ext cx="384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0" y="989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6" y="1060"/>
              <a:ext cx="387" cy="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2" y="1140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7" y="1215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1" y="1286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9" y="1352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8" y="1451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4" y="1187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8" y="1267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8" y="1351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4" y="1439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" y="1517"/>
              <a:ext cx="35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" y="1520"/>
              <a:ext cx="359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10" y="1518"/>
              <a:ext cx="357" cy="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2" y="1523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0" y="1510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4" y="1525"/>
              <a:ext cx="384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35" y="1358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54" y="1295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20" y="1367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1" y="1423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8" y="1516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7" y="1422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10" y="1494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11200" y="3319463"/>
            <a:ext cx="814838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January	February	March 	April    	May        	June	July   	August     	September</a:t>
            </a:r>
            <a:endParaRPr lang="en-US" sz="1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66688" y="1960563"/>
            <a:ext cx="215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Content Changes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4038600"/>
            <a:ext cx="8229600" cy="2087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studies of change [2, 7, 10, 20]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 and degree of change characterized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Visited pages are more likely to change [2]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Dynamics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61963" y="3228975"/>
            <a:ext cx="8521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38176" y="1754191"/>
            <a:ext cx="8162936" cy="1414464"/>
            <a:chOff x="402" y="989"/>
            <a:chExt cx="5142" cy="89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5" y="1419"/>
              <a:ext cx="384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0" y="989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6" y="1060"/>
              <a:ext cx="387" cy="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2" y="1140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7" y="1215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1" y="1286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9" y="1352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8" y="1451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4" y="1187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8" y="1267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8" y="1351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4" y="1439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" y="1517"/>
              <a:ext cx="35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" y="1520"/>
              <a:ext cx="359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10" y="1518"/>
              <a:ext cx="357" cy="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2" y="1523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0" y="1510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4" y="1525"/>
              <a:ext cx="384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35" y="1358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54" y="1295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20" y="1367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1" y="1423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8" y="1516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7" y="1422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10" y="1494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11200" y="3319463"/>
            <a:ext cx="814838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January	February	March 	April    	May        	June	July   	August     	September</a:t>
            </a:r>
            <a:endParaRPr lang="en-US" sz="1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66688" y="1960563"/>
            <a:ext cx="215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Content Changes</a:t>
            </a:r>
          </a:p>
        </p:txBody>
      </p:sp>
      <p:grpSp>
        <p:nvGrpSpPr>
          <p:cNvPr id="32" name="Group 67"/>
          <p:cNvGrpSpPr>
            <a:grpSpLocks/>
          </p:cNvGrpSpPr>
          <p:nvPr/>
        </p:nvGrpSpPr>
        <p:grpSpPr bwMode="auto">
          <a:xfrm>
            <a:off x="176213" y="3667125"/>
            <a:ext cx="8726488" cy="2149475"/>
            <a:chOff x="111" y="2194"/>
            <a:chExt cx="5497" cy="1354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11" y="3296"/>
              <a:ext cx="103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People Revisit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957" y="2203"/>
              <a:ext cx="0" cy="39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992" y="2194"/>
              <a:ext cx="0" cy="3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710" y="2205"/>
              <a:ext cx="0" cy="3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245" y="2201"/>
              <a:ext cx="0" cy="39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240" y="2860"/>
              <a:ext cx="5368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454" y="2658"/>
              <a:ext cx="5133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January	February	March 	April    	May        	June	July   	August     	September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" y="2918"/>
              <a:ext cx="359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917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3" y="2917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22" y="2923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9" y="2964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088" y="2194"/>
              <a:ext cx="0" cy="3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52400" y="1600201"/>
            <a:ext cx="8839200" cy="1981199"/>
            <a:chOff x="152400" y="1600201"/>
            <a:chExt cx="8839200" cy="1981199"/>
          </a:xfrm>
        </p:grpSpPr>
        <p:sp>
          <p:nvSpPr>
            <p:cNvPr id="46" name="Rectangle 45"/>
            <p:cNvSpPr/>
            <p:nvPr/>
          </p:nvSpPr>
          <p:spPr>
            <a:xfrm>
              <a:off x="152400" y="1752600"/>
              <a:ext cx="8839200" cy="18288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3"/>
            <p:cNvSpPr txBox="1">
              <a:spLocks/>
            </p:cNvSpPr>
            <p:nvPr/>
          </p:nvSpPr>
          <p:spPr>
            <a:xfrm>
              <a:off x="457200" y="1600201"/>
              <a:ext cx="8229600" cy="17526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People revisit on the Web a lot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Over half of page visits are revisits [2, 22]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Over a third of searches are for re-finding [23]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2400" y="3276600"/>
            <a:ext cx="8839200" cy="2773363"/>
            <a:chOff x="152400" y="3276600"/>
            <a:chExt cx="8839200" cy="2773363"/>
          </a:xfrm>
        </p:grpSpPr>
        <p:sp>
          <p:nvSpPr>
            <p:cNvPr id="49" name="Rectangle 48"/>
            <p:cNvSpPr/>
            <p:nvPr/>
          </p:nvSpPr>
          <p:spPr>
            <a:xfrm>
              <a:off x="152400" y="3657600"/>
              <a:ext cx="8839200" cy="22098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3"/>
            <p:cNvSpPr txBox="1">
              <a:spLocks/>
            </p:cNvSpPr>
            <p:nvPr/>
          </p:nvSpPr>
          <p:spPr>
            <a:xfrm>
              <a:off x="457200" y="3276600"/>
              <a:ext cx="8229600" cy="2773363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Revisitation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relates to change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66% of revisits are to changed pages [2]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20% of the content changes [2]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Revisiting often motivated by change [2, 15]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Change interferes with revisiting [21, 23]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Dynamics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61963" y="3228975"/>
            <a:ext cx="8521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38176" y="1754191"/>
            <a:ext cx="8162936" cy="1414464"/>
            <a:chOff x="402" y="989"/>
            <a:chExt cx="5142" cy="89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5" y="1419"/>
              <a:ext cx="384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0" y="989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6" y="1060"/>
              <a:ext cx="387" cy="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2" y="1140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7" y="1215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1" y="1286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79" y="1352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8" y="1451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4" y="1187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8" y="1267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8" y="1351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4" y="1439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" y="1517"/>
              <a:ext cx="35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" y="1520"/>
              <a:ext cx="359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10" y="1518"/>
              <a:ext cx="357" cy="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2" y="1523"/>
              <a:ext cx="356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0" y="1510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4" y="1525"/>
              <a:ext cx="384" cy="3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35" y="1358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54" y="1295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20" y="1367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1" y="1423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8" y="1516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7" y="1422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9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10" y="1494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11200" y="3319463"/>
            <a:ext cx="8148384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January	February	March 	April    	May        	June	July   	August     	September</a:t>
            </a:r>
            <a:endParaRPr lang="en-US" sz="1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66688" y="1960563"/>
            <a:ext cx="215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Content Changes</a:t>
            </a:r>
          </a:p>
        </p:txBody>
      </p:sp>
      <p:grpSp>
        <p:nvGrpSpPr>
          <p:cNvPr id="32" name="Group 67"/>
          <p:cNvGrpSpPr>
            <a:grpSpLocks/>
          </p:cNvGrpSpPr>
          <p:nvPr/>
        </p:nvGrpSpPr>
        <p:grpSpPr bwMode="auto">
          <a:xfrm>
            <a:off x="176213" y="3667125"/>
            <a:ext cx="8726488" cy="2149475"/>
            <a:chOff x="111" y="2194"/>
            <a:chExt cx="5497" cy="1354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11" y="3296"/>
              <a:ext cx="1032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People Revisit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957" y="2203"/>
              <a:ext cx="0" cy="39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2992" y="2194"/>
              <a:ext cx="0" cy="3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710" y="2205"/>
              <a:ext cx="0" cy="3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245" y="2201"/>
              <a:ext cx="0" cy="39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240" y="2860"/>
              <a:ext cx="5368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454" y="2658"/>
              <a:ext cx="5133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70C0"/>
                  </a:solidFill>
                </a:rPr>
                <a:t>January	February	March 	April    	May        	June	July   	August     	September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" y="2918"/>
              <a:ext cx="359" cy="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917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3" y="2917"/>
              <a:ext cx="409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22" y="2923"/>
              <a:ext cx="398" cy="3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9" y="2964"/>
              <a:ext cx="387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088" y="2194"/>
              <a:ext cx="0" cy="39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90500" y="2498725"/>
            <a:ext cx="8618538" cy="3776663"/>
            <a:chOff x="120" y="1386"/>
            <a:chExt cx="5429" cy="2379"/>
          </a:xfrm>
        </p:grpSpPr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120" y="3513"/>
              <a:ext cx="2701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Today’s Browse and Search Experiences</a:t>
              </a:r>
              <a:endParaRPr 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5003" y="1386"/>
              <a:ext cx="546" cy="1931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Garamond" pitchFamily="18" charset="0"/>
              </a:endParaRPr>
            </a:p>
          </p:txBody>
        </p:sp>
      </p:grpSp>
      <p:grpSp>
        <p:nvGrpSpPr>
          <p:cNvPr id="49" name="Group 74"/>
          <p:cNvGrpSpPr>
            <a:grpSpLocks/>
          </p:cNvGrpSpPr>
          <p:nvPr/>
        </p:nvGrpSpPr>
        <p:grpSpPr bwMode="auto">
          <a:xfrm>
            <a:off x="546100" y="1966913"/>
            <a:ext cx="8318500" cy="4738687"/>
            <a:chOff x="344" y="1051"/>
            <a:chExt cx="5240" cy="2985"/>
          </a:xfrm>
        </p:grpSpPr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344" y="3784"/>
              <a:ext cx="74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Ignores …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1" name="Arc 49"/>
            <p:cNvSpPr>
              <a:spLocks/>
            </p:cNvSpPr>
            <p:nvPr/>
          </p:nvSpPr>
          <p:spPr bwMode="auto">
            <a:xfrm flipV="1">
              <a:off x="4674" y="3337"/>
              <a:ext cx="649" cy="248"/>
            </a:xfrm>
            <a:custGeom>
              <a:avLst/>
              <a:gdLst>
                <a:gd name="T0" fmla="*/ 0 w 43200"/>
                <a:gd name="T1" fmla="*/ 0 h 24897"/>
                <a:gd name="T2" fmla="*/ 1 w 43200"/>
                <a:gd name="T3" fmla="*/ 0 h 24897"/>
                <a:gd name="T4" fmla="*/ 1 w 43200"/>
                <a:gd name="T5" fmla="*/ 0 h 248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897"/>
                <a:gd name="T11" fmla="*/ 43200 w 43200"/>
                <a:gd name="T12" fmla="*/ 24897 h 248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897" fill="none" extrusionOk="0">
                  <a:moveTo>
                    <a:pt x="253" y="24896"/>
                  </a:moveTo>
                  <a:cubicBezTo>
                    <a:pt x="84" y="23806"/>
                    <a:pt x="0" y="22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4897" stroke="0" extrusionOk="0">
                  <a:moveTo>
                    <a:pt x="253" y="24896"/>
                  </a:moveTo>
                  <a:cubicBezTo>
                    <a:pt x="84" y="23806"/>
                    <a:pt x="0" y="2270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Garamond" pitchFamily="18" charset="0"/>
              </a:endParaRPr>
            </a:p>
          </p:txBody>
        </p:sp>
        <p:grpSp>
          <p:nvGrpSpPr>
            <p:cNvPr id="52" name="Group 54"/>
            <p:cNvGrpSpPr>
              <a:grpSpLocks/>
            </p:cNvGrpSpPr>
            <p:nvPr/>
          </p:nvGrpSpPr>
          <p:grpSpPr bwMode="auto">
            <a:xfrm>
              <a:off x="1399" y="1051"/>
              <a:ext cx="4185" cy="266"/>
              <a:chOff x="1399" y="1123"/>
              <a:chExt cx="4185" cy="266"/>
            </a:xfrm>
          </p:grpSpPr>
          <p:sp>
            <p:nvSpPr>
              <p:cNvPr id="54" name="Arc 51"/>
              <p:cNvSpPr>
                <a:spLocks/>
              </p:cNvSpPr>
              <p:nvPr/>
            </p:nvSpPr>
            <p:spPr bwMode="auto">
              <a:xfrm>
                <a:off x="4549" y="1199"/>
                <a:ext cx="649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55" name="Arc 52"/>
              <p:cNvSpPr>
                <a:spLocks/>
              </p:cNvSpPr>
              <p:nvPr/>
            </p:nvSpPr>
            <p:spPr bwMode="auto">
              <a:xfrm>
                <a:off x="5196" y="1164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56" name="Arc 53"/>
              <p:cNvSpPr>
                <a:spLocks/>
              </p:cNvSpPr>
              <p:nvPr/>
            </p:nvSpPr>
            <p:spPr bwMode="auto">
              <a:xfrm>
                <a:off x="5309" y="1170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57" name="Arc 54"/>
              <p:cNvSpPr>
                <a:spLocks/>
              </p:cNvSpPr>
              <p:nvPr/>
            </p:nvSpPr>
            <p:spPr bwMode="auto">
              <a:xfrm>
                <a:off x="5421" y="1161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58" name="Arc 55"/>
              <p:cNvSpPr>
                <a:spLocks/>
              </p:cNvSpPr>
              <p:nvPr/>
            </p:nvSpPr>
            <p:spPr bwMode="auto">
              <a:xfrm>
                <a:off x="4148" y="1187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59" name="Arc 56"/>
              <p:cNvSpPr>
                <a:spLocks/>
              </p:cNvSpPr>
              <p:nvPr/>
            </p:nvSpPr>
            <p:spPr bwMode="auto">
              <a:xfrm>
                <a:off x="4261" y="1193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0" name="Arc 57"/>
              <p:cNvSpPr>
                <a:spLocks/>
              </p:cNvSpPr>
              <p:nvPr/>
            </p:nvSpPr>
            <p:spPr bwMode="auto">
              <a:xfrm>
                <a:off x="4373" y="1184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1" name="Arc 58"/>
              <p:cNvSpPr>
                <a:spLocks/>
              </p:cNvSpPr>
              <p:nvPr/>
            </p:nvSpPr>
            <p:spPr bwMode="auto">
              <a:xfrm>
                <a:off x="2938" y="1145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2" name="Arc 59"/>
              <p:cNvSpPr>
                <a:spLocks/>
              </p:cNvSpPr>
              <p:nvPr/>
            </p:nvSpPr>
            <p:spPr bwMode="auto">
              <a:xfrm>
                <a:off x="3051" y="1151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3" name="Arc 60"/>
              <p:cNvSpPr>
                <a:spLocks/>
              </p:cNvSpPr>
              <p:nvPr/>
            </p:nvSpPr>
            <p:spPr bwMode="auto">
              <a:xfrm>
                <a:off x="3163" y="1142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4" name="Arc 61"/>
              <p:cNvSpPr>
                <a:spLocks/>
              </p:cNvSpPr>
              <p:nvPr/>
            </p:nvSpPr>
            <p:spPr bwMode="auto">
              <a:xfrm>
                <a:off x="2084" y="1192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5" name="Arc 62"/>
              <p:cNvSpPr>
                <a:spLocks/>
              </p:cNvSpPr>
              <p:nvPr/>
            </p:nvSpPr>
            <p:spPr bwMode="auto">
              <a:xfrm>
                <a:off x="2197" y="1198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6" name="Arc 63"/>
              <p:cNvSpPr>
                <a:spLocks/>
              </p:cNvSpPr>
              <p:nvPr/>
            </p:nvSpPr>
            <p:spPr bwMode="auto">
              <a:xfrm>
                <a:off x="2309" y="1189"/>
                <a:ext cx="163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7" name="Arc 64"/>
              <p:cNvSpPr>
                <a:spLocks/>
              </p:cNvSpPr>
              <p:nvPr/>
            </p:nvSpPr>
            <p:spPr bwMode="auto">
              <a:xfrm>
                <a:off x="3436" y="1133"/>
                <a:ext cx="649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8" name="Arc 65"/>
              <p:cNvSpPr>
                <a:spLocks/>
              </p:cNvSpPr>
              <p:nvPr/>
            </p:nvSpPr>
            <p:spPr bwMode="auto">
              <a:xfrm>
                <a:off x="2412" y="1123"/>
                <a:ext cx="649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69" name="Arc 66"/>
              <p:cNvSpPr>
                <a:spLocks/>
              </p:cNvSpPr>
              <p:nvPr/>
            </p:nvSpPr>
            <p:spPr bwMode="auto">
              <a:xfrm>
                <a:off x="1399" y="1148"/>
                <a:ext cx="649" cy="190"/>
              </a:xfrm>
              <a:custGeom>
                <a:avLst/>
                <a:gdLst>
                  <a:gd name="T0" fmla="*/ 0 w 43200"/>
                  <a:gd name="T1" fmla="*/ 0 h 24897"/>
                  <a:gd name="T2" fmla="*/ 0 w 43200"/>
                  <a:gd name="T3" fmla="*/ 0 h 24897"/>
                  <a:gd name="T4" fmla="*/ 0 w 43200"/>
                  <a:gd name="T5" fmla="*/ 0 h 248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4897"/>
                  <a:gd name="T11" fmla="*/ 43200 w 43200"/>
                  <a:gd name="T12" fmla="*/ 24897 h 24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4897" fill="none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4897" stroke="0" extrusionOk="0">
                    <a:moveTo>
                      <a:pt x="253" y="24896"/>
                    </a:moveTo>
                    <a:cubicBezTo>
                      <a:pt x="84" y="23806"/>
                      <a:pt x="0" y="2270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 w="med" len="med"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Garamond" pitchFamily="18" charset="0"/>
                </a:endParaRPr>
              </a:p>
            </p:txBody>
          </p:sp>
        </p:grpSp>
        <p:sp>
          <p:nvSpPr>
            <p:cNvPr id="53" name="Rectangle 73"/>
            <p:cNvSpPr>
              <a:spLocks noChangeArrowheads="1"/>
            </p:cNvSpPr>
            <p:nvPr/>
          </p:nvSpPr>
          <p:spPr bwMode="auto">
            <a:xfrm>
              <a:off x="4455" y="2793"/>
              <a:ext cx="518" cy="524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Garamond" pitchFamily="18" charset="0"/>
              </a:endParaRPr>
            </a:p>
          </p:txBody>
        </p:sp>
      </p:grpSp>
      <p:sp>
        <p:nvSpPr>
          <p:cNvPr id="73" name="Arc 49"/>
          <p:cNvSpPr>
            <a:spLocks/>
          </p:cNvSpPr>
          <p:nvPr/>
        </p:nvSpPr>
        <p:spPr bwMode="auto">
          <a:xfrm flipV="1">
            <a:off x="7415784" y="5596128"/>
            <a:ext cx="1030288" cy="393700"/>
          </a:xfrm>
          <a:custGeom>
            <a:avLst/>
            <a:gdLst>
              <a:gd name="T0" fmla="*/ 0 w 43200"/>
              <a:gd name="T1" fmla="*/ 0 h 24897"/>
              <a:gd name="T2" fmla="*/ 1 w 43200"/>
              <a:gd name="T3" fmla="*/ 0 h 24897"/>
              <a:gd name="T4" fmla="*/ 1 w 43200"/>
              <a:gd name="T5" fmla="*/ 0 h 24897"/>
              <a:gd name="T6" fmla="*/ 0 60000 65536"/>
              <a:gd name="T7" fmla="*/ 0 60000 65536"/>
              <a:gd name="T8" fmla="*/ 0 60000 65536"/>
              <a:gd name="T9" fmla="*/ 0 w 43200"/>
              <a:gd name="T10" fmla="*/ 0 h 24897"/>
              <a:gd name="T11" fmla="*/ 43200 w 43200"/>
              <a:gd name="T12" fmla="*/ 24897 h 24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897" fill="none" extrusionOk="0">
                <a:moveTo>
                  <a:pt x="253" y="24896"/>
                </a:moveTo>
                <a:cubicBezTo>
                  <a:pt x="84" y="23806"/>
                  <a:pt x="0" y="227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4897" stroke="0" extrusionOk="0">
                <a:moveTo>
                  <a:pt x="253" y="24896"/>
                </a:moveTo>
                <a:cubicBezTo>
                  <a:pt x="84" y="23806"/>
                  <a:pt x="0" y="2270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 w="med" len="med"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8832"/>
            <a:ext cx="990600" cy="9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276600" y="152400"/>
            <a:ext cx="2438400" cy="137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i="1" dirty="0" err="1" smtClean="0"/>
              <a:t>DiffIE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228" y="1523999"/>
            <a:ext cx="6255544" cy="43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86400" y="4572000"/>
            <a:ext cx="1752600" cy="609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2057400"/>
            <a:ext cx="502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5867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Changes to page since your last visit</a:t>
            </a:r>
            <a:endParaRPr lang="en-US" sz="24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990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DiffIE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toolbar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7" idx="2"/>
            <a:endCxn id="15" idx="0"/>
          </p:cNvCxnSpPr>
          <p:nvPr/>
        </p:nvCxnSpPr>
        <p:spPr>
          <a:xfrm rot="16200000" flipH="1">
            <a:off x="2802583" y="821382"/>
            <a:ext cx="605135" cy="1866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0"/>
            <a:endCxn id="14" idx="2"/>
          </p:cNvCxnSpPr>
          <p:nvPr/>
        </p:nvCxnSpPr>
        <p:spPr>
          <a:xfrm rot="5400000" flipH="1" flipV="1">
            <a:off x="5772150" y="5276850"/>
            <a:ext cx="685800" cy="4953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95600" y="2590800"/>
            <a:ext cx="2438400" cy="838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2" idx="2"/>
          </p:cNvCxnSpPr>
          <p:nvPr/>
        </p:nvCxnSpPr>
        <p:spPr>
          <a:xfrm rot="16200000" flipV="1">
            <a:off x="3505200" y="4038600"/>
            <a:ext cx="2438400" cy="1219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That Expose Web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 access to pages</a:t>
            </a:r>
          </a:p>
          <a:p>
            <a:pPr lvl="1"/>
            <a:r>
              <a:rPr lang="en-US" dirty="0" smtClean="0"/>
              <a:t>Internet Archives (archive.org)</a:t>
            </a:r>
          </a:p>
          <a:p>
            <a:r>
              <a:rPr lang="en-US" dirty="0" smtClean="0"/>
              <a:t>Subscription to change</a:t>
            </a:r>
          </a:p>
          <a:p>
            <a:pPr lvl="1"/>
            <a:r>
              <a:rPr lang="en-US" dirty="0" smtClean="0"/>
              <a:t>RSS, Web slices</a:t>
            </a:r>
          </a:p>
          <a:p>
            <a:pPr lvl="1"/>
            <a:r>
              <a:rPr lang="en-US" dirty="0" smtClean="0"/>
              <a:t>Monitoring support [15]</a:t>
            </a:r>
          </a:p>
          <a:p>
            <a:r>
              <a:rPr lang="en-US" dirty="0" smtClean="0"/>
              <a:t>In-situ awareness of change</a:t>
            </a:r>
          </a:p>
          <a:p>
            <a:pPr lvl="1"/>
            <a:r>
              <a:rPr lang="en-US" dirty="0" smtClean="0"/>
              <a:t>           symbols</a:t>
            </a:r>
          </a:p>
          <a:p>
            <a:pPr lvl="1"/>
            <a:r>
              <a:rPr lang="en-US" dirty="0" smtClean="0"/>
              <a:t>Dynamo [3], Difference Engine [9], </a:t>
            </a:r>
            <a:r>
              <a:rPr lang="en-US" dirty="0" err="1" smtClean="0"/>
              <a:t>WebCQ</a:t>
            </a:r>
            <a:r>
              <a:rPr lang="en-US" dirty="0" smtClean="0"/>
              <a:t> [17]</a:t>
            </a:r>
          </a:p>
          <a:p>
            <a:pPr lvl="1"/>
            <a:endParaRPr lang="en-US" dirty="0"/>
          </a:p>
        </p:txBody>
      </p:sp>
      <p:pic>
        <p:nvPicPr>
          <p:cNvPr id="48130" name="Picture 2" descr="http://www.stagefab.com/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4800600"/>
            <a:ext cx="774700" cy="69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8832"/>
            <a:ext cx="990600" cy="9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76600" y="152400"/>
            <a:ext cx="2438400" cy="1371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Interesting Features of </a:t>
            </a:r>
            <a:r>
              <a:rPr lang="en-US" i="1" dirty="0" err="1" smtClean="0"/>
              <a:t>DiffIE</a:t>
            </a:r>
            <a:endParaRPr lang="en-US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228" y="1523999"/>
            <a:ext cx="6255544" cy="43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2052935"/>
            <a:ext cx="1828800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Always on</a:t>
            </a:r>
            <a:endParaRPr lang="en-US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In-situ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524000"/>
            <a:ext cx="1752600" cy="461665"/>
          </a:xfrm>
          <a:prstGeom prst="rect">
            <a:avLst/>
          </a:prstGeom>
          <a:solidFill>
            <a:srgbClr val="37609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to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US" sz="2400" b="1" i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907792"/>
            <a:ext cx="242316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Non-intrusive</a:t>
            </a:r>
            <a:endParaRPr lang="en-US" sz="24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1752600"/>
            <a:ext cx="2057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2057400"/>
            <a:ext cx="1066800" cy="2286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1028</Words>
  <Application>Microsoft Office PowerPoint</Application>
  <PresentationFormat>On-screen Show (4:3)</PresentationFormat>
  <Paragraphs>219</Paragraphs>
  <Slides>38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          DiffIE: Changing How You       View Changes on the Web</vt:lpstr>
      <vt:lpstr>Information                 Artifacts Change</vt:lpstr>
      <vt:lpstr>Digital Dynamics Easy to Capture</vt:lpstr>
      <vt:lpstr>Web Dynamics</vt:lpstr>
      <vt:lpstr>Web Dynamics</vt:lpstr>
      <vt:lpstr>Web Dynamics</vt:lpstr>
      <vt:lpstr>DiffIE</vt:lpstr>
      <vt:lpstr>Systems That Expose Web Change</vt:lpstr>
      <vt:lpstr>Interesting Features of DiffIE</vt:lpstr>
      <vt:lpstr>Overview</vt:lpstr>
      <vt:lpstr>How DiffIE Works</vt:lpstr>
      <vt:lpstr>DiffIE Architecture</vt:lpstr>
      <vt:lpstr>Toolbar</vt:lpstr>
      <vt:lpstr>Cache</vt:lpstr>
      <vt:lpstr>Comparison Component</vt:lpstr>
      <vt:lpstr>Comparison Component</vt:lpstr>
      <vt:lpstr>Studying DiffIE</vt:lpstr>
      <vt:lpstr>Interesting Features of DiffIE</vt:lpstr>
      <vt:lpstr>Methods for Studying DiffIE</vt:lpstr>
      <vt:lpstr>HOW DiffIE is Used</vt:lpstr>
      <vt:lpstr>Expected New Content</vt:lpstr>
      <vt:lpstr>Monitor</vt:lpstr>
      <vt:lpstr>Unexpected Important Content</vt:lpstr>
      <vt:lpstr>Serendipitous Encounters</vt:lpstr>
      <vt:lpstr>Understand Page Dynamics</vt:lpstr>
      <vt:lpstr>Attend to Activity</vt:lpstr>
      <vt:lpstr>Edit</vt:lpstr>
      <vt:lpstr>Slide 28</vt:lpstr>
      <vt:lpstr>Monitor</vt:lpstr>
      <vt:lpstr>Find Expected New Content</vt:lpstr>
      <vt:lpstr>Conclusion and Future Work</vt:lpstr>
      <vt:lpstr>Summary</vt:lpstr>
      <vt:lpstr>Next Steps</vt:lpstr>
      <vt:lpstr>Thank you.</vt:lpstr>
      <vt:lpstr>Extra Slides</vt:lpstr>
      <vt:lpstr>DiffIE Received Positively</vt:lpstr>
      <vt:lpstr>Reported Experience with DiffIE</vt:lpstr>
      <vt:lpstr>Performance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 Search</dc:title>
  <dc:creator>Jaime Teevan</dc:creator>
  <cp:lastModifiedBy>Jaime Teevan</cp:lastModifiedBy>
  <cp:revision>315</cp:revision>
  <dcterms:created xsi:type="dcterms:W3CDTF">2008-12-16T18:32:35Z</dcterms:created>
  <dcterms:modified xsi:type="dcterms:W3CDTF">2009-10-07T21:24:33Z</dcterms:modified>
</cp:coreProperties>
</file>