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60" r:id="rId3"/>
    <p:sldId id="308" r:id="rId4"/>
    <p:sldId id="259" r:id="rId5"/>
    <p:sldId id="298" r:id="rId6"/>
    <p:sldId id="307" r:id="rId7"/>
    <p:sldId id="270" r:id="rId8"/>
    <p:sldId id="309" r:id="rId9"/>
    <p:sldId id="310" r:id="rId10"/>
    <p:sldId id="262" r:id="rId11"/>
    <p:sldId id="290" r:id="rId12"/>
    <p:sldId id="258" r:id="rId13"/>
    <p:sldId id="288" r:id="rId14"/>
    <p:sldId id="305" r:id="rId15"/>
    <p:sldId id="306" r:id="rId16"/>
    <p:sldId id="304" r:id="rId17"/>
    <p:sldId id="300" r:id="rId18"/>
    <p:sldId id="268" r:id="rId19"/>
    <p:sldId id="301" r:id="rId20"/>
    <p:sldId id="302" r:id="rId21"/>
    <p:sldId id="303" r:id="rId22"/>
    <p:sldId id="280" r:id="rId23"/>
    <p:sldId id="282" r:id="rId24"/>
    <p:sldId id="312" r:id="rId25"/>
    <p:sldId id="286" r:id="rId26"/>
    <p:sldId id="285" r:id="rId27"/>
    <p:sldId id="283" r:id="rId28"/>
    <p:sldId id="292" r:id="rId29"/>
    <p:sldId id="271" r:id="rId30"/>
    <p:sldId id="272" r:id="rId31"/>
    <p:sldId id="275" r:id="rId32"/>
    <p:sldId id="276" r:id="rId33"/>
    <p:sldId id="296" r:id="rId34"/>
    <p:sldId id="277" r:id="rId35"/>
    <p:sldId id="278" r:id="rId36"/>
    <p:sldId id="266" r:id="rId37"/>
    <p:sldId id="311" r:id="rId3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6" autoAdjust="0"/>
    <p:restoredTop sz="74176" autoAdjust="0"/>
  </p:normalViewPr>
  <p:slideViewPr>
    <p:cSldViewPr>
      <p:cViewPr varScale="1">
        <p:scale>
          <a:sx n="72" d="100"/>
          <a:sy n="72" d="100"/>
        </p:scale>
        <p:origin x="174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1" d="100"/>
          <a:sy n="71" d="100"/>
        </p:scale>
        <p:origin x="2880"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27A8F50A-A8A9-447A-A6D2-D6E86D23DAF1}" type="datetimeFigureOut">
              <a:rPr lang="en-US" smtClean="0"/>
              <a:t>10/2/2013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1215B61-ACA6-4E99-A2CB-7D70BD01F64D}" type="slidenum">
              <a:rPr lang="en-US" smtClean="0"/>
              <a:t>‹#›</a:t>
            </a:fld>
            <a:endParaRPr lang="en-US"/>
          </a:p>
        </p:txBody>
      </p:sp>
    </p:spTree>
    <p:extLst>
      <p:ext uri="{BB962C8B-B14F-4D97-AF65-F5344CB8AC3E}">
        <p14:creationId xmlns:p14="http://schemas.microsoft.com/office/powerpoint/2010/main" val="336586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215B61-ACA6-4E99-A2CB-7D70BD01F64D}" type="slidenum">
              <a:rPr lang="en-US" smtClean="0"/>
              <a:t>1</a:t>
            </a:fld>
            <a:endParaRPr lang="en-US"/>
          </a:p>
        </p:txBody>
      </p:sp>
    </p:spTree>
    <p:extLst>
      <p:ext uri="{BB962C8B-B14F-4D97-AF65-F5344CB8AC3E}">
        <p14:creationId xmlns:p14="http://schemas.microsoft.com/office/powerpoint/2010/main" val="3218323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paper targets</a:t>
            </a:r>
            <a:r>
              <a:rPr lang="en-US" baseline="0" dirty="0" smtClean="0"/>
              <a:t> scalable causal consistency, which is causal consistency across partitions and replicas in a distributed data store.</a:t>
            </a:r>
          </a:p>
          <a:p>
            <a:endParaRPr lang="en-US" baseline="0" dirty="0" smtClean="0"/>
          </a:p>
          <a:p>
            <a:r>
              <a:rPr lang="en-US" baseline="0" dirty="0" smtClean="0"/>
              <a:t>Here we have an example. </a:t>
            </a:r>
          </a:p>
          <a:p>
            <a:endParaRPr lang="en-US" baseline="0" dirty="0" smtClean="0"/>
          </a:p>
          <a:p>
            <a:r>
              <a:rPr lang="en-US" baseline="0" dirty="0" smtClean="0"/>
              <a:t>We have the data set partitioned and replicated at two data centers. A client accesses one copy of the data in one data center.</a:t>
            </a:r>
          </a:p>
          <a:p>
            <a:endParaRPr lang="en-US" baseline="0" dirty="0" smtClean="0"/>
          </a:p>
          <a:p>
            <a:r>
              <a:rPr lang="en-US" baseline="0" dirty="0" smtClean="0"/>
              <a:t>It first reads A from a partition, and reads B from another partition. It then updates C using the sum of A and B at another partition.</a:t>
            </a:r>
          </a:p>
          <a:p>
            <a:endParaRPr lang="en-US" baseline="0" dirty="0" smtClean="0"/>
          </a:p>
          <a:p>
            <a:r>
              <a:rPr lang="en-US" baseline="0" dirty="0" smtClean="0"/>
              <a:t>When replicating C, how can we guarantee that A and B appear first before C in an efficient and scalable way?</a:t>
            </a:r>
          </a:p>
          <a:p>
            <a:endParaRPr lang="en-US" baseline="0" dirty="0" smtClean="0"/>
          </a:p>
          <a:p>
            <a:r>
              <a:rPr lang="en-US" baseline="0" dirty="0" smtClean="0"/>
              <a:t>This is the problem we solve in this work.</a:t>
            </a:r>
            <a:endParaRPr lang="en-US" dirty="0"/>
          </a:p>
        </p:txBody>
      </p:sp>
      <p:sp>
        <p:nvSpPr>
          <p:cNvPr id="4" name="Slide Number Placeholder 3"/>
          <p:cNvSpPr>
            <a:spLocks noGrp="1"/>
          </p:cNvSpPr>
          <p:nvPr>
            <p:ph type="sldNum" sz="quarter" idx="10"/>
          </p:nvPr>
        </p:nvSpPr>
        <p:spPr/>
        <p:txBody>
          <a:bodyPr/>
          <a:lstStyle/>
          <a:p>
            <a:fld id="{A1215B61-ACA6-4E99-A2CB-7D70BD01F64D}" type="slidenum">
              <a:rPr lang="en-US" smtClean="0"/>
              <a:t>10</a:t>
            </a:fld>
            <a:endParaRPr lang="en-US"/>
          </a:p>
        </p:txBody>
      </p:sp>
    </p:spTree>
    <p:extLst>
      <p:ext uri="{BB962C8B-B14F-4D97-AF65-F5344CB8AC3E}">
        <p14:creationId xmlns:p14="http://schemas.microsoft.com/office/powerpoint/2010/main" val="3066497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Version vectors is</a:t>
            </a:r>
            <a:r>
              <a:rPr lang="en-US" baseline="0" dirty="0" smtClean="0"/>
              <a:t> the conventional way of providing causal consistency. </a:t>
            </a:r>
          </a:p>
          <a:p>
            <a:r>
              <a:rPr lang="en-US" baseline="0" dirty="0" smtClean="0"/>
              <a:t>However, it only works for purely replicated systems.</a:t>
            </a:r>
          </a:p>
          <a:p>
            <a:r>
              <a:rPr lang="en-US" baseline="0" dirty="0" smtClean="0"/>
              <a:t>It does not scale when a data store has many partitions.</a:t>
            </a:r>
          </a:p>
          <a:p>
            <a:endParaRPr lang="en-US" baseline="0" dirty="0" smtClean="0"/>
          </a:p>
          <a:p>
            <a:r>
              <a:rPr lang="en-US" baseline="0" dirty="0" smtClean="0"/>
              <a:t>To overcome the scalability problem of version vectors, COPS uses explicit dependency tracking at the client side. A client remembers each item it accesses and associates them with each update operation. Although COPS is more scalable than version vectors, its dependency tracking overhead is high under many workloads and this affects its performance. </a:t>
            </a:r>
          </a:p>
          <a:p>
            <a:endParaRPr lang="en-US" baseline="0" dirty="0" smtClean="0"/>
          </a:p>
          <a:p>
            <a:r>
              <a:rPr lang="en-US" baseline="0" dirty="0" smtClean="0"/>
              <a:t>Our work extends version vectors to two dimensional dependency matrices, which represents dependencies in a compact fashion. We also use loosely synchronized physical clocks to provide causally consistent read-only transactions. As a result, the dependency metadata in our system is small and bounded.</a:t>
            </a:r>
          </a:p>
          <a:p>
            <a:endParaRPr lang="en-US" dirty="0"/>
          </a:p>
        </p:txBody>
      </p:sp>
      <p:sp>
        <p:nvSpPr>
          <p:cNvPr id="4" name="Slide Number Placeholder 3"/>
          <p:cNvSpPr>
            <a:spLocks noGrp="1"/>
          </p:cNvSpPr>
          <p:nvPr>
            <p:ph type="sldNum" sz="quarter" idx="10"/>
          </p:nvPr>
        </p:nvSpPr>
        <p:spPr/>
        <p:txBody>
          <a:bodyPr/>
          <a:lstStyle/>
          <a:p>
            <a:fld id="{A1215B61-ACA6-4E99-A2CB-7D70BD01F64D}" type="slidenum">
              <a:rPr lang="en-US" smtClean="0"/>
              <a:t>11</a:t>
            </a:fld>
            <a:endParaRPr lang="en-US"/>
          </a:p>
        </p:txBody>
      </p:sp>
    </p:spTree>
    <p:extLst>
      <p:ext uri="{BB962C8B-B14F-4D97-AF65-F5344CB8AC3E}">
        <p14:creationId xmlns:p14="http://schemas.microsoft.com/office/powerpoint/2010/main" val="2969443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outline of the rest of my talk.</a:t>
            </a:r>
          </a:p>
          <a:p>
            <a:endParaRPr lang="en-US" dirty="0" smtClean="0"/>
          </a:p>
          <a:p>
            <a:r>
              <a:rPr lang="en-US" dirty="0" smtClean="0"/>
              <a:t>I will first</a:t>
            </a:r>
            <a:r>
              <a:rPr lang="en-US" baseline="0" dirty="0" smtClean="0"/>
              <a:t> present how to use dependency matrices to provide scalable causal consistency.</a:t>
            </a:r>
          </a:p>
          <a:p>
            <a:r>
              <a:rPr lang="en-US" baseline="0" dirty="0" smtClean="0"/>
              <a:t>And then I will briefly describe the DM-Clock protocol, which extends the DM protocol to provide causally consistency read-only transactions.</a:t>
            </a:r>
          </a:p>
          <a:p>
            <a:endParaRPr lang="en-US" baseline="0" dirty="0" smtClean="0"/>
          </a:p>
          <a:p>
            <a:r>
              <a:rPr lang="en-US" baseline="0" dirty="0" smtClean="0"/>
              <a:t>Then I will show you some experimental evaluation results and conclude.</a:t>
            </a:r>
          </a:p>
        </p:txBody>
      </p:sp>
      <p:sp>
        <p:nvSpPr>
          <p:cNvPr id="4" name="Slide Number Placeholder 3"/>
          <p:cNvSpPr>
            <a:spLocks noGrp="1"/>
          </p:cNvSpPr>
          <p:nvPr>
            <p:ph type="sldNum" sz="quarter" idx="10"/>
          </p:nvPr>
        </p:nvSpPr>
        <p:spPr/>
        <p:txBody>
          <a:bodyPr/>
          <a:lstStyle/>
          <a:p>
            <a:fld id="{A1215B61-ACA6-4E99-A2CB-7D70BD01F64D}" type="slidenum">
              <a:rPr lang="en-US" smtClean="0"/>
              <a:t>12</a:t>
            </a:fld>
            <a:endParaRPr lang="en-US"/>
          </a:p>
        </p:txBody>
      </p:sp>
    </p:spTree>
    <p:extLst>
      <p:ext uri="{BB962C8B-B14F-4D97-AF65-F5344CB8AC3E}">
        <p14:creationId xmlns:p14="http://schemas.microsoft.com/office/powerpoint/2010/main" val="3582307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dependency matrix represents dependencies of a state or a client session.</a:t>
            </a:r>
          </a:p>
          <a:p>
            <a:endParaRPr lang="en-US" dirty="0" smtClean="0"/>
          </a:p>
          <a:p>
            <a:r>
              <a:rPr lang="en-US" dirty="0" smtClean="0"/>
              <a:t>It</a:t>
            </a:r>
            <a:r>
              <a:rPr lang="en-US" baseline="0" dirty="0" smtClean="0"/>
              <a:t> has one non-negative integer for each replicated partition of the data store.</a:t>
            </a:r>
          </a:p>
          <a:p>
            <a:endParaRPr lang="en-US" baseline="0" dirty="0" smtClean="0"/>
          </a:p>
          <a:p>
            <a:r>
              <a:rPr lang="en-US" baseline="0" dirty="0" smtClean="0"/>
              <a:t>An integer element represents all dependencies from the corresponding partition.</a:t>
            </a:r>
          </a:p>
          <a:p>
            <a:endParaRPr lang="en-US" baseline="0" dirty="0" smtClean="0"/>
          </a:p>
          <a:p>
            <a:r>
              <a:rPr lang="en-US" baseline="0" dirty="0" smtClean="0"/>
              <a:t>Here we have an example.</a:t>
            </a:r>
          </a:p>
          <a:p>
            <a:endParaRPr lang="en-US" baseline="0" dirty="0" smtClean="0"/>
          </a:p>
          <a:p>
            <a:r>
              <a:rPr lang="en-US" baseline="0" dirty="0" smtClean="0"/>
              <a:t>The data store has three partitions and each partition is replicated twice.</a:t>
            </a:r>
          </a:p>
          <a:p>
            <a:endParaRPr lang="en-US" baseline="0" dirty="0" smtClean="0"/>
          </a:p>
          <a:p>
            <a:r>
              <a:rPr lang="en-US" baseline="0" dirty="0" smtClean="0"/>
              <a:t>We have a dependency matrix on the left side. </a:t>
            </a:r>
          </a:p>
          <a:p>
            <a:endParaRPr lang="en-US" baseline="0" dirty="0" smtClean="0"/>
          </a:p>
          <a:p>
            <a:r>
              <a:rPr lang="en-US" baseline="0" dirty="0" smtClean="0"/>
              <a:t>Each row of a dependency matrix corresponds to one replicated partition of the data store.</a:t>
            </a:r>
          </a:p>
          <a:p>
            <a:r>
              <a:rPr lang="en-US" baseline="0" dirty="0" smtClean="0"/>
              <a:t>For instance, the first row tells the dependencies from replicas of partition 1.</a:t>
            </a:r>
          </a:p>
          <a:p>
            <a:r>
              <a:rPr lang="en-US" baseline="0" dirty="0" smtClean="0"/>
              <a:t>The first element of the row, which is 9, indicates that the state or the client session of the DM depends on the first 9 updates of partition 1 of replica 1.</a:t>
            </a:r>
          </a:p>
          <a:p>
            <a:r>
              <a:rPr lang="en-US" baseline="0" dirty="0" smtClean="0"/>
              <a:t>Similarly, the second element of this row indicates first 5 updates of partition 1 of replica 2.</a:t>
            </a:r>
            <a:endParaRPr lang="en-US" dirty="0"/>
          </a:p>
        </p:txBody>
      </p:sp>
      <p:sp>
        <p:nvSpPr>
          <p:cNvPr id="4" name="Slide Number Placeholder 3"/>
          <p:cNvSpPr>
            <a:spLocks noGrp="1"/>
          </p:cNvSpPr>
          <p:nvPr>
            <p:ph type="sldNum" sz="quarter" idx="10"/>
          </p:nvPr>
        </p:nvSpPr>
        <p:spPr/>
        <p:txBody>
          <a:bodyPr/>
          <a:lstStyle/>
          <a:p>
            <a:fld id="{A1215B61-ACA6-4E99-A2CB-7D70BD01F64D}" type="slidenum">
              <a:rPr lang="en-US" smtClean="0"/>
              <a:t>13</a:t>
            </a:fld>
            <a:endParaRPr lang="en-US"/>
          </a:p>
        </p:txBody>
      </p:sp>
    </p:spTree>
    <p:extLst>
      <p:ext uri="{BB962C8B-B14F-4D97-AF65-F5344CB8AC3E}">
        <p14:creationId xmlns:p14="http://schemas.microsoft.com/office/powerpoint/2010/main" val="2810576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DM protocol maintains</a:t>
            </a:r>
            <a:r>
              <a:rPr lang="en-US" baseline="0" dirty="0" smtClean="0"/>
              <a:t> some global states the client and server side. It also maintains some metadata for each data item.</a:t>
            </a:r>
          </a:p>
          <a:p>
            <a:endParaRPr lang="en-US" baseline="0" dirty="0" smtClean="0"/>
          </a:p>
          <a:p>
            <a:r>
              <a:rPr lang="en-US" baseline="0" dirty="0" smtClean="0"/>
              <a:t>At the client side, each client session maintains a dependency matrix, which tracks the dependencies of the session.</a:t>
            </a:r>
          </a:p>
          <a:p>
            <a:endParaRPr lang="en-US" baseline="0" dirty="0" smtClean="0"/>
          </a:p>
          <a:p>
            <a:r>
              <a:rPr lang="en-US" baseline="0" dirty="0" smtClean="0"/>
              <a:t>At the server side, each partition maintains a version vector, which tracks how many local updates it has executed and how many remote updates it has replicated. For instance, the version vector here, the first element indicates partition 1 has executed 3 updates from its clients and applied 8 updates from replica 2.</a:t>
            </a:r>
          </a:p>
          <a:p>
            <a:endParaRPr lang="en-US" baseline="0" dirty="0" smtClean="0"/>
          </a:p>
          <a:p>
            <a:r>
              <a:rPr lang="en-US" baseline="0" dirty="0" smtClean="0"/>
              <a:t>For each item, in addition to its value, a partition also maintains its source replica id, the update timestamp, and the dependency matrix.</a:t>
            </a:r>
          </a:p>
          <a:p>
            <a:endParaRPr lang="en-US" baseline="0" dirty="0" smtClean="0"/>
          </a:p>
          <a:p>
            <a:r>
              <a:rPr lang="en-US" baseline="0" dirty="0" smtClean="0"/>
              <a:t>The source replica id is the replica id of the partition where the item value is first updated by executing a client operation.</a:t>
            </a:r>
          </a:p>
          <a:p>
            <a:r>
              <a:rPr lang="en-US" baseline="0" dirty="0" smtClean="0"/>
              <a:t>The update timestamp is the logical time when the item value is created.</a:t>
            </a:r>
          </a:p>
          <a:p>
            <a:r>
              <a:rPr lang="en-US" baseline="0" dirty="0" smtClean="0"/>
              <a:t>The dependency matrix is the potential dependency states of this item.</a:t>
            </a:r>
          </a:p>
          <a:p>
            <a:endParaRPr lang="en-US" baseline="0" dirty="0" smtClean="0"/>
          </a:p>
          <a:p>
            <a:r>
              <a:rPr lang="en-US" baseline="0" dirty="0" smtClean="0"/>
              <a:t>For instance, The current value of Item A is created at the current partition because its source replica id is equal to the replica id of this partition. It is also created by the second update operation out of the three in this partition.</a:t>
            </a:r>
            <a:endParaRPr lang="en-US" dirty="0"/>
          </a:p>
        </p:txBody>
      </p:sp>
      <p:sp>
        <p:nvSpPr>
          <p:cNvPr id="4" name="Slide Number Placeholder 3"/>
          <p:cNvSpPr>
            <a:spLocks noGrp="1"/>
          </p:cNvSpPr>
          <p:nvPr>
            <p:ph type="sldNum" sz="quarter" idx="10"/>
          </p:nvPr>
        </p:nvSpPr>
        <p:spPr/>
        <p:txBody>
          <a:bodyPr/>
          <a:lstStyle/>
          <a:p>
            <a:fld id="{A1215B61-ACA6-4E99-A2CB-7D70BD01F64D}" type="slidenum">
              <a:rPr lang="en-US" smtClean="0"/>
              <a:t>14</a:t>
            </a:fld>
            <a:endParaRPr lang="en-US"/>
          </a:p>
        </p:txBody>
      </p:sp>
    </p:spTree>
    <p:extLst>
      <p:ext uri="{BB962C8B-B14F-4D97-AF65-F5344CB8AC3E}">
        <p14:creationId xmlns:p14="http://schemas.microsoft.com/office/powerpoint/2010/main" val="2884662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DM protocol maintains</a:t>
            </a:r>
            <a:r>
              <a:rPr lang="en-US" baseline="0" dirty="0" smtClean="0"/>
              <a:t> some global states the client and server side. It also maintains some metadata for each data item.</a:t>
            </a:r>
          </a:p>
          <a:p>
            <a:endParaRPr lang="en-US" baseline="0" dirty="0" smtClean="0"/>
          </a:p>
          <a:p>
            <a:r>
              <a:rPr lang="en-US" baseline="0" dirty="0" smtClean="0"/>
              <a:t>At the client side, each client session maintains a dependency matrix, which tracks the dependencies of the session.</a:t>
            </a:r>
          </a:p>
          <a:p>
            <a:endParaRPr lang="en-US" baseline="0" dirty="0" smtClean="0"/>
          </a:p>
          <a:p>
            <a:r>
              <a:rPr lang="en-US" baseline="0" dirty="0" smtClean="0"/>
              <a:t>At the server side, each partition maintains a version vector, which tracks how many local updates it has executed and how many remote updates it has replicated. For instance, the version vector here, the first element indicates partition 1 has executed 3 updates from its clients and applied 8 updates from replica 2.</a:t>
            </a:r>
          </a:p>
          <a:p>
            <a:endParaRPr lang="en-US" baseline="0" dirty="0" smtClean="0"/>
          </a:p>
          <a:p>
            <a:r>
              <a:rPr lang="en-US" baseline="0" dirty="0" smtClean="0"/>
              <a:t>For each item, in addition to its value, a partition also maintains its source replica id, the update timestamp, and the dependency matrix.</a:t>
            </a:r>
          </a:p>
          <a:p>
            <a:endParaRPr lang="en-US" baseline="0" dirty="0" smtClean="0"/>
          </a:p>
          <a:p>
            <a:r>
              <a:rPr lang="en-US" baseline="0" dirty="0" smtClean="0"/>
              <a:t>The source replica id is the replica id of the partition where the item value is first updated by executing a client operation.</a:t>
            </a:r>
          </a:p>
          <a:p>
            <a:r>
              <a:rPr lang="en-US" baseline="0" dirty="0" smtClean="0"/>
              <a:t>The update timestamp is the logical time when the item value is created.</a:t>
            </a:r>
          </a:p>
          <a:p>
            <a:r>
              <a:rPr lang="en-US" baseline="0" dirty="0" smtClean="0"/>
              <a:t>The dependency matrix is the potential dependency states of this item.</a:t>
            </a:r>
          </a:p>
          <a:p>
            <a:endParaRPr lang="en-US" baseline="0" dirty="0" smtClean="0"/>
          </a:p>
          <a:p>
            <a:r>
              <a:rPr lang="en-US" baseline="0" dirty="0" smtClean="0"/>
              <a:t>For instance, The current value of Item A is created at the current partition because its source replica id is equal to the replica id of this partition. It is also created by the second update operation out of the three in this partition.</a:t>
            </a:r>
            <a:endParaRPr lang="en-US" dirty="0"/>
          </a:p>
        </p:txBody>
      </p:sp>
      <p:sp>
        <p:nvSpPr>
          <p:cNvPr id="4" name="Slide Number Placeholder 3"/>
          <p:cNvSpPr>
            <a:spLocks noGrp="1"/>
          </p:cNvSpPr>
          <p:nvPr>
            <p:ph type="sldNum" sz="quarter" idx="10"/>
          </p:nvPr>
        </p:nvSpPr>
        <p:spPr/>
        <p:txBody>
          <a:bodyPr/>
          <a:lstStyle/>
          <a:p>
            <a:fld id="{A1215B61-ACA6-4E99-A2CB-7D70BD01F64D}" type="slidenum">
              <a:rPr lang="en-US" smtClean="0"/>
              <a:t>15</a:t>
            </a:fld>
            <a:endParaRPr lang="en-US"/>
          </a:p>
        </p:txBody>
      </p:sp>
    </p:spTree>
    <p:extLst>
      <p:ext uri="{BB962C8B-B14F-4D97-AF65-F5344CB8AC3E}">
        <p14:creationId xmlns:p14="http://schemas.microsoft.com/office/powerpoint/2010/main" val="2806467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DM protocol maintains</a:t>
            </a:r>
            <a:r>
              <a:rPr lang="en-US" baseline="0" dirty="0" smtClean="0"/>
              <a:t> some global states the client and server side. It also maintains some metadata for each data item.</a:t>
            </a:r>
          </a:p>
          <a:p>
            <a:endParaRPr lang="en-US" baseline="0" dirty="0" smtClean="0"/>
          </a:p>
          <a:p>
            <a:r>
              <a:rPr lang="en-US" baseline="0" dirty="0" smtClean="0"/>
              <a:t>At the client side, each client session maintains a dependency matrix, which tracks the dependencies of the session.</a:t>
            </a:r>
          </a:p>
          <a:p>
            <a:endParaRPr lang="en-US" baseline="0" dirty="0" smtClean="0"/>
          </a:p>
          <a:p>
            <a:r>
              <a:rPr lang="en-US" baseline="0" dirty="0" smtClean="0"/>
              <a:t>At the server side, each partition maintains a version vector, which tracks how many local updates it has executed and how many remote updates it has replicated. For instance, the version vector here, the first element indicates partition 1 has executed 3 updates from its clients and applied 8 updates from replica 2.</a:t>
            </a:r>
          </a:p>
          <a:p>
            <a:endParaRPr lang="en-US" baseline="0" dirty="0" smtClean="0"/>
          </a:p>
          <a:p>
            <a:r>
              <a:rPr lang="en-US" baseline="0" dirty="0" smtClean="0"/>
              <a:t>For each item, in addition to its value, a partition also maintains its source replica id, the update timestamp, and the dependency matrix.</a:t>
            </a:r>
          </a:p>
          <a:p>
            <a:endParaRPr lang="en-US" baseline="0" dirty="0" smtClean="0"/>
          </a:p>
          <a:p>
            <a:r>
              <a:rPr lang="en-US" baseline="0" dirty="0" smtClean="0"/>
              <a:t>The source replica id is the replica id of the partition where the item value is first updated by executing a client operation.</a:t>
            </a:r>
          </a:p>
          <a:p>
            <a:r>
              <a:rPr lang="en-US" baseline="0" dirty="0" smtClean="0"/>
              <a:t>The update timestamp is the logical time when the item value is created.</a:t>
            </a:r>
          </a:p>
          <a:p>
            <a:r>
              <a:rPr lang="en-US" baseline="0" dirty="0" smtClean="0"/>
              <a:t>The dependency matrix is the potential dependency states of this item.</a:t>
            </a:r>
          </a:p>
          <a:p>
            <a:endParaRPr lang="en-US" baseline="0" dirty="0" smtClean="0"/>
          </a:p>
          <a:p>
            <a:r>
              <a:rPr lang="en-US" baseline="0" dirty="0" smtClean="0"/>
              <a:t>For instance, The current value of Item A is created at the current partition because its source replica id is equal to the replica id of this partition. It is also created by the second update operation out of the three in this partition.</a:t>
            </a:r>
            <a:endParaRPr lang="en-US" dirty="0"/>
          </a:p>
        </p:txBody>
      </p:sp>
      <p:sp>
        <p:nvSpPr>
          <p:cNvPr id="4" name="Slide Number Placeholder 3"/>
          <p:cNvSpPr>
            <a:spLocks noGrp="1"/>
          </p:cNvSpPr>
          <p:nvPr>
            <p:ph type="sldNum" sz="quarter" idx="10"/>
          </p:nvPr>
        </p:nvSpPr>
        <p:spPr/>
        <p:txBody>
          <a:bodyPr/>
          <a:lstStyle/>
          <a:p>
            <a:fld id="{A1215B61-ACA6-4E99-A2CB-7D70BD01F64D}" type="slidenum">
              <a:rPr lang="en-US" smtClean="0"/>
              <a:t>16</a:t>
            </a:fld>
            <a:endParaRPr lang="en-US"/>
          </a:p>
        </p:txBody>
      </p:sp>
    </p:spTree>
    <p:extLst>
      <p:ext uri="{BB962C8B-B14F-4D97-AF65-F5344CB8AC3E}">
        <p14:creationId xmlns:p14="http://schemas.microsoft.com/office/powerpoint/2010/main" val="1881823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first</a:t>
            </a:r>
            <a:r>
              <a:rPr lang="en-US" baseline="0" dirty="0" smtClean="0"/>
              <a:t> briefly explain how the DM protocol works and then give an example in the next slide.</a:t>
            </a:r>
          </a:p>
          <a:p>
            <a:endParaRPr lang="en-US" baseline="0" dirty="0" smtClean="0"/>
          </a:p>
          <a:p>
            <a:r>
              <a:rPr lang="en-US" baseline="0" dirty="0" smtClean="0"/>
              <a:t>When a client reads an item, it includes the read item in its DM.</a:t>
            </a:r>
          </a:p>
          <a:p>
            <a:endParaRPr lang="en-US" baseline="0" dirty="0" smtClean="0"/>
          </a:p>
          <a:p>
            <a:r>
              <a:rPr lang="en-US" baseline="0" dirty="0" smtClean="0"/>
              <a:t>When a client updates an item, it associates its DM with the update.</a:t>
            </a:r>
          </a:p>
          <a:p>
            <a:r>
              <a:rPr lang="en-US" baseline="0" dirty="0" smtClean="0"/>
              <a:t>The client then resets its DM to zeros. It only tracks the nearest dependencies. This does not affect correctness because of transitivity of causality.</a:t>
            </a:r>
          </a:p>
          <a:p>
            <a:r>
              <a:rPr lang="en-US" baseline="0" dirty="0" smtClean="0"/>
              <a:t>The client also includes the updated item in its DM.</a:t>
            </a:r>
          </a:p>
          <a:p>
            <a:endParaRPr lang="en-US" baseline="0" dirty="0" smtClean="0"/>
          </a:p>
        </p:txBody>
      </p:sp>
      <p:sp>
        <p:nvSpPr>
          <p:cNvPr id="4" name="Slide Number Placeholder 3"/>
          <p:cNvSpPr>
            <a:spLocks noGrp="1"/>
          </p:cNvSpPr>
          <p:nvPr>
            <p:ph type="sldNum" sz="quarter" idx="10"/>
          </p:nvPr>
        </p:nvSpPr>
        <p:spPr/>
        <p:txBody>
          <a:bodyPr/>
          <a:lstStyle/>
          <a:p>
            <a:fld id="{A1215B61-ACA6-4E99-A2CB-7D70BD01F64D}" type="slidenum">
              <a:rPr lang="en-US" smtClean="0"/>
              <a:t>17</a:t>
            </a:fld>
            <a:endParaRPr lang="en-US"/>
          </a:p>
        </p:txBody>
      </p:sp>
    </p:spTree>
    <p:extLst>
      <p:ext uri="{BB962C8B-B14F-4D97-AF65-F5344CB8AC3E}">
        <p14:creationId xmlns:p14="http://schemas.microsoft.com/office/powerpoint/2010/main" val="1299634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 will give an example</a:t>
            </a:r>
            <a:r>
              <a:rPr lang="en-US" baseline="0" dirty="0" smtClean="0"/>
              <a:t> to illustrate how our DM protocol works.</a:t>
            </a:r>
          </a:p>
          <a:p>
            <a:endParaRPr lang="en-US" baseline="0" dirty="0" smtClean="0"/>
          </a:p>
          <a:p>
            <a:r>
              <a:rPr lang="en-US" baseline="0" dirty="0" smtClean="0"/>
              <a:t>We have three partitions and partition 0 has executed 7 local updates. </a:t>
            </a:r>
          </a:p>
          <a:p>
            <a:endParaRPr lang="en-US" baseline="0" dirty="0" smtClean="0"/>
          </a:p>
          <a:p>
            <a:r>
              <a:rPr lang="en-US" baseline="0" dirty="0" smtClean="0"/>
              <a:t>The client first reads the photo from the album. The reply message includes the read value, the source replica id, and the update timestamp. Upon receiving the reply, the client updates the corresponding element in its dependency matrix. Because the client reads an item value created by partition 0 and replica 0, it sets the top left element to 4, the update timestamp of the item.</a:t>
            </a:r>
          </a:p>
          <a:p>
            <a:endParaRPr lang="en-US" baseline="0" dirty="0" smtClean="0"/>
          </a:p>
          <a:p>
            <a:r>
              <a:rPr lang="en-US" baseline="0" dirty="0" smtClean="0"/>
              <a:t>The client then adds a comment to the read photo. The update request includes the dependency matrix of the client session. Upon receiving the request, partition 1 executes the operation and then increments the corresponding element in its version vector.</a:t>
            </a:r>
          </a:p>
          <a:p>
            <a:endParaRPr lang="en-US" baseline="0" dirty="0" smtClean="0"/>
          </a:p>
          <a:p>
            <a:endParaRPr lang="en-US" baseline="0" dirty="0" smtClean="0"/>
          </a:p>
          <a:p>
            <a:r>
              <a:rPr lang="en-US" baseline="0" dirty="0" smtClean="0"/>
              <a:t>Now we come back to the update operation at the above replica. Partition 1 sends a reply to the client after executing the update operation. When the client receives the reply, it first resets its dependency matrix to zeros and then sets an element to the update timestamp of the operation.</a:t>
            </a:r>
          </a:p>
          <a:p>
            <a:endParaRPr lang="en-US" baseline="0" dirty="0" smtClean="0"/>
          </a:p>
          <a:p>
            <a:r>
              <a:rPr lang="en-US" baseline="0" dirty="0" smtClean="0"/>
              <a:t>Here the DM protocol relies on transitivity of causality to only track the nearest dependencies.</a:t>
            </a:r>
            <a:endParaRPr lang="en-US" dirty="0"/>
          </a:p>
        </p:txBody>
      </p:sp>
      <p:sp>
        <p:nvSpPr>
          <p:cNvPr id="4" name="Slide Number Placeholder 3"/>
          <p:cNvSpPr>
            <a:spLocks noGrp="1"/>
          </p:cNvSpPr>
          <p:nvPr>
            <p:ph type="sldNum" sz="quarter" idx="10"/>
          </p:nvPr>
        </p:nvSpPr>
        <p:spPr/>
        <p:txBody>
          <a:bodyPr/>
          <a:lstStyle/>
          <a:p>
            <a:fld id="{A1215B61-ACA6-4E99-A2CB-7D70BD01F64D}" type="slidenum">
              <a:rPr lang="en-US" smtClean="0"/>
              <a:t>18</a:t>
            </a:fld>
            <a:endParaRPr lang="en-US"/>
          </a:p>
        </p:txBody>
      </p:sp>
    </p:spTree>
    <p:extLst>
      <p:ext uri="{BB962C8B-B14F-4D97-AF65-F5344CB8AC3E}">
        <p14:creationId xmlns:p14="http://schemas.microsoft.com/office/powerpoint/2010/main" val="272304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a partition replicates an update, it checks the dependencies of the update by comparing its DM with the version vectors of all local partitions.</a:t>
            </a:r>
            <a:endParaRPr lang="en-US" dirty="0"/>
          </a:p>
        </p:txBody>
      </p:sp>
      <p:sp>
        <p:nvSpPr>
          <p:cNvPr id="4" name="Slide Number Placeholder 3"/>
          <p:cNvSpPr>
            <a:spLocks noGrp="1"/>
          </p:cNvSpPr>
          <p:nvPr>
            <p:ph type="sldNum" sz="quarter" idx="10"/>
          </p:nvPr>
        </p:nvSpPr>
        <p:spPr/>
        <p:txBody>
          <a:bodyPr/>
          <a:lstStyle/>
          <a:p>
            <a:fld id="{A1215B61-ACA6-4E99-A2CB-7D70BD01F64D}" type="slidenum">
              <a:rPr lang="en-US" smtClean="0"/>
              <a:t>19</a:t>
            </a:fld>
            <a:endParaRPr lang="en-US"/>
          </a:p>
        </p:txBody>
      </p:sp>
    </p:spTree>
    <p:extLst>
      <p:ext uri="{BB962C8B-B14F-4D97-AF65-F5344CB8AC3E}">
        <p14:creationId xmlns:p14="http://schemas.microsoft.com/office/powerpoint/2010/main" val="1299634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215B61-ACA6-4E99-A2CB-7D70BD01F64D}" type="slidenum">
              <a:rPr lang="en-US" smtClean="0"/>
              <a:t>2</a:t>
            </a:fld>
            <a:endParaRPr lang="en-US"/>
          </a:p>
        </p:txBody>
      </p:sp>
    </p:spTree>
    <p:extLst>
      <p:ext uri="{BB962C8B-B14F-4D97-AF65-F5344CB8AC3E}">
        <p14:creationId xmlns:p14="http://schemas.microsoft.com/office/powerpoint/2010/main" val="4247979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Another copy of the data set is managed in another data center. We call it replica 1. </a:t>
            </a:r>
          </a:p>
          <a:p>
            <a:r>
              <a:rPr lang="en-US" baseline="0" dirty="0" smtClean="0"/>
              <a:t>Notice that currently, partition 0 at replica 1 has only replicated 3 updates from the other replica. </a:t>
            </a:r>
          </a:p>
          <a:p>
            <a:endParaRPr lang="en-US" baseline="0" dirty="0" smtClean="0"/>
          </a:p>
          <a:p>
            <a:r>
              <a:rPr lang="en-US" baseline="0" dirty="0" smtClean="0"/>
              <a:t>Now partition 1 at the above replica propagates the new comment with it update timestamp and dependency matrix to the below replica for replication.</a:t>
            </a:r>
          </a:p>
          <a:p>
            <a:endParaRPr lang="en-US" baseline="0" dirty="0" smtClean="0"/>
          </a:p>
          <a:p>
            <a:r>
              <a:rPr lang="en-US" baseline="0" dirty="0" smtClean="0"/>
              <a:t>At the below replica, when partition 1 receives the replication request, it compares each row of the dependency matrix with its own and other partitions’ version vectors.  For the rows with non-zero elements, the partition sends a message to the corresponding local partition for dependency checking. The check returns only after the required dependencies are satisfied at the partition. After all the dependencies are satisfied at the below replica, partition 1 applies this replicated update and increments the corresponding element in its version vector.</a:t>
            </a:r>
          </a:p>
          <a:p>
            <a:endParaRPr lang="en-US" baseline="0" dirty="0" smtClean="0"/>
          </a:p>
          <a:p>
            <a:r>
              <a:rPr lang="en-US" baseline="0" dirty="0" smtClean="0"/>
              <a:t>So this is how the DM protocol applies a replicated update while guaranteeing causal consistency.</a:t>
            </a:r>
          </a:p>
        </p:txBody>
      </p:sp>
      <p:sp>
        <p:nvSpPr>
          <p:cNvPr id="4" name="Slide Number Placeholder 3"/>
          <p:cNvSpPr>
            <a:spLocks noGrp="1"/>
          </p:cNvSpPr>
          <p:nvPr>
            <p:ph type="sldNum" sz="quarter" idx="10"/>
          </p:nvPr>
        </p:nvSpPr>
        <p:spPr/>
        <p:txBody>
          <a:bodyPr/>
          <a:lstStyle/>
          <a:p>
            <a:fld id="{A1215B61-ACA6-4E99-A2CB-7D70BD01F64D}" type="slidenum">
              <a:rPr lang="en-US" smtClean="0"/>
              <a:t>20</a:t>
            </a:fld>
            <a:endParaRPr lang="en-US"/>
          </a:p>
        </p:txBody>
      </p:sp>
    </p:spTree>
    <p:extLst>
      <p:ext uri="{BB962C8B-B14F-4D97-AF65-F5344CB8AC3E}">
        <p14:creationId xmlns:p14="http://schemas.microsoft.com/office/powerpoint/2010/main" val="272304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Nearest is direct</a:t>
            </a:r>
            <a:endParaRPr lang="en-US" dirty="0"/>
          </a:p>
        </p:txBody>
      </p:sp>
      <p:sp>
        <p:nvSpPr>
          <p:cNvPr id="4" name="Slide Number Placeholder 3"/>
          <p:cNvSpPr>
            <a:spLocks noGrp="1"/>
          </p:cNvSpPr>
          <p:nvPr>
            <p:ph type="sldNum" sz="quarter" idx="10"/>
          </p:nvPr>
        </p:nvSpPr>
        <p:spPr/>
        <p:txBody>
          <a:bodyPr/>
          <a:lstStyle/>
          <a:p>
            <a:fld id="{A1215B61-ACA6-4E99-A2CB-7D70BD01F64D}" type="slidenum">
              <a:rPr lang="en-US" smtClean="0"/>
              <a:t>21</a:t>
            </a:fld>
            <a:endParaRPr lang="en-US"/>
          </a:p>
        </p:txBody>
      </p:sp>
    </p:spTree>
    <p:extLst>
      <p:ext uri="{BB962C8B-B14F-4D97-AF65-F5344CB8AC3E}">
        <p14:creationId xmlns:p14="http://schemas.microsoft.com/office/powerpoint/2010/main" val="2950382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DM protocol keeps the dependency metadata for causal consistency small and bounded.</a:t>
            </a:r>
          </a:p>
          <a:p>
            <a:endParaRPr lang="en-US" dirty="0" smtClean="0"/>
          </a:p>
          <a:p>
            <a:r>
              <a:rPr lang="en-US" dirty="0" smtClean="0"/>
              <a:t>It only tracks the nearest dependencies by resetting the</a:t>
            </a:r>
            <a:r>
              <a:rPr lang="en-US" baseline="0" dirty="0" smtClean="0"/>
              <a:t> client DM after each update operation.</a:t>
            </a:r>
          </a:p>
          <a:p>
            <a:endParaRPr lang="en-US" baseline="0" dirty="0" smtClean="0"/>
          </a:p>
          <a:p>
            <a:r>
              <a:rPr lang="en-US" baseline="0" dirty="0" smtClean="0"/>
              <a:t>The number of elements in a DM is fixed, which is the number of servers in the data store.</a:t>
            </a:r>
          </a:p>
          <a:p>
            <a:endParaRPr lang="en-US" baseline="0" dirty="0" smtClean="0"/>
          </a:p>
          <a:p>
            <a:r>
              <a:rPr lang="en-US" baseline="0" dirty="0" smtClean="0"/>
              <a:t>We utilize sparse matrix encoding to compress DMs. Zero elements do not takes any bits.</a:t>
            </a:r>
            <a:endParaRPr lang="en-US" dirty="0"/>
          </a:p>
        </p:txBody>
      </p:sp>
      <p:sp>
        <p:nvSpPr>
          <p:cNvPr id="4" name="Slide Number Placeholder 3"/>
          <p:cNvSpPr>
            <a:spLocks noGrp="1"/>
          </p:cNvSpPr>
          <p:nvPr>
            <p:ph type="sldNum" sz="quarter" idx="10"/>
          </p:nvPr>
        </p:nvSpPr>
        <p:spPr/>
        <p:txBody>
          <a:bodyPr/>
          <a:lstStyle/>
          <a:p>
            <a:fld id="{A1215B61-ACA6-4E99-A2CB-7D70BD01F64D}" type="slidenum">
              <a:rPr lang="en-US" smtClean="0"/>
              <a:t>22</a:t>
            </a:fld>
            <a:endParaRPr lang="en-US"/>
          </a:p>
        </p:txBody>
      </p:sp>
    </p:spTree>
    <p:extLst>
      <p:ext uri="{BB962C8B-B14F-4D97-AF65-F5344CB8AC3E}">
        <p14:creationId xmlns:p14="http://schemas.microsoft.com/office/powerpoint/2010/main" val="1437735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Till now, I have explained dependency</a:t>
            </a:r>
            <a:r>
              <a:rPr lang="en-US" baseline="0" dirty="0" smtClean="0"/>
              <a:t> matrices and </a:t>
            </a:r>
            <a:r>
              <a:rPr lang="en-US" dirty="0" smtClean="0"/>
              <a:t>how the DM protocol works.</a:t>
            </a:r>
          </a:p>
          <a:p>
            <a:endParaRPr lang="en-US" dirty="0" smtClean="0"/>
          </a:p>
          <a:p>
            <a:r>
              <a:rPr lang="en-US" dirty="0" smtClean="0"/>
              <a:t>Next, I will briefly describe</a:t>
            </a:r>
            <a:r>
              <a:rPr lang="en-US" baseline="0" dirty="0" smtClean="0"/>
              <a:t> how the DM-Clock protocol works.</a:t>
            </a:r>
            <a:endParaRPr lang="en-US" dirty="0"/>
          </a:p>
        </p:txBody>
      </p:sp>
      <p:sp>
        <p:nvSpPr>
          <p:cNvPr id="4" name="Slide Number Placeholder 3"/>
          <p:cNvSpPr>
            <a:spLocks noGrp="1"/>
          </p:cNvSpPr>
          <p:nvPr>
            <p:ph type="sldNum" sz="quarter" idx="10"/>
          </p:nvPr>
        </p:nvSpPr>
        <p:spPr/>
        <p:txBody>
          <a:bodyPr/>
          <a:lstStyle/>
          <a:p>
            <a:fld id="{A1215B61-ACA6-4E99-A2CB-7D70BD01F64D}" type="slidenum">
              <a:rPr lang="en-US" smtClean="0"/>
              <a:t>23</a:t>
            </a:fld>
            <a:endParaRPr lang="en-US"/>
          </a:p>
        </p:txBody>
      </p:sp>
    </p:spTree>
    <p:extLst>
      <p:ext uri="{BB962C8B-B14F-4D97-AF65-F5344CB8AC3E}">
        <p14:creationId xmlns:p14="http://schemas.microsoft.com/office/powerpoint/2010/main" val="1306923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Till now, I have explained dependency</a:t>
            </a:r>
            <a:r>
              <a:rPr lang="en-US" baseline="0" dirty="0" smtClean="0"/>
              <a:t> matrices and </a:t>
            </a:r>
            <a:r>
              <a:rPr lang="en-US" dirty="0" smtClean="0"/>
              <a:t>how the DM protocol works.</a:t>
            </a:r>
          </a:p>
          <a:p>
            <a:endParaRPr lang="en-US" dirty="0" smtClean="0"/>
          </a:p>
          <a:p>
            <a:r>
              <a:rPr lang="en-US" dirty="0" smtClean="0"/>
              <a:t>Next, I will briefly describe</a:t>
            </a:r>
            <a:r>
              <a:rPr lang="en-US" baseline="0" dirty="0" smtClean="0"/>
              <a:t> how the DM-Clock protocol works.</a:t>
            </a:r>
            <a:endParaRPr lang="en-US" dirty="0"/>
          </a:p>
        </p:txBody>
      </p:sp>
      <p:sp>
        <p:nvSpPr>
          <p:cNvPr id="4" name="Slide Number Placeholder 3"/>
          <p:cNvSpPr>
            <a:spLocks noGrp="1"/>
          </p:cNvSpPr>
          <p:nvPr>
            <p:ph type="sldNum" sz="quarter" idx="10"/>
          </p:nvPr>
        </p:nvSpPr>
        <p:spPr/>
        <p:txBody>
          <a:bodyPr/>
          <a:lstStyle/>
          <a:p>
            <a:fld id="{A1215B61-ACA6-4E99-A2CB-7D70BD01F64D}" type="slidenum">
              <a:rPr lang="en-US" smtClean="0"/>
              <a:t>24</a:t>
            </a:fld>
            <a:endParaRPr lang="en-US"/>
          </a:p>
        </p:txBody>
      </p:sp>
    </p:spTree>
    <p:extLst>
      <p:ext uri="{BB962C8B-B14F-4D97-AF65-F5344CB8AC3E}">
        <p14:creationId xmlns:p14="http://schemas.microsoft.com/office/powerpoint/2010/main" val="697893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PDT = physical dependency</a:t>
            </a:r>
            <a:r>
              <a:rPr lang="en-US" baseline="0" dirty="0" smtClean="0"/>
              <a:t> timestamp</a:t>
            </a:r>
          </a:p>
          <a:p>
            <a:r>
              <a:rPr lang="en-US" baseline="0" dirty="0" smtClean="0"/>
              <a:t>PUT = physical update timestamp</a:t>
            </a:r>
          </a:p>
          <a:p>
            <a:endParaRPr lang="en-US" dirty="0" smtClean="0"/>
          </a:p>
          <a:p>
            <a:r>
              <a:rPr lang="en-US" dirty="0" smtClean="0"/>
              <a:t>The DM-Clock</a:t>
            </a:r>
            <a:r>
              <a:rPr lang="en-US" baseline="0" dirty="0" smtClean="0"/>
              <a:t> protocol extends the DM protocol to support causally consistent read-only transactions.</a:t>
            </a:r>
          </a:p>
          <a:p>
            <a:endParaRPr lang="en-US" baseline="0" dirty="0" smtClean="0"/>
          </a:p>
          <a:p>
            <a:r>
              <a:rPr lang="en-US" baseline="0" dirty="0" smtClean="0"/>
              <a:t>It requires the physical clocks at each server are loosely synchronized by some time synchronization protocol, such as NTP.</a:t>
            </a:r>
          </a:p>
          <a:p>
            <a:endParaRPr lang="en-US" baseline="0" dirty="0" smtClean="0"/>
          </a:p>
          <a:p>
            <a:r>
              <a:rPr lang="en-US" baseline="0" dirty="0" smtClean="0"/>
              <a:t>It maintains additional timestamps at the client side and for each item version. An item needs to keep multiple versions.</a:t>
            </a:r>
            <a:endParaRPr lang="en-US" dirty="0"/>
          </a:p>
        </p:txBody>
      </p:sp>
      <p:sp>
        <p:nvSpPr>
          <p:cNvPr id="4" name="Slide Number Placeholder 3"/>
          <p:cNvSpPr>
            <a:spLocks noGrp="1"/>
          </p:cNvSpPr>
          <p:nvPr>
            <p:ph type="sldNum" sz="quarter" idx="10"/>
          </p:nvPr>
        </p:nvSpPr>
        <p:spPr/>
        <p:txBody>
          <a:bodyPr/>
          <a:lstStyle/>
          <a:p>
            <a:fld id="{A1215B61-ACA6-4E99-A2CB-7D70BD01F64D}" type="slidenum">
              <a:rPr lang="en-US" smtClean="0"/>
              <a:t>25</a:t>
            </a:fld>
            <a:endParaRPr lang="en-US"/>
          </a:p>
        </p:txBody>
      </p:sp>
    </p:spTree>
    <p:extLst>
      <p:ext uri="{BB962C8B-B14F-4D97-AF65-F5344CB8AC3E}">
        <p14:creationId xmlns:p14="http://schemas.microsoft.com/office/powerpoint/2010/main" val="20522500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DM-Clock protocol still tracks nearest dependencies.</a:t>
            </a:r>
          </a:p>
          <a:p>
            <a:endParaRPr lang="en-US" dirty="0" smtClean="0"/>
          </a:p>
          <a:p>
            <a:r>
              <a:rPr lang="en-US" dirty="0" smtClean="0"/>
              <a:t>A</a:t>
            </a:r>
            <a:r>
              <a:rPr lang="en-US" baseline="0" dirty="0" smtClean="0"/>
              <a:t> read-only transaction obtains its snapshot timestamp from the physical clock of the partition it first accesses.</a:t>
            </a:r>
          </a:p>
          <a:p>
            <a:endParaRPr lang="en-US" baseline="0" dirty="0" smtClean="0"/>
          </a:p>
          <a:p>
            <a:r>
              <a:rPr lang="en-US" baseline="0" dirty="0" smtClean="0"/>
              <a:t>It reads latest item versions with a physical update timestamp smaller than the transaction’s snapshot timestamp.</a:t>
            </a:r>
          </a:p>
          <a:p>
            <a:endParaRPr lang="en-US" baseline="0" dirty="0" smtClean="0"/>
          </a:p>
          <a:p>
            <a:r>
              <a:rPr lang="en-US" baseline="0" dirty="0" smtClean="0"/>
              <a:t>A transaction’s snapshot timestamp provides a cut of the causal relationship graph of the data store.</a:t>
            </a:r>
          </a:p>
          <a:p>
            <a:endParaRPr lang="en-US" baseline="0" dirty="0" smtClean="0"/>
          </a:p>
          <a:p>
            <a:r>
              <a:rPr lang="en-US" baseline="0" dirty="0" smtClean="0"/>
              <a:t>In this example, latest item versions at the above cut compose a causally consistent snapshot.</a:t>
            </a:r>
          </a:p>
        </p:txBody>
      </p:sp>
      <p:sp>
        <p:nvSpPr>
          <p:cNvPr id="4" name="Slide Number Placeholder 3"/>
          <p:cNvSpPr>
            <a:spLocks noGrp="1"/>
          </p:cNvSpPr>
          <p:nvPr>
            <p:ph type="sldNum" sz="quarter" idx="10"/>
          </p:nvPr>
        </p:nvSpPr>
        <p:spPr/>
        <p:txBody>
          <a:bodyPr/>
          <a:lstStyle/>
          <a:p>
            <a:fld id="{A1215B61-ACA6-4E99-A2CB-7D70BD01F64D}" type="slidenum">
              <a:rPr lang="en-US" smtClean="0"/>
              <a:t>26</a:t>
            </a:fld>
            <a:endParaRPr lang="en-US"/>
          </a:p>
        </p:txBody>
      </p:sp>
    </p:spTree>
    <p:extLst>
      <p:ext uri="{BB962C8B-B14F-4D97-AF65-F5344CB8AC3E}">
        <p14:creationId xmlns:p14="http://schemas.microsoft.com/office/powerpoint/2010/main" val="2225123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implemented</a:t>
            </a:r>
            <a:r>
              <a:rPr lang="en-US" baseline="0" dirty="0" smtClean="0"/>
              <a:t> the DM and DM-Clock protocols in Orbe, a partitioned and replicated key-value store.</a:t>
            </a:r>
          </a:p>
          <a:p>
            <a:endParaRPr lang="en-US" baseline="0" dirty="0" smtClean="0"/>
          </a:p>
          <a:p>
            <a:r>
              <a:rPr lang="en-US" baseline="0" dirty="0" smtClean="0"/>
              <a:t>We run experiments on a local cluster with 16 servers. We set up two “logical” data centers and introduce a 120ms  latency for update replication.</a:t>
            </a:r>
            <a:endParaRPr lang="en-US" dirty="0"/>
          </a:p>
        </p:txBody>
      </p:sp>
      <p:sp>
        <p:nvSpPr>
          <p:cNvPr id="4" name="Slide Number Placeholder 3"/>
          <p:cNvSpPr>
            <a:spLocks noGrp="1"/>
          </p:cNvSpPr>
          <p:nvPr>
            <p:ph type="sldNum" sz="quarter" idx="10"/>
          </p:nvPr>
        </p:nvSpPr>
        <p:spPr/>
        <p:txBody>
          <a:bodyPr/>
          <a:lstStyle/>
          <a:p>
            <a:fld id="{A1215B61-ACA6-4E99-A2CB-7D70BD01F64D}" type="slidenum">
              <a:rPr lang="en-US" smtClean="0"/>
              <a:t>28</a:t>
            </a:fld>
            <a:endParaRPr lang="en-US"/>
          </a:p>
        </p:txBody>
      </p:sp>
    </p:spTree>
    <p:extLst>
      <p:ext uri="{BB962C8B-B14F-4D97-AF65-F5344CB8AC3E}">
        <p14:creationId xmlns:p14="http://schemas.microsoft.com/office/powerpoint/2010/main" val="2464993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question in the evaluation</a:t>
            </a:r>
            <a:r>
              <a:rPr lang="en-US" baseline="0" dirty="0" smtClean="0"/>
              <a:t> we want to ask is:</a:t>
            </a:r>
          </a:p>
          <a:p>
            <a:endParaRPr lang="en-US" baseline="0" dirty="0" smtClean="0"/>
          </a:p>
          <a:p>
            <a:r>
              <a:rPr lang="en-US" baseline="0" dirty="0" smtClean="0"/>
              <a:t>Does Orbe scale out as the number of partitions increases?</a:t>
            </a:r>
            <a:endParaRPr lang="en-US" dirty="0"/>
          </a:p>
        </p:txBody>
      </p:sp>
      <p:sp>
        <p:nvSpPr>
          <p:cNvPr id="4" name="Slide Number Placeholder 3"/>
          <p:cNvSpPr>
            <a:spLocks noGrp="1"/>
          </p:cNvSpPr>
          <p:nvPr>
            <p:ph type="sldNum" sz="quarter" idx="10"/>
          </p:nvPr>
        </p:nvSpPr>
        <p:spPr/>
        <p:txBody>
          <a:bodyPr/>
          <a:lstStyle/>
          <a:p>
            <a:fld id="{A1215B61-ACA6-4E99-A2CB-7D70BD01F64D}" type="slidenum">
              <a:rPr lang="en-US" smtClean="0"/>
              <a:t>29</a:t>
            </a:fld>
            <a:endParaRPr lang="en-US"/>
          </a:p>
        </p:txBody>
      </p:sp>
    </p:spTree>
    <p:extLst>
      <p:ext uri="{BB962C8B-B14F-4D97-AF65-F5344CB8AC3E}">
        <p14:creationId xmlns:p14="http://schemas.microsoft.com/office/powerpoint/2010/main" val="41329719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a:t>
            </a:r>
            <a:r>
              <a:rPr lang="en-US" baseline="0" dirty="0" smtClean="0"/>
              <a:t> shows the throughput of Orbe as we add more partitions to the system.</a:t>
            </a:r>
          </a:p>
          <a:p>
            <a:endParaRPr lang="en-US" baseline="0" dirty="0" smtClean="0"/>
          </a:p>
          <a:p>
            <a:r>
              <a:rPr lang="en-US" baseline="0" dirty="0" smtClean="0"/>
              <a:t>In this experiment, each partition accesses data items at two partitions with three different </a:t>
            </a:r>
            <a:r>
              <a:rPr lang="en-US" baseline="0" dirty="0" err="1" smtClean="0"/>
              <a:t>write:read</a:t>
            </a:r>
            <a:r>
              <a:rPr lang="en-US" baseline="0" dirty="0" smtClean="0"/>
              <a:t> ratios.</a:t>
            </a:r>
          </a:p>
          <a:p>
            <a:endParaRPr lang="en-US" baseline="0" dirty="0" smtClean="0"/>
          </a:p>
          <a:p>
            <a:r>
              <a:rPr lang="en-US" baseline="0" dirty="0" smtClean="0"/>
              <a:t>The x axis is the number of partitions and the y axis is the throughput.</a:t>
            </a:r>
          </a:p>
          <a:p>
            <a:endParaRPr lang="en-US" baseline="0" dirty="0" smtClean="0"/>
          </a:p>
          <a:p>
            <a:r>
              <a:rPr lang="en-US" baseline="0" dirty="0" smtClean="0"/>
              <a:t>As we can see from this figure, Orbe scales out as the number of partitions increases.</a:t>
            </a:r>
            <a:endParaRPr lang="en-US" dirty="0"/>
          </a:p>
        </p:txBody>
      </p:sp>
      <p:sp>
        <p:nvSpPr>
          <p:cNvPr id="4" name="Slide Number Placeholder 3"/>
          <p:cNvSpPr>
            <a:spLocks noGrp="1"/>
          </p:cNvSpPr>
          <p:nvPr>
            <p:ph type="sldNum" sz="quarter" idx="10"/>
          </p:nvPr>
        </p:nvSpPr>
        <p:spPr/>
        <p:txBody>
          <a:bodyPr/>
          <a:lstStyle/>
          <a:p>
            <a:fld id="{A1215B61-ACA6-4E99-A2CB-7D70BD01F64D}" type="slidenum">
              <a:rPr lang="en-US" smtClean="0"/>
              <a:t>30</a:t>
            </a:fld>
            <a:endParaRPr lang="en-US"/>
          </a:p>
        </p:txBody>
      </p:sp>
    </p:spTree>
    <p:extLst>
      <p:ext uri="{BB962C8B-B14F-4D97-AF65-F5344CB8AC3E}">
        <p14:creationId xmlns:p14="http://schemas.microsoft.com/office/powerpoint/2010/main" val="1637953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215B61-ACA6-4E99-A2CB-7D70BD01F64D}" type="slidenum">
              <a:rPr lang="en-US" smtClean="0"/>
              <a:t>3</a:t>
            </a:fld>
            <a:endParaRPr lang="en-US"/>
          </a:p>
        </p:txBody>
      </p:sp>
    </p:spTree>
    <p:extLst>
      <p:ext uri="{BB962C8B-B14F-4D97-AF65-F5344CB8AC3E}">
        <p14:creationId xmlns:p14="http://schemas.microsoft.com/office/powerpoint/2010/main" val="33946863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figure,</a:t>
            </a:r>
            <a:r>
              <a:rPr lang="en-US" baseline="0" dirty="0" smtClean="0"/>
              <a:t> we compare the throughput of Orbe with an eventually consistent key-value store implemented in the same code base of Orbe.</a:t>
            </a:r>
          </a:p>
          <a:p>
            <a:endParaRPr lang="en-US" baseline="0" dirty="0" smtClean="0"/>
          </a:p>
          <a:p>
            <a:r>
              <a:rPr lang="en-US" baseline="0" dirty="0" smtClean="0"/>
              <a:t>In the experiment, each client accesses three partitions. We vary the </a:t>
            </a:r>
            <a:r>
              <a:rPr lang="en-US" baseline="0" dirty="0" err="1" smtClean="0"/>
              <a:t>write:read</a:t>
            </a:r>
            <a:r>
              <a:rPr lang="en-US" baseline="0" dirty="0" smtClean="0"/>
              <a:t> ratio.</a:t>
            </a:r>
          </a:p>
          <a:p>
            <a:endParaRPr lang="en-US" baseline="0" dirty="0" smtClean="0"/>
          </a:p>
          <a:p>
            <a:r>
              <a:rPr lang="en-US" baseline="0" dirty="0" smtClean="0"/>
              <a:t>When the workload is dominated by updates, Orbe is about 25% slower. This is because, in Orbe, each update depends on the previous update. Dependency checking during replication requires additional messages.</a:t>
            </a:r>
          </a:p>
          <a:p>
            <a:endParaRPr lang="en-US" baseline="0" dirty="0" smtClean="0"/>
          </a:p>
          <a:p>
            <a:r>
              <a:rPr lang="en-US" baseline="0" dirty="0" smtClean="0"/>
              <a:t>When the workload is dominated by reads, Orbe has similar throughput. This is because read operations almost do not incur additional overhead.</a:t>
            </a:r>
          </a:p>
          <a:p>
            <a:endParaRPr lang="en-US" baseline="0" dirty="0" smtClean="0"/>
          </a:p>
          <a:p>
            <a:r>
              <a:rPr lang="en-US" baseline="0" dirty="0" smtClean="0"/>
              <a:t>Therefore, Orbe incurs relatively small ….</a:t>
            </a:r>
            <a:endParaRPr lang="en-US" dirty="0"/>
          </a:p>
        </p:txBody>
      </p:sp>
      <p:sp>
        <p:nvSpPr>
          <p:cNvPr id="4" name="Slide Number Placeholder 3"/>
          <p:cNvSpPr>
            <a:spLocks noGrp="1"/>
          </p:cNvSpPr>
          <p:nvPr>
            <p:ph type="sldNum" sz="quarter" idx="10"/>
          </p:nvPr>
        </p:nvSpPr>
        <p:spPr/>
        <p:txBody>
          <a:bodyPr/>
          <a:lstStyle/>
          <a:p>
            <a:fld id="{A1215B61-ACA6-4E99-A2CB-7D70BD01F64D}" type="slidenum">
              <a:rPr lang="en-US" smtClean="0"/>
              <a:t>31</a:t>
            </a:fld>
            <a:endParaRPr lang="en-US"/>
          </a:p>
        </p:txBody>
      </p:sp>
    </p:spTree>
    <p:extLst>
      <p:ext uri="{BB962C8B-B14F-4D97-AF65-F5344CB8AC3E}">
        <p14:creationId xmlns:p14="http://schemas.microsoft.com/office/powerpoint/2010/main" val="13311295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Mention for 1:16 to 1:128, the curve levels off because</a:t>
            </a:r>
            <a:r>
              <a:rPr lang="en-US" baseline="0" dirty="0" smtClean="0"/>
              <a:t> the DM size is bounded.</a:t>
            </a:r>
            <a:endParaRPr lang="en-US" dirty="0"/>
          </a:p>
        </p:txBody>
      </p:sp>
      <p:sp>
        <p:nvSpPr>
          <p:cNvPr id="4" name="Slide Number Placeholder 3"/>
          <p:cNvSpPr>
            <a:spLocks noGrp="1"/>
          </p:cNvSpPr>
          <p:nvPr>
            <p:ph type="sldNum" sz="quarter" idx="10"/>
          </p:nvPr>
        </p:nvSpPr>
        <p:spPr/>
        <p:txBody>
          <a:bodyPr/>
          <a:lstStyle/>
          <a:p>
            <a:fld id="{A1215B61-ACA6-4E99-A2CB-7D70BD01F64D}" type="slidenum">
              <a:rPr lang="en-US" smtClean="0"/>
              <a:t>32</a:t>
            </a:fld>
            <a:endParaRPr lang="en-US"/>
          </a:p>
        </p:txBody>
      </p:sp>
    </p:spTree>
    <p:extLst>
      <p:ext uri="{BB962C8B-B14F-4D97-AF65-F5344CB8AC3E}">
        <p14:creationId xmlns:p14="http://schemas.microsoft.com/office/powerpoint/2010/main" val="35615734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Mention for 1:16 to 1:128, the curve levels off because</a:t>
            </a:r>
            <a:r>
              <a:rPr lang="en-US" baseline="0" dirty="0" smtClean="0"/>
              <a:t> the DM size is bounded.</a:t>
            </a:r>
            <a:endParaRPr lang="en-US" dirty="0" smtClean="0"/>
          </a:p>
          <a:p>
            <a:endParaRPr lang="en-US" dirty="0"/>
          </a:p>
        </p:txBody>
      </p:sp>
      <p:sp>
        <p:nvSpPr>
          <p:cNvPr id="4" name="Slide Number Placeholder 3"/>
          <p:cNvSpPr>
            <a:spLocks noGrp="1"/>
          </p:cNvSpPr>
          <p:nvPr>
            <p:ph type="sldNum" sz="quarter" idx="10"/>
          </p:nvPr>
        </p:nvSpPr>
        <p:spPr/>
        <p:txBody>
          <a:bodyPr/>
          <a:lstStyle/>
          <a:p>
            <a:fld id="{A1215B61-ACA6-4E99-A2CB-7D70BD01F64D}" type="slidenum">
              <a:rPr lang="en-US" smtClean="0"/>
              <a:t>33</a:t>
            </a:fld>
            <a:endParaRPr lang="en-US"/>
          </a:p>
        </p:txBody>
      </p:sp>
    </p:spTree>
    <p:extLst>
      <p:ext uri="{BB962C8B-B14F-4D97-AF65-F5344CB8AC3E}">
        <p14:creationId xmlns:p14="http://schemas.microsoft.com/office/powerpoint/2010/main" val="39918668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figure, we compare Orbe with COPS when both of them provide read-only transactions. </a:t>
            </a:r>
          </a:p>
          <a:p>
            <a:endParaRPr lang="en-US" baseline="0" dirty="0" smtClean="0"/>
          </a:p>
          <a:p>
            <a:r>
              <a:rPr lang="en-US" baseline="0" dirty="0" smtClean="0"/>
              <a:t>The x axis is the inter-operation delay at each client. The y axis is the throughput. We saturate the system with enough number of clients although the inter-operation delay of one client changes.</a:t>
            </a:r>
          </a:p>
          <a:p>
            <a:endParaRPr lang="en-US" baseline="0" dirty="0" smtClean="0"/>
          </a:p>
          <a:p>
            <a:r>
              <a:rPr lang="en-US" baseline="0" dirty="0" smtClean="0"/>
              <a:t>To support read-only transactions, COPS has to track complete dependencies, which is very expensive.</a:t>
            </a:r>
            <a:r>
              <a:rPr lang="en-US" baseline="0" dirty="0"/>
              <a:t> </a:t>
            </a:r>
            <a:r>
              <a:rPr lang="en-US" baseline="0" dirty="0" smtClean="0"/>
              <a:t>To reduce the size of complete dependencies, COPS employs a number of techniques to garbage-collect the complete dependencies. However, its garbage-collection cannot happen too frequently (because of read-only transactions). Hence, the smaller the inter-operation delay, the more complete dependencies are generated between two garbage-collections.</a:t>
            </a:r>
          </a:p>
          <a:p>
            <a:endParaRPr lang="en-US" baseline="0" dirty="0" smtClean="0"/>
          </a:p>
          <a:p>
            <a:r>
              <a:rPr lang="en-US" baseline="0" dirty="0" smtClean="0"/>
              <a:t>For </a:t>
            </a:r>
            <a:r>
              <a:rPr lang="en-US" baseline="0" dirty="0" err="1" smtClean="0"/>
              <a:t>Orbe</a:t>
            </a:r>
            <a:r>
              <a:rPr lang="en-US" baseline="0" dirty="0" smtClean="0"/>
              <a:t>, it still tracks the nearest dependencies when supporting read-only transactions, because </a:t>
            </a:r>
            <a:r>
              <a:rPr lang="en-US" baseline="0" dirty="0" err="1" smtClean="0"/>
              <a:t>Orbe</a:t>
            </a:r>
            <a:r>
              <a:rPr lang="en-US" baseline="0" dirty="0" smtClean="0"/>
              <a:t> relies on physical clocks to implement read-only transactions.</a:t>
            </a:r>
          </a:p>
          <a:p>
            <a:endParaRPr lang="en-US" baseline="0" dirty="0" smtClean="0"/>
          </a:p>
          <a:p>
            <a:r>
              <a:rPr lang="en-US" baseline="0" dirty="0" smtClean="0"/>
              <a:t>When the inter-operation delay is long enough, we do expect that </a:t>
            </a:r>
            <a:r>
              <a:rPr lang="en-US" baseline="0" dirty="0" err="1" smtClean="0"/>
              <a:t>Orbe</a:t>
            </a:r>
            <a:r>
              <a:rPr lang="en-US" baseline="0" dirty="0" smtClean="0"/>
              <a:t> and COPS have similar performance.</a:t>
            </a:r>
          </a:p>
        </p:txBody>
      </p:sp>
      <p:sp>
        <p:nvSpPr>
          <p:cNvPr id="4" name="Slide Number Placeholder 3"/>
          <p:cNvSpPr>
            <a:spLocks noGrp="1"/>
          </p:cNvSpPr>
          <p:nvPr>
            <p:ph type="sldNum" sz="quarter" idx="10"/>
          </p:nvPr>
        </p:nvSpPr>
        <p:spPr/>
        <p:txBody>
          <a:bodyPr/>
          <a:lstStyle/>
          <a:p>
            <a:fld id="{A1215B61-ACA6-4E99-A2CB-7D70BD01F64D}" type="slidenum">
              <a:rPr lang="en-US" smtClean="0"/>
              <a:t>34</a:t>
            </a:fld>
            <a:endParaRPr lang="en-US"/>
          </a:p>
        </p:txBody>
      </p:sp>
    </p:spTree>
    <p:extLst>
      <p:ext uri="{BB962C8B-B14F-4D97-AF65-F5344CB8AC3E}">
        <p14:creationId xmlns:p14="http://schemas.microsoft.com/office/powerpoint/2010/main" val="11924935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 shows</a:t>
            </a:r>
            <a:r>
              <a:rPr lang="en-US" baseline="0" dirty="0" smtClean="0"/>
              <a:t> the number of dependencies for one update operation.</a:t>
            </a:r>
          </a:p>
          <a:p>
            <a:endParaRPr lang="en-US" baseline="0" dirty="0" smtClean="0"/>
          </a:p>
          <a:p>
            <a:r>
              <a:rPr lang="en-US" baseline="0" dirty="0" smtClean="0"/>
              <a:t>The x axis is the inter-operation delay of a client. The y axis is the number of dependencies. </a:t>
            </a:r>
          </a:p>
          <a:p>
            <a:endParaRPr lang="en-US" baseline="0" dirty="0" smtClean="0"/>
          </a:p>
          <a:p>
            <a:r>
              <a:rPr lang="en-US" baseline="0" dirty="0" smtClean="0"/>
              <a:t>For </a:t>
            </a:r>
            <a:r>
              <a:rPr lang="en-US" baseline="0" dirty="0" err="1" smtClean="0"/>
              <a:t>Orbe</a:t>
            </a:r>
            <a:r>
              <a:rPr lang="en-US" baseline="0" dirty="0" smtClean="0"/>
              <a:t>, this is the number of non-zero elements in the DM. For COPS, this is the number of item version ids.</a:t>
            </a:r>
            <a:endParaRPr lang="en-US" dirty="0"/>
          </a:p>
        </p:txBody>
      </p:sp>
      <p:sp>
        <p:nvSpPr>
          <p:cNvPr id="4" name="Slide Number Placeholder 3"/>
          <p:cNvSpPr>
            <a:spLocks noGrp="1"/>
          </p:cNvSpPr>
          <p:nvPr>
            <p:ph type="sldNum" sz="quarter" idx="10"/>
          </p:nvPr>
        </p:nvSpPr>
        <p:spPr/>
        <p:txBody>
          <a:bodyPr/>
          <a:lstStyle/>
          <a:p>
            <a:fld id="{A1215B61-ACA6-4E99-A2CB-7D70BD01F64D}" type="slidenum">
              <a:rPr lang="en-US" smtClean="0"/>
              <a:t>35</a:t>
            </a:fld>
            <a:endParaRPr lang="en-US"/>
          </a:p>
        </p:txBody>
      </p:sp>
    </p:spTree>
    <p:extLst>
      <p:ext uri="{BB962C8B-B14F-4D97-AF65-F5344CB8AC3E}">
        <p14:creationId xmlns:p14="http://schemas.microsoft.com/office/powerpoint/2010/main" val="2751776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a:t>
            </a:r>
            <a:r>
              <a:rPr lang="en-US" baseline="0" dirty="0" smtClean="0"/>
              <a:t> managed by Internet-scale services is often large.</a:t>
            </a:r>
          </a:p>
          <a:p>
            <a:endParaRPr lang="en-US" baseline="0" dirty="0" smtClean="0"/>
          </a:p>
          <a:p>
            <a:r>
              <a:rPr lang="en-US" baseline="0" dirty="0" smtClean="0"/>
              <a:t>Inside a datacenter, the data is partitioned to many data store servers, which compose the data tier.</a:t>
            </a:r>
          </a:p>
          <a:p>
            <a:endParaRPr lang="en-US" baseline="0" dirty="0" smtClean="0"/>
          </a:p>
          <a:p>
            <a:r>
              <a:rPr lang="en-US" baseline="0" dirty="0" smtClean="0"/>
              <a:t>On top of the data tier, applications access the data store using data store clients.</a:t>
            </a:r>
          </a:p>
          <a:p>
            <a:endParaRPr lang="en-US" baseline="0" dirty="0" smtClean="0"/>
          </a:p>
          <a:p>
            <a:r>
              <a:rPr lang="en-US" baseline="0" dirty="0" smtClean="0"/>
              <a:t>So this is our system model: data is partitioned at each data center and replicated across data centers.</a:t>
            </a:r>
            <a:endParaRPr lang="en-US" dirty="0"/>
          </a:p>
        </p:txBody>
      </p:sp>
      <p:sp>
        <p:nvSpPr>
          <p:cNvPr id="4" name="Slide Number Placeholder 3"/>
          <p:cNvSpPr>
            <a:spLocks noGrp="1"/>
          </p:cNvSpPr>
          <p:nvPr>
            <p:ph type="sldNum" sz="quarter" idx="10"/>
          </p:nvPr>
        </p:nvSpPr>
        <p:spPr/>
        <p:txBody>
          <a:bodyPr/>
          <a:lstStyle/>
          <a:p>
            <a:fld id="{A1215B61-ACA6-4E99-A2CB-7D70BD01F64D}" type="slidenum">
              <a:rPr lang="en-US" smtClean="0"/>
              <a:t>4</a:t>
            </a:fld>
            <a:endParaRPr lang="en-US"/>
          </a:p>
        </p:txBody>
      </p:sp>
    </p:spTree>
    <p:extLst>
      <p:ext uri="{BB962C8B-B14F-4D97-AF65-F5344CB8AC3E}">
        <p14:creationId xmlns:p14="http://schemas.microsoft.com/office/powerpoint/2010/main" val="203535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Distributed</a:t>
            </a:r>
            <a:r>
              <a:rPr lang="en-US" baseline="0" dirty="0" smtClean="0"/>
              <a:t> data stores are a critical infrastructure component for many Internet services.</a:t>
            </a:r>
          </a:p>
          <a:p>
            <a:endParaRPr lang="en-US" baseline="0" dirty="0" smtClean="0"/>
          </a:p>
          <a:p>
            <a:r>
              <a:rPr lang="en-US" baseline="0" dirty="0" smtClean="0"/>
              <a:t>People often put multiple copies of the data at different data centers across continents. </a:t>
            </a:r>
          </a:p>
          <a:p>
            <a:endParaRPr lang="en-US" baseline="0" dirty="0" smtClean="0"/>
          </a:p>
          <a:p>
            <a:r>
              <a:rPr lang="en-US" baseline="0" dirty="0" smtClean="0"/>
              <a:t>There are two major benefits of doing this.</a:t>
            </a:r>
          </a:p>
          <a:p>
            <a:endParaRPr lang="en-US" baseline="0" dirty="0" smtClean="0"/>
          </a:p>
          <a:p>
            <a:r>
              <a:rPr lang="en-US" baseline="0" dirty="0" smtClean="0"/>
              <a:t>First, data is close to end user. This improves user experiences because the access latency is low.</a:t>
            </a:r>
          </a:p>
          <a:p>
            <a:r>
              <a:rPr lang="en-US" baseline="0" dirty="0" smtClean="0"/>
              <a:t>Second, the system tolerates disasters such as earth quakes and floods.</a:t>
            </a:r>
            <a:endParaRPr lang="en-US" dirty="0"/>
          </a:p>
        </p:txBody>
      </p:sp>
      <p:sp>
        <p:nvSpPr>
          <p:cNvPr id="4" name="Slide Number Placeholder 3"/>
          <p:cNvSpPr>
            <a:spLocks noGrp="1"/>
          </p:cNvSpPr>
          <p:nvPr>
            <p:ph type="sldNum" sz="quarter" idx="10"/>
          </p:nvPr>
        </p:nvSpPr>
        <p:spPr/>
        <p:txBody>
          <a:bodyPr/>
          <a:lstStyle/>
          <a:p>
            <a:fld id="{A1215B61-ACA6-4E99-A2CB-7D70BD01F64D}" type="slidenum">
              <a:rPr lang="en-US" smtClean="0"/>
              <a:t>5</a:t>
            </a:fld>
            <a:endParaRPr lang="en-US"/>
          </a:p>
        </p:txBody>
      </p:sp>
    </p:spTree>
    <p:extLst>
      <p:ext uri="{BB962C8B-B14F-4D97-AF65-F5344CB8AC3E}">
        <p14:creationId xmlns:p14="http://schemas.microsoft.com/office/powerpoint/2010/main" val="3788176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general, our work is about providing causal</a:t>
            </a:r>
            <a:r>
              <a:rPr lang="en-US" baseline="0" dirty="0" smtClean="0"/>
              <a:t> consistency for partitioned and replicated data stores.</a:t>
            </a:r>
          </a:p>
          <a:p>
            <a:endParaRPr lang="en-US" baseline="0" dirty="0" smtClean="0"/>
          </a:p>
          <a:p>
            <a:r>
              <a:rPr lang="en-US" baseline="0" dirty="0" smtClean="0"/>
              <a:t>As  the example in this slide shows, replicas of the same partition replicate updates asynchronously across partitions in parallel.</a:t>
            </a:r>
          </a:p>
          <a:p>
            <a:endParaRPr lang="en-US" baseline="0" dirty="0" smtClean="0"/>
          </a:p>
          <a:p>
            <a:r>
              <a:rPr lang="en-US" baseline="0" dirty="0" smtClean="0"/>
              <a:t>Our work focuses on how to implement causal consistency on this kind of data stores in parallel.</a:t>
            </a:r>
          </a:p>
          <a:p>
            <a:endParaRPr lang="en-US" dirty="0"/>
          </a:p>
        </p:txBody>
      </p:sp>
      <p:sp>
        <p:nvSpPr>
          <p:cNvPr id="4" name="Slide Number Placeholder 3"/>
          <p:cNvSpPr>
            <a:spLocks noGrp="1"/>
          </p:cNvSpPr>
          <p:nvPr>
            <p:ph type="sldNum" sz="quarter" idx="10"/>
          </p:nvPr>
        </p:nvSpPr>
        <p:spPr/>
        <p:txBody>
          <a:bodyPr/>
          <a:lstStyle/>
          <a:p>
            <a:fld id="{A1215B61-ACA6-4E99-A2CB-7D70BD01F64D}" type="slidenum">
              <a:rPr lang="en-US" smtClean="0"/>
              <a:t>6</a:t>
            </a:fld>
            <a:endParaRPr lang="en-US"/>
          </a:p>
        </p:txBody>
      </p:sp>
    </p:spTree>
    <p:extLst>
      <p:ext uri="{BB962C8B-B14F-4D97-AF65-F5344CB8AC3E}">
        <p14:creationId xmlns:p14="http://schemas.microsoft.com/office/powerpoint/2010/main" val="3317361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guess every</a:t>
            </a:r>
            <a:r>
              <a:rPr lang="en-US" baseline="0" dirty="0" smtClean="0"/>
              <a:t>one here is familiar with the CAP theorem, which basically says it is not trivial to choose a consistency model for your distributed data store.</a:t>
            </a:r>
          </a:p>
          <a:p>
            <a:endParaRPr lang="en-US" baseline="0" dirty="0" smtClean="0"/>
          </a:p>
          <a:p>
            <a:r>
              <a:rPr lang="en-US" baseline="0" dirty="0" smtClean="0"/>
              <a:t>On one hand, you can choose strong consistency. In this case, the data store is consistency but when the network partitions, it looses availability. In addition, updates incur high latency because global coordination among replicas is required for synchronous replication.</a:t>
            </a:r>
          </a:p>
          <a:p>
            <a:endParaRPr lang="en-US" baseline="0" dirty="0" smtClean="0"/>
          </a:p>
          <a:p>
            <a:r>
              <a:rPr lang="en-US" baseline="0" dirty="0" smtClean="0"/>
              <a:t>On the other hand, you can choose eventual consistency.  In this case, the data store is still available when the network partitions. But the data is not consistent among replicas. One advantage of eventual consistency is that update latency is low because replication happens asynchronously.</a:t>
            </a:r>
          </a:p>
          <a:p>
            <a:endParaRPr lang="en-US" baseline="0" dirty="0" smtClean="0"/>
          </a:p>
          <a:p>
            <a:r>
              <a:rPr lang="en-US" baseline="0" dirty="0" smtClean="0"/>
              <a:t>In between, we have causal consistency. It has all the virtues of eventual consistency, and, in addition, replication respects causality.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1215B61-ACA6-4E99-A2CB-7D70BD01F64D}" type="slidenum">
              <a:rPr lang="en-US" smtClean="0"/>
              <a:t>7</a:t>
            </a:fld>
            <a:endParaRPr lang="en-US"/>
          </a:p>
        </p:txBody>
      </p:sp>
    </p:spTree>
    <p:extLst>
      <p:ext uri="{BB962C8B-B14F-4D97-AF65-F5344CB8AC3E}">
        <p14:creationId xmlns:p14="http://schemas.microsoft.com/office/powerpoint/2010/main" val="3767124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Basically, causal</a:t>
            </a:r>
            <a:r>
              <a:rPr lang="en-US" baseline="0" dirty="0" smtClean="0"/>
              <a:t> consistency means that, for two states A and B in a data store, if A depends on B, then at any replica, A always appears after B.</a:t>
            </a:r>
          </a:p>
          <a:p>
            <a:endParaRPr lang="en-US" baseline="0" dirty="0" smtClean="0"/>
          </a:p>
          <a:p>
            <a:r>
              <a:rPr lang="en-US" baseline="0" dirty="0" smtClean="0"/>
              <a:t>Here we have a simple example. Assume we have this photo album in a online social network such as Facebook.</a:t>
            </a:r>
          </a:p>
          <a:p>
            <a:endParaRPr lang="en-US" baseline="0" dirty="0" smtClean="0"/>
          </a:p>
          <a:p>
            <a:r>
              <a:rPr lang="en-US" baseline="0" dirty="0" smtClean="0"/>
              <a:t>A user first uploads a photo to her album. Then another user comments on the photo. In this case, the comment depends on the photo. </a:t>
            </a:r>
          </a:p>
          <a:p>
            <a:endParaRPr lang="en-US" baseline="0" dirty="0" smtClean="0"/>
          </a:p>
          <a:p>
            <a:r>
              <a:rPr lang="en-US" baseline="0" dirty="0" smtClean="0"/>
              <a:t>When these two states are replicated asynchronously to a remote data center, if the data store does not guarantee causal consistency, it is possible that the comment appear before the photo. This is not a desirable behavior and confuses users.</a:t>
            </a:r>
          </a:p>
          <a:p>
            <a:endParaRPr lang="en-US" baseline="0" dirty="0" smtClean="0"/>
          </a:p>
          <a:p>
            <a:r>
              <a:rPr lang="en-US" baseline="0" dirty="0" smtClean="0"/>
              <a:t>However, if the data store provides causal consistency, the problem does not exist any more.</a:t>
            </a:r>
            <a:endParaRPr lang="en-US" dirty="0"/>
          </a:p>
        </p:txBody>
      </p:sp>
      <p:sp>
        <p:nvSpPr>
          <p:cNvPr id="4" name="Slide Number Placeholder 3"/>
          <p:cNvSpPr>
            <a:spLocks noGrp="1"/>
          </p:cNvSpPr>
          <p:nvPr>
            <p:ph type="sldNum" sz="quarter" idx="10"/>
          </p:nvPr>
        </p:nvSpPr>
        <p:spPr/>
        <p:txBody>
          <a:bodyPr/>
          <a:lstStyle/>
          <a:p>
            <a:fld id="{A1215B61-ACA6-4E99-A2CB-7D70BD01F64D}" type="slidenum">
              <a:rPr lang="en-US" smtClean="0"/>
              <a:t>8</a:t>
            </a:fld>
            <a:endParaRPr lang="en-US"/>
          </a:p>
        </p:txBody>
      </p:sp>
    </p:spTree>
    <p:extLst>
      <p:ext uri="{BB962C8B-B14F-4D97-AF65-F5344CB8AC3E}">
        <p14:creationId xmlns:p14="http://schemas.microsoft.com/office/powerpoint/2010/main" val="486572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Basically, causal</a:t>
            </a:r>
            <a:r>
              <a:rPr lang="en-US" baseline="0" dirty="0" smtClean="0"/>
              <a:t> consistency means that, for two states A and B in a data store, if A depends on B, then at any replica, A always appears after B.</a:t>
            </a:r>
          </a:p>
          <a:p>
            <a:endParaRPr lang="en-US" baseline="0" dirty="0" smtClean="0"/>
          </a:p>
          <a:p>
            <a:r>
              <a:rPr lang="en-US" baseline="0" dirty="0" smtClean="0"/>
              <a:t>Here we have a simple example. Assume we have this photo album in a online social network such as Facebook.</a:t>
            </a:r>
          </a:p>
          <a:p>
            <a:endParaRPr lang="en-US" baseline="0" dirty="0" smtClean="0"/>
          </a:p>
          <a:p>
            <a:r>
              <a:rPr lang="en-US" baseline="0" dirty="0" smtClean="0"/>
              <a:t>A user first uploads a photo to her album. Then another user comments on the photo. In this case, the comment depends on the photo. </a:t>
            </a:r>
          </a:p>
          <a:p>
            <a:endParaRPr lang="en-US" baseline="0" dirty="0" smtClean="0"/>
          </a:p>
          <a:p>
            <a:r>
              <a:rPr lang="en-US" baseline="0" dirty="0" smtClean="0"/>
              <a:t>When these two states are replicated asynchronously to a remote data center, if the data store does not guarantee causal consistency, it is possible that the comment appear before the photo. This is not a desirable behavior and confuses users.</a:t>
            </a:r>
          </a:p>
          <a:p>
            <a:endParaRPr lang="en-US" baseline="0" dirty="0" smtClean="0"/>
          </a:p>
          <a:p>
            <a:r>
              <a:rPr lang="en-US" baseline="0" dirty="0" smtClean="0"/>
              <a:t>However, if the data store provides causal consistency, the problem does not exist any more.</a:t>
            </a:r>
            <a:endParaRPr lang="en-US" dirty="0"/>
          </a:p>
        </p:txBody>
      </p:sp>
      <p:sp>
        <p:nvSpPr>
          <p:cNvPr id="4" name="Slide Number Placeholder 3"/>
          <p:cNvSpPr>
            <a:spLocks noGrp="1"/>
          </p:cNvSpPr>
          <p:nvPr>
            <p:ph type="sldNum" sz="quarter" idx="10"/>
          </p:nvPr>
        </p:nvSpPr>
        <p:spPr/>
        <p:txBody>
          <a:bodyPr/>
          <a:lstStyle/>
          <a:p>
            <a:fld id="{A1215B61-ACA6-4E99-A2CB-7D70BD01F64D}" type="slidenum">
              <a:rPr lang="en-US" smtClean="0"/>
              <a:t>9</a:t>
            </a:fld>
            <a:endParaRPr lang="en-US"/>
          </a:p>
        </p:txBody>
      </p:sp>
    </p:spTree>
    <p:extLst>
      <p:ext uri="{BB962C8B-B14F-4D97-AF65-F5344CB8AC3E}">
        <p14:creationId xmlns:p14="http://schemas.microsoft.com/office/powerpoint/2010/main" val="3607704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2DEE51-7396-4C48-8A18-5E5AD7078E40}" type="datetime1">
              <a:rPr lang="en-US" smtClean="0"/>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D2C22D-CA85-46E0-BC15-093B0CD52486}" type="datetime1">
              <a:rPr lang="en-US" smtClean="0"/>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799CB8-2965-4301-9B51-BB1D6EC6DF5E}" type="datetime1">
              <a:rPr lang="en-US" smtClean="0"/>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0B0FAF-A456-4D83-8F03-6D8FD41201E6}" type="datetime1">
              <a:rPr lang="en-US" smtClean="0"/>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400">
                <a:solidFill>
                  <a:schemeClr val="tx1"/>
                </a:solidFill>
              </a:defRPr>
            </a:lvl1pPr>
          </a:lstStyle>
          <a:p>
            <a:fld id="{B6F15528-21DE-4FAA-801E-634DDDAF4B2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485C38-7473-4319-AA11-84D8ADF7E7C5}" type="datetime1">
              <a:rPr lang="en-US" smtClean="0"/>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DE6430-4BB9-4370-80BE-F4E10608D0D9}" type="datetime1">
              <a:rPr lang="en-US" smtClean="0"/>
              <a:t>10/2/2013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DC2156-E419-4B66-8EDE-E54D9A52B077}" type="datetime1">
              <a:rPr lang="en-US" smtClean="0"/>
              <a:t>10/2/2013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8C292B-304F-4B87-AAA9-267877AF4F11}" type="datetime1">
              <a:rPr lang="en-US" smtClean="0"/>
              <a:t>10/2/2013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9C0FA9-3238-4651-BF60-DA6A16952A78}" type="datetime1">
              <a:rPr lang="en-US" smtClean="0"/>
              <a:t>10/2/2013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4C6952-E6D0-49A7-A54C-2A73313B7EDE}" type="datetime1">
              <a:rPr lang="en-US" smtClean="0"/>
              <a:t>10/2/2013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8AE86D-5B60-4D66-9C3E-8DF2165F6D39}" type="datetime1">
              <a:rPr lang="en-US" smtClean="0"/>
              <a:t>10/2/2013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15AE2-4F67-4A15-8ED7-030AD744EBFE}" type="datetime1">
              <a:rPr lang="en-US" smtClean="0"/>
              <a:t>10/2/2013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33399"/>
            <a:ext cx="8763000" cy="2514601"/>
          </a:xfrm>
        </p:spPr>
        <p:txBody>
          <a:bodyPr>
            <a:noAutofit/>
          </a:bodyPr>
          <a:lstStyle/>
          <a:p>
            <a:r>
              <a:rPr lang="en-US" sz="4000" b="1" dirty="0" err="1"/>
              <a:t>Orbe</a:t>
            </a:r>
            <a:r>
              <a:rPr lang="en-US" sz="4000" b="1" dirty="0"/>
              <a:t>: </a:t>
            </a:r>
            <a:r>
              <a:rPr lang="en-US" sz="4000" b="1" dirty="0" smtClean="0"/>
              <a:t>Scalable </a:t>
            </a:r>
            <a:r>
              <a:rPr lang="en-US" sz="4000" b="1" dirty="0"/>
              <a:t>Causal </a:t>
            </a:r>
            <a:r>
              <a:rPr lang="en-US" sz="4000" b="1" dirty="0" smtClean="0"/>
              <a:t>Consistency Using </a:t>
            </a:r>
            <a:r>
              <a:rPr lang="en-US" sz="4000" b="1" dirty="0"/>
              <a:t>Dependency Matrices </a:t>
            </a:r>
            <a:r>
              <a:rPr lang="en-US" sz="4000" b="1" dirty="0" smtClean="0"/>
              <a:t>&amp; </a:t>
            </a:r>
            <a:r>
              <a:rPr lang="en-US" sz="4000" b="1" dirty="0"/>
              <a:t>Physical Clocks</a:t>
            </a:r>
          </a:p>
        </p:txBody>
      </p:sp>
      <p:sp>
        <p:nvSpPr>
          <p:cNvPr id="4" name="Subtitle 2"/>
          <p:cNvSpPr txBox="1">
            <a:spLocks/>
          </p:cNvSpPr>
          <p:nvPr/>
        </p:nvSpPr>
        <p:spPr>
          <a:xfrm>
            <a:off x="1371600" y="2971800"/>
            <a:ext cx="6324600" cy="1524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zh-CN" sz="2400" b="1" dirty="0" smtClean="0">
                <a:solidFill>
                  <a:schemeClr val="tx1"/>
                </a:solidFill>
              </a:rPr>
              <a:t>Jiaqing Du, EPFL</a:t>
            </a:r>
            <a:br>
              <a:rPr lang="en-US" altLang="zh-CN" sz="2400" b="1" dirty="0" smtClean="0">
                <a:solidFill>
                  <a:schemeClr val="tx1"/>
                </a:solidFill>
              </a:rPr>
            </a:br>
            <a:r>
              <a:rPr lang="en-US" altLang="zh-CN" sz="2400" b="1" dirty="0" smtClean="0">
                <a:solidFill>
                  <a:schemeClr val="tx1"/>
                </a:solidFill>
              </a:rPr>
              <a:t>Sameh Elnikety</a:t>
            </a:r>
            <a:r>
              <a:rPr lang="en-US" altLang="zh-CN" sz="2400" b="1" dirty="0">
                <a:solidFill>
                  <a:schemeClr val="tx1"/>
                </a:solidFill>
              </a:rPr>
              <a:t>, Microsoft </a:t>
            </a:r>
            <a:r>
              <a:rPr lang="en-US" altLang="zh-CN" sz="2400" b="1" dirty="0" smtClean="0">
                <a:solidFill>
                  <a:schemeClr val="tx1"/>
                </a:solidFill>
              </a:rPr>
              <a:t>Research</a:t>
            </a:r>
            <a:br>
              <a:rPr lang="en-US" altLang="zh-CN" sz="2400" b="1" dirty="0" smtClean="0">
                <a:solidFill>
                  <a:schemeClr val="tx1"/>
                </a:solidFill>
              </a:rPr>
            </a:br>
            <a:r>
              <a:rPr lang="en-US" altLang="zh-CN" sz="2400" b="1" dirty="0" smtClean="0">
                <a:solidFill>
                  <a:schemeClr val="tx1"/>
                </a:solidFill>
              </a:rPr>
              <a:t>Amitabha Roy, EPFL</a:t>
            </a:r>
            <a:br>
              <a:rPr lang="en-US" altLang="zh-CN" sz="2400" b="1" dirty="0" smtClean="0">
                <a:solidFill>
                  <a:schemeClr val="tx1"/>
                </a:solidFill>
              </a:rPr>
            </a:br>
            <a:r>
              <a:rPr lang="en-US" altLang="zh-CN" sz="2400" b="1" dirty="0" smtClean="0">
                <a:solidFill>
                  <a:schemeClr val="tx1"/>
                </a:solidFill>
              </a:rPr>
              <a:t>Willy Zwaenepoel, EPFL</a:t>
            </a:r>
            <a:endParaRPr lang="zh-CN" altLang="en-US" dirty="0">
              <a:solidFill>
                <a:schemeClr val="tx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5224462"/>
            <a:ext cx="2275947" cy="110013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263" y="5257800"/>
            <a:ext cx="3005137" cy="838200"/>
          </a:xfrm>
          <a:prstGeom prst="rect">
            <a:avLst/>
          </a:prstGeom>
        </p:spPr>
      </p:pic>
      <p:sp>
        <p:nvSpPr>
          <p:cNvPr id="3" name="Slide Number Placeholder 2"/>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721257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Causal Consistency (3/3)</a:t>
            </a:r>
            <a:endParaRPr lang="en-US" sz="4000" b="1" dirty="0"/>
          </a:p>
        </p:txBody>
      </p:sp>
      <p:sp>
        <p:nvSpPr>
          <p:cNvPr id="3" name="Content Placeholder 2"/>
          <p:cNvSpPr>
            <a:spLocks noGrp="1"/>
          </p:cNvSpPr>
          <p:nvPr>
            <p:ph idx="1"/>
          </p:nvPr>
        </p:nvSpPr>
        <p:spPr/>
        <p:txBody>
          <a:bodyPr>
            <a:normAutofit/>
          </a:bodyPr>
          <a:lstStyle/>
          <a:p>
            <a:r>
              <a:rPr lang="en-US" sz="2800" dirty="0" smtClean="0"/>
              <a:t>Partitioned and replicated data stores</a:t>
            </a:r>
            <a:endParaRPr lang="en-US" sz="2800" dirty="0"/>
          </a:p>
        </p:txBody>
      </p:sp>
      <p:sp>
        <p:nvSpPr>
          <p:cNvPr id="4" name="Rounded Rectangle 3"/>
          <p:cNvSpPr/>
          <p:nvPr/>
        </p:nvSpPr>
        <p:spPr>
          <a:xfrm>
            <a:off x="1763197" y="5425840"/>
            <a:ext cx="1309486" cy="45720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Partition 1</a:t>
            </a:r>
          </a:p>
        </p:txBody>
      </p:sp>
      <p:sp>
        <p:nvSpPr>
          <p:cNvPr id="5" name="Rounded Rectangle 4"/>
          <p:cNvSpPr/>
          <p:nvPr/>
        </p:nvSpPr>
        <p:spPr>
          <a:xfrm>
            <a:off x="3448560" y="5425840"/>
            <a:ext cx="1224323" cy="45720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Partition 2</a:t>
            </a:r>
          </a:p>
        </p:txBody>
      </p:sp>
      <p:sp>
        <p:nvSpPr>
          <p:cNvPr id="6" name="Rounded Rectangle 5"/>
          <p:cNvSpPr/>
          <p:nvPr/>
        </p:nvSpPr>
        <p:spPr>
          <a:xfrm>
            <a:off x="6044483" y="5437366"/>
            <a:ext cx="1346917" cy="45720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Partition N</a:t>
            </a:r>
          </a:p>
        </p:txBody>
      </p:sp>
      <p:sp>
        <p:nvSpPr>
          <p:cNvPr id="7" name="TextBox 6"/>
          <p:cNvSpPr txBox="1"/>
          <p:nvPr/>
        </p:nvSpPr>
        <p:spPr>
          <a:xfrm>
            <a:off x="5053883" y="5186680"/>
            <a:ext cx="550151" cy="707886"/>
          </a:xfrm>
          <a:prstGeom prst="rect">
            <a:avLst/>
          </a:prstGeom>
          <a:noFill/>
        </p:spPr>
        <p:txBody>
          <a:bodyPr wrap="none" rtlCol="0">
            <a:spAutoFit/>
          </a:bodyPr>
          <a:lstStyle/>
          <a:p>
            <a:r>
              <a:rPr lang="en-US" sz="4000" b="1" dirty="0" smtClean="0"/>
              <a:t>…</a:t>
            </a:r>
            <a:endParaRPr lang="en-US" sz="4000" b="1" dirty="0"/>
          </a:p>
        </p:txBody>
      </p:sp>
      <p:sp>
        <p:nvSpPr>
          <p:cNvPr id="8" name="Rounded Rectangle 7"/>
          <p:cNvSpPr/>
          <p:nvPr/>
        </p:nvSpPr>
        <p:spPr>
          <a:xfrm>
            <a:off x="1763197" y="3847726"/>
            <a:ext cx="1309486" cy="45720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Partition 1</a:t>
            </a:r>
          </a:p>
        </p:txBody>
      </p:sp>
      <p:sp>
        <p:nvSpPr>
          <p:cNvPr id="9" name="Rounded Rectangle 8"/>
          <p:cNvSpPr/>
          <p:nvPr/>
        </p:nvSpPr>
        <p:spPr>
          <a:xfrm>
            <a:off x="3448560" y="3847726"/>
            <a:ext cx="1224323" cy="45720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Partition 2</a:t>
            </a:r>
          </a:p>
        </p:txBody>
      </p:sp>
      <p:sp>
        <p:nvSpPr>
          <p:cNvPr id="10" name="Rounded Rectangle 9"/>
          <p:cNvSpPr/>
          <p:nvPr/>
        </p:nvSpPr>
        <p:spPr>
          <a:xfrm>
            <a:off x="6044483" y="3859252"/>
            <a:ext cx="1346917" cy="45720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Partition N</a:t>
            </a:r>
          </a:p>
        </p:txBody>
      </p:sp>
      <p:sp>
        <p:nvSpPr>
          <p:cNvPr id="11" name="TextBox 10"/>
          <p:cNvSpPr txBox="1"/>
          <p:nvPr/>
        </p:nvSpPr>
        <p:spPr>
          <a:xfrm>
            <a:off x="5053883" y="3608566"/>
            <a:ext cx="550151" cy="707886"/>
          </a:xfrm>
          <a:prstGeom prst="rect">
            <a:avLst/>
          </a:prstGeom>
          <a:noFill/>
        </p:spPr>
        <p:txBody>
          <a:bodyPr wrap="none" rtlCol="0">
            <a:spAutoFit/>
          </a:bodyPr>
          <a:lstStyle/>
          <a:p>
            <a:r>
              <a:rPr lang="en-US" sz="4000" b="1" dirty="0" smtClean="0"/>
              <a:t>…</a:t>
            </a:r>
            <a:endParaRPr lang="en-US" sz="4000" b="1" dirty="0"/>
          </a:p>
        </p:txBody>
      </p:sp>
      <p:cxnSp>
        <p:nvCxnSpPr>
          <p:cNvPr id="12" name="Straight Arrow Connector 11"/>
          <p:cNvCxnSpPr/>
          <p:nvPr/>
        </p:nvCxnSpPr>
        <p:spPr>
          <a:xfrm flipV="1">
            <a:off x="304800" y="4827766"/>
            <a:ext cx="7391400" cy="2"/>
          </a:xfrm>
          <a:prstGeom prst="straightConnector1">
            <a:avLst/>
          </a:prstGeom>
          <a:ln w="3810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8600" y="4262480"/>
            <a:ext cx="1063176" cy="369332"/>
          </a:xfrm>
          <a:prstGeom prst="rect">
            <a:avLst/>
          </a:prstGeom>
          <a:noFill/>
        </p:spPr>
        <p:txBody>
          <a:bodyPr wrap="none" rtlCol="0">
            <a:spAutoFit/>
          </a:bodyPr>
          <a:lstStyle/>
          <a:p>
            <a:r>
              <a:rPr lang="en-US" b="1" dirty="0" smtClean="0"/>
              <a:t>Replica </a:t>
            </a:r>
            <a:r>
              <a:rPr lang="en-US" b="1" dirty="0"/>
              <a:t>A</a:t>
            </a:r>
          </a:p>
        </p:txBody>
      </p:sp>
      <p:sp>
        <p:nvSpPr>
          <p:cNvPr id="18" name="TextBox 17"/>
          <p:cNvSpPr txBox="1"/>
          <p:nvPr/>
        </p:nvSpPr>
        <p:spPr>
          <a:xfrm>
            <a:off x="228599" y="5056366"/>
            <a:ext cx="1053558" cy="369332"/>
          </a:xfrm>
          <a:prstGeom prst="rect">
            <a:avLst/>
          </a:prstGeom>
          <a:noFill/>
        </p:spPr>
        <p:txBody>
          <a:bodyPr wrap="none" rtlCol="0">
            <a:spAutoFit/>
          </a:bodyPr>
          <a:lstStyle/>
          <a:p>
            <a:r>
              <a:rPr lang="en-US" b="1" dirty="0" smtClean="0"/>
              <a:t>Replica </a:t>
            </a:r>
            <a:r>
              <a:rPr lang="en-US" b="1" dirty="0"/>
              <a:t>B</a:t>
            </a:r>
          </a:p>
        </p:txBody>
      </p:sp>
      <p:sp>
        <p:nvSpPr>
          <p:cNvPr id="19" name="Rounded Rectangle 18"/>
          <p:cNvSpPr/>
          <p:nvPr/>
        </p:nvSpPr>
        <p:spPr>
          <a:xfrm>
            <a:off x="3541042" y="2362200"/>
            <a:ext cx="810844" cy="40803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en-US" b="1" dirty="0" smtClean="0"/>
              <a:t>Client</a:t>
            </a:r>
          </a:p>
        </p:txBody>
      </p:sp>
      <p:cxnSp>
        <p:nvCxnSpPr>
          <p:cNvPr id="21" name="Straight Arrow Connector 20"/>
          <p:cNvCxnSpPr>
            <a:stCxn id="19" idx="2"/>
            <a:endCxn id="8" idx="0"/>
          </p:cNvCxnSpPr>
          <p:nvPr/>
        </p:nvCxnSpPr>
        <p:spPr>
          <a:xfrm flipH="1">
            <a:off x="2417940" y="2770230"/>
            <a:ext cx="1528524" cy="10774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9" idx="2"/>
            <a:endCxn id="9" idx="0"/>
          </p:cNvCxnSpPr>
          <p:nvPr/>
        </p:nvCxnSpPr>
        <p:spPr>
          <a:xfrm>
            <a:off x="3946464" y="2770230"/>
            <a:ext cx="114258" cy="10774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9" idx="2"/>
            <a:endCxn id="10" idx="0"/>
          </p:cNvCxnSpPr>
          <p:nvPr/>
        </p:nvCxnSpPr>
        <p:spPr>
          <a:xfrm>
            <a:off x="3946464" y="2770230"/>
            <a:ext cx="2771478" cy="108902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501374" y="3136923"/>
            <a:ext cx="927626" cy="369332"/>
          </a:xfrm>
          <a:prstGeom prst="rect">
            <a:avLst/>
          </a:prstGeom>
          <a:solidFill>
            <a:schemeClr val="bg1"/>
          </a:solidFill>
        </p:spPr>
        <p:txBody>
          <a:bodyPr wrap="none" rtlCol="0">
            <a:spAutoFit/>
          </a:bodyPr>
          <a:lstStyle/>
          <a:p>
            <a:r>
              <a:rPr lang="en-US" dirty="0" smtClean="0"/>
              <a:t>Read(A)</a:t>
            </a:r>
            <a:endParaRPr lang="en-US" dirty="0"/>
          </a:p>
        </p:txBody>
      </p:sp>
      <p:sp>
        <p:nvSpPr>
          <p:cNvPr id="37" name="TextBox 36"/>
          <p:cNvSpPr txBox="1"/>
          <p:nvPr/>
        </p:nvSpPr>
        <p:spPr>
          <a:xfrm>
            <a:off x="3596908" y="3130075"/>
            <a:ext cx="919611" cy="369332"/>
          </a:xfrm>
          <a:prstGeom prst="rect">
            <a:avLst/>
          </a:prstGeom>
          <a:solidFill>
            <a:schemeClr val="bg1"/>
          </a:solidFill>
        </p:spPr>
        <p:txBody>
          <a:bodyPr wrap="none" rtlCol="0">
            <a:spAutoFit/>
          </a:bodyPr>
          <a:lstStyle/>
          <a:p>
            <a:r>
              <a:rPr lang="en-US" dirty="0" smtClean="0"/>
              <a:t>Read(B)</a:t>
            </a:r>
            <a:endParaRPr lang="en-US" dirty="0"/>
          </a:p>
        </p:txBody>
      </p:sp>
      <p:sp>
        <p:nvSpPr>
          <p:cNvPr id="38" name="TextBox 37"/>
          <p:cNvSpPr txBox="1"/>
          <p:nvPr/>
        </p:nvSpPr>
        <p:spPr>
          <a:xfrm>
            <a:off x="4718597" y="3130075"/>
            <a:ext cx="1453603" cy="369332"/>
          </a:xfrm>
          <a:prstGeom prst="rect">
            <a:avLst/>
          </a:prstGeom>
          <a:solidFill>
            <a:schemeClr val="bg1"/>
          </a:solidFill>
        </p:spPr>
        <p:txBody>
          <a:bodyPr wrap="none" rtlCol="0">
            <a:spAutoFit/>
          </a:bodyPr>
          <a:lstStyle/>
          <a:p>
            <a:r>
              <a:rPr lang="en-US" dirty="0" smtClean="0"/>
              <a:t>Write(C, A+B)</a:t>
            </a:r>
            <a:endParaRPr lang="en-US" dirty="0"/>
          </a:p>
        </p:txBody>
      </p:sp>
      <p:cxnSp>
        <p:nvCxnSpPr>
          <p:cNvPr id="39" name="Straight Arrow Connector 38"/>
          <p:cNvCxnSpPr>
            <a:stCxn id="10" idx="2"/>
            <a:endCxn id="6" idx="0"/>
          </p:cNvCxnSpPr>
          <p:nvPr/>
        </p:nvCxnSpPr>
        <p:spPr>
          <a:xfrm>
            <a:off x="6717942" y="4316452"/>
            <a:ext cx="0" cy="1120914"/>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971800" y="4514494"/>
            <a:ext cx="6055504" cy="954107"/>
          </a:xfrm>
          <a:prstGeom prst="rect">
            <a:avLst/>
          </a:prstGeom>
          <a:noFill/>
        </p:spPr>
        <p:txBody>
          <a:bodyPr wrap="none" rtlCol="0">
            <a:spAutoFit/>
          </a:bodyPr>
          <a:lstStyle/>
          <a:p>
            <a:pPr algn="ctr"/>
            <a:r>
              <a:rPr lang="en-US" sz="2800" b="1" dirty="0" smtClean="0">
                <a:solidFill>
                  <a:schemeClr val="accent6"/>
                </a:solidFill>
              </a:rPr>
              <a:t>                   Propagate (C)</a:t>
            </a:r>
          </a:p>
          <a:p>
            <a:pPr algn="ctr"/>
            <a:r>
              <a:rPr lang="en-US" sz="2800" b="1" dirty="0" smtClean="0">
                <a:solidFill>
                  <a:schemeClr val="accent6"/>
                </a:solidFill>
              </a:rPr>
              <a:t>How to guarantee A and B appear first?</a:t>
            </a:r>
            <a:endParaRPr lang="en-US" sz="2800" b="1" dirty="0">
              <a:solidFill>
                <a:schemeClr val="accent6"/>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39402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Existing Solutions</a:t>
            </a:r>
            <a:endParaRPr lang="en-US" sz="4000" dirty="0"/>
          </a:p>
        </p:txBody>
      </p:sp>
      <p:sp>
        <p:nvSpPr>
          <p:cNvPr id="3" name="Content Placeholder 2"/>
          <p:cNvSpPr>
            <a:spLocks noGrp="1"/>
          </p:cNvSpPr>
          <p:nvPr>
            <p:ph idx="1"/>
          </p:nvPr>
        </p:nvSpPr>
        <p:spPr/>
        <p:txBody>
          <a:bodyPr/>
          <a:lstStyle/>
          <a:p>
            <a:r>
              <a:rPr lang="en-US" sz="2800" dirty="0" smtClean="0"/>
              <a:t>Version vectors</a:t>
            </a:r>
          </a:p>
          <a:p>
            <a:pPr lvl="1"/>
            <a:r>
              <a:rPr lang="en-US" sz="2400" dirty="0" smtClean="0"/>
              <a:t>Only work for purely replicated systems</a:t>
            </a:r>
          </a:p>
          <a:p>
            <a:r>
              <a:rPr lang="en-US" sz="2800" dirty="0" smtClean="0"/>
              <a:t>COPS </a:t>
            </a:r>
            <a:r>
              <a:rPr lang="en-US" sz="2800" dirty="0"/>
              <a:t>[</a:t>
            </a:r>
            <a:r>
              <a:rPr lang="en-US" sz="2800" dirty="0" smtClean="0"/>
              <a:t>Lloyd’11]</a:t>
            </a:r>
          </a:p>
          <a:p>
            <a:pPr lvl="1"/>
            <a:r>
              <a:rPr lang="en-US" sz="2400" dirty="0" smtClean="0"/>
              <a:t>Explicit dependency tracking at client side</a:t>
            </a:r>
          </a:p>
          <a:p>
            <a:pPr lvl="1"/>
            <a:r>
              <a:rPr lang="en-US" sz="2400" dirty="0" smtClean="0"/>
              <a:t>Overhead is high under many workloads</a:t>
            </a:r>
          </a:p>
          <a:p>
            <a:r>
              <a:rPr lang="en-US" sz="2800" dirty="0" smtClean="0"/>
              <a:t>Our work</a:t>
            </a:r>
          </a:p>
          <a:p>
            <a:pPr lvl="1"/>
            <a:r>
              <a:rPr lang="en-US" sz="2400" dirty="0" smtClean="0"/>
              <a:t>Extends version vectors to dependency matrices</a:t>
            </a:r>
          </a:p>
          <a:p>
            <a:pPr lvl="1"/>
            <a:r>
              <a:rPr lang="en-US" sz="2400" dirty="0" smtClean="0"/>
              <a:t>Employs physical clocks for read-only transactions</a:t>
            </a:r>
          </a:p>
          <a:p>
            <a:pPr lvl="1"/>
            <a:r>
              <a:rPr lang="en-US" sz="2400" dirty="0" smtClean="0"/>
              <a:t>Keeps dependency metadata small and bounded</a:t>
            </a: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409844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Outline</a:t>
            </a:r>
            <a:endParaRPr lang="en-US" sz="4000" b="1" dirty="0"/>
          </a:p>
        </p:txBody>
      </p:sp>
      <p:sp>
        <p:nvSpPr>
          <p:cNvPr id="3" name="Content Placeholder 2"/>
          <p:cNvSpPr>
            <a:spLocks noGrp="1"/>
          </p:cNvSpPr>
          <p:nvPr>
            <p:ph idx="1"/>
          </p:nvPr>
        </p:nvSpPr>
        <p:spPr/>
        <p:txBody>
          <a:bodyPr>
            <a:normAutofit/>
          </a:bodyPr>
          <a:lstStyle/>
          <a:p>
            <a:r>
              <a:rPr lang="en-US" sz="2800" dirty="0" smtClean="0"/>
              <a:t>DM protocol</a:t>
            </a:r>
          </a:p>
          <a:p>
            <a:r>
              <a:rPr lang="en-US" sz="2800" dirty="0" smtClean="0"/>
              <a:t>DM-Clock protocol</a:t>
            </a:r>
          </a:p>
          <a:p>
            <a:r>
              <a:rPr lang="en-US" sz="2800" dirty="0" smtClean="0"/>
              <a:t>Evaluation</a:t>
            </a:r>
          </a:p>
          <a:p>
            <a:r>
              <a:rPr lang="en-US" sz="2800" dirty="0" smtClean="0"/>
              <a:t>Conclusions</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34551480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Dependency Matrix (DM)</a:t>
            </a:r>
            <a:endParaRPr lang="en-US" sz="4000" b="1" dirty="0"/>
          </a:p>
        </p:txBody>
      </p:sp>
      <p:sp>
        <p:nvSpPr>
          <p:cNvPr id="3" name="Content Placeholder 2"/>
          <p:cNvSpPr>
            <a:spLocks noGrp="1"/>
          </p:cNvSpPr>
          <p:nvPr>
            <p:ph idx="1"/>
          </p:nvPr>
        </p:nvSpPr>
        <p:spPr>
          <a:xfrm>
            <a:off x="533400" y="1600200"/>
            <a:ext cx="8229600" cy="4525963"/>
          </a:xfrm>
        </p:spPr>
        <p:txBody>
          <a:bodyPr>
            <a:normAutofit/>
          </a:bodyPr>
          <a:lstStyle/>
          <a:p>
            <a:r>
              <a:rPr lang="en-US" sz="2400" dirty="0" smtClean="0"/>
              <a:t>Represents dependencies of a state or a client session </a:t>
            </a:r>
          </a:p>
          <a:p>
            <a:r>
              <a:rPr lang="en-US" sz="2400" dirty="0" smtClean="0"/>
              <a:t>One integer per server</a:t>
            </a:r>
          </a:p>
          <a:p>
            <a:r>
              <a:rPr lang="en-US" sz="2400" dirty="0" smtClean="0"/>
              <a:t>An integer represents all dependencies from a partition</a:t>
            </a:r>
          </a:p>
        </p:txBody>
      </p:sp>
      <p:sp>
        <p:nvSpPr>
          <p:cNvPr id="4" name="Rounded Rectangle 3"/>
          <p:cNvSpPr/>
          <p:nvPr/>
        </p:nvSpPr>
        <p:spPr>
          <a:xfrm>
            <a:off x="4572000" y="5074543"/>
            <a:ext cx="1143000" cy="45720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smtClean="0"/>
              <a:t>Partition 1</a:t>
            </a:r>
          </a:p>
        </p:txBody>
      </p:sp>
      <p:sp>
        <p:nvSpPr>
          <p:cNvPr id="5" name="Rounded Rectangle 4"/>
          <p:cNvSpPr/>
          <p:nvPr/>
        </p:nvSpPr>
        <p:spPr>
          <a:xfrm>
            <a:off x="5896554" y="5074543"/>
            <a:ext cx="1113846" cy="45720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smtClean="0"/>
              <a:t>Partition 2</a:t>
            </a:r>
          </a:p>
        </p:txBody>
      </p:sp>
      <p:cxnSp>
        <p:nvCxnSpPr>
          <p:cNvPr id="6" name="Straight Arrow Connector 5"/>
          <p:cNvCxnSpPr/>
          <p:nvPr/>
        </p:nvCxnSpPr>
        <p:spPr>
          <a:xfrm>
            <a:off x="4294522" y="4724401"/>
            <a:ext cx="4163678" cy="0"/>
          </a:xfrm>
          <a:prstGeom prst="straightConnector1">
            <a:avLst/>
          </a:prstGeom>
          <a:ln w="38100">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785876" y="4355069"/>
            <a:ext cx="1063176" cy="369332"/>
          </a:xfrm>
          <a:prstGeom prst="rect">
            <a:avLst/>
          </a:prstGeom>
          <a:noFill/>
        </p:spPr>
        <p:txBody>
          <a:bodyPr wrap="none" rtlCol="0">
            <a:spAutoFit/>
          </a:bodyPr>
          <a:lstStyle/>
          <a:p>
            <a:r>
              <a:rPr lang="en-US" b="1" dirty="0" smtClean="0"/>
              <a:t>Replica </a:t>
            </a:r>
            <a:r>
              <a:rPr lang="en-US" b="1" dirty="0"/>
              <a:t>A</a:t>
            </a:r>
          </a:p>
        </p:txBody>
      </p:sp>
      <p:sp>
        <p:nvSpPr>
          <p:cNvPr id="11" name="Rounded Rectangle 10"/>
          <p:cNvSpPr/>
          <p:nvPr/>
        </p:nvSpPr>
        <p:spPr>
          <a:xfrm>
            <a:off x="4572000" y="3925219"/>
            <a:ext cx="1143000" cy="45720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smtClean="0"/>
              <a:t>Partition 1</a:t>
            </a:r>
          </a:p>
        </p:txBody>
      </p:sp>
      <p:sp>
        <p:nvSpPr>
          <p:cNvPr id="12" name="Rounded Rectangle 11"/>
          <p:cNvSpPr/>
          <p:nvPr/>
        </p:nvSpPr>
        <p:spPr>
          <a:xfrm>
            <a:off x="5896554" y="3925219"/>
            <a:ext cx="1113846" cy="45720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smtClean="0"/>
              <a:t>Partition 2</a:t>
            </a:r>
          </a:p>
        </p:txBody>
      </p:sp>
      <p:sp>
        <p:nvSpPr>
          <p:cNvPr id="14" name="TextBox 13"/>
          <p:cNvSpPr txBox="1"/>
          <p:nvPr/>
        </p:nvSpPr>
        <p:spPr>
          <a:xfrm>
            <a:off x="7798466" y="4719105"/>
            <a:ext cx="1053558" cy="369332"/>
          </a:xfrm>
          <a:prstGeom prst="rect">
            <a:avLst/>
          </a:prstGeom>
          <a:noFill/>
        </p:spPr>
        <p:txBody>
          <a:bodyPr wrap="none" rtlCol="0">
            <a:spAutoFit/>
          </a:bodyPr>
          <a:lstStyle/>
          <a:p>
            <a:r>
              <a:rPr lang="en-US" b="1" dirty="0" smtClean="0"/>
              <a:t>Replica </a:t>
            </a:r>
            <a:r>
              <a:rPr lang="en-US" b="1" dirty="0"/>
              <a:t>B</a:t>
            </a:r>
          </a:p>
        </p:txBody>
      </p:sp>
      <p:sp>
        <p:nvSpPr>
          <p:cNvPr id="25" name="TextBox 24"/>
          <p:cNvSpPr txBox="1"/>
          <p:nvPr/>
        </p:nvSpPr>
        <p:spPr>
          <a:xfrm>
            <a:off x="1600200" y="4074640"/>
            <a:ext cx="301686" cy="369332"/>
          </a:xfrm>
          <a:prstGeom prst="rect">
            <a:avLst/>
          </a:prstGeom>
          <a:noFill/>
        </p:spPr>
        <p:txBody>
          <a:bodyPr wrap="none" rtlCol="0">
            <a:spAutoFit/>
          </a:bodyPr>
          <a:lstStyle/>
          <a:p>
            <a:r>
              <a:rPr lang="en-US" b="1" dirty="0"/>
              <a:t>9</a:t>
            </a:r>
          </a:p>
        </p:txBody>
      </p:sp>
      <p:sp>
        <p:nvSpPr>
          <p:cNvPr id="26" name="TextBox 25"/>
          <p:cNvSpPr txBox="1"/>
          <p:nvPr/>
        </p:nvSpPr>
        <p:spPr>
          <a:xfrm>
            <a:off x="2057400" y="4074640"/>
            <a:ext cx="301686" cy="369332"/>
          </a:xfrm>
          <a:prstGeom prst="rect">
            <a:avLst/>
          </a:prstGeom>
          <a:noFill/>
        </p:spPr>
        <p:txBody>
          <a:bodyPr wrap="none" rtlCol="0">
            <a:spAutoFit/>
          </a:bodyPr>
          <a:lstStyle/>
          <a:p>
            <a:r>
              <a:rPr lang="en-US" b="1" dirty="0" smtClean="0"/>
              <a:t>5</a:t>
            </a:r>
            <a:endParaRPr lang="en-US" b="1" dirty="0"/>
          </a:p>
        </p:txBody>
      </p:sp>
      <p:sp>
        <p:nvSpPr>
          <p:cNvPr id="27" name="TextBox 26"/>
          <p:cNvSpPr txBox="1"/>
          <p:nvPr/>
        </p:nvSpPr>
        <p:spPr>
          <a:xfrm>
            <a:off x="2057400" y="4495801"/>
            <a:ext cx="301686" cy="369332"/>
          </a:xfrm>
          <a:prstGeom prst="rect">
            <a:avLst/>
          </a:prstGeom>
          <a:noFill/>
        </p:spPr>
        <p:txBody>
          <a:bodyPr wrap="none" rtlCol="0">
            <a:spAutoFit/>
          </a:bodyPr>
          <a:lstStyle/>
          <a:p>
            <a:r>
              <a:rPr lang="en-US" b="1" dirty="0" smtClean="0"/>
              <a:t>0</a:t>
            </a:r>
            <a:endParaRPr lang="en-US" b="1" dirty="0"/>
          </a:p>
        </p:txBody>
      </p:sp>
      <p:sp>
        <p:nvSpPr>
          <p:cNvPr id="28" name="TextBox 27"/>
          <p:cNvSpPr txBox="1"/>
          <p:nvPr/>
        </p:nvSpPr>
        <p:spPr>
          <a:xfrm>
            <a:off x="1600200" y="4495801"/>
            <a:ext cx="301686" cy="369332"/>
          </a:xfrm>
          <a:prstGeom prst="rect">
            <a:avLst/>
          </a:prstGeom>
          <a:noFill/>
        </p:spPr>
        <p:txBody>
          <a:bodyPr wrap="none" rtlCol="0">
            <a:spAutoFit/>
          </a:bodyPr>
          <a:lstStyle/>
          <a:p>
            <a:r>
              <a:rPr lang="en-US" b="1" dirty="0" smtClean="0"/>
              <a:t>0</a:t>
            </a:r>
            <a:endParaRPr lang="en-US" b="1" dirty="0"/>
          </a:p>
        </p:txBody>
      </p:sp>
      <p:sp>
        <p:nvSpPr>
          <p:cNvPr id="35" name="Freeform 34"/>
          <p:cNvSpPr/>
          <p:nvPr/>
        </p:nvSpPr>
        <p:spPr>
          <a:xfrm>
            <a:off x="1730734" y="3377172"/>
            <a:ext cx="3013544" cy="697468"/>
          </a:xfrm>
          <a:custGeom>
            <a:avLst/>
            <a:gdLst>
              <a:gd name="connsiteX0" fmla="*/ 0 w 3013544"/>
              <a:gd name="connsiteY0" fmla="*/ 791963 h 791963"/>
              <a:gd name="connsiteX1" fmla="*/ 1566407 w 3013544"/>
              <a:gd name="connsiteY1" fmla="*/ 4784 h 791963"/>
              <a:gd name="connsiteX2" fmla="*/ 3013544 w 3013544"/>
              <a:gd name="connsiteY2" fmla="*/ 521619 h 791963"/>
            </a:gdLst>
            <a:ahLst/>
            <a:cxnLst>
              <a:cxn ang="0">
                <a:pos x="connsiteX0" y="connsiteY0"/>
              </a:cxn>
              <a:cxn ang="0">
                <a:pos x="connsiteX1" y="connsiteY1"/>
              </a:cxn>
              <a:cxn ang="0">
                <a:pos x="connsiteX2" y="connsiteY2"/>
              </a:cxn>
            </a:cxnLst>
            <a:rect l="l" t="t" r="r" b="b"/>
            <a:pathLst>
              <a:path w="3013544" h="791963">
                <a:moveTo>
                  <a:pt x="0" y="791963"/>
                </a:moveTo>
                <a:cubicBezTo>
                  <a:pt x="532075" y="420902"/>
                  <a:pt x="1064150" y="49841"/>
                  <a:pt x="1566407" y="4784"/>
                </a:cubicBezTo>
                <a:cubicBezTo>
                  <a:pt x="2068664" y="-40273"/>
                  <a:pt x="2541104" y="240673"/>
                  <a:pt x="3013544" y="521619"/>
                </a:cubicBezTo>
              </a:path>
            </a:pathLst>
          </a:custGeom>
          <a:noFill/>
          <a:ln w="38100">
            <a:solidFill>
              <a:schemeClr val="accent6"/>
            </a:solidFill>
            <a:prstDash val="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62000" y="4507469"/>
            <a:ext cx="532518" cy="369332"/>
          </a:xfrm>
          <a:prstGeom prst="rect">
            <a:avLst/>
          </a:prstGeom>
          <a:noFill/>
        </p:spPr>
        <p:txBody>
          <a:bodyPr wrap="none" rtlCol="0">
            <a:spAutoFit/>
          </a:bodyPr>
          <a:lstStyle/>
          <a:p>
            <a:r>
              <a:rPr lang="en-US" b="1" dirty="0" smtClean="0"/>
              <a:t>DM</a:t>
            </a:r>
            <a:endParaRPr lang="en-US" b="1" dirty="0"/>
          </a:p>
        </p:txBody>
      </p:sp>
      <p:sp>
        <p:nvSpPr>
          <p:cNvPr id="40" name="TextBox 39"/>
          <p:cNvSpPr txBox="1"/>
          <p:nvPr/>
        </p:nvSpPr>
        <p:spPr>
          <a:xfrm>
            <a:off x="2743200" y="3505201"/>
            <a:ext cx="1401730" cy="338554"/>
          </a:xfrm>
          <a:prstGeom prst="rect">
            <a:avLst/>
          </a:prstGeom>
          <a:noFill/>
        </p:spPr>
        <p:txBody>
          <a:bodyPr wrap="none" rtlCol="0">
            <a:spAutoFit/>
          </a:bodyPr>
          <a:lstStyle/>
          <a:p>
            <a:r>
              <a:rPr lang="en-US" sz="1600" b="1" dirty="0"/>
              <a:t>f</a:t>
            </a:r>
            <a:r>
              <a:rPr lang="en-US" sz="1600" b="1" dirty="0" smtClean="0"/>
              <a:t>irst 9 updates</a:t>
            </a:r>
            <a:endParaRPr lang="en-US" sz="1600" b="1" dirty="0"/>
          </a:p>
        </p:txBody>
      </p:sp>
      <p:sp>
        <p:nvSpPr>
          <p:cNvPr id="41" name="Freeform 40"/>
          <p:cNvSpPr/>
          <p:nvPr/>
        </p:nvSpPr>
        <p:spPr>
          <a:xfrm>
            <a:off x="2208243" y="4384356"/>
            <a:ext cx="2329301" cy="913210"/>
          </a:xfrm>
          <a:custGeom>
            <a:avLst/>
            <a:gdLst>
              <a:gd name="connsiteX0" fmla="*/ 0 w 2170706"/>
              <a:gd name="connsiteY0" fmla="*/ 0 h 786525"/>
              <a:gd name="connsiteX1" fmla="*/ 580445 w 2170706"/>
              <a:gd name="connsiteY1" fmla="*/ 683812 h 786525"/>
              <a:gd name="connsiteX2" fmla="*/ 2170706 w 2170706"/>
              <a:gd name="connsiteY2" fmla="*/ 771277 h 786525"/>
            </a:gdLst>
            <a:ahLst/>
            <a:cxnLst>
              <a:cxn ang="0">
                <a:pos x="connsiteX0" y="connsiteY0"/>
              </a:cxn>
              <a:cxn ang="0">
                <a:pos x="connsiteX1" y="connsiteY1"/>
              </a:cxn>
              <a:cxn ang="0">
                <a:pos x="connsiteX2" y="connsiteY2"/>
              </a:cxn>
            </a:cxnLst>
            <a:rect l="l" t="t" r="r" b="b"/>
            <a:pathLst>
              <a:path w="2170706" h="786525">
                <a:moveTo>
                  <a:pt x="0" y="0"/>
                </a:moveTo>
                <a:cubicBezTo>
                  <a:pt x="109330" y="277633"/>
                  <a:pt x="218661" y="555266"/>
                  <a:pt x="580445" y="683812"/>
                </a:cubicBezTo>
                <a:cubicBezTo>
                  <a:pt x="942229" y="812358"/>
                  <a:pt x="1556467" y="791817"/>
                  <a:pt x="2170706" y="771277"/>
                </a:cubicBezTo>
              </a:path>
            </a:pathLst>
          </a:custGeom>
          <a:noFill/>
          <a:ln w="38100">
            <a:solidFill>
              <a:schemeClr val="accent6"/>
            </a:solidFill>
            <a:prstDash val="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017870" y="4953001"/>
            <a:ext cx="1401730" cy="338554"/>
          </a:xfrm>
          <a:prstGeom prst="rect">
            <a:avLst/>
          </a:prstGeom>
          <a:noFill/>
        </p:spPr>
        <p:txBody>
          <a:bodyPr wrap="none" rtlCol="0">
            <a:spAutoFit/>
          </a:bodyPr>
          <a:lstStyle/>
          <a:p>
            <a:r>
              <a:rPr lang="en-US" sz="1600" b="1" dirty="0"/>
              <a:t>f</a:t>
            </a:r>
            <a:r>
              <a:rPr lang="en-US" sz="1600" b="1" dirty="0" smtClean="0"/>
              <a:t>irst 5 updates</a:t>
            </a:r>
            <a:endParaRPr lang="en-US" sz="1600" b="1" dirty="0"/>
          </a:p>
        </p:txBody>
      </p:sp>
      <p:sp>
        <p:nvSpPr>
          <p:cNvPr id="24" name="Rounded Rectangle 23"/>
          <p:cNvSpPr/>
          <p:nvPr/>
        </p:nvSpPr>
        <p:spPr>
          <a:xfrm>
            <a:off x="1527114" y="4074640"/>
            <a:ext cx="880806" cy="309716"/>
          </a:xfrm>
          <a:prstGeom prst="roundRect">
            <a:avLst/>
          </a:prstGeom>
          <a:noFill/>
          <a:ln w="38100">
            <a:solidFill>
              <a:schemeClr val="accent6">
                <a:lumMod val="7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endParaRPr lang="en-US" sz="2000" b="1" dirty="0" smtClean="0"/>
          </a:p>
        </p:txBody>
      </p:sp>
      <p:sp>
        <p:nvSpPr>
          <p:cNvPr id="29" name="Rounded Rectangle 28"/>
          <p:cNvSpPr/>
          <p:nvPr/>
        </p:nvSpPr>
        <p:spPr>
          <a:xfrm>
            <a:off x="4484536" y="3773153"/>
            <a:ext cx="1306664" cy="1865647"/>
          </a:xfrm>
          <a:prstGeom prst="roundRect">
            <a:avLst/>
          </a:prstGeom>
          <a:noFill/>
          <a:ln w="38100">
            <a:solidFill>
              <a:schemeClr val="accent6">
                <a:lumMod val="7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endParaRPr lang="en-US" sz="2000" b="1" dirty="0" smtClean="0"/>
          </a:p>
        </p:txBody>
      </p:sp>
      <p:sp>
        <p:nvSpPr>
          <p:cNvPr id="8" name="Slide Number Placeholder 7"/>
          <p:cNvSpPr>
            <a:spLocks noGrp="1"/>
          </p:cNvSpPr>
          <p:nvPr>
            <p:ph type="sldNum" sz="quarter" idx="12"/>
          </p:nvPr>
        </p:nvSpPr>
        <p:spPr/>
        <p:txBody>
          <a:bodyPr/>
          <a:lstStyle/>
          <a:p>
            <a:fld id="{B6F15528-21DE-4FAA-801E-634DDDAF4B2B}" type="slidenum">
              <a:rPr lang="en-US" smtClean="0"/>
              <a:pPr/>
              <a:t>13</a:t>
            </a:fld>
            <a:endParaRPr lang="en-US" dirty="0"/>
          </a:p>
        </p:txBody>
      </p:sp>
      <p:sp>
        <p:nvSpPr>
          <p:cNvPr id="31" name="TextBox 30"/>
          <p:cNvSpPr txBox="1"/>
          <p:nvPr/>
        </p:nvSpPr>
        <p:spPr>
          <a:xfrm>
            <a:off x="2057400" y="4912840"/>
            <a:ext cx="301686" cy="369332"/>
          </a:xfrm>
          <a:prstGeom prst="rect">
            <a:avLst/>
          </a:prstGeom>
          <a:noFill/>
        </p:spPr>
        <p:txBody>
          <a:bodyPr wrap="none" rtlCol="0">
            <a:spAutoFit/>
          </a:bodyPr>
          <a:lstStyle/>
          <a:p>
            <a:r>
              <a:rPr lang="en-US" b="1" dirty="0" smtClean="0"/>
              <a:t>0</a:t>
            </a:r>
            <a:endParaRPr lang="en-US" b="1" dirty="0"/>
          </a:p>
        </p:txBody>
      </p:sp>
      <p:sp>
        <p:nvSpPr>
          <p:cNvPr id="32" name="TextBox 31"/>
          <p:cNvSpPr txBox="1"/>
          <p:nvPr/>
        </p:nvSpPr>
        <p:spPr>
          <a:xfrm>
            <a:off x="1600200" y="4900049"/>
            <a:ext cx="301686" cy="369332"/>
          </a:xfrm>
          <a:prstGeom prst="rect">
            <a:avLst/>
          </a:prstGeom>
          <a:noFill/>
        </p:spPr>
        <p:txBody>
          <a:bodyPr wrap="none" rtlCol="0">
            <a:spAutoFit/>
          </a:bodyPr>
          <a:lstStyle/>
          <a:p>
            <a:r>
              <a:rPr lang="en-US" b="1" dirty="0" smtClean="0"/>
              <a:t>7</a:t>
            </a:r>
            <a:endParaRPr lang="en-US" b="1" dirty="0"/>
          </a:p>
        </p:txBody>
      </p:sp>
      <p:sp>
        <p:nvSpPr>
          <p:cNvPr id="34" name="Rounded Rectangle 33"/>
          <p:cNvSpPr/>
          <p:nvPr/>
        </p:nvSpPr>
        <p:spPr>
          <a:xfrm>
            <a:off x="7162800" y="5074543"/>
            <a:ext cx="1113846" cy="45720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smtClean="0"/>
              <a:t>Partition 3</a:t>
            </a:r>
          </a:p>
        </p:txBody>
      </p:sp>
      <p:sp>
        <p:nvSpPr>
          <p:cNvPr id="37" name="Rounded Rectangle 36"/>
          <p:cNvSpPr/>
          <p:nvPr/>
        </p:nvSpPr>
        <p:spPr>
          <a:xfrm>
            <a:off x="7162800" y="3925219"/>
            <a:ext cx="1113846" cy="45720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smtClean="0"/>
              <a:t>Partition 3</a:t>
            </a:r>
          </a:p>
        </p:txBody>
      </p:sp>
      <p:sp>
        <p:nvSpPr>
          <p:cNvPr id="38" name="Left Bracket 37"/>
          <p:cNvSpPr/>
          <p:nvPr/>
        </p:nvSpPr>
        <p:spPr>
          <a:xfrm>
            <a:off x="1470468" y="4096313"/>
            <a:ext cx="88542" cy="1185859"/>
          </a:xfrm>
          <a:prstGeom prst="leftBracket">
            <a:avLst/>
          </a:prstGeom>
          <a:ln w="317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Right Bracket 38"/>
          <p:cNvSpPr/>
          <p:nvPr/>
        </p:nvSpPr>
        <p:spPr>
          <a:xfrm>
            <a:off x="2362200" y="4096313"/>
            <a:ext cx="91440" cy="1185859"/>
          </a:xfrm>
          <a:prstGeom prst="rightBracket">
            <a:avLst/>
          </a:prstGeom>
          <a:ln w="317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4830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0" grpId="0"/>
      <p:bldP spid="41" grpId="0" animBg="1"/>
      <p:bldP spid="44" grpId="0"/>
      <p:bldP spid="24"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DM Protocol: Data Structures</a:t>
            </a:r>
            <a:endParaRPr lang="en-US" sz="4000" b="1" dirty="0"/>
          </a:p>
        </p:txBody>
      </p:sp>
      <p:sp>
        <p:nvSpPr>
          <p:cNvPr id="8" name="Rounded Rectangle 7"/>
          <p:cNvSpPr/>
          <p:nvPr/>
        </p:nvSpPr>
        <p:spPr>
          <a:xfrm>
            <a:off x="3200400" y="3810000"/>
            <a:ext cx="3048000" cy="182880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Partition 1 of Replica </a:t>
            </a:r>
            <a:r>
              <a:rPr lang="en-US" b="1" dirty="0"/>
              <a:t>A</a:t>
            </a:r>
            <a:endParaRPr lang="en-US" b="1" dirty="0" smtClean="0"/>
          </a:p>
          <a:p>
            <a:pPr algn="ctr"/>
            <a:endParaRPr lang="en-US" b="1" dirty="0" smtClean="0"/>
          </a:p>
          <a:p>
            <a:pPr algn="ctr"/>
            <a:endParaRPr lang="en-US" b="1" dirty="0" smtClean="0"/>
          </a:p>
          <a:p>
            <a:pPr algn="ctr"/>
            <a:endParaRPr lang="en-US" b="1" dirty="0" smtClean="0"/>
          </a:p>
          <a:p>
            <a:pPr algn="ctr"/>
            <a:endParaRPr lang="en-US" b="1" dirty="0" smtClean="0"/>
          </a:p>
          <a:p>
            <a:pPr algn="ctr"/>
            <a:endParaRPr lang="en-US" b="1" dirty="0" smtClean="0"/>
          </a:p>
        </p:txBody>
      </p:sp>
      <p:sp>
        <p:nvSpPr>
          <p:cNvPr id="15" name="Rounded Rectangle 14"/>
          <p:cNvSpPr/>
          <p:nvPr/>
        </p:nvSpPr>
        <p:spPr>
          <a:xfrm>
            <a:off x="3845842" y="1905000"/>
            <a:ext cx="1488158" cy="114300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Client</a:t>
            </a:r>
          </a:p>
          <a:p>
            <a:pPr algn="ctr"/>
            <a:endParaRPr lang="en-US" b="1" dirty="0" smtClean="0"/>
          </a:p>
          <a:p>
            <a:pPr algn="ctr"/>
            <a:endParaRPr lang="en-US" b="1" dirty="0" smtClean="0"/>
          </a:p>
          <a:p>
            <a:endParaRPr lang="en-US" b="1" dirty="0" smtClean="0"/>
          </a:p>
        </p:txBody>
      </p:sp>
      <p:sp>
        <p:nvSpPr>
          <p:cNvPr id="54" name="Rounded Rectangle 53"/>
          <p:cNvSpPr/>
          <p:nvPr/>
        </p:nvSpPr>
        <p:spPr>
          <a:xfrm>
            <a:off x="5855059" y="1785407"/>
            <a:ext cx="2450741" cy="571497"/>
          </a:xfrm>
          <a:prstGeom prst="roundRect">
            <a:avLst/>
          </a:prstGeom>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t>Dependency matrix (DM) </a:t>
            </a:r>
          </a:p>
        </p:txBody>
      </p:sp>
      <p:cxnSp>
        <p:nvCxnSpPr>
          <p:cNvPr id="55" name="Straight Arrow Connector 54"/>
          <p:cNvCxnSpPr>
            <a:stCxn id="54" idx="1"/>
          </p:cNvCxnSpPr>
          <p:nvPr/>
        </p:nvCxnSpPr>
        <p:spPr>
          <a:xfrm flipH="1">
            <a:off x="5011503" y="2071156"/>
            <a:ext cx="843556" cy="520177"/>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dirty="0"/>
          </a:p>
        </p:txBody>
      </p:sp>
      <p:grpSp>
        <p:nvGrpSpPr>
          <p:cNvPr id="4" name="Group 3"/>
          <p:cNvGrpSpPr/>
          <p:nvPr/>
        </p:nvGrpSpPr>
        <p:grpSpPr>
          <a:xfrm>
            <a:off x="4528009" y="2235567"/>
            <a:ext cx="653591" cy="736233"/>
            <a:chOff x="4375609" y="2540367"/>
            <a:chExt cx="653591" cy="736233"/>
          </a:xfrm>
        </p:grpSpPr>
        <p:sp>
          <p:nvSpPr>
            <p:cNvPr id="24" name="Left Bracket 23"/>
            <p:cNvSpPr/>
            <p:nvPr/>
          </p:nvSpPr>
          <p:spPr>
            <a:xfrm>
              <a:off x="4407258" y="2591867"/>
              <a:ext cx="88542" cy="608533"/>
            </a:xfrm>
            <a:prstGeom prst="leftBracket">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ight Bracket 24"/>
            <p:cNvSpPr/>
            <p:nvPr/>
          </p:nvSpPr>
          <p:spPr>
            <a:xfrm>
              <a:off x="4748560" y="2590800"/>
              <a:ext cx="91440" cy="608533"/>
            </a:xfrm>
            <a:prstGeom prst="rightBracket">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4375609" y="2540367"/>
              <a:ext cx="577391" cy="307777"/>
            </a:xfrm>
            <a:prstGeom prst="rect">
              <a:avLst/>
            </a:prstGeom>
            <a:noFill/>
          </p:spPr>
          <p:txBody>
            <a:bodyPr wrap="square" rtlCol="0">
              <a:spAutoFit/>
            </a:bodyPr>
            <a:lstStyle/>
            <a:p>
              <a:r>
                <a:rPr lang="en-US" sz="1400" dirty="0" smtClean="0"/>
                <a:t>0   0</a:t>
              </a:r>
              <a:endParaRPr lang="en-US" sz="1400" dirty="0"/>
            </a:p>
          </p:txBody>
        </p:sp>
        <p:sp>
          <p:nvSpPr>
            <p:cNvPr id="46" name="TextBox 45"/>
            <p:cNvSpPr txBox="1"/>
            <p:nvPr/>
          </p:nvSpPr>
          <p:spPr>
            <a:xfrm>
              <a:off x="4382800" y="2968823"/>
              <a:ext cx="646400" cy="307777"/>
            </a:xfrm>
            <a:prstGeom prst="rect">
              <a:avLst/>
            </a:prstGeom>
            <a:noFill/>
          </p:spPr>
          <p:txBody>
            <a:bodyPr wrap="square" rtlCol="0">
              <a:spAutoFit/>
            </a:bodyPr>
            <a:lstStyle/>
            <a:p>
              <a:r>
                <a:rPr lang="en-US" sz="1400" dirty="0" smtClean="0"/>
                <a:t>0   0</a:t>
              </a:r>
              <a:endParaRPr lang="en-US" sz="1400" dirty="0"/>
            </a:p>
          </p:txBody>
        </p:sp>
        <p:sp>
          <p:nvSpPr>
            <p:cNvPr id="47" name="TextBox 46"/>
            <p:cNvSpPr txBox="1"/>
            <p:nvPr/>
          </p:nvSpPr>
          <p:spPr>
            <a:xfrm>
              <a:off x="4382800" y="2740223"/>
              <a:ext cx="646400" cy="307777"/>
            </a:xfrm>
            <a:prstGeom prst="rect">
              <a:avLst/>
            </a:prstGeom>
            <a:noFill/>
          </p:spPr>
          <p:txBody>
            <a:bodyPr wrap="square" rtlCol="0">
              <a:spAutoFit/>
            </a:bodyPr>
            <a:lstStyle/>
            <a:p>
              <a:r>
                <a:rPr lang="en-US" sz="1400" dirty="0" smtClean="0"/>
                <a:t>0   0</a:t>
              </a:r>
              <a:endParaRPr lang="en-US" sz="1400" dirty="0"/>
            </a:p>
          </p:txBody>
        </p:sp>
      </p:grpSp>
      <p:sp>
        <p:nvSpPr>
          <p:cNvPr id="85" name="TextBox 84"/>
          <p:cNvSpPr txBox="1"/>
          <p:nvPr/>
        </p:nvSpPr>
        <p:spPr>
          <a:xfrm>
            <a:off x="3965560" y="2435423"/>
            <a:ext cx="682640" cy="338554"/>
          </a:xfrm>
          <a:prstGeom prst="rect">
            <a:avLst/>
          </a:prstGeom>
          <a:noFill/>
        </p:spPr>
        <p:txBody>
          <a:bodyPr wrap="square" rtlCol="0">
            <a:spAutoFit/>
          </a:bodyPr>
          <a:lstStyle/>
          <a:p>
            <a:r>
              <a:rPr lang="en-US" sz="1600" dirty="0" smtClean="0"/>
              <a:t>DM = </a:t>
            </a:r>
            <a:endParaRPr lang="en-US" sz="1600" dirty="0"/>
          </a:p>
        </p:txBody>
      </p:sp>
    </p:spTree>
    <p:extLst>
      <p:ext uri="{BB962C8B-B14F-4D97-AF65-F5344CB8AC3E}">
        <p14:creationId xmlns:p14="http://schemas.microsoft.com/office/powerpoint/2010/main" val="4143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DM Protocol: Data Structures</a:t>
            </a:r>
            <a:endParaRPr lang="en-US" sz="4000" b="1" dirty="0"/>
          </a:p>
        </p:txBody>
      </p:sp>
      <p:sp>
        <p:nvSpPr>
          <p:cNvPr id="8" name="Rounded Rectangle 7"/>
          <p:cNvSpPr/>
          <p:nvPr/>
        </p:nvSpPr>
        <p:spPr>
          <a:xfrm>
            <a:off x="3200400" y="3810000"/>
            <a:ext cx="3048000" cy="182880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Partition 1 of Replica </a:t>
            </a:r>
            <a:r>
              <a:rPr lang="en-US" b="1" dirty="0"/>
              <a:t>A</a:t>
            </a:r>
            <a:endParaRPr lang="en-US" b="1" dirty="0" smtClean="0"/>
          </a:p>
          <a:p>
            <a:pPr algn="ctr"/>
            <a:endParaRPr lang="en-US" b="1" dirty="0" smtClean="0"/>
          </a:p>
          <a:p>
            <a:pPr algn="ctr"/>
            <a:endParaRPr lang="en-US" b="1" dirty="0" smtClean="0"/>
          </a:p>
          <a:p>
            <a:pPr algn="ctr"/>
            <a:endParaRPr lang="en-US" b="1" dirty="0" smtClean="0"/>
          </a:p>
          <a:p>
            <a:pPr algn="ctr"/>
            <a:endParaRPr lang="en-US" b="1" dirty="0" smtClean="0"/>
          </a:p>
          <a:p>
            <a:pPr algn="ctr"/>
            <a:endParaRPr lang="en-US" b="1" dirty="0" smtClean="0"/>
          </a:p>
        </p:txBody>
      </p:sp>
      <p:sp>
        <p:nvSpPr>
          <p:cNvPr id="15" name="Rounded Rectangle 14"/>
          <p:cNvSpPr/>
          <p:nvPr/>
        </p:nvSpPr>
        <p:spPr>
          <a:xfrm>
            <a:off x="3845842" y="1905000"/>
            <a:ext cx="1488158" cy="114300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Client</a:t>
            </a:r>
          </a:p>
          <a:p>
            <a:pPr algn="ctr"/>
            <a:endParaRPr lang="en-US" b="1" dirty="0" smtClean="0"/>
          </a:p>
          <a:p>
            <a:pPr algn="ctr"/>
            <a:endParaRPr lang="en-US" b="1" dirty="0" smtClean="0"/>
          </a:p>
          <a:p>
            <a:endParaRPr lang="en-US" b="1" dirty="0" smtClean="0"/>
          </a:p>
        </p:txBody>
      </p:sp>
      <p:sp>
        <p:nvSpPr>
          <p:cNvPr id="42" name="Left Bracket 41"/>
          <p:cNvSpPr/>
          <p:nvPr/>
        </p:nvSpPr>
        <p:spPr>
          <a:xfrm>
            <a:off x="4673179" y="4231688"/>
            <a:ext cx="88542" cy="213286"/>
          </a:xfrm>
          <a:prstGeom prst="leftBracket">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Right Bracket 42"/>
          <p:cNvSpPr/>
          <p:nvPr/>
        </p:nvSpPr>
        <p:spPr>
          <a:xfrm>
            <a:off x="5051281" y="4231688"/>
            <a:ext cx="91440" cy="213286"/>
          </a:xfrm>
          <a:prstGeom prst="rightBracket">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p:cNvSpPr txBox="1"/>
          <p:nvPr/>
        </p:nvSpPr>
        <p:spPr>
          <a:xfrm>
            <a:off x="4678330" y="4188023"/>
            <a:ext cx="235791" cy="307777"/>
          </a:xfrm>
          <a:prstGeom prst="rect">
            <a:avLst/>
          </a:prstGeom>
          <a:noFill/>
        </p:spPr>
        <p:txBody>
          <a:bodyPr wrap="square" rtlCol="0">
            <a:spAutoFit/>
          </a:bodyPr>
          <a:lstStyle/>
          <a:p>
            <a:r>
              <a:rPr lang="en-US" sz="1400" dirty="0" smtClean="0"/>
              <a:t>3</a:t>
            </a:r>
            <a:endParaRPr lang="en-US" sz="1400" dirty="0"/>
          </a:p>
        </p:txBody>
      </p:sp>
      <p:sp>
        <p:nvSpPr>
          <p:cNvPr id="45" name="TextBox 44"/>
          <p:cNvSpPr txBox="1"/>
          <p:nvPr/>
        </p:nvSpPr>
        <p:spPr>
          <a:xfrm>
            <a:off x="4893608" y="4188023"/>
            <a:ext cx="235791" cy="307777"/>
          </a:xfrm>
          <a:prstGeom prst="rect">
            <a:avLst/>
          </a:prstGeom>
          <a:noFill/>
        </p:spPr>
        <p:txBody>
          <a:bodyPr wrap="square" rtlCol="0">
            <a:spAutoFit/>
          </a:bodyPr>
          <a:lstStyle/>
          <a:p>
            <a:r>
              <a:rPr lang="en-US" sz="1400" dirty="0"/>
              <a:t>8</a:t>
            </a:r>
          </a:p>
        </p:txBody>
      </p:sp>
      <p:sp>
        <p:nvSpPr>
          <p:cNvPr id="54" name="Rounded Rectangle 53"/>
          <p:cNvSpPr/>
          <p:nvPr/>
        </p:nvSpPr>
        <p:spPr>
          <a:xfrm>
            <a:off x="5855059" y="1785407"/>
            <a:ext cx="2450741" cy="571497"/>
          </a:xfrm>
          <a:prstGeom prst="roundRect">
            <a:avLst/>
          </a:prstGeom>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t>Dependency matrix (DM) </a:t>
            </a:r>
          </a:p>
        </p:txBody>
      </p:sp>
      <p:cxnSp>
        <p:nvCxnSpPr>
          <p:cNvPr id="55" name="Straight Arrow Connector 54"/>
          <p:cNvCxnSpPr>
            <a:stCxn id="54" idx="1"/>
          </p:cNvCxnSpPr>
          <p:nvPr/>
        </p:nvCxnSpPr>
        <p:spPr>
          <a:xfrm flipH="1">
            <a:off x="5011503" y="2071156"/>
            <a:ext cx="843556" cy="520177"/>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1447020" y="2345803"/>
            <a:ext cx="1819149" cy="571497"/>
          </a:xfrm>
          <a:prstGeom prst="roundRect">
            <a:avLst/>
          </a:prstGeom>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2000" b="1" dirty="0" smtClean="0"/>
              <a:t>Version vector</a:t>
            </a:r>
          </a:p>
          <a:p>
            <a:pPr algn="ctr"/>
            <a:r>
              <a:rPr lang="en-US" sz="2000" b="1" dirty="0" smtClean="0"/>
              <a:t>(VV)</a:t>
            </a:r>
          </a:p>
        </p:txBody>
      </p:sp>
      <p:cxnSp>
        <p:nvCxnSpPr>
          <p:cNvPr id="63" name="Straight Arrow Connector 62"/>
          <p:cNvCxnSpPr>
            <a:endCxn id="44" idx="0"/>
          </p:cNvCxnSpPr>
          <p:nvPr/>
        </p:nvCxnSpPr>
        <p:spPr>
          <a:xfrm>
            <a:off x="3124200" y="2917300"/>
            <a:ext cx="1672026" cy="127072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dirty="0"/>
          </a:p>
        </p:txBody>
      </p:sp>
      <p:grpSp>
        <p:nvGrpSpPr>
          <p:cNvPr id="4" name="Group 3"/>
          <p:cNvGrpSpPr/>
          <p:nvPr/>
        </p:nvGrpSpPr>
        <p:grpSpPr>
          <a:xfrm>
            <a:off x="4528009" y="2235567"/>
            <a:ext cx="653591" cy="736233"/>
            <a:chOff x="4375609" y="2540367"/>
            <a:chExt cx="653591" cy="736233"/>
          </a:xfrm>
        </p:grpSpPr>
        <p:sp>
          <p:nvSpPr>
            <p:cNvPr id="24" name="Left Bracket 23"/>
            <p:cNvSpPr/>
            <p:nvPr/>
          </p:nvSpPr>
          <p:spPr>
            <a:xfrm>
              <a:off x="4407258" y="2591867"/>
              <a:ext cx="88542" cy="608533"/>
            </a:xfrm>
            <a:prstGeom prst="leftBracket">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ight Bracket 24"/>
            <p:cNvSpPr/>
            <p:nvPr/>
          </p:nvSpPr>
          <p:spPr>
            <a:xfrm>
              <a:off x="4748560" y="2590800"/>
              <a:ext cx="91440" cy="608533"/>
            </a:xfrm>
            <a:prstGeom prst="rightBracket">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4375609" y="2540367"/>
              <a:ext cx="577391" cy="307777"/>
            </a:xfrm>
            <a:prstGeom prst="rect">
              <a:avLst/>
            </a:prstGeom>
            <a:noFill/>
          </p:spPr>
          <p:txBody>
            <a:bodyPr wrap="square" rtlCol="0">
              <a:spAutoFit/>
            </a:bodyPr>
            <a:lstStyle/>
            <a:p>
              <a:r>
                <a:rPr lang="en-US" sz="1400" dirty="0" smtClean="0"/>
                <a:t>0   0</a:t>
              </a:r>
              <a:endParaRPr lang="en-US" sz="1400" dirty="0"/>
            </a:p>
          </p:txBody>
        </p:sp>
        <p:sp>
          <p:nvSpPr>
            <p:cNvPr id="46" name="TextBox 45"/>
            <p:cNvSpPr txBox="1"/>
            <p:nvPr/>
          </p:nvSpPr>
          <p:spPr>
            <a:xfrm>
              <a:off x="4382800" y="2968823"/>
              <a:ext cx="646400" cy="307777"/>
            </a:xfrm>
            <a:prstGeom prst="rect">
              <a:avLst/>
            </a:prstGeom>
            <a:noFill/>
          </p:spPr>
          <p:txBody>
            <a:bodyPr wrap="square" rtlCol="0">
              <a:spAutoFit/>
            </a:bodyPr>
            <a:lstStyle/>
            <a:p>
              <a:r>
                <a:rPr lang="en-US" sz="1400" dirty="0" smtClean="0"/>
                <a:t>0   0</a:t>
              </a:r>
              <a:endParaRPr lang="en-US" sz="1400" dirty="0"/>
            </a:p>
          </p:txBody>
        </p:sp>
        <p:sp>
          <p:nvSpPr>
            <p:cNvPr id="47" name="TextBox 46"/>
            <p:cNvSpPr txBox="1"/>
            <p:nvPr/>
          </p:nvSpPr>
          <p:spPr>
            <a:xfrm>
              <a:off x="4382800" y="2740223"/>
              <a:ext cx="646400" cy="307777"/>
            </a:xfrm>
            <a:prstGeom prst="rect">
              <a:avLst/>
            </a:prstGeom>
            <a:noFill/>
          </p:spPr>
          <p:txBody>
            <a:bodyPr wrap="square" rtlCol="0">
              <a:spAutoFit/>
            </a:bodyPr>
            <a:lstStyle/>
            <a:p>
              <a:r>
                <a:rPr lang="en-US" sz="1400" dirty="0" smtClean="0"/>
                <a:t>0   0</a:t>
              </a:r>
              <a:endParaRPr lang="en-US" sz="1400" dirty="0"/>
            </a:p>
          </p:txBody>
        </p:sp>
      </p:grpSp>
      <p:sp>
        <p:nvSpPr>
          <p:cNvPr id="84" name="TextBox 83"/>
          <p:cNvSpPr txBox="1"/>
          <p:nvPr/>
        </p:nvSpPr>
        <p:spPr>
          <a:xfrm>
            <a:off x="4114800" y="4157246"/>
            <a:ext cx="603280" cy="338554"/>
          </a:xfrm>
          <a:prstGeom prst="rect">
            <a:avLst/>
          </a:prstGeom>
          <a:noFill/>
        </p:spPr>
        <p:txBody>
          <a:bodyPr wrap="square" rtlCol="0">
            <a:spAutoFit/>
          </a:bodyPr>
          <a:lstStyle/>
          <a:p>
            <a:r>
              <a:rPr lang="en-US" sz="1600" dirty="0" smtClean="0"/>
              <a:t>VV = </a:t>
            </a:r>
            <a:endParaRPr lang="en-US" sz="1600" dirty="0"/>
          </a:p>
        </p:txBody>
      </p:sp>
      <p:sp>
        <p:nvSpPr>
          <p:cNvPr id="85" name="TextBox 84"/>
          <p:cNvSpPr txBox="1"/>
          <p:nvPr/>
        </p:nvSpPr>
        <p:spPr>
          <a:xfrm>
            <a:off x="3965560" y="2435423"/>
            <a:ext cx="682640" cy="338554"/>
          </a:xfrm>
          <a:prstGeom prst="rect">
            <a:avLst/>
          </a:prstGeom>
          <a:noFill/>
        </p:spPr>
        <p:txBody>
          <a:bodyPr wrap="square" rtlCol="0">
            <a:spAutoFit/>
          </a:bodyPr>
          <a:lstStyle/>
          <a:p>
            <a:r>
              <a:rPr lang="en-US" sz="1600" dirty="0" smtClean="0"/>
              <a:t>DM = </a:t>
            </a:r>
            <a:endParaRPr lang="en-US" sz="1600" dirty="0"/>
          </a:p>
        </p:txBody>
      </p:sp>
    </p:spTree>
    <p:extLst>
      <p:ext uri="{BB962C8B-B14F-4D97-AF65-F5344CB8AC3E}">
        <p14:creationId xmlns:p14="http://schemas.microsoft.com/office/powerpoint/2010/main" val="390931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p:bldP spid="45" grpId="0"/>
      <p:bldP spid="62" grpId="0" animBg="1"/>
      <p:bldP spid="8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DM Protocol: Data Structures</a:t>
            </a:r>
            <a:endParaRPr lang="en-US" sz="4000" b="1" dirty="0"/>
          </a:p>
        </p:txBody>
      </p:sp>
      <p:sp>
        <p:nvSpPr>
          <p:cNvPr id="8" name="Rounded Rectangle 7"/>
          <p:cNvSpPr/>
          <p:nvPr/>
        </p:nvSpPr>
        <p:spPr>
          <a:xfrm>
            <a:off x="3200400" y="3810000"/>
            <a:ext cx="3048000" cy="182880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Partition 1 of Replica A</a:t>
            </a:r>
          </a:p>
          <a:p>
            <a:pPr algn="ctr"/>
            <a:endParaRPr lang="en-US" b="1" dirty="0" smtClean="0"/>
          </a:p>
          <a:p>
            <a:pPr algn="ctr"/>
            <a:endParaRPr lang="en-US" b="1" dirty="0" smtClean="0"/>
          </a:p>
          <a:p>
            <a:pPr algn="ctr"/>
            <a:endParaRPr lang="en-US" b="1" dirty="0" smtClean="0"/>
          </a:p>
          <a:p>
            <a:pPr algn="ctr"/>
            <a:endParaRPr lang="en-US" b="1" dirty="0" smtClean="0"/>
          </a:p>
          <a:p>
            <a:pPr algn="ctr"/>
            <a:endParaRPr lang="en-US" b="1" dirty="0" smtClean="0"/>
          </a:p>
        </p:txBody>
      </p:sp>
      <p:sp>
        <p:nvSpPr>
          <p:cNvPr id="15" name="Rounded Rectangle 14"/>
          <p:cNvSpPr/>
          <p:nvPr/>
        </p:nvSpPr>
        <p:spPr>
          <a:xfrm>
            <a:off x="3845842" y="1905000"/>
            <a:ext cx="1488158" cy="114300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Client</a:t>
            </a:r>
          </a:p>
          <a:p>
            <a:pPr algn="ctr"/>
            <a:endParaRPr lang="en-US" b="1" dirty="0" smtClean="0"/>
          </a:p>
          <a:p>
            <a:pPr algn="ctr"/>
            <a:endParaRPr lang="en-US" b="1" dirty="0" smtClean="0"/>
          </a:p>
          <a:p>
            <a:endParaRPr lang="en-US" b="1" dirty="0" smtClean="0"/>
          </a:p>
        </p:txBody>
      </p:sp>
      <p:sp>
        <p:nvSpPr>
          <p:cNvPr id="42" name="Left Bracket 41"/>
          <p:cNvSpPr/>
          <p:nvPr/>
        </p:nvSpPr>
        <p:spPr>
          <a:xfrm>
            <a:off x="4673179" y="4231688"/>
            <a:ext cx="88542" cy="213286"/>
          </a:xfrm>
          <a:prstGeom prst="leftBracket">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Right Bracket 42"/>
          <p:cNvSpPr/>
          <p:nvPr/>
        </p:nvSpPr>
        <p:spPr>
          <a:xfrm>
            <a:off x="5051281" y="4231688"/>
            <a:ext cx="91440" cy="213286"/>
          </a:xfrm>
          <a:prstGeom prst="rightBracket">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p:cNvSpPr txBox="1"/>
          <p:nvPr/>
        </p:nvSpPr>
        <p:spPr>
          <a:xfrm>
            <a:off x="4678330" y="4188023"/>
            <a:ext cx="235791" cy="307777"/>
          </a:xfrm>
          <a:prstGeom prst="rect">
            <a:avLst/>
          </a:prstGeom>
          <a:noFill/>
        </p:spPr>
        <p:txBody>
          <a:bodyPr wrap="square" rtlCol="0">
            <a:spAutoFit/>
          </a:bodyPr>
          <a:lstStyle/>
          <a:p>
            <a:r>
              <a:rPr lang="en-US" sz="1400" dirty="0" smtClean="0"/>
              <a:t>3</a:t>
            </a:r>
            <a:endParaRPr lang="en-US" sz="1400" dirty="0"/>
          </a:p>
        </p:txBody>
      </p:sp>
      <p:sp>
        <p:nvSpPr>
          <p:cNvPr id="45" name="TextBox 44"/>
          <p:cNvSpPr txBox="1"/>
          <p:nvPr/>
        </p:nvSpPr>
        <p:spPr>
          <a:xfrm>
            <a:off x="4893608" y="4188023"/>
            <a:ext cx="235791" cy="307777"/>
          </a:xfrm>
          <a:prstGeom prst="rect">
            <a:avLst/>
          </a:prstGeom>
          <a:noFill/>
        </p:spPr>
        <p:txBody>
          <a:bodyPr wrap="square" rtlCol="0">
            <a:spAutoFit/>
          </a:bodyPr>
          <a:lstStyle/>
          <a:p>
            <a:r>
              <a:rPr lang="en-US" sz="1400" dirty="0"/>
              <a:t>8</a:t>
            </a:r>
          </a:p>
        </p:txBody>
      </p:sp>
      <p:sp>
        <p:nvSpPr>
          <p:cNvPr id="50" name="TextBox 49"/>
          <p:cNvSpPr txBox="1"/>
          <p:nvPr/>
        </p:nvSpPr>
        <p:spPr>
          <a:xfrm>
            <a:off x="3276601" y="4399382"/>
            <a:ext cx="2601389" cy="338554"/>
          </a:xfrm>
          <a:prstGeom prst="rect">
            <a:avLst/>
          </a:prstGeom>
          <a:noFill/>
        </p:spPr>
        <p:txBody>
          <a:bodyPr wrap="square" rtlCol="0">
            <a:spAutoFit/>
          </a:bodyPr>
          <a:lstStyle/>
          <a:p>
            <a:r>
              <a:rPr lang="en-US" sz="1600" dirty="0" smtClean="0"/>
              <a:t>Item A, </a:t>
            </a:r>
            <a:r>
              <a:rPr lang="en-US" sz="1600" dirty="0"/>
              <a:t>rid = </a:t>
            </a:r>
            <a:r>
              <a:rPr lang="en-US" sz="1600" dirty="0" smtClean="0"/>
              <a:t>A, </a:t>
            </a:r>
            <a:r>
              <a:rPr lang="en-US" sz="1600" dirty="0" err="1"/>
              <a:t>ut</a:t>
            </a:r>
            <a:r>
              <a:rPr lang="en-US" sz="1600" dirty="0"/>
              <a:t> </a:t>
            </a:r>
            <a:r>
              <a:rPr lang="en-US" sz="1600" dirty="0" smtClean="0"/>
              <a:t>= 2, </a:t>
            </a:r>
            <a:r>
              <a:rPr lang="en-US" sz="1600" dirty="0" err="1" smtClean="0"/>
              <a:t>dm</a:t>
            </a:r>
            <a:r>
              <a:rPr lang="en-US" sz="1600" dirty="0" smtClean="0"/>
              <a:t> = </a:t>
            </a:r>
            <a:endParaRPr lang="en-US" sz="1600" dirty="0"/>
          </a:p>
        </p:txBody>
      </p:sp>
      <p:sp>
        <p:nvSpPr>
          <p:cNvPr id="51" name="TextBox 50"/>
          <p:cNvSpPr txBox="1"/>
          <p:nvPr/>
        </p:nvSpPr>
        <p:spPr>
          <a:xfrm>
            <a:off x="3276601" y="5097413"/>
            <a:ext cx="2484780" cy="338554"/>
          </a:xfrm>
          <a:prstGeom prst="rect">
            <a:avLst/>
          </a:prstGeom>
          <a:noFill/>
        </p:spPr>
        <p:txBody>
          <a:bodyPr wrap="square" rtlCol="0">
            <a:spAutoFit/>
          </a:bodyPr>
          <a:lstStyle/>
          <a:p>
            <a:r>
              <a:rPr lang="en-US" sz="1600" dirty="0" smtClean="0"/>
              <a:t>Item B, </a:t>
            </a:r>
            <a:r>
              <a:rPr lang="en-US" sz="1600" dirty="0"/>
              <a:t>rid = </a:t>
            </a:r>
            <a:r>
              <a:rPr lang="en-US" sz="1600" dirty="0" smtClean="0"/>
              <a:t>B, </a:t>
            </a:r>
            <a:r>
              <a:rPr lang="en-US" sz="1600" dirty="0" err="1"/>
              <a:t>ut</a:t>
            </a:r>
            <a:r>
              <a:rPr lang="en-US" sz="1600" dirty="0"/>
              <a:t> </a:t>
            </a:r>
            <a:r>
              <a:rPr lang="en-US" sz="1600" dirty="0" smtClean="0"/>
              <a:t>= 5, </a:t>
            </a:r>
            <a:r>
              <a:rPr lang="en-US" sz="1600" dirty="0" err="1" smtClean="0"/>
              <a:t>dm</a:t>
            </a:r>
            <a:r>
              <a:rPr lang="en-US" sz="1600" dirty="0" smtClean="0"/>
              <a:t> = </a:t>
            </a:r>
            <a:endParaRPr lang="en-US" sz="1600" dirty="0"/>
          </a:p>
        </p:txBody>
      </p:sp>
      <p:sp>
        <p:nvSpPr>
          <p:cNvPr id="54" name="Rounded Rectangle 53"/>
          <p:cNvSpPr/>
          <p:nvPr/>
        </p:nvSpPr>
        <p:spPr>
          <a:xfrm>
            <a:off x="5855059" y="1785407"/>
            <a:ext cx="2450741" cy="571497"/>
          </a:xfrm>
          <a:prstGeom prst="roundRect">
            <a:avLst/>
          </a:prstGeom>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t>Dependency matrix (DM) </a:t>
            </a:r>
          </a:p>
        </p:txBody>
      </p:sp>
      <p:cxnSp>
        <p:nvCxnSpPr>
          <p:cNvPr id="55" name="Straight Arrow Connector 54"/>
          <p:cNvCxnSpPr>
            <a:stCxn id="54" idx="1"/>
          </p:cNvCxnSpPr>
          <p:nvPr/>
        </p:nvCxnSpPr>
        <p:spPr>
          <a:xfrm flipH="1">
            <a:off x="5011503" y="2071156"/>
            <a:ext cx="843556" cy="520177"/>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1447020" y="2345803"/>
            <a:ext cx="1819149" cy="571497"/>
          </a:xfrm>
          <a:prstGeom prst="roundRect">
            <a:avLst/>
          </a:prstGeom>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2000" b="1" dirty="0" smtClean="0"/>
              <a:t>Version vector</a:t>
            </a:r>
          </a:p>
          <a:p>
            <a:pPr algn="ctr"/>
            <a:r>
              <a:rPr lang="en-US" sz="2000" b="1" dirty="0" smtClean="0"/>
              <a:t>(VV)</a:t>
            </a:r>
          </a:p>
        </p:txBody>
      </p:sp>
      <p:cxnSp>
        <p:nvCxnSpPr>
          <p:cNvPr id="63" name="Straight Arrow Connector 62"/>
          <p:cNvCxnSpPr>
            <a:endCxn id="44" idx="0"/>
          </p:cNvCxnSpPr>
          <p:nvPr/>
        </p:nvCxnSpPr>
        <p:spPr>
          <a:xfrm>
            <a:off x="3124200" y="2917300"/>
            <a:ext cx="1672026" cy="1270723"/>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9" name="Rounded Rectangle 68"/>
          <p:cNvSpPr/>
          <p:nvPr/>
        </p:nvSpPr>
        <p:spPr>
          <a:xfrm>
            <a:off x="1192571" y="5715000"/>
            <a:ext cx="2241730" cy="571497"/>
          </a:xfrm>
          <a:prstGeom prst="roundRect">
            <a:avLst/>
          </a:prstGeom>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2000" b="1" dirty="0" smtClean="0"/>
              <a:t>Update timestamp</a:t>
            </a:r>
          </a:p>
          <a:p>
            <a:pPr algn="ctr"/>
            <a:r>
              <a:rPr lang="en-US" sz="2000" b="1" dirty="0" smtClean="0"/>
              <a:t>(UT)</a:t>
            </a:r>
          </a:p>
        </p:txBody>
      </p:sp>
      <p:cxnSp>
        <p:nvCxnSpPr>
          <p:cNvPr id="70" name="Straight Arrow Connector 69"/>
          <p:cNvCxnSpPr>
            <a:stCxn id="69" idx="3"/>
          </p:cNvCxnSpPr>
          <p:nvPr/>
        </p:nvCxnSpPr>
        <p:spPr>
          <a:xfrm flipV="1">
            <a:off x="3434301" y="4724400"/>
            <a:ext cx="1459307" cy="1276349"/>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3" name="Rounded Rectangle 72"/>
          <p:cNvSpPr/>
          <p:nvPr/>
        </p:nvSpPr>
        <p:spPr>
          <a:xfrm>
            <a:off x="725726" y="3848103"/>
            <a:ext cx="2002063" cy="571497"/>
          </a:xfrm>
          <a:prstGeom prst="roundRect">
            <a:avLst/>
          </a:prstGeom>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2000" b="1" dirty="0" smtClean="0"/>
              <a:t>Source replica id</a:t>
            </a:r>
          </a:p>
          <a:p>
            <a:pPr algn="ctr"/>
            <a:r>
              <a:rPr lang="en-US" sz="2000" b="1" dirty="0" smtClean="0"/>
              <a:t>(RID)</a:t>
            </a:r>
          </a:p>
        </p:txBody>
      </p:sp>
      <p:cxnSp>
        <p:nvCxnSpPr>
          <p:cNvPr id="74" name="Straight Arrow Connector 73"/>
          <p:cNvCxnSpPr>
            <a:stCxn id="73" idx="3"/>
          </p:cNvCxnSpPr>
          <p:nvPr/>
        </p:nvCxnSpPr>
        <p:spPr>
          <a:xfrm>
            <a:off x="2727789" y="4133852"/>
            <a:ext cx="1387011" cy="361948"/>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endCxn id="64" idx="0"/>
          </p:cNvCxnSpPr>
          <p:nvPr/>
        </p:nvCxnSpPr>
        <p:spPr>
          <a:xfrm flipH="1">
            <a:off x="5977125" y="2362200"/>
            <a:ext cx="436017" cy="1834096"/>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B6F15528-21DE-4FAA-801E-634DDDAF4B2B}" type="slidenum">
              <a:rPr lang="en-US" smtClean="0"/>
              <a:pPr/>
              <a:t>16</a:t>
            </a:fld>
            <a:endParaRPr lang="en-US" dirty="0"/>
          </a:p>
        </p:txBody>
      </p:sp>
      <p:grpSp>
        <p:nvGrpSpPr>
          <p:cNvPr id="4" name="Group 3"/>
          <p:cNvGrpSpPr/>
          <p:nvPr/>
        </p:nvGrpSpPr>
        <p:grpSpPr>
          <a:xfrm>
            <a:off x="4528009" y="2235567"/>
            <a:ext cx="653591" cy="736233"/>
            <a:chOff x="4375609" y="2540367"/>
            <a:chExt cx="653591" cy="736233"/>
          </a:xfrm>
        </p:grpSpPr>
        <p:sp>
          <p:nvSpPr>
            <p:cNvPr id="24" name="Left Bracket 23"/>
            <p:cNvSpPr/>
            <p:nvPr/>
          </p:nvSpPr>
          <p:spPr>
            <a:xfrm>
              <a:off x="4407258" y="2591867"/>
              <a:ext cx="88542" cy="608533"/>
            </a:xfrm>
            <a:prstGeom prst="leftBracket">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ight Bracket 24"/>
            <p:cNvSpPr/>
            <p:nvPr/>
          </p:nvSpPr>
          <p:spPr>
            <a:xfrm>
              <a:off x="4748560" y="2590800"/>
              <a:ext cx="91440" cy="608533"/>
            </a:xfrm>
            <a:prstGeom prst="rightBracket">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4375609" y="2540367"/>
              <a:ext cx="577391" cy="307777"/>
            </a:xfrm>
            <a:prstGeom prst="rect">
              <a:avLst/>
            </a:prstGeom>
            <a:noFill/>
          </p:spPr>
          <p:txBody>
            <a:bodyPr wrap="square" rtlCol="0">
              <a:spAutoFit/>
            </a:bodyPr>
            <a:lstStyle/>
            <a:p>
              <a:r>
                <a:rPr lang="en-US" sz="1400" dirty="0" smtClean="0"/>
                <a:t>0   0</a:t>
              </a:r>
              <a:endParaRPr lang="en-US" sz="1400" dirty="0"/>
            </a:p>
          </p:txBody>
        </p:sp>
        <p:sp>
          <p:nvSpPr>
            <p:cNvPr id="46" name="TextBox 45"/>
            <p:cNvSpPr txBox="1"/>
            <p:nvPr/>
          </p:nvSpPr>
          <p:spPr>
            <a:xfrm>
              <a:off x="4382800" y="2968823"/>
              <a:ext cx="646400" cy="307777"/>
            </a:xfrm>
            <a:prstGeom prst="rect">
              <a:avLst/>
            </a:prstGeom>
            <a:noFill/>
          </p:spPr>
          <p:txBody>
            <a:bodyPr wrap="square" rtlCol="0">
              <a:spAutoFit/>
            </a:bodyPr>
            <a:lstStyle/>
            <a:p>
              <a:r>
                <a:rPr lang="en-US" sz="1400" dirty="0" smtClean="0"/>
                <a:t>0   0</a:t>
              </a:r>
              <a:endParaRPr lang="en-US" sz="1400" dirty="0"/>
            </a:p>
          </p:txBody>
        </p:sp>
        <p:sp>
          <p:nvSpPr>
            <p:cNvPr id="47" name="TextBox 46"/>
            <p:cNvSpPr txBox="1"/>
            <p:nvPr/>
          </p:nvSpPr>
          <p:spPr>
            <a:xfrm>
              <a:off x="4382800" y="2740223"/>
              <a:ext cx="646400" cy="307777"/>
            </a:xfrm>
            <a:prstGeom prst="rect">
              <a:avLst/>
            </a:prstGeom>
            <a:noFill/>
          </p:spPr>
          <p:txBody>
            <a:bodyPr wrap="square" rtlCol="0">
              <a:spAutoFit/>
            </a:bodyPr>
            <a:lstStyle/>
            <a:p>
              <a:r>
                <a:rPr lang="en-US" sz="1400" dirty="0" smtClean="0"/>
                <a:t>0   0</a:t>
              </a:r>
              <a:endParaRPr lang="en-US" sz="1400" dirty="0"/>
            </a:p>
          </p:txBody>
        </p:sp>
      </p:grpSp>
      <p:grpSp>
        <p:nvGrpSpPr>
          <p:cNvPr id="48" name="Group 47"/>
          <p:cNvGrpSpPr/>
          <p:nvPr/>
        </p:nvGrpSpPr>
        <p:grpSpPr>
          <a:xfrm>
            <a:off x="5638800" y="4216767"/>
            <a:ext cx="653591" cy="736233"/>
            <a:chOff x="4375609" y="2540367"/>
            <a:chExt cx="653591" cy="736233"/>
          </a:xfrm>
        </p:grpSpPr>
        <p:sp>
          <p:nvSpPr>
            <p:cNvPr id="49" name="Left Bracket 48"/>
            <p:cNvSpPr/>
            <p:nvPr/>
          </p:nvSpPr>
          <p:spPr>
            <a:xfrm>
              <a:off x="4407258" y="2591867"/>
              <a:ext cx="88542" cy="608533"/>
            </a:xfrm>
            <a:prstGeom prst="leftBracket">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Right Bracket 51"/>
            <p:cNvSpPr/>
            <p:nvPr/>
          </p:nvSpPr>
          <p:spPr>
            <a:xfrm>
              <a:off x="4748560" y="2590800"/>
              <a:ext cx="91440" cy="608533"/>
            </a:xfrm>
            <a:prstGeom prst="rightBracket">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p:cNvSpPr txBox="1"/>
            <p:nvPr/>
          </p:nvSpPr>
          <p:spPr>
            <a:xfrm>
              <a:off x="4375609" y="2540367"/>
              <a:ext cx="577391" cy="307777"/>
            </a:xfrm>
            <a:prstGeom prst="rect">
              <a:avLst/>
            </a:prstGeom>
            <a:noFill/>
          </p:spPr>
          <p:txBody>
            <a:bodyPr wrap="square" rtlCol="0">
              <a:spAutoFit/>
            </a:bodyPr>
            <a:lstStyle/>
            <a:p>
              <a:r>
                <a:rPr lang="en-US" sz="1400" dirty="0" smtClean="0"/>
                <a:t>1   4</a:t>
              </a:r>
              <a:endParaRPr lang="en-US" sz="1400" dirty="0"/>
            </a:p>
          </p:txBody>
        </p:sp>
        <p:sp>
          <p:nvSpPr>
            <p:cNvPr id="56" name="TextBox 55"/>
            <p:cNvSpPr txBox="1"/>
            <p:nvPr/>
          </p:nvSpPr>
          <p:spPr>
            <a:xfrm>
              <a:off x="4382800" y="2968823"/>
              <a:ext cx="646400" cy="307777"/>
            </a:xfrm>
            <a:prstGeom prst="rect">
              <a:avLst/>
            </a:prstGeom>
            <a:noFill/>
          </p:spPr>
          <p:txBody>
            <a:bodyPr wrap="square" rtlCol="0">
              <a:spAutoFit/>
            </a:bodyPr>
            <a:lstStyle/>
            <a:p>
              <a:r>
                <a:rPr lang="en-US" sz="1400" dirty="0" smtClean="0"/>
                <a:t>0   0</a:t>
              </a:r>
              <a:endParaRPr lang="en-US" sz="1400" dirty="0"/>
            </a:p>
          </p:txBody>
        </p:sp>
        <p:sp>
          <p:nvSpPr>
            <p:cNvPr id="57" name="TextBox 56"/>
            <p:cNvSpPr txBox="1"/>
            <p:nvPr/>
          </p:nvSpPr>
          <p:spPr>
            <a:xfrm>
              <a:off x="4382800" y="2740223"/>
              <a:ext cx="646400" cy="307777"/>
            </a:xfrm>
            <a:prstGeom prst="rect">
              <a:avLst/>
            </a:prstGeom>
            <a:noFill/>
          </p:spPr>
          <p:txBody>
            <a:bodyPr wrap="square" rtlCol="0">
              <a:spAutoFit/>
            </a:bodyPr>
            <a:lstStyle/>
            <a:p>
              <a:r>
                <a:rPr lang="en-US" sz="1400" dirty="0" smtClean="0"/>
                <a:t>0   0</a:t>
              </a:r>
              <a:endParaRPr lang="en-US" sz="1400" dirty="0"/>
            </a:p>
          </p:txBody>
        </p:sp>
      </p:grpSp>
      <p:grpSp>
        <p:nvGrpSpPr>
          <p:cNvPr id="58" name="Group 57"/>
          <p:cNvGrpSpPr/>
          <p:nvPr/>
        </p:nvGrpSpPr>
        <p:grpSpPr>
          <a:xfrm>
            <a:off x="5638800" y="4902567"/>
            <a:ext cx="653591" cy="736233"/>
            <a:chOff x="4375609" y="2540367"/>
            <a:chExt cx="653591" cy="736233"/>
          </a:xfrm>
        </p:grpSpPr>
        <p:sp>
          <p:nvSpPr>
            <p:cNvPr id="77" name="Left Bracket 76"/>
            <p:cNvSpPr/>
            <p:nvPr/>
          </p:nvSpPr>
          <p:spPr>
            <a:xfrm>
              <a:off x="4407258" y="2591867"/>
              <a:ext cx="88542" cy="608533"/>
            </a:xfrm>
            <a:prstGeom prst="leftBracket">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Right Bracket 79"/>
            <p:cNvSpPr/>
            <p:nvPr/>
          </p:nvSpPr>
          <p:spPr>
            <a:xfrm>
              <a:off x="4748560" y="2590800"/>
              <a:ext cx="91440" cy="608533"/>
            </a:xfrm>
            <a:prstGeom prst="rightBracket">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TextBox 80"/>
            <p:cNvSpPr txBox="1"/>
            <p:nvPr/>
          </p:nvSpPr>
          <p:spPr>
            <a:xfrm>
              <a:off x="4375609" y="2540367"/>
              <a:ext cx="577391" cy="307777"/>
            </a:xfrm>
            <a:prstGeom prst="rect">
              <a:avLst/>
            </a:prstGeom>
            <a:noFill/>
          </p:spPr>
          <p:txBody>
            <a:bodyPr wrap="square" rtlCol="0">
              <a:spAutoFit/>
            </a:bodyPr>
            <a:lstStyle/>
            <a:p>
              <a:r>
                <a:rPr lang="en-US" sz="1400" dirty="0"/>
                <a:t>0</a:t>
              </a:r>
              <a:r>
                <a:rPr lang="en-US" sz="1400" dirty="0" smtClean="0"/>
                <a:t>   5</a:t>
              </a:r>
              <a:endParaRPr lang="en-US" sz="1400" dirty="0"/>
            </a:p>
          </p:txBody>
        </p:sp>
        <p:sp>
          <p:nvSpPr>
            <p:cNvPr id="82" name="TextBox 81"/>
            <p:cNvSpPr txBox="1"/>
            <p:nvPr/>
          </p:nvSpPr>
          <p:spPr>
            <a:xfrm>
              <a:off x="4382800" y="2968823"/>
              <a:ext cx="646400" cy="307777"/>
            </a:xfrm>
            <a:prstGeom prst="rect">
              <a:avLst/>
            </a:prstGeom>
            <a:noFill/>
          </p:spPr>
          <p:txBody>
            <a:bodyPr wrap="square" rtlCol="0">
              <a:spAutoFit/>
            </a:bodyPr>
            <a:lstStyle/>
            <a:p>
              <a:r>
                <a:rPr lang="en-US" sz="1400" dirty="0" smtClean="0"/>
                <a:t>0   0</a:t>
              </a:r>
              <a:endParaRPr lang="en-US" sz="1400" dirty="0"/>
            </a:p>
          </p:txBody>
        </p:sp>
        <p:sp>
          <p:nvSpPr>
            <p:cNvPr id="83" name="TextBox 82"/>
            <p:cNvSpPr txBox="1"/>
            <p:nvPr/>
          </p:nvSpPr>
          <p:spPr>
            <a:xfrm>
              <a:off x="4382800" y="2740223"/>
              <a:ext cx="646400" cy="307777"/>
            </a:xfrm>
            <a:prstGeom prst="rect">
              <a:avLst/>
            </a:prstGeom>
            <a:noFill/>
          </p:spPr>
          <p:txBody>
            <a:bodyPr wrap="square" rtlCol="0">
              <a:spAutoFit/>
            </a:bodyPr>
            <a:lstStyle/>
            <a:p>
              <a:r>
                <a:rPr lang="en-US" sz="1400" dirty="0"/>
                <a:t>1</a:t>
              </a:r>
              <a:r>
                <a:rPr lang="en-US" sz="1400" dirty="0" smtClean="0"/>
                <a:t>   0</a:t>
              </a:r>
              <a:endParaRPr lang="en-US" sz="1400" dirty="0"/>
            </a:p>
          </p:txBody>
        </p:sp>
      </p:grpSp>
      <p:sp>
        <p:nvSpPr>
          <p:cNvPr id="84" name="TextBox 83"/>
          <p:cNvSpPr txBox="1"/>
          <p:nvPr/>
        </p:nvSpPr>
        <p:spPr>
          <a:xfrm>
            <a:off x="4114800" y="4157246"/>
            <a:ext cx="603280" cy="338554"/>
          </a:xfrm>
          <a:prstGeom prst="rect">
            <a:avLst/>
          </a:prstGeom>
          <a:noFill/>
        </p:spPr>
        <p:txBody>
          <a:bodyPr wrap="square" rtlCol="0">
            <a:spAutoFit/>
          </a:bodyPr>
          <a:lstStyle/>
          <a:p>
            <a:r>
              <a:rPr lang="en-US" sz="1600" dirty="0" smtClean="0"/>
              <a:t>VV = </a:t>
            </a:r>
            <a:endParaRPr lang="en-US" sz="1600" dirty="0"/>
          </a:p>
        </p:txBody>
      </p:sp>
      <p:sp>
        <p:nvSpPr>
          <p:cNvPr id="85" name="TextBox 84"/>
          <p:cNvSpPr txBox="1"/>
          <p:nvPr/>
        </p:nvSpPr>
        <p:spPr>
          <a:xfrm>
            <a:off x="3965560" y="2435423"/>
            <a:ext cx="682640" cy="338554"/>
          </a:xfrm>
          <a:prstGeom prst="rect">
            <a:avLst/>
          </a:prstGeom>
          <a:noFill/>
        </p:spPr>
        <p:txBody>
          <a:bodyPr wrap="square" rtlCol="0">
            <a:spAutoFit/>
          </a:bodyPr>
          <a:lstStyle/>
          <a:p>
            <a:r>
              <a:rPr lang="en-US" sz="1600" dirty="0" smtClean="0"/>
              <a:t>DM = </a:t>
            </a:r>
            <a:endParaRPr lang="en-US" sz="1600" dirty="0"/>
          </a:p>
        </p:txBody>
      </p:sp>
      <p:sp>
        <p:nvSpPr>
          <p:cNvPr id="59" name="Rounded Rectangle 58"/>
          <p:cNvSpPr/>
          <p:nvPr/>
        </p:nvSpPr>
        <p:spPr>
          <a:xfrm>
            <a:off x="4361100" y="4414684"/>
            <a:ext cx="210900" cy="309716"/>
          </a:xfrm>
          <a:prstGeom prst="roundRect">
            <a:avLst/>
          </a:prstGeom>
          <a:noFill/>
          <a:ln w="38100">
            <a:solidFill>
              <a:schemeClr val="accent6">
                <a:lumMod val="7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endParaRPr lang="en-US" sz="2000" b="1" dirty="0" smtClean="0"/>
          </a:p>
        </p:txBody>
      </p:sp>
      <p:sp>
        <p:nvSpPr>
          <p:cNvPr id="60" name="Rounded Rectangle 59"/>
          <p:cNvSpPr/>
          <p:nvPr/>
        </p:nvSpPr>
        <p:spPr>
          <a:xfrm>
            <a:off x="5638800" y="3897625"/>
            <a:ext cx="210900" cy="309716"/>
          </a:xfrm>
          <a:prstGeom prst="roundRect">
            <a:avLst/>
          </a:prstGeom>
          <a:noFill/>
          <a:ln w="38100">
            <a:solidFill>
              <a:schemeClr val="accent6">
                <a:lumMod val="7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endParaRPr lang="en-US" sz="2000" b="1" dirty="0" smtClean="0"/>
          </a:p>
        </p:txBody>
      </p:sp>
      <p:sp>
        <p:nvSpPr>
          <p:cNvPr id="61" name="Rounded Rectangle 60"/>
          <p:cNvSpPr/>
          <p:nvPr/>
        </p:nvSpPr>
        <p:spPr>
          <a:xfrm>
            <a:off x="4711254" y="4133851"/>
            <a:ext cx="210900" cy="309716"/>
          </a:xfrm>
          <a:prstGeom prst="roundRect">
            <a:avLst/>
          </a:prstGeom>
          <a:noFill/>
          <a:ln w="38100">
            <a:solidFill>
              <a:schemeClr val="accent6">
                <a:lumMod val="7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endParaRPr lang="en-US" sz="2000" b="1" dirty="0" smtClean="0"/>
          </a:p>
        </p:txBody>
      </p:sp>
      <p:sp>
        <p:nvSpPr>
          <p:cNvPr id="64" name="Rounded Rectangle 63"/>
          <p:cNvSpPr/>
          <p:nvPr/>
        </p:nvSpPr>
        <p:spPr>
          <a:xfrm>
            <a:off x="4963106" y="4443567"/>
            <a:ext cx="210900" cy="309716"/>
          </a:xfrm>
          <a:prstGeom prst="roundRect">
            <a:avLst/>
          </a:prstGeom>
          <a:noFill/>
          <a:ln w="38100">
            <a:solidFill>
              <a:schemeClr val="accent6">
                <a:lumMod val="7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endParaRPr lang="en-US" sz="2000" b="1" dirty="0" smtClean="0"/>
          </a:p>
        </p:txBody>
      </p:sp>
    </p:spTree>
    <p:extLst>
      <p:ext uri="{BB962C8B-B14F-4D97-AF65-F5344CB8AC3E}">
        <p14:creationId xmlns:p14="http://schemas.microsoft.com/office/powerpoint/2010/main" val="236171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59"/>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6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3" grpId="0" animBg="1"/>
      <p:bldP spid="59" grpId="0" animBg="1"/>
      <p:bldP spid="59" grpId="1" animBg="1"/>
      <p:bldP spid="60" grpId="0" animBg="1"/>
      <p:bldP spid="60" grpId="1" animBg="1"/>
      <p:bldP spid="61" grpId="0" animBg="1"/>
      <p:bldP spid="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DM Protocol: Read and Write</a:t>
            </a:r>
            <a:endParaRPr lang="en-US" sz="4000" b="1" dirty="0"/>
          </a:p>
        </p:txBody>
      </p:sp>
      <p:sp>
        <p:nvSpPr>
          <p:cNvPr id="3" name="Content Placeholder 2"/>
          <p:cNvSpPr>
            <a:spLocks noGrp="1"/>
          </p:cNvSpPr>
          <p:nvPr>
            <p:ph idx="1"/>
          </p:nvPr>
        </p:nvSpPr>
        <p:spPr>
          <a:xfrm>
            <a:off x="533400" y="1600200"/>
            <a:ext cx="8229600" cy="4525963"/>
          </a:xfrm>
        </p:spPr>
        <p:txBody>
          <a:bodyPr>
            <a:normAutofit/>
          </a:bodyPr>
          <a:lstStyle/>
          <a:p>
            <a:r>
              <a:rPr lang="en-US" sz="2800" dirty="0" smtClean="0"/>
              <a:t>Read item</a:t>
            </a:r>
          </a:p>
          <a:p>
            <a:pPr lvl="1"/>
            <a:r>
              <a:rPr lang="en-US" sz="2400" dirty="0"/>
              <a:t>C</a:t>
            </a:r>
            <a:r>
              <a:rPr lang="en-US" sz="2400" dirty="0" smtClean="0"/>
              <a:t>lient &lt;-&gt; server</a:t>
            </a:r>
          </a:p>
          <a:p>
            <a:pPr lvl="1"/>
            <a:r>
              <a:rPr lang="en-US" sz="2400" dirty="0" smtClean="0"/>
              <a:t>Includes read item in client DM</a:t>
            </a:r>
          </a:p>
          <a:p>
            <a:r>
              <a:rPr lang="en-US" sz="2800" dirty="0" smtClean="0"/>
              <a:t>Write item</a:t>
            </a:r>
          </a:p>
          <a:p>
            <a:pPr lvl="1"/>
            <a:r>
              <a:rPr lang="en-US" sz="2400" dirty="0"/>
              <a:t>C</a:t>
            </a:r>
            <a:r>
              <a:rPr lang="en-US" sz="2400" dirty="0" smtClean="0"/>
              <a:t>lient &lt;-&gt; server</a:t>
            </a:r>
          </a:p>
          <a:p>
            <a:pPr lvl="1"/>
            <a:r>
              <a:rPr lang="en-US" sz="2400" dirty="0" smtClean="0"/>
              <a:t>Associates client DM to updated item</a:t>
            </a:r>
          </a:p>
          <a:p>
            <a:pPr lvl="1"/>
            <a:r>
              <a:rPr lang="en-US" sz="2400" dirty="0" smtClean="0"/>
              <a:t>Resets client DM (transitivity of causality)</a:t>
            </a:r>
          </a:p>
          <a:p>
            <a:pPr lvl="1"/>
            <a:r>
              <a:rPr lang="en-US" sz="2400" dirty="0" smtClean="0"/>
              <a:t>Includes updated item in client DM</a:t>
            </a: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3091744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Group 109"/>
          <p:cNvGrpSpPr/>
          <p:nvPr/>
        </p:nvGrpSpPr>
        <p:grpSpPr>
          <a:xfrm>
            <a:off x="7729418" y="2133600"/>
            <a:ext cx="535972" cy="736233"/>
            <a:chOff x="4375610" y="2540367"/>
            <a:chExt cx="535972" cy="736233"/>
          </a:xfrm>
        </p:grpSpPr>
        <p:sp>
          <p:nvSpPr>
            <p:cNvPr id="111" name="Left Bracket 110"/>
            <p:cNvSpPr/>
            <p:nvPr/>
          </p:nvSpPr>
          <p:spPr>
            <a:xfrm>
              <a:off x="4407258" y="2591867"/>
              <a:ext cx="88542" cy="608533"/>
            </a:xfrm>
            <a:prstGeom prst="leftBracket">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Right Bracket 111"/>
            <p:cNvSpPr/>
            <p:nvPr/>
          </p:nvSpPr>
          <p:spPr>
            <a:xfrm>
              <a:off x="4748560" y="2590800"/>
              <a:ext cx="91440" cy="608533"/>
            </a:xfrm>
            <a:prstGeom prst="rightBracket">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TextBox 112"/>
            <p:cNvSpPr txBox="1"/>
            <p:nvPr/>
          </p:nvSpPr>
          <p:spPr>
            <a:xfrm>
              <a:off x="4375610" y="2540367"/>
              <a:ext cx="533760" cy="307777"/>
            </a:xfrm>
            <a:prstGeom prst="rect">
              <a:avLst/>
            </a:prstGeom>
            <a:noFill/>
          </p:spPr>
          <p:txBody>
            <a:bodyPr wrap="square" rtlCol="0">
              <a:spAutoFit/>
            </a:bodyPr>
            <a:lstStyle/>
            <a:p>
              <a:r>
                <a:rPr lang="en-US" sz="1400" dirty="0" smtClean="0"/>
                <a:t>0   0</a:t>
              </a:r>
              <a:endParaRPr lang="en-US" sz="1400" dirty="0"/>
            </a:p>
          </p:txBody>
        </p:sp>
        <p:sp>
          <p:nvSpPr>
            <p:cNvPr id="114" name="TextBox 113"/>
            <p:cNvSpPr txBox="1"/>
            <p:nvPr/>
          </p:nvSpPr>
          <p:spPr>
            <a:xfrm>
              <a:off x="4382800" y="2968823"/>
              <a:ext cx="528782" cy="307777"/>
            </a:xfrm>
            <a:prstGeom prst="rect">
              <a:avLst/>
            </a:prstGeom>
            <a:noFill/>
          </p:spPr>
          <p:txBody>
            <a:bodyPr wrap="square" rtlCol="0">
              <a:spAutoFit/>
            </a:bodyPr>
            <a:lstStyle/>
            <a:p>
              <a:r>
                <a:rPr lang="en-US" sz="1400" dirty="0" smtClean="0"/>
                <a:t>0   0</a:t>
              </a:r>
              <a:endParaRPr lang="en-US" sz="1400" dirty="0"/>
            </a:p>
          </p:txBody>
        </p:sp>
        <p:sp>
          <p:nvSpPr>
            <p:cNvPr id="115" name="TextBox 114"/>
            <p:cNvSpPr txBox="1"/>
            <p:nvPr/>
          </p:nvSpPr>
          <p:spPr>
            <a:xfrm>
              <a:off x="4382800" y="2740223"/>
              <a:ext cx="528782" cy="307777"/>
            </a:xfrm>
            <a:prstGeom prst="rect">
              <a:avLst/>
            </a:prstGeom>
            <a:noFill/>
          </p:spPr>
          <p:txBody>
            <a:bodyPr wrap="square" rtlCol="0">
              <a:spAutoFit/>
            </a:bodyPr>
            <a:lstStyle/>
            <a:p>
              <a:r>
                <a:rPr lang="en-US" sz="1400" dirty="0"/>
                <a:t>1</a:t>
              </a:r>
              <a:r>
                <a:rPr lang="en-US" sz="1400" dirty="0" smtClean="0"/>
                <a:t>   0</a:t>
              </a:r>
              <a:endParaRPr lang="en-US" sz="1400" dirty="0"/>
            </a:p>
          </p:txBody>
        </p:sp>
      </p:grpSp>
      <p:grpSp>
        <p:nvGrpSpPr>
          <p:cNvPr id="128" name="Group 127"/>
          <p:cNvGrpSpPr/>
          <p:nvPr/>
        </p:nvGrpSpPr>
        <p:grpSpPr>
          <a:xfrm>
            <a:off x="4566396" y="2133600"/>
            <a:ext cx="653591" cy="736233"/>
            <a:chOff x="4375609" y="2540367"/>
            <a:chExt cx="653591" cy="736233"/>
          </a:xfrm>
        </p:grpSpPr>
        <p:sp>
          <p:nvSpPr>
            <p:cNvPr id="129" name="Left Bracket 128"/>
            <p:cNvSpPr/>
            <p:nvPr/>
          </p:nvSpPr>
          <p:spPr>
            <a:xfrm>
              <a:off x="4407258" y="2591867"/>
              <a:ext cx="88542" cy="608533"/>
            </a:xfrm>
            <a:prstGeom prst="leftBracket">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Right Bracket 129"/>
            <p:cNvSpPr/>
            <p:nvPr/>
          </p:nvSpPr>
          <p:spPr>
            <a:xfrm>
              <a:off x="4748560" y="2590800"/>
              <a:ext cx="91440" cy="608533"/>
            </a:xfrm>
            <a:prstGeom prst="rightBracket">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TextBox 130"/>
            <p:cNvSpPr txBox="1"/>
            <p:nvPr/>
          </p:nvSpPr>
          <p:spPr>
            <a:xfrm>
              <a:off x="4375609" y="2540367"/>
              <a:ext cx="577391" cy="307777"/>
            </a:xfrm>
            <a:prstGeom prst="rect">
              <a:avLst/>
            </a:prstGeom>
            <a:noFill/>
          </p:spPr>
          <p:txBody>
            <a:bodyPr wrap="square" rtlCol="0">
              <a:spAutoFit/>
            </a:bodyPr>
            <a:lstStyle/>
            <a:p>
              <a:r>
                <a:rPr lang="en-US" sz="1400" dirty="0"/>
                <a:t>4</a:t>
              </a:r>
              <a:r>
                <a:rPr lang="en-US" sz="1400" dirty="0" smtClean="0"/>
                <a:t>   0</a:t>
              </a:r>
              <a:endParaRPr lang="en-US" sz="1400" dirty="0"/>
            </a:p>
          </p:txBody>
        </p:sp>
        <p:sp>
          <p:nvSpPr>
            <p:cNvPr id="132" name="TextBox 131"/>
            <p:cNvSpPr txBox="1"/>
            <p:nvPr/>
          </p:nvSpPr>
          <p:spPr>
            <a:xfrm>
              <a:off x="4382800" y="2968823"/>
              <a:ext cx="646400" cy="307777"/>
            </a:xfrm>
            <a:prstGeom prst="rect">
              <a:avLst/>
            </a:prstGeom>
            <a:noFill/>
          </p:spPr>
          <p:txBody>
            <a:bodyPr wrap="square" rtlCol="0">
              <a:spAutoFit/>
            </a:bodyPr>
            <a:lstStyle/>
            <a:p>
              <a:r>
                <a:rPr lang="en-US" sz="1400" dirty="0" smtClean="0"/>
                <a:t>0   0</a:t>
              </a:r>
              <a:endParaRPr lang="en-US" sz="1400" dirty="0"/>
            </a:p>
          </p:txBody>
        </p:sp>
        <p:sp>
          <p:nvSpPr>
            <p:cNvPr id="133" name="TextBox 132"/>
            <p:cNvSpPr txBox="1"/>
            <p:nvPr/>
          </p:nvSpPr>
          <p:spPr>
            <a:xfrm>
              <a:off x="4382800" y="2740223"/>
              <a:ext cx="646400" cy="307777"/>
            </a:xfrm>
            <a:prstGeom prst="rect">
              <a:avLst/>
            </a:prstGeom>
            <a:noFill/>
          </p:spPr>
          <p:txBody>
            <a:bodyPr wrap="square" rtlCol="0">
              <a:spAutoFit/>
            </a:bodyPr>
            <a:lstStyle/>
            <a:p>
              <a:r>
                <a:rPr lang="en-US" sz="1400" dirty="0" smtClean="0"/>
                <a:t>0   0</a:t>
              </a:r>
              <a:endParaRPr lang="en-US" sz="1400" dirty="0"/>
            </a:p>
          </p:txBody>
        </p:sp>
      </p:grpSp>
      <p:cxnSp>
        <p:nvCxnSpPr>
          <p:cNvPr id="48" name="Straight Arrow Connector 47"/>
          <p:cNvCxnSpPr/>
          <p:nvPr/>
        </p:nvCxnSpPr>
        <p:spPr>
          <a:xfrm flipV="1">
            <a:off x="2743200" y="2921367"/>
            <a:ext cx="1531144" cy="727236"/>
          </a:xfrm>
          <a:prstGeom prst="straightConnector1">
            <a:avLst/>
          </a:prstGeom>
          <a:ln w="2222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74066" y="4812268"/>
            <a:ext cx="1063176" cy="369332"/>
          </a:xfrm>
          <a:prstGeom prst="rect">
            <a:avLst/>
          </a:prstGeom>
          <a:noFill/>
        </p:spPr>
        <p:txBody>
          <a:bodyPr wrap="none" rtlCol="0">
            <a:spAutoFit/>
          </a:bodyPr>
          <a:lstStyle/>
          <a:p>
            <a:r>
              <a:rPr lang="en-US" b="1" dirty="0" smtClean="0"/>
              <a:t>Replica </a:t>
            </a:r>
            <a:r>
              <a:rPr lang="en-US" b="1" dirty="0"/>
              <a:t>A</a:t>
            </a:r>
          </a:p>
        </p:txBody>
      </p:sp>
      <p:sp>
        <p:nvSpPr>
          <p:cNvPr id="22" name="TextBox 21"/>
          <p:cNvSpPr txBox="1"/>
          <p:nvPr/>
        </p:nvSpPr>
        <p:spPr>
          <a:xfrm>
            <a:off x="429151" y="3463937"/>
            <a:ext cx="1188467" cy="369332"/>
          </a:xfrm>
          <a:prstGeom prst="rect">
            <a:avLst/>
          </a:prstGeom>
          <a:noFill/>
        </p:spPr>
        <p:txBody>
          <a:bodyPr wrap="none" rtlCol="0">
            <a:spAutoFit/>
          </a:bodyPr>
          <a:lstStyle/>
          <a:p>
            <a:r>
              <a:rPr lang="en-US" b="1" dirty="0" smtClean="0"/>
              <a:t>Partition 1</a:t>
            </a:r>
            <a:endParaRPr lang="en-US" b="1" dirty="0"/>
          </a:p>
        </p:txBody>
      </p:sp>
      <p:sp>
        <p:nvSpPr>
          <p:cNvPr id="58" name="TextBox 57"/>
          <p:cNvSpPr txBox="1"/>
          <p:nvPr/>
        </p:nvSpPr>
        <p:spPr>
          <a:xfrm>
            <a:off x="3048000" y="3126139"/>
            <a:ext cx="1450654" cy="307777"/>
          </a:xfrm>
          <a:prstGeom prst="rect">
            <a:avLst/>
          </a:prstGeom>
          <a:solidFill>
            <a:schemeClr val="bg1"/>
          </a:solidFill>
        </p:spPr>
        <p:txBody>
          <a:bodyPr wrap="none" rtlCol="0">
            <a:spAutoFit/>
          </a:bodyPr>
          <a:lstStyle/>
          <a:p>
            <a:r>
              <a:rPr lang="en-US" sz="1400" b="1" dirty="0" smtClean="0"/>
              <a:t>(v, rid = A, </a:t>
            </a:r>
            <a:r>
              <a:rPr lang="en-US" sz="1400" b="1" dirty="0" err="1" smtClean="0"/>
              <a:t>ut</a:t>
            </a:r>
            <a:r>
              <a:rPr lang="en-US" sz="1400" b="1" dirty="0" smtClean="0"/>
              <a:t> = 4)</a:t>
            </a:r>
            <a:endParaRPr lang="en-US" b="1" dirty="0"/>
          </a:p>
        </p:txBody>
      </p:sp>
      <p:sp>
        <p:nvSpPr>
          <p:cNvPr id="89" name="Rounded Rectangle 88"/>
          <p:cNvSpPr/>
          <p:nvPr/>
        </p:nvSpPr>
        <p:spPr>
          <a:xfrm>
            <a:off x="4618218" y="2128683"/>
            <a:ext cx="210900" cy="244853"/>
          </a:xfrm>
          <a:prstGeom prst="roundRect">
            <a:avLst/>
          </a:prstGeom>
          <a:noFill/>
          <a:ln w="38100">
            <a:solidFill>
              <a:schemeClr val="accent6">
                <a:lumMod val="7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endParaRPr lang="en-US" sz="2000" b="1" dirty="0" smtClean="0"/>
          </a:p>
        </p:txBody>
      </p:sp>
      <p:sp>
        <p:nvSpPr>
          <p:cNvPr id="2" name="Title 1"/>
          <p:cNvSpPr>
            <a:spLocks noGrp="1"/>
          </p:cNvSpPr>
          <p:nvPr>
            <p:ph type="title"/>
          </p:nvPr>
        </p:nvSpPr>
        <p:spPr/>
        <p:txBody>
          <a:bodyPr>
            <a:normAutofit/>
          </a:bodyPr>
          <a:lstStyle/>
          <a:p>
            <a:r>
              <a:rPr lang="en-US" sz="4000" b="1" dirty="0" smtClean="0"/>
              <a:t>Example: Read and Write</a:t>
            </a:r>
            <a:endParaRPr lang="en-US" sz="4000" b="1" dirty="0"/>
          </a:p>
        </p:txBody>
      </p:sp>
      <p:cxnSp>
        <p:nvCxnSpPr>
          <p:cNvPr id="4" name="Straight Arrow Connector 3"/>
          <p:cNvCxnSpPr/>
          <p:nvPr/>
        </p:nvCxnSpPr>
        <p:spPr>
          <a:xfrm>
            <a:off x="1524000" y="3648603"/>
            <a:ext cx="7010400" cy="0"/>
          </a:xfrm>
          <a:prstGeom prst="straightConnector1">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1524000" y="4182003"/>
            <a:ext cx="7010400" cy="0"/>
          </a:xfrm>
          <a:prstGeom prst="straightConnector1">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524000" y="2886603"/>
            <a:ext cx="6987871" cy="0"/>
          </a:xfrm>
          <a:prstGeom prst="straightConnector1">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18330" y="3997335"/>
            <a:ext cx="1188467" cy="369332"/>
          </a:xfrm>
          <a:prstGeom prst="rect">
            <a:avLst/>
          </a:prstGeom>
          <a:noFill/>
        </p:spPr>
        <p:txBody>
          <a:bodyPr wrap="none" rtlCol="0">
            <a:spAutoFit/>
          </a:bodyPr>
          <a:lstStyle/>
          <a:p>
            <a:r>
              <a:rPr lang="en-US" b="1" dirty="0" smtClean="0"/>
              <a:t>Partition 2</a:t>
            </a:r>
            <a:endParaRPr lang="en-US" b="1" dirty="0"/>
          </a:p>
        </p:txBody>
      </p:sp>
      <p:sp>
        <p:nvSpPr>
          <p:cNvPr id="24" name="TextBox 23"/>
          <p:cNvSpPr txBox="1"/>
          <p:nvPr/>
        </p:nvSpPr>
        <p:spPr>
          <a:xfrm>
            <a:off x="533400" y="2701937"/>
            <a:ext cx="735586" cy="369332"/>
          </a:xfrm>
          <a:prstGeom prst="rect">
            <a:avLst/>
          </a:prstGeom>
          <a:noFill/>
        </p:spPr>
        <p:txBody>
          <a:bodyPr wrap="none" rtlCol="0">
            <a:spAutoFit/>
          </a:bodyPr>
          <a:lstStyle/>
          <a:p>
            <a:r>
              <a:rPr lang="en-US" b="1" dirty="0" smtClean="0"/>
              <a:t>Client</a:t>
            </a:r>
            <a:endParaRPr lang="en-US" b="1" dirty="0"/>
          </a:p>
        </p:txBody>
      </p:sp>
      <p:sp>
        <p:nvSpPr>
          <p:cNvPr id="31" name="TextBox 30"/>
          <p:cNvSpPr txBox="1"/>
          <p:nvPr/>
        </p:nvSpPr>
        <p:spPr>
          <a:xfrm>
            <a:off x="1662111" y="2297668"/>
            <a:ext cx="623889" cy="369332"/>
          </a:xfrm>
          <a:prstGeom prst="rect">
            <a:avLst/>
          </a:prstGeom>
          <a:noFill/>
        </p:spPr>
        <p:txBody>
          <a:bodyPr wrap="none" rtlCol="0">
            <a:spAutoFit/>
          </a:bodyPr>
          <a:lstStyle/>
          <a:p>
            <a:r>
              <a:rPr lang="en-US" sz="1400" b="1" dirty="0" smtClean="0"/>
              <a:t>DM</a:t>
            </a:r>
            <a:r>
              <a:rPr lang="en-US" b="1" dirty="0" smtClean="0"/>
              <a:t> =</a:t>
            </a:r>
            <a:endParaRPr lang="en-US" b="1" dirty="0"/>
          </a:p>
        </p:txBody>
      </p:sp>
      <p:sp>
        <p:nvSpPr>
          <p:cNvPr id="38" name="TextBox 37"/>
          <p:cNvSpPr txBox="1"/>
          <p:nvPr/>
        </p:nvSpPr>
        <p:spPr>
          <a:xfrm>
            <a:off x="3962400" y="2350588"/>
            <a:ext cx="623889" cy="369332"/>
          </a:xfrm>
          <a:prstGeom prst="rect">
            <a:avLst/>
          </a:prstGeom>
          <a:noFill/>
        </p:spPr>
        <p:txBody>
          <a:bodyPr wrap="none" rtlCol="0">
            <a:spAutoFit/>
          </a:bodyPr>
          <a:lstStyle/>
          <a:p>
            <a:r>
              <a:rPr lang="en-US" sz="1400" b="1" dirty="0" smtClean="0"/>
              <a:t>DM</a:t>
            </a:r>
            <a:r>
              <a:rPr lang="en-US" b="1" dirty="0" smtClean="0"/>
              <a:t> =</a:t>
            </a:r>
            <a:endParaRPr lang="en-US" b="1" dirty="0"/>
          </a:p>
        </p:txBody>
      </p:sp>
      <p:sp>
        <p:nvSpPr>
          <p:cNvPr id="45" name="TextBox 44"/>
          <p:cNvSpPr txBox="1"/>
          <p:nvPr/>
        </p:nvSpPr>
        <p:spPr>
          <a:xfrm>
            <a:off x="7148511" y="2350588"/>
            <a:ext cx="623889" cy="369332"/>
          </a:xfrm>
          <a:prstGeom prst="rect">
            <a:avLst/>
          </a:prstGeom>
          <a:noFill/>
        </p:spPr>
        <p:txBody>
          <a:bodyPr wrap="none" rtlCol="0">
            <a:spAutoFit/>
          </a:bodyPr>
          <a:lstStyle/>
          <a:p>
            <a:r>
              <a:rPr lang="en-US" sz="1400" b="1" dirty="0" smtClean="0"/>
              <a:t>DM</a:t>
            </a:r>
            <a:r>
              <a:rPr lang="en-US" b="1" dirty="0" smtClean="0"/>
              <a:t> =</a:t>
            </a:r>
            <a:endParaRPr lang="en-US" b="1" dirty="0"/>
          </a:p>
        </p:txBody>
      </p:sp>
      <p:cxnSp>
        <p:nvCxnSpPr>
          <p:cNvPr id="47" name="Straight Arrow Connector 46"/>
          <p:cNvCxnSpPr/>
          <p:nvPr/>
        </p:nvCxnSpPr>
        <p:spPr>
          <a:xfrm>
            <a:off x="2241449" y="2921367"/>
            <a:ext cx="501751" cy="727236"/>
          </a:xfrm>
          <a:prstGeom prst="straightConnector1">
            <a:avLst/>
          </a:prstGeom>
          <a:ln w="2222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4912271" y="2921367"/>
            <a:ext cx="793177" cy="1260636"/>
          </a:xfrm>
          <a:prstGeom prst="straightConnector1">
            <a:avLst/>
          </a:prstGeom>
          <a:ln w="2222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5986996" y="2886603"/>
            <a:ext cx="1903299" cy="1279074"/>
          </a:xfrm>
          <a:prstGeom prst="straightConnector1">
            <a:avLst/>
          </a:prstGeom>
          <a:ln w="2222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664571" y="3121223"/>
            <a:ext cx="1078629" cy="307777"/>
          </a:xfrm>
          <a:prstGeom prst="rect">
            <a:avLst/>
          </a:prstGeom>
          <a:solidFill>
            <a:schemeClr val="bg1"/>
          </a:solidFill>
        </p:spPr>
        <p:txBody>
          <a:bodyPr wrap="none" rtlCol="0">
            <a:spAutoFit/>
          </a:bodyPr>
          <a:lstStyle/>
          <a:p>
            <a:r>
              <a:rPr lang="en-US" sz="1400" b="1" dirty="0" smtClean="0"/>
              <a:t>read(photo)</a:t>
            </a:r>
            <a:endParaRPr lang="en-US" b="1" dirty="0"/>
          </a:p>
        </p:txBody>
      </p:sp>
      <p:sp>
        <p:nvSpPr>
          <p:cNvPr id="57" name="TextBox 56"/>
          <p:cNvSpPr txBox="1"/>
          <p:nvPr/>
        </p:nvSpPr>
        <p:spPr>
          <a:xfrm>
            <a:off x="4648200" y="3124200"/>
            <a:ext cx="2045816" cy="307777"/>
          </a:xfrm>
          <a:prstGeom prst="rect">
            <a:avLst/>
          </a:prstGeom>
          <a:solidFill>
            <a:schemeClr val="bg1"/>
          </a:solidFill>
        </p:spPr>
        <p:txBody>
          <a:bodyPr wrap="none" rtlCol="0">
            <a:spAutoFit/>
          </a:bodyPr>
          <a:lstStyle/>
          <a:p>
            <a:r>
              <a:rPr lang="en-US" sz="1400" b="1" dirty="0" smtClean="0"/>
              <a:t>write(comment,               )</a:t>
            </a:r>
            <a:endParaRPr lang="en-US" b="1" dirty="0"/>
          </a:p>
        </p:txBody>
      </p:sp>
      <p:sp>
        <p:nvSpPr>
          <p:cNvPr id="59" name="TextBox 58"/>
          <p:cNvSpPr txBox="1"/>
          <p:nvPr/>
        </p:nvSpPr>
        <p:spPr>
          <a:xfrm>
            <a:off x="1562402" y="3660271"/>
            <a:ext cx="951671" cy="307777"/>
          </a:xfrm>
          <a:prstGeom prst="rect">
            <a:avLst/>
          </a:prstGeom>
          <a:noFill/>
        </p:spPr>
        <p:txBody>
          <a:bodyPr wrap="none" rtlCol="0">
            <a:spAutoFit/>
          </a:bodyPr>
          <a:lstStyle/>
          <a:p>
            <a:r>
              <a:rPr lang="en-US" sz="1400" b="1" dirty="0" smtClean="0"/>
              <a:t>VV = [7, 0]</a:t>
            </a:r>
            <a:endParaRPr lang="en-US" sz="1400" b="1" dirty="0"/>
          </a:p>
        </p:txBody>
      </p:sp>
      <p:sp>
        <p:nvSpPr>
          <p:cNvPr id="63" name="TextBox 62"/>
          <p:cNvSpPr txBox="1"/>
          <p:nvPr/>
        </p:nvSpPr>
        <p:spPr>
          <a:xfrm>
            <a:off x="6903137" y="3124200"/>
            <a:ext cx="716863" cy="307777"/>
          </a:xfrm>
          <a:prstGeom prst="rect">
            <a:avLst/>
          </a:prstGeom>
          <a:solidFill>
            <a:schemeClr val="bg1"/>
          </a:solidFill>
        </p:spPr>
        <p:txBody>
          <a:bodyPr wrap="none" rtlCol="0">
            <a:spAutoFit/>
          </a:bodyPr>
          <a:lstStyle/>
          <a:p>
            <a:r>
              <a:rPr lang="en-US" sz="1400" b="1" dirty="0" smtClean="0"/>
              <a:t>(</a:t>
            </a:r>
            <a:r>
              <a:rPr lang="en-US" sz="1400" b="1" dirty="0" err="1" smtClean="0"/>
              <a:t>ut</a:t>
            </a:r>
            <a:r>
              <a:rPr lang="en-US" sz="1400" b="1" dirty="0" smtClean="0"/>
              <a:t> = 1)</a:t>
            </a:r>
            <a:endParaRPr lang="en-US" b="1" dirty="0"/>
          </a:p>
        </p:txBody>
      </p:sp>
      <p:sp>
        <p:nvSpPr>
          <p:cNvPr id="66" name="TextBox 65"/>
          <p:cNvSpPr txBox="1"/>
          <p:nvPr/>
        </p:nvSpPr>
        <p:spPr>
          <a:xfrm>
            <a:off x="1600200" y="4190617"/>
            <a:ext cx="951671" cy="307777"/>
          </a:xfrm>
          <a:prstGeom prst="rect">
            <a:avLst/>
          </a:prstGeom>
          <a:noFill/>
        </p:spPr>
        <p:txBody>
          <a:bodyPr wrap="none" rtlCol="0">
            <a:spAutoFit/>
          </a:bodyPr>
          <a:lstStyle/>
          <a:p>
            <a:r>
              <a:rPr lang="en-US" sz="1400" b="1" dirty="0" smtClean="0"/>
              <a:t>VV = [0, 0]</a:t>
            </a:r>
            <a:endParaRPr lang="en-US" sz="1400" b="1" dirty="0"/>
          </a:p>
        </p:txBody>
      </p:sp>
      <p:sp>
        <p:nvSpPr>
          <p:cNvPr id="99" name="TextBox 98"/>
          <p:cNvSpPr txBox="1"/>
          <p:nvPr/>
        </p:nvSpPr>
        <p:spPr>
          <a:xfrm>
            <a:off x="5144329" y="4190694"/>
            <a:ext cx="951671" cy="307777"/>
          </a:xfrm>
          <a:prstGeom prst="rect">
            <a:avLst/>
          </a:prstGeom>
          <a:noFill/>
        </p:spPr>
        <p:txBody>
          <a:bodyPr wrap="none" rtlCol="0">
            <a:spAutoFit/>
          </a:bodyPr>
          <a:lstStyle/>
          <a:p>
            <a:r>
              <a:rPr lang="en-US" sz="1400" b="1" dirty="0" smtClean="0"/>
              <a:t>VV = [1, 0]</a:t>
            </a:r>
            <a:endParaRPr lang="en-US" sz="1400" b="1" dirty="0"/>
          </a:p>
        </p:txBody>
      </p:sp>
      <p:sp>
        <p:nvSpPr>
          <p:cNvPr id="73" name="Rounded Rectangle 72"/>
          <p:cNvSpPr/>
          <p:nvPr/>
        </p:nvSpPr>
        <p:spPr>
          <a:xfrm>
            <a:off x="1371600" y="3496711"/>
            <a:ext cx="210900" cy="309716"/>
          </a:xfrm>
          <a:prstGeom prst="roundRect">
            <a:avLst/>
          </a:prstGeom>
          <a:noFill/>
          <a:ln w="38100">
            <a:solidFill>
              <a:schemeClr val="accent6">
                <a:lumMod val="7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endParaRPr lang="en-US" sz="2000" b="1" dirty="0" smtClean="0"/>
          </a:p>
        </p:txBody>
      </p:sp>
      <p:sp>
        <p:nvSpPr>
          <p:cNvPr id="88" name="Rounded Rectangle 87"/>
          <p:cNvSpPr/>
          <p:nvPr/>
        </p:nvSpPr>
        <p:spPr>
          <a:xfrm>
            <a:off x="3319624" y="3124200"/>
            <a:ext cx="1097306" cy="309716"/>
          </a:xfrm>
          <a:prstGeom prst="roundRect">
            <a:avLst/>
          </a:prstGeom>
          <a:noFill/>
          <a:ln w="38100">
            <a:solidFill>
              <a:schemeClr val="accent6">
                <a:lumMod val="7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endParaRPr lang="en-US" sz="2000" b="1" dirty="0" smtClean="0"/>
          </a:p>
        </p:txBody>
      </p:sp>
      <p:sp>
        <p:nvSpPr>
          <p:cNvPr id="91" name="Rounded Rectangle 90"/>
          <p:cNvSpPr/>
          <p:nvPr/>
        </p:nvSpPr>
        <p:spPr>
          <a:xfrm>
            <a:off x="1333802" y="4010819"/>
            <a:ext cx="228600" cy="309716"/>
          </a:xfrm>
          <a:prstGeom prst="roundRect">
            <a:avLst/>
          </a:prstGeom>
          <a:noFill/>
          <a:ln w="38100">
            <a:solidFill>
              <a:schemeClr val="accent6">
                <a:lumMod val="7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endParaRPr lang="en-US" sz="2000" b="1" dirty="0" smtClean="0"/>
          </a:p>
        </p:txBody>
      </p:sp>
      <p:sp>
        <p:nvSpPr>
          <p:cNvPr id="92" name="Rounded Rectangle 91"/>
          <p:cNvSpPr/>
          <p:nvPr/>
        </p:nvSpPr>
        <p:spPr>
          <a:xfrm>
            <a:off x="3846020" y="4800600"/>
            <a:ext cx="228600" cy="309716"/>
          </a:xfrm>
          <a:prstGeom prst="roundRect">
            <a:avLst/>
          </a:prstGeom>
          <a:noFill/>
          <a:ln w="38100">
            <a:solidFill>
              <a:schemeClr val="accent6">
                <a:lumMod val="7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endParaRPr lang="en-US" sz="2000" b="1" dirty="0" smtClean="0"/>
          </a:p>
        </p:txBody>
      </p:sp>
      <p:sp>
        <p:nvSpPr>
          <p:cNvPr id="101" name="Rounded Rectangle 100"/>
          <p:cNvSpPr/>
          <p:nvPr/>
        </p:nvSpPr>
        <p:spPr>
          <a:xfrm>
            <a:off x="6953836" y="3129921"/>
            <a:ext cx="666164" cy="309716"/>
          </a:xfrm>
          <a:prstGeom prst="roundRect">
            <a:avLst/>
          </a:prstGeom>
          <a:noFill/>
          <a:ln w="38100">
            <a:solidFill>
              <a:schemeClr val="accent6">
                <a:lumMod val="7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endParaRPr lang="en-US" sz="2000" b="1" dirty="0" smtClean="0"/>
          </a:p>
        </p:txBody>
      </p:sp>
      <p:sp>
        <p:nvSpPr>
          <p:cNvPr id="102" name="Rounded Rectangle 101"/>
          <p:cNvSpPr/>
          <p:nvPr/>
        </p:nvSpPr>
        <p:spPr>
          <a:xfrm>
            <a:off x="7768804" y="2362200"/>
            <a:ext cx="228600" cy="246528"/>
          </a:xfrm>
          <a:prstGeom prst="roundRect">
            <a:avLst/>
          </a:prstGeom>
          <a:noFill/>
          <a:ln w="38100">
            <a:solidFill>
              <a:schemeClr val="accent6">
                <a:lumMod val="7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endParaRPr lang="en-US" sz="2000" b="1" dirty="0" smtClean="0"/>
          </a:p>
        </p:txBody>
      </p:sp>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a:p>
        </p:txBody>
      </p:sp>
      <p:cxnSp>
        <p:nvCxnSpPr>
          <p:cNvPr id="90" name="Straight Arrow Connector 89"/>
          <p:cNvCxnSpPr/>
          <p:nvPr/>
        </p:nvCxnSpPr>
        <p:spPr>
          <a:xfrm>
            <a:off x="1524000" y="4712809"/>
            <a:ext cx="7010400" cy="0"/>
          </a:xfrm>
          <a:prstGeom prst="straightConnector1">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418330" y="4528141"/>
            <a:ext cx="1188467" cy="369332"/>
          </a:xfrm>
          <a:prstGeom prst="rect">
            <a:avLst/>
          </a:prstGeom>
          <a:noFill/>
        </p:spPr>
        <p:txBody>
          <a:bodyPr wrap="none" rtlCol="0">
            <a:spAutoFit/>
          </a:bodyPr>
          <a:lstStyle/>
          <a:p>
            <a:r>
              <a:rPr lang="en-US" b="1" dirty="0" smtClean="0"/>
              <a:t>Partition 3</a:t>
            </a:r>
            <a:endParaRPr lang="en-US" b="1" dirty="0"/>
          </a:p>
        </p:txBody>
      </p:sp>
      <p:sp>
        <p:nvSpPr>
          <p:cNvPr id="100" name="TextBox 99"/>
          <p:cNvSpPr txBox="1"/>
          <p:nvPr/>
        </p:nvSpPr>
        <p:spPr>
          <a:xfrm>
            <a:off x="1600200" y="4721423"/>
            <a:ext cx="951671" cy="307777"/>
          </a:xfrm>
          <a:prstGeom prst="rect">
            <a:avLst/>
          </a:prstGeom>
          <a:noFill/>
        </p:spPr>
        <p:txBody>
          <a:bodyPr wrap="none" rtlCol="0">
            <a:spAutoFit/>
          </a:bodyPr>
          <a:lstStyle/>
          <a:p>
            <a:r>
              <a:rPr lang="en-US" sz="1400" b="1" dirty="0" smtClean="0"/>
              <a:t>VV = [0, 0]</a:t>
            </a:r>
            <a:endParaRPr lang="en-US" sz="1400" b="1" dirty="0"/>
          </a:p>
        </p:txBody>
      </p:sp>
      <p:grpSp>
        <p:nvGrpSpPr>
          <p:cNvPr id="116" name="Group 115"/>
          <p:cNvGrpSpPr/>
          <p:nvPr/>
        </p:nvGrpSpPr>
        <p:grpSpPr>
          <a:xfrm>
            <a:off x="2209800" y="2133600"/>
            <a:ext cx="653591" cy="736233"/>
            <a:chOff x="4375609" y="2540367"/>
            <a:chExt cx="653591" cy="736233"/>
          </a:xfrm>
        </p:grpSpPr>
        <p:sp>
          <p:nvSpPr>
            <p:cNvPr id="117" name="Left Bracket 116"/>
            <p:cNvSpPr/>
            <p:nvPr/>
          </p:nvSpPr>
          <p:spPr>
            <a:xfrm>
              <a:off x="4407258" y="2591867"/>
              <a:ext cx="88542" cy="608533"/>
            </a:xfrm>
            <a:prstGeom prst="leftBracket">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Right Bracket 117"/>
            <p:cNvSpPr/>
            <p:nvPr/>
          </p:nvSpPr>
          <p:spPr>
            <a:xfrm>
              <a:off x="4748560" y="2590800"/>
              <a:ext cx="91440" cy="608533"/>
            </a:xfrm>
            <a:prstGeom prst="rightBracket">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TextBox 118"/>
            <p:cNvSpPr txBox="1"/>
            <p:nvPr/>
          </p:nvSpPr>
          <p:spPr>
            <a:xfrm>
              <a:off x="4375609" y="2540367"/>
              <a:ext cx="577391" cy="307777"/>
            </a:xfrm>
            <a:prstGeom prst="rect">
              <a:avLst/>
            </a:prstGeom>
            <a:noFill/>
          </p:spPr>
          <p:txBody>
            <a:bodyPr wrap="square" rtlCol="0">
              <a:spAutoFit/>
            </a:bodyPr>
            <a:lstStyle/>
            <a:p>
              <a:r>
                <a:rPr lang="en-US" sz="1400" dirty="0" smtClean="0"/>
                <a:t>0   0</a:t>
              </a:r>
              <a:endParaRPr lang="en-US" sz="1400" dirty="0"/>
            </a:p>
          </p:txBody>
        </p:sp>
        <p:sp>
          <p:nvSpPr>
            <p:cNvPr id="120" name="TextBox 119"/>
            <p:cNvSpPr txBox="1"/>
            <p:nvPr/>
          </p:nvSpPr>
          <p:spPr>
            <a:xfrm>
              <a:off x="4382800" y="2968823"/>
              <a:ext cx="646400" cy="307777"/>
            </a:xfrm>
            <a:prstGeom prst="rect">
              <a:avLst/>
            </a:prstGeom>
            <a:noFill/>
          </p:spPr>
          <p:txBody>
            <a:bodyPr wrap="square" rtlCol="0">
              <a:spAutoFit/>
            </a:bodyPr>
            <a:lstStyle/>
            <a:p>
              <a:r>
                <a:rPr lang="en-US" sz="1400" dirty="0" smtClean="0"/>
                <a:t>0   0</a:t>
              </a:r>
              <a:endParaRPr lang="en-US" sz="1400" dirty="0"/>
            </a:p>
          </p:txBody>
        </p:sp>
        <p:sp>
          <p:nvSpPr>
            <p:cNvPr id="121" name="TextBox 120"/>
            <p:cNvSpPr txBox="1"/>
            <p:nvPr/>
          </p:nvSpPr>
          <p:spPr>
            <a:xfrm>
              <a:off x="4382800" y="2740223"/>
              <a:ext cx="646400" cy="307777"/>
            </a:xfrm>
            <a:prstGeom prst="rect">
              <a:avLst/>
            </a:prstGeom>
            <a:noFill/>
          </p:spPr>
          <p:txBody>
            <a:bodyPr wrap="square" rtlCol="0">
              <a:spAutoFit/>
            </a:bodyPr>
            <a:lstStyle/>
            <a:p>
              <a:r>
                <a:rPr lang="en-US" sz="1400" dirty="0" smtClean="0"/>
                <a:t>0   0</a:t>
              </a:r>
              <a:endParaRPr lang="en-US" sz="1400" dirty="0"/>
            </a:p>
          </p:txBody>
        </p:sp>
      </p:grpSp>
      <p:grpSp>
        <p:nvGrpSpPr>
          <p:cNvPr id="122" name="Group 121"/>
          <p:cNvGrpSpPr/>
          <p:nvPr/>
        </p:nvGrpSpPr>
        <p:grpSpPr>
          <a:xfrm>
            <a:off x="6019800" y="2921367"/>
            <a:ext cx="577391" cy="736233"/>
            <a:chOff x="4375609" y="2540367"/>
            <a:chExt cx="577391" cy="736233"/>
          </a:xfrm>
        </p:grpSpPr>
        <p:sp>
          <p:nvSpPr>
            <p:cNvPr id="123" name="Left Bracket 122"/>
            <p:cNvSpPr/>
            <p:nvPr/>
          </p:nvSpPr>
          <p:spPr>
            <a:xfrm>
              <a:off x="4407258" y="2591867"/>
              <a:ext cx="88542" cy="608533"/>
            </a:xfrm>
            <a:prstGeom prst="leftBracket">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Right Bracket 123"/>
            <p:cNvSpPr/>
            <p:nvPr/>
          </p:nvSpPr>
          <p:spPr>
            <a:xfrm>
              <a:off x="4748560" y="2590800"/>
              <a:ext cx="91440" cy="608533"/>
            </a:xfrm>
            <a:prstGeom prst="rightBracket">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TextBox 124"/>
            <p:cNvSpPr txBox="1"/>
            <p:nvPr/>
          </p:nvSpPr>
          <p:spPr>
            <a:xfrm>
              <a:off x="4375609" y="2540367"/>
              <a:ext cx="577391" cy="307777"/>
            </a:xfrm>
            <a:prstGeom prst="rect">
              <a:avLst/>
            </a:prstGeom>
            <a:noFill/>
          </p:spPr>
          <p:txBody>
            <a:bodyPr wrap="square" rtlCol="0">
              <a:spAutoFit/>
            </a:bodyPr>
            <a:lstStyle/>
            <a:p>
              <a:r>
                <a:rPr lang="en-US" sz="1400" dirty="0"/>
                <a:t>4</a:t>
              </a:r>
              <a:r>
                <a:rPr lang="en-US" sz="1400" dirty="0" smtClean="0"/>
                <a:t>   0</a:t>
              </a:r>
              <a:endParaRPr lang="en-US" sz="1400" dirty="0"/>
            </a:p>
          </p:txBody>
        </p:sp>
        <p:sp>
          <p:nvSpPr>
            <p:cNvPr id="126" name="TextBox 125"/>
            <p:cNvSpPr txBox="1"/>
            <p:nvPr/>
          </p:nvSpPr>
          <p:spPr>
            <a:xfrm>
              <a:off x="4382800" y="2968823"/>
              <a:ext cx="509835" cy="307777"/>
            </a:xfrm>
            <a:prstGeom prst="rect">
              <a:avLst/>
            </a:prstGeom>
            <a:noFill/>
          </p:spPr>
          <p:txBody>
            <a:bodyPr wrap="square" rtlCol="0">
              <a:spAutoFit/>
            </a:bodyPr>
            <a:lstStyle/>
            <a:p>
              <a:r>
                <a:rPr lang="en-US" sz="1400" dirty="0" smtClean="0"/>
                <a:t>0   0</a:t>
              </a:r>
              <a:endParaRPr lang="en-US" sz="1400" dirty="0"/>
            </a:p>
          </p:txBody>
        </p:sp>
        <p:sp>
          <p:nvSpPr>
            <p:cNvPr id="127" name="TextBox 126"/>
            <p:cNvSpPr txBox="1"/>
            <p:nvPr/>
          </p:nvSpPr>
          <p:spPr>
            <a:xfrm>
              <a:off x="4382800" y="2740223"/>
              <a:ext cx="517392" cy="307777"/>
            </a:xfrm>
            <a:prstGeom prst="rect">
              <a:avLst/>
            </a:prstGeom>
            <a:noFill/>
          </p:spPr>
          <p:txBody>
            <a:bodyPr wrap="square" rtlCol="0">
              <a:spAutoFit/>
            </a:bodyPr>
            <a:lstStyle/>
            <a:p>
              <a:r>
                <a:rPr lang="en-US" sz="1400" dirty="0" smtClean="0"/>
                <a:t>0   0</a:t>
              </a:r>
              <a:endParaRPr lang="en-US" sz="1400" dirty="0"/>
            </a:p>
          </p:txBody>
        </p:sp>
      </p:grpSp>
      <p:sp>
        <p:nvSpPr>
          <p:cNvPr id="140" name="Rounded Rectangle 139"/>
          <p:cNvSpPr/>
          <p:nvPr/>
        </p:nvSpPr>
        <p:spPr>
          <a:xfrm>
            <a:off x="4572000" y="2133600"/>
            <a:ext cx="228600" cy="309716"/>
          </a:xfrm>
          <a:prstGeom prst="roundRect">
            <a:avLst/>
          </a:prstGeom>
          <a:noFill/>
          <a:ln w="38100">
            <a:solidFill>
              <a:schemeClr val="accent6">
                <a:lumMod val="7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endParaRPr lang="en-US" sz="2000" b="1" dirty="0" smtClean="0"/>
          </a:p>
        </p:txBody>
      </p:sp>
      <p:sp>
        <p:nvSpPr>
          <p:cNvPr id="141" name="Rounded Rectangle 140"/>
          <p:cNvSpPr/>
          <p:nvPr/>
        </p:nvSpPr>
        <p:spPr>
          <a:xfrm>
            <a:off x="7751666" y="2096251"/>
            <a:ext cx="228600" cy="309716"/>
          </a:xfrm>
          <a:prstGeom prst="roundRect">
            <a:avLst/>
          </a:prstGeom>
          <a:noFill/>
          <a:ln w="38100">
            <a:solidFill>
              <a:schemeClr val="accent6">
                <a:lumMod val="7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endParaRPr lang="en-US" sz="2000" b="1" dirty="0" smtClean="0"/>
          </a:p>
        </p:txBody>
      </p:sp>
    </p:spTree>
    <p:extLst>
      <p:ext uri="{BB962C8B-B14F-4D97-AF65-F5344CB8AC3E}">
        <p14:creationId xmlns:p14="http://schemas.microsoft.com/office/powerpoint/2010/main" val="310399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73"/>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88"/>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89"/>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2"/>
                                        </p:tgtEl>
                                        <p:attrNameLst>
                                          <p:attrName>style.visibility</p:attrName>
                                        </p:attrNameLst>
                                      </p:cBhvr>
                                      <p:to>
                                        <p:strVal val="visible"/>
                                      </p:to>
                                    </p:set>
                                  </p:childTnLst>
                                </p:cTn>
                              </p:par>
                              <p:par>
                                <p:cTn id="61" presetID="1" presetClass="exit" presetSubtype="0" fill="hold" grpId="1" nodeType="withEffect">
                                  <p:stCondLst>
                                    <p:cond delay="0"/>
                                  </p:stCondLst>
                                  <p:childTnLst>
                                    <p:set>
                                      <p:cBhvr>
                                        <p:cTn id="62" dur="1" fill="hold">
                                          <p:stCondLst>
                                            <p:cond delay="0"/>
                                          </p:stCondLst>
                                        </p:cTn>
                                        <p:tgtEl>
                                          <p:spTgt spid="140"/>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41"/>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9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89" grpId="0" animBg="1"/>
      <p:bldP spid="89" grpId="1" animBg="1"/>
      <p:bldP spid="38" grpId="0"/>
      <p:bldP spid="45" grpId="0"/>
      <p:bldP spid="56" grpId="0" animBg="1"/>
      <p:bldP spid="57" grpId="0" animBg="1"/>
      <p:bldP spid="63" grpId="0" animBg="1"/>
      <p:bldP spid="99" grpId="0"/>
      <p:bldP spid="73" grpId="0" animBg="1"/>
      <p:bldP spid="73" grpId="1" animBg="1"/>
      <p:bldP spid="88" grpId="0" animBg="1"/>
      <p:bldP spid="88" grpId="1" animBg="1"/>
      <p:bldP spid="91" grpId="0" animBg="1"/>
      <p:bldP spid="92" grpId="0" animBg="1"/>
      <p:bldP spid="101" grpId="0" animBg="1"/>
      <p:bldP spid="102" grpId="0" animBg="1"/>
      <p:bldP spid="140" grpId="0" animBg="1"/>
      <p:bldP spid="140" grpId="1" animBg="1"/>
      <p:bldP spid="141" grpId="0" animBg="1"/>
      <p:bldP spid="14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DM Protocol: Update Propagation</a:t>
            </a:r>
            <a:endParaRPr lang="en-US" sz="4000" b="1" dirty="0"/>
          </a:p>
        </p:txBody>
      </p:sp>
      <p:sp>
        <p:nvSpPr>
          <p:cNvPr id="3" name="Content Placeholder 2"/>
          <p:cNvSpPr>
            <a:spLocks noGrp="1"/>
          </p:cNvSpPr>
          <p:nvPr>
            <p:ph idx="1"/>
          </p:nvPr>
        </p:nvSpPr>
        <p:spPr>
          <a:xfrm>
            <a:off x="533400" y="1600200"/>
            <a:ext cx="8229600" cy="4525963"/>
          </a:xfrm>
        </p:spPr>
        <p:txBody>
          <a:bodyPr>
            <a:normAutofit/>
          </a:bodyPr>
          <a:lstStyle/>
          <a:p>
            <a:r>
              <a:rPr lang="en-US" sz="2800" dirty="0" smtClean="0"/>
              <a:t>Propagate an update</a:t>
            </a:r>
          </a:p>
          <a:p>
            <a:pPr lvl="1"/>
            <a:r>
              <a:rPr lang="en-US" sz="2400" dirty="0"/>
              <a:t>S</a:t>
            </a:r>
            <a:r>
              <a:rPr lang="en-US" sz="2400" dirty="0" smtClean="0"/>
              <a:t>erver &lt;-&gt; server</a:t>
            </a:r>
          </a:p>
          <a:p>
            <a:pPr lvl="1"/>
            <a:r>
              <a:rPr lang="en-US" sz="2400" dirty="0" smtClean="0"/>
              <a:t>Asynchronous propagation</a:t>
            </a:r>
          </a:p>
          <a:p>
            <a:pPr lvl="1"/>
            <a:r>
              <a:rPr lang="en-US" sz="2400" dirty="0" smtClean="0"/>
              <a:t>Compares DM with VVs of local partitions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3887416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Key-Value Data Store API</a:t>
            </a:r>
            <a:endParaRPr lang="en-US" sz="4000" b="1" dirty="0"/>
          </a:p>
        </p:txBody>
      </p:sp>
      <p:sp>
        <p:nvSpPr>
          <p:cNvPr id="1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smtClean="0"/>
          </a:p>
        </p:txBody>
      </p:sp>
      <p:sp>
        <p:nvSpPr>
          <p:cNvPr id="15" name="Content Placeholder 2"/>
          <p:cNvSpPr txBox="1">
            <a:spLocks/>
          </p:cNvSpPr>
          <p:nvPr/>
        </p:nvSpPr>
        <p:spPr>
          <a:xfrm>
            <a:off x="6096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Read operation</a:t>
            </a:r>
          </a:p>
          <a:p>
            <a:pPr lvl="1"/>
            <a:r>
              <a:rPr lang="en-US" dirty="0" smtClean="0"/>
              <a:t>value = get( key )</a:t>
            </a:r>
          </a:p>
          <a:p>
            <a:r>
              <a:rPr lang="en-US" sz="2800" dirty="0" smtClean="0"/>
              <a:t>Write operation</a:t>
            </a:r>
          </a:p>
          <a:p>
            <a:pPr lvl="1"/>
            <a:r>
              <a:rPr lang="en-US" dirty="0" smtClean="0"/>
              <a:t>put( key, value)</a:t>
            </a:r>
          </a:p>
          <a:p>
            <a:r>
              <a:rPr lang="en-US" dirty="0" smtClean="0"/>
              <a:t>Read transaction</a:t>
            </a:r>
          </a:p>
          <a:p>
            <a:pPr lvl="1"/>
            <a:r>
              <a:rPr lang="en-US" dirty="0" smtClean="0"/>
              <a:t>&lt;value1, value2, …&gt; = </a:t>
            </a:r>
            <a:r>
              <a:rPr lang="en-US" dirty="0" err="1" smtClean="0"/>
              <a:t>mget</a:t>
            </a:r>
            <a:r>
              <a:rPr lang="en-US" dirty="0" smtClean="0"/>
              <a:t> ( key1, key2, … )</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82297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074066" y="3212068"/>
            <a:ext cx="1063176" cy="369332"/>
          </a:xfrm>
          <a:prstGeom prst="rect">
            <a:avLst/>
          </a:prstGeom>
          <a:noFill/>
        </p:spPr>
        <p:txBody>
          <a:bodyPr wrap="none" rtlCol="0">
            <a:spAutoFit/>
          </a:bodyPr>
          <a:lstStyle/>
          <a:p>
            <a:r>
              <a:rPr lang="en-US" b="1" dirty="0" smtClean="0"/>
              <a:t>Replica </a:t>
            </a:r>
            <a:r>
              <a:rPr lang="en-US" b="1" dirty="0"/>
              <a:t>A</a:t>
            </a:r>
            <a:endParaRPr lang="en-US" b="1" dirty="0" smtClean="0"/>
          </a:p>
        </p:txBody>
      </p:sp>
      <p:sp>
        <p:nvSpPr>
          <p:cNvPr id="22" name="TextBox 21"/>
          <p:cNvSpPr txBox="1"/>
          <p:nvPr/>
        </p:nvSpPr>
        <p:spPr>
          <a:xfrm>
            <a:off x="429151" y="1863737"/>
            <a:ext cx="1188467" cy="369332"/>
          </a:xfrm>
          <a:prstGeom prst="rect">
            <a:avLst/>
          </a:prstGeom>
          <a:noFill/>
        </p:spPr>
        <p:txBody>
          <a:bodyPr wrap="none" rtlCol="0">
            <a:spAutoFit/>
          </a:bodyPr>
          <a:lstStyle/>
          <a:p>
            <a:r>
              <a:rPr lang="en-US" b="1" dirty="0" smtClean="0"/>
              <a:t>Partition 1</a:t>
            </a:r>
            <a:endParaRPr lang="en-US" b="1" dirty="0"/>
          </a:p>
        </p:txBody>
      </p:sp>
      <p:sp>
        <p:nvSpPr>
          <p:cNvPr id="2" name="Title 1"/>
          <p:cNvSpPr>
            <a:spLocks noGrp="1"/>
          </p:cNvSpPr>
          <p:nvPr>
            <p:ph type="title"/>
          </p:nvPr>
        </p:nvSpPr>
        <p:spPr/>
        <p:txBody>
          <a:bodyPr>
            <a:normAutofit/>
          </a:bodyPr>
          <a:lstStyle/>
          <a:p>
            <a:r>
              <a:rPr lang="en-US" sz="4000" b="1" dirty="0" smtClean="0"/>
              <a:t>Example: Update Propagation</a:t>
            </a:r>
            <a:endParaRPr lang="en-US" sz="4000" b="1" dirty="0"/>
          </a:p>
        </p:txBody>
      </p:sp>
      <p:cxnSp>
        <p:nvCxnSpPr>
          <p:cNvPr id="4" name="Straight Arrow Connector 3"/>
          <p:cNvCxnSpPr/>
          <p:nvPr/>
        </p:nvCxnSpPr>
        <p:spPr>
          <a:xfrm>
            <a:off x="1524000" y="2048403"/>
            <a:ext cx="7010400" cy="0"/>
          </a:xfrm>
          <a:prstGeom prst="straightConnector1">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1524000" y="2581803"/>
            <a:ext cx="7010400" cy="0"/>
          </a:xfrm>
          <a:prstGeom prst="straightConnector1">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524000" y="4245044"/>
            <a:ext cx="7030278" cy="0"/>
          </a:xfrm>
          <a:prstGeom prst="straightConnector1">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524000" y="4778444"/>
            <a:ext cx="7030278" cy="0"/>
          </a:xfrm>
          <a:prstGeom prst="straightConnector1">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023384" y="3657598"/>
            <a:ext cx="7739616" cy="2"/>
          </a:xfrm>
          <a:prstGeom prst="straightConnector1">
            <a:avLst/>
          </a:prstGeom>
          <a:ln w="3175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74066" y="3723314"/>
            <a:ext cx="1053558" cy="369332"/>
          </a:xfrm>
          <a:prstGeom prst="rect">
            <a:avLst/>
          </a:prstGeom>
          <a:noFill/>
        </p:spPr>
        <p:txBody>
          <a:bodyPr wrap="none" rtlCol="0">
            <a:spAutoFit/>
          </a:bodyPr>
          <a:lstStyle/>
          <a:p>
            <a:r>
              <a:rPr lang="en-US" b="1" dirty="0" smtClean="0"/>
              <a:t>Replica B</a:t>
            </a:r>
            <a:endParaRPr lang="en-US" b="1" dirty="0"/>
          </a:p>
        </p:txBody>
      </p:sp>
      <p:sp>
        <p:nvSpPr>
          <p:cNvPr id="14" name="TextBox 13"/>
          <p:cNvSpPr txBox="1"/>
          <p:nvPr/>
        </p:nvSpPr>
        <p:spPr>
          <a:xfrm>
            <a:off x="394033" y="4060380"/>
            <a:ext cx="1188467" cy="369332"/>
          </a:xfrm>
          <a:prstGeom prst="rect">
            <a:avLst/>
          </a:prstGeom>
          <a:noFill/>
        </p:spPr>
        <p:txBody>
          <a:bodyPr wrap="none" rtlCol="0">
            <a:spAutoFit/>
          </a:bodyPr>
          <a:lstStyle/>
          <a:p>
            <a:r>
              <a:rPr lang="en-US" b="1" dirty="0" smtClean="0"/>
              <a:t>Partition 1</a:t>
            </a:r>
            <a:endParaRPr lang="en-US" b="1" dirty="0"/>
          </a:p>
        </p:txBody>
      </p:sp>
      <p:sp>
        <p:nvSpPr>
          <p:cNvPr id="21" name="TextBox 20"/>
          <p:cNvSpPr txBox="1"/>
          <p:nvPr/>
        </p:nvSpPr>
        <p:spPr>
          <a:xfrm>
            <a:off x="383212" y="4593778"/>
            <a:ext cx="1188467" cy="369332"/>
          </a:xfrm>
          <a:prstGeom prst="rect">
            <a:avLst/>
          </a:prstGeom>
          <a:noFill/>
        </p:spPr>
        <p:txBody>
          <a:bodyPr wrap="none" rtlCol="0">
            <a:spAutoFit/>
          </a:bodyPr>
          <a:lstStyle/>
          <a:p>
            <a:r>
              <a:rPr lang="en-US" b="1" dirty="0" smtClean="0"/>
              <a:t>Partition 2</a:t>
            </a:r>
            <a:endParaRPr lang="en-US" b="1" dirty="0"/>
          </a:p>
        </p:txBody>
      </p:sp>
      <p:sp>
        <p:nvSpPr>
          <p:cNvPr id="23" name="TextBox 22"/>
          <p:cNvSpPr txBox="1"/>
          <p:nvPr/>
        </p:nvSpPr>
        <p:spPr>
          <a:xfrm>
            <a:off x="418330" y="2397135"/>
            <a:ext cx="1188467" cy="369332"/>
          </a:xfrm>
          <a:prstGeom prst="rect">
            <a:avLst/>
          </a:prstGeom>
          <a:noFill/>
        </p:spPr>
        <p:txBody>
          <a:bodyPr wrap="none" rtlCol="0">
            <a:spAutoFit/>
          </a:bodyPr>
          <a:lstStyle/>
          <a:p>
            <a:r>
              <a:rPr lang="en-US" b="1" dirty="0" smtClean="0"/>
              <a:t>Partition 2</a:t>
            </a:r>
            <a:endParaRPr lang="en-US" b="1" dirty="0"/>
          </a:p>
        </p:txBody>
      </p:sp>
      <p:sp>
        <p:nvSpPr>
          <p:cNvPr id="59" name="TextBox 58"/>
          <p:cNvSpPr txBox="1"/>
          <p:nvPr/>
        </p:nvSpPr>
        <p:spPr>
          <a:xfrm>
            <a:off x="1562402" y="2060071"/>
            <a:ext cx="951671" cy="307777"/>
          </a:xfrm>
          <a:prstGeom prst="rect">
            <a:avLst/>
          </a:prstGeom>
          <a:noFill/>
        </p:spPr>
        <p:txBody>
          <a:bodyPr wrap="none" rtlCol="0">
            <a:spAutoFit/>
          </a:bodyPr>
          <a:lstStyle/>
          <a:p>
            <a:r>
              <a:rPr lang="en-US" sz="1400" b="1" dirty="0" smtClean="0"/>
              <a:t>VV = [7, 0]</a:t>
            </a:r>
            <a:endParaRPr lang="en-US" sz="1400" b="1" dirty="0"/>
          </a:p>
        </p:txBody>
      </p:sp>
      <p:sp>
        <p:nvSpPr>
          <p:cNvPr id="64" name="TextBox 63"/>
          <p:cNvSpPr txBox="1"/>
          <p:nvPr/>
        </p:nvSpPr>
        <p:spPr>
          <a:xfrm>
            <a:off x="1606325" y="4790114"/>
            <a:ext cx="951671" cy="307777"/>
          </a:xfrm>
          <a:prstGeom prst="rect">
            <a:avLst/>
          </a:prstGeom>
          <a:noFill/>
        </p:spPr>
        <p:txBody>
          <a:bodyPr wrap="none" rtlCol="0">
            <a:spAutoFit/>
          </a:bodyPr>
          <a:lstStyle/>
          <a:p>
            <a:r>
              <a:rPr lang="en-US" sz="1400" b="1" dirty="0" smtClean="0"/>
              <a:t>VV = [0, 0]</a:t>
            </a:r>
            <a:endParaRPr lang="en-US" sz="1400" b="1" dirty="0"/>
          </a:p>
        </p:txBody>
      </p:sp>
      <p:sp>
        <p:nvSpPr>
          <p:cNvPr id="65" name="TextBox 64"/>
          <p:cNvSpPr txBox="1"/>
          <p:nvPr/>
        </p:nvSpPr>
        <p:spPr>
          <a:xfrm>
            <a:off x="1570131" y="4245046"/>
            <a:ext cx="951671" cy="307777"/>
          </a:xfrm>
          <a:prstGeom prst="rect">
            <a:avLst/>
          </a:prstGeom>
          <a:noFill/>
        </p:spPr>
        <p:txBody>
          <a:bodyPr wrap="none" rtlCol="0">
            <a:spAutoFit/>
          </a:bodyPr>
          <a:lstStyle/>
          <a:p>
            <a:r>
              <a:rPr lang="en-US" sz="1400" b="1" dirty="0" smtClean="0"/>
              <a:t>VV = [3, 0]</a:t>
            </a:r>
            <a:endParaRPr lang="en-US" sz="1400" b="1" dirty="0"/>
          </a:p>
        </p:txBody>
      </p:sp>
      <p:sp>
        <p:nvSpPr>
          <p:cNvPr id="66" name="TextBox 65"/>
          <p:cNvSpPr txBox="1"/>
          <p:nvPr/>
        </p:nvSpPr>
        <p:spPr>
          <a:xfrm>
            <a:off x="1600200" y="2590417"/>
            <a:ext cx="951671" cy="307777"/>
          </a:xfrm>
          <a:prstGeom prst="rect">
            <a:avLst/>
          </a:prstGeom>
          <a:noFill/>
        </p:spPr>
        <p:txBody>
          <a:bodyPr wrap="none" rtlCol="0">
            <a:spAutoFit/>
          </a:bodyPr>
          <a:lstStyle/>
          <a:p>
            <a:r>
              <a:rPr lang="en-US" sz="1400" b="1" dirty="0" smtClean="0"/>
              <a:t>VV = [0, 0]</a:t>
            </a:r>
            <a:endParaRPr lang="en-US" sz="1400" b="1" dirty="0"/>
          </a:p>
        </p:txBody>
      </p:sp>
      <p:cxnSp>
        <p:nvCxnSpPr>
          <p:cNvPr id="69" name="Straight Arrow Connector 68"/>
          <p:cNvCxnSpPr/>
          <p:nvPr/>
        </p:nvCxnSpPr>
        <p:spPr>
          <a:xfrm flipV="1">
            <a:off x="6432676" y="4245046"/>
            <a:ext cx="363413" cy="533398"/>
          </a:xfrm>
          <a:prstGeom prst="straightConnector1">
            <a:avLst/>
          </a:prstGeom>
          <a:ln w="22225">
            <a:solidFill>
              <a:schemeClr val="accent6"/>
            </a:solidFill>
            <a:tailEnd type="triangle" w="med" len="lg"/>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6892456" y="4245046"/>
            <a:ext cx="951671" cy="307777"/>
          </a:xfrm>
          <a:prstGeom prst="rect">
            <a:avLst/>
          </a:prstGeom>
          <a:noFill/>
        </p:spPr>
        <p:txBody>
          <a:bodyPr wrap="none" rtlCol="0">
            <a:spAutoFit/>
          </a:bodyPr>
          <a:lstStyle/>
          <a:p>
            <a:r>
              <a:rPr lang="en-US" sz="1400" b="1" dirty="0" smtClean="0"/>
              <a:t>VV = [4, 0]</a:t>
            </a:r>
            <a:endParaRPr lang="en-US" sz="1400" b="1" dirty="0"/>
          </a:p>
        </p:txBody>
      </p:sp>
      <p:cxnSp>
        <p:nvCxnSpPr>
          <p:cNvPr id="72" name="Straight Arrow Connector 71"/>
          <p:cNvCxnSpPr>
            <a:stCxn id="46" idx="3"/>
          </p:cNvCxnSpPr>
          <p:nvPr/>
        </p:nvCxnSpPr>
        <p:spPr>
          <a:xfrm>
            <a:off x="7912639" y="4229100"/>
            <a:ext cx="191428" cy="549344"/>
          </a:xfrm>
          <a:prstGeom prst="straightConnector1">
            <a:avLst/>
          </a:prstGeom>
          <a:ln w="22225">
            <a:solidFill>
              <a:schemeClr val="accent6"/>
            </a:solidFill>
            <a:tailEnd type="triangle" w="med" len="lg"/>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7696200" y="4790114"/>
            <a:ext cx="951671" cy="307777"/>
          </a:xfrm>
          <a:prstGeom prst="rect">
            <a:avLst/>
          </a:prstGeom>
          <a:noFill/>
        </p:spPr>
        <p:txBody>
          <a:bodyPr wrap="none" rtlCol="0">
            <a:spAutoFit/>
          </a:bodyPr>
          <a:lstStyle/>
          <a:p>
            <a:r>
              <a:rPr lang="en-US" sz="1400" b="1" dirty="0" smtClean="0"/>
              <a:t>VV = [1, 0]</a:t>
            </a:r>
            <a:endParaRPr lang="en-US" sz="1400" b="1" dirty="0"/>
          </a:p>
        </p:txBody>
      </p:sp>
      <p:sp>
        <p:nvSpPr>
          <p:cNvPr id="94" name="TextBox 93"/>
          <p:cNvSpPr txBox="1"/>
          <p:nvPr/>
        </p:nvSpPr>
        <p:spPr>
          <a:xfrm>
            <a:off x="6594960" y="3886200"/>
            <a:ext cx="1558440" cy="307777"/>
          </a:xfrm>
          <a:prstGeom prst="rect">
            <a:avLst/>
          </a:prstGeom>
          <a:noFill/>
        </p:spPr>
        <p:txBody>
          <a:bodyPr wrap="none" rtlCol="0">
            <a:spAutoFit/>
          </a:bodyPr>
          <a:lstStyle/>
          <a:p>
            <a:r>
              <a:rPr lang="en-US" sz="1400" b="1" dirty="0" smtClean="0">
                <a:solidFill>
                  <a:schemeClr val="accent6"/>
                </a:solidFill>
              </a:rPr>
              <a:t>check dependency</a:t>
            </a:r>
            <a:endParaRPr lang="en-US" sz="1400" b="1" dirty="0">
              <a:solidFill>
                <a:schemeClr val="accent6"/>
              </a:solidFill>
            </a:endParaRPr>
          </a:p>
        </p:txBody>
      </p:sp>
      <p:sp>
        <p:nvSpPr>
          <p:cNvPr id="99" name="TextBox 98"/>
          <p:cNvSpPr txBox="1"/>
          <p:nvPr/>
        </p:nvSpPr>
        <p:spPr>
          <a:xfrm>
            <a:off x="5144329" y="2590494"/>
            <a:ext cx="951671" cy="307777"/>
          </a:xfrm>
          <a:prstGeom prst="rect">
            <a:avLst/>
          </a:prstGeom>
          <a:noFill/>
        </p:spPr>
        <p:txBody>
          <a:bodyPr wrap="none" rtlCol="0">
            <a:spAutoFit/>
          </a:bodyPr>
          <a:lstStyle/>
          <a:p>
            <a:r>
              <a:rPr lang="en-US" sz="1400" b="1" dirty="0" smtClean="0"/>
              <a:t>VV = [1, 0]</a:t>
            </a:r>
            <a:endParaRPr lang="en-US" sz="1400" b="1" dirty="0"/>
          </a:p>
        </p:txBody>
      </p:sp>
      <p:sp>
        <p:nvSpPr>
          <p:cNvPr id="103" name="Rounded Rectangle 102"/>
          <p:cNvSpPr/>
          <p:nvPr/>
        </p:nvSpPr>
        <p:spPr>
          <a:xfrm>
            <a:off x="1974055" y="4248023"/>
            <a:ext cx="519066" cy="309716"/>
          </a:xfrm>
          <a:prstGeom prst="roundRect">
            <a:avLst/>
          </a:prstGeom>
          <a:noFill/>
          <a:ln w="38100">
            <a:solidFill>
              <a:schemeClr val="accent6">
                <a:lumMod val="7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endParaRPr lang="en-US" sz="2000" b="1" dirty="0" smtClean="0"/>
          </a:p>
        </p:txBody>
      </p:sp>
      <p:sp>
        <p:nvSpPr>
          <p:cNvPr id="106" name="Rounded Rectangle 105"/>
          <p:cNvSpPr/>
          <p:nvPr/>
        </p:nvSpPr>
        <p:spPr>
          <a:xfrm>
            <a:off x="7267907" y="4271949"/>
            <a:ext cx="519066" cy="261864"/>
          </a:xfrm>
          <a:prstGeom prst="roundRect">
            <a:avLst/>
          </a:prstGeom>
          <a:noFill/>
          <a:ln w="38100">
            <a:solidFill>
              <a:schemeClr val="accent6">
                <a:lumMod val="7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endParaRPr lang="en-US" sz="2000" b="1" dirty="0" smtClean="0"/>
          </a:p>
        </p:txBody>
      </p:sp>
      <p:sp>
        <p:nvSpPr>
          <p:cNvPr id="107" name="Rounded Rectangle 106"/>
          <p:cNvSpPr/>
          <p:nvPr/>
        </p:nvSpPr>
        <p:spPr>
          <a:xfrm>
            <a:off x="8081813" y="4797662"/>
            <a:ext cx="519066" cy="261864"/>
          </a:xfrm>
          <a:prstGeom prst="roundRect">
            <a:avLst/>
          </a:prstGeom>
          <a:noFill/>
          <a:ln w="38100">
            <a:solidFill>
              <a:schemeClr val="accent6">
                <a:lumMod val="7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endParaRPr lang="en-US" sz="2000" b="1" dirty="0" smtClean="0"/>
          </a:p>
        </p:txBody>
      </p:sp>
      <p:sp>
        <p:nvSpPr>
          <p:cNvPr id="3" name="Slide Number Placeholder 2"/>
          <p:cNvSpPr>
            <a:spLocks noGrp="1"/>
          </p:cNvSpPr>
          <p:nvPr>
            <p:ph type="sldNum" sz="quarter" idx="12"/>
          </p:nvPr>
        </p:nvSpPr>
        <p:spPr/>
        <p:txBody>
          <a:bodyPr/>
          <a:lstStyle/>
          <a:p>
            <a:fld id="{B6F15528-21DE-4FAA-801E-634DDDAF4B2B}" type="slidenum">
              <a:rPr lang="en-US" smtClean="0"/>
              <a:pPr/>
              <a:t>20</a:t>
            </a:fld>
            <a:endParaRPr lang="en-US"/>
          </a:p>
        </p:txBody>
      </p:sp>
      <p:cxnSp>
        <p:nvCxnSpPr>
          <p:cNvPr id="90" name="Straight Arrow Connector 89"/>
          <p:cNvCxnSpPr/>
          <p:nvPr/>
        </p:nvCxnSpPr>
        <p:spPr>
          <a:xfrm>
            <a:off x="1524000" y="3112609"/>
            <a:ext cx="7010400" cy="0"/>
          </a:xfrm>
          <a:prstGeom prst="straightConnector1">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418330" y="2927941"/>
            <a:ext cx="1188467" cy="369332"/>
          </a:xfrm>
          <a:prstGeom prst="rect">
            <a:avLst/>
          </a:prstGeom>
          <a:noFill/>
        </p:spPr>
        <p:txBody>
          <a:bodyPr wrap="none" rtlCol="0">
            <a:spAutoFit/>
          </a:bodyPr>
          <a:lstStyle/>
          <a:p>
            <a:r>
              <a:rPr lang="en-US" b="1" dirty="0" smtClean="0"/>
              <a:t>Partition 3</a:t>
            </a:r>
            <a:endParaRPr lang="en-US" b="1" dirty="0"/>
          </a:p>
        </p:txBody>
      </p:sp>
      <p:sp>
        <p:nvSpPr>
          <p:cNvPr id="100" name="TextBox 99"/>
          <p:cNvSpPr txBox="1"/>
          <p:nvPr/>
        </p:nvSpPr>
        <p:spPr>
          <a:xfrm>
            <a:off x="1600200" y="3121223"/>
            <a:ext cx="951671" cy="307777"/>
          </a:xfrm>
          <a:prstGeom prst="rect">
            <a:avLst/>
          </a:prstGeom>
          <a:noFill/>
        </p:spPr>
        <p:txBody>
          <a:bodyPr wrap="none" rtlCol="0">
            <a:spAutoFit/>
          </a:bodyPr>
          <a:lstStyle/>
          <a:p>
            <a:r>
              <a:rPr lang="en-US" sz="1400" b="1" dirty="0" smtClean="0"/>
              <a:t>VV = [0, 0]</a:t>
            </a:r>
            <a:endParaRPr lang="en-US" sz="1400" b="1" dirty="0"/>
          </a:p>
        </p:txBody>
      </p:sp>
      <p:cxnSp>
        <p:nvCxnSpPr>
          <p:cNvPr id="104" name="Straight Arrow Connector 103"/>
          <p:cNvCxnSpPr/>
          <p:nvPr/>
        </p:nvCxnSpPr>
        <p:spPr>
          <a:xfrm>
            <a:off x="1524000" y="5298073"/>
            <a:ext cx="7010400" cy="0"/>
          </a:xfrm>
          <a:prstGeom prst="straightConnector1">
            <a:avLst/>
          </a:prstGeom>
          <a:ln w="317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381000" y="5113405"/>
            <a:ext cx="1188467" cy="369332"/>
          </a:xfrm>
          <a:prstGeom prst="rect">
            <a:avLst/>
          </a:prstGeom>
          <a:noFill/>
        </p:spPr>
        <p:txBody>
          <a:bodyPr wrap="none" rtlCol="0">
            <a:spAutoFit/>
          </a:bodyPr>
          <a:lstStyle/>
          <a:p>
            <a:r>
              <a:rPr lang="en-US" b="1" dirty="0" smtClean="0"/>
              <a:t>Partition 3</a:t>
            </a:r>
            <a:endParaRPr lang="en-US" b="1" dirty="0"/>
          </a:p>
        </p:txBody>
      </p:sp>
      <p:sp>
        <p:nvSpPr>
          <p:cNvPr id="109" name="TextBox 108"/>
          <p:cNvSpPr txBox="1"/>
          <p:nvPr/>
        </p:nvSpPr>
        <p:spPr>
          <a:xfrm>
            <a:off x="1600200" y="5306687"/>
            <a:ext cx="951671" cy="307777"/>
          </a:xfrm>
          <a:prstGeom prst="rect">
            <a:avLst/>
          </a:prstGeom>
          <a:noFill/>
        </p:spPr>
        <p:txBody>
          <a:bodyPr wrap="none" rtlCol="0">
            <a:spAutoFit/>
          </a:bodyPr>
          <a:lstStyle/>
          <a:p>
            <a:r>
              <a:rPr lang="en-US" sz="1400" b="1" dirty="0" smtClean="0"/>
              <a:t>VV = [0, 0]</a:t>
            </a:r>
            <a:endParaRPr lang="en-US" sz="1400" b="1" dirty="0"/>
          </a:p>
        </p:txBody>
      </p:sp>
      <p:sp>
        <p:nvSpPr>
          <p:cNvPr id="46" name="Rectangle 45"/>
          <p:cNvSpPr/>
          <p:nvPr/>
        </p:nvSpPr>
        <p:spPr>
          <a:xfrm>
            <a:off x="6781800" y="4191000"/>
            <a:ext cx="1130839" cy="762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a:off x="1600201" y="4040088"/>
            <a:ext cx="957796" cy="1674912"/>
          </a:xfrm>
          <a:prstGeom prst="roundRect">
            <a:avLst/>
          </a:prstGeom>
          <a:noFill/>
          <a:ln w="38100">
            <a:solidFill>
              <a:schemeClr val="accent6">
                <a:lumMod val="7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endParaRPr lang="en-US" sz="2000" b="1" dirty="0" smtClean="0"/>
          </a:p>
        </p:txBody>
      </p:sp>
      <p:sp>
        <p:nvSpPr>
          <p:cNvPr id="9" name="Rectangle 8"/>
          <p:cNvSpPr/>
          <p:nvPr/>
        </p:nvSpPr>
        <p:spPr>
          <a:xfrm>
            <a:off x="381000" y="1905000"/>
            <a:ext cx="8206845" cy="1622668"/>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p:cNvCxnSpPr/>
          <p:nvPr/>
        </p:nvCxnSpPr>
        <p:spPr>
          <a:xfrm>
            <a:off x="6076453" y="2590417"/>
            <a:ext cx="342900" cy="2188027"/>
          </a:xfrm>
          <a:prstGeom prst="straightConnector1">
            <a:avLst/>
          </a:prstGeom>
          <a:ln w="22225">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5029200" y="3502223"/>
            <a:ext cx="2768900" cy="307777"/>
          </a:xfrm>
          <a:prstGeom prst="rect">
            <a:avLst/>
          </a:prstGeom>
          <a:solidFill>
            <a:schemeClr val="bg1"/>
          </a:solidFill>
        </p:spPr>
        <p:txBody>
          <a:bodyPr wrap="none" rtlCol="0">
            <a:spAutoFit/>
          </a:bodyPr>
          <a:lstStyle/>
          <a:p>
            <a:r>
              <a:rPr lang="en-US" sz="1400" b="1" dirty="0" smtClean="0"/>
              <a:t>replicate(comment, </a:t>
            </a:r>
            <a:r>
              <a:rPr lang="en-US" sz="1400" b="1" dirty="0" err="1" smtClean="0"/>
              <a:t>ut</a:t>
            </a:r>
            <a:r>
              <a:rPr lang="en-US" sz="1400" b="1" dirty="0" smtClean="0"/>
              <a:t> = 1,              )</a:t>
            </a:r>
            <a:endParaRPr lang="en-US" b="1" dirty="0"/>
          </a:p>
        </p:txBody>
      </p:sp>
      <p:grpSp>
        <p:nvGrpSpPr>
          <p:cNvPr id="134" name="Group 133"/>
          <p:cNvGrpSpPr/>
          <p:nvPr/>
        </p:nvGrpSpPr>
        <p:grpSpPr>
          <a:xfrm>
            <a:off x="7086600" y="3275111"/>
            <a:ext cx="535972" cy="736233"/>
            <a:chOff x="4375610" y="2540367"/>
            <a:chExt cx="535972" cy="736233"/>
          </a:xfrm>
        </p:grpSpPr>
        <p:sp>
          <p:nvSpPr>
            <p:cNvPr id="135" name="Left Bracket 134"/>
            <p:cNvSpPr/>
            <p:nvPr/>
          </p:nvSpPr>
          <p:spPr>
            <a:xfrm>
              <a:off x="4407258" y="2591867"/>
              <a:ext cx="88542" cy="608533"/>
            </a:xfrm>
            <a:prstGeom prst="leftBracket">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Right Bracket 135"/>
            <p:cNvSpPr/>
            <p:nvPr/>
          </p:nvSpPr>
          <p:spPr>
            <a:xfrm>
              <a:off x="4748560" y="2590800"/>
              <a:ext cx="91440" cy="608533"/>
            </a:xfrm>
            <a:prstGeom prst="rightBracket">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TextBox 137"/>
            <p:cNvSpPr txBox="1"/>
            <p:nvPr/>
          </p:nvSpPr>
          <p:spPr>
            <a:xfrm>
              <a:off x="4382800" y="2968823"/>
              <a:ext cx="528782" cy="307777"/>
            </a:xfrm>
            <a:prstGeom prst="rect">
              <a:avLst/>
            </a:prstGeom>
            <a:noFill/>
          </p:spPr>
          <p:txBody>
            <a:bodyPr wrap="square" rtlCol="0">
              <a:spAutoFit/>
            </a:bodyPr>
            <a:lstStyle/>
            <a:p>
              <a:r>
                <a:rPr lang="en-US" sz="1400" dirty="0" smtClean="0"/>
                <a:t>0   0</a:t>
              </a:r>
              <a:endParaRPr lang="en-US" sz="1400" dirty="0"/>
            </a:p>
          </p:txBody>
        </p:sp>
        <p:sp>
          <p:nvSpPr>
            <p:cNvPr id="139" name="TextBox 138"/>
            <p:cNvSpPr txBox="1"/>
            <p:nvPr/>
          </p:nvSpPr>
          <p:spPr>
            <a:xfrm>
              <a:off x="4382800" y="2740223"/>
              <a:ext cx="528782" cy="307777"/>
            </a:xfrm>
            <a:prstGeom prst="rect">
              <a:avLst/>
            </a:prstGeom>
            <a:noFill/>
          </p:spPr>
          <p:txBody>
            <a:bodyPr wrap="square" rtlCol="0">
              <a:spAutoFit/>
            </a:bodyPr>
            <a:lstStyle/>
            <a:p>
              <a:r>
                <a:rPr lang="en-US" sz="1400" dirty="0" smtClean="0"/>
                <a:t>0   0</a:t>
              </a:r>
              <a:endParaRPr lang="en-US" sz="1400" dirty="0"/>
            </a:p>
          </p:txBody>
        </p:sp>
        <p:sp>
          <p:nvSpPr>
            <p:cNvPr id="137" name="TextBox 136"/>
            <p:cNvSpPr txBox="1"/>
            <p:nvPr/>
          </p:nvSpPr>
          <p:spPr>
            <a:xfrm>
              <a:off x="4375610" y="2540367"/>
              <a:ext cx="533760" cy="307777"/>
            </a:xfrm>
            <a:prstGeom prst="rect">
              <a:avLst/>
            </a:prstGeom>
            <a:noFill/>
          </p:spPr>
          <p:txBody>
            <a:bodyPr wrap="square" rtlCol="0">
              <a:spAutoFit/>
            </a:bodyPr>
            <a:lstStyle/>
            <a:p>
              <a:r>
                <a:rPr lang="en-US" sz="1400" dirty="0"/>
                <a:t>4</a:t>
              </a:r>
              <a:r>
                <a:rPr lang="en-US" sz="1400" dirty="0" smtClean="0"/>
                <a:t>   0</a:t>
              </a:r>
              <a:endParaRPr lang="en-US" sz="1400" dirty="0"/>
            </a:p>
          </p:txBody>
        </p:sp>
      </p:grpSp>
      <p:sp>
        <p:nvSpPr>
          <p:cNvPr id="97" name="Rounded Rectangle 96"/>
          <p:cNvSpPr/>
          <p:nvPr/>
        </p:nvSpPr>
        <p:spPr>
          <a:xfrm>
            <a:off x="7115676" y="3276600"/>
            <a:ext cx="387022" cy="261864"/>
          </a:xfrm>
          <a:prstGeom prst="roundRect">
            <a:avLst/>
          </a:prstGeom>
          <a:noFill/>
          <a:ln w="38100">
            <a:solidFill>
              <a:schemeClr val="accent6">
                <a:lumMod val="7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endParaRPr lang="en-US" sz="2000" b="1" dirty="0" smtClean="0"/>
          </a:p>
        </p:txBody>
      </p:sp>
      <p:sp>
        <p:nvSpPr>
          <p:cNvPr id="96" name="Rounded Rectangle 95"/>
          <p:cNvSpPr/>
          <p:nvPr/>
        </p:nvSpPr>
        <p:spPr>
          <a:xfrm>
            <a:off x="6934200" y="3112607"/>
            <a:ext cx="819988" cy="927482"/>
          </a:xfrm>
          <a:prstGeom prst="roundRect">
            <a:avLst/>
          </a:prstGeom>
          <a:noFill/>
          <a:ln w="38100">
            <a:solidFill>
              <a:schemeClr val="accent6">
                <a:lumMod val="7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endParaRPr lang="en-US" sz="2000" b="1" dirty="0" smtClean="0"/>
          </a:p>
        </p:txBody>
      </p:sp>
    </p:spTree>
    <p:extLst>
      <p:ext uri="{BB962C8B-B14F-4D97-AF65-F5344CB8AC3E}">
        <p14:creationId xmlns:p14="http://schemas.microsoft.com/office/powerpoint/2010/main" val="278262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95"/>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96"/>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0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7"/>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106"/>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03"/>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4" grpId="0"/>
      <p:bldP spid="94" grpId="0"/>
      <p:bldP spid="103" grpId="0" animBg="1"/>
      <p:bldP spid="103" grpId="1" animBg="1"/>
      <p:bldP spid="106" grpId="0" animBg="1"/>
      <p:bldP spid="106" grpId="1" animBg="1"/>
      <p:bldP spid="107" grpId="0" animBg="1"/>
      <p:bldP spid="46" grpId="0" animBg="1"/>
      <p:bldP spid="95" grpId="0" animBg="1"/>
      <p:bldP spid="95" grpId="1" animBg="1"/>
      <p:bldP spid="75" grpId="0" animBg="1"/>
      <p:bldP spid="97" grpId="0" animBg="1"/>
      <p:bldP spid="97" grpId="1" animBg="1"/>
      <p:bldP spid="96" grpId="0" animBg="1"/>
      <p:bldP spid="9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Complete and Nearest Dependencies</a:t>
            </a:r>
            <a:endParaRPr lang="en-US" b="1" dirty="0"/>
          </a:p>
        </p:txBody>
      </p:sp>
      <p:sp>
        <p:nvSpPr>
          <p:cNvPr id="3" name="Content Placeholder 2"/>
          <p:cNvSpPr>
            <a:spLocks noGrp="1"/>
          </p:cNvSpPr>
          <p:nvPr>
            <p:ph idx="1"/>
          </p:nvPr>
        </p:nvSpPr>
        <p:spPr/>
        <p:txBody>
          <a:bodyPr/>
          <a:lstStyle/>
          <a:p>
            <a:r>
              <a:rPr lang="en-US" sz="2800" dirty="0" smtClean="0"/>
              <a:t>Transitivity </a:t>
            </a:r>
            <a:r>
              <a:rPr lang="en-US" sz="2800" dirty="0"/>
              <a:t>of causality</a:t>
            </a:r>
          </a:p>
          <a:p>
            <a:pPr lvl="1"/>
            <a:r>
              <a:rPr lang="en-US" sz="2400" dirty="0"/>
              <a:t>If </a:t>
            </a:r>
            <a:r>
              <a:rPr lang="en-US" sz="2400" dirty="0" smtClean="0"/>
              <a:t>B </a:t>
            </a:r>
            <a:r>
              <a:rPr lang="en-US" sz="2400" dirty="0"/>
              <a:t>depends on A</a:t>
            </a:r>
            <a:r>
              <a:rPr lang="en-US" sz="2400" dirty="0" smtClean="0"/>
              <a:t>, </a:t>
            </a:r>
            <a:r>
              <a:rPr lang="en-US" sz="2400" dirty="0"/>
              <a:t>C depends on </a:t>
            </a:r>
            <a:r>
              <a:rPr lang="en-US" sz="2400" dirty="0" smtClean="0"/>
              <a:t>B, then </a:t>
            </a:r>
            <a:r>
              <a:rPr lang="en-US" sz="2400" dirty="0"/>
              <a:t>C </a:t>
            </a:r>
            <a:r>
              <a:rPr lang="en-US" sz="2400" dirty="0" smtClean="0"/>
              <a:t>depends </a:t>
            </a:r>
            <a:r>
              <a:rPr lang="en-US" sz="2400" dirty="0"/>
              <a:t>on </a:t>
            </a:r>
            <a:r>
              <a:rPr lang="en-US" sz="2400" dirty="0" smtClean="0"/>
              <a:t>A.</a:t>
            </a:r>
          </a:p>
          <a:p>
            <a:r>
              <a:rPr lang="en-US" sz="2800" dirty="0" smtClean="0"/>
              <a:t>Tracking nearest dependencies</a:t>
            </a:r>
          </a:p>
          <a:p>
            <a:pPr lvl="1"/>
            <a:r>
              <a:rPr lang="en-US" sz="2400" dirty="0" smtClean="0"/>
              <a:t>Reduces dependency metadata size</a:t>
            </a:r>
          </a:p>
          <a:p>
            <a:pPr lvl="1"/>
            <a:r>
              <a:rPr lang="en-US" sz="2400" dirty="0" smtClean="0"/>
              <a:t>Does not affect correctness</a:t>
            </a: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
        <p:nvSpPr>
          <p:cNvPr id="5" name="TextBox 4"/>
          <p:cNvSpPr txBox="1"/>
          <p:nvPr/>
        </p:nvSpPr>
        <p:spPr>
          <a:xfrm>
            <a:off x="6040516" y="4304047"/>
            <a:ext cx="1731884" cy="830997"/>
          </a:xfrm>
          <a:prstGeom prst="rect">
            <a:avLst/>
          </a:prstGeom>
          <a:noFill/>
        </p:spPr>
        <p:txBody>
          <a:bodyPr wrap="none" rtlCol="0">
            <a:spAutoFit/>
          </a:bodyPr>
          <a:lstStyle/>
          <a:p>
            <a:pPr algn="ctr"/>
            <a:r>
              <a:rPr lang="en-US" sz="2400" b="1" dirty="0" smtClean="0">
                <a:solidFill>
                  <a:schemeClr val="tx2">
                    <a:lumMod val="60000"/>
                    <a:lumOff val="40000"/>
                  </a:schemeClr>
                </a:solidFill>
              </a:rPr>
              <a:t>C: write</a:t>
            </a:r>
            <a:br>
              <a:rPr lang="en-US" sz="2400" b="1" dirty="0" smtClean="0">
                <a:solidFill>
                  <a:schemeClr val="tx2">
                    <a:lumMod val="60000"/>
                    <a:lumOff val="40000"/>
                  </a:schemeClr>
                </a:solidFill>
              </a:rPr>
            </a:br>
            <a:r>
              <a:rPr lang="en-US" sz="2400" b="1" dirty="0" smtClean="0">
                <a:solidFill>
                  <a:schemeClr val="tx2">
                    <a:lumMod val="60000"/>
                    <a:lumOff val="40000"/>
                  </a:schemeClr>
                </a:solidFill>
              </a:rPr>
              <a:t> Comment 2</a:t>
            </a:r>
          </a:p>
        </p:txBody>
      </p:sp>
      <p:sp>
        <p:nvSpPr>
          <p:cNvPr id="8" name="TextBox 7"/>
          <p:cNvSpPr txBox="1"/>
          <p:nvPr/>
        </p:nvSpPr>
        <p:spPr>
          <a:xfrm>
            <a:off x="1525745" y="4304047"/>
            <a:ext cx="1197187" cy="830997"/>
          </a:xfrm>
          <a:prstGeom prst="rect">
            <a:avLst/>
          </a:prstGeom>
          <a:noFill/>
        </p:spPr>
        <p:txBody>
          <a:bodyPr wrap="none" rtlCol="0">
            <a:spAutoFit/>
          </a:bodyPr>
          <a:lstStyle/>
          <a:p>
            <a:pPr algn="ctr"/>
            <a:r>
              <a:rPr lang="en-US" sz="2400" b="1" dirty="0" smtClean="0">
                <a:solidFill>
                  <a:schemeClr val="tx2">
                    <a:lumMod val="60000"/>
                    <a:lumOff val="40000"/>
                  </a:schemeClr>
                </a:solidFill>
              </a:rPr>
              <a:t>A: write</a:t>
            </a:r>
            <a:br>
              <a:rPr lang="en-US" sz="2400" b="1" dirty="0" smtClean="0">
                <a:solidFill>
                  <a:schemeClr val="tx2">
                    <a:lumMod val="60000"/>
                    <a:lumOff val="40000"/>
                  </a:schemeClr>
                </a:solidFill>
              </a:rPr>
            </a:br>
            <a:r>
              <a:rPr lang="en-US" sz="2400" b="1" dirty="0" smtClean="0">
                <a:solidFill>
                  <a:schemeClr val="tx2">
                    <a:lumMod val="60000"/>
                    <a:lumOff val="40000"/>
                  </a:schemeClr>
                </a:solidFill>
              </a:rPr>
              <a:t>Photo</a:t>
            </a:r>
            <a:endParaRPr lang="en-US" sz="2400" b="1" dirty="0">
              <a:solidFill>
                <a:schemeClr val="tx2">
                  <a:lumMod val="60000"/>
                  <a:lumOff val="40000"/>
                </a:schemeClr>
              </a:solidFill>
            </a:endParaRPr>
          </a:p>
        </p:txBody>
      </p:sp>
      <p:sp>
        <p:nvSpPr>
          <p:cNvPr id="9" name="TextBox 8"/>
          <p:cNvSpPr txBox="1"/>
          <p:nvPr/>
        </p:nvSpPr>
        <p:spPr>
          <a:xfrm>
            <a:off x="3366244" y="4304047"/>
            <a:ext cx="1662956" cy="830997"/>
          </a:xfrm>
          <a:prstGeom prst="rect">
            <a:avLst/>
          </a:prstGeom>
          <a:noFill/>
        </p:spPr>
        <p:txBody>
          <a:bodyPr wrap="none" rtlCol="0">
            <a:spAutoFit/>
          </a:bodyPr>
          <a:lstStyle/>
          <a:p>
            <a:pPr algn="ctr"/>
            <a:r>
              <a:rPr lang="en-US" sz="2400" b="1" dirty="0" smtClean="0">
                <a:solidFill>
                  <a:schemeClr val="tx2">
                    <a:lumMod val="60000"/>
                    <a:lumOff val="40000"/>
                  </a:schemeClr>
                </a:solidFill>
              </a:rPr>
              <a:t>B: write</a:t>
            </a:r>
            <a:br>
              <a:rPr lang="en-US" sz="2400" b="1" dirty="0" smtClean="0">
                <a:solidFill>
                  <a:schemeClr val="tx2">
                    <a:lumMod val="60000"/>
                    <a:lumOff val="40000"/>
                  </a:schemeClr>
                </a:solidFill>
              </a:rPr>
            </a:br>
            <a:r>
              <a:rPr lang="en-US" sz="2400" b="1" dirty="0" smtClean="0">
                <a:solidFill>
                  <a:schemeClr val="tx2">
                    <a:lumMod val="60000"/>
                    <a:lumOff val="40000"/>
                  </a:schemeClr>
                </a:solidFill>
              </a:rPr>
              <a:t>Comment 1</a:t>
            </a:r>
          </a:p>
        </p:txBody>
      </p:sp>
      <p:cxnSp>
        <p:nvCxnSpPr>
          <p:cNvPr id="10" name="Straight Arrow Connector 9"/>
          <p:cNvCxnSpPr>
            <a:stCxn id="9" idx="3"/>
            <a:endCxn id="5" idx="1"/>
          </p:cNvCxnSpPr>
          <p:nvPr/>
        </p:nvCxnSpPr>
        <p:spPr>
          <a:xfrm>
            <a:off x="5029200" y="4719546"/>
            <a:ext cx="1011316" cy="0"/>
          </a:xfrm>
          <a:prstGeom prst="straightConnector1">
            <a:avLst/>
          </a:prstGeom>
          <a:ln w="22225">
            <a:solidFill>
              <a:schemeClr val="tx1"/>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3"/>
            <a:endCxn id="9" idx="1"/>
          </p:cNvCxnSpPr>
          <p:nvPr/>
        </p:nvCxnSpPr>
        <p:spPr>
          <a:xfrm>
            <a:off x="2722932" y="4719546"/>
            <a:ext cx="643312" cy="0"/>
          </a:xfrm>
          <a:prstGeom prst="straightConnector1">
            <a:avLst/>
          </a:prstGeom>
          <a:ln w="22225">
            <a:solidFill>
              <a:schemeClr val="tx1"/>
            </a:solidFill>
            <a:tailEnd type="arrow" w="med" len="lg"/>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1371601" y="4060791"/>
            <a:ext cx="3657600" cy="1204950"/>
          </a:xfrm>
          <a:prstGeom prst="roundRect">
            <a:avLst/>
          </a:prstGeom>
          <a:noFill/>
          <a:ln w="38100">
            <a:solidFill>
              <a:schemeClr val="accent6">
                <a:lumMod val="7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endParaRPr lang="en-US" sz="2000" b="1" dirty="0" smtClean="0"/>
          </a:p>
        </p:txBody>
      </p:sp>
      <p:sp>
        <p:nvSpPr>
          <p:cNvPr id="17" name="Rounded Rectangle 16"/>
          <p:cNvSpPr/>
          <p:nvPr/>
        </p:nvSpPr>
        <p:spPr>
          <a:xfrm>
            <a:off x="619251" y="5448303"/>
            <a:ext cx="1819149" cy="571497"/>
          </a:xfrm>
          <a:prstGeom prst="roundRect">
            <a:avLst/>
          </a:prstGeom>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t>Complete Dependencies</a:t>
            </a:r>
          </a:p>
        </p:txBody>
      </p:sp>
      <p:cxnSp>
        <p:nvCxnSpPr>
          <p:cNvPr id="18" name="Straight Arrow Connector 17"/>
          <p:cNvCxnSpPr>
            <a:stCxn id="17" idx="3"/>
            <a:endCxn id="16" idx="2"/>
          </p:cNvCxnSpPr>
          <p:nvPr/>
        </p:nvCxnSpPr>
        <p:spPr>
          <a:xfrm flipV="1">
            <a:off x="2438400" y="5265741"/>
            <a:ext cx="762001" cy="468311"/>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3366244" y="4314196"/>
            <a:ext cx="1586756" cy="820847"/>
          </a:xfrm>
          <a:prstGeom prst="roundRect">
            <a:avLst/>
          </a:prstGeom>
          <a:noFill/>
          <a:ln w="38100">
            <a:solidFill>
              <a:srgbClr val="92D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endParaRPr lang="en-US" sz="2000" b="1" dirty="0" smtClean="0"/>
          </a:p>
        </p:txBody>
      </p:sp>
      <p:sp>
        <p:nvSpPr>
          <p:cNvPr id="24" name="Rounded Rectangle 23"/>
          <p:cNvSpPr/>
          <p:nvPr/>
        </p:nvSpPr>
        <p:spPr>
          <a:xfrm>
            <a:off x="5029200" y="5448303"/>
            <a:ext cx="1819149" cy="571497"/>
          </a:xfrm>
          <a:prstGeom prst="roundRect">
            <a:avLst/>
          </a:prstGeom>
          <a:noFill/>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t>Nearest Dependencies</a:t>
            </a:r>
          </a:p>
        </p:txBody>
      </p:sp>
      <p:cxnSp>
        <p:nvCxnSpPr>
          <p:cNvPr id="25" name="Straight Arrow Connector 24"/>
          <p:cNvCxnSpPr>
            <a:stCxn id="24" idx="1"/>
          </p:cNvCxnSpPr>
          <p:nvPr/>
        </p:nvCxnSpPr>
        <p:spPr>
          <a:xfrm flipH="1" flipV="1">
            <a:off x="4195826" y="5125857"/>
            <a:ext cx="833374" cy="608195"/>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01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6" grpId="0" animBg="1"/>
      <p:bldP spid="17" grpId="0" animBg="1"/>
      <p:bldP spid="21"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DM Protocol: Benefits</a:t>
            </a:r>
            <a:endParaRPr lang="en-US" sz="4000" b="1" dirty="0"/>
          </a:p>
        </p:txBody>
      </p:sp>
      <p:sp>
        <p:nvSpPr>
          <p:cNvPr id="3" name="Content Placeholder 2"/>
          <p:cNvSpPr>
            <a:spLocks noGrp="1"/>
          </p:cNvSpPr>
          <p:nvPr>
            <p:ph idx="1"/>
          </p:nvPr>
        </p:nvSpPr>
        <p:spPr>
          <a:xfrm>
            <a:off x="533400" y="1600200"/>
            <a:ext cx="8229600" cy="4525963"/>
          </a:xfrm>
        </p:spPr>
        <p:txBody>
          <a:bodyPr>
            <a:normAutofit/>
          </a:bodyPr>
          <a:lstStyle/>
          <a:p>
            <a:r>
              <a:rPr lang="en-US" sz="2800" dirty="0" smtClean="0"/>
              <a:t>Keeps dependency metadata small and bounded</a:t>
            </a:r>
          </a:p>
          <a:p>
            <a:pPr lvl="1"/>
            <a:r>
              <a:rPr lang="en-US" sz="2400" dirty="0" smtClean="0"/>
              <a:t>Only tracks nearest dependencies</a:t>
            </a:r>
            <a:r>
              <a:rPr lang="en-US" sz="2400" b="1" dirty="0" smtClean="0"/>
              <a:t> </a:t>
            </a:r>
            <a:r>
              <a:rPr lang="en-US" sz="2400" dirty="0" smtClean="0"/>
              <a:t>by</a:t>
            </a:r>
            <a:br>
              <a:rPr lang="en-US" sz="2400" dirty="0" smtClean="0"/>
            </a:br>
            <a:r>
              <a:rPr lang="en-US" sz="2400" dirty="0" smtClean="0"/>
              <a:t>resetting the client DM after each update</a:t>
            </a:r>
          </a:p>
          <a:p>
            <a:pPr lvl="1"/>
            <a:r>
              <a:rPr lang="en-US" sz="2400" dirty="0"/>
              <a:t>N</a:t>
            </a:r>
            <a:r>
              <a:rPr lang="en-US" sz="2400" dirty="0" smtClean="0"/>
              <a:t>umber of elements in a DM is fixed</a:t>
            </a:r>
          </a:p>
          <a:p>
            <a:pPr lvl="1"/>
            <a:r>
              <a:rPr lang="en-US" sz="2400" dirty="0" smtClean="0"/>
              <a:t>Utilizes sparse matrix encoding</a:t>
            </a: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34411151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Outline</a:t>
            </a:r>
            <a:endParaRPr lang="en-US" sz="4000" b="1" dirty="0"/>
          </a:p>
        </p:txBody>
      </p:sp>
      <p:sp>
        <p:nvSpPr>
          <p:cNvPr id="3" name="Content Placeholder 2"/>
          <p:cNvSpPr>
            <a:spLocks noGrp="1"/>
          </p:cNvSpPr>
          <p:nvPr>
            <p:ph idx="1"/>
          </p:nvPr>
        </p:nvSpPr>
        <p:spPr/>
        <p:txBody>
          <a:bodyPr>
            <a:normAutofit/>
          </a:bodyPr>
          <a:lstStyle/>
          <a:p>
            <a:r>
              <a:rPr lang="en-US" sz="2800" dirty="0" smtClean="0">
                <a:solidFill>
                  <a:schemeClr val="bg1">
                    <a:lumMod val="50000"/>
                  </a:schemeClr>
                </a:solidFill>
              </a:rPr>
              <a:t>DM protocol</a:t>
            </a:r>
          </a:p>
          <a:p>
            <a:r>
              <a:rPr lang="en-US" sz="2800" b="1" dirty="0" smtClean="0"/>
              <a:t>DM-Clock protocol</a:t>
            </a:r>
          </a:p>
          <a:p>
            <a:r>
              <a:rPr lang="en-US" sz="2800" dirty="0" smtClean="0">
                <a:solidFill>
                  <a:schemeClr val="bg1">
                    <a:lumMod val="50000"/>
                  </a:schemeClr>
                </a:solidFill>
              </a:rPr>
              <a:t>Evaluation</a:t>
            </a:r>
          </a:p>
          <a:p>
            <a:r>
              <a:rPr lang="en-US" sz="2800" dirty="0" smtClean="0">
                <a:solidFill>
                  <a:schemeClr val="bg1">
                    <a:lumMod val="50000"/>
                  </a:schemeClr>
                </a:solidFill>
              </a:rPr>
              <a:t>Conclusions</a:t>
            </a:r>
            <a:endParaRPr lang="en-US" sz="2800"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17166831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Read Transaction on Causal Snapshot</a:t>
            </a:r>
            <a:endParaRPr lang="en-US" sz="40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
        <p:nvSpPr>
          <p:cNvPr id="21" name="TextBox 20"/>
          <p:cNvSpPr txBox="1"/>
          <p:nvPr/>
        </p:nvSpPr>
        <p:spPr>
          <a:xfrm>
            <a:off x="1447800" y="1371600"/>
            <a:ext cx="1737976" cy="400110"/>
          </a:xfrm>
          <a:prstGeom prst="rect">
            <a:avLst/>
          </a:prstGeom>
          <a:noFill/>
        </p:spPr>
        <p:txBody>
          <a:bodyPr wrap="none" rtlCol="0">
            <a:spAutoFit/>
          </a:bodyPr>
          <a:lstStyle/>
          <a:p>
            <a:r>
              <a:rPr lang="en-US" sz="2000" b="1" dirty="0" smtClean="0"/>
              <a:t>Album</a:t>
            </a:r>
            <a:r>
              <a:rPr lang="en-US" sz="2000" dirty="0" smtClean="0"/>
              <a:t>: 	Public</a:t>
            </a:r>
            <a:endParaRPr lang="en-US" sz="2000" dirty="0"/>
          </a:p>
        </p:txBody>
      </p:sp>
      <p:sp>
        <p:nvSpPr>
          <p:cNvPr id="23" name="Rectangle 22"/>
          <p:cNvSpPr/>
          <p:nvPr/>
        </p:nvSpPr>
        <p:spPr>
          <a:xfrm>
            <a:off x="1295400" y="1371956"/>
            <a:ext cx="2971800" cy="44446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6200" y="1295400"/>
            <a:ext cx="1157689" cy="584775"/>
          </a:xfrm>
          <a:prstGeom prst="rect">
            <a:avLst/>
          </a:prstGeom>
          <a:noFill/>
        </p:spPr>
        <p:txBody>
          <a:bodyPr wrap="none" rtlCol="0">
            <a:spAutoFit/>
          </a:bodyPr>
          <a:lstStyle/>
          <a:p>
            <a:r>
              <a:rPr lang="en-US" sz="3200" b="1" dirty="0" smtClean="0"/>
              <a:t>Bob 1</a:t>
            </a:r>
            <a:endParaRPr lang="en-US" sz="3200" b="1" dirty="0"/>
          </a:p>
        </p:txBody>
      </p:sp>
      <p:sp>
        <p:nvSpPr>
          <p:cNvPr id="32" name="Rectangle 31"/>
          <p:cNvSpPr/>
          <p:nvPr/>
        </p:nvSpPr>
        <p:spPr>
          <a:xfrm>
            <a:off x="1291694" y="1993225"/>
            <a:ext cx="2975505" cy="13595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447800" y="2081806"/>
            <a:ext cx="756297" cy="369332"/>
          </a:xfrm>
          <a:prstGeom prst="rect">
            <a:avLst/>
          </a:prstGeom>
          <a:noFill/>
        </p:spPr>
        <p:txBody>
          <a:bodyPr wrap="none" rtlCol="0">
            <a:spAutoFit/>
          </a:bodyPr>
          <a:lstStyle/>
          <a:p>
            <a:r>
              <a:rPr lang="en-US" b="1" dirty="0" smtClean="0"/>
              <a:t>Photo</a:t>
            </a:r>
            <a:endParaRPr lang="en-US" b="1" dirty="0"/>
          </a:p>
        </p:txBody>
      </p:sp>
      <p:sp>
        <p:nvSpPr>
          <p:cNvPr id="40" name="TextBox 39"/>
          <p:cNvSpPr txBox="1"/>
          <p:nvPr/>
        </p:nvSpPr>
        <p:spPr>
          <a:xfrm>
            <a:off x="76200" y="2450781"/>
            <a:ext cx="1157689" cy="584775"/>
          </a:xfrm>
          <a:prstGeom prst="rect">
            <a:avLst/>
          </a:prstGeom>
          <a:noFill/>
        </p:spPr>
        <p:txBody>
          <a:bodyPr wrap="none" rtlCol="0">
            <a:spAutoFit/>
          </a:bodyPr>
          <a:lstStyle/>
          <a:p>
            <a:r>
              <a:rPr lang="en-US" sz="3200" b="1" dirty="0" smtClean="0"/>
              <a:t>Bob 2</a:t>
            </a:r>
            <a:endParaRPr lang="en-US" sz="3200" b="1" dirty="0"/>
          </a:p>
        </p:txBody>
      </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1987569"/>
            <a:ext cx="1524003" cy="1287783"/>
          </a:xfrm>
          <a:prstGeom prst="rect">
            <a:avLst/>
          </a:prstGeom>
        </p:spPr>
      </p:pic>
      <p:sp>
        <p:nvSpPr>
          <p:cNvPr id="43" name="TextBox 42"/>
          <p:cNvSpPr txBox="1"/>
          <p:nvPr/>
        </p:nvSpPr>
        <p:spPr>
          <a:xfrm>
            <a:off x="1447800" y="3511569"/>
            <a:ext cx="2755883" cy="707886"/>
          </a:xfrm>
          <a:prstGeom prst="rect">
            <a:avLst/>
          </a:prstGeom>
          <a:noFill/>
        </p:spPr>
        <p:txBody>
          <a:bodyPr wrap="none" rtlCol="0">
            <a:spAutoFit/>
          </a:bodyPr>
          <a:lstStyle/>
          <a:p>
            <a:r>
              <a:rPr lang="en-US" sz="2000" b="1" dirty="0" smtClean="0"/>
              <a:t>Album</a:t>
            </a:r>
            <a:r>
              <a:rPr lang="en-US" sz="2000" dirty="0" smtClean="0"/>
              <a:t>:	 </a:t>
            </a:r>
            <a:r>
              <a:rPr lang="en-US" sz="2000" strike="sngStrike" dirty="0" smtClean="0">
                <a:solidFill>
                  <a:srgbClr val="FF0000"/>
                </a:solidFill>
              </a:rPr>
              <a:t>Public</a:t>
            </a:r>
          </a:p>
          <a:p>
            <a:r>
              <a:rPr lang="en-US" sz="2000" dirty="0" smtClean="0"/>
              <a:t>           Only close friends!</a:t>
            </a:r>
            <a:endParaRPr lang="en-US" sz="2000" dirty="0"/>
          </a:p>
        </p:txBody>
      </p:sp>
      <p:sp>
        <p:nvSpPr>
          <p:cNvPr id="44" name="Rectangle 43"/>
          <p:cNvSpPr/>
          <p:nvPr/>
        </p:nvSpPr>
        <p:spPr>
          <a:xfrm>
            <a:off x="1295400" y="3511925"/>
            <a:ext cx="2971800" cy="6459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200" y="3435369"/>
            <a:ext cx="1157689" cy="584775"/>
          </a:xfrm>
          <a:prstGeom prst="rect">
            <a:avLst/>
          </a:prstGeom>
          <a:noFill/>
        </p:spPr>
        <p:txBody>
          <a:bodyPr wrap="none" rtlCol="0">
            <a:spAutoFit/>
          </a:bodyPr>
          <a:lstStyle/>
          <a:p>
            <a:r>
              <a:rPr lang="en-US" sz="3200" b="1" dirty="0" smtClean="0"/>
              <a:t>Bob 3</a:t>
            </a:r>
            <a:endParaRPr lang="en-US" sz="3200" b="1" dirty="0"/>
          </a:p>
        </p:txBody>
      </p:sp>
      <p:sp>
        <p:nvSpPr>
          <p:cNvPr id="46" name="Rectangle 45"/>
          <p:cNvSpPr/>
          <p:nvPr/>
        </p:nvSpPr>
        <p:spPr>
          <a:xfrm>
            <a:off x="1291694" y="4330600"/>
            <a:ext cx="2975505" cy="13595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1447800" y="4419181"/>
            <a:ext cx="756297" cy="369332"/>
          </a:xfrm>
          <a:prstGeom prst="rect">
            <a:avLst/>
          </a:prstGeom>
          <a:noFill/>
        </p:spPr>
        <p:txBody>
          <a:bodyPr wrap="none" rtlCol="0">
            <a:spAutoFit/>
          </a:bodyPr>
          <a:lstStyle/>
          <a:p>
            <a:r>
              <a:rPr lang="en-US" b="1" dirty="0" smtClean="0"/>
              <a:t>Photo</a:t>
            </a:r>
            <a:endParaRPr lang="en-US" b="1" dirty="0"/>
          </a:p>
        </p:txBody>
      </p:sp>
      <p:sp>
        <p:nvSpPr>
          <p:cNvPr id="48" name="TextBox 47"/>
          <p:cNvSpPr txBox="1"/>
          <p:nvPr/>
        </p:nvSpPr>
        <p:spPr>
          <a:xfrm>
            <a:off x="76200" y="4788156"/>
            <a:ext cx="1157689" cy="584775"/>
          </a:xfrm>
          <a:prstGeom prst="rect">
            <a:avLst/>
          </a:prstGeom>
          <a:noFill/>
        </p:spPr>
        <p:txBody>
          <a:bodyPr wrap="none" rtlCol="0">
            <a:spAutoFit/>
          </a:bodyPr>
          <a:lstStyle/>
          <a:p>
            <a:r>
              <a:rPr lang="en-US" sz="3200" b="1" dirty="0" smtClean="0"/>
              <a:t>Bob 4</a:t>
            </a:r>
            <a:endParaRPr lang="en-US" sz="3200" b="1" dirty="0"/>
          </a:p>
        </p:txBody>
      </p:sp>
      <p:pic>
        <p:nvPicPr>
          <p:cNvPr id="50" name="Picture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0203" y="4442294"/>
            <a:ext cx="1817896" cy="1136185"/>
          </a:xfrm>
          <a:prstGeom prst="rect">
            <a:avLst/>
          </a:prstGeom>
        </p:spPr>
      </p:pic>
      <p:sp>
        <p:nvSpPr>
          <p:cNvPr id="54" name="TextBox 53"/>
          <p:cNvSpPr txBox="1"/>
          <p:nvPr/>
        </p:nvSpPr>
        <p:spPr>
          <a:xfrm>
            <a:off x="1828800" y="6096000"/>
            <a:ext cx="1949765" cy="646331"/>
          </a:xfrm>
          <a:prstGeom prst="rect">
            <a:avLst/>
          </a:prstGeom>
          <a:noFill/>
        </p:spPr>
        <p:txBody>
          <a:bodyPr wrap="none" rtlCol="0">
            <a:spAutoFit/>
          </a:bodyPr>
          <a:lstStyle/>
          <a:p>
            <a:r>
              <a:rPr lang="en-US" sz="3600" b="1" dirty="0" smtClean="0"/>
              <a:t>Replica A</a:t>
            </a:r>
            <a:endParaRPr lang="en-US" sz="4400" b="1" dirty="0"/>
          </a:p>
        </p:txBody>
      </p:sp>
      <p:sp>
        <p:nvSpPr>
          <p:cNvPr id="55" name="TextBox 54"/>
          <p:cNvSpPr txBox="1"/>
          <p:nvPr/>
        </p:nvSpPr>
        <p:spPr>
          <a:xfrm>
            <a:off x="5406494" y="6096000"/>
            <a:ext cx="1949765" cy="646331"/>
          </a:xfrm>
          <a:prstGeom prst="rect">
            <a:avLst/>
          </a:prstGeom>
          <a:noFill/>
        </p:spPr>
        <p:txBody>
          <a:bodyPr wrap="none" rtlCol="0">
            <a:spAutoFit/>
          </a:bodyPr>
          <a:lstStyle/>
          <a:p>
            <a:r>
              <a:rPr lang="en-US" sz="3600" b="1" dirty="0" smtClean="0"/>
              <a:t>Replica B</a:t>
            </a:r>
            <a:endParaRPr lang="en-US" sz="4400" b="1" dirty="0"/>
          </a:p>
        </p:txBody>
      </p:sp>
      <p:sp>
        <p:nvSpPr>
          <p:cNvPr id="56" name="TextBox 55"/>
          <p:cNvSpPr txBox="1"/>
          <p:nvPr/>
        </p:nvSpPr>
        <p:spPr>
          <a:xfrm>
            <a:off x="4804306" y="1371600"/>
            <a:ext cx="1737976" cy="400110"/>
          </a:xfrm>
          <a:prstGeom prst="rect">
            <a:avLst/>
          </a:prstGeom>
          <a:noFill/>
        </p:spPr>
        <p:txBody>
          <a:bodyPr wrap="none" rtlCol="0">
            <a:spAutoFit/>
          </a:bodyPr>
          <a:lstStyle/>
          <a:p>
            <a:r>
              <a:rPr lang="en-US" sz="2000" b="1" dirty="0" smtClean="0"/>
              <a:t>Album</a:t>
            </a:r>
            <a:r>
              <a:rPr lang="en-US" sz="2000" dirty="0" smtClean="0"/>
              <a:t>: 	Public</a:t>
            </a:r>
            <a:endParaRPr lang="en-US" sz="2000" dirty="0"/>
          </a:p>
        </p:txBody>
      </p:sp>
      <p:sp>
        <p:nvSpPr>
          <p:cNvPr id="57" name="Rectangle 56"/>
          <p:cNvSpPr/>
          <p:nvPr/>
        </p:nvSpPr>
        <p:spPr>
          <a:xfrm>
            <a:off x="4651906" y="1371956"/>
            <a:ext cx="2971800" cy="44446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648200" y="1993225"/>
            <a:ext cx="2975505" cy="13595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4804306" y="2081806"/>
            <a:ext cx="756297" cy="369332"/>
          </a:xfrm>
          <a:prstGeom prst="rect">
            <a:avLst/>
          </a:prstGeom>
          <a:noFill/>
        </p:spPr>
        <p:txBody>
          <a:bodyPr wrap="none" rtlCol="0">
            <a:spAutoFit/>
          </a:bodyPr>
          <a:lstStyle/>
          <a:p>
            <a:r>
              <a:rPr lang="en-US" b="1" dirty="0" smtClean="0"/>
              <a:t>Photo</a:t>
            </a:r>
            <a:endParaRPr lang="en-US" b="1" dirty="0"/>
          </a:p>
        </p:txBody>
      </p:sp>
      <p:pic>
        <p:nvPicPr>
          <p:cNvPr id="60" name="Picture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1106" y="1987569"/>
            <a:ext cx="1524003" cy="1287783"/>
          </a:xfrm>
          <a:prstGeom prst="rect">
            <a:avLst/>
          </a:prstGeom>
        </p:spPr>
      </p:pic>
      <p:sp>
        <p:nvSpPr>
          <p:cNvPr id="61" name="TextBox 60"/>
          <p:cNvSpPr txBox="1"/>
          <p:nvPr/>
        </p:nvSpPr>
        <p:spPr>
          <a:xfrm>
            <a:off x="4804306" y="3511569"/>
            <a:ext cx="2813591" cy="707886"/>
          </a:xfrm>
          <a:prstGeom prst="rect">
            <a:avLst/>
          </a:prstGeom>
          <a:noFill/>
        </p:spPr>
        <p:txBody>
          <a:bodyPr wrap="none" rtlCol="0">
            <a:spAutoFit/>
          </a:bodyPr>
          <a:lstStyle/>
          <a:p>
            <a:r>
              <a:rPr lang="en-US" sz="2000" b="1" dirty="0" smtClean="0"/>
              <a:t>Album</a:t>
            </a:r>
            <a:r>
              <a:rPr lang="en-US" sz="2000" dirty="0" smtClean="0"/>
              <a:t>: 	</a:t>
            </a:r>
            <a:r>
              <a:rPr lang="en-US" sz="2000" strike="sngStrike" dirty="0" smtClean="0">
                <a:solidFill>
                  <a:srgbClr val="FF0000"/>
                </a:solidFill>
              </a:rPr>
              <a:t>Public</a:t>
            </a:r>
          </a:p>
          <a:p>
            <a:r>
              <a:rPr lang="en-US" sz="2000" dirty="0" smtClean="0"/>
              <a:t>            Only close friends!</a:t>
            </a:r>
            <a:endParaRPr lang="en-US" sz="2000" dirty="0"/>
          </a:p>
        </p:txBody>
      </p:sp>
      <p:sp>
        <p:nvSpPr>
          <p:cNvPr id="62" name="Rectangle 61"/>
          <p:cNvSpPr/>
          <p:nvPr/>
        </p:nvSpPr>
        <p:spPr>
          <a:xfrm>
            <a:off x="4651906" y="3511925"/>
            <a:ext cx="2971800" cy="68622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648200" y="4330600"/>
            <a:ext cx="2975505" cy="13595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4804306" y="4419181"/>
            <a:ext cx="756297" cy="369332"/>
          </a:xfrm>
          <a:prstGeom prst="rect">
            <a:avLst/>
          </a:prstGeom>
          <a:noFill/>
        </p:spPr>
        <p:txBody>
          <a:bodyPr wrap="none" rtlCol="0">
            <a:spAutoFit/>
          </a:bodyPr>
          <a:lstStyle/>
          <a:p>
            <a:r>
              <a:rPr lang="en-US" b="1" dirty="0" smtClean="0"/>
              <a:t>Photo</a:t>
            </a:r>
            <a:endParaRPr lang="en-US" b="1" dirty="0"/>
          </a:p>
        </p:txBody>
      </p:sp>
      <p:pic>
        <p:nvPicPr>
          <p:cNvPr id="65" name="Picture 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6709" y="4442294"/>
            <a:ext cx="1817896" cy="1136185"/>
          </a:xfrm>
          <a:prstGeom prst="rect">
            <a:avLst/>
          </a:prstGeom>
        </p:spPr>
      </p:pic>
      <p:sp>
        <p:nvSpPr>
          <p:cNvPr id="68" name="TextBox 67"/>
          <p:cNvSpPr txBox="1"/>
          <p:nvPr/>
        </p:nvSpPr>
        <p:spPr>
          <a:xfrm>
            <a:off x="7699906" y="1295400"/>
            <a:ext cx="1399742" cy="584775"/>
          </a:xfrm>
          <a:prstGeom prst="rect">
            <a:avLst/>
          </a:prstGeom>
          <a:noFill/>
        </p:spPr>
        <p:txBody>
          <a:bodyPr wrap="none" rtlCol="0">
            <a:spAutoFit/>
          </a:bodyPr>
          <a:lstStyle/>
          <a:p>
            <a:r>
              <a:rPr lang="en-US" sz="3200" b="1" dirty="0" smtClean="0"/>
              <a:t>Mom 1</a:t>
            </a:r>
            <a:endParaRPr lang="en-US" sz="3200" b="1" dirty="0"/>
          </a:p>
        </p:txBody>
      </p:sp>
      <p:sp>
        <p:nvSpPr>
          <p:cNvPr id="69" name="TextBox 68"/>
          <p:cNvSpPr txBox="1"/>
          <p:nvPr/>
        </p:nvSpPr>
        <p:spPr>
          <a:xfrm>
            <a:off x="7699906" y="4788156"/>
            <a:ext cx="1399742" cy="584775"/>
          </a:xfrm>
          <a:prstGeom prst="rect">
            <a:avLst/>
          </a:prstGeom>
          <a:noFill/>
        </p:spPr>
        <p:txBody>
          <a:bodyPr wrap="none" rtlCol="0">
            <a:spAutoFit/>
          </a:bodyPr>
          <a:lstStyle/>
          <a:p>
            <a:r>
              <a:rPr lang="en-US" sz="3200" b="1" dirty="0" smtClean="0"/>
              <a:t>Mom 2</a:t>
            </a:r>
            <a:endParaRPr lang="en-US" sz="3200" b="1" dirty="0"/>
          </a:p>
        </p:txBody>
      </p:sp>
      <p:sp>
        <p:nvSpPr>
          <p:cNvPr id="70" name="Rectangle 69"/>
          <p:cNvSpPr/>
          <p:nvPr/>
        </p:nvSpPr>
        <p:spPr>
          <a:xfrm>
            <a:off x="4419600" y="1295400"/>
            <a:ext cx="4648200" cy="584775"/>
          </a:xfrm>
          <a:prstGeom prst="rect">
            <a:avLst/>
          </a:prstGeom>
          <a:noFill/>
          <a:ln w="63500" cap="rnd"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419600" y="4267200"/>
            <a:ext cx="4648200" cy="1524713"/>
          </a:xfrm>
          <a:prstGeom prst="rect">
            <a:avLst/>
          </a:prstGeom>
          <a:noFill/>
          <a:ln w="63500" cap="rnd">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114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6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6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25" grpId="0"/>
      <p:bldP spid="32" grpId="0" animBg="1"/>
      <p:bldP spid="33" grpId="0"/>
      <p:bldP spid="40" grpId="0"/>
      <p:bldP spid="43" grpId="0"/>
      <p:bldP spid="44" grpId="0" animBg="1"/>
      <p:bldP spid="45" grpId="0"/>
      <p:bldP spid="46" grpId="0" animBg="1"/>
      <p:bldP spid="47" grpId="0"/>
      <p:bldP spid="48" grpId="0"/>
      <p:bldP spid="54" grpId="0"/>
      <p:bldP spid="55" grpId="0"/>
      <p:bldP spid="56" grpId="0"/>
      <p:bldP spid="57" grpId="0" animBg="1"/>
      <p:bldP spid="58" grpId="0" animBg="1"/>
      <p:bldP spid="59" grpId="0"/>
      <p:bldP spid="61" grpId="0"/>
      <p:bldP spid="62" grpId="0" animBg="1"/>
      <p:bldP spid="63" grpId="0" animBg="1"/>
      <p:bldP spid="64" grpId="0"/>
      <p:bldP spid="68" grpId="0"/>
      <p:bldP spid="69" grpId="0"/>
      <p:bldP spid="70"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normAutofit/>
          </a:bodyPr>
          <a:lstStyle/>
          <a:p>
            <a:r>
              <a:rPr lang="en-US" sz="2800" dirty="0" smtClean="0"/>
              <a:t>Provides causally consistent read-only transactions</a:t>
            </a:r>
            <a:endParaRPr lang="en-US" sz="2800" dirty="0"/>
          </a:p>
          <a:p>
            <a:r>
              <a:rPr lang="en-US" sz="2800" dirty="0" smtClean="0"/>
              <a:t>Requires </a:t>
            </a:r>
            <a:r>
              <a:rPr lang="en-US" sz="2800" dirty="0"/>
              <a:t>loosely synchronized clocks (NTP)</a:t>
            </a:r>
          </a:p>
          <a:p>
            <a:r>
              <a:rPr lang="en-US" sz="2800" dirty="0" smtClean="0"/>
              <a:t>Data structures</a:t>
            </a:r>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p:txBody>
      </p:sp>
      <p:sp>
        <p:nvSpPr>
          <p:cNvPr id="2" name="Title 1"/>
          <p:cNvSpPr>
            <a:spLocks noGrp="1"/>
          </p:cNvSpPr>
          <p:nvPr>
            <p:ph type="title"/>
          </p:nvPr>
        </p:nvSpPr>
        <p:spPr/>
        <p:txBody>
          <a:bodyPr>
            <a:normAutofit/>
          </a:bodyPr>
          <a:lstStyle/>
          <a:p>
            <a:r>
              <a:rPr lang="en-US" sz="4000" b="1" dirty="0" smtClean="0"/>
              <a:t>DM-Clock Protocol (1/2)</a:t>
            </a:r>
            <a:endParaRPr lang="en-US" sz="4000" b="1" dirty="0"/>
          </a:p>
        </p:txBody>
      </p:sp>
      <p:sp>
        <p:nvSpPr>
          <p:cNvPr id="44" name="Rounded Rectangle 43"/>
          <p:cNvSpPr/>
          <p:nvPr/>
        </p:nvSpPr>
        <p:spPr>
          <a:xfrm>
            <a:off x="6553201" y="4381503"/>
            <a:ext cx="2133599" cy="800097"/>
          </a:xfrm>
          <a:prstGeom prst="roundRect">
            <a:avLst/>
          </a:prstGeom>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t>Timestamps from physical clocks</a:t>
            </a:r>
          </a:p>
        </p:txBody>
      </p:sp>
      <p:sp>
        <p:nvSpPr>
          <p:cNvPr id="36" name="Slide Number Placeholder 35"/>
          <p:cNvSpPr>
            <a:spLocks noGrp="1"/>
          </p:cNvSpPr>
          <p:nvPr>
            <p:ph type="sldNum" sz="quarter" idx="12"/>
          </p:nvPr>
        </p:nvSpPr>
        <p:spPr/>
        <p:txBody>
          <a:bodyPr/>
          <a:lstStyle/>
          <a:p>
            <a:fld id="{B6F15528-21DE-4FAA-801E-634DDDAF4B2B}" type="slidenum">
              <a:rPr lang="en-US" smtClean="0"/>
              <a:pPr/>
              <a:t>25</a:t>
            </a:fld>
            <a:endParaRPr lang="en-US" dirty="0"/>
          </a:p>
        </p:txBody>
      </p:sp>
      <p:sp>
        <p:nvSpPr>
          <p:cNvPr id="41" name="Rounded Rectangle 40"/>
          <p:cNvSpPr/>
          <p:nvPr/>
        </p:nvSpPr>
        <p:spPr>
          <a:xfrm>
            <a:off x="1828800" y="4724400"/>
            <a:ext cx="3886200" cy="182880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Partition 0</a:t>
            </a:r>
          </a:p>
          <a:p>
            <a:pPr algn="ctr"/>
            <a:endParaRPr lang="en-US" b="1" dirty="0" smtClean="0"/>
          </a:p>
          <a:p>
            <a:pPr algn="ctr"/>
            <a:endParaRPr lang="en-US" b="1" dirty="0" smtClean="0"/>
          </a:p>
          <a:p>
            <a:pPr algn="ctr"/>
            <a:endParaRPr lang="en-US" b="1" dirty="0" smtClean="0"/>
          </a:p>
          <a:p>
            <a:pPr algn="ctr"/>
            <a:endParaRPr lang="en-US" b="1" dirty="0" smtClean="0"/>
          </a:p>
          <a:p>
            <a:pPr algn="ctr"/>
            <a:endParaRPr lang="en-US" b="1" dirty="0" smtClean="0"/>
          </a:p>
        </p:txBody>
      </p:sp>
      <p:sp>
        <p:nvSpPr>
          <p:cNvPr id="42" name="Rounded Rectangle 41"/>
          <p:cNvSpPr/>
          <p:nvPr/>
        </p:nvSpPr>
        <p:spPr>
          <a:xfrm>
            <a:off x="2779042" y="3352800"/>
            <a:ext cx="1945358" cy="114300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Client</a:t>
            </a:r>
          </a:p>
          <a:p>
            <a:pPr algn="ctr"/>
            <a:endParaRPr lang="en-US" b="1" dirty="0" smtClean="0"/>
          </a:p>
          <a:p>
            <a:pPr algn="ctr"/>
            <a:endParaRPr lang="en-US" b="1" dirty="0" smtClean="0"/>
          </a:p>
          <a:p>
            <a:endParaRPr lang="en-US" b="1" dirty="0" smtClean="0"/>
          </a:p>
        </p:txBody>
      </p:sp>
      <p:sp>
        <p:nvSpPr>
          <p:cNvPr id="43" name="Left Bracket 42"/>
          <p:cNvSpPr/>
          <p:nvPr/>
        </p:nvSpPr>
        <p:spPr>
          <a:xfrm>
            <a:off x="3758779" y="5146088"/>
            <a:ext cx="88542" cy="213286"/>
          </a:xfrm>
          <a:prstGeom prst="leftBracket">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Right Bracket 44"/>
          <p:cNvSpPr/>
          <p:nvPr/>
        </p:nvSpPr>
        <p:spPr>
          <a:xfrm>
            <a:off x="4136881" y="5146088"/>
            <a:ext cx="91440" cy="213286"/>
          </a:xfrm>
          <a:prstGeom prst="rightBracket">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p:cNvSpPr txBox="1"/>
          <p:nvPr/>
        </p:nvSpPr>
        <p:spPr>
          <a:xfrm>
            <a:off x="3763930" y="5102423"/>
            <a:ext cx="235791" cy="307777"/>
          </a:xfrm>
          <a:prstGeom prst="rect">
            <a:avLst/>
          </a:prstGeom>
          <a:noFill/>
        </p:spPr>
        <p:txBody>
          <a:bodyPr wrap="square" rtlCol="0">
            <a:spAutoFit/>
          </a:bodyPr>
          <a:lstStyle/>
          <a:p>
            <a:r>
              <a:rPr lang="en-US" sz="1400" dirty="0" smtClean="0"/>
              <a:t>3</a:t>
            </a:r>
            <a:endParaRPr lang="en-US" sz="1400" dirty="0"/>
          </a:p>
        </p:txBody>
      </p:sp>
      <p:sp>
        <p:nvSpPr>
          <p:cNvPr id="48" name="TextBox 47"/>
          <p:cNvSpPr txBox="1"/>
          <p:nvPr/>
        </p:nvSpPr>
        <p:spPr>
          <a:xfrm>
            <a:off x="3979208" y="5102423"/>
            <a:ext cx="235791" cy="307777"/>
          </a:xfrm>
          <a:prstGeom prst="rect">
            <a:avLst/>
          </a:prstGeom>
          <a:noFill/>
        </p:spPr>
        <p:txBody>
          <a:bodyPr wrap="square" rtlCol="0">
            <a:spAutoFit/>
          </a:bodyPr>
          <a:lstStyle/>
          <a:p>
            <a:r>
              <a:rPr lang="en-US" sz="1400" dirty="0"/>
              <a:t>8</a:t>
            </a:r>
          </a:p>
        </p:txBody>
      </p:sp>
      <p:sp>
        <p:nvSpPr>
          <p:cNvPr id="49" name="TextBox 48"/>
          <p:cNvSpPr txBox="1"/>
          <p:nvPr/>
        </p:nvSpPr>
        <p:spPr>
          <a:xfrm>
            <a:off x="1905001" y="5313782"/>
            <a:ext cx="3809999" cy="338554"/>
          </a:xfrm>
          <a:prstGeom prst="rect">
            <a:avLst/>
          </a:prstGeom>
          <a:noFill/>
        </p:spPr>
        <p:txBody>
          <a:bodyPr wrap="square" rtlCol="0">
            <a:spAutoFit/>
          </a:bodyPr>
          <a:lstStyle/>
          <a:p>
            <a:r>
              <a:rPr lang="en-US" sz="1600" dirty="0" smtClean="0"/>
              <a:t>Item A, </a:t>
            </a:r>
            <a:r>
              <a:rPr lang="en-US" sz="1600" dirty="0"/>
              <a:t>rid = </a:t>
            </a:r>
            <a:r>
              <a:rPr lang="en-US" sz="1600" dirty="0" smtClean="0"/>
              <a:t>A, </a:t>
            </a:r>
            <a:r>
              <a:rPr lang="en-US" sz="1600" dirty="0" err="1"/>
              <a:t>ut</a:t>
            </a:r>
            <a:r>
              <a:rPr lang="en-US" sz="1600" dirty="0"/>
              <a:t> </a:t>
            </a:r>
            <a:r>
              <a:rPr lang="en-US" sz="1600" dirty="0" smtClean="0"/>
              <a:t>= 2, </a:t>
            </a:r>
            <a:r>
              <a:rPr lang="en-US" sz="1600" dirty="0" err="1" smtClean="0"/>
              <a:t>dm</a:t>
            </a:r>
            <a:r>
              <a:rPr lang="en-US" sz="1600" dirty="0" smtClean="0"/>
              <a:t> </a:t>
            </a:r>
            <a:r>
              <a:rPr lang="en-US" sz="1600" dirty="0"/>
              <a:t>= </a:t>
            </a:r>
            <a:r>
              <a:rPr lang="en-US" sz="1600" dirty="0" smtClean="0"/>
              <a:t>           , </a:t>
            </a:r>
            <a:r>
              <a:rPr lang="en-US" sz="1600" b="1" dirty="0">
                <a:solidFill>
                  <a:srgbClr val="00B050"/>
                </a:solidFill>
              </a:rPr>
              <a:t>put = </a:t>
            </a:r>
            <a:r>
              <a:rPr lang="en-US" sz="1600" b="1" dirty="0" smtClean="0">
                <a:solidFill>
                  <a:srgbClr val="00B050"/>
                </a:solidFill>
              </a:rPr>
              <a:t>27</a:t>
            </a:r>
            <a:endParaRPr lang="en-US" sz="1600" dirty="0"/>
          </a:p>
        </p:txBody>
      </p:sp>
      <p:sp>
        <p:nvSpPr>
          <p:cNvPr id="50" name="TextBox 49"/>
          <p:cNvSpPr txBox="1"/>
          <p:nvPr/>
        </p:nvSpPr>
        <p:spPr>
          <a:xfrm>
            <a:off x="1905000" y="6011813"/>
            <a:ext cx="3809999" cy="338554"/>
          </a:xfrm>
          <a:prstGeom prst="rect">
            <a:avLst/>
          </a:prstGeom>
          <a:noFill/>
        </p:spPr>
        <p:txBody>
          <a:bodyPr wrap="square" rtlCol="0">
            <a:spAutoFit/>
          </a:bodyPr>
          <a:lstStyle/>
          <a:p>
            <a:r>
              <a:rPr lang="en-US" sz="1600" dirty="0" smtClean="0"/>
              <a:t>Item B, </a:t>
            </a:r>
            <a:r>
              <a:rPr lang="en-US" sz="1600" dirty="0"/>
              <a:t>rid = </a:t>
            </a:r>
            <a:r>
              <a:rPr lang="en-US" sz="1600" dirty="0" smtClean="0"/>
              <a:t>B, </a:t>
            </a:r>
            <a:r>
              <a:rPr lang="en-US" sz="1600" dirty="0" err="1"/>
              <a:t>ut</a:t>
            </a:r>
            <a:r>
              <a:rPr lang="en-US" sz="1600" dirty="0"/>
              <a:t> </a:t>
            </a:r>
            <a:r>
              <a:rPr lang="en-US" sz="1600" dirty="0" smtClean="0"/>
              <a:t>= 5, </a:t>
            </a:r>
            <a:r>
              <a:rPr lang="en-US" sz="1600" dirty="0" err="1" smtClean="0"/>
              <a:t>dm</a:t>
            </a:r>
            <a:r>
              <a:rPr lang="en-US" sz="1600" dirty="0" smtClean="0"/>
              <a:t> =            , </a:t>
            </a:r>
            <a:r>
              <a:rPr lang="en-US" sz="1600" b="1" dirty="0">
                <a:solidFill>
                  <a:srgbClr val="00B050"/>
                </a:solidFill>
              </a:rPr>
              <a:t>put = </a:t>
            </a:r>
            <a:r>
              <a:rPr lang="en-US" sz="1600" b="1" dirty="0" smtClean="0">
                <a:solidFill>
                  <a:srgbClr val="00B050"/>
                </a:solidFill>
              </a:rPr>
              <a:t>35</a:t>
            </a:r>
            <a:endParaRPr lang="en-US" sz="1600" dirty="0"/>
          </a:p>
        </p:txBody>
      </p:sp>
      <p:grpSp>
        <p:nvGrpSpPr>
          <p:cNvPr id="51" name="Group 50"/>
          <p:cNvGrpSpPr/>
          <p:nvPr/>
        </p:nvGrpSpPr>
        <p:grpSpPr>
          <a:xfrm>
            <a:off x="3461209" y="3683367"/>
            <a:ext cx="653591" cy="736233"/>
            <a:chOff x="4375609" y="2540367"/>
            <a:chExt cx="653591" cy="736233"/>
          </a:xfrm>
        </p:grpSpPr>
        <p:sp>
          <p:nvSpPr>
            <p:cNvPr id="52" name="Left Bracket 51"/>
            <p:cNvSpPr/>
            <p:nvPr/>
          </p:nvSpPr>
          <p:spPr>
            <a:xfrm>
              <a:off x="4407258" y="2591867"/>
              <a:ext cx="88542" cy="608533"/>
            </a:xfrm>
            <a:prstGeom prst="leftBracket">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Right Bracket 52"/>
            <p:cNvSpPr/>
            <p:nvPr/>
          </p:nvSpPr>
          <p:spPr>
            <a:xfrm>
              <a:off x="4748560" y="2590800"/>
              <a:ext cx="91440" cy="608533"/>
            </a:xfrm>
            <a:prstGeom prst="rightBracket">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p:cNvSpPr txBox="1"/>
            <p:nvPr/>
          </p:nvSpPr>
          <p:spPr>
            <a:xfrm>
              <a:off x="4375609" y="2540367"/>
              <a:ext cx="577391" cy="307777"/>
            </a:xfrm>
            <a:prstGeom prst="rect">
              <a:avLst/>
            </a:prstGeom>
            <a:noFill/>
          </p:spPr>
          <p:txBody>
            <a:bodyPr wrap="square" rtlCol="0">
              <a:spAutoFit/>
            </a:bodyPr>
            <a:lstStyle/>
            <a:p>
              <a:r>
                <a:rPr lang="en-US" sz="1400" dirty="0" smtClean="0"/>
                <a:t>0   0</a:t>
              </a:r>
              <a:endParaRPr lang="en-US" sz="1400" dirty="0"/>
            </a:p>
          </p:txBody>
        </p:sp>
        <p:sp>
          <p:nvSpPr>
            <p:cNvPr id="55" name="TextBox 54"/>
            <p:cNvSpPr txBox="1"/>
            <p:nvPr/>
          </p:nvSpPr>
          <p:spPr>
            <a:xfrm>
              <a:off x="4382800" y="2968823"/>
              <a:ext cx="646400" cy="307777"/>
            </a:xfrm>
            <a:prstGeom prst="rect">
              <a:avLst/>
            </a:prstGeom>
            <a:noFill/>
          </p:spPr>
          <p:txBody>
            <a:bodyPr wrap="square" rtlCol="0">
              <a:spAutoFit/>
            </a:bodyPr>
            <a:lstStyle/>
            <a:p>
              <a:r>
                <a:rPr lang="en-US" sz="1400" dirty="0" smtClean="0"/>
                <a:t>0   0</a:t>
              </a:r>
              <a:endParaRPr lang="en-US" sz="1400" dirty="0"/>
            </a:p>
          </p:txBody>
        </p:sp>
        <p:sp>
          <p:nvSpPr>
            <p:cNvPr id="56" name="TextBox 55"/>
            <p:cNvSpPr txBox="1"/>
            <p:nvPr/>
          </p:nvSpPr>
          <p:spPr>
            <a:xfrm>
              <a:off x="4382800" y="2740223"/>
              <a:ext cx="646400" cy="307777"/>
            </a:xfrm>
            <a:prstGeom prst="rect">
              <a:avLst/>
            </a:prstGeom>
            <a:noFill/>
          </p:spPr>
          <p:txBody>
            <a:bodyPr wrap="square" rtlCol="0">
              <a:spAutoFit/>
            </a:bodyPr>
            <a:lstStyle/>
            <a:p>
              <a:r>
                <a:rPr lang="en-US" sz="1400" dirty="0" smtClean="0"/>
                <a:t>0   0</a:t>
              </a:r>
              <a:endParaRPr lang="en-US" sz="1400" dirty="0"/>
            </a:p>
          </p:txBody>
        </p:sp>
      </p:grpSp>
      <p:grpSp>
        <p:nvGrpSpPr>
          <p:cNvPr id="57" name="Group 56"/>
          <p:cNvGrpSpPr/>
          <p:nvPr/>
        </p:nvGrpSpPr>
        <p:grpSpPr>
          <a:xfrm>
            <a:off x="4267200" y="5131167"/>
            <a:ext cx="653591" cy="736233"/>
            <a:chOff x="4375609" y="2540367"/>
            <a:chExt cx="653591" cy="736233"/>
          </a:xfrm>
        </p:grpSpPr>
        <p:sp>
          <p:nvSpPr>
            <p:cNvPr id="58" name="Left Bracket 57"/>
            <p:cNvSpPr/>
            <p:nvPr/>
          </p:nvSpPr>
          <p:spPr>
            <a:xfrm>
              <a:off x="4407258" y="2591867"/>
              <a:ext cx="88542" cy="608533"/>
            </a:xfrm>
            <a:prstGeom prst="leftBracket">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Right Bracket 58"/>
            <p:cNvSpPr/>
            <p:nvPr/>
          </p:nvSpPr>
          <p:spPr>
            <a:xfrm>
              <a:off x="4748560" y="2590800"/>
              <a:ext cx="91440" cy="608533"/>
            </a:xfrm>
            <a:prstGeom prst="rightBracket">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TextBox 59"/>
            <p:cNvSpPr txBox="1"/>
            <p:nvPr/>
          </p:nvSpPr>
          <p:spPr>
            <a:xfrm>
              <a:off x="4375609" y="2540367"/>
              <a:ext cx="577391" cy="307777"/>
            </a:xfrm>
            <a:prstGeom prst="rect">
              <a:avLst/>
            </a:prstGeom>
            <a:noFill/>
          </p:spPr>
          <p:txBody>
            <a:bodyPr wrap="square" rtlCol="0">
              <a:spAutoFit/>
            </a:bodyPr>
            <a:lstStyle/>
            <a:p>
              <a:r>
                <a:rPr lang="en-US" sz="1400" dirty="0" smtClean="0"/>
                <a:t>1   4</a:t>
              </a:r>
              <a:endParaRPr lang="en-US" sz="1400" dirty="0"/>
            </a:p>
          </p:txBody>
        </p:sp>
        <p:sp>
          <p:nvSpPr>
            <p:cNvPr id="61" name="TextBox 60"/>
            <p:cNvSpPr txBox="1"/>
            <p:nvPr/>
          </p:nvSpPr>
          <p:spPr>
            <a:xfrm>
              <a:off x="4382800" y="2968823"/>
              <a:ext cx="646400" cy="307777"/>
            </a:xfrm>
            <a:prstGeom prst="rect">
              <a:avLst/>
            </a:prstGeom>
            <a:noFill/>
          </p:spPr>
          <p:txBody>
            <a:bodyPr wrap="square" rtlCol="0">
              <a:spAutoFit/>
            </a:bodyPr>
            <a:lstStyle/>
            <a:p>
              <a:r>
                <a:rPr lang="en-US" sz="1400" dirty="0" smtClean="0"/>
                <a:t>0   0</a:t>
              </a:r>
              <a:endParaRPr lang="en-US" sz="1400" dirty="0"/>
            </a:p>
          </p:txBody>
        </p:sp>
        <p:sp>
          <p:nvSpPr>
            <p:cNvPr id="62" name="TextBox 61"/>
            <p:cNvSpPr txBox="1"/>
            <p:nvPr/>
          </p:nvSpPr>
          <p:spPr>
            <a:xfrm>
              <a:off x="4382800" y="2740223"/>
              <a:ext cx="646400" cy="307777"/>
            </a:xfrm>
            <a:prstGeom prst="rect">
              <a:avLst/>
            </a:prstGeom>
            <a:noFill/>
          </p:spPr>
          <p:txBody>
            <a:bodyPr wrap="square" rtlCol="0">
              <a:spAutoFit/>
            </a:bodyPr>
            <a:lstStyle/>
            <a:p>
              <a:r>
                <a:rPr lang="en-US" sz="1400" dirty="0" smtClean="0"/>
                <a:t>0   0</a:t>
              </a:r>
              <a:endParaRPr lang="en-US" sz="1400" dirty="0"/>
            </a:p>
          </p:txBody>
        </p:sp>
      </p:grpSp>
      <p:grpSp>
        <p:nvGrpSpPr>
          <p:cNvPr id="63" name="Group 62"/>
          <p:cNvGrpSpPr/>
          <p:nvPr/>
        </p:nvGrpSpPr>
        <p:grpSpPr>
          <a:xfrm>
            <a:off x="4267200" y="5816967"/>
            <a:ext cx="653591" cy="736233"/>
            <a:chOff x="4375609" y="2540367"/>
            <a:chExt cx="653591" cy="736233"/>
          </a:xfrm>
        </p:grpSpPr>
        <p:sp>
          <p:nvSpPr>
            <p:cNvPr id="64" name="Left Bracket 63"/>
            <p:cNvSpPr/>
            <p:nvPr/>
          </p:nvSpPr>
          <p:spPr>
            <a:xfrm>
              <a:off x="4407258" y="2591867"/>
              <a:ext cx="88542" cy="608533"/>
            </a:xfrm>
            <a:prstGeom prst="leftBracket">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Right Bracket 64"/>
            <p:cNvSpPr/>
            <p:nvPr/>
          </p:nvSpPr>
          <p:spPr>
            <a:xfrm>
              <a:off x="4748560" y="2590800"/>
              <a:ext cx="91440" cy="608533"/>
            </a:xfrm>
            <a:prstGeom prst="rightBracket">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TextBox 65"/>
            <p:cNvSpPr txBox="1"/>
            <p:nvPr/>
          </p:nvSpPr>
          <p:spPr>
            <a:xfrm>
              <a:off x="4375609" y="2540367"/>
              <a:ext cx="577391" cy="307777"/>
            </a:xfrm>
            <a:prstGeom prst="rect">
              <a:avLst/>
            </a:prstGeom>
            <a:noFill/>
          </p:spPr>
          <p:txBody>
            <a:bodyPr wrap="square" rtlCol="0">
              <a:spAutoFit/>
            </a:bodyPr>
            <a:lstStyle/>
            <a:p>
              <a:r>
                <a:rPr lang="en-US" sz="1400" dirty="0"/>
                <a:t>0</a:t>
              </a:r>
              <a:r>
                <a:rPr lang="en-US" sz="1400" dirty="0" smtClean="0"/>
                <a:t>   5</a:t>
              </a:r>
              <a:endParaRPr lang="en-US" sz="1400" dirty="0"/>
            </a:p>
          </p:txBody>
        </p:sp>
        <p:sp>
          <p:nvSpPr>
            <p:cNvPr id="67" name="TextBox 66"/>
            <p:cNvSpPr txBox="1"/>
            <p:nvPr/>
          </p:nvSpPr>
          <p:spPr>
            <a:xfrm>
              <a:off x="4382800" y="2968823"/>
              <a:ext cx="646400" cy="307777"/>
            </a:xfrm>
            <a:prstGeom prst="rect">
              <a:avLst/>
            </a:prstGeom>
            <a:noFill/>
          </p:spPr>
          <p:txBody>
            <a:bodyPr wrap="square" rtlCol="0">
              <a:spAutoFit/>
            </a:bodyPr>
            <a:lstStyle/>
            <a:p>
              <a:r>
                <a:rPr lang="en-US" sz="1400" dirty="0" smtClean="0"/>
                <a:t>0   0</a:t>
              </a:r>
              <a:endParaRPr lang="en-US" sz="1400" dirty="0"/>
            </a:p>
          </p:txBody>
        </p:sp>
        <p:sp>
          <p:nvSpPr>
            <p:cNvPr id="68" name="TextBox 67"/>
            <p:cNvSpPr txBox="1"/>
            <p:nvPr/>
          </p:nvSpPr>
          <p:spPr>
            <a:xfrm>
              <a:off x="4382800" y="2740223"/>
              <a:ext cx="646400" cy="307777"/>
            </a:xfrm>
            <a:prstGeom prst="rect">
              <a:avLst/>
            </a:prstGeom>
            <a:noFill/>
          </p:spPr>
          <p:txBody>
            <a:bodyPr wrap="square" rtlCol="0">
              <a:spAutoFit/>
            </a:bodyPr>
            <a:lstStyle/>
            <a:p>
              <a:r>
                <a:rPr lang="en-US" sz="1400" dirty="0"/>
                <a:t>1</a:t>
              </a:r>
              <a:r>
                <a:rPr lang="en-US" sz="1400" dirty="0" smtClean="0"/>
                <a:t>   0</a:t>
              </a:r>
              <a:endParaRPr lang="en-US" sz="1400" dirty="0"/>
            </a:p>
          </p:txBody>
        </p:sp>
      </p:grpSp>
      <p:sp>
        <p:nvSpPr>
          <p:cNvPr id="69" name="TextBox 68"/>
          <p:cNvSpPr txBox="1"/>
          <p:nvPr/>
        </p:nvSpPr>
        <p:spPr>
          <a:xfrm>
            <a:off x="3200400" y="5071646"/>
            <a:ext cx="603280" cy="338554"/>
          </a:xfrm>
          <a:prstGeom prst="rect">
            <a:avLst/>
          </a:prstGeom>
          <a:noFill/>
        </p:spPr>
        <p:txBody>
          <a:bodyPr wrap="square" rtlCol="0">
            <a:spAutoFit/>
          </a:bodyPr>
          <a:lstStyle/>
          <a:p>
            <a:r>
              <a:rPr lang="en-US" sz="1600" dirty="0" smtClean="0"/>
              <a:t>VV = </a:t>
            </a:r>
            <a:endParaRPr lang="en-US" sz="1600" dirty="0"/>
          </a:p>
        </p:txBody>
      </p:sp>
      <p:sp>
        <p:nvSpPr>
          <p:cNvPr id="70" name="TextBox 69"/>
          <p:cNvSpPr txBox="1"/>
          <p:nvPr/>
        </p:nvSpPr>
        <p:spPr>
          <a:xfrm>
            <a:off x="2898760" y="3883223"/>
            <a:ext cx="682640" cy="338554"/>
          </a:xfrm>
          <a:prstGeom prst="rect">
            <a:avLst/>
          </a:prstGeom>
          <a:noFill/>
        </p:spPr>
        <p:txBody>
          <a:bodyPr wrap="square" rtlCol="0">
            <a:spAutoFit/>
          </a:bodyPr>
          <a:lstStyle/>
          <a:p>
            <a:r>
              <a:rPr lang="en-US" sz="1600" dirty="0" smtClean="0"/>
              <a:t>DM = </a:t>
            </a:r>
            <a:endParaRPr lang="en-US" sz="1600" dirty="0"/>
          </a:p>
        </p:txBody>
      </p:sp>
      <p:sp>
        <p:nvSpPr>
          <p:cNvPr id="71" name="TextBox 70"/>
          <p:cNvSpPr txBox="1"/>
          <p:nvPr/>
        </p:nvSpPr>
        <p:spPr>
          <a:xfrm>
            <a:off x="3982850" y="3886200"/>
            <a:ext cx="741550" cy="307777"/>
          </a:xfrm>
          <a:prstGeom prst="rect">
            <a:avLst/>
          </a:prstGeom>
          <a:noFill/>
        </p:spPr>
        <p:txBody>
          <a:bodyPr wrap="none" rtlCol="0">
            <a:spAutoFit/>
          </a:bodyPr>
          <a:lstStyle/>
          <a:p>
            <a:r>
              <a:rPr lang="en-US" sz="1400" b="1" dirty="0" smtClean="0">
                <a:solidFill>
                  <a:srgbClr val="00B050"/>
                </a:solidFill>
              </a:rPr>
              <a:t>PDT = 0</a:t>
            </a:r>
            <a:endParaRPr lang="en-US" sz="1400" b="1" dirty="0">
              <a:solidFill>
                <a:srgbClr val="00B050"/>
              </a:solidFill>
            </a:endParaRPr>
          </a:p>
        </p:txBody>
      </p:sp>
      <p:cxnSp>
        <p:nvCxnSpPr>
          <p:cNvPr id="34" name="Straight Arrow Connector 33"/>
          <p:cNvCxnSpPr>
            <a:stCxn id="44" idx="1"/>
          </p:cNvCxnSpPr>
          <p:nvPr/>
        </p:nvCxnSpPr>
        <p:spPr>
          <a:xfrm flipH="1">
            <a:off x="5504881" y="4781552"/>
            <a:ext cx="1048320" cy="549471"/>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4597591" y="4111823"/>
            <a:ext cx="1943268" cy="326348"/>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10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1" grpId="0" animBg="1"/>
      <p:bldP spid="42" grpId="0" animBg="1"/>
      <p:bldP spid="43" grpId="0" animBg="1"/>
      <p:bldP spid="45" grpId="0" animBg="1"/>
      <p:bldP spid="47" grpId="0"/>
      <p:bldP spid="48" grpId="0"/>
      <p:bldP spid="49" grpId="0"/>
      <p:bldP spid="50" grpId="0"/>
      <p:bldP spid="69" grpId="0"/>
      <p:bldP spid="70" grpId="0"/>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DM-Clock Protocol </a:t>
            </a:r>
            <a:r>
              <a:rPr lang="en-US" sz="4000" b="1" dirty="0" smtClean="0"/>
              <a:t>(2/2)</a:t>
            </a:r>
            <a:endParaRPr lang="en-US" sz="4000" dirty="0"/>
          </a:p>
        </p:txBody>
      </p:sp>
      <p:sp>
        <p:nvSpPr>
          <p:cNvPr id="3" name="Content Placeholder 2"/>
          <p:cNvSpPr>
            <a:spLocks noGrp="1"/>
          </p:cNvSpPr>
          <p:nvPr>
            <p:ph idx="1"/>
          </p:nvPr>
        </p:nvSpPr>
        <p:spPr/>
        <p:txBody>
          <a:bodyPr>
            <a:normAutofit/>
          </a:bodyPr>
          <a:lstStyle/>
          <a:p>
            <a:r>
              <a:rPr lang="en-US" sz="2800" dirty="0" smtClean="0"/>
              <a:t>Still tracks nearest dependencies</a:t>
            </a:r>
          </a:p>
          <a:p>
            <a:r>
              <a:rPr lang="en-US" sz="2800" dirty="0" smtClean="0"/>
              <a:t>Read-only </a:t>
            </a:r>
            <a:r>
              <a:rPr lang="en-US" sz="2800" dirty="0"/>
              <a:t>transaction</a:t>
            </a:r>
          </a:p>
          <a:p>
            <a:pPr lvl="1"/>
            <a:r>
              <a:rPr lang="en-US" sz="2400" dirty="0"/>
              <a:t>Obtains snapshot timestamp from local physical clock</a:t>
            </a:r>
          </a:p>
          <a:p>
            <a:pPr lvl="1"/>
            <a:r>
              <a:rPr lang="en-US" sz="2400" dirty="0"/>
              <a:t>Reads latest versions created “before” snapshot </a:t>
            </a:r>
            <a:r>
              <a:rPr lang="en-US" sz="2400" dirty="0" smtClean="0"/>
              <a:t>time</a:t>
            </a:r>
            <a:endParaRPr lang="en-US" sz="2800" dirty="0" smtClean="0"/>
          </a:p>
          <a:p>
            <a:r>
              <a:rPr lang="en-US" sz="2800" dirty="0" smtClean="0"/>
              <a:t>A cut of the causal relationship graph</a:t>
            </a:r>
            <a:endParaRPr lang="en-US" sz="2800" dirty="0"/>
          </a:p>
        </p:txBody>
      </p:sp>
      <p:cxnSp>
        <p:nvCxnSpPr>
          <p:cNvPr id="4" name="Straight Arrow Connector 3"/>
          <p:cNvCxnSpPr/>
          <p:nvPr/>
        </p:nvCxnSpPr>
        <p:spPr>
          <a:xfrm>
            <a:off x="2825674" y="4613600"/>
            <a:ext cx="0" cy="468868"/>
          </a:xfrm>
          <a:prstGeom prst="straightConnector1">
            <a:avLst/>
          </a:prstGeom>
          <a:ln w="22225">
            <a:solidFill>
              <a:schemeClr val="tx1"/>
            </a:solidFill>
            <a:tailEnd type="arrow" w="med" len="lg"/>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642120" y="4244268"/>
            <a:ext cx="396262" cy="369332"/>
          </a:xfrm>
          <a:prstGeom prst="rect">
            <a:avLst/>
          </a:prstGeom>
          <a:noFill/>
        </p:spPr>
        <p:txBody>
          <a:bodyPr wrap="none" rtlCol="0">
            <a:spAutoFit/>
          </a:bodyPr>
          <a:lstStyle/>
          <a:p>
            <a:r>
              <a:rPr lang="en-US" dirty="0" smtClean="0"/>
              <a:t>A</a:t>
            </a:r>
            <a:r>
              <a:rPr lang="en-US" baseline="-25000" dirty="0" smtClean="0"/>
              <a:t>0</a:t>
            </a:r>
            <a:endParaRPr lang="en-US" dirty="0"/>
          </a:p>
        </p:txBody>
      </p:sp>
      <p:sp>
        <p:nvSpPr>
          <p:cNvPr id="8" name="TextBox 7"/>
          <p:cNvSpPr txBox="1"/>
          <p:nvPr/>
        </p:nvSpPr>
        <p:spPr>
          <a:xfrm>
            <a:off x="2659348" y="5082468"/>
            <a:ext cx="388248" cy="369332"/>
          </a:xfrm>
          <a:prstGeom prst="rect">
            <a:avLst/>
          </a:prstGeom>
          <a:noFill/>
        </p:spPr>
        <p:txBody>
          <a:bodyPr wrap="none" rtlCol="0">
            <a:spAutoFit/>
          </a:bodyPr>
          <a:lstStyle/>
          <a:p>
            <a:r>
              <a:rPr lang="en-US" dirty="0" smtClean="0"/>
              <a:t>B</a:t>
            </a:r>
            <a:r>
              <a:rPr lang="en-US" baseline="-25000" dirty="0" smtClean="0"/>
              <a:t>2</a:t>
            </a:r>
            <a:endParaRPr lang="en-US" dirty="0"/>
          </a:p>
        </p:txBody>
      </p:sp>
      <p:sp>
        <p:nvSpPr>
          <p:cNvPr id="9" name="TextBox 8"/>
          <p:cNvSpPr txBox="1"/>
          <p:nvPr/>
        </p:nvSpPr>
        <p:spPr>
          <a:xfrm>
            <a:off x="2659348" y="5844468"/>
            <a:ext cx="386644" cy="369332"/>
          </a:xfrm>
          <a:prstGeom prst="rect">
            <a:avLst/>
          </a:prstGeom>
          <a:noFill/>
        </p:spPr>
        <p:txBody>
          <a:bodyPr wrap="none" rtlCol="0">
            <a:spAutoFit/>
          </a:bodyPr>
          <a:lstStyle/>
          <a:p>
            <a:r>
              <a:rPr lang="en-US" dirty="0" smtClean="0"/>
              <a:t>C</a:t>
            </a:r>
            <a:r>
              <a:rPr lang="en-US" baseline="-25000" dirty="0" smtClean="0"/>
              <a:t>1</a:t>
            </a:r>
            <a:endParaRPr lang="en-US" dirty="0"/>
          </a:p>
        </p:txBody>
      </p:sp>
      <p:sp>
        <p:nvSpPr>
          <p:cNvPr id="10" name="TextBox 9"/>
          <p:cNvSpPr txBox="1"/>
          <p:nvPr/>
        </p:nvSpPr>
        <p:spPr>
          <a:xfrm>
            <a:off x="3785120" y="4942528"/>
            <a:ext cx="388248" cy="369332"/>
          </a:xfrm>
          <a:prstGeom prst="rect">
            <a:avLst/>
          </a:prstGeom>
          <a:noFill/>
        </p:spPr>
        <p:txBody>
          <a:bodyPr wrap="none" rtlCol="0">
            <a:spAutoFit/>
          </a:bodyPr>
          <a:lstStyle/>
          <a:p>
            <a:r>
              <a:rPr lang="en-US" dirty="0"/>
              <a:t>B</a:t>
            </a:r>
            <a:r>
              <a:rPr lang="en-US" baseline="-25000" dirty="0" smtClean="0"/>
              <a:t>0</a:t>
            </a:r>
            <a:endParaRPr lang="en-US" dirty="0"/>
          </a:p>
        </p:txBody>
      </p:sp>
      <p:sp>
        <p:nvSpPr>
          <p:cNvPr id="11" name="TextBox 10"/>
          <p:cNvSpPr txBox="1"/>
          <p:nvPr/>
        </p:nvSpPr>
        <p:spPr>
          <a:xfrm>
            <a:off x="3785120" y="5856136"/>
            <a:ext cx="396262" cy="369332"/>
          </a:xfrm>
          <a:prstGeom prst="rect">
            <a:avLst/>
          </a:prstGeom>
          <a:noFill/>
        </p:spPr>
        <p:txBody>
          <a:bodyPr wrap="none" rtlCol="0">
            <a:spAutoFit/>
          </a:bodyPr>
          <a:lstStyle/>
          <a:p>
            <a:r>
              <a:rPr lang="en-US" dirty="0" smtClean="0"/>
              <a:t>C</a:t>
            </a:r>
            <a:r>
              <a:rPr lang="en-US" baseline="-25000" dirty="0" smtClean="0"/>
              <a:t>0</a:t>
            </a:r>
            <a:endParaRPr lang="en-US" dirty="0"/>
          </a:p>
        </p:txBody>
      </p:sp>
      <p:sp>
        <p:nvSpPr>
          <p:cNvPr id="12" name="TextBox 11"/>
          <p:cNvSpPr txBox="1"/>
          <p:nvPr/>
        </p:nvSpPr>
        <p:spPr>
          <a:xfrm>
            <a:off x="4699520" y="4242741"/>
            <a:ext cx="405880" cy="369332"/>
          </a:xfrm>
          <a:prstGeom prst="rect">
            <a:avLst/>
          </a:prstGeom>
          <a:noFill/>
        </p:spPr>
        <p:txBody>
          <a:bodyPr wrap="none" rtlCol="0">
            <a:spAutoFit/>
          </a:bodyPr>
          <a:lstStyle/>
          <a:p>
            <a:r>
              <a:rPr lang="en-US" dirty="0" smtClean="0"/>
              <a:t>D</a:t>
            </a:r>
            <a:r>
              <a:rPr lang="en-US" baseline="-25000" dirty="0" smtClean="0"/>
              <a:t>3</a:t>
            </a:r>
            <a:endParaRPr lang="en-US" dirty="0"/>
          </a:p>
        </p:txBody>
      </p:sp>
      <p:sp>
        <p:nvSpPr>
          <p:cNvPr id="13" name="TextBox 12"/>
          <p:cNvSpPr txBox="1"/>
          <p:nvPr/>
        </p:nvSpPr>
        <p:spPr>
          <a:xfrm>
            <a:off x="4707134" y="5879068"/>
            <a:ext cx="375424" cy="369332"/>
          </a:xfrm>
          <a:prstGeom prst="rect">
            <a:avLst/>
          </a:prstGeom>
          <a:noFill/>
        </p:spPr>
        <p:txBody>
          <a:bodyPr wrap="none" rtlCol="0">
            <a:spAutoFit/>
          </a:bodyPr>
          <a:lstStyle/>
          <a:p>
            <a:r>
              <a:rPr lang="en-US" dirty="0" smtClean="0"/>
              <a:t>E</a:t>
            </a:r>
            <a:r>
              <a:rPr lang="en-US" baseline="-25000" dirty="0" smtClean="0"/>
              <a:t>0</a:t>
            </a:r>
            <a:endParaRPr lang="en-US" dirty="0"/>
          </a:p>
        </p:txBody>
      </p:sp>
      <p:cxnSp>
        <p:nvCxnSpPr>
          <p:cNvPr id="14" name="Straight Arrow Connector 13"/>
          <p:cNvCxnSpPr/>
          <p:nvPr/>
        </p:nvCxnSpPr>
        <p:spPr>
          <a:xfrm>
            <a:off x="2825674" y="5398936"/>
            <a:ext cx="0" cy="468868"/>
          </a:xfrm>
          <a:prstGeom prst="straightConnector1">
            <a:avLst/>
          </a:prstGeom>
          <a:ln w="22225">
            <a:solidFill>
              <a:schemeClr val="tx1"/>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2"/>
            <a:endCxn id="11" idx="0"/>
          </p:cNvCxnSpPr>
          <p:nvPr/>
        </p:nvCxnSpPr>
        <p:spPr>
          <a:xfrm>
            <a:off x="3979244" y="5311860"/>
            <a:ext cx="4007" cy="544276"/>
          </a:xfrm>
          <a:prstGeom prst="straightConnector1">
            <a:avLst/>
          </a:prstGeom>
          <a:ln w="22225">
            <a:solidFill>
              <a:schemeClr val="tx1"/>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1"/>
            <a:endCxn id="8" idx="3"/>
          </p:cNvCxnSpPr>
          <p:nvPr/>
        </p:nvCxnSpPr>
        <p:spPr>
          <a:xfrm flipH="1">
            <a:off x="3047596" y="5127194"/>
            <a:ext cx="737524" cy="139940"/>
          </a:xfrm>
          <a:prstGeom prst="straightConnector1">
            <a:avLst/>
          </a:prstGeom>
          <a:ln w="22225">
            <a:solidFill>
              <a:schemeClr val="tx1"/>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2"/>
            <a:endCxn id="13" idx="0"/>
          </p:cNvCxnSpPr>
          <p:nvPr/>
        </p:nvCxnSpPr>
        <p:spPr>
          <a:xfrm flipH="1">
            <a:off x="4894846" y="4612073"/>
            <a:ext cx="7614" cy="1266995"/>
          </a:xfrm>
          <a:prstGeom prst="straightConnector1">
            <a:avLst/>
          </a:prstGeom>
          <a:ln w="22225">
            <a:solidFill>
              <a:schemeClr val="tx1"/>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2" idx="1"/>
            <a:endCxn id="10" idx="0"/>
          </p:cNvCxnSpPr>
          <p:nvPr/>
        </p:nvCxnSpPr>
        <p:spPr>
          <a:xfrm flipH="1">
            <a:off x="3979244" y="4427407"/>
            <a:ext cx="720276" cy="515121"/>
          </a:xfrm>
          <a:prstGeom prst="straightConnector1">
            <a:avLst/>
          </a:prstGeom>
          <a:ln w="22225">
            <a:solidFill>
              <a:schemeClr val="tx1"/>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524000" y="5539668"/>
            <a:ext cx="4495800" cy="0"/>
          </a:xfrm>
          <a:prstGeom prst="straightConnector1">
            <a:avLst/>
          </a:prstGeom>
          <a:ln w="31750">
            <a:solidFill>
              <a:schemeClr val="accent6"/>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172200" y="5322736"/>
            <a:ext cx="2098523" cy="369332"/>
          </a:xfrm>
          <a:prstGeom prst="rect">
            <a:avLst/>
          </a:prstGeom>
          <a:noFill/>
        </p:spPr>
        <p:txBody>
          <a:bodyPr wrap="none" rtlCol="0">
            <a:spAutoFit/>
          </a:bodyPr>
          <a:lstStyle/>
          <a:p>
            <a:r>
              <a:rPr lang="en-US" dirty="0" smtClean="0"/>
              <a:t>snapshot timestamp</a:t>
            </a:r>
            <a:endParaRPr lang="en-US" dirty="0"/>
          </a:p>
        </p:txBody>
      </p:sp>
      <p:sp>
        <p:nvSpPr>
          <p:cNvPr id="19" name="Rounded Rectangle 18"/>
          <p:cNvSpPr/>
          <p:nvPr/>
        </p:nvSpPr>
        <p:spPr>
          <a:xfrm>
            <a:off x="2667000" y="4315552"/>
            <a:ext cx="327008" cy="309716"/>
          </a:xfrm>
          <a:prstGeom prst="roundRect">
            <a:avLst/>
          </a:prstGeom>
          <a:noFill/>
          <a:ln w="38100">
            <a:solidFill>
              <a:schemeClr val="accent6">
                <a:lumMod val="7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endParaRPr lang="en-US" sz="2000" b="1" dirty="0" smtClean="0"/>
          </a:p>
        </p:txBody>
      </p:sp>
      <p:sp>
        <p:nvSpPr>
          <p:cNvPr id="25" name="Rounded Rectangle 24"/>
          <p:cNvSpPr/>
          <p:nvPr/>
        </p:nvSpPr>
        <p:spPr>
          <a:xfrm>
            <a:off x="2676747" y="5079818"/>
            <a:ext cx="327008" cy="309716"/>
          </a:xfrm>
          <a:prstGeom prst="roundRect">
            <a:avLst/>
          </a:prstGeom>
          <a:noFill/>
          <a:ln w="38100">
            <a:solidFill>
              <a:schemeClr val="accent6">
                <a:lumMod val="7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endParaRPr lang="en-US" sz="2000" b="1" dirty="0" smtClean="0"/>
          </a:p>
        </p:txBody>
      </p:sp>
      <p:sp>
        <p:nvSpPr>
          <p:cNvPr id="26" name="Rounded Rectangle 25"/>
          <p:cNvSpPr/>
          <p:nvPr/>
        </p:nvSpPr>
        <p:spPr>
          <a:xfrm>
            <a:off x="4735149" y="4300647"/>
            <a:ext cx="327008" cy="309716"/>
          </a:xfrm>
          <a:prstGeom prst="roundRect">
            <a:avLst/>
          </a:prstGeom>
          <a:noFill/>
          <a:ln w="38100">
            <a:solidFill>
              <a:schemeClr val="accent6">
                <a:lumMod val="7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endParaRPr lang="en-US" sz="2000" b="1"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dirty="0"/>
          </a:p>
        </p:txBody>
      </p:sp>
    </p:spTree>
    <p:extLst>
      <p:ext uri="{BB962C8B-B14F-4D97-AF65-F5344CB8AC3E}">
        <p14:creationId xmlns:p14="http://schemas.microsoft.com/office/powerpoint/2010/main" val="22537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35" grpId="0"/>
      <p:bldP spid="19" grpId="0" animBg="1"/>
      <p:bldP spid="25" grpId="0" animBg="1"/>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Outline</a:t>
            </a:r>
            <a:endParaRPr lang="en-US" sz="4000" b="1" dirty="0"/>
          </a:p>
        </p:txBody>
      </p:sp>
      <p:sp>
        <p:nvSpPr>
          <p:cNvPr id="3" name="Content Placeholder 2"/>
          <p:cNvSpPr>
            <a:spLocks noGrp="1"/>
          </p:cNvSpPr>
          <p:nvPr>
            <p:ph idx="1"/>
          </p:nvPr>
        </p:nvSpPr>
        <p:spPr/>
        <p:txBody>
          <a:bodyPr>
            <a:normAutofit/>
          </a:bodyPr>
          <a:lstStyle/>
          <a:p>
            <a:r>
              <a:rPr lang="en-US" sz="2800" dirty="0" smtClean="0">
                <a:solidFill>
                  <a:schemeClr val="bg1">
                    <a:lumMod val="50000"/>
                  </a:schemeClr>
                </a:solidFill>
              </a:rPr>
              <a:t>DM protocol</a:t>
            </a:r>
          </a:p>
          <a:p>
            <a:r>
              <a:rPr lang="en-US" sz="2800" dirty="0" smtClean="0">
                <a:solidFill>
                  <a:schemeClr val="bg1">
                    <a:lumMod val="50000"/>
                  </a:schemeClr>
                </a:solidFill>
              </a:rPr>
              <a:t>DM-Clock protocol</a:t>
            </a:r>
          </a:p>
          <a:p>
            <a:r>
              <a:rPr lang="en-US" sz="2800" b="1" dirty="0" smtClean="0"/>
              <a:t>Evaluation</a:t>
            </a:r>
          </a:p>
          <a:p>
            <a:r>
              <a:rPr lang="en-US" sz="2800" dirty="0" smtClean="0">
                <a:solidFill>
                  <a:schemeClr val="bg1">
                    <a:lumMod val="50000"/>
                  </a:schemeClr>
                </a:solidFill>
              </a:rPr>
              <a:t>Conclusions</a:t>
            </a:r>
            <a:endParaRPr lang="en-US" sz="2800"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3045323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Evaluation</a:t>
            </a:r>
            <a:endParaRPr lang="en-US" sz="4000" b="1" dirty="0"/>
          </a:p>
        </p:txBody>
      </p:sp>
      <p:sp>
        <p:nvSpPr>
          <p:cNvPr id="3" name="Content Placeholder 2"/>
          <p:cNvSpPr>
            <a:spLocks noGrp="1"/>
          </p:cNvSpPr>
          <p:nvPr>
            <p:ph idx="1"/>
          </p:nvPr>
        </p:nvSpPr>
        <p:spPr/>
        <p:txBody>
          <a:bodyPr>
            <a:normAutofit/>
          </a:bodyPr>
          <a:lstStyle/>
          <a:p>
            <a:r>
              <a:rPr lang="en-US" sz="2800" dirty="0" err="1" smtClean="0"/>
              <a:t>Orbe</a:t>
            </a:r>
            <a:endParaRPr lang="en-US" sz="2800" dirty="0" smtClean="0"/>
          </a:p>
          <a:p>
            <a:pPr lvl="1"/>
            <a:r>
              <a:rPr lang="en-US" sz="2400" dirty="0" smtClean="0"/>
              <a:t>A partitioned and replicated key-value store</a:t>
            </a:r>
          </a:p>
          <a:p>
            <a:pPr lvl="1"/>
            <a:r>
              <a:rPr lang="en-US" sz="2400" dirty="0" smtClean="0"/>
              <a:t>Implements the DM and DM-Clock protocols</a:t>
            </a:r>
          </a:p>
          <a:p>
            <a:r>
              <a:rPr lang="en-US" sz="2800" dirty="0" smtClean="0"/>
              <a:t>Experiment Setup</a:t>
            </a:r>
          </a:p>
          <a:p>
            <a:pPr lvl="1"/>
            <a:r>
              <a:rPr lang="en-US" sz="2400" dirty="0" smtClean="0"/>
              <a:t>A local cluster of 16 servers</a:t>
            </a:r>
          </a:p>
          <a:p>
            <a:pPr lvl="1"/>
            <a:r>
              <a:rPr lang="en-US" sz="2400" dirty="0" smtClean="0"/>
              <a:t>120 </a:t>
            </a:r>
            <a:r>
              <a:rPr lang="en-US" sz="2400" dirty="0" err="1" smtClean="0"/>
              <a:t>ms</a:t>
            </a:r>
            <a:r>
              <a:rPr lang="en-US" sz="2400" dirty="0" smtClean="0"/>
              <a:t> update latency </a:t>
            </a: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11697837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Evaluation </a:t>
            </a:r>
            <a:r>
              <a:rPr lang="en-US" sz="4000" b="1" dirty="0" smtClean="0"/>
              <a:t>Questions</a:t>
            </a:r>
            <a:endParaRPr lang="en-US" sz="4000" b="1"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800" dirty="0"/>
              <a:t>Does </a:t>
            </a:r>
            <a:r>
              <a:rPr lang="en-US" sz="2800" dirty="0" err="1"/>
              <a:t>Orbe</a:t>
            </a:r>
            <a:r>
              <a:rPr lang="en-US" sz="2800" dirty="0"/>
              <a:t> scale </a:t>
            </a:r>
            <a:r>
              <a:rPr lang="en-US" sz="2800" dirty="0" smtClean="0"/>
              <a:t>out?</a:t>
            </a:r>
            <a:endParaRPr lang="en-US" sz="2800" dirty="0"/>
          </a:p>
          <a:p>
            <a:pPr marL="514350" indent="-514350">
              <a:buFont typeface="+mj-lt"/>
              <a:buAutoNum type="arabicPeriod"/>
            </a:pPr>
            <a:r>
              <a:rPr lang="en-US" sz="2800" dirty="0"/>
              <a:t>How does </a:t>
            </a:r>
            <a:r>
              <a:rPr lang="en-US" sz="2800" dirty="0" err="1"/>
              <a:t>Orbe</a:t>
            </a:r>
            <a:r>
              <a:rPr lang="en-US" sz="2800" dirty="0"/>
              <a:t> compare </a:t>
            </a:r>
            <a:r>
              <a:rPr lang="en-US" sz="2800" dirty="0" smtClean="0"/>
              <a:t>to eventual </a:t>
            </a:r>
            <a:r>
              <a:rPr lang="en-US" sz="2800" dirty="0"/>
              <a:t>consistency</a:t>
            </a:r>
            <a:r>
              <a:rPr lang="en-US" sz="2800" dirty="0" smtClean="0"/>
              <a:t>?</a:t>
            </a:r>
          </a:p>
          <a:p>
            <a:pPr marL="514350" indent="-514350">
              <a:buFont typeface="+mj-lt"/>
              <a:buAutoNum type="arabicPeriod"/>
            </a:pPr>
            <a:r>
              <a:rPr lang="en-US" sz="2800" dirty="0"/>
              <a:t>How does </a:t>
            </a:r>
            <a:r>
              <a:rPr lang="en-US" sz="2800" dirty="0" err="1"/>
              <a:t>Orbe</a:t>
            </a:r>
            <a:r>
              <a:rPr lang="en-US" sz="2800" dirty="0"/>
              <a:t> compare </a:t>
            </a:r>
            <a:r>
              <a:rPr lang="en-US" sz="2800" dirty="0" smtClean="0"/>
              <a:t>to COPS</a:t>
            </a:r>
            <a:endParaRPr lang="en-US" sz="2800" b="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2816116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Partitioning</a:t>
            </a:r>
            <a:endParaRPr lang="en-US" sz="4000" b="1" dirty="0"/>
          </a:p>
        </p:txBody>
      </p:sp>
      <p:sp>
        <p:nvSpPr>
          <p:cNvPr id="1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smtClean="0"/>
          </a:p>
        </p:txBody>
      </p:sp>
      <p:sp>
        <p:nvSpPr>
          <p:cNvPr id="15" name="Content Placeholder 2"/>
          <p:cNvSpPr txBox="1">
            <a:spLocks/>
          </p:cNvSpPr>
          <p:nvPr/>
        </p:nvSpPr>
        <p:spPr>
          <a:xfrm>
            <a:off x="6096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Divide data set into several partitions. </a:t>
            </a:r>
          </a:p>
          <a:p>
            <a:r>
              <a:rPr lang="en-US" sz="2800" dirty="0" smtClean="0"/>
              <a:t>A server manages each partition.</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dirty="0"/>
          </a:p>
        </p:txBody>
      </p:sp>
      <p:sp>
        <p:nvSpPr>
          <p:cNvPr id="23" name="Rounded Rectangle 22"/>
          <p:cNvSpPr/>
          <p:nvPr/>
        </p:nvSpPr>
        <p:spPr>
          <a:xfrm>
            <a:off x="2067998" y="3744360"/>
            <a:ext cx="1309486" cy="45720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Partition 1</a:t>
            </a:r>
          </a:p>
        </p:txBody>
      </p:sp>
      <p:sp>
        <p:nvSpPr>
          <p:cNvPr id="24" name="Rounded Rectangle 23"/>
          <p:cNvSpPr/>
          <p:nvPr/>
        </p:nvSpPr>
        <p:spPr>
          <a:xfrm>
            <a:off x="3753361" y="3744360"/>
            <a:ext cx="1224323" cy="45720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Partition 2</a:t>
            </a:r>
          </a:p>
        </p:txBody>
      </p:sp>
      <p:sp>
        <p:nvSpPr>
          <p:cNvPr id="25" name="Rounded Rectangle 24"/>
          <p:cNvSpPr/>
          <p:nvPr/>
        </p:nvSpPr>
        <p:spPr>
          <a:xfrm>
            <a:off x="6349284" y="3755886"/>
            <a:ext cx="1346917" cy="45720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Partition N</a:t>
            </a:r>
          </a:p>
        </p:txBody>
      </p:sp>
      <p:sp>
        <p:nvSpPr>
          <p:cNvPr id="26" name="TextBox 25"/>
          <p:cNvSpPr txBox="1"/>
          <p:nvPr/>
        </p:nvSpPr>
        <p:spPr>
          <a:xfrm>
            <a:off x="5358684" y="3505200"/>
            <a:ext cx="550151" cy="707886"/>
          </a:xfrm>
          <a:prstGeom prst="rect">
            <a:avLst/>
          </a:prstGeom>
          <a:noFill/>
        </p:spPr>
        <p:txBody>
          <a:bodyPr wrap="none" rtlCol="0">
            <a:spAutoFit/>
          </a:bodyPr>
          <a:lstStyle/>
          <a:p>
            <a:r>
              <a:rPr lang="en-US" sz="4000" b="1" dirty="0" smtClean="0"/>
              <a:t>…</a:t>
            </a:r>
            <a:endParaRPr lang="en-US" sz="4000" b="1" dirty="0"/>
          </a:p>
        </p:txBody>
      </p:sp>
    </p:spTree>
    <p:extLst>
      <p:ext uri="{BB962C8B-B14F-4D97-AF65-F5344CB8AC3E}">
        <p14:creationId xmlns:p14="http://schemas.microsoft.com/office/powerpoint/2010/main" val="3033617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Throughput over Num. of Partitions</a:t>
            </a:r>
            <a:endParaRPr lang="en-US" sz="4000"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30</a:t>
            </a:fld>
            <a:endParaRPr lang="en-US"/>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76400" y="1828800"/>
            <a:ext cx="5943600" cy="4160520"/>
          </a:xfrm>
        </p:spPr>
      </p:pic>
      <p:sp>
        <p:nvSpPr>
          <p:cNvPr id="6" name="TextBox 5"/>
          <p:cNvSpPr txBox="1"/>
          <p:nvPr/>
        </p:nvSpPr>
        <p:spPr>
          <a:xfrm>
            <a:off x="2667000" y="1447800"/>
            <a:ext cx="4506234" cy="369332"/>
          </a:xfrm>
          <a:prstGeom prst="rect">
            <a:avLst/>
          </a:prstGeom>
          <a:noFill/>
        </p:spPr>
        <p:txBody>
          <a:bodyPr wrap="none" rtlCol="0">
            <a:spAutoFit/>
          </a:bodyPr>
          <a:lstStyle/>
          <a:p>
            <a:r>
              <a:rPr lang="en-US" b="1" dirty="0" smtClean="0"/>
              <a:t>Workload</a:t>
            </a:r>
            <a:r>
              <a:rPr lang="en-US" dirty="0" smtClean="0"/>
              <a:t>: Each client accesses two partitions.</a:t>
            </a:r>
            <a:endParaRPr lang="en-US" dirty="0"/>
          </a:p>
        </p:txBody>
      </p:sp>
      <p:sp>
        <p:nvSpPr>
          <p:cNvPr id="8" name="TextBox 7"/>
          <p:cNvSpPr txBox="1"/>
          <p:nvPr/>
        </p:nvSpPr>
        <p:spPr>
          <a:xfrm>
            <a:off x="2057400" y="6096000"/>
            <a:ext cx="5912644" cy="400110"/>
          </a:xfrm>
          <a:prstGeom prst="rect">
            <a:avLst/>
          </a:prstGeom>
          <a:noFill/>
        </p:spPr>
        <p:txBody>
          <a:bodyPr wrap="none" rtlCol="0">
            <a:spAutoFit/>
          </a:bodyPr>
          <a:lstStyle/>
          <a:p>
            <a:r>
              <a:rPr lang="en-US" sz="2000" b="1" dirty="0" err="1" smtClean="0">
                <a:solidFill>
                  <a:schemeClr val="accent6"/>
                </a:solidFill>
              </a:rPr>
              <a:t>Orbe</a:t>
            </a:r>
            <a:r>
              <a:rPr lang="en-US" sz="2000" b="1" dirty="0" smtClean="0">
                <a:solidFill>
                  <a:schemeClr val="accent6"/>
                </a:solidFill>
              </a:rPr>
              <a:t> scales out as the number of partitions increases.</a:t>
            </a:r>
            <a:endParaRPr lang="en-US" sz="2000" b="1" dirty="0">
              <a:solidFill>
                <a:schemeClr val="accent6"/>
              </a:solidFill>
            </a:endParaRPr>
          </a:p>
        </p:txBody>
      </p:sp>
    </p:spTree>
    <p:extLst>
      <p:ext uri="{BB962C8B-B14F-4D97-AF65-F5344CB8AC3E}">
        <p14:creationId xmlns:p14="http://schemas.microsoft.com/office/powerpoint/2010/main" val="104397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0" y="1752600"/>
            <a:ext cx="5943600" cy="4160520"/>
          </a:xfrm>
        </p:spPr>
      </p:pic>
      <p:sp>
        <p:nvSpPr>
          <p:cNvPr id="2" name="Title 1"/>
          <p:cNvSpPr>
            <a:spLocks noGrp="1"/>
          </p:cNvSpPr>
          <p:nvPr>
            <p:ph type="title"/>
          </p:nvPr>
        </p:nvSpPr>
        <p:spPr/>
        <p:txBody>
          <a:bodyPr>
            <a:normAutofit/>
          </a:bodyPr>
          <a:lstStyle/>
          <a:p>
            <a:r>
              <a:rPr lang="en-US" sz="4000" b="1" dirty="0" smtClean="0"/>
              <a:t>Throughput over </a:t>
            </a:r>
            <a:r>
              <a:rPr lang="en-US" sz="4000" b="1" dirty="0"/>
              <a:t>V</a:t>
            </a:r>
            <a:r>
              <a:rPr lang="en-US" sz="4000" b="1" dirty="0" smtClean="0"/>
              <a:t>aried </a:t>
            </a:r>
            <a:r>
              <a:rPr lang="en-US" sz="4000" b="1" dirty="0"/>
              <a:t>W</a:t>
            </a:r>
            <a:r>
              <a:rPr lang="en-US" sz="4000" b="1" dirty="0" smtClean="0"/>
              <a:t>orkloads </a:t>
            </a:r>
            <a:endParaRPr lang="en-US" sz="4000"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31</a:t>
            </a:fld>
            <a:endParaRPr lang="en-US"/>
          </a:p>
        </p:txBody>
      </p:sp>
      <p:sp>
        <p:nvSpPr>
          <p:cNvPr id="5" name="TextBox 4"/>
          <p:cNvSpPr txBox="1"/>
          <p:nvPr/>
        </p:nvSpPr>
        <p:spPr>
          <a:xfrm>
            <a:off x="2438400" y="1383268"/>
            <a:ext cx="4651210" cy="369332"/>
          </a:xfrm>
          <a:prstGeom prst="rect">
            <a:avLst/>
          </a:prstGeom>
          <a:noFill/>
        </p:spPr>
        <p:txBody>
          <a:bodyPr wrap="none" rtlCol="0">
            <a:spAutoFit/>
          </a:bodyPr>
          <a:lstStyle/>
          <a:p>
            <a:r>
              <a:rPr lang="en-US" b="1" dirty="0" smtClean="0"/>
              <a:t>Workload:</a:t>
            </a:r>
            <a:r>
              <a:rPr lang="en-US" dirty="0" smtClean="0"/>
              <a:t> Each client accesses three partitions.</a:t>
            </a:r>
            <a:endParaRPr lang="en-US" dirty="0"/>
          </a:p>
        </p:txBody>
      </p:sp>
      <p:sp>
        <p:nvSpPr>
          <p:cNvPr id="6" name="Oval 5"/>
          <p:cNvSpPr/>
          <p:nvPr/>
        </p:nvSpPr>
        <p:spPr>
          <a:xfrm>
            <a:off x="6825049" y="1837038"/>
            <a:ext cx="457200" cy="1066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133600" y="3124200"/>
            <a:ext cx="609600" cy="19050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51934" y="6019800"/>
            <a:ext cx="7018845" cy="707886"/>
          </a:xfrm>
          <a:prstGeom prst="rect">
            <a:avLst/>
          </a:prstGeom>
          <a:noFill/>
        </p:spPr>
        <p:txBody>
          <a:bodyPr wrap="none" rtlCol="0">
            <a:spAutoFit/>
          </a:bodyPr>
          <a:lstStyle/>
          <a:p>
            <a:pPr algn="ctr"/>
            <a:r>
              <a:rPr lang="en-US" sz="2000" b="1" dirty="0" smtClean="0">
                <a:solidFill>
                  <a:schemeClr val="accent6"/>
                </a:solidFill>
              </a:rPr>
              <a:t>Orbe incurs relatively small overhead for tracking dependencies </a:t>
            </a:r>
          </a:p>
          <a:p>
            <a:pPr algn="ctr"/>
            <a:r>
              <a:rPr lang="en-US" sz="2000" b="1" dirty="0" smtClean="0">
                <a:solidFill>
                  <a:schemeClr val="accent6"/>
                </a:solidFill>
              </a:rPr>
              <a:t>under many workloads.</a:t>
            </a:r>
            <a:endParaRPr lang="en-US" sz="2000" b="1" dirty="0">
              <a:solidFill>
                <a:schemeClr val="accent6"/>
              </a:solidFill>
            </a:endParaRPr>
          </a:p>
        </p:txBody>
      </p:sp>
    </p:spTree>
    <p:extLst>
      <p:ext uri="{BB962C8B-B14F-4D97-AF65-F5344CB8AC3E}">
        <p14:creationId xmlns:p14="http://schemas.microsoft.com/office/powerpoint/2010/main" val="231812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28800" y="2004891"/>
            <a:ext cx="5943600" cy="2490909"/>
          </a:xfrm>
        </p:spPr>
      </p:pic>
      <p:sp>
        <p:nvSpPr>
          <p:cNvPr id="2" name="Title 1"/>
          <p:cNvSpPr>
            <a:spLocks noGrp="1"/>
          </p:cNvSpPr>
          <p:nvPr>
            <p:ph type="title"/>
          </p:nvPr>
        </p:nvSpPr>
        <p:spPr/>
        <p:txBody>
          <a:bodyPr>
            <a:normAutofit/>
          </a:bodyPr>
          <a:lstStyle/>
          <a:p>
            <a:r>
              <a:rPr lang="en-US" sz="4000" b="1" dirty="0" err="1" smtClean="0"/>
              <a:t>Orbe</a:t>
            </a:r>
            <a:r>
              <a:rPr lang="en-US" sz="4000" b="1" dirty="0" smtClean="0"/>
              <a:t> Metadata Percentage</a:t>
            </a:r>
            <a:endParaRPr lang="en-US" sz="4000"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32</a:t>
            </a:fld>
            <a:endParaRPr lang="en-US"/>
          </a:p>
        </p:txBody>
      </p:sp>
      <p:sp>
        <p:nvSpPr>
          <p:cNvPr id="7" name="Oval 6"/>
          <p:cNvSpPr/>
          <p:nvPr/>
        </p:nvSpPr>
        <p:spPr>
          <a:xfrm>
            <a:off x="7162800" y="2362200"/>
            <a:ext cx="337751" cy="82996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514600" y="3124200"/>
            <a:ext cx="337751" cy="82996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057400" y="4724400"/>
            <a:ext cx="6031716" cy="400110"/>
          </a:xfrm>
          <a:prstGeom prst="rect">
            <a:avLst/>
          </a:prstGeom>
          <a:noFill/>
        </p:spPr>
        <p:txBody>
          <a:bodyPr wrap="none" rtlCol="0">
            <a:spAutoFit/>
          </a:bodyPr>
          <a:lstStyle/>
          <a:p>
            <a:r>
              <a:rPr lang="en-US" sz="2000" b="1" dirty="0" smtClean="0">
                <a:solidFill>
                  <a:schemeClr val="accent6"/>
                </a:solidFill>
              </a:rPr>
              <a:t>Dependency metadata is relatively small and bounded.</a:t>
            </a:r>
            <a:endParaRPr lang="en-US" sz="2000" b="1" dirty="0">
              <a:solidFill>
                <a:schemeClr val="accent6"/>
              </a:solidFill>
            </a:endParaRPr>
          </a:p>
        </p:txBody>
      </p:sp>
    </p:spTree>
    <p:extLst>
      <p:ext uri="{BB962C8B-B14F-4D97-AF65-F5344CB8AC3E}">
        <p14:creationId xmlns:p14="http://schemas.microsoft.com/office/powerpoint/2010/main" val="405790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err="1" smtClean="0"/>
              <a:t>Orbe</a:t>
            </a:r>
            <a:r>
              <a:rPr lang="en-US" sz="4000" b="1" dirty="0" smtClean="0"/>
              <a:t> Dependency Check Messages</a:t>
            </a:r>
            <a:endParaRPr lang="en-US" sz="4000"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33</a:t>
            </a:fld>
            <a:endParaRPr lang="en-US"/>
          </a:p>
        </p:txBody>
      </p:sp>
      <p:sp>
        <p:nvSpPr>
          <p:cNvPr id="11" name="TextBox 10"/>
          <p:cNvSpPr txBox="1"/>
          <p:nvPr/>
        </p:nvSpPr>
        <p:spPr>
          <a:xfrm>
            <a:off x="2391608" y="4648200"/>
            <a:ext cx="4923592" cy="707886"/>
          </a:xfrm>
          <a:prstGeom prst="rect">
            <a:avLst/>
          </a:prstGeom>
          <a:noFill/>
        </p:spPr>
        <p:txBody>
          <a:bodyPr wrap="none" rtlCol="0">
            <a:spAutoFit/>
          </a:bodyPr>
          <a:lstStyle/>
          <a:p>
            <a:r>
              <a:rPr lang="en-US" sz="2000" b="1" dirty="0" smtClean="0">
                <a:solidFill>
                  <a:schemeClr val="accent6"/>
                </a:solidFill>
              </a:rPr>
              <a:t>The number of dependency check messages </a:t>
            </a:r>
          </a:p>
          <a:p>
            <a:pPr algn="ctr"/>
            <a:r>
              <a:rPr lang="en-US" sz="2000" b="1" dirty="0" smtClean="0">
                <a:solidFill>
                  <a:schemeClr val="accent6"/>
                </a:solidFill>
              </a:rPr>
              <a:t>is relatively small and bounded.</a:t>
            </a:r>
            <a:endParaRPr lang="en-US" sz="2000" b="1" dirty="0">
              <a:solidFill>
                <a:schemeClr val="accent6"/>
              </a:solidFill>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52600" y="1928691"/>
            <a:ext cx="5943600" cy="2490909"/>
          </a:xfrm>
        </p:spPr>
      </p:pic>
    </p:spTree>
    <p:extLst>
      <p:ext uri="{BB962C8B-B14F-4D97-AF65-F5344CB8AC3E}">
        <p14:creationId xmlns:p14="http://schemas.microsoft.com/office/powerpoint/2010/main" val="16501716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err="1" smtClean="0"/>
              <a:t>Orbe</a:t>
            </a:r>
            <a:r>
              <a:rPr lang="en-US" sz="4000" b="1" dirty="0" smtClean="0"/>
              <a:t> &amp; COPS: Throughput over</a:t>
            </a:r>
            <a:br>
              <a:rPr lang="en-US" sz="4000" b="1" dirty="0" smtClean="0"/>
            </a:br>
            <a:r>
              <a:rPr lang="en-US" sz="4000" b="1" dirty="0" smtClean="0"/>
              <a:t>Client Inter-Operation Delays</a:t>
            </a:r>
            <a:endParaRPr lang="en-US" sz="4000"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34</a:t>
            </a:fld>
            <a:endParaRPr lang="en-US"/>
          </a:p>
        </p:txBody>
      </p:sp>
      <p:sp>
        <p:nvSpPr>
          <p:cNvPr id="5" name="TextBox 4"/>
          <p:cNvSpPr txBox="1"/>
          <p:nvPr/>
        </p:nvSpPr>
        <p:spPr>
          <a:xfrm>
            <a:off x="2816390" y="1447800"/>
            <a:ext cx="4651210" cy="369332"/>
          </a:xfrm>
          <a:prstGeom prst="rect">
            <a:avLst/>
          </a:prstGeom>
          <a:noFill/>
        </p:spPr>
        <p:txBody>
          <a:bodyPr wrap="none" rtlCol="0">
            <a:spAutoFit/>
          </a:bodyPr>
          <a:lstStyle/>
          <a:p>
            <a:r>
              <a:rPr lang="en-US" b="1" dirty="0" smtClean="0"/>
              <a:t>Workload:</a:t>
            </a:r>
            <a:r>
              <a:rPr lang="en-US" dirty="0" smtClean="0"/>
              <a:t> Each client accesses three partitions.</a:t>
            </a:r>
            <a:endParaRPr lang="en-US" dirty="0"/>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28800" y="1817132"/>
            <a:ext cx="5943600" cy="4160520"/>
          </a:xfrm>
        </p:spPr>
      </p:pic>
    </p:spTree>
    <p:extLst>
      <p:ext uri="{BB962C8B-B14F-4D97-AF65-F5344CB8AC3E}">
        <p14:creationId xmlns:p14="http://schemas.microsoft.com/office/powerpoint/2010/main" val="41707182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err="1"/>
              <a:t>Orbe</a:t>
            </a:r>
            <a:r>
              <a:rPr lang="en-US" sz="4000" b="1" dirty="0"/>
              <a:t> &amp; COPS: </a:t>
            </a:r>
            <a:r>
              <a:rPr lang="en-US" sz="4000" b="1" dirty="0" smtClean="0"/>
              <a:t/>
            </a:r>
            <a:br>
              <a:rPr lang="en-US" sz="4000" b="1" dirty="0" smtClean="0"/>
            </a:br>
            <a:r>
              <a:rPr lang="en-US" sz="4000" b="1" dirty="0" smtClean="0"/>
              <a:t>Number of Dependencies </a:t>
            </a:r>
            <a:r>
              <a:rPr lang="en-US" sz="4000" b="1" dirty="0"/>
              <a:t>p</a:t>
            </a:r>
            <a:r>
              <a:rPr lang="en-US" sz="4000" b="1" dirty="0" smtClean="0"/>
              <a:t>er Update</a:t>
            </a:r>
            <a:endParaRPr lang="en-US" sz="4000"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35</a:t>
            </a:fld>
            <a:endParaRPr lang="en-US"/>
          </a:p>
        </p:txBody>
      </p:sp>
      <p:sp>
        <p:nvSpPr>
          <p:cNvPr id="7" name="TextBox 6"/>
          <p:cNvSpPr txBox="1"/>
          <p:nvPr/>
        </p:nvSpPr>
        <p:spPr>
          <a:xfrm>
            <a:off x="2438400" y="5159514"/>
            <a:ext cx="5033044" cy="707886"/>
          </a:xfrm>
          <a:prstGeom prst="rect">
            <a:avLst/>
          </a:prstGeom>
          <a:noFill/>
        </p:spPr>
        <p:txBody>
          <a:bodyPr wrap="none" rtlCol="0">
            <a:spAutoFit/>
          </a:bodyPr>
          <a:lstStyle/>
          <a:p>
            <a:r>
              <a:rPr lang="en-US" sz="2000" b="1" dirty="0" err="1" smtClean="0">
                <a:solidFill>
                  <a:schemeClr val="accent6"/>
                </a:solidFill>
              </a:rPr>
              <a:t>Orbe</a:t>
            </a:r>
            <a:r>
              <a:rPr lang="en-US" sz="2000" b="1" dirty="0" smtClean="0">
                <a:solidFill>
                  <a:schemeClr val="accent6"/>
                </a:solidFill>
              </a:rPr>
              <a:t> only tracks nearest dependencies when </a:t>
            </a:r>
          </a:p>
          <a:p>
            <a:pPr algn="ctr"/>
            <a:r>
              <a:rPr lang="en-US" sz="2000" b="1" dirty="0" smtClean="0">
                <a:solidFill>
                  <a:schemeClr val="accent6"/>
                </a:solidFill>
              </a:rPr>
              <a:t>supporting read-only transactions.</a:t>
            </a:r>
            <a:endParaRPr lang="en-US" sz="2000" b="1" dirty="0">
              <a:solidFill>
                <a:schemeClr val="accent6"/>
              </a:solidFill>
            </a:endParaRPr>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52600" y="1752600"/>
            <a:ext cx="5943600" cy="2906961"/>
          </a:xfrm>
        </p:spPr>
      </p:pic>
    </p:spTree>
    <p:extLst>
      <p:ext uri="{BB962C8B-B14F-4D97-AF65-F5344CB8AC3E}">
        <p14:creationId xmlns:p14="http://schemas.microsoft.com/office/powerpoint/2010/main" val="34449963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In the Paper</a:t>
            </a:r>
            <a:endParaRPr lang="en-US" sz="4000" b="1" dirty="0"/>
          </a:p>
        </p:txBody>
      </p:sp>
      <p:sp>
        <p:nvSpPr>
          <p:cNvPr id="3" name="Content Placeholder 2"/>
          <p:cNvSpPr>
            <a:spLocks noGrp="1"/>
          </p:cNvSpPr>
          <p:nvPr>
            <p:ph idx="1"/>
          </p:nvPr>
        </p:nvSpPr>
        <p:spPr/>
        <p:txBody>
          <a:bodyPr>
            <a:normAutofit lnSpcReduction="10000"/>
          </a:bodyPr>
          <a:lstStyle/>
          <a:p>
            <a:r>
              <a:rPr lang="en-US" dirty="0" smtClean="0"/>
              <a:t>Protocols</a:t>
            </a:r>
          </a:p>
          <a:p>
            <a:pPr lvl="1"/>
            <a:r>
              <a:rPr lang="en-US" dirty="0" smtClean="0"/>
              <a:t>Conflict detection</a:t>
            </a:r>
          </a:p>
          <a:p>
            <a:pPr lvl="1"/>
            <a:r>
              <a:rPr lang="en-US" dirty="0" smtClean="0"/>
              <a:t>Causal snapshot for read transaction</a:t>
            </a:r>
          </a:p>
          <a:p>
            <a:pPr lvl="1"/>
            <a:r>
              <a:rPr lang="en-US" dirty="0" smtClean="0"/>
              <a:t>Garbage collection</a:t>
            </a:r>
          </a:p>
          <a:p>
            <a:r>
              <a:rPr lang="en-US" dirty="0"/>
              <a:t>Fault-tolerance and recovery</a:t>
            </a:r>
          </a:p>
          <a:p>
            <a:r>
              <a:rPr lang="en-US" dirty="0" smtClean="0"/>
              <a:t>Dependency cleaning optimization</a:t>
            </a:r>
            <a:endParaRPr lang="en-US" dirty="0"/>
          </a:p>
          <a:p>
            <a:r>
              <a:rPr lang="en-US" sz="3200" dirty="0" smtClean="0"/>
              <a:t>More experimental results</a:t>
            </a:r>
          </a:p>
          <a:p>
            <a:pPr lvl="1"/>
            <a:r>
              <a:rPr lang="en-US" sz="2800" dirty="0" smtClean="0"/>
              <a:t>Micro-benchmarks &amp; latency distribution</a:t>
            </a:r>
          </a:p>
          <a:p>
            <a:pPr lvl="1"/>
            <a:r>
              <a:rPr lang="en-US" dirty="0" smtClean="0"/>
              <a:t>Benefits of dependency cleaning</a:t>
            </a:r>
            <a:endParaRPr lang="en-US" sz="28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7092106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Conclusions</a:t>
            </a:r>
            <a:endParaRPr lang="en-US" sz="4000" b="1" dirty="0"/>
          </a:p>
        </p:txBody>
      </p:sp>
      <p:sp>
        <p:nvSpPr>
          <p:cNvPr id="3" name="Content Placeholder 2"/>
          <p:cNvSpPr>
            <a:spLocks noGrp="1"/>
          </p:cNvSpPr>
          <p:nvPr>
            <p:ph idx="1"/>
          </p:nvPr>
        </p:nvSpPr>
        <p:spPr/>
        <p:txBody>
          <a:bodyPr>
            <a:normAutofit/>
          </a:bodyPr>
          <a:lstStyle/>
          <a:p>
            <a:r>
              <a:rPr lang="en-US" sz="2800" dirty="0" err="1" smtClean="0"/>
              <a:t>Orbe</a:t>
            </a:r>
            <a:r>
              <a:rPr lang="en-US" sz="2800" dirty="0" smtClean="0"/>
              <a:t> provides scalable causal consistency</a:t>
            </a:r>
          </a:p>
          <a:p>
            <a:pPr lvl="1"/>
            <a:r>
              <a:rPr lang="en-US" sz="2400" dirty="0"/>
              <a:t>P</a:t>
            </a:r>
            <a:r>
              <a:rPr lang="en-US" sz="2400" dirty="0" smtClean="0"/>
              <a:t>artitioned and replicated data store</a:t>
            </a:r>
          </a:p>
          <a:p>
            <a:r>
              <a:rPr lang="en-US" sz="2800" dirty="0" smtClean="0"/>
              <a:t>DM protocol</a:t>
            </a:r>
          </a:p>
          <a:p>
            <a:pPr lvl="1"/>
            <a:r>
              <a:rPr lang="en-US" sz="2400" dirty="0" smtClean="0"/>
              <a:t>Dependency matrices</a:t>
            </a:r>
          </a:p>
          <a:p>
            <a:r>
              <a:rPr lang="en-US" sz="2800" dirty="0" smtClean="0"/>
              <a:t>DM-Clock protocol</a:t>
            </a:r>
          </a:p>
          <a:p>
            <a:pPr lvl="1"/>
            <a:r>
              <a:rPr lang="en-US" sz="2400" dirty="0" smtClean="0"/>
              <a:t>Dependency matrices + physical clocks</a:t>
            </a:r>
          </a:p>
          <a:p>
            <a:pPr lvl="1"/>
            <a:r>
              <a:rPr lang="en-US" sz="2400" dirty="0"/>
              <a:t>Read-only transactions (causally consistency</a:t>
            </a:r>
            <a:r>
              <a:rPr lang="en-US" sz="2400" dirty="0" smtClean="0"/>
              <a:t>)</a:t>
            </a:r>
          </a:p>
          <a:p>
            <a:r>
              <a:rPr lang="en-US" dirty="0" smtClean="0"/>
              <a:t>Performance</a:t>
            </a:r>
          </a:p>
          <a:p>
            <a:pPr lvl="1"/>
            <a:r>
              <a:rPr lang="en-US" sz="2400" dirty="0" smtClean="0"/>
              <a:t>Scale out, low overhead, comparison to EC &amp; COPS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2184801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p:spPr>
        <p:txBody>
          <a:bodyPr>
            <a:normAutofit/>
          </a:bodyPr>
          <a:lstStyle/>
          <a:p>
            <a:r>
              <a:rPr lang="en-US" sz="2800" dirty="0" smtClean="0"/>
              <a:t>Data set is partitioned</a:t>
            </a:r>
          </a:p>
          <a:p>
            <a:endParaRPr lang="en-US" sz="2800" dirty="0"/>
          </a:p>
          <a:p>
            <a:endParaRPr lang="en-US" sz="2800" dirty="0" smtClean="0"/>
          </a:p>
          <a:p>
            <a:endParaRPr lang="en-US" sz="2800" dirty="0"/>
          </a:p>
          <a:p>
            <a:endParaRPr lang="en-US" sz="2800" dirty="0" smtClean="0"/>
          </a:p>
          <a:p>
            <a:endParaRPr lang="en-US" sz="2800" dirty="0"/>
          </a:p>
        </p:txBody>
      </p:sp>
      <p:sp>
        <p:nvSpPr>
          <p:cNvPr id="2" name="Title 1"/>
          <p:cNvSpPr>
            <a:spLocks noGrp="1"/>
          </p:cNvSpPr>
          <p:nvPr>
            <p:ph type="title"/>
          </p:nvPr>
        </p:nvSpPr>
        <p:spPr/>
        <p:txBody>
          <a:bodyPr>
            <a:normAutofit/>
          </a:bodyPr>
          <a:lstStyle/>
          <a:p>
            <a:r>
              <a:rPr lang="en-US" sz="4000" b="1" dirty="0" smtClean="0"/>
              <a:t>Inside a Data Center</a:t>
            </a:r>
            <a:endParaRPr lang="en-US" sz="4000" b="1" dirty="0"/>
          </a:p>
        </p:txBody>
      </p:sp>
      <p:sp>
        <p:nvSpPr>
          <p:cNvPr id="5" name="Rounded Rectangle 4"/>
          <p:cNvSpPr/>
          <p:nvPr/>
        </p:nvSpPr>
        <p:spPr>
          <a:xfrm>
            <a:off x="2372797" y="4566877"/>
            <a:ext cx="1309486" cy="45720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Partition 1</a:t>
            </a:r>
          </a:p>
        </p:txBody>
      </p:sp>
      <p:sp>
        <p:nvSpPr>
          <p:cNvPr id="6" name="Rounded Rectangle 5"/>
          <p:cNvSpPr/>
          <p:nvPr/>
        </p:nvSpPr>
        <p:spPr>
          <a:xfrm>
            <a:off x="2334133" y="2689140"/>
            <a:ext cx="1357115" cy="81606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en-US" b="1" dirty="0" smtClean="0"/>
              <a:t>Application</a:t>
            </a:r>
          </a:p>
          <a:p>
            <a:endParaRPr lang="en-US" b="1" dirty="0"/>
          </a:p>
          <a:p>
            <a:endParaRPr lang="en-US" b="1" dirty="0" smtClean="0"/>
          </a:p>
        </p:txBody>
      </p:sp>
      <p:sp>
        <p:nvSpPr>
          <p:cNvPr id="12" name="Rounded Rectangle 11"/>
          <p:cNvSpPr/>
          <p:nvPr/>
        </p:nvSpPr>
        <p:spPr>
          <a:xfrm>
            <a:off x="4058160" y="4566877"/>
            <a:ext cx="1224323" cy="45720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Partition 2</a:t>
            </a:r>
          </a:p>
        </p:txBody>
      </p:sp>
      <p:sp>
        <p:nvSpPr>
          <p:cNvPr id="13" name="Rounded Rectangle 12"/>
          <p:cNvSpPr/>
          <p:nvPr/>
        </p:nvSpPr>
        <p:spPr>
          <a:xfrm>
            <a:off x="6654083" y="4578403"/>
            <a:ext cx="1346917" cy="45720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Partition N</a:t>
            </a:r>
          </a:p>
        </p:txBody>
      </p:sp>
      <p:sp>
        <p:nvSpPr>
          <p:cNvPr id="14" name="TextBox 13"/>
          <p:cNvSpPr txBox="1"/>
          <p:nvPr/>
        </p:nvSpPr>
        <p:spPr>
          <a:xfrm>
            <a:off x="5663483" y="4327717"/>
            <a:ext cx="550151" cy="707886"/>
          </a:xfrm>
          <a:prstGeom prst="rect">
            <a:avLst/>
          </a:prstGeom>
          <a:noFill/>
        </p:spPr>
        <p:txBody>
          <a:bodyPr wrap="none" rtlCol="0">
            <a:spAutoFit/>
          </a:bodyPr>
          <a:lstStyle/>
          <a:p>
            <a:r>
              <a:rPr lang="en-US" sz="4000" b="1" dirty="0" smtClean="0"/>
              <a:t>…</a:t>
            </a:r>
            <a:endParaRPr lang="en-US" sz="4000" b="1" dirty="0"/>
          </a:p>
        </p:txBody>
      </p:sp>
      <p:sp>
        <p:nvSpPr>
          <p:cNvPr id="16" name="Rectangle 15"/>
          <p:cNvSpPr/>
          <p:nvPr/>
        </p:nvSpPr>
        <p:spPr>
          <a:xfrm>
            <a:off x="2596151" y="3100235"/>
            <a:ext cx="833077" cy="253185"/>
          </a:xfrm>
          <a:prstGeom prst="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client</a:t>
            </a:r>
            <a:endParaRPr lang="en-US" dirty="0">
              <a:solidFill>
                <a:schemeClr val="tx1"/>
              </a:solidFill>
            </a:endParaRPr>
          </a:p>
        </p:txBody>
      </p:sp>
      <p:sp>
        <p:nvSpPr>
          <p:cNvPr id="17" name="Rounded Rectangle 16"/>
          <p:cNvSpPr/>
          <p:nvPr/>
        </p:nvSpPr>
        <p:spPr>
          <a:xfrm>
            <a:off x="3994767" y="2708350"/>
            <a:ext cx="1357115" cy="81606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en-US" b="1" dirty="0" smtClean="0"/>
              <a:t>Application</a:t>
            </a:r>
          </a:p>
          <a:p>
            <a:endParaRPr lang="en-US" b="1" dirty="0"/>
          </a:p>
          <a:p>
            <a:endParaRPr lang="en-US" b="1" dirty="0" smtClean="0"/>
          </a:p>
        </p:txBody>
      </p:sp>
      <p:sp>
        <p:nvSpPr>
          <p:cNvPr id="18" name="Rounded Rectangle 17"/>
          <p:cNvSpPr/>
          <p:nvPr/>
        </p:nvSpPr>
        <p:spPr>
          <a:xfrm>
            <a:off x="6592368" y="2716034"/>
            <a:ext cx="1357115" cy="81606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en-US" b="1" dirty="0" smtClean="0"/>
              <a:t>Application</a:t>
            </a:r>
          </a:p>
          <a:p>
            <a:endParaRPr lang="en-US" b="1" dirty="0"/>
          </a:p>
          <a:p>
            <a:endParaRPr lang="en-US" b="1" dirty="0" smtClean="0"/>
          </a:p>
        </p:txBody>
      </p:sp>
      <p:sp>
        <p:nvSpPr>
          <p:cNvPr id="19" name="Rectangle 18"/>
          <p:cNvSpPr/>
          <p:nvPr/>
        </p:nvSpPr>
        <p:spPr>
          <a:xfrm>
            <a:off x="4253782" y="3116380"/>
            <a:ext cx="833077" cy="253185"/>
          </a:xfrm>
          <a:prstGeom prst="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client</a:t>
            </a:r>
            <a:endParaRPr lang="en-US" dirty="0">
              <a:solidFill>
                <a:schemeClr val="tx1"/>
              </a:solidFill>
            </a:endParaRPr>
          </a:p>
        </p:txBody>
      </p:sp>
      <p:sp>
        <p:nvSpPr>
          <p:cNvPr id="20" name="Rectangle 19"/>
          <p:cNvSpPr/>
          <p:nvPr/>
        </p:nvSpPr>
        <p:spPr>
          <a:xfrm>
            <a:off x="6854386" y="3116380"/>
            <a:ext cx="833077" cy="253185"/>
          </a:xfrm>
          <a:prstGeom prst="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client</a:t>
            </a:r>
            <a:endParaRPr lang="en-US" dirty="0">
              <a:solidFill>
                <a:schemeClr val="tx1"/>
              </a:solidFill>
            </a:endParaRPr>
          </a:p>
        </p:txBody>
      </p:sp>
      <p:cxnSp>
        <p:nvCxnSpPr>
          <p:cNvPr id="21" name="Straight Arrow Connector 20"/>
          <p:cNvCxnSpPr>
            <a:endCxn id="12" idx="0"/>
          </p:cNvCxnSpPr>
          <p:nvPr/>
        </p:nvCxnSpPr>
        <p:spPr>
          <a:xfrm>
            <a:off x="3027540" y="3532094"/>
            <a:ext cx="1642782" cy="1034783"/>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7" idx="2"/>
            <a:endCxn id="5" idx="0"/>
          </p:cNvCxnSpPr>
          <p:nvPr/>
        </p:nvCxnSpPr>
        <p:spPr>
          <a:xfrm flipH="1">
            <a:off x="3027540" y="3524410"/>
            <a:ext cx="1645785" cy="1042467"/>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8" idx="2"/>
          </p:cNvCxnSpPr>
          <p:nvPr/>
        </p:nvCxnSpPr>
        <p:spPr>
          <a:xfrm flipH="1">
            <a:off x="4901484" y="3532094"/>
            <a:ext cx="2369442" cy="1034783"/>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8" idx="2"/>
            <a:endCxn id="13" idx="0"/>
          </p:cNvCxnSpPr>
          <p:nvPr/>
        </p:nvCxnSpPr>
        <p:spPr>
          <a:xfrm>
            <a:off x="7270926" y="3532094"/>
            <a:ext cx="56616" cy="1046309"/>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693398" y="2590800"/>
            <a:ext cx="550151" cy="707886"/>
          </a:xfrm>
          <a:prstGeom prst="rect">
            <a:avLst/>
          </a:prstGeom>
          <a:noFill/>
        </p:spPr>
        <p:txBody>
          <a:bodyPr wrap="none" rtlCol="0">
            <a:spAutoFit/>
          </a:bodyPr>
          <a:lstStyle/>
          <a:p>
            <a:r>
              <a:rPr lang="en-US" sz="4000" b="1" dirty="0" smtClean="0"/>
              <a:t>…</a:t>
            </a:r>
            <a:endParaRPr lang="en-US" sz="4000" b="1" dirty="0"/>
          </a:p>
        </p:txBody>
      </p:sp>
      <p:sp>
        <p:nvSpPr>
          <p:cNvPr id="34" name="TextBox 33"/>
          <p:cNvSpPr txBox="1"/>
          <p:nvPr/>
        </p:nvSpPr>
        <p:spPr>
          <a:xfrm>
            <a:off x="197264" y="2743200"/>
            <a:ext cx="1640321" cy="830997"/>
          </a:xfrm>
          <a:prstGeom prst="rect">
            <a:avLst/>
          </a:prstGeom>
          <a:noFill/>
        </p:spPr>
        <p:txBody>
          <a:bodyPr wrap="none" rtlCol="0">
            <a:spAutoFit/>
          </a:bodyPr>
          <a:lstStyle/>
          <a:p>
            <a:pPr algn="ctr"/>
            <a:r>
              <a:rPr lang="en-US" sz="2400" b="1" dirty="0" smtClean="0">
                <a:solidFill>
                  <a:schemeClr val="accent6"/>
                </a:solidFill>
              </a:rPr>
              <a:t>Application</a:t>
            </a:r>
          </a:p>
          <a:p>
            <a:pPr algn="ctr"/>
            <a:r>
              <a:rPr lang="en-US" sz="2400" b="1" dirty="0" smtClean="0">
                <a:solidFill>
                  <a:schemeClr val="accent6"/>
                </a:solidFill>
              </a:rPr>
              <a:t>tier</a:t>
            </a:r>
            <a:endParaRPr lang="en-US" sz="2400" b="1" dirty="0">
              <a:solidFill>
                <a:schemeClr val="accent6"/>
              </a:solidFill>
            </a:endParaRPr>
          </a:p>
        </p:txBody>
      </p:sp>
      <p:sp>
        <p:nvSpPr>
          <p:cNvPr id="35" name="TextBox 34"/>
          <p:cNvSpPr txBox="1"/>
          <p:nvPr/>
        </p:nvSpPr>
        <p:spPr>
          <a:xfrm>
            <a:off x="457200" y="4590071"/>
            <a:ext cx="1300869" cy="461665"/>
          </a:xfrm>
          <a:prstGeom prst="rect">
            <a:avLst/>
          </a:prstGeom>
          <a:noFill/>
        </p:spPr>
        <p:txBody>
          <a:bodyPr wrap="none" rtlCol="0">
            <a:spAutoFit/>
          </a:bodyPr>
          <a:lstStyle/>
          <a:p>
            <a:r>
              <a:rPr lang="en-US" sz="2400" b="1" dirty="0">
                <a:solidFill>
                  <a:schemeClr val="accent6"/>
                </a:solidFill>
              </a:rPr>
              <a:t>D</a:t>
            </a:r>
            <a:r>
              <a:rPr lang="en-US" sz="2400" b="1" dirty="0" smtClean="0">
                <a:solidFill>
                  <a:schemeClr val="accent6"/>
                </a:solidFill>
              </a:rPr>
              <a:t>ata tier</a:t>
            </a:r>
            <a:endParaRPr lang="en-US" sz="2400" b="1" dirty="0">
              <a:solidFill>
                <a:schemeClr val="accent6"/>
              </a:solidFill>
            </a:endParaRPr>
          </a:p>
        </p:txBody>
      </p:sp>
      <p:sp>
        <p:nvSpPr>
          <p:cNvPr id="4" name="Left Brace 3"/>
          <p:cNvSpPr/>
          <p:nvPr/>
        </p:nvSpPr>
        <p:spPr>
          <a:xfrm>
            <a:off x="1834269" y="2590800"/>
            <a:ext cx="223131" cy="987433"/>
          </a:xfrm>
          <a:prstGeom prst="leftBrace">
            <a:avLst/>
          </a:prstGeom>
          <a:ln w="317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Left Brace 21"/>
          <p:cNvSpPr/>
          <p:nvPr/>
        </p:nvSpPr>
        <p:spPr>
          <a:xfrm>
            <a:off x="1834269" y="4398973"/>
            <a:ext cx="223131" cy="816060"/>
          </a:xfrm>
          <a:prstGeom prst="leftBrace">
            <a:avLst/>
          </a:prstGeom>
          <a:ln w="317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3689008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Geo-Replication</a:t>
            </a:r>
            <a:endParaRPr lang="en-US" sz="40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819400"/>
            <a:ext cx="8229600" cy="3621716"/>
          </a:xfrm>
        </p:spPr>
      </p:pic>
      <p:sp>
        <p:nvSpPr>
          <p:cNvPr id="6" name="Rounded Rectangle 5"/>
          <p:cNvSpPr/>
          <p:nvPr/>
        </p:nvSpPr>
        <p:spPr>
          <a:xfrm>
            <a:off x="1928300" y="5339077"/>
            <a:ext cx="1767716" cy="45720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solidFill>
                  <a:schemeClr val="tx2">
                    <a:lumMod val="60000"/>
                    <a:lumOff val="40000"/>
                  </a:schemeClr>
                </a:solidFill>
              </a:rPr>
              <a:t>Data Center E</a:t>
            </a:r>
          </a:p>
        </p:txBody>
      </p:sp>
      <p:sp>
        <p:nvSpPr>
          <p:cNvPr id="7" name="Rounded Rectangle 6"/>
          <p:cNvSpPr/>
          <p:nvPr/>
        </p:nvSpPr>
        <p:spPr>
          <a:xfrm>
            <a:off x="3757100" y="3586477"/>
            <a:ext cx="1767716" cy="45720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solidFill>
                  <a:schemeClr val="tx2">
                    <a:lumMod val="60000"/>
                    <a:lumOff val="40000"/>
                  </a:schemeClr>
                </a:solidFill>
              </a:rPr>
              <a:t>Data Center B</a:t>
            </a:r>
          </a:p>
        </p:txBody>
      </p:sp>
      <p:sp>
        <p:nvSpPr>
          <p:cNvPr id="8" name="Rounded Rectangle 7"/>
          <p:cNvSpPr/>
          <p:nvPr/>
        </p:nvSpPr>
        <p:spPr>
          <a:xfrm>
            <a:off x="6271700" y="3704870"/>
            <a:ext cx="1767716" cy="45720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solidFill>
                  <a:schemeClr val="tx2">
                    <a:lumMod val="60000"/>
                    <a:lumOff val="40000"/>
                  </a:schemeClr>
                </a:solidFill>
              </a:rPr>
              <a:t>Data Center C</a:t>
            </a:r>
          </a:p>
        </p:txBody>
      </p:sp>
      <p:sp>
        <p:nvSpPr>
          <p:cNvPr id="9" name="Rounded Rectangle 8"/>
          <p:cNvSpPr/>
          <p:nvPr/>
        </p:nvSpPr>
        <p:spPr>
          <a:xfrm>
            <a:off x="6424100" y="5339077"/>
            <a:ext cx="1767716" cy="45720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solidFill>
                  <a:schemeClr val="tx2">
                    <a:lumMod val="60000"/>
                    <a:lumOff val="40000"/>
                  </a:schemeClr>
                </a:solidFill>
              </a:rPr>
              <a:t>Data Center F</a:t>
            </a:r>
          </a:p>
        </p:txBody>
      </p:sp>
      <p:cxnSp>
        <p:nvCxnSpPr>
          <p:cNvPr id="10" name="Straight Arrow Connector 9"/>
          <p:cNvCxnSpPr/>
          <p:nvPr/>
        </p:nvCxnSpPr>
        <p:spPr>
          <a:xfrm>
            <a:off x="2044883" y="3898834"/>
            <a:ext cx="698317" cy="1440243"/>
          </a:xfrm>
          <a:prstGeom prst="straightConnector1">
            <a:avLst/>
          </a:prstGeom>
          <a:ln w="508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276600" y="4043677"/>
            <a:ext cx="1335781" cy="1295400"/>
          </a:xfrm>
          <a:prstGeom prst="straightConnector1">
            <a:avLst/>
          </a:prstGeom>
          <a:ln w="508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2"/>
          </p:cNvCxnSpPr>
          <p:nvPr/>
        </p:nvCxnSpPr>
        <p:spPr>
          <a:xfrm>
            <a:off x="7155558" y="4162070"/>
            <a:ext cx="235842" cy="1177007"/>
          </a:xfrm>
          <a:prstGeom prst="straightConnector1">
            <a:avLst/>
          </a:prstGeom>
          <a:ln w="508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3"/>
            <a:endCxn id="8" idx="1"/>
          </p:cNvCxnSpPr>
          <p:nvPr/>
        </p:nvCxnSpPr>
        <p:spPr>
          <a:xfrm>
            <a:off x="5524816" y="3815077"/>
            <a:ext cx="746884" cy="118393"/>
          </a:xfrm>
          <a:prstGeom prst="straightConnector1">
            <a:avLst/>
          </a:prstGeom>
          <a:ln w="508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7" idx="1"/>
          </p:cNvCxnSpPr>
          <p:nvPr/>
        </p:nvCxnSpPr>
        <p:spPr>
          <a:xfrm>
            <a:off x="2697857" y="3665826"/>
            <a:ext cx="1059243" cy="149251"/>
          </a:xfrm>
          <a:prstGeom prst="straightConnector1">
            <a:avLst/>
          </a:prstGeom>
          <a:ln w="508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smtClean="0"/>
          </a:p>
        </p:txBody>
      </p:sp>
      <p:sp>
        <p:nvSpPr>
          <p:cNvPr id="15" name="Content Placeholder 2"/>
          <p:cNvSpPr txBox="1">
            <a:spLocks/>
          </p:cNvSpPr>
          <p:nvPr/>
        </p:nvSpPr>
        <p:spPr>
          <a:xfrm>
            <a:off x="6096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Data close to end users</a:t>
            </a:r>
          </a:p>
          <a:p>
            <a:r>
              <a:rPr lang="en-US" sz="2800" dirty="0" smtClean="0"/>
              <a:t>Tolerates disasters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sp>
        <p:nvSpPr>
          <p:cNvPr id="5" name="Rounded Rectangle 4"/>
          <p:cNvSpPr/>
          <p:nvPr/>
        </p:nvSpPr>
        <p:spPr>
          <a:xfrm>
            <a:off x="1127885" y="3441634"/>
            <a:ext cx="1767716" cy="45720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solidFill>
                  <a:schemeClr val="tx2">
                    <a:lumMod val="60000"/>
                    <a:lumOff val="40000"/>
                  </a:schemeClr>
                </a:solidFill>
              </a:rPr>
              <a:t>Data Center A</a:t>
            </a:r>
          </a:p>
        </p:txBody>
      </p:sp>
    </p:spTree>
    <p:extLst>
      <p:ext uri="{BB962C8B-B14F-4D97-AF65-F5344CB8AC3E}">
        <p14:creationId xmlns:p14="http://schemas.microsoft.com/office/powerpoint/2010/main" val="2804744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Scalable Causal Consistency in </a:t>
            </a:r>
            <a:r>
              <a:rPr lang="en-US" sz="4000" b="1" dirty="0" err="1" smtClean="0"/>
              <a:t>Orbe</a:t>
            </a:r>
            <a:endParaRPr lang="en-US" sz="4000" b="1" dirty="0"/>
          </a:p>
        </p:txBody>
      </p:sp>
      <p:sp>
        <p:nvSpPr>
          <p:cNvPr id="1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smtClean="0"/>
          </a:p>
        </p:txBody>
      </p:sp>
      <p:sp>
        <p:nvSpPr>
          <p:cNvPr id="15" name="Content Placeholder 2"/>
          <p:cNvSpPr txBox="1">
            <a:spLocks/>
          </p:cNvSpPr>
          <p:nvPr/>
        </p:nvSpPr>
        <p:spPr>
          <a:xfrm>
            <a:off x="6096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Partitioned and replicated data store</a:t>
            </a:r>
          </a:p>
          <a:p>
            <a:r>
              <a:rPr lang="en-US" sz="2800" dirty="0" smtClean="0"/>
              <a:t>Parallel asynchronous update propagation</a:t>
            </a:r>
          </a:p>
          <a:p>
            <a:r>
              <a:rPr lang="en-US" sz="2800" b="1" dirty="0" smtClean="0"/>
              <a:t>Efficient implementation</a:t>
            </a:r>
            <a:r>
              <a:rPr lang="en-US" sz="2800" dirty="0" smtClean="0"/>
              <a:t> </a:t>
            </a:r>
            <a:r>
              <a:rPr lang="en-US" sz="2800" b="1" dirty="0" smtClean="0"/>
              <a:t>of causal consistency</a:t>
            </a:r>
          </a:p>
        </p:txBody>
      </p:sp>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dirty="0"/>
          </a:p>
        </p:txBody>
      </p:sp>
      <p:sp>
        <p:nvSpPr>
          <p:cNvPr id="18" name="Rounded Rectangle 17"/>
          <p:cNvSpPr/>
          <p:nvPr/>
        </p:nvSpPr>
        <p:spPr>
          <a:xfrm>
            <a:off x="2067998" y="5322474"/>
            <a:ext cx="1309486" cy="45720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Partition 1</a:t>
            </a:r>
          </a:p>
        </p:txBody>
      </p:sp>
      <p:sp>
        <p:nvSpPr>
          <p:cNvPr id="20" name="Rounded Rectangle 19"/>
          <p:cNvSpPr/>
          <p:nvPr/>
        </p:nvSpPr>
        <p:spPr>
          <a:xfrm>
            <a:off x="3753361" y="5322474"/>
            <a:ext cx="1224323" cy="45720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Partition 2</a:t>
            </a:r>
          </a:p>
        </p:txBody>
      </p:sp>
      <p:sp>
        <p:nvSpPr>
          <p:cNvPr id="21" name="Rounded Rectangle 20"/>
          <p:cNvSpPr/>
          <p:nvPr/>
        </p:nvSpPr>
        <p:spPr>
          <a:xfrm>
            <a:off x="6349284" y="5334000"/>
            <a:ext cx="1346917" cy="45720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Partition N</a:t>
            </a:r>
          </a:p>
        </p:txBody>
      </p:sp>
      <p:sp>
        <p:nvSpPr>
          <p:cNvPr id="22" name="TextBox 21"/>
          <p:cNvSpPr txBox="1"/>
          <p:nvPr/>
        </p:nvSpPr>
        <p:spPr>
          <a:xfrm>
            <a:off x="5358684" y="5083314"/>
            <a:ext cx="550151" cy="707886"/>
          </a:xfrm>
          <a:prstGeom prst="rect">
            <a:avLst/>
          </a:prstGeom>
          <a:noFill/>
        </p:spPr>
        <p:txBody>
          <a:bodyPr wrap="none" rtlCol="0">
            <a:spAutoFit/>
          </a:bodyPr>
          <a:lstStyle/>
          <a:p>
            <a:r>
              <a:rPr lang="en-US" sz="4000" b="1" dirty="0" smtClean="0"/>
              <a:t>…</a:t>
            </a:r>
            <a:endParaRPr lang="en-US" sz="4000" b="1" dirty="0"/>
          </a:p>
        </p:txBody>
      </p:sp>
      <p:sp>
        <p:nvSpPr>
          <p:cNvPr id="23" name="Rounded Rectangle 22"/>
          <p:cNvSpPr/>
          <p:nvPr/>
        </p:nvSpPr>
        <p:spPr>
          <a:xfrm>
            <a:off x="2067998" y="3744360"/>
            <a:ext cx="1309486" cy="45720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Partition 1</a:t>
            </a:r>
          </a:p>
        </p:txBody>
      </p:sp>
      <p:sp>
        <p:nvSpPr>
          <p:cNvPr id="24" name="Rounded Rectangle 23"/>
          <p:cNvSpPr/>
          <p:nvPr/>
        </p:nvSpPr>
        <p:spPr>
          <a:xfrm>
            <a:off x="3753361" y="3744360"/>
            <a:ext cx="1224323" cy="45720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Partition 2</a:t>
            </a:r>
          </a:p>
        </p:txBody>
      </p:sp>
      <p:sp>
        <p:nvSpPr>
          <p:cNvPr id="25" name="Rounded Rectangle 24"/>
          <p:cNvSpPr/>
          <p:nvPr/>
        </p:nvSpPr>
        <p:spPr>
          <a:xfrm>
            <a:off x="6349284" y="3755886"/>
            <a:ext cx="1346917" cy="457200"/>
          </a:xfrm>
          <a:prstGeom prst="roundRect">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Partition N</a:t>
            </a:r>
          </a:p>
        </p:txBody>
      </p:sp>
      <p:sp>
        <p:nvSpPr>
          <p:cNvPr id="26" name="TextBox 25"/>
          <p:cNvSpPr txBox="1"/>
          <p:nvPr/>
        </p:nvSpPr>
        <p:spPr>
          <a:xfrm>
            <a:off x="5358684" y="3505200"/>
            <a:ext cx="550151" cy="707886"/>
          </a:xfrm>
          <a:prstGeom prst="rect">
            <a:avLst/>
          </a:prstGeom>
          <a:noFill/>
        </p:spPr>
        <p:txBody>
          <a:bodyPr wrap="none" rtlCol="0">
            <a:spAutoFit/>
          </a:bodyPr>
          <a:lstStyle/>
          <a:p>
            <a:r>
              <a:rPr lang="en-US" sz="4000" b="1" dirty="0" smtClean="0"/>
              <a:t>…</a:t>
            </a:r>
            <a:endParaRPr lang="en-US" sz="4000" b="1" dirty="0"/>
          </a:p>
        </p:txBody>
      </p:sp>
      <p:cxnSp>
        <p:nvCxnSpPr>
          <p:cNvPr id="27" name="Straight Arrow Connector 26"/>
          <p:cNvCxnSpPr/>
          <p:nvPr/>
        </p:nvCxnSpPr>
        <p:spPr>
          <a:xfrm flipV="1">
            <a:off x="838200" y="4724400"/>
            <a:ext cx="7391400" cy="2"/>
          </a:xfrm>
          <a:prstGeom prst="straightConnector1">
            <a:avLst/>
          </a:prstGeom>
          <a:ln w="38100">
            <a:solidFill>
              <a:schemeClr val="accent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33401" y="4159114"/>
            <a:ext cx="1063176" cy="369332"/>
          </a:xfrm>
          <a:prstGeom prst="rect">
            <a:avLst/>
          </a:prstGeom>
          <a:noFill/>
        </p:spPr>
        <p:txBody>
          <a:bodyPr wrap="none" rtlCol="0">
            <a:spAutoFit/>
          </a:bodyPr>
          <a:lstStyle/>
          <a:p>
            <a:r>
              <a:rPr lang="en-US" b="1" dirty="0" smtClean="0"/>
              <a:t>Replica </a:t>
            </a:r>
            <a:r>
              <a:rPr lang="en-US" b="1" dirty="0"/>
              <a:t>A</a:t>
            </a:r>
          </a:p>
        </p:txBody>
      </p:sp>
      <p:sp>
        <p:nvSpPr>
          <p:cNvPr id="29" name="TextBox 28"/>
          <p:cNvSpPr txBox="1"/>
          <p:nvPr/>
        </p:nvSpPr>
        <p:spPr>
          <a:xfrm>
            <a:off x="533400" y="4953000"/>
            <a:ext cx="1053558" cy="369332"/>
          </a:xfrm>
          <a:prstGeom prst="rect">
            <a:avLst/>
          </a:prstGeom>
          <a:noFill/>
        </p:spPr>
        <p:txBody>
          <a:bodyPr wrap="none" rtlCol="0">
            <a:spAutoFit/>
          </a:bodyPr>
          <a:lstStyle/>
          <a:p>
            <a:r>
              <a:rPr lang="en-US" b="1" dirty="0" smtClean="0"/>
              <a:t>Replica B</a:t>
            </a:r>
            <a:endParaRPr lang="en-US" b="1" dirty="0"/>
          </a:p>
        </p:txBody>
      </p:sp>
      <p:cxnSp>
        <p:nvCxnSpPr>
          <p:cNvPr id="30" name="Straight Arrow Connector 29"/>
          <p:cNvCxnSpPr>
            <a:stCxn id="25" idx="2"/>
            <a:endCxn id="21" idx="0"/>
          </p:cNvCxnSpPr>
          <p:nvPr/>
        </p:nvCxnSpPr>
        <p:spPr>
          <a:xfrm>
            <a:off x="7022743" y="4213086"/>
            <a:ext cx="0" cy="1120914"/>
          </a:xfrm>
          <a:prstGeom prst="straightConnector1">
            <a:avLst/>
          </a:prstGeom>
          <a:ln w="3810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365522" y="4201560"/>
            <a:ext cx="0" cy="1120914"/>
          </a:xfrm>
          <a:prstGeom prst="straightConnector1">
            <a:avLst/>
          </a:prstGeom>
          <a:ln w="3810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722741" y="4213086"/>
            <a:ext cx="0" cy="1120914"/>
          </a:xfrm>
          <a:prstGeom prst="straightConnector1">
            <a:avLst/>
          </a:prstGeom>
          <a:ln w="3810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2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Consistency Models</a:t>
            </a:r>
            <a:endParaRPr lang="en-US" sz="4000" b="1" dirty="0"/>
          </a:p>
        </p:txBody>
      </p:sp>
      <p:sp>
        <p:nvSpPr>
          <p:cNvPr id="3" name="Content Placeholder 2"/>
          <p:cNvSpPr>
            <a:spLocks noGrp="1"/>
          </p:cNvSpPr>
          <p:nvPr>
            <p:ph idx="1"/>
          </p:nvPr>
        </p:nvSpPr>
        <p:spPr/>
        <p:txBody>
          <a:bodyPr>
            <a:normAutofit/>
          </a:bodyPr>
          <a:lstStyle/>
          <a:p>
            <a:r>
              <a:rPr lang="en-US" sz="2800" dirty="0" smtClean="0"/>
              <a:t>Strong consistency</a:t>
            </a:r>
          </a:p>
          <a:p>
            <a:pPr lvl="1"/>
            <a:r>
              <a:rPr lang="en-US" sz="2400" dirty="0" smtClean="0"/>
              <a:t>Total order on propagated updates</a:t>
            </a:r>
          </a:p>
          <a:p>
            <a:pPr lvl="1"/>
            <a:r>
              <a:rPr lang="en-US" sz="2400" dirty="0" smtClean="0"/>
              <a:t>High update latency, no partition tolerance</a:t>
            </a:r>
          </a:p>
          <a:p>
            <a:r>
              <a:rPr lang="en-US" sz="2800" b="1" dirty="0" smtClean="0"/>
              <a:t>Causal consistency</a:t>
            </a:r>
          </a:p>
          <a:p>
            <a:pPr lvl="1"/>
            <a:r>
              <a:rPr lang="en-US" sz="2400" b="1" dirty="0" smtClean="0"/>
              <a:t>Propagated updates are partially ordered</a:t>
            </a:r>
          </a:p>
          <a:p>
            <a:pPr lvl="1"/>
            <a:r>
              <a:rPr lang="en-US" sz="2400" b="1" dirty="0" smtClean="0"/>
              <a:t>Low update latency, partition tolerance</a:t>
            </a:r>
          </a:p>
          <a:p>
            <a:r>
              <a:rPr lang="en-US" sz="2800" dirty="0"/>
              <a:t>Eventual consistency</a:t>
            </a:r>
          </a:p>
          <a:p>
            <a:pPr lvl="1"/>
            <a:r>
              <a:rPr lang="en-US" sz="2400" dirty="0" smtClean="0"/>
              <a:t>No order among propagated updates</a:t>
            </a:r>
            <a:endParaRPr lang="en-US" sz="2400" dirty="0"/>
          </a:p>
          <a:p>
            <a:pPr lvl="1"/>
            <a:r>
              <a:rPr lang="en-US" sz="2400" dirty="0"/>
              <a:t>Low update </a:t>
            </a:r>
            <a:r>
              <a:rPr lang="en-US" sz="2400" dirty="0" smtClean="0"/>
              <a:t>latency, partition tolerance</a:t>
            </a: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251047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457200" y="1600200"/>
            <a:ext cx="8229600" cy="4525963"/>
          </a:xfrm>
        </p:spPr>
        <p:txBody>
          <a:bodyPr>
            <a:normAutofit/>
          </a:bodyPr>
          <a:lstStyle/>
          <a:p>
            <a:r>
              <a:rPr lang="en-US" sz="2800" dirty="0" smtClean="0"/>
              <a:t>If </a:t>
            </a:r>
            <a:r>
              <a:rPr lang="en-US" sz="2800" dirty="0"/>
              <a:t>A</a:t>
            </a:r>
            <a:r>
              <a:rPr lang="en-US" sz="2800" dirty="0" smtClean="0"/>
              <a:t> depends on B, then A appears after B.</a:t>
            </a:r>
            <a:endParaRPr lang="en-US" sz="2800" dirty="0"/>
          </a:p>
        </p:txBody>
      </p:sp>
      <p:sp>
        <p:nvSpPr>
          <p:cNvPr id="2" name="Title 1"/>
          <p:cNvSpPr>
            <a:spLocks noGrp="1"/>
          </p:cNvSpPr>
          <p:nvPr>
            <p:ph type="title"/>
          </p:nvPr>
        </p:nvSpPr>
        <p:spPr/>
        <p:txBody>
          <a:bodyPr>
            <a:normAutofit/>
          </a:bodyPr>
          <a:lstStyle/>
          <a:p>
            <a:r>
              <a:rPr lang="en-US" sz="4000" b="1" dirty="0" smtClean="0"/>
              <a:t>Causal Consistency (1/3)</a:t>
            </a:r>
            <a:endParaRPr lang="en-US" sz="40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2755581"/>
            <a:ext cx="2061105" cy="1936190"/>
          </a:xfrm>
          <a:prstGeom prst="rect">
            <a:avLst/>
          </a:prstGeom>
        </p:spPr>
      </p:pic>
      <p:sp>
        <p:nvSpPr>
          <p:cNvPr id="5" name="Rectangle 4"/>
          <p:cNvSpPr/>
          <p:nvPr/>
        </p:nvSpPr>
        <p:spPr>
          <a:xfrm>
            <a:off x="1444094" y="2298381"/>
            <a:ext cx="2975505" cy="253966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516598" y="2374581"/>
            <a:ext cx="756297" cy="369332"/>
          </a:xfrm>
          <a:prstGeom prst="rect">
            <a:avLst/>
          </a:prstGeom>
          <a:noFill/>
        </p:spPr>
        <p:txBody>
          <a:bodyPr wrap="none" rtlCol="0">
            <a:spAutoFit/>
          </a:bodyPr>
          <a:lstStyle/>
          <a:p>
            <a:r>
              <a:rPr lang="en-US" b="1" dirty="0" smtClean="0"/>
              <a:t>Photo</a:t>
            </a:r>
            <a:endParaRPr lang="en-US" b="1" dirty="0"/>
          </a:p>
        </p:txBody>
      </p:sp>
      <p:sp>
        <p:nvSpPr>
          <p:cNvPr id="9" name="TextBox 8"/>
          <p:cNvSpPr txBox="1"/>
          <p:nvPr/>
        </p:nvSpPr>
        <p:spPr>
          <a:xfrm>
            <a:off x="1600200" y="5117425"/>
            <a:ext cx="2670731" cy="369332"/>
          </a:xfrm>
          <a:prstGeom prst="rect">
            <a:avLst/>
          </a:prstGeom>
          <a:noFill/>
        </p:spPr>
        <p:txBody>
          <a:bodyPr wrap="none" rtlCol="0">
            <a:spAutoFit/>
          </a:bodyPr>
          <a:lstStyle/>
          <a:p>
            <a:r>
              <a:rPr lang="en-US" b="1" dirty="0" smtClean="0"/>
              <a:t>Comment</a:t>
            </a:r>
            <a:r>
              <a:rPr lang="en-US" dirty="0" smtClean="0"/>
              <a:t>: Great weather!</a:t>
            </a:r>
            <a:endParaRPr lang="en-US" dirty="0"/>
          </a:p>
        </p:txBody>
      </p:sp>
      <p:sp>
        <p:nvSpPr>
          <p:cNvPr id="22" name="TextBox 21"/>
          <p:cNvSpPr txBox="1"/>
          <p:nvPr/>
        </p:nvSpPr>
        <p:spPr>
          <a:xfrm>
            <a:off x="6016069" y="5105757"/>
            <a:ext cx="2670731" cy="369332"/>
          </a:xfrm>
          <a:prstGeom prst="rect">
            <a:avLst/>
          </a:prstGeom>
          <a:noFill/>
        </p:spPr>
        <p:txBody>
          <a:bodyPr wrap="none" rtlCol="0">
            <a:spAutoFit/>
          </a:bodyPr>
          <a:lstStyle/>
          <a:p>
            <a:r>
              <a:rPr lang="en-US" b="1" dirty="0" smtClean="0"/>
              <a:t>Comment</a:t>
            </a:r>
            <a:r>
              <a:rPr lang="en-US" dirty="0" smtClean="0"/>
              <a:t>: Great weather!</a:t>
            </a:r>
            <a:endParaRPr lang="en-US" dirty="0"/>
          </a:p>
        </p:txBody>
      </p:sp>
      <p:cxnSp>
        <p:nvCxnSpPr>
          <p:cNvPr id="23" name="Straight Arrow Connector 22"/>
          <p:cNvCxnSpPr/>
          <p:nvPr/>
        </p:nvCxnSpPr>
        <p:spPr>
          <a:xfrm>
            <a:off x="4419600" y="4185523"/>
            <a:ext cx="1451911" cy="6190"/>
          </a:xfrm>
          <a:prstGeom prst="straightConnector1">
            <a:avLst/>
          </a:prstGeom>
          <a:ln w="508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675947" y="3746181"/>
            <a:ext cx="886653" cy="369332"/>
          </a:xfrm>
          <a:prstGeom prst="rect">
            <a:avLst/>
          </a:prstGeom>
          <a:noFill/>
        </p:spPr>
        <p:txBody>
          <a:bodyPr wrap="none" rtlCol="0">
            <a:spAutoFit/>
          </a:bodyPr>
          <a:lstStyle/>
          <a:p>
            <a:r>
              <a:rPr lang="en-US" b="1" dirty="0" smtClean="0"/>
              <a:t>Update</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sp>
        <p:nvSpPr>
          <p:cNvPr id="17" name="TextBox 16"/>
          <p:cNvSpPr txBox="1"/>
          <p:nvPr/>
        </p:nvSpPr>
        <p:spPr>
          <a:xfrm>
            <a:off x="4443652" y="4191713"/>
            <a:ext cx="1347548" cy="646331"/>
          </a:xfrm>
          <a:prstGeom prst="rect">
            <a:avLst/>
          </a:prstGeom>
          <a:noFill/>
        </p:spPr>
        <p:txBody>
          <a:bodyPr wrap="none" rtlCol="0">
            <a:spAutoFit/>
          </a:bodyPr>
          <a:lstStyle/>
          <a:p>
            <a:r>
              <a:rPr lang="en-US" b="1" dirty="0" smtClean="0"/>
              <a:t>Propagation</a:t>
            </a:r>
          </a:p>
          <a:p>
            <a:endParaRPr lang="en-US" dirty="0"/>
          </a:p>
        </p:txBody>
      </p:sp>
      <p:sp>
        <p:nvSpPr>
          <p:cNvPr id="24" name="Rectangle 23"/>
          <p:cNvSpPr/>
          <p:nvPr/>
        </p:nvSpPr>
        <p:spPr>
          <a:xfrm>
            <a:off x="1447800" y="5029556"/>
            <a:ext cx="2971800" cy="52101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67400" y="5041581"/>
            <a:ext cx="2971800" cy="52101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04800" y="3440668"/>
            <a:ext cx="1013419" cy="584775"/>
          </a:xfrm>
          <a:prstGeom prst="rect">
            <a:avLst/>
          </a:prstGeom>
          <a:noFill/>
        </p:spPr>
        <p:txBody>
          <a:bodyPr wrap="none" rtlCol="0">
            <a:spAutoFit/>
          </a:bodyPr>
          <a:lstStyle/>
          <a:p>
            <a:r>
              <a:rPr lang="en-US" sz="3200" b="1" dirty="0" smtClean="0"/>
              <a:t>Alice</a:t>
            </a:r>
            <a:endParaRPr lang="en-US" sz="3200" b="1" dirty="0"/>
          </a:p>
        </p:txBody>
      </p:sp>
      <p:sp>
        <p:nvSpPr>
          <p:cNvPr id="20" name="TextBox 19"/>
          <p:cNvSpPr txBox="1"/>
          <p:nvPr/>
        </p:nvSpPr>
        <p:spPr>
          <a:xfrm>
            <a:off x="304800" y="4952644"/>
            <a:ext cx="1013419" cy="584775"/>
          </a:xfrm>
          <a:prstGeom prst="rect">
            <a:avLst/>
          </a:prstGeom>
          <a:noFill/>
        </p:spPr>
        <p:txBody>
          <a:bodyPr wrap="none" rtlCol="0">
            <a:spAutoFit/>
          </a:bodyPr>
          <a:lstStyle/>
          <a:p>
            <a:r>
              <a:rPr lang="en-US" sz="3200" b="1" dirty="0" smtClean="0"/>
              <a:t>Alice</a:t>
            </a:r>
            <a:endParaRPr lang="en-US" sz="3200" b="1" dirty="0"/>
          </a:p>
        </p:txBody>
      </p:sp>
    </p:spTree>
    <p:extLst>
      <p:ext uri="{BB962C8B-B14F-4D97-AF65-F5344CB8AC3E}">
        <p14:creationId xmlns:p14="http://schemas.microsoft.com/office/powerpoint/2010/main" val="343592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P spid="22" grpId="0"/>
      <p:bldP spid="26" grpId="0"/>
      <p:bldP spid="17" grpId="0"/>
      <p:bldP spid="24" grpId="0" animBg="1"/>
      <p:bldP spid="25" grpId="0" animBg="1"/>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457200" y="1600200"/>
            <a:ext cx="8229600" cy="4525963"/>
          </a:xfrm>
        </p:spPr>
        <p:txBody>
          <a:bodyPr>
            <a:normAutofit/>
          </a:bodyPr>
          <a:lstStyle/>
          <a:p>
            <a:r>
              <a:rPr lang="en-US" sz="2800" dirty="0" smtClean="0"/>
              <a:t>If </a:t>
            </a:r>
            <a:r>
              <a:rPr lang="en-US" sz="2800" dirty="0"/>
              <a:t>A</a:t>
            </a:r>
            <a:r>
              <a:rPr lang="en-US" sz="2800" dirty="0" smtClean="0"/>
              <a:t> depends on B, then A appears after B.</a:t>
            </a:r>
            <a:endParaRPr lang="en-US" sz="2800" dirty="0"/>
          </a:p>
        </p:txBody>
      </p:sp>
      <p:sp>
        <p:nvSpPr>
          <p:cNvPr id="2" name="Title 1"/>
          <p:cNvSpPr>
            <a:spLocks noGrp="1"/>
          </p:cNvSpPr>
          <p:nvPr>
            <p:ph type="title"/>
          </p:nvPr>
        </p:nvSpPr>
        <p:spPr/>
        <p:txBody>
          <a:bodyPr>
            <a:normAutofit/>
          </a:bodyPr>
          <a:lstStyle/>
          <a:p>
            <a:r>
              <a:rPr lang="en-US" sz="4000" b="1" dirty="0" smtClean="0"/>
              <a:t>Causal Consistency (2/3)</a:t>
            </a:r>
            <a:endParaRPr lang="en-US" sz="40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2755581"/>
            <a:ext cx="2061105" cy="1936190"/>
          </a:xfrm>
          <a:prstGeom prst="rect">
            <a:avLst/>
          </a:prstGeom>
        </p:spPr>
      </p:pic>
      <p:sp>
        <p:nvSpPr>
          <p:cNvPr id="5" name="Rectangle 4"/>
          <p:cNvSpPr/>
          <p:nvPr/>
        </p:nvSpPr>
        <p:spPr>
          <a:xfrm>
            <a:off x="1444094" y="2298381"/>
            <a:ext cx="2975505" cy="253966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516598" y="2374581"/>
            <a:ext cx="756297" cy="369332"/>
          </a:xfrm>
          <a:prstGeom prst="rect">
            <a:avLst/>
          </a:prstGeom>
          <a:noFill/>
        </p:spPr>
        <p:txBody>
          <a:bodyPr wrap="none" rtlCol="0">
            <a:spAutoFit/>
          </a:bodyPr>
          <a:lstStyle/>
          <a:p>
            <a:r>
              <a:rPr lang="en-US" b="1" dirty="0" smtClean="0"/>
              <a:t>Photo</a:t>
            </a:r>
            <a:endParaRPr lang="en-US" b="1" dirty="0"/>
          </a:p>
        </p:txBody>
      </p:sp>
      <p:sp>
        <p:nvSpPr>
          <p:cNvPr id="9" name="TextBox 8"/>
          <p:cNvSpPr txBox="1"/>
          <p:nvPr/>
        </p:nvSpPr>
        <p:spPr>
          <a:xfrm>
            <a:off x="1600200" y="5117425"/>
            <a:ext cx="2342757" cy="369332"/>
          </a:xfrm>
          <a:prstGeom prst="rect">
            <a:avLst/>
          </a:prstGeom>
          <a:noFill/>
        </p:spPr>
        <p:txBody>
          <a:bodyPr wrap="none" rtlCol="0">
            <a:spAutoFit/>
          </a:bodyPr>
          <a:lstStyle/>
          <a:p>
            <a:r>
              <a:rPr lang="en-US" b="1" dirty="0" smtClean="0"/>
              <a:t>Comment</a:t>
            </a:r>
            <a:r>
              <a:rPr lang="en-US" dirty="0" smtClean="0"/>
              <a:t>: Nice photo!</a:t>
            </a:r>
            <a:endParaRPr lang="en-US" dirty="0"/>
          </a:p>
        </p:txBody>
      </p:sp>
      <p:sp>
        <p:nvSpPr>
          <p:cNvPr id="22" name="TextBox 21"/>
          <p:cNvSpPr txBox="1"/>
          <p:nvPr/>
        </p:nvSpPr>
        <p:spPr>
          <a:xfrm>
            <a:off x="6016069" y="5105757"/>
            <a:ext cx="2342757" cy="369332"/>
          </a:xfrm>
          <a:prstGeom prst="rect">
            <a:avLst/>
          </a:prstGeom>
          <a:noFill/>
        </p:spPr>
        <p:txBody>
          <a:bodyPr wrap="none" rtlCol="0">
            <a:spAutoFit/>
          </a:bodyPr>
          <a:lstStyle/>
          <a:p>
            <a:r>
              <a:rPr lang="en-US" b="1" dirty="0" smtClean="0"/>
              <a:t>Comment</a:t>
            </a:r>
            <a:r>
              <a:rPr lang="en-US" dirty="0" smtClean="0"/>
              <a:t>: Nice photo!</a:t>
            </a:r>
            <a:endParaRPr lang="en-US" dirty="0"/>
          </a:p>
        </p:txBody>
      </p:sp>
      <p:cxnSp>
        <p:nvCxnSpPr>
          <p:cNvPr id="23" name="Straight Arrow Connector 22"/>
          <p:cNvCxnSpPr/>
          <p:nvPr/>
        </p:nvCxnSpPr>
        <p:spPr>
          <a:xfrm>
            <a:off x="4419600" y="4185523"/>
            <a:ext cx="1451911" cy="6190"/>
          </a:xfrm>
          <a:prstGeom prst="straightConnector1">
            <a:avLst/>
          </a:prstGeom>
          <a:ln w="508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675947" y="3746181"/>
            <a:ext cx="886653" cy="369332"/>
          </a:xfrm>
          <a:prstGeom prst="rect">
            <a:avLst/>
          </a:prstGeom>
          <a:noFill/>
        </p:spPr>
        <p:txBody>
          <a:bodyPr wrap="none" rtlCol="0">
            <a:spAutoFit/>
          </a:bodyPr>
          <a:lstStyle/>
          <a:p>
            <a:r>
              <a:rPr lang="en-US" b="1" dirty="0" smtClean="0"/>
              <a:t>Update</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9</a:t>
            </a:fld>
            <a:endParaRPr lang="en-US"/>
          </a:p>
        </p:txBody>
      </p:sp>
      <p:sp>
        <p:nvSpPr>
          <p:cNvPr id="17" name="TextBox 16"/>
          <p:cNvSpPr txBox="1"/>
          <p:nvPr/>
        </p:nvSpPr>
        <p:spPr>
          <a:xfrm>
            <a:off x="4443652" y="4191713"/>
            <a:ext cx="1347548" cy="646331"/>
          </a:xfrm>
          <a:prstGeom prst="rect">
            <a:avLst/>
          </a:prstGeom>
          <a:noFill/>
        </p:spPr>
        <p:txBody>
          <a:bodyPr wrap="none" rtlCol="0">
            <a:spAutoFit/>
          </a:bodyPr>
          <a:lstStyle/>
          <a:p>
            <a:r>
              <a:rPr lang="en-US" b="1" dirty="0" smtClean="0"/>
              <a:t>Propagation</a:t>
            </a:r>
          </a:p>
          <a:p>
            <a:endParaRPr lang="en-US" dirty="0"/>
          </a:p>
        </p:txBody>
      </p:sp>
      <p:sp>
        <p:nvSpPr>
          <p:cNvPr id="24" name="Rectangle 23"/>
          <p:cNvSpPr/>
          <p:nvPr/>
        </p:nvSpPr>
        <p:spPr>
          <a:xfrm>
            <a:off x="1447800" y="5029556"/>
            <a:ext cx="2971800" cy="52101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67400" y="5041581"/>
            <a:ext cx="2971800" cy="52101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04800" y="3440668"/>
            <a:ext cx="1013419" cy="584775"/>
          </a:xfrm>
          <a:prstGeom prst="rect">
            <a:avLst/>
          </a:prstGeom>
          <a:noFill/>
        </p:spPr>
        <p:txBody>
          <a:bodyPr wrap="none" rtlCol="0">
            <a:spAutoFit/>
          </a:bodyPr>
          <a:lstStyle/>
          <a:p>
            <a:r>
              <a:rPr lang="en-US" sz="3200" b="1" dirty="0" smtClean="0"/>
              <a:t>Alice</a:t>
            </a:r>
            <a:endParaRPr lang="en-US" sz="3200" b="1" dirty="0"/>
          </a:p>
        </p:txBody>
      </p:sp>
      <p:sp>
        <p:nvSpPr>
          <p:cNvPr id="20" name="TextBox 19"/>
          <p:cNvSpPr txBox="1"/>
          <p:nvPr/>
        </p:nvSpPr>
        <p:spPr>
          <a:xfrm>
            <a:off x="304800" y="4952644"/>
            <a:ext cx="856325" cy="584775"/>
          </a:xfrm>
          <a:prstGeom prst="rect">
            <a:avLst/>
          </a:prstGeom>
          <a:noFill/>
        </p:spPr>
        <p:txBody>
          <a:bodyPr wrap="none" rtlCol="0">
            <a:spAutoFit/>
          </a:bodyPr>
          <a:lstStyle/>
          <a:p>
            <a:r>
              <a:rPr lang="en-US" sz="3200" b="1" dirty="0" smtClean="0"/>
              <a:t>Bob</a:t>
            </a:r>
            <a:endParaRPr lang="en-US" sz="3200" b="1" dirty="0"/>
          </a:p>
        </p:txBody>
      </p:sp>
    </p:spTree>
    <p:extLst>
      <p:ext uri="{BB962C8B-B14F-4D97-AF65-F5344CB8AC3E}">
        <p14:creationId xmlns:p14="http://schemas.microsoft.com/office/powerpoint/2010/main" val="371135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P spid="26" grpId="0"/>
      <p:bldP spid="17" grpId="0"/>
      <p:bldP spid="24" grpId="0" animBg="1"/>
      <p:bldP spid="25" grpId="0" animBg="1"/>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5104</TotalTime>
  <Words>4419</Words>
  <Application>Microsoft Office PowerPoint</Application>
  <PresentationFormat>On-screen Show (4:3)</PresentationFormat>
  <Paragraphs>693</Paragraphs>
  <Slides>37</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宋体</vt:lpstr>
      <vt:lpstr>Arial</vt:lpstr>
      <vt:lpstr>Calibri</vt:lpstr>
      <vt:lpstr>Office Theme</vt:lpstr>
      <vt:lpstr>Orbe: Scalable Causal Consistency Using Dependency Matrices &amp; Physical Clocks</vt:lpstr>
      <vt:lpstr>Key-Value Data Store API</vt:lpstr>
      <vt:lpstr>Partitioning</vt:lpstr>
      <vt:lpstr>Inside a Data Center</vt:lpstr>
      <vt:lpstr>Geo-Replication</vt:lpstr>
      <vt:lpstr>Scalable Causal Consistency in Orbe</vt:lpstr>
      <vt:lpstr>Consistency Models</vt:lpstr>
      <vt:lpstr>Causal Consistency (1/3)</vt:lpstr>
      <vt:lpstr>Causal Consistency (2/3)</vt:lpstr>
      <vt:lpstr>Causal Consistency (3/3)</vt:lpstr>
      <vt:lpstr>Existing Solutions</vt:lpstr>
      <vt:lpstr>Outline</vt:lpstr>
      <vt:lpstr>Dependency Matrix (DM)</vt:lpstr>
      <vt:lpstr>DM Protocol: Data Structures</vt:lpstr>
      <vt:lpstr>DM Protocol: Data Structures</vt:lpstr>
      <vt:lpstr>DM Protocol: Data Structures</vt:lpstr>
      <vt:lpstr>DM Protocol: Read and Write</vt:lpstr>
      <vt:lpstr>Example: Read and Write</vt:lpstr>
      <vt:lpstr>DM Protocol: Update Propagation</vt:lpstr>
      <vt:lpstr>Example: Update Propagation</vt:lpstr>
      <vt:lpstr>Complete and Nearest Dependencies</vt:lpstr>
      <vt:lpstr>DM Protocol: Benefits</vt:lpstr>
      <vt:lpstr>Outline</vt:lpstr>
      <vt:lpstr>Read Transaction on Causal Snapshot</vt:lpstr>
      <vt:lpstr>DM-Clock Protocol (1/2)</vt:lpstr>
      <vt:lpstr>DM-Clock Protocol (2/2)</vt:lpstr>
      <vt:lpstr>Outline</vt:lpstr>
      <vt:lpstr>Evaluation</vt:lpstr>
      <vt:lpstr>Evaluation Questions</vt:lpstr>
      <vt:lpstr>Throughput over Num. of Partitions</vt:lpstr>
      <vt:lpstr>Throughput over Varied Workloads </vt:lpstr>
      <vt:lpstr>Orbe Metadata Percentage</vt:lpstr>
      <vt:lpstr>Orbe Dependency Check Messages</vt:lpstr>
      <vt:lpstr>Orbe &amp; COPS: Throughput over Client Inter-Operation Delays</vt:lpstr>
      <vt:lpstr>Orbe &amp; COPS:  Number of Dependencies per Update</vt:lpstr>
      <vt:lpstr>In the Paper</vt:lpstr>
      <vt:lpstr>Conclusions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Orbe: Scalable Causal Consistency Using Dependency Matrices and Physical Clocks</dc:title>
  <dc:creator>jqdu</dc:creator>
  <cp:lastModifiedBy>Sameh Elnikety</cp:lastModifiedBy>
  <cp:revision>262</cp:revision>
  <dcterms:created xsi:type="dcterms:W3CDTF">2006-08-16T00:00:00Z</dcterms:created>
  <dcterms:modified xsi:type="dcterms:W3CDTF">2013-10-02T18:43:33Z</dcterms:modified>
</cp:coreProperties>
</file>