
<file path=[Content_Types].xml><?xml version="1.0" encoding="utf-8"?>
<Types xmlns="http://schemas.openxmlformats.org/package/2006/content-types">
  <Default Extension="png" ContentType="image/png"/>
  <Default Extension="wmf" ContentType="image/x-wmf"/>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rts/chart3.xml" ContentType="application/vnd.openxmlformats-officedocument.drawingml.chart+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charts/chart4.xml" ContentType="application/vnd.openxmlformats-officedocument.drawingml.chart+xml"/>
  <Override PartName="/ppt/theme/themeOverride1.xml" ContentType="application/vnd.openxmlformats-officedocument.themeOverr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3"/>
  </p:notesMasterIdLst>
  <p:handoutMasterIdLst>
    <p:handoutMasterId r:id="rId34"/>
  </p:handoutMasterIdLst>
  <p:sldIdLst>
    <p:sldId id="256" r:id="rId2"/>
    <p:sldId id="754" r:id="rId3"/>
    <p:sldId id="833" r:id="rId4"/>
    <p:sldId id="803" r:id="rId5"/>
    <p:sldId id="791" r:id="rId6"/>
    <p:sldId id="769" r:id="rId7"/>
    <p:sldId id="768" r:id="rId8"/>
    <p:sldId id="862" r:id="rId9"/>
    <p:sldId id="863" r:id="rId10"/>
    <p:sldId id="834" r:id="rId11"/>
    <p:sldId id="810" r:id="rId12"/>
    <p:sldId id="812" r:id="rId13"/>
    <p:sldId id="533" r:id="rId14"/>
    <p:sldId id="854" r:id="rId15"/>
    <p:sldId id="500" r:id="rId16"/>
    <p:sldId id="841" r:id="rId17"/>
    <p:sldId id="859" r:id="rId18"/>
    <p:sldId id="853" r:id="rId19"/>
    <p:sldId id="860" r:id="rId20"/>
    <p:sldId id="861" r:id="rId21"/>
    <p:sldId id="842" r:id="rId22"/>
    <p:sldId id="838" r:id="rId23"/>
    <p:sldId id="843" r:id="rId24"/>
    <p:sldId id="845" r:id="rId25"/>
    <p:sldId id="848" r:id="rId26"/>
    <p:sldId id="773" r:id="rId27"/>
    <p:sldId id="849" r:id="rId28"/>
    <p:sldId id="851" r:id="rId29"/>
    <p:sldId id="824" r:id="rId30"/>
    <p:sldId id="855" r:id="rId31"/>
    <p:sldId id="634" r:id="rId32"/>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92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0000FF"/>
    <a:srgbClr val="3366FF"/>
    <a:srgbClr val="FF5050"/>
    <a:srgbClr val="F44B5B"/>
    <a:srgbClr val="0066FF"/>
    <a:srgbClr val="CC0000"/>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049" autoAdjust="0"/>
    <p:restoredTop sz="85104" autoAdjust="0"/>
  </p:normalViewPr>
  <p:slideViewPr>
    <p:cSldViewPr>
      <p:cViewPr varScale="1">
        <p:scale>
          <a:sx n="82" d="100"/>
          <a:sy n="82" d="100"/>
        </p:scale>
        <p:origin x="102" y="2556"/>
      </p:cViewPr>
      <p:guideLst>
        <p:guide orient="horz" pos="2160"/>
        <p:guide pos="292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t-myeoje\Desktop\speedup_and_percentile.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t-myeoje\Desktop\speedup_and_percentile.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D:\Dropbox\MJ_private\wsdm_plots_data\figure_4.xlsx" TargetMode="External"/></Relationships>
</file>

<file path=ppt/charts/_rels/chart4.xml.rels><?xml version="1.0" encoding="UTF-8" standalone="yes"?>
<Relationships xmlns="http://schemas.openxmlformats.org/package/2006/relationships"><Relationship Id="rId2" Type="http://schemas.openxmlformats.org/officeDocument/2006/relationships/oleObject" Target="file:///D:\Dropbox\MJ_private\job_application\companies\_talk\plots.xlsx" TargetMode="External"/><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title>
      <c:tx>
        <c:rich>
          <a:bodyPr/>
          <a:lstStyle/>
          <a:p>
            <a:pPr>
              <a:defRPr sz="2000"/>
            </a:pPr>
            <a:r>
              <a:rPr lang="en-US" sz="2000" dirty="0" smtClean="0"/>
              <a:t>&lt; 30 </a:t>
            </a:r>
            <a:r>
              <a:rPr lang="en-US" sz="2000" dirty="0" err="1" smtClean="0"/>
              <a:t>ms</a:t>
            </a:r>
            <a:endParaRPr lang="en-US" sz="2000" dirty="0"/>
          </a:p>
        </c:rich>
      </c:tx>
      <c:layout/>
      <c:overlay val="1"/>
    </c:title>
    <c:autoTitleDeleted val="0"/>
    <c:plotArea>
      <c:layout>
        <c:manualLayout>
          <c:layoutTarget val="inner"/>
          <c:xMode val="edge"/>
          <c:yMode val="edge"/>
          <c:x val="0.19170881284070279"/>
          <c:y val="5.7060367454068367E-2"/>
          <c:w val="0.65325459317585377"/>
          <c:h val="0.66897876401813516"/>
        </c:manualLayout>
      </c:layout>
      <c:barChart>
        <c:barDir val="col"/>
        <c:grouping val="clustered"/>
        <c:varyColors val="0"/>
        <c:ser>
          <c:idx val="0"/>
          <c:order val="0"/>
          <c:invertIfNegative val="0"/>
          <c:dLbls>
            <c:dLbl>
              <c:idx val="0"/>
              <c:layout>
                <c:manualLayout>
                  <c:x val="3.8759689922480641E-3"/>
                  <c:y val="1.2345679012345703E-2"/>
                </c:manualLayout>
              </c:layout>
              <c:tx>
                <c:rich>
                  <a:bodyPr/>
                  <a:lstStyle/>
                  <a:p>
                    <a:r>
                      <a:rPr lang="en-US" sz="1400" dirty="0" smtClean="0"/>
                      <a:t>5.2</a:t>
                    </a:r>
                    <a:endParaRPr lang="en-US" dirty="0"/>
                  </a:p>
                </c:rich>
              </c:tx>
              <c:dLblPos val="outEnd"/>
              <c:showLegendKey val="0"/>
              <c:showVal val="1"/>
              <c:showCatName val="0"/>
              <c:showSerName val="0"/>
              <c:showPercent val="0"/>
              <c:showBubbleSize val="0"/>
              <c:extLst>
                <c:ext xmlns:c15="http://schemas.microsoft.com/office/drawing/2012/chart" uri="{CE6537A1-D6FC-4f65-9D91-7224C49458BB}">
                  <c15:layout/>
                </c:ext>
              </c:extLst>
            </c:dLbl>
            <c:dLbl>
              <c:idx val="5"/>
              <c:layout>
                <c:manualLayout>
                  <c:x val="-6.7080557238037737E-4"/>
                  <c:y val="5.0505050505050475E-3"/>
                </c:manualLayout>
              </c:layout>
              <c:tx>
                <c:rich>
                  <a:bodyPr/>
                  <a:lstStyle/>
                  <a:p>
                    <a:r>
                      <a:rPr lang="en-US" sz="1400" dirty="0" smtClean="0"/>
                      <a:t>4.5</a:t>
                    </a:r>
                    <a:endParaRPr lang="en-US" dirty="0"/>
                  </a:p>
                </c:rich>
              </c:tx>
              <c:dLblPos val="outEnd"/>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1400"/>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val>
            <c:numRef>
              <c:f>'Grouped avg'!$O$1:$T$1</c:f>
              <c:numCache>
                <c:formatCode>General</c:formatCode>
                <c:ptCount val="6"/>
                <c:pt idx="0">
                  <c:v>5.2346986137590434</c:v>
                </c:pt>
                <c:pt idx="1">
                  <c:v>4.8691860115681385</c:v>
                </c:pt>
                <c:pt idx="2">
                  <c:v>4.6180184832132714</c:v>
                </c:pt>
                <c:pt idx="3">
                  <c:v>4.5150416841696934</c:v>
                </c:pt>
                <c:pt idx="4">
                  <c:v>4.4546553462371055</c:v>
                </c:pt>
                <c:pt idx="5">
                  <c:v>4.4894462791223804</c:v>
                </c:pt>
              </c:numCache>
            </c:numRef>
          </c:val>
        </c:ser>
        <c:dLbls>
          <c:showLegendKey val="0"/>
          <c:showVal val="0"/>
          <c:showCatName val="0"/>
          <c:showSerName val="0"/>
          <c:showPercent val="0"/>
          <c:showBubbleSize val="0"/>
        </c:dLbls>
        <c:gapWidth val="150"/>
        <c:axId val="452981040"/>
        <c:axId val="452981432"/>
      </c:barChart>
      <c:lineChart>
        <c:grouping val="standard"/>
        <c:varyColors val="0"/>
        <c:ser>
          <c:idx val="1"/>
          <c:order val="1"/>
          <c:spPr>
            <a:ln w="57150"/>
          </c:spPr>
          <c:marker>
            <c:symbol val="diamond"/>
            <c:size val="11"/>
          </c:marker>
          <c:val>
            <c:numRef>
              <c:f>'Grouped avg'!$O$11:$T$11</c:f>
              <c:numCache>
                <c:formatCode>General</c:formatCode>
                <c:ptCount val="6"/>
                <c:pt idx="0">
                  <c:v>1</c:v>
                </c:pt>
                <c:pt idx="1">
                  <c:v>1.0750664692871699</c:v>
                </c:pt>
                <c:pt idx="2">
                  <c:v>1.1335378220739984</c:v>
                </c:pt>
                <c:pt idx="3">
                  <c:v>1.1593909823939299</c:v>
                </c:pt>
                <c:pt idx="4">
                  <c:v>1.1751074341095429</c:v>
                </c:pt>
                <c:pt idx="5">
                  <c:v>1.1660009471774648</c:v>
                </c:pt>
              </c:numCache>
            </c:numRef>
          </c:val>
          <c:smooth val="0"/>
        </c:ser>
        <c:dLbls>
          <c:showLegendKey val="0"/>
          <c:showVal val="0"/>
          <c:showCatName val="0"/>
          <c:showSerName val="0"/>
          <c:showPercent val="0"/>
          <c:showBubbleSize val="0"/>
        </c:dLbls>
        <c:marker val="1"/>
        <c:smooth val="0"/>
        <c:axId val="450025520"/>
        <c:axId val="450025128"/>
      </c:lineChart>
      <c:catAx>
        <c:axId val="452981040"/>
        <c:scaling>
          <c:orientation val="minMax"/>
        </c:scaling>
        <c:delete val="0"/>
        <c:axPos val="b"/>
        <c:title>
          <c:tx>
            <c:rich>
              <a:bodyPr/>
              <a:lstStyle/>
              <a:p>
                <a:pPr>
                  <a:defRPr sz="2000"/>
                </a:pPr>
                <a:r>
                  <a:rPr lang="en-US" sz="2000"/>
                  <a:t>Parallelism Degree</a:t>
                </a:r>
              </a:p>
            </c:rich>
          </c:tx>
          <c:layout>
            <c:manualLayout>
              <c:xMode val="edge"/>
              <c:yMode val="edge"/>
              <c:x val="0.25268700787401582"/>
              <c:y val="0.86154020520162267"/>
            </c:manualLayout>
          </c:layout>
          <c:overlay val="0"/>
        </c:title>
        <c:majorTickMark val="none"/>
        <c:minorTickMark val="out"/>
        <c:tickLblPos val="nextTo"/>
        <c:spPr>
          <a:ln>
            <a:solidFill>
              <a:sysClr val="windowText" lastClr="000000"/>
            </a:solidFill>
          </a:ln>
        </c:spPr>
        <c:txPr>
          <a:bodyPr/>
          <a:lstStyle/>
          <a:p>
            <a:pPr>
              <a:defRPr sz="1400"/>
            </a:pPr>
            <a:endParaRPr lang="en-US"/>
          </a:p>
        </c:txPr>
        <c:crossAx val="452981432"/>
        <c:crosses val="autoZero"/>
        <c:auto val="1"/>
        <c:lblAlgn val="ctr"/>
        <c:lblOffset val="100"/>
        <c:noMultiLvlLbl val="0"/>
      </c:catAx>
      <c:valAx>
        <c:axId val="452981432"/>
        <c:scaling>
          <c:orientation val="minMax"/>
          <c:max val="10"/>
        </c:scaling>
        <c:delete val="0"/>
        <c:axPos val="l"/>
        <c:title>
          <c:tx>
            <c:rich>
              <a:bodyPr rot="-5400000" vert="horz"/>
              <a:lstStyle/>
              <a:p>
                <a:pPr>
                  <a:defRPr sz="2000"/>
                </a:pPr>
                <a:r>
                  <a:rPr lang="en-US" sz="2000" dirty="0" smtClean="0"/>
                  <a:t>Exec. </a:t>
                </a:r>
                <a:r>
                  <a:rPr lang="en-US" sz="2000" dirty="0"/>
                  <a:t>Time (</a:t>
                </a:r>
                <a:r>
                  <a:rPr lang="en-US" sz="2000" dirty="0" err="1"/>
                  <a:t>ms</a:t>
                </a:r>
                <a:r>
                  <a:rPr lang="en-US" sz="2000" dirty="0"/>
                  <a:t>)</a:t>
                </a:r>
              </a:p>
            </c:rich>
          </c:tx>
          <c:layout>
            <c:manualLayout>
              <c:xMode val="edge"/>
              <c:yMode val="edge"/>
              <c:x val="0"/>
              <c:y val="8.5858585858585898E-2"/>
            </c:manualLayout>
          </c:layout>
          <c:overlay val="0"/>
        </c:title>
        <c:numFmt formatCode="General" sourceLinked="1"/>
        <c:majorTickMark val="out"/>
        <c:minorTickMark val="none"/>
        <c:tickLblPos val="nextTo"/>
        <c:spPr>
          <a:ln>
            <a:solidFill>
              <a:sysClr val="windowText" lastClr="000000"/>
            </a:solidFill>
          </a:ln>
        </c:spPr>
        <c:txPr>
          <a:bodyPr/>
          <a:lstStyle/>
          <a:p>
            <a:pPr>
              <a:defRPr sz="1600"/>
            </a:pPr>
            <a:endParaRPr lang="en-US"/>
          </a:p>
        </c:txPr>
        <c:crossAx val="452981040"/>
        <c:crosses val="autoZero"/>
        <c:crossBetween val="between"/>
      </c:valAx>
      <c:valAx>
        <c:axId val="450025128"/>
        <c:scaling>
          <c:orientation val="minMax"/>
          <c:max val="6"/>
        </c:scaling>
        <c:delete val="0"/>
        <c:axPos val="r"/>
        <c:title>
          <c:tx>
            <c:rich>
              <a:bodyPr rot="-5400000" vert="horz"/>
              <a:lstStyle/>
              <a:p>
                <a:pPr>
                  <a:defRPr sz="2000"/>
                </a:pPr>
                <a:r>
                  <a:rPr lang="en-US" sz="2000"/>
                  <a:t>Speedup</a:t>
                </a:r>
              </a:p>
            </c:rich>
          </c:tx>
          <c:layout>
            <c:manualLayout>
              <c:xMode val="edge"/>
              <c:yMode val="edge"/>
              <c:x val="0.91922319806178077"/>
              <c:y val="0.21258888093533793"/>
            </c:manualLayout>
          </c:layout>
          <c:overlay val="0"/>
        </c:title>
        <c:numFmt formatCode="General" sourceLinked="1"/>
        <c:majorTickMark val="out"/>
        <c:minorTickMark val="none"/>
        <c:tickLblPos val="nextTo"/>
        <c:spPr>
          <a:ln>
            <a:solidFill>
              <a:sysClr val="windowText" lastClr="000000"/>
            </a:solidFill>
          </a:ln>
        </c:spPr>
        <c:txPr>
          <a:bodyPr/>
          <a:lstStyle/>
          <a:p>
            <a:pPr>
              <a:defRPr sz="1600"/>
            </a:pPr>
            <a:endParaRPr lang="en-US"/>
          </a:p>
        </c:txPr>
        <c:crossAx val="450025520"/>
        <c:crosses val="max"/>
        <c:crossBetween val="between"/>
      </c:valAx>
      <c:catAx>
        <c:axId val="450025520"/>
        <c:scaling>
          <c:orientation val="minMax"/>
        </c:scaling>
        <c:delete val="1"/>
        <c:axPos val="b"/>
        <c:majorTickMark val="out"/>
        <c:minorTickMark val="none"/>
        <c:tickLblPos val="none"/>
        <c:crossAx val="450025128"/>
        <c:crosses val="autoZero"/>
        <c:auto val="1"/>
        <c:lblAlgn val="ctr"/>
        <c:lblOffset val="100"/>
        <c:noMultiLvlLbl val="0"/>
      </c:catAx>
    </c:plotArea>
    <c:plotVisOnly val="1"/>
    <c:dispBlanksAs val="gap"/>
    <c:showDLblsOverMax val="0"/>
  </c:chart>
  <c:spPr>
    <a:ln>
      <a:noFill/>
    </a:ln>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title>
      <c:tx>
        <c:rich>
          <a:bodyPr/>
          <a:lstStyle/>
          <a:p>
            <a:pPr>
              <a:defRPr sz="2000"/>
            </a:pPr>
            <a:r>
              <a:rPr lang="en-US" sz="2000" dirty="0" smtClean="0"/>
              <a:t>&gt; 80 </a:t>
            </a:r>
            <a:r>
              <a:rPr lang="en-US" sz="2000" dirty="0" err="1" smtClean="0"/>
              <a:t>ms</a:t>
            </a:r>
            <a:endParaRPr lang="en-US" sz="2000" dirty="0"/>
          </a:p>
        </c:rich>
      </c:tx>
      <c:layout>
        <c:manualLayout>
          <c:xMode val="edge"/>
          <c:yMode val="edge"/>
          <c:x val="0.40141025641025641"/>
          <c:y val="3.0303030303030311E-2"/>
        </c:manualLayout>
      </c:layout>
      <c:overlay val="1"/>
    </c:title>
    <c:autoTitleDeleted val="0"/>
    <c:plotArea>
      <c:layout>
        <c:manualLayout>
          <c:layoutTarget val="inner"/>
          <c:xMode val="edge"/>
          <c:yMode val="edge"/>
          <c:x val="0.21178654350898443"/>
          <c:y val="5.7060367454068339E-2"/>
          <c:w val="0.63359151019584192"/>
          <c:h val="0.67073411278135764"/>
        </c:manualLayout>
      </c:layout>
      <c:barChart>
        <c:barDir val="col"/>
        <c:grouping val="clustered"/>
        <c:varyColors val="0"/>
        <c:ser>
          <c:idx val="0"/>
          <c:order val="0"/>
          <c:invertIfNegative val="0"/>
          <c:dLbls>
            <c:dLbl>
              <c:idx val="0"/>
              <c:layout>
                <c:manualLayout>
                  <c:x val="-2.9163021289005597E-7"/>
                  <c:y val="-7.0729635600111614E-18"/>
                </c:manualLayout>
              </c:layout>
              <c:tx>
                <c:rich>
                  <a:bodyPr/>
                  <a:lstStyle/>
                  <a:p>
                    <a:r>
                      <a:rPr lang="en-US" sz="1400" dirty="0" smtClean="0"/>
                      <a:t>169</a:t>
                    </a:r>
                    <a:endParaRPr lang="en-US" dirty="0"/>
                  </a:p>
                </c:rich>
              </c:tx>
              <c:dLblPos val="outEnd"/>
              <c:showLegendKey val="0"/>
              <c:showVal val="1"/>
              <c:showCatName val="0"/>
              <c:showSerName val="0"/>
              <c:showPercent val="0"/>
              <c:showBubbleSize val="0"/>
              <c:extLst>
                <c:ext xmlns:c15="http://schemas.microsoft.com/office/drawing/2012/chart" uri="{CE6537A1-D6FC-4f65-9D91-7224C49458BB}">
                  <c15:layout/>
                </c:ext>
              </c:extLst>
            </c:dLbl>
            <c:dLbl>
              <c:idx val="5"/>
              <c:layout>
                <c:manualLayout>
                  <c:x val="0"/>
                  <c:y val="1.8518518518518542E-2"/>
                </c:manualLayout>
              </c:layout>
              <c:tx>
                <c:rich>
                  <a:bodyPr/>
                  <a:lstStyle/>
                  <a:p>
                    <a:r>
                      <a:rPr lang="en-US" sz="1400" dirty="0" smtClean="0"/>
                      <a:t>41</a:t>
                    </a:r>
                    <a:endParaRPr lang="en-US" dirty="0"/>
                  </a:p>
                </c:rich>
              </c:tx>
              <c:dLblPos val="outEnd"/>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1400"/>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val>
            <c:numRef>
              <c:f>'Grouped avg'!$O$3:$T$3</c:f>
              <c:numCache>
                <c:formatCode>General</c:formatCode>
                <c:ptCount val="6"/>
                <c:pt idx="0">
                  <c:v>168.63250212464573</c:v>
                </c:pt>
                <c:pt idx="1">
                  <c:v>92.850013456090778</c:v>
                </c:pt>
                <c:pt idx="2">
                  <c:v>66.9334805240794</c:v>
                </c:pt>
                <c:pt idx="3">
                  <c:v>54.218331798866849</c:v>
                </c:pt>
                <c:pt idx="4">
                  <c:v>44.127283286119102</c:v>
                </c:pt>
                <c:pt idx="5">
                  <c:v>41.059430949008501</c:v>
                </c:pt>
              </c:numCache>
            </c:numRef>
          </c:val>
        </c:ser>
        <c:dLbls>
          <c:showLegendKey val="0"/>
          <c:showVal val="0"/>
          <c:showCatName val="0"/>
          <c:showSerName val="0"/>
          <c:showPercent val="0"/>
          <c:showBubbleSize val="0"/>
        </c:dLbls>
        <c:gapWidth val="150"/>
        <c:axId val="450026304"/>
        <c:axId val="450022776"/>
      </c:barChart>
      <c:lineChart>
        <c:grouping val="standard"/>
        <c:varyColors val="0"/>
        <c:ser>
          <c:idx val="1"/>
          <c:order val="1"/>
          <c:spPr>
            <a:ln w="57150"/>
          </c:spPr>
          <c:marker>
            <c:symbol val="diamond"/>
            <c:size val="11"/>
          </c:marker>
          <c:val>
            <c:numRef>
              <c:f>'Grouped avg'!$O$13:$T$13</c:f>
              <c:numCache>
                <c:formatCode>General</c:formatCode>
                <c:ptCount val="6"/>
                <c:pt idx="0">
                  <c:v>1</c:v>
                </c:pt>
                <c:pt idx="1">
                  <c:v>1.81618177367732</c:v>
                </c:pt>
                <c:pt idx="2">
                  <c:v>2.5194043519667302</c:v>
                </c:pt>
                <c:pt idx="3">
                  <c:v>3.1102488130807853</c:v>
                </c:pt>
                <c:pt idx="4">
                  <c:v>3.8215020179520542</c:v>
                </c:pt>
                <c:pt idx="5">
                  <c:v>4.1070345649473214</c:v>
                </c:pt>
              </c:numCache>
            </c:numRef>
          </c:val>
          <c:smooth val="0"/>
        </c:ser>
        <c:dLbls>
          <c:showLegendKey val="0"/>
          <c:showVal val="0"/>
          <c:showCatName val="0"/>
          <c:showSerName val="0"/>
          <c:showPercent val="0"/>
          <c:showBubbleSize val="0"/>
        </c:dLbls>
        <c:marker val="1"/>
        <c:smooth val="0"/>
        <c:axId val="450024344"/>
        <c:axId val="450023560"/>
      </c:lineChart>
      <c:catAx>
        <c:axId val="450026304"/>
        <c:scaling>
          <c:orientation val="minMax"/>
        </c:scaling>
        <c:delete val="0"/>
        <c:axPos val="b"/>
        <c:title>
          <c:tx>
            <c:rich>
              <a:bodyPr/>
              <a:lstStyle/>
              <a:p>
                <a:pPr>
                  <a:defRPr sz="2000"/>
                </a:pPr>
                <a:r>
                  <a:rPr lang="en-US" sz="2000"/>
                  <a:t>Parallelism Degree</a:t>
                </a:r>
              </a:p>
            </c:rich>
          </c:tx>
          <c:layout>
            <c:manualLayout>
              <c:xMode val="edge"/>
              <c:yMode val="edge"/>
              <c:x val="0.2660632444982835"/>
              <c:y val="0.86154020520162267"/>
            </c:manualLayout>
          </c:layout>
          <c:overlay val="0"/>
        </c:title>
        <c:majorTickMark val="none"/>
        <c:minorTickMark val="out"/>
        <c:tickLblPos val="nextTo"/>
        <c:spPr>
          <a:ln>
            <a:solidFill>
              <a:sysClr val="windowText" lastClr="000000"/>
            </a:solidFill>
          </a:ln>
        </c:spPr>
        <c:txPr>
          <a:bodyPr/>
          <a:lstStyle/>
          <a:p>
            <a:pPr>
              <a:defRPr sz="1600"/>
            </a:pPr>
            <a:endParaRPr lang="en-US"/>
          </a:p>
        </c:txPr>
        <c:crossAx val="450022776"/>
        <c:crosses val="autoZero"/>
        <c:auto val="1"/>
        <c:lblAlgn val="ctr"/>
        <c:lblOffset val="100"/>
        <c:noMultiLvlLbl val="0"/>
      </c:catAx>
      <c:valAx>
        <c:axId val="450022776"/>
        <c:scaling>
          <c:orientation val="minMax"/>
        </c:scaling>
        <c:delete val="0"/>
        <c:axPos val="l"/>
        <c:title>
          <c:tx>
            <c:rich>
              <a:bodyPr rot="-5400000" vert="horz"/>
              <a:lstStyle/>
              <a:p>
                <a:pPr>
                  <a:defRPr sz="2000"/>
                </a:pPr>
                <a:r>
                  <a:rPr lang="en-US" sz="2000" dirty="0" smtClean="0"/>
                  <a:t>Exec. </a:t>
                </a:r>
                <a:r>
                  <a:rPr lang="en-US" sz="2000" dirty="0"/>
                  <a:t>Time (</a:t>
                </a:r>
                <a:r>
                  <a:rPr lang="en-US" sz="2000" dirty="0" err="1"/>
                  <a:t>ms</a:t>
                </a:r>
                <a:r>
                  <a:rPr lang="en-US" sz="2000" dirty="0"/>
                  <a:t>)</a:t>
                </a:r>
              </a:p>
            </c:rich>
          </c:tx>
          <c:layout>
            <c:manualLayout>
              <c:xMode val="edge"/>
              <c:yMode val="edge"/>
              <c:x val="1.2820512820512823E-4"/>
              <c:y val="5.7823908375089467E-2"/>
            </c:manualLayout>
          </c:layout>
          <c:overlay val="0"/>
        </c:title>
        <c:numFmt formatCode="General" sourceLinked="1"/>
        <c:majorTickMark val="out"/>
        <c:minorTickMark val="none"/>
        <c:tickLblPos val="nextTo"/>
        <c:spPr>
          <a:ln>
            <a:solidFill>
              <a:sysClr val="windowText" lastClr="000000"/>
            </a:solidFill>
          </a:ln>
        </c:spPr>
        <c:txPr>
          <a:bodyPr/>
          <a:lstStyle/>
          <a:p>
            <a:pPr>
              <a:defRPr sz="1600"/>
            </a:pPr>
            <a:endParaRPr lang="en-US"/>
          </a:p>
        </c:txPr>
        <c:crossAx val="450026304"/>
        <c:crosses val="autoZero"/>
        <c:crossBetween val="between"/>
      </c:valAx>
      <c:valAx>
        <c:axId val="450023560"/>
        <c:scaling>
          <c:orientation val="minMax"/>
          <c:max val="6"/>
        </c:scaling>
        <c:delete val="0"/>
        <c:axPos val="r"/>
        <c:title>
          <c:tx>
            <c:rich>
              <a:bodyPr rot="-5400000" vert="horz"/>
              <a:lstStyle/>
              <a:p>
                <a:pPr>
                  <a:defRPr sz="2000"/>
                </a:pPr>
                <a:r>
                  <a:rPr lang="en-US" sz="2000"/>
                  <a:t>Speedup</a:t>
                </a:r>
              </a:p>
            </c:rich>
          </c:tx>
          <c:layout>
            <c:manualLayout>
              <c:xMode val="edge"/>
              <c:yMode val="edge"/>
              <c:x val="0.90960781344639741"/>
              <c:y val="0.20903921100771494"/>
            </c:manualLayout>
          </c:layout>
          <c:overlay val="0"/>
        </c:title>
        <c:numFmt formatCode="General" sourceLinked="1"/>
        <c:majorTickMark val="out"/>
        <c:minorTickMark val="none"/>
        <c:tickLblPos val="nextTo"/>
        <c:spPr>
          <a:ln>
            <a:solidFill>
              <a:sysClr val="windowText" lastClr="000000"/>
            </a:solidFill>
          </a:ln>
        </c:spPr>
        <c:txPr>
          <a:bodyPr/>
          <a:lstStyle/>
          <a:p>
            <a:pPr>
              <a:defRPr sz="1600"/>
            </a:pPr>
            <a:endParaRPr lang="en-US"/>
          </a:p>
        </c:txPr>
        <c:crossAx val="450024344"/>
        <c:crosses val="max"/>
        <c:crossBetween val="between"/>
      </c:valAx>
      <c:catAx>
        <c:axId val="450024344"/>
        <c:scaling>
          <c:orientation val="minMax"/>
        </c:scaling>
        <c:delete val="1"/>
        <c:axPos val="b"/>
        <c:majorTickMark val="out"/>
        <c:minorTickMark val="none"/>
        <c:tickLblPos val="none"/>
        <c:crossAx val="450023560"/>
        <c:crosses val="autoZero"/>
        <c:auto val="1"/>
        <c:lblAlgn val="ctr"/>
        <c:lblOffset val="100"/>
        <c:noMultiLvlLbl val="0"/>
      </c:catAx>
    </c:plotArea>
    <c:plotVisOnly val="1"/>
    <c:dispBlanksAs val="gap"/>
    <c:showDLblsOverMax val="0"/>
  </c:chart>
  <c:spPr>
    <a:ln>
      <a:noFill/>
    </a:ln>
  </c:sp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0"/>
    <c:plotArea>
      <c:layout>
        <c:manualLayout>
          <c:layoutTarget val="inner"/>
          <c:xMode val="edge"/>
          <c:yMode val="edge"/>
          <c:x val="0.21247514515231086"/>
          <c:y val="5.1400678573714866E-2"/>
          <c:w val="0.75189354171637635"/>
          <c:h val="0.72799008457276171"/>
        </c:manualLayout>
      </c:layout>
      <c:lineChart>
        <c:grouping val="standard"/>
        <c:varyColors val="0"/>
        <c:ser>
          <c:idx val="0"/>
          <c:order val="0"/>
          <c:tx>
            <c:v>All features</c:v>
          </c:tx>
          <c:spPr>
            <a:ln w="57150"/>
          </c:spPr>
          <c:marker>
            <c:symbol val="diamond"/>
            <c:size val="11"/>
          </c:marker>
          <c:cat>
            <c:numRef>
              <c:f>Sheet1!$J$3:$J$18</c:f>
              <c:numCache>
                <c:formatCode>General</c:formatCode>
                <c:ptCount val="16"/>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numCache>
            </c:numRef>
          </c:cat>
          <c:val>
            <c:numRef>
              <c:f>Sheet1!$H$3:$H$18</c:f>
              <c:numCache>
                <c:formatCode>General</c:formatCode>
                <c:ptCount val="16"/>
                <c:pt idx="1">
                  <c:v>0.79600000000000004</c:v>
                </c:pt>
                <c:pt idx="2">
                  <c:v>0.79600000000000004</c:v>
                </c:pt>
                <c:pt idx="3">
                  <c:v>0.79600000000000004</c:v>
                </c:pt>
                <c:pt idx="4">
                  <c:v>0.79600000000000004</c:v>
                </c:pt>
                <c:pt idx="5">
                  <c:v>0.79600000000000004</c:v>
                </c:pt>
                <c:pt idx="6">
                  <c:v>0.79600000000000004</c:v>
                </c:pt>
                <c:pt idx="7">
                  <c:v>0.79600000000000004</c:v>
                </c:pt>
                <c:pt idx="8">
                  <c:v>0.79600000000000004</c:v>
                </c:pt>
                <c:pt idx="9">
                  <c:v>0.79600000000000004</c:v>
                </c:pt>
                <c:pt idx="10">
                  <c:v>0.79600000000000004</c:v>
                </c:pt>
                <c:pt idx="11">
                  <c:v>0.79600000000000004</c:v>
                </c:pt>
                <c:pt idx="12">
                  <c:v>0.79600000000000004</c:v>
                </c:pt>
                <c:pt idx="13">
                  <c:v>0.79600000000000004</c:v>
                </c:pt>
                <c:pt idx="14">
                  <c:v>0.79600000000000004</c:v>
                </c:pt>
                <c:pt idx="15">
                  <c:v>0.79600000000000004</c:v>
                </c:pt>
              </c:numCache>
            </c:numRef>
          </c:val>
          <c:smooth val="0"/>
        </c:ser>
        <c:ser>
          <c:idx val="1"/>
          <c:order val="1"/>
          <c:tx>
            <c:v>Sorted features</c:v>
          </c:tx>
          <c:spPr>
            <a:ln w="57150"/>
          </c:spPr>
          <c:marker>
            <c:symbol val="square"/>
            <c:size val="11"/>
          </c:marker>
          <c:cat>
            <c:numRef>
              <c:f>Sheet1!$J$3:$J$18</c:f>
              <c:numCache>
                <c:formatCode>General</c:formatCode>
                <c:ptCount val="16"/>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numCache>
            </c:numRef>
          </c:cat>
          <c:val>
            <c:numRef>
              <c:f>Sheet1!$E$3:$E$18</c:f>
              <c:numCache>
                <c:formatCode>General</c:formatCode>
                <c:ptCount val="16"/>
                <c:pt idx="1">
                  <c:v>0.64650000000000063</c:v>
                </c:pt>
                <c:pt idx="2">
                  <c:v>0.74730000000000063</c:v>
                </c:pt>
                <c:pt idx="3">
                  <c:v>0.7599000000000008</c:v>
                </c:pt>
                <c:pt idx="4">
                  <c:v>0.75149999999999995</c:v>
                </c:pt>
                <c:pt idx="5">
                  <c:v>0.75649999999999995</c:v>
                </c:pt>
                <c:pt idx="6">
                  <c:v>0.75570000000000093</c:v>
                </c:pt>
                <c:pt idx="7">
                  <c:v>0.77830000000000055</c:v>
                </c:pt>
                <c:pt idx="8">
                  <c:v>0.78510000000000002</c:v>
                </c:pt>
                <c:pt idx="9">
                  <c:v>0.79179999999999995</c:v>
                </c:pt>
                <c:pt idx="10">
                  <c:v>0.78839999999999999</c:v>
                </c:pt>
                <c:pt idx="11">
                  <c:v>0.78669999999999995</c:v>
                </c:pt>
                <c:pt idx="12">
                  <c:v>0.79179999999999995</c:v>
                </c:pt>
                <c:pt idx="13">
                  <c:v>0.79090000000000005</c:v>
                </c:pt>
                <c:pt idx="14">
                  <c:v>0.79010000000000002</c:v>
                </c:pt>
                <c:pt idx="15">
                  <c:v>0.79349999999999998</c:v>
                </c:pt>
              </c:numCache>
            </c:numRef>
          </c:val>
          <c:smooth val="0"/>
        </c:ser>
        <c:dLbls>
          <c:showLegendKey val="0"/>
          <c:showVal val="0"/>
          <c:showCatName val="0"/>
          <c:showSerName val="0"/>
          <c:showPercent val="0"/>
          <c:showBubbleSize val="0"/>
        </c:dLbls>
        <c:marker val="1"/>
        <c:smooth val="0"/>
        <c:axId val="451945416"/>
        <c:axId val="451945808"/>
      </c:lineChart>
      <c:catAx>
        <c:axId val="451945416"/>
        <c:scaling>
          <c:orientation val="minMax"/>
        </c:scaling>
        <c:delete val="0"/>
        <c:axPos val="b"/>
        <c:title>
          <c:tx>
            <c:rich>
              <a:bodyPr/>
              <a:lstStyle/>
              <a:p>
                <a:pPr>
                  <a:defRPr sz="2000"/>
                </a:pPr>
                <a:r>
                  <a:rPr lang="en-US" sz="2000"/>
                  <a:t># features (sorted by importance)</a:t>
                </a:r>
              </a:p>
            </c:rich>
          </c:tx>
          <c:layout>
            <c:manualLayout>
              <c:xMode val="edge"/>
              <c:yMode val="edge"/>
              <c:x val="0.25792969060685628"/>
              <c:y val="0.89105540974044917"/>
            </c:manualLayout>
          </c:layout>
          <c:overlay val="0"/>
        </c:title>
        <c:numFmt formatCode="General" sourceLinked="1"/>
        <c:majorTickMark val="out"/>
        <c:minorTickMark val="none"/>
        <c:tickLblPos val="nextTo"/>
        <c:spPr>
          <a:ln>
            <a:solidFill>
              <a:schemeClr val="tx1"/>
            </a:solidFill>
          </a:ln>
        </c:spPr>
        <c:txPr>
          <a:bodyPr/>
          <a:lstStyle/>
          <a:p>
            <a:pPr>
              <a:defRPr sz="1600" b="1"/>
            </a:pPr>
            <a:endParaRPr lang="en-US"/>
          </a:p>
        </c:txPr>
        <c:crossAx val="451945808"/>
        <c:crosses val="autoZero"/>
        <c:auto val="1"/>
        <c:lblAlgn val="ctr"/>
        <c:lblOffset val="100"/>
        <c:tickLblSkip val="5"/>
        <c:tickMarkSkip val="5"/>
        <c:noMultiLvlLbl val="0"/>
      </c:catAx>
      <c:valAx>
        <c:axId val="451945808"/>
        <c:scaling>
          <c:orientation val="minMax"/>
          <c:max val="0.85000000000000064"/>
          <c:min val="0.60000000000000064"/>
        </c:scaling>
        <c:delete val="0"/>
        <c:axPos val="l"/>
        <c:title>
          <c:tx>
            <c:rich>
              <a:bodyPr rot="-5400000" vert="horz"/>
              <a:lstStyle/>
              <a:p>
                <a:pPr>
                  <a:defRPr sz="2000"/>
                </a:pPr>
                <a:r>
                  <a:rPr lang="en-US" sz="2000" dirty="0" smtClean="0"/>
                  <a:t>Recall</a:t>
                </a:r>
                <a:endParaRPr lang="en-US" sz="2000" dirty="0"/>
              </a:p>
            </c:rich>
          </c:tx>
          <c:layout>
            <c:manualLayout>
              <c:xMode val="edge"/>
              <c:yMode val="edge"/>
              <c:x val="2.5252525252525255E-3"/>
              <c:y val="0.32754651501895654"/>
            </c:manualLayout>
          </c:layout>
          <c:overlay val="0"/>
        </c:title>
        <c:numFmt formatCode="General" sourceLinked="1"/>
        <c:majorTickMark val="out"/>
        <c:minorTickMark val="none"/>
        <c:tickLblPos val="nextTo"/>
        <c:spPr>
          <a:ln>
            <a:solidFill>
              <a:schemeClr val="tx1"/>
            </a:solidFill>
          </a:ln>
        </c:spPr>
        <c:txPr>
          <a:bodyPr/>
          <a:lstStyle/>
          <a:p>
            <a:pPr>
              <a:defRPr sz="1600" b="1"/>
            </a:pPr>
            <a:endParaRPr lang="en-US"/>
          </a:p>
        </c:txPr>
        <c:crossAx val="451945416"/>
        <c:crossesAt val="1"/>
        <c:crossBetween val="midCat"/>
      </c:valAx>
    </c:plotArea>
    <c:legend>
      <c:legendPos val="r"/>
      <c:layout>
        <c:manualLayout>
          <c:xMode val="edge"/>
          <c:yMode val="edge"/>
          <c:x val="0.55560238371842852"/>
          <c:y val="0.55702362204724409"/>
          <c:w val="0.42513618174777368"/>
          <c:h val="0.20447142023913678"/>
        </c:manualLayout>
      </c:layout>
      <c:overlay val="0"/>
      <c:txPr>
        <a:bodyPr/>
        <a:lstStyle/>
        <a:p>
          <a:pPr>
            <a:defRPr sz="1800" b="1"/>
          </a:pPr>
          <a:endParaRPr lang="en-US"/>
        </a:p>
      </c:txPr>
    </c:legend>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5037218458157867"/>
          <c:y val="4.0694371536891302E-2"/>
          <c:w val="0.71071061043112282"/>
          <c:h val="0.69312919218431124"/>
        </c:manualLayout>
      </c:layout>
      <c:lineChart>
        <c:grouping val="standard"/>
        <c:varyColors val="0"/>
        <c:ser>
          <c:idx val="0"/>
          <c:order val="0"/>
          <c:tx>
            <c:v>Sequential</c:v>
          </c:tx>
          <c:spPr>
            <a:ln w="63500"/>
          </c:spPr>
          <c:marker>
            <c:symbol val="diamond"/>
            <c:size val="11"/>
          </c:marker>
          <c:cat>
            <c:numRef>
              <c:f>'99p'!$B$1:$T$1</c:f>
              <c:numCache>
                <c:formatCode>General</c:formatCode>
                <c:ptCount val="19"/>
                <c:pt idx="0">
                  <c:v>50</c:v>
                </c:pt>
                <c:pt idx="1">
                  <c:v>100</c:v>
                </c:pt>
                <c:pt idx="2">
                  <c:v>150</c:v>
                </c:pt>
                <c:pt idx="3">
                  <c:v>200</c:v>
                </c:pt>
                <c:pt idx="4">
                  <c:v>250</c:v>
                </c:pt>
                <c:pt idx="5">
                  <c:v>300</c:v>
                </c:pt>
                <c:pt idx="6">
                  <c:v>350</c:v>
                </c:pt>
                <c:pt idx="7">
                  <c:v>400</c:v>
                </c:pt>
                <c:pt idx="8">
                  <c:v>450</c:v>
                </c:pt>
                <c:pt idx="9">
                  <c:v>500</c:v>
                </c:pt>
                <c:pt idx="10">
                  <c:v>550</c:v>
                </c:pt>
                <c:pt idx="11">
                  <c:v>600</c:v>
                </c:pt>
                <c:pt idx="12">
                  <c:v>650</c:v>
                </c:pt>
                <c:pt idx="13">
                  <c:v>700</c:v>
                </c:pt>
                <c:pt idx="14">
                  <c:v>750</c:v>
                </c:pt>
                <c:pt idx="15">
                  <c:v>800</c:v>
                </c:pt>
                <c:pt idx="16">
                  <c:v>850</c:v>
                </c:pt>
                <c:pt idx="17">
                  <c:v>900</c:v>
                </c:pt>
                <c:pt idx="18">
                  <c:v>950</c:v>
                </c:pt>
              </c:numCache>
            </c:numRef>
          </c:cat>
          <c:val>
            <c:numRef>
              <c:f>'99p'!$B$2:$T$2</c:f>
              <c:numCache>
                <c:formatCode>General</c:formatCode>
                <c:ptCount val="19"/>
                <c:pt idx="0">
                  <c:v>195.98000000000016</c:v>
                </c:pt>
                <c:pt idx="1">
                  <c:v>195.738</c:v>
                </c:pt>
                <c:pt idx="2">
                  <c:v>196.19900000000001</c:v>
                </c:pt>
                <c:pt idx="3">
                  <c:v>196.73</c:v>
                </c:pt>
                <c:pt idx="4">
                  <c:v>196.27099999999999</c:v>
                </c:pt>
                <c:pt idx="5">
                  <c:v>197.285</c:v>
                </c:pt>
                <c:pt idx="6">
                  <c:v>197.63800000000001</c:v>
                </c:pt>
                <c:pt idx="7">
                  <c:v>197.03200000000001</c:v>
                </c:pt>
                <c:pt idx="8">
                  <c:v>197.66499999999999</c:v>
                </c:pt>
                <c:pt idx="9">
                  <c:v>197.346</c:v>
                </c:pt>
                <c:pt idx="10">
                  <c:v>197.66</c:v>
                </c:pt>
                <c:pt idx="11">
                  <c:v>197.35000000000016</c:v>
                </c:pt>
                <c:pt idx="12">
                  <c:v>197.58800000000016</c:v>
                </c:pt>
                <c:pt idx="13">
                  <c:v>198.53</c:v>
                </c:pt>
                <c:pt idx="14">
                  <c:v>198.55200000000016</c:v>
                </c:pt>
                <c:pt idx="15">
                  <c:v>199.51</c:v>
                </c:pt>
                <c:pt idx="16">
                  <c:v>200.70099999999999</c:v>
                </c:pt>
                <c:pt idx="17">
                  <c:v>202.95600000000007</c:v>
                </c:pt>
                <c:pt idx="18">
                  <c:v>410.04899999999969</c:v>
                </c:pt>
              </c:numCache>
            </c:numRef>
          </c:val>
          <c:smooth val="0"/>
        </c:ser>
        <c:ser>
          <c:idx val="1"/>
          <c:order val="1"/>
          <c:tx>
            <c:v>Degree=3</c:v>
          </c:tx>
          <c:spPr>
            <a:ln w="63500">
              <a:solidFill>
                <a:srgbClr val="8064A2"/>
              </a:solidFill>
            </a:ln>
          </c:spPr>
          <c:marker>
            <c:symbol val="square"/>
            <c:size val="11"/>
            <c:spPr>
              <a:solidFill>
                <a:srgbClr val="8064A2"/>
              </a:solidFill>
              <a:ln>
                <a:solidFill>
                  <a:srgbClr val="8064A2"/>
                </a:solidFill>
              </a:ln>
            </c:spPr>
          </c:marker>
          <c:val>
            <c:numRef>
              <c:f>'99p'!$B$3:$L$3</c:f>
              <c:numCache>
                <c:formatCode>General</c:formatCode>
                <c:ptCount val="11"/>
                <c:pt idx="0">
                  <c:v>86.60899999999998</c:v>
                </c:pt>
                <c:pt idx="1">
                  <c:v>86.751999999999995</c:v>
                </c:pt>
                <c:pt idx="2">
                  <c:v>87.464000000000027</c:v>
                </c:pt>
                <c:pt idx="3">
                  <c:v>87.486999999999995</c:v>
                </c:pt>
                <c:pt idx="4">
                  <c:v>87.598000000000013</c:v>
                </c:pt>
                <c:pt idx="5">
                  <c:v>88.394000000000005</c:v>
                </c:pt>
                <c:pt idx="6">
                  <c:v>88.873999999999981</c:v>
                </c:pt>
                <c:pt idx="7">
                  <c:v>89.878999999999948</c:v>
                </c:pt>
                <c:pt idx="8">
                  <c:v>91.343000000000004</c:v>
                </c:pt>
                <c:pt idx="9">
                  <c:v>110.41400000000009</c:v>
                </c:pt>
                <c:pt idx="10">
                  <c:v>655.01099999999997</c:v>
                </c:pt>
              </c:numCache>
            </c:numRef>
          </c:val>
          <c:smooth val="0"/>
        </c:ser>
        <c:ser>
          <c:idx val="2"/>
          <c:order val="2"/>
          <c:tx>
            <c:v>Predictive</c:v>
          </c:tx>
          <c:spPr>
            <a:ln w="63500"/>
          </c:spPr>
          <c:marker>
            <c:symbol val="triangle"/>
            <c:size val="11"/>
          </c:marker>
          <c:val>
            <c:numRef>
              <c:f>'99p'!$B$5:$Q$5</c:f>
              <c:numCache>
                <c:formatCode>General</c:formatCode>
                <c:ptCount val="16"/>
                <c:pt idx="0">
                  <c:v>90.63</c:v>
                </c:pt>
                <c:pt idx="1">
                  <c:v>90.519000000000005</c:v>
                </c:pt>
                <c:pt idx="2">
                  <c:v>90.617999999999995</c:v>
                </c:pt>
                <c:pt idx="3">
                  <c:v>90.956000000000003</c:v>
                </c:pt>
                <c:pt idx="4">
                  <c:v>90.849000000000004</c:v>
                </c:pt>
                <c:pt idx="5">
                  <c:v>91.518000000000001</c:v>
                </c:pt>
                <c:pt idx="6">
                  <c:v>92.06</c:v>
                </c:pt>
                <c:pt idx="7">
                  <c:v>91.897999999999996</c:v>
                </c:pt>
                <c:pt idx="8">
                  <c:v>91.863</c:v>
                </c:pt>
                <c:pt idx="9">
                  <c:v>92.418999999999997</c:v>
                </c:pt>
                <c:pt idx="10">
                  <c:v>92.832999999999998</c:v>
                </c:pt>
                <c:pt idx="11">
                  <c:v>93.60899999999998</c:v>
                </c:pt>
                <c:pt idx="12">
                  <c:v>96.575999999999979</c:v>
                </c:pt>
                <c:pt idx="13">
                  <c:v>101.34099999999999</c:v>
                </c:pt>
                <c:pt idx="14">
                  <c:v>110.295</c:v>
                </c:pt>
                <c:pt idx="15">
                  <c:v>655.01099999999997</c:v>
                </c:pt>
              </c:numCache>
            </c:numRef>
          </c:val>
          <c:smooth val="0"/>
        </c:ser>
        <c:ser>
          <c:idx val="3"/>
          <c:order val="3"/>
          <c:tx>
            <c:v>Adaptive</c:v>
          </c:tx>
          <c:spPr>
            <a:ln w="63500">
              <a:solidFill>
                <a:srgbClr val="C00000"/>
              </a:solidFill>
            </a:ln>
          </c:spPr>
          <c:marker>
            <c:symbol val="x"/>
            <c:size val="11"/>
            <c:spPr>
              <a:ln>
                <a:solidFill>
                  <a:srgbClr val="C00000"/>
                </a:solidFill>
              </a:ln>
            </c:spPr>
          </c:marker>
          <c:val>
            <c:numRef>
              <c:f>'99p'!$B$4:$R$4</c:f>
              <c:numCache>
                <c:formatCode>General</c:formatCode>
                <c:ptCount val="17"/>
                <c:pt idx="0">
                  <c:v>58.828000000000003</c:v>
                </c:pt>
                <c:pt idx="1">
                  <c:v>67.271999999999991</c:v>
                </c:pt>
                <c:pt idx="2">
                  <c:v>76.861000000000004</c:v>
                </c:pt>
                <c:pt idx="3">
                  <c:v>84.705000000000013</c:v>
                </c:pt>
                <c:pt idx="4">
                  <c:v>90.403000000000006</c:v>
                </c:pt>
                <c:pt idx="5">
                  <c:v>110.063</c:v>
                </c:pt>
                <c:pt idx="6">
                  <c:v>114.78700000000002</c:v>
                </c:pt>
                <c:pt idx="7">
                  <c:v>118.37199999999999</c:v>
                </c:pt>
                <c:pt idx="8">
                  <c:v>120.798</c:v>
                </c:pt>
                <c:pt idx="9">
                  <c:v>124.81399999999999</c:v>
                </c:pt>
                <c:pt idx="10">
                  <c:v>189.44800000000001</c:v>
                </c:pt>
                <c:pt idx="11">
                  <c:v>192.92200000000017</c:v>
                </c:pt>
                <c:pt idx="12">
                  <c:v>196.33200000000016</c:v>
                </c:pt>
                <c:pt idx="13">
                  <c:v>197.58800000000016</c:v>
                </c:pt>
                <c:pt idx="14">
                  <c:v>198.369</c:v>
                </c:pt>
                <c:pt idx="15">
                  <c:v>199.411</c:v>
                </c:pt>
                <c:pt idx="16">
                  <c:v>200.89800000000017</c:v>
                </c:pt>
              </c:numCache>
            </c:numRef>
          </c:val>
          <c:smooth val="0"/>
        </c:ser>
        <c:dLbls>
          <c:showLegendKey val="0"/>
          <c:showVal val="0"/>
          <c:showCatName val="0"/>
          <c:showSerName val="0"/>
          <c:showPercent val="0"/>
          <c:showBubbleSize val="0"/>
        </c:dLbls>
        <c:marker val="1"/>
        <c:smooth val="0"/>
        <c:axId val="451942280"/>
        <c:axId val="451944632"/>
      </c:lineChart>
      <c:catAx>
        <c:axId val="451942280"/>
        <c:scaling>
          <c:orientation val="minMax"/>
        </c:scaling>
        <c:delete val="0"/>
        <c:axPos val="b"/>
        <c:title>
          <c:tx>
            <c:rich>
              <a:bodyPr/>
              <a:lstStyle/>
              <a:p>
                <a:pPr>
                  <a:defRPr sz="1100"/>
                </a:pPr>
                <a:r>
                  <a:rPr lang="en-US" sz="2400" b="1" i="0" baseline="0" dirty="0" smtClean="0">
                    <a:effectLst/>
                  </a:rPr>
                  <a:t>Query Arrival Rate (QPS)</a:t>
                </a:r>
                <a:endParaRPr lang="en-US" sz="1100" dirty="0">
                  <a:effectLst/>
                </a:endParaRPr>
              </a:p>
            </c:rich>
          </c:tx>
          <c:layout>
            <c:manualLayout>
              <c:xMode val="edge"/>
              <c:yMode val="edge"/>
              <c:x val="0.32422633217359481"/>
              <c:y val="0.88279632141098041"/>
            </c:manualLayout>
          </c:layout>
          <c:overlay val="0"/>
        </c:title>
        <c:numFmt formatCode="General" sourceLinked="1"/>
        <c:majorTickMark val="none"/>
        <c:minorTickMark val="out"/>
        <c:tickLblPos val="nextTo"/>
        <c:spPr>
          <a:ln>
            <a:solidFill>
              <a:sysClr val="windowText" lastClr="000000"/>
            </a:solidFill>
          </a:ln>
        </c:spPr>
        <c:txPr>
          <a:bodyPr/>
          <a:lstStyle/>
          <a:p>
            <a:pPr>
              <a:defRPr sz="1800" b="1"/>
            </a:pPr>
            <a:endParaRPr lang="en-US"/>
          </a:p>
        </c:txPr>
        <c:crossAx val="451944632"/>
        <c:crosses val="autoZero"/>
        <c:auto val="1"/>
        <c:lblAlgn val="ctr"/>
        <c:lblOffset val="100"/>
        <c:tickLblSkip val="1"/>
        <c:noMultiLvlLbl val="0"/>
      </c:catAx>
      <c:valAx>
        <c:axId val="451944632"/>
        <c:scaling>
          <c:orientation val="minMax"/>
          <c:max val="210"/>
          <c:min val="50"/>
        </c:scaling>
        <c:delete val="0"/>
        <c:axPos val="l"/>
        <c:title>
          <c:tx>
            <c:rich>
              <a:bodyPr/>
              <a:lstStyle/>
              <a:p>
                <a:pPr>
                  <a:defRPr sz="2400"/>
                </a:pPr>
                <a:r>
                  <a:rPr lang="en-US" dirty="0" smtClean="0"/>
                  <a:t>Response</a:t>
                </a:r>
                <a:r>
                  <a:rPr lang="en-US" baseline="0" dirty="0" smtClean="0"/>
                  <a:t> Time (</a:t>
                </a:r>
                <a:r>
                  <a:rPr lang="en-US" baseline="0" dirty="0" err="1" smtClean="0"/>
                  <a:t>ms</a:t>
                </a:r>
                <a:r>
                  <a:rPr lang="en-US" baseline="0" dirty="0" smtClean="0"/>
                  <a:t>)</a:t>
                </a:r>
                <a:endParaRPr lang="en-US" dirty="0"/>
              </a:p>
            </c:rich>
          </c:tx>
          <c:layout>
            <c:manualLayout>
              <c:xMode val="edge"/>
              <c:yMode val="edge"/>
              <c:x val="3.4364261168384879E-3"/>
              <c:y val="9.4380233319163855E-4"/>
            </c:manualLayout>
          </c:layout>
          <c:overlay val="0"/>
        </c:title>
        <c:numFmt formatCode="General" sourceLinked="1"/>
        <c:majorTickMark val="out"/>
        <c:minorTickMark val="none"/>
        <c:tickLblPos val="nextTo"/>
        <c:spPr>
          <a:ln>
            <a:solidFill>
              <a:sysClr val="windowText" lastClr="000000"/>
            </a:solidFill>
          </a:ln>
        </c:spPr>
        <c:txPr>
          <a:bodyPr/>
          <a:lstStyle/>
          <a:p>
            <a:pPr>
              <a:defRPr sz="1800" b="1"/>
            </a:pPr>
            <a:endParaRPr lang="en-US"/>
          </a:p>
        </c:txPr>
        <c:crossAx val="451942280"/>
        <c:crosses val="autoZero"/>
        <c:crossBetween val="between"/>
        <c:majorUnit val="50"/>
      </c:valAx>
    </c:plotArea>
    <c:legend>
      <c:legendPos val="r"/>
      <c:layout>
        <c:manualLayout>
          <c:xMode val="edge"/>
          <c:yMode val="edge"/>
          <c:x val="0.6931850783503547"/>
          <c:y val="0.44475182268883029"/>
          <c:w val="0.30646890673319332"/>
          <c:h val="0.2709361329833771"/>
        </c:manualLayout>
      </c:layout>
      <c:overlay val="0"/>
      <c:spPr>
        <a:noFill/>
      </c:spPr>
      <c:txPr>
        <a:bodyPr/>
        <a:lstStyle/>
        <a:p>
          <a:pPr algn="just">
            <a:defRPr sz="1600" b="1"/>
          </a:pPr>
          <a:endParaRPr lang="en-US"/>
        </a:p>
      </c:txPr>
    </c:legend>
    <c:plotVisOnly val="1"/>
    <c:dispBlanksAs val="gap"/>
    <c:showDLblsOverMax val="0"/>
  </c:chart>
  <c:externalData r:id="rId2">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sz="quarter" idx="1"/>
          </p:nvPr>
        </p:nvSpPr>
        <p:spPr>
          <a:xfrm>
            <a:off x="3978132" y="0"/>
            <a:ext cx="3043343" cy="465455"/>
          </a:xfrm>
          <a:prstGeom prst="rect">
            <a:avLst/>
          </a:prstGeom>
        </p:spPr>
        <p:txBody>
          <a:bodyPr vert="horz" lIns="93324" tIns="46662" rIns="93324" bIns="46662" rtlCol="0"/>
          <a:lstStyle>
            <a:lvl1pPr algn="r">
              <a:defRPr sz="1200"/>
            </a:lvl1pPr>
          </a:lstStyle>
          <a:p>
            <a:fld id="{34D0E628-B245-468D-9C2F-C907AB52EF37}" type="datetimeFigureOut">
              <a:rPr lang="en-US" smtClean="0"/>
              <a:pPr/>
              <a:t>7/15/2014</a:t>
            </a:fld>
            <a:endParaRPr lang="en-US"/>
          </a:p>
        </p:txBody>
      </p:sp>
      <p:sp>
        <p:nvSpPr>
          <p:cNvPr id="4" name="Footer Placeholder 3"/>
          <p:cNvSpPr>
            <a:spLocks noGrp="1"/>
          </p:cNvSpPr>
          <p:nvPr>
            <p:ph type="ftr" sz="quarter" idx="2"/>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a:p>
        </p:txBody>
      </p:sp>
      <p:sp>
        <p:nvSpPr>
          <p:cNvPr id="5" name="Slide Number Placeholder 4"/>
          <p:cNvSpPr>
            <a:spLocks noGrp="1"/>
          </p:cNvSpPr>
          <p:nvPr>
            <p:ph type="sldNum" sz="quarter" idx="3"/>
          </p:nvPr>
        </p:nvSpPr>
        <p:spPr>
          <a:xfrm>
            <a:off x="3978132" y="8842029"/>
            <a:ext cx="3043343" cy="465455"/>
          </a:xfrm>
          <a:prstGeom prst="rect">
            <a:avLst/>
          </a:prstGeom>
        </p:spPr>
        <p:txBody>
          <a:bodyPr vert="horz" lIns="93324" tIns="46662" rIns="93324" bIns="46662" rtlCol="0" anchor="b"/>
          <a:lstStyle>
            <a:lvl1pPr algn="r">
              <a:defRPr sz="1200"/>
            </a:lvl1pPr>
          </a:lstStyle>
          <a:p>
            <a:fld id="{98A2AC7C-1400-4CA5-83CE-602C97345511}" type="slidenum">
              <a:rPr lang="en-US" smtClean="0"/>
              <a:pPr/>
              <a:t>‹#›</a:t>
            </a:fld>
            <a:endParaRPr lang="en-US"/>
          </a:p>
        </p:txBody>
      </p:sp>
    </p:spTree>
    <p:extLst>
      <p:ext uri="{BB962C8B-B14F-4D97-AF65-F5344CB8AC3E}">
        <p14:creationId xmlns:p14="http://schemas.microsoft.com/office/powerpoint/2010/main" val="39689142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ko-KR" altLang="en-US"/>
          </a:p>
        </p:txBody>
      </p:sp>
      <p:sp>
        <p:nvSpPr>
          <p:cNvPr id="3" name="Date Placeholder 2"/>
          <p:cNvSpPr>
            <a:spLocks noGrp="1"/>
          </p:cNvSpPr>
          <p:nvPr>
            <p:ph type="dt" idx="1"/>
          </p:nvPr>
        </p:nvSpPr>
        <p:spPr>
          <a:xfrm>
            <a:off x="3978132" y="0"/>
            <a:ext cx="3043343" cy="465455"/>
          </a:xfrm>
          <a:prstGeom prst="rect">
            <a:avLst/>
          </a:prstGeom>
        </p:spPr>
        <p:txBody>
          <a:bodyPr vert="horz" lIns="93324" tIns="46662" rIns="93324" bIns="46662" rtlCol="0"/>
          <a:lstStyle>
            <a:lvl1pPr algn="r">
              <a:defRPr sz="1200"/>
            </a:lvl1pPr>
          </a:lstStyle>
          <a:p>
            <a:fld id="{80D59E12-E15D-4519-A068-4EB8DEB37A6B}" type="datetimeFigureOut">
              <a:rPr lang="ko-KR" altLang="en-US" smtClean="0"/>
              <a:pPr/>
              <a:t>2014-07-15</a:t>
            </a:fld>
            <a:endParaRPr lang="ko-KR" altLang="en-US"/>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3324" tIns="46662" rIns="93324" bIns="46662" rtlCol="0" anchor="ctr"/>
          <a:lstStyle/>
          <a:p>
            <a:endParaRPr lang="ko-KR" altLang="en-US"/>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3324" tIns="46662" rIns="93324" bIns="46662" rtlCol="0">
            <a:normAutofit/>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endParaRPr lang="ko-KR" altLang="en-US"/>
          </a:p>
        </p:txBody>
      </p:sp>
      <p:sp>
        <p:nvSpPr>
          <p:cNvPr id="6" name="Footer Placeholder 5"/>
          <p:cNvSpPr>
            <a:spLocks noGrp="1"/>
          </p:cNvSpPr>
          <p:nvPr>
            <p:ph type="ftr" sz="quarter" idx="4"/>
          </p:nvPr>
        </p:nvSpPr>
        <p:spPr>
          <a:xfrm>
            <a:off x="0" y="8842029"/>
            <a:ext cx="3043343" cy="465455"/>
          </a:xfrm>
          <a:prstGeom prst="rect">
            <a:avLst/>
          </a:prstGeom>
        </p:spPr>
        <p:txBody>
          <a:bodyPr vert="horz" lIns="93324" tIns="46662" rIns="93324" bIns="46662" rtlCol="0" anchor="b"/>
          <a:lstStyle>
            <a:lvl1pPr algn="l">
              <a:defRPr sz="1200"/>
            </a:lvl1pPr>
          </a:lstStyle>
          <a:p>
            <a:endParaRPr lang="ko-KR" altLang="en-US"/>
          </a:p>
        </p:txBody>
      </p:sp>
      <p:sp>
        <p:nvSpPr>
          <p:cNvPr id="7" name="Slide Number Placeholder 6"/>
          <p:cNvSpPr>
            <a:spLocks noGrp="1"/>
          </p:cNvSpPr>
          <p:nvPr>
            <p:ph type="sldNum" sz="quarter" idx="5"/>
          </p:nvPr>
        </p:nvSpPr>
        <p:spPr>
          <a:xfrm>
            <a:off x="3978132" y="8842029"/>
            <a:ext cx="3043343" cy="465455"/>
          </a:xfrm>
          <a:prstGeom prst="rect">
            <a:avLst/>
          </a:prstGeom>
        </p:spPr>
        <p:txBody>
          <a:bodyPr vert="horz" lIns="93324" tIns="46662" rIns="93324" bIns="46662" rtlCol="0" anchor="b"/>
          <a:lstStyle>
            <a:lvl1pPr algn="r">
              <a:defRPr sz="1200"/>
            </a:lvl1pPr>
          </a:lstStyle>
          <a:p>
            <a:fld id="{EA912A16-5FAD-4180-839F-E3AB8492E77C}" type="slidenum">
              <a:rPr lang="ko-KR" altLang="en-US" smtClean="0"/>
              <a:pPr/>
              <a:t>‹#›</a:t>
            </a:fld>
            <a:endParaRPr lang="ko-KR" altLang="en-US"/>
          </a:p>
        </p:txBody>
      </p:sp>
    </p:spTree>
    <p:extLst>
      <p:ext uri="{BB962C8B-B14F-4D97-AF65-F5344CB8AC3E}">
        <p14:creationId xmlns:p14="http://schemas.microsoft.com/office/powerpoint/2010/main" val="2892306492"/>
      </p:ext>
    </p:extLst>
  </p:cSld>
  <p:clrMap bg1="lt1" tx1="dk1" bg2="lt2" tx2="dk2" accent1="accent1" accent2="accent2" accent3="accent3" accent4="accent4" accent5="accent5" accent6="accent6" hlink="hlink" folHlink="folHlink"/>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ko-KR" altLang="en-US" dirty="0"/>
          </a:p>
        </p:txBody>
      </p:sp>
      <p:sp>
        <p:nvSpPr>
          <p:cNvPr id="4" name="Slide Number Placeholder 3"/>
          <p:cNvSpPr>
            <a:spLocks noGrp="1"/>
          </p:cNvSpPr>
          <p:nvPr>
            <p:ph type="sldNum" sz="quarter" idx="10"/>
          </p:nvPr>
        </p:nvSpPr>
        <p:spPr/>
        <p:txBody>
          <a:bodyPr/>
          <a:lstStyle/>
          <a:p>
            <a:fld id="{EA912A16-5FAD-4180-839F-E3AB8492E77C}" type="slidenum">
              <a:rPr lang="ko-KR" altLang="en-US" smtClean="0"/>
              <a:pPr/>
              <a:t>1</a:t>
            </a:fld>
            <a:endParaRPr lang="ko-KR" altLang="en-US"/>
          </a:p>
        </p:txBody>
      </p:sp>
    </p:spTree>
    <p:extLst>
      <p:ext uri="{BB962C8B-B14F-4D97-AF65-F5344CB8AC3E}">
        <p14:creationId xmlns:p14="http://schemas.microsoft.com/office/powerpoint/2010/main" val="9959439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1" hangingPunct="1">
              <a:lnSpc>
                <a:spcPct val="100000"/>
              </a:lnSpc>
              <a:spcBef>
                <a:spcPts val="0"/>
              </a:spcBef>
              <a:spcAft>
                <a:spcPts val="0"/>
              </a:spcAft>
              <a:buClrTx/>
              <a:buSzTx/>
              <a:buFontTx/>
              <a:buNone/>
              <a:tabLst/>
              <a:defRPr/>
            </a:pPr>
            <a:endParaRPr lang="en-US" b="0" dirty="0" smtClean="0"/>
          </a:p>
        </p:txBody>
      </p:sp>
      <p:sp>
        <p:nvSpPr>
          <p:cNvPr id="4" name="Slide Number Placeholder 3"/>
          <p:cNvSpPr>
            <a:spLocks noGrp="1"/>
          </p:cNvSpPr>
          <p:nvPr>
            <p:ph type="sldNum" sz="quarter" idx="10"/>
          </p:nvPr>
        </p:nvSpPr>
        <p:spPr/>
        <p:txBody>
          <a:bodyPr/>
          <a:lstStyle/>
          <a:p>
            <a:fld id="{EA912A16-5FAD-4180-839F-E3AB8492E77C}" type="slidenum">
              <a:rPr lang="ko-KR" altLang="en-US" smtClean="0"/>
              <a:pPr/>
              <a:t>11</a:t>
            </a:fld>
            <a:endParaRPr lang="ko-KR" altLang="en-US"/>
          </a:p>
        </p:txBody>
      </p:sp>
    </p:spTree>
    <p:extLst>
      <p:ext uri="{BB962C8B-B14F-4D97-AF65-F5344CB8AC3E}">
        <p14:creationId xmlns:p14="http://schemas.microsoft.com/office/powerpoint/2010/main" val="22205455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1" hangingPunct="1">
              <a:lnSpc>
                <a:spcPct val="100000"/>
              </a:lnSpc>
              <a:spcBef>
                <a:spcPts val="0"/>
              </a:spcBef>
              <a:spcAft>
                <a:spcPts val="0"/>
              </a:spcAft>
              <a:buClrTx/>
              <a:buSzTx/>
              <a:buFontTx/>
              <a:buNone/>
              <a:tabLst/>
              <a:defRPr/>
            </a:pPr>
            <a:endParaRPr lang="en-US" b="0" dirty="0" smtClean="0"/>
          </a:p>
        </p:txBody>
      </p:sp>
      <p:sp>
        <p:nvSpPr>
          <p:cNvPr id="4" name="Slide Number Placeholder 3"/>
          <p:cNvSpPr>
            <a:spLocks noGrp="1"/>
          </p:cNvSpPr>
          <p:nvPr>
            <p:ph type="sldNum" sz="quarter" idx="10"/>
          </p:nvPr>
        </p:nvSpPr>
        <p:spPr/>
        <p:txBody>
          <a:bodyPr/>
          <a:lstStyle/>
          <a:p>
            <a:fld id="{EA912A16-5FAD-4180-839F-E3AB8492E77C}" type="slidenum">
              <a:rPr lang="ko-KR" altLang="en-US" smtClean="0"/>
              <a:pPr/>
              <a:t>12</a:t>
            </a:fld>
            <a:endParaRPr lang="ko-KR" altLang="en-US"/>
          </a:p>
        </p:txBody>
      </p:sp>
    </p:spTree>
    <p:extLst>
      <p:ext uri="{BB962C8B-B14F-4D97-AF65-F5344CB8AC3E}">
        <p14:creationId xmlns:p14="http://schemas.microsoft.com/office/powerpoint/2010/main" val="22205455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A912A16-5FAD-4180-839F-E3AB8492E77C}" type="slidenum">
              <a:rPr lang="ko-KR" altLang="en-US" smtClean="0"/>
              <a:pPr/>
              <a:t>13</a:t>
            </a:fld>
            <a:endParaRPr lang="ko-KR" altLang="en-US"/>
          </a:p>
        </p:txBody>
      </p:sp>
    </p:spTree>
    <p:extLst>
      <p:ext uri="{BB962C8B-B14F-4D97-AF65-F5344CB8AC3E}">
        <p14:creationId xmlns:p14="http://schemas.microsoft.com/office/powerpoint/2010/main" val="198229900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A912A16-5FAD-4180-839F-E3AB8492E77C}" type="slidenum">
              <a:rPr lang="ko-KR" altLang="en-US" smtClean="0"/>
              <a:pPr/>
              <a:t>14</a:t>
            </a:fld>
            <a:endParaRPr lang="ko-KR" altLang="en-US"/>
          </a:p>
        </p:txBody>
      </p:sp>
    </p:spTree>
    <p:extLst>
      <p:ext uri="{BB962C8B-B14F-4D97-AF65-F5344CB8AC3E}">
        <p14:creationId xmlns:p14="http://schemas.microsoft.com/office/powerpoint/2010/main" val="175903919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33237" rtl="0" eaLnBrk="1" fontAlgn="auto" latinLnBrk="1" hangingPunct="1">
              <a:lnSpc>
                <a:spcPct val="100000"/>
              </a:lnSpc>
              <a:spcBef>
                <a:spcPts val="0"/>
              </a:spcBef>
              <a:spcAft>
                <a:spcPts val="0"/>
              </a:spcAft>
              <a:buClrTx/>
              <a:buSzTx/>
              <a:buFontTx/>
              <a:buNone/>
              <a:tabLst/>
              <a:defRPr/>
            </a:pPr>
            <a:endParaRPr lang="en-US" sz="1200" b="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EA912A16-5FAD-4180-839F-E3AB8492E77C}" type="slidenum">
              <a:rPr lang="ko-KR" altLang="en-US" smtClean="0"/>
              <a:pPr/>
              <a:t>15</a:t>
            </a:fld>
            <a:endParaRPr lang="ko-KR" altLang="en-US"/>
          </a:p>
        </p:txBody>
      </p:sp>
    </p:spTree>
    <p:extLst>
      <p:ext uri="{BB962C8B-B14F-4D97-AF65-F5344CB8AC3E}">
        <p14:creationId xmlns:p14="http://schemas.microsoft.com/office/powerpoint/2010/main" val="32547232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Query features (6): captures</a:t>
            </a:r>
            <a:r>
              <a:rPr lang="en-US" baseline="0" dirty="0" smtClean="0"/>
              <a:t> query complexity. Query rewriting</a:t>
            </a:r>
          </a:p>
          <a:p>
            <a:r>
              <a:rPr lang="en-US" baseline="0" dirty="0" smtClean="0"/>
              <a:t>Term features (14):</a:t>
            </a:r>
          </a:p>
          <a:p>
            <a:r>
              <a:rPr lang="en-US" baseline="0" dirty="0" smtClean="0"/>
              <a:t>IDF: </a:t>
            </a:r>
            <a:r>
              <a:rPr lang="en-US" sz="900" dirty="0">
                <a:latin typeface="Segoe UI Light" pitchFamily="34" charset="0"/>
              </a:rPr>
              <a:t>inverse document frequency</a:t>
            </a:r>
          </a:p>
          <a:p>
            <a:endParaRPr lang="en-US" dirty="0"/>
          </a:p>
        </p:txBody>
      </p:sp>
      <p:sp>
        <p:nvSpPr>
          <p:cNvPr id="6" name="Date Placeholder 5"/>
          <p:cNvSpPr>
            <a:spLocks noGrp="1"/>
          </p:cNvSpPr>
          <p:nvPr>
            <p:ph type="dt" idx="12"/>
          </p:nvPr>
        </p:nvSpPr>
        <p:spPr/>
        <p:txBody>
          <a:bodyPr/>
          <a:lstStyle/>
          <a:p>
            <a:fld id="{59A47E80-8152-4C93-B5EB-FB5EA07D8999}" type="datetime1">
              <a:rPr lang="en-US" smtClean="0"/>
              <a:pPr/>
              <a:t>7/15/2014</a:t>
            </a:fld>
            <a:endParaRPr lang="en-US" dirty="0"/>
          </a:p>
        </p:txBody>
      </p:sp>
      <p:sp>
        <p:nvSpPr>
          <p:cNvPr id="7" name="Slide Number Placeholder 6"/>
          <p:cNvSpPr>
            <a:spLocks noGrp="1"/>
          </p:cNvSpPr>
          <p:nvPr>
            <p:ph type="sldNum" sz="quarter" idx="13"/>
          </p:nvPr>
        </p:nvSpPr>
        <p:spPr/>
        <p:txBody>
          <a:bodyPr/>
          <a:lstStyle/>
          <a:p>
            <a:fld id="{B4008EB6-D09E-4580-8CD6-DDB14511944F}" type="slidenum">
              <a:rPr lang="en-US" smtClean="0"/>
              <a:pPr/>
              <a:t>16</a:t>
            </a:fld>
            <a:endParaRPr lang="en-US" dirty="0"/>
          </a:p>
        </p:txBody>
      </p:sp>
      <p:sp>
        <p:nvSpPr>
          <p:cNvPr id="10" name="Footer Placeholder 9"/>
          <p:cNvSpPr>
            <a:spLocks noGrp="1"/>
          </p:cNvSpPr>
          <p:nvPr>
            <p:ph type="ftr" sz="quarter" idx="14"/>
          </p:nvPr>
        </p:nvSpPr>
        <p:spPr/>
        <p:txBody>
          <a:bodyPr/>
          <a:lstStyle/>
          <a:p>
            <a:pPr defTabSz="932929" eaLnBrk="0" hangingPunct="0"/>
            <a:r>
              <a:rPr lang="en-US" sz="400">
                <a:gradFill>
                  <a:gsLst>
                    <a:gs pos="0">
                      <a:prstClr val="black"/>
                    </a:gs>
                    <a:gs pos="100000">
                      <a:prstClr val="black"/>
                    </a:gs>
                  </a:gsLst>
                  <a:lin ang="5400000" scaled="0"/>
                </a:gradFill>
                <a:latin typeface="Segoe UI" pitchFamily="34" charset="0"/>
                <a:ea typeface="Segoe UI" pitchFamily="34" charset="0"/>
                <a:cs typeface="Segoe UI" pitchFamily="34" charset="0"/>
              </a:rPr>
              <a:t>© 2014 Microsoft Corporation. All rights reserved. Microsoft, Windows,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sz="400" dirty="0">
              <a:gradFill>
                <a:gsLst>
                  <a:gs pos="0">
                    <a:prstClr val="black"/>
                  </a:gs>
                  <a:gs pos="100000">
                    <a:prstClr val="black"/>
                  </a:gs>
                </a:gsLst>
                <a:lin ang="5400000" scaled="0"/>
              </a:gradFill>
              <a:latin typeface="Segoe UI" pitchFamily="34" charset="0"/>
              <a:ea typeface="Segoe UI" pitchFamily="34" charset="0"/>
              <a:cs typeface="Segoe UI" pitchFamily="34" charset="0"/>
            </a:endParaRPr>
          </a:p>
        </p:txBody>
      </p:sp>
    </p:spTree>
    <p:extLst>
      <p:ext uri="{BB962C8B-B14F-4D97-AF65-F5344CB8AC3E}">
        <p14:creationId xmlns:p14="http://schemas.microsoft.com/office/powerpoint/2010/main" val="46535906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Query features (6): captures</a:t>
            </a:r>
            <a:r>
              <a:rPr lang="en-US" baseline="0" dirty="0" smtClean="0"/>
              <a:t> query complexity. Query rewriting</a:t>
            </a:r>
          </a:p>
          <a:p>
            <a:r>
              <a:rPr lang="en-US" baseline="0" dirty="0" smtClean="0"/>
              <a:t>Term features (14):</a:t>
            </a:r>
          </a:p>
          <a:p>
            <a:r>
              <a:rPr lang="en-US" baseline="0" dirty="0" smtClean="0"/>
              <a:t>IDF: </a:t>
            </a:r>
            <a:r>
              <a:rPr lang="en-US" sz="900" dirty="0">
                <a:latin typeface="Segoe UI Light" pitchFamily="34" charset="0"/>
              </a:rPr>
              <a:t>inverse document frequency</a:t>
            </a:r>
          </a:p>
          <a:p>
            <a:endParaRPr lang="en-US" dirty="0"/>
          </a:p>
        </p:txBody>
      </p:sp>
      <p:sp>
        <p:nvSpPr>
          <p:cNvPr id="6" name="Date Placeholder 5"/>
          <p:cNvSpPr>
            <a:spLocks noGrp="1"/>
          </p:cNvSpPr>
          <p:nvPr>
            <p:ph type="dt" idx="12"/>
          </p:nvPr>
        </p:nvSpPr>
        <p:spPr/>
        <p:txBody>
          <a:bodyPr/>
          <a:lstStyle/>
          <a:p>
            <a:fld id="{59A47E80-8152-4C93-B5EB-FB5EA07D8999}" type="datetime1">
              <a:rPr lang="en-US" smtClean="0"/>
              <a:pPr/>
              <a:t>7/15/2014</a:t>
            </a:fld>
            <a:endParaRPr lang="en-US" dirty="0"/>
          </a:p>
        </p:txBody>
      </p:sp>
      <p:sp>
        <p:nvSpPr>
          <p:cNvPr id="7" name="Slide Number Placeholder 6"/>
          <p:cNvSpPr>
            <a:spLocks noGrp="1"/>
          </p:cNvSpPr>
          <p:nvPr>
            <p:ph type="sldNum" sz="quarter" idx="13"/>
          </p:nvPr>
        </p:nvSpPr>
        <p:spPr/>
        <p:txBody>
          <a:bodyPr/>
          <a:lstStyle/>
          <a:p>
            <a:fld id="{B4008EB6-D09E-4580-8CD6-DDB14511944F}" type="slidenum">
              <a:rPr lang="en-US" smtClean="0"/>
              <a:pPr/>
              <a:t>18</a:t>
            </a:fld>
            <a:endParaRPr lang="en-US" dirty="0"/>
          </a:p>
        </p:txBody>
      </p:sp>
      <p:sp>
        <p:nvSpPr>
          <p:cNvPr id="10" name="Footer Placeholder 9"/>
          <p:cNvSpPr>
            <a:spLocks noGrp="1"/>
          </p:cNvSpPr>
          <p:nvPr>
            <p:ph type="ftr" sz="quarter" idx="14"/>
          </p:nvPr>
        </p:nvSpPr>
        <p:spPr/>
        <p:txBody>
          <a:bodyPr/>
          <a:lstStyle/>
          <a:p>
            <a:pPr defTabSz="932929" eaLnBrk="0" hangingPunct="0"/>
            <a:r>
              <a:rPr lang="en-US" sz="400">
                <a:gradFill>
                  <a:gsLst>
                    <a:gs pos="0">
                      <a:prstClr val="black"/>
                    </a:gs>
                    <a:gs pos="100000">
                      <a:prstClr val="black"/>
                    </a:gs>
                  </a:gsLst>
                  <a:lin ang="5400000" scaled="0"/>
                </a:gradFill>
                <a:latin typeface="Segoe UI" pitchFamily="34" charset="0"/>
                <a:ea typeface="Segoe UI" pitchFamily="34" charset="0"/>
                <a:cs typeface="Segoe UI" pitchFamily="34" charset="0"/>
              </a:rPr>
              <a:t>© 2014 Microsoft Corporation. All rights reserved. Microsoft, Windows,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sz="400" dirty="0">
              <a:gradFill>
                <a:gsLst>
                  <a:gs pos="0">
                    <a:prstClr val="black"/>
                  </a:gs>
                  <a:gs pos="100000">
                    <a:prstClr val="black"/>
                  </a:gs>
                </a:gsLst>
                <a:lin ang="5400000" scaled="0"/>
              </a:gradFill>
              <a:latin typeface="Segoe UI" pitchFamily="34" charset="0"/>
              <a:ea typeface="Segoe UI" pitchFamily="34" charset="0"/>
              <a:cs typeface="Segoe UI" pitchFamily="34" charset="0"/>
            </a:endParaRPr>
          </a:p>
        </p:txBody>
      </p:sp>
    </p:spTree>
    <p:extLst>
      <p:ext uri="{BB962C8B-B14F-4D97-AF65-F5344CB8AC3E}">
        <p14:creationId xmlns:p14="http://schemas.microsoft.com/office/powerpoint/2010/main" val="46535906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What a surprise. Cheap</a:t>
            </a:r>
            <a:r>
              <a:rPr lang="en-US" baseline="0" dirty="0" smtClean="0"/>
              <a:t> features are enough to </a:t>
            </a:r>
            <a:r>
              <a:rPr lang="en-US" baseline="0" smtClean="0"/>
              <a:t>make prediction</a:t>
            </a:r>
            <a:endParaRPr lang="en-US"/>
          </a:p>
        </p:txBody>
      </p:sp>
      <p:sp>
        <p:nvSpPr>
          <p:cNvPr id="4" name="Slide Number Placeholder 3"/>
          <p:cNvSpPr>
            <a:spLocks noGrp="1"/>
          </p:cNvSpPr>
          <p:nvPr>
            <p:ph type="sldNum" sz="quarter" idx="10"/>
          </p:nvPr>
        </p:nvSpPr>
        <p:spPr/>
        <p:txBody>
          <a:bodyPr/>
          <a:lstStyle/>
          <a:p>
            <a:fld id="{EA912A16-5FAD-4180-839F-E3AB8492E77C}" type="slidenum">
              <a:rPr lang="ko-KR" altLang="en-US" smtClean="0"/>
              <a:pPr/>
              <a:t>20</a:t>
            </a:fld>
            <a:endParaRPr lang="ko-KR" altLang="en-US"/>
          </a:p>
        </p:txBody>
      </p:sp>
    </p:spTree>
    <p:extLst>
      <p:ext uri="{BB962C8B-B14F-4D97-AF65-F5344CB8AC3E}">
        <p14:creationId xmlns:p14="http://schemas.microsoft.com/office/powerpoint/2010/main" val="5325653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Query features (6): captures</a:t>
            </a:r>
            <a:r>
              <a:rPr lang="en-US" baseline="0" dirty="0" smtClean="0"/>
              <a:t> query complexity. Query rewriting</a:t>
            </a:r>
          </a:p>
          <a:p>
            <a:r>
              <a:rPr lang="en-US" baseline="0" dirty="0" smtClean="0"/>
              <a:t>Term features (14):</a:t>
            </a:r>
          </a:p>
          <a:p>
            <a:r>
              <a:rPr lang="en-US" baseline="0" dirty="0" smtClean="0"/>
              <a:t>IDF: </a:t>
            </a:r>
            <a:r>
              <a:rPr lang="en-US" sz="900" dirty="0">
                <a:latin typeface="Segoe UI Light" pitchFamily="34" charset="0"/>
              </a:rPr>
              <a:t>inverse document frequency</a:t>
            </a:r>
          </a:p>
          <a:p>
            <a:endParaRPr lang="en-US" dirty="0"/>
          </a:p>
        </p:txBody>
      </p:sp>
      <p:sp>
        <p:nvSpPr>
          <p:cNvPr id="6" name="Date Placeholder 5"/>
          <p:cNvSpPr>
            <a:spLocks noGrp="1"/>
          </p:cNvSpPr>
          <p:nvPr>
            <p:ph type="dt" idx="12"/>
          </p:nvPr>
        </p:nvSpPr>
        <p:spPr/>
        <p:txBody>
          <a:bodyPr/>
          <a:lstStyle/>
          <a:p>
            <a:fld id="{59A47E80-8152-4C93-B5EB-FB5EA07D8999}" type="datetime1">
              <a:rPr lang="en-US" smtClean="0"/>
              <a:pPr/>
              <a:t>7/15/2014</a:t>
            </a:fld>
            <a:endParaRPr lang="en-US" dirty="0"/>
          </a:p>
        </p:txBody>
      </p:sp>
      <p:sp>
        <p:nvSpPr>
          <p:cNvPr id="7" name="Slide Number Placeholder 6"/>
          <p:cNvSpPr>
            <a:spLocks noGrp="1"/>
          </p:cNvSpPr>
          <p:nvPr>
            <p:ph type="sldNum" sz="quarter" idx="13"/>
          </p:nvPr>
        </p:nvSpPr>
        <p:spPr/>
        <p:txBody>
          <a:bodyPr/>
          <a:lstStyle/>
          <a:p>
            <a:fld id="{B4008EB6-D09E-4580-8CD6-DDB14511944F}" type="slidenum">
              <a:rPr lang="en-US" smtClean="0"/>
              <a:pPr/>
              <a:t>21</a:t>
            </a:fld>
            <a:endParaRPr lang="en-US" dirty="0"/>
          </a:p>
        </p:txBody>
      </p:sp>
      <p:sp>
        <p:nvSpPr>
          <p:cNvPr id="10" name="Footer Placeholder 9"/>
          <p:cNvSpPr>
            <a:spLocks noGrp="1"/>
          </p:cNvSpPr>
          <p:nvPr>
            <p:ph type="ftr" sz="quarter" idx="14"/>
          </p:nvPr>
        </p:nvSpPr>
        <p:spPr/>
        <p:txBody>
          <a:bodyPr/>
          <a:lstStyle/>
          <a:p>
            <a:pPr defTabSz="932929" eaLnBrk="0" hangingPunct="0"/>
            <a:r>
              <a:rPr lang="en-US" sz="400">
                <a:gradFill>
                  <a:gsLst>
                    <a:gs pos="0">
                      <a:prstClr val="black"/>
                    </a:gs>
                    <a:gs pos="100000">
                      <a:prstClr val="black"/>
                    </a:gs>
                  </a:gsLst>
                  <a:lin ang="5400000" scaled="0"/>
                </a:gradFill>
                <a:latin typeface="Segoe UI" pitchFamily="34" charset="0"/>
                <a:ea typeface="Segoe UI" pitchFamily="34" charset="0"/>
                <a:cs typeface="Segoe UI" pitchFamily="34" charset="0"/>
              </a:rPr>
              <a:t>© 2014 Microsoft Corporation. All rights reserved. Microsoft, Windows,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sz="400" dirty="0">
              <a:gradFill>
                <a:gsLst>
                  <a:gs pos="0">
                    <a:prstClr val="black"/>
                  </a:gs>
                  <a:gs pos="100000">
                    <a:prstClr val="black"/>
                  </a:gs>
                </a:gsLst>
                <a:lin ang="5400000" scaled="0"/>
              </a:gradFill>
              <a:latin typeface="Segoe UI" pitchFamily="34" charset="0"/>
              <a:ea typeface="Segoe UI" pitchFamily="34" charset="0"/>
              <a:cs typeface="Segoe UI" pitchFamily="34" charset="0"/>
            </a:endParaRPr>
          </a:p>
        </p:txBody>
      </p:sp>
    </p:spTree>
    <p:extLst>
      <p:ext uri="{BB962C8B-B14F-4D97-AF65-F5344CB8AC3E}">
        <p14:creationId xmlns:p14="http://schemas.microsoft.com/office/powerpoint/2010/main" val="315209045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EA912A16-5FAD-4180-839F-E3AB8492E77C}" type="slidenum">
              <a:rPr lang="ko-KR" altLang="en-US" smtClean="0"/>
              <a:pPr/>
              <a:t>22</a:t>
            </a:fld>
            <a:endParaRPr lang="ko-KR" altLang="en-US"/>
          </a:p>
        </p:txBody>
      </p:sp>
    </p:spTree>
    <p:extLst>
      <p:ext uri="{BB962C8B-B14F-4D97-AF65-F5344CB8AC3E}">
        <p14:creationId xmlns:p14="http://schemas.microsoft.com/office/powerpoint/2010/main" val="34757774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EA912A16-5FAD-4180-839F-E3AB8492E77C}" type="slidenum">
              <a:rPr lang="ko-KR" altLang="en-US" smtClean="0"/>
              <a:pPr/>
              <a:t>2</a:t>
            </a:fld>
            <a:endParaRPr lang="ko-KR" altLang="en-US"/>
          </a:p>
        </p:txBody>
      </p:sp>
    </p:spTree>
    <p:extLst>
      <p:ext uri="{BB962C8B-B14F-4D97-AF65-F5344CB8AC3E}">
        <p14:creationId xmlns:p14="http://schemas.microsoft.com/office/powerpoint/2010/main" val="76591499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Regression versus classification</a:t>
            </a:r>
          </a:p>
          <a:p>
            <a:pPr lvl="1"/>
            <a:r>
              <a:rPr lang="en-US" dirty="0" smtClean="0"/>
              <a:t>Flexibility of regression</a:t>
            </a:r>
          </a:p>
          <a:p>
            <a:endParaRPr lang="en-US" dirty="0"/>
          </a:p>
        </p:txBody>
      </p:sp>
      <p:sp>
        <p:nvSpPr>
          <p:cNvPr id="6" name="Date Placeholder 5"/>
          <p:cNvSpPr>
            <a:spLocks noGrp="1"/>
          </p:cNvSpPr>
          <p:nvPr>
            <p:ph type="dt" idx="12"/>
          </p:nvPr>
        </p:nvSpPr>
        <p:spPr/>
        <p:txBody>
          <a:bodyPr/>
          <a:lstStyle/>
          <a:p>
            <a:fld id="{59A47E80-8152-4C93-B5EB-FB5EA07D8999}" type="datetime1">
              <a:rPr lang="en-US" smtClean="0"/>
              <a:pPr/>
              <a:t>7/15/2014</a:t>
            </a:fld>
            <a:endParaRPr lang="en-US" dirty="0"/>
          </a:p>
        </p:txBody>
      </p:sp>
      <p:sp>
        <p:nvSpPr>
          <p:cNvPr id="7" name="Slide Number Placeholder 6"/>
          <p:cNvSpPr>
            <a:spLocks noGrp="1"/>
          </p:cNvSpPr>
          <p:nvPr>
            <p:ph type="sldNum" sz="quarter" idx="13"/>
          </p:nvPr>
        </p:nvSpPr>
        <p:spPr/>
        <p:txBody>
          <a:bodyPr/>
          <a:lstStyle/>
          <a:p>
            <a:fld id="{B4008EB6-D09E-4580-8CD6-DDB14511944F}" type="slidenum">
              <a:rPr lang="en-US" smtClean="0"/>
              <a:pPr/>
              <a:t>23</a:t>
            </a:fld>
            <a:endParaRPr lang="en-US" dirty="0"/>
          </a:p>
        </p:txBody>
      </p:sp>
      <p:sp>
        <p:nvSpPr>
          <p:cNvPr id="10" name="Footer Placeholder 9"/>
          <p:cNvSpPr>
            <a:spLocks noGrp="1"/>
          </p:cNvSpPr>
          <p:nvPr>
            <p:ph type="ftr" sz="quarter" idx="14"/>
          </p:nvPr>
        </p:nvSpPr>
        <p:spPr/>
        <p:txBody>
          <a:bodyPr/>
          <a:lstStyle/>
          <a:p>
            <a:pPr defTabSz="932929" eaLnBrk="0" hangingPunct="0"/>
            <a:r>
              <a:rPr lang="en-US" sz="400">
                <a:gradFill>
                  <a:gsLst>
                    <a:gs pos="0">
                      <a:prstClr val="black"/>
                    </a:gs>
                    <a:gs pos="100000">
                      <a:prstClr val="black"/>
                    </a:gs>
                  </a:gsLst>
                  <a:lin ang="5400000" scaled="0"/>
                </a:gradFill>
                <a:latin typeface="Segoe UI" pitchFamily="34" charset="0"/>
                <a:ea typeface="Segoe UI" pitchFamily="34" charset="0"/>
                <a:cs typeface="Segoe UI" pitchFamily="34" charset="0"/>
              </a:rPr>
              <a:t>© 2014 Microsoft Corporation. All rights reserved. Microsoft, Windows,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sz="400" dirty="0">
              <a:gradFill>
                <a:gsLst>
                  <a:gs pos="0">
                    <a:prstClr val="black"/>
                  </a:gs>
                  <a:gs pos="100000">
                    <a:prstClr val="black"/>
                  </a:gs>
                </a:gsLst>
                <a:lin ang="5400000" scaled="0"/>
              </a:gradFill>
              <a:latin typeface="Segoe UI" pitchFamily="34" charset="0"/>
              <a:ea typeface="Segoe UI" pitchFamily="34" charset="0"/>
              <a:cs typeface="Segoe UI" pitchFamily="34" charset="0"/>
            </a:endParaRPr>
          </a:p>
        </p:txBody>
      </p:sp>
    </p:spTree>
    <p:extLst>
      <p:ext uri="{BB962C8B-B14F-4D97-AF65-F5344CB8AC3E}">
        <p14:creationId xmlns:p14="http://schemas.microsoft.com/office/powerpoint/2010/main" val="381474720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6" name="Date Placeholder 5"/>
          <p:cNvSpPr>
            <a:spLocks noGrp="1"/>
          </p:cNvSpPr>
          <p:nvPr>
            <p:ph type="dt" idx="12"/>
          </p:nvPr>
        </p:nvSpPr>
        <p:spPr/>
        <p:txBody>
          <a:bodyPr/>
          <a:lstStyle/>
          <a:p>
            <a:fld id="{59A47E80-8152-4C93-B5EB-FB5EA07D8999}" type="datetime1">
              <a:rPr lang="en-US" smtClean="0"/>
              <a:pPr/>
              <a:t>7/15/2014</a:t>
            </a:fld>
            <a:endParaRPr lang="en-US" dirty="0"/>
          </a:p>
        </p:txBody>
      </p:sp>
      <p:sp>
        <p:nvSpPr>
          <p:cNvPr id="7" name="Slide Number Placeholder 6"/>
          <p:cNvSpPr>
            <a:spLocks noGrp="1"/>
          </p:cNvSpPr>
          <p:nvPr>
            <p:ph type="sldNum" sz="quarter" idx="13"/>
          </p:nvPr>
        </p:nvSpPr>
        <p:spPr/>
        <p:txBody>
          <a:bodyPr/>
          <a:lstStyle/>
          <a:p>
            <a:fld id="{B4008EB6-D09E-4580-8CD6-DDB14511944F}" type="slidenum">
              <a:rPr lang="en-US" smtClean="0"/>
              <a:pPr/>
              <a:t>24</a:t>
            </a:fld>
            <a:endParaRPr lang="en-US" dirty="0"/>
          </a:p>
        </p:txBody>
      </p:sp>
      <p:sp>
        <p:nvSpPr>
          <p:cNvPr id="10" name="Footer Placeholder 9"/>
          <p:cNvSpPr>
            <a:spLocks noGrp="1"/>
          </p:cNvSpPr>
          <p:nvPr>
            <p:ph type="ftr" sz="quarter" idx="14"/>
          </p:nvPr>
        </p:nvSpPr>
        <p:spPr/>
        <p:txBody>
          <a:bodyPr/>
          <a:lstStyle/>
          <a:p>
            <a:pPr defTabSz="932929" eaLnBrk="0" hangingPunct="0"/>
            <a:r>
              <a:rPr lang="en-US" sz="400">
                <a:gradFill>
                  <a:gsLst>
                    <a:gs pos="0">
                      <a:prstClr val="black"/>
                    </a:gs>
                    <a:gs pos="100000">
                      <a:prstClr val="black"/>
                    </a:gs>
                  </a:gsLst>
                  <a:lin ang="5400000" scaled="0"/>
                </a:gradFill>
                <a:latin typeface="Segoe UI" pitchFamily="34" charset="0"/>
                <a:ea typeface="Segoe UI" pitchFamily="34" charset="0"/>
                <a:cs typeface="Segoe UI" pitchFamily="34" charset="0"/>
              </a:rPr>
              <a:t>© 2014 Microsoft Corporation. All rights reserved. Microsoft, Windows,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sz="400" dirty="0">
              <a:gradFill>
                <a:gsLst>
                  <a:gs pos="0">
                    <a:prstClr val="black"/>
                  </a:gs>
                  <a:gs pos="100000">
                    <a:prstClr val="black"/>
                  </a:gs>
                </a:gsLst>
                <a:lin ang="5400000" scaled="0"/>
              </a:gradFill>
              <a:latin typeface="Segoe UI" pitchFamily="34" charset="0"/>
              <a:ea typeface="Segoe UI" pitchFamily="34" charset="0"/>
              <a:cs typeface="Segoe UI" pitchFamily="34" charset="0"/>
            </a:endParaRPr>
          </a:p>
        </p:txBody>
      </p:sp>
    </p:spTree>
    <p:extLst>
      <p:ext uri="{BB962C8B-B14F-4D97-AF65-F5344CB8AC3E}">
        <p14:creationId xmlns:p14="http://schemas.microsoft.com/office/powerpoint/2010/main" val="50634642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6" name="Date Placeholder 5"/>
          <p:cNvSpPr>
            <a:spLocks noGrp="1"/>
          </p:cNvSpPr>
          <p:nvPr>
            <p:ph type="dt" idx="12"/>
          </p:nvPr>
        </p:nvSpPr>
        <p:spPr/>
        <p:txBody>
          <a:bodyPr/>
          <a:lstStyle/>
          <a:p>
            <a:fld id="{59A47E80-8152-4C93-B5EB-FB5EA07D8999}" type="datetime1">
              <a:rPr lang="en-US" smtClean="0"/>
              <a:pPr/>
              <a:t>7/15/2014</a:t>
            </a:fld>
            <a:endParaRPr lang="en-US" dirty="0"/>
          </a:p>
        </p:txBody>
      </p:sp>
      <p:sp>
        <p:nvSpPr>
          <p:cNvPr id="7" name="Slide Number Placeholder 6"/>
          <p:cNvSpPr>
            <a:spLocks noGrp="1"/>
          </p:cNvSpPr>
          <p:nvPr>
            <p:ph type="sldNum" sz="quarter" idx="13"/>
          </p:nvPr>
        </p:nvSpPr>
        <p:spPr/>
        <p:txBody>
          <a:bodyPr/>
          <a:lstStyle/>
          <a:p>
            <a:fld id="{B4008EB6-D09E-4580-8CD6-DDB14511944F}" type="slidenum">
              <a:rPr lang="en-US" smtClean="0"/>
              <a:pPr/>
              <a:t>25</a:t>
            </a:fld>
            <a:endParaRPr lang="en-US" dirty="0"/>
          </a:p>
        </p:txBody>
      </p:sp>
      <p:sp>
        <p:nvSpPr>
          <p:cNvPr id="10" name="Footer Placeholder 9"/>
          <p:cNvSpPr>
            <a:spLocks noGrp="1"/>
          </p:cNvSpPr>
          <p:nvPr>
            <p:ph type="ftr" sz="quarter" idx="14"/>
          </p:nvPr>
        </p:nvSpPr>
        <p:spPr/>
        <p:txBody>
          <a:bodyPr/>
          <a:lstStyle/>
          <a:p>
            <a:pPr defTabSz="932929" eaLnBrk="0" hangingPunct="0"/>
            <a:r>
              <a:rPr lang="en-US" sz="400">
                <a:gradFill>
                  <a:gsLst>
                    <a:gs pos="0">
                      <a:prstClr val="black"/>
                    </a:gs>
                    <a:gs pos="100000">
                      <a:prstClr val="black"/>
                    </a:gs>
                  </a:gsLst>
                  <a:lin ang="5400000" scaled="0"/>
                </a:gradFill>
                <a:latin typeface="Segoe UI" pitchFamily="34" charset="0"/>
                <a:ea typeface="Segoe UI" pitchFamily="34" charset="0"/>
                <a:cs typeface="Segoe UI" pitchFamily="34" charset="0"/>
              </a:rPr>
              <a:t>© 2014 Microsoft Corporation. All rights reserved. Microsoft, Windows,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sz="400" dirty="0">
              <a:gradFill>
                <a:gsLst>
                  <a:gs pos="0">
                    <a:prstClr val="black"/>
                  </a:gs>
                  <a:gs pos="100000">
                    <a:prstClr val="black"/>
                  </a:gs>
                </a:gsLst>
                <a:lin ang="5400000" scaled="0"/>
              </a:gradFill>
              <a:latin typeface="Segoe UI" pitchFamily="34" charset="0"/>
              <a:ea typeface="Segoe UI" pitchFamily="34" charset="0"/>
              <a:cs typeface="Segoe UI" pitchFamily="34" charset="0"/>
            </a:endParaRPr>
          </a:p>
        </p:txBody>
      </p:sp>
    </p:spTree>
    <p:extLst>
      <p:ext uri="{BB962C8B-B14F-4D97-AF65-F5344CB8AC3E}">
        <p14:creationId xmlns:p14="http://schemas.microsoft.com/office/powerpoint/2010/main" val="295575041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1" hangingPunct="1">
              <a:lnSpc>
                <a:spcPct val="100000"/>
              </a:lnSpc>
              <a:spcBef>
                <a:spcPts val="0"/>
              </a:spcBef>
              <a:spcAft>
                <a:spcPts val="0"/>
              </a:spcAft>
              <a:buClrTx/>
              <a:buSzTx/>
              <a:buFontTx/>
              <a:buNone/>
              <a:tabLst/>
              <a:defRPr/>
            </a:pPr>
            <a:endParaRPr lang="en-US" altLang="ko-KR" b="0" baseline="0" dirty="0" smtClean="0"/>
          </a:p>
        </p:txBody>
      </p:sp>
      <p:sp>
        <p:nvSpPr>
          <p:cNvPr id="4" name="Slide Number Placeholder 3"/>
          <p:cNvSpPr>
            <a:spLocks noGrp="1"/>
          </p:cNvSpPr>
          <p:nvPr>
            <p:ph type="sldNum" sz="quarter" idx="10"/>
          </p:nvPr>
        </p:nvSpPr>
        <p:spPr/>
        <p:txBody>
          <a:bodyPr/>
          <a:lstStyle/>
          <a:p>
            <a:fld id="{EA912A16-5FAD-4180-839F-E3AB8492E77C}" type="slidenum">
              <a:rPr lang="ko-KR" altLang="en-US" smtClean="0"/>
              <a:pPr/>
              <a:t>26</a:t>
            </a:fld>
            <a:endParaRPr lang="ko-KR" altLang="en-US"/>
          </a:p>
        </p:txBody>
      </p:sp>
    </p:spTree>
    <p:extLst>
      <p:ext uri="{BB962C8B-B14F-4D97-AF65-F5344CB8AC3E}">
        <p14:creationId xmlns:p14="http://schemas.microsoft.com/office/powerpoint/2010/main" val="367987085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6" name="Date Placeholder 5"/>
          <p:cNvSpPr>
            <a:spLocks noGrp="1"/>
          </p:cNvSpPr>
          <p:nvPr>
            <p:ph type="dt" idx="12"/>
          </p:nvPr>
        </p:nvSpPr>
        <p:spPr/>
        <p:txBody>
          <a:bodyPr/>
          <a:lstStyle/>
          <a:p>
            <a:fld id="{59A47E80-8152-4C93-B5EB-FB5EA07D8999}" type="datetime1">
              <a:rPr lang="en-US" smtClean="0"/>
              <a:pPr/>
              <a:t>7/15/2014</a:t>
            </a:fld>
            <a:endParaRPr lang="en-US" dirty="0"/>
          </a:p>
        </p:txBody>
      </p:sp>
      <p:sp>
        <p:nvSpPr>
          <p:cNvPr id="7" name="Slide Number Placeholder 6"/>
          <p:cNvSpPr>
            <a:spLocks noGrp="1"/>
          </p:cNvSpPr>
          <p:nvPr>
            <p:ph type="sldNum" sz="quarter" idx="13"/>
          </p:nvPr>
        </p:nvSpPr>
        <p:spPr/>
        <p:txBody>
          <a:bodyPr/>
          <a:lstStyle/>
          <a:p>
            <a:fld id="{B4008EB6-D09E-4580-8CD6-DDB14511944F}" type="slidenum">
              <a:rPr lang="en-US" smtClean="0"/>
              <a:pPr/>
              <a:t>27</a:t>
            </a:fld>
            <a:endParaRPr lang="en-US" dirty="0"/>
          </a:p>
        </p:txBody>
      </p:sp>
      <p:sp>
        <p:nvSpPr>
          <p:cNvPr id="10" name="Footer Placeholder 9"/>
          <p:cNvSpPr>
            <a:spLocks noGrp="1"/>
          </p:cNvSpPr>
          <p:nvPr>
            <p:ph type="ftr" sz="quarter" idx="14"/>
          </p:nvPr>
        </p:nvSpPr>
        <p:spPr/>
        <p:txBody>
          <a:bodyPr/>
          <a:lstStyle/>
          <a:p>
            <a:pPr defTabSz="932929" eaLnBrk="0" hangingPunct="0"/>
            <a:r>
              <a:rPr lang="en-US" sz="400">
                <a:gradFill>
                  <a:gsLst>
                    <a:gs pos="0">
                      <a:prstClr val="black"/>
                    </a:gs>
                    <a:gs pos="100000">
                      <a:prstClr val="black"/>
                    </a:gs>
                  </a:gsLst>
                  <a:lin ang="5400000" scaled="0"/>
                </a:gradFill>
                <a:latin typeface="Segoe UI" pitchFamily="34" charset="0"/>
                <a:ea typeface="Segoe UI" pitchFamily="34" charset="0"/>
                <a:cs typeface="Segoe UI" pitchFamily="34" charset="0"/>
              </a:rPr>
              <a:t>© 2014 Microsoft Corporation. All rights reserved. Microsoft, Windows,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sz="400" dirty="0">
              <a:gradFill>
                <a:gsLst>
                  <a:gs pos="0">
                    <a:prstClr val="black"/>
                  </a:gs>
                  <a:gs pos="100000">
                    <a:prstClr val="black"/>
                  </a:gs>
                </a:gsLst>
                <a:lin ang="5400000" scaled="0"/>
              </a:gradFill>
              <a:latin typeface="Segoe UI" pitchFamily="34" charset="0"/>
              <a:ea typeface="Segoe UI" pitchFamily="34" charset="0"/>
              <a:cs typeface="Segoe UI" pitchFamily="34" charset="0"/>
            </a:endParaRPr>
          </a:p>
        </p:txBody>
      </p:sp>
    </p:spTree>
    <p:extLst>
      <p:ext uri="{BB962C8B-B14F-4D97-AF65-F5344CB8AC3E}">
        <p14:creationId xmlns:p14="http://schemas.microsoft.com/office/powerpoint/2010/main" val="150367566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6" name="Date Placeholder 5"/>
          <p:cNvSpPr>
            <a:spLocks noGrp="1"/>
          </p:cNvSpPr>
          <p:nvPr>
            <p:ph type="dt" idx="12"/>
          </p:nvPr>
        </p:nvSpPr>
        <p:spPr/>
        <p:txBody>
          <a:bodyPr/>
          <a:lstStyle/>
          <a:p>
            <a:fld id="{59A47E80-8152-4C93-B5EB-FB5EA07D8999}" type="datetime1">
              <a:rPr lang="en-US" smtClean="0"/>
              <a:pPr/>
              <a:t>7/15/2014</a:t>
            </a:fld>
            <a:endParaRPr lang="en-US" dirty="0"/>
          </a:p>
        </p:txBody>
      </p:sp>
      <p:sp>
        <p:nvSpPr>
          <p:cNvPr id="7" name="Slide Number Placeholder 6"/>
          <p:cNvSpPr>
            <a:spLocks noGrp="1"/>
          </p:cNvSpPr>
          <p:nvPr>
            <p:ph type="sldNum" sz="quarter" idx="13"/>
          </p:nvPr>
        </p:nvSpPr>
        <p:spPr/>
        <p:txBody>
          <a:bodyPr/>
          <a:lstStyle/>
          <a:p>
            <a:fld id="{B4008EB6-D09E-4580-8CD6-DDB14511944F}" type="slidenum">
              <a:rPr lang="en-US" smtClean="0"/>
              <a:pPr/>
              <a:t>28</a:t>
            </a:fld>
            <a:endParaRPr lang="en-US" dirty="0"/>
          </a:p>
        </p:txBody>
      </p:sp>
      <p:sp>
        <p:nvSpPr>
          <p:cNvPr id="10" name="Footer Placeholder 9"/>
          <p:cNvSpPr>
            <a:spLocks noGrp="1"/>
          </p:cNvSpPr>
          <p:nvPr>
            <p:ph type="ftr" sz="quarter" idx="14"/>
          </p:nvPr>
        </p:nvSpPr>
        <p:spPr/>
        <p:txBody>
          <a:bodyPr/>
          <a:lstStyle/>
          <a:p>
            <a:pPr defTabSz="932929" eaLnBrk="0" hangingPunct="0"/>
            <a:r>
              <a:rPr lang="en-US" sz="400">
                <a:gradFill>
                  <a:gsLst>
                    <a:gs pos="0">
                      <a:prstClr val="black"/>
                    </a:gs>
                    <a:gs pos="100000">
                      <a:prstClr val="black"/>
                    </a:gs>
                  </a:gsLst>
                  <a:lin ang="5400000" scaled="0"/>
                </a:gradFill>
                <a:latin typeface="Segoe UI" pitchFamily="34" charset="0"/>
                <a:ea typeface="Segoe UI" pitchFamily="34" charset="0"/>
                <a:cs typeface="Segoe UI" pitchFamily="34" charset="0"/>
              </a:rPr>
              <a:t>© 2014 Microsoft Corporation. All rights reserved. Microsoft, Windows,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sz="400" dirty="0">
              <a:gradFill>
                <a:gsLst>
                  <a:gs pos="0">
                    <a:prstClr val="black"/>
                  </a:gs>
                  <a:gs pos="100000">
                    <a:prstClr val="black"/>
                  </a:gs>
                </a:gsLst>
                <a:lin ang="5400000" scaled="0"/>
              </a:gradFill>
              <a:latin typeface="Segoe UI" pitchFamily="34" charset="0"/>
              <a:ea typeface="Segoe UI" pitchFamily="34" charset="0"/>
              <a:cs typeface="Segoe UI" pitchFamily="34" charset="0"/>
            </a:endParaRPr>
          </a:p>
        </p:txBody>
      </p:sp>
    </p:spTree>
    <p:extLst>
      <p:ext uri="{BB962C8B-B14F-4D97-AF65-F5344CB8AC3E}">
        <p14:creationId xmlns:p14="http://schemas.microsoft.com/office/powerpoint/2010/main" val="224194112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A912A16-5FAD-4180-839F-E3AB8492E77C}" type="slidenum">
              <a:rPr lang="ko-KR" altLang="en-US" smtClean="0"/>
              <a:pPr/>
              <a:t>29</a:t>
            </a:fld>
            <a:endParaRPr lang="ko-KR" altLang="en-US"/>
          </a:p>
        </p:txBody>
      </p:sp>
    </p:spTree>
    <p:extLst>
      <p:ext uri="{BB962C8B-B14F-4D97-AF65-F5344CB8AC3E}">
        <p14:creationId xmlns:p14="http://schemas.microsoft.com/office/powerpoint/2010/main" val="289489466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A912A16-5FAD-4180-839F-E3AB8492E77C}" type="slidenum">
              <a:rPr lang="ko-KR" altLang="en-US" smtClean="0"/>
              <a:pPr/>
              <a:t>31</a:t>
            </a:fld>
            <a:endParaRPr lang="ko-KR" altLang="en-US"/>
          </a:p>
        </p:txBody>
      </p:sp>
    </p:spTree>
    <p:extLst>
      <p:ext uri="{BB962C8B-B14F-4D97-AF65-F5344CB8AC3E}">
        <p14:creationId xmlns:p14="http://schemas.microsoft.com/office/powerpoint/2010/main" val="22205455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EA912A16-5FAD-4180-839F-E3AB8492E77C}" type="slidenum">
              <a:rPr lang="ko-KR" altLang="en-US" smtClean="0"/>
              <a:pPr/>
              <a:t>3</a:t>
            </a:fld>
            <a:endParaRPr lang="ko-KR" altLang="en-US"/>
          </a:p>
        </p:txBody>
      </p:sp>
    </p:spTree>
    <p:extLst>
      <p:ext uri="{BB962C8B-B14F-4D97-AF65-F5344CB8AC3E}">
        <p14:creationId xmlns:p14="http://schemas.microsoft.com/office/powerpoint/2010/main" val="23704276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EA912A16-5FAD-4180-839F-E3AB8492E77C}" type="slidenum">
              <a:rPr lang="ko-KR" altLang="en-US" smtClean="0"/>
              <a:pPr/>
              <a:t>4</a:t>
            </a:fld>
            <a:endParaRPr lang="ko-KR" altLang="en-US"/>
          </a:p>
        </p:txBody>
      </p:sp>
    </p:spTree>
    <p:extLst>
      <p:ext uri="{BB962C8B-B14F-4D97-AF65-F5344CB8AC3E}">
        <p14:creationId xmlns:p14="http://schemas.microsoft.com/office/powerpoint/2010/main" val="23704276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1" hangingPunct="1">
              <a:lnSpc>
                <a:spcPct val="100000"/>
              </a:lnSpc>
              <a:spcBef>
                <a:spcPts val="0"/>
              </a:spcBef>
              <a:spcAft>
                <a:spcPts val="0"/>
              </a:spcAft>
              <a:buClrTx/>
              <a:buSzTx/>
              <a:buFontTx/>
              <a:buNone/>
              <a:tabLst/>
              <a:defRPr/>
            </a:pPr>
            <a:endParaRPr lang="en-US" sz="1200" b="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EA912A16-5FAD-4180-839F-E3AB8492E77C}" type="slidenum">
              <a:rPr lang="ko-KR" altLang="en-US" smtClean="0"/>
              <a:pPr/>
              <a:t>5</a:t>
            </a:fld>
            <a:endParaRPr lang="ko-KR" altLang="en-US"/>
          </a:p>
        </p:txBody>
      </p:sp>
    </p:spTree>
    <p:extLst>
      <p:ext uri="{BB962C8B-B14F-4D97-AF65-F5344CB8AC3E}">
        <p14:creationId xmlns:p14="http://schemas.microsoft.com/office/powerpoint/2010/main" val="5441038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A912A16-5FAD-4180-839F-E3AB8492E77C}" type="slidenum">
              <a:rPr lang="ko-KR" altLang="en-US" smtClean="0"/>
              <a:pPr/>
              <a:t>6</a:t>
            </a:fld>
            <a:endParaRPr lang="ko-KR" altLang="en-US"/>
          </a:p>
        </p:txBody>
      </p:sp>
    </p:spTree>
    <p:extLst>
      <p:ext uri="{BB962C8B-B14F-4D97-AF65-F5344CB8AC3E}">
        <p14:creationId xmlns:p14="http://schemas.microsoft.com/office/powerpoint/2010/main" val="42585291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EA912A16-5FAD-4180-839F-E3AB8492E77C}" type="slidenum">
              <a:rPr lang="ko-KR" altLang="en-US" smtClean="0"/>
              <a:pPr/>
              <a:t>7</a:t>
            </a:fld>
            <a:endParaRPr lang="ko-KR" altLang="en-US"/>
          </a:p>
        </p:txBody>
      </p:sp>
    </p:spTree>
    <p:extLst>
      <p:ext uri="{BB962C8B-B14F-4D97-AF65-F5344CB8AC3E}">
        <p14:creationId xmlns:p14="http://schemas.microsoft.com/office/powerpoint/2010/main" val="10664724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A912A16-5FAD-4180-839F-E3AB8492E77C}" type="slidenum">
              <a:rPr lang="ko-KR" altLang="en-US" smtClean="0"/>
              <a:pPr/>
              <a:t>9</a:t>
            </a:fld>
            <a:endParaRPr lang="ko-KR" altLang="en-US"/>
          </a:p>
        </p:txBody>
      </p:sp>
    </p:spTree>
    <p:extLst>
      <p:ext uri="{BB962C8B-B14F-4D97-AF65-F5344CB8AC3E}">
        <p14:creationId xmlns:p14="http://schemas.microsoft.com/office/powerpoint/2010/main" val="31581838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200" kern="1200" baseline="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EA912A16-5FAD-4180-839F-E3AB8492E77C}" type="slidenum">
              <a:rPr lang="ko-KR" altLang="en-US" smtClean="0"/>
              <a:pPr/>
              <a:t>10</a:t>
            </a:fld>
            <a:endParaRPr lang="ko-KR" altLang="en-US"/>
          </a:p>
        </p:txBody>
      </p:sp>
    </p:spTree>
    <p:extLst>
      <p:ext uri="{BB962C8B-B14F-4D97-AF65-F5344CB8AC3E}">
        <p14:creationId xmlns:p14="http://schemas.microsoft.com/office/powerpoint/2010/main" val="628399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EE10A57-FE50-41B8-A5E1-FF21A4494769}" type="datetime1">
              <a:rPr lang="en-US" altLang="ko-KR" smtClean="0"/>
              <a:pPr/>
              <a:t>7/15/2014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B42581-2393-4382-BFCF-F1A34541B37E}" type="slidenum">
              <a:rPr lang="en-US" smtClean="0"/>
              <a:pPr/>
              <a:t>‹#›</a:t>
            </a:fld>
            <a:endParaRPr lang="en-US"/>
          </a:p>
        </p:txBody>
      </p:sp>
    </p:spTree>
    <p:extLst>
      <p:ext uri="{BB962C8B-B14F-4D97-AF65-F5344CB8AC3E}">
        <p14:creationId xmlns:p14="http://schemas.microsoft.com/office/powerpoint/2010/main" val="334362437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4A84987-D2A5-463F-ABE7-F25387AEEE1C}" type="datetime1">
              <a:rPr lang="en-US" altLang="ko-KR" smtClean="0"/>
              <a:pPr/>
              <a:t>7/15/2014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B42581-2393-4382-BFCF-F1A34541B37E}" type="slidenum">
              <a:rPr lang="en-US" smtClean="0"/>
              <a:pPr/>
              <a:t>‹#›</a:t>
            </a:fld>
            <a:endParaRPr lang="en-US"/>
          </a:p>
        </p:txBody>
      </p:sp>
    </p:spTree>
    <p:extLst>
      <p:ext uri="{BB962C8B-B14F-4D97-AF65-F5344CB8AC3E}">
        <p14:creationId xmlns:p14="http://schemas.microsoft.com/office/powerpoint/2010/main" val="42079968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608C9A5-1140-4CA7-900E-2F9657F94D48}" type="datetime1">
              <a:rPr lang="en-US" altLang="ko-KR" smtClean="0"/>
              <a:pPr/>
              <a:t>7/15/2014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B42581-2393-4382-BFCF-F1A34541B37E}" type="slidenum">
              <a:rPr lang="en-US" smtClean="0"/>
              <a:pPr/>
              <a:t>‹#›</a:t>
            </a:fld>
            <a:endParaRPr lang="en-US"/>
          </a:p>
        </p:txBody>
      </p:sp>
    </p:spTree>
    <p:extLst>
      <p:ext uri="{BB962C8B-B14F-4D97-AF65-F5344CB8AC3E}">
        <p14:creationId xmlns:p14="http://schemas.microsoft.com/office/powerpoint/2010/main" val="4170949402"/>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nd 2-color bulleted">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01929" y="1189177"/>
            <a:ext cx="8740142" cy="2062103"/>
          </a:xfrm>
        </p:spPr>
        <p:txBody>
          <a:bodyPr>
            <a:spAutoFit/>
          </a:bodyPr>
          <a:lstStyle>
            <a:lvl1pPr>
              <a:buClr>
                <a:schemeClr val="tx2"/>
              </a:buClr>
              <a:defRPr>
                <a:gradFill>
                  <a:gsLst>
                    <a:gs pos="13869">
                      <a:schemeClr val="tx2"/>
                    </a:gs>
                    <a:gs pos="42000">
                      <a:schemeClr val="tx2"/>
                    </a:gs>
                  </a:gsLst>
                  <a:lin ang="5400000" scaled="0"/>
                </a:gradFill>
              </a:defRPr>
            </a:lvl1pPr>
            <a:lvl3pPr>
              <a:defRPr sz="20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Title 5"/>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098949650"/>
      </p:ext>
    </p:extLst>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447C78-B28E-4CE4-91DB-C8226DF02E8B}" type="datetime1">
              <a:rPr lang="en-US" altLang="ko-KR" smtClean="0"/>
              <a:pPr/>
              <a:t>7/15/2014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B42581-2393-4382-BFCF-F1A34541B37E}" type="slidenum">
              <a:rPr lang="en-US" smtClean="0"/>
              <a:pPr/>
              <a:t>‹#›</a:t>
            </a:fld>
            <a:endParaRPr lang="en-US" dirty="0"/>
          </a:p>
        </p:txBody>
      </p:sp>
    </p:spTree>
    <p:extLst>
      <p:ext uri="{BB962C8B-B14F-4D97-AF65-F5344CB8AC3E}">
        <p14:creationId xmlns:p14="http://schemas.microsoft.com/office/powerpoint/2010/main" val="314122698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DCED286-5B21-4B2F-949C-ED7B8D58726E}" type="datetime1">
              <a:rPr lang="en-US" altLang="ko-KR" smtClean="0"/>
              <a:pPr/>
              <a:t>7/15/2014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B42581-2393-4382-BFCF-F1A34541B37E}" type="slidenum">
              <a:rPr lang="en-US" smtClean="0"/>
              <a:pPr/>
              <a:t>‹#›</a:t>
            </a:fld>
            <a:endParaRPr lang="en-US"/>
          </a:p>
        </p:txBody>
      </p:sp>
    </p:spTree>
    <p:extLst>
      <p:ext uri="{BB962C8B-B14F-4D97-AF65-F5344CB8AC3E}">
        <p14:creationId xmlns:p14="http://schemas.microsoft.com/office/powerpoint/2010/main" val="18795771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7A41576-7405-4FD3-BAA8-9A9767366112}" type="datetime1">
              <a:rPr lang="en-US" altLang="ko-KR" smtClean="0"/>
              <a:pPr/>
              <a:t>7/15/2014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B42581-2393-4382-BFCF-F1A34541B37E}" type="slidenum">
              <a:rPr lang="en-US" smtClean="0"/>
              <a:pPr/>
              <a:t>‹#›</a:t>
            </a:fld>
            <a:endParaRPr lang="en-US"/>
          </a:p>
        </p:txBody>
      </p:sp>
    </p:spTree>
    <p:extLst>
      <p:ext uri="{BB962C8B-B14F-4D97-AF65-F5344CB8AC3E}">
        <p14:creationId xmlns:p14="http://schemas.microsoft.com/office/powerpoint/2010/main" val="126581100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03BF636-18E2-4763-B8D1-EA25B38283CE}" type="datetime1">
              <a:rPr lang="en-US" altLang="ko-KR" smtClean="0"/>
              <a:pPr/>
              <a:t>7/15/2014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2B42581-2393-4382-BFCF-F1A34541B37E}" type="slidenum">
              <a:rPr lang="en-US" smtClean="0"/>
              <a:pPr/>
              <a:t>‹#›</a:t>
            </a:fld>
            <a:endParaRPr lang="en-US"/>
          </a:p>
        </p:txBody>
      </p:sp>
    </p:spTree>
    <p:extLst>
      <p:ext uri="{BB962C8B-B14F-4D97-AF65-F5344CB8AC3E}">
        <p14:creationId xmlns:p14="http://schemas.microsoft.com/office/powerpoint/2010/main" val="354086513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F66C4F0-9BF1-4054-9CF9-956A0272CD48}" type="datetime1">
              <a:rPr lang="en-US" altLang="ko-KR" smtClean="0"/>
              <a:pPr/>
              <a:t>7/15/2014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2B42581-2393-4382-BFCF-F1A34541B37E}" type="slidenum">
              <a:rPr lang="en-US" smtClean="0"/>
              <a:pPr/>
              <a:t>‹#›</a:t>
            </a:fld>
            <a:endParaRPr lang="en-US"/>
          </a:p>
        </p:txBody>
      </p:sp>
    </p:spTree>
    <p:extLst>
      <p:ext uri="{BB962C8B-B14F-4D97-AF65-F5344CB8AC3E}">
        <p14:creationId xmlns:p14="http://schemas.microsoft.com/office/powerpoint/2010/main" val="2049905511"/>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9CA828-31BA-44D5-A998-60C72FC352E1}" type="datetime1">
              <a:rPr lang="en-US" altLang="ko-KR" smtClean="0"/>
              <a:pPr/>
              <a:t>7/15/2014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2B42581-2393-4382-BFCF-F1A34541B37E}" type="slidenum">
              <a:rPr lang="en-US" smtClean="0"/>
              <a:pPr/>
              <a:t>‹#›</a:t>
            </a:fld>
            <a:endParaRPr lang="en-US"/>
          </a:p>
        </p:txBody>
      </p:sp>
    </p:spTree>
    <p:extLst>
      <p:ext uri="{BB962C8B-B14F-4D97-AF65-F5344CB8AC3E}">
        <p14:creationId xmlns:p14="http://schemas.microsoft.com/office/powerpoint/2010/main" val="1275930041"/>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757A394-E87C-4A3E-B556-2CA8D69D0BBC}" type="datetime1">
              <a:rPr lang="en-US" altLang="ko-KR" smtClean="0"/>
              <a:pPr/>
              <a:t>7/15/2014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B42581-2393-4382-BFCF-F1A34541B37E}" type="slidenum">
              <a:rPr lang="en-US" smtClean="0"/>
              <a:pPr/>
              <a:t>‹#›</a:t>
            </a:fld>
            <a:endParaRPr lang="en-US"/>
          </a:p>
        </p:txBody>
      </p:sp>
    </p:spTree>
    <p:extLst>
      <p:ext uri="{BB962C8B-B14F-4D97-AF65-F5344CB8AC3E}">
        <p14:creationId xmlns:p14="http://schemas.microsoft.com/office/powerpoint/2010/main" val="263323480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299CCCC-DDF7-4527-A3C4-0FE030719801}" type="datetime1">
              <a:rPr lang="en-US" altLang="ko-KR" smtClean="0"/>
              <a:pPr/>
              <a:t>7/15/2014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B42581-2393-4382-BFCF-F1A34541B37E}" type="slidenum">
              <a:rPr lang="en-US" smtClean="0"/>
              <a:pPr/>
              <a:t>‹#›</a:t>
            </a:fld>
            <a:endParaRPr lang="en-US"/>
          </a:p>
        </p:txBody>
      </p:sp>
    </p:spTree>
    <p:extLst>
      <p:ext uri="{BB962C8B-B14F-4D97-AF65-F5344CB8AC3E}">
        <p14:creationId xmlns:p14="http://schemas.microsoft.com/office/powerpoint/2010/main" val="106648962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4FD8D6-E597-4622-9124-501CD688FF1A}" type="datetime1">
              <a:rPr lang="en-US" altLang="ko-KR" smtClean="0"/>
              <a:pPr/>
              <a:t>7/15/2014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B42581-2393-4382-BFCF-F1A34541B37E}" type="slidenum">
              <a:rPr lang="en-US" smtClean="0"/>
              <a:pPr/>
              <a:t>‹#›</a:t>
            </a:fld>
            <a:endParaRPr lang="en-US" dirty="0"/>
          </a:p>
        </p:txBody>
      </p:sp>
    </p:spTree>
    <p:extLst>
      <p:ext uri="{BB962C8B-B14F-4D97-AF65-F5344CB8AC3E}">
        <p14:creationId xmlns:p14="http://schemas.microsoft.com/office/powerpoint/2010/main" val="80071575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6.wmf"/></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24.xml"/><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25.xml"/><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7.xml"/><Relationship Id="rId1" Type="http://schemas.openxmlformats.org/officeDocument/2006/relationships/slideLayout" Target="../slideLayouts/slideLayout2.xml"/><Relationship Id="rId4" Type="http://schemas.openxmlformats.org/officeDocument/2006/relationships/image" Target="../media/image6.wmf"/></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62B42581-2393-4382-BFCF-F1A34541B37E}" type="slidenum">
              <a:rPr lang="en-US" smtClean="0"/>
              <a:pPr/>
              <a:t>1</a:t>
            </a:fld>
            <a:endParaRPr lang="en-US"/>
          </a:p>
        </p:txBody>
      </p:sp>
      <p:sp>
        <p:nvSpPr>
          <p:cNvPr id="7" name="Title 1"/>
          <p:cNvSpPr txBox="1">
            <a:spLocks/>
          </p:cNvSpPr>
          <p:nvPr/>
        </p:nvSpPr>
        <p:spPr>
          <a:xfrm>
            <a:off x="685800" y="1828800"/>
            <a:ext cx="7839834" cy="1295399"/>
          </a:xfrm>
          <a:prstGeom prst="rect">
            <a:avLst/>
          </a:prstGeom>
          <a:solidFill>
            <a:sysClr val="window" lastClr="FFFFFF">
              <a:alpha val="50000"/>
            </a:sysClr>
          </a:soli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000" b="1" i="0" u="none" strike="noStrike" kern="1200" cap="none" spc="0" normalizeH="0" baseline="0" noProof="0" dirty="0" smtClean="0">
                <a:ln>
                  <a:noFill/>
                </a:ln>
                <a:solidFill>
                  <a:sysClr val="windowText" lastClr="000000"/>
                </a:solidFill>
                <a:effectLst/>
                <a:uLnTx/>
                <a:uFillTx/>
                <a:latin typeface="Calibri"/>
                <a:ea typeface="+mj-ea"/>
                <a:cs typeface="+mj-cs"/>
              </a:rPr>
              <a:t>Predictive Parallelization:</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000" b="1" i="0" u="none" strike="noStrike" kern="1200" cap="none" spc="0" normalizeH="0" baseline="0" noProof="0" dirty="0" smtClean="0">
                <a:ln>
                  <a:noFill/>
                </a:ln>
                <a:solidFill>
                  <a:sysClr val="windowText" lastClr="000000"/>
                </a:solidFill>
                <a:effectLst/>
                <a:uLnTx/>
                <a:uFillTx/>
                <a:latin typeface="Calibri"/>
                <a:ea typeface="+mj-ea"/>
                <a:cs typeface="+mj-cs"/>
              </a:rPr>
              <a:t>Taming Tail Latencies</a:t>
            </a:r>
            <a:r>
              <a:rPr kumimoji="0" lang="en-US" sz="4000" b="1" i="0" u="none" strike="noStrike" kern="1200" cap="none" spc="0" normalizeH="0" noProof="0" dirty="0" smtClean="0">
                <a:ln>
                  <a:noFill/>
                </a:ln>
                <a:solidFill>
                  <a:sysClr val="windowText" lastClr="000000"/>
                </a:solidFill>
                <a:effectLst/>
                <a:uLnTx/>
                <a:uFillTx/>
                <a:latin typeface="Calibri"/>
                <a:ea typeface="+mj-ea"/>
                <a:cs typeface="+mj-cs"/>
              </a:rPr>
              <a:t> in</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000" b="1" i="0" u="none" strike="noStrike" kern="1200" cap="none" spc="0" normalizeH="0" noProof="0" dirty="0" smtClean="0">
                <a:ln>
                  <a:noFill/>
                </a:ln>
                <a:solidFill>
                  <a:sysClr val="windowText" lastClr="000000"/>
                </a:solidFill>
                <a:effectLst/>
                <a:uLnTx/>
                <a:uFillTx/>
                <a:latin typeface="Calibri"/>
                <a:ea typeface="+mj-ea"/>
                <a:cs typeface="+mj-cs"/>
              </a:rPr>
              <a:t>Web Search</a:t>
            </a:r>
            <a:endParaRPr kumimoji="0" lang="en-US" sz="4000" b="1" i="0" u="none" strike="noStrike" kern="1200" cap="none" spc="0" normalizeH="0" baseline="0" noProof="0" dirty="0">
              <a:ln>
                <a:noFill/>
              </a:ln>
              <a:solidFill>
                <a:sysClr val="windowText" lastClr="000000"/>
              </a:solidFill>
              <a:effectLst/>
              <a:uLnTx/>
              <a:uFillTx/>
              <a:latin typeface="Calibri"/>
              <a:ea typeface="+mj-ea"/>
              <a:cs typeface="+mj-cs"/>
            </a:endParaRPr>
          </a:p>
        </p:txBody>
      </p:sp>
      <p:sp>
        <p:nvSpPr>
          <p:cNvPr id="8" name="Subtitle 2"/>
          <p:cNvSpPr txBox="1">
            <a:spLocks/>
          </p:cNvSpPr>
          <p:nvPr/>
        </p:nvSpPr>
        <p:spPr>
          <a:xfrm>
            <a:off x="685800" y="4114800"/>
            <a:ext cx="7924800" cy="1905000"/>
          </a:xfrm>
          <a:prstGeom prst="rect">
            <a:avLst/>
          </a:prstGeom>
        </p:spPr>
        <p:txBody>
          <a:bodyPr vert="horz" lIns="91440" tIns="45720" rIns="91440" bIns="45720" rtlCol="0">
            <a:normAutofit fontScale="92500" lnSpcReduction="1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000" b="0" i="0" strike="noStrike" kern="1200" cap="none" spc="0" normalizeH="0" baseline="0" noProof="0" dirty="0" err="1" smtClean="0">
                <a:ln>
                  <a:noFill/>
                </a:ln>
                <a:solidFill>
                  <a:sysClr val="windowText" lastClr="000000"/>
                </a:solidFill>
                <a:effectLst/>
                <a:uLnTx/>
                <a:uFillTx/>
                <a:latin typeface="Calibri"/>
              </a:rPr>
              <a:t>Myeongjae</a:t>
            </a:r>
            <a:r>
              <a:rPr kumimoji="0" lang="en-US" sz="3000" b="0" i="0" strike="noStrike" kern="1200" cap="none" spc="0" normalizeH="0" baseline="0" noProof="0" dirty="0" smtClean="0">
                <a:ln>
                  <a:noFill/>
                </a:ln>
                <a:solidFill>
                  <a:sysClr val="windowText" lastClr="000000"/>
                </a:solidFill>
                <a:effectLst/>
                <a:uLnTx/>
                <a:uFillTx/>
                <a:latin typeface="Calibri"/>
              </a:rPr>
              <a:t> </a:t>
            </a:r>
            <a:r>
              <a:rPr kumimoji="0" lang="en-US" sz="3000" b="0" i="0" strike="noStrike" kern="1200" cap="none" spc="0" normalizeH="0" baseline="0" noProof="0" dirty="0" err="1" smtClean="0">
                <a:ln>
                  <a:noFill/>
                </a:ln>
                <a:solidFill>
                  <a:sysClr val="windowText" lastClr="000000"/>
                </a:solidFill>
                <a:effectLst/>
                <a:uLnTx/>
                <a:uFillTx/>
                <a:latin typeface="Calibri"/>
              </a:rPr>
              <a:t>Jeon</a:t>
            </a:r>
            <a:r>
              <a:rPr kumimoji="0" lang="en-US" sz="3000" b="0" i="0" strike="noStrike" kern="1200" cap="none" spc="0" normalizeH="0" baseline="0" noProof="0" dirty="0" smtClean="0">
                <a:ln>
                  <a:noFill/>
                </a:ln>
                <a:solidFill>
                  <a:sysClr val="windowText" lastClr="000000"/>
                </a:solidFill>
                <a:effectLst/>
                <a:uLnTx/>
                <a:uFillTx/>
                <a:latin typeface="Calibri"/>
              </a:rPr>
              <a:t>, </a:t>
            </a:r>
            <a:r>
              <a:rPr kumimoji="0" lang="en-US" sz="3000" b="0" i="0" strike="noStrike" kern="1200" cap="none" spc="0" normalizeH="0" baseline="0" noProof="0" dirty="0" err="1" smtClean="0">
                <a:ln>
                  <a:noFill/>
                </a:ln>
                <a:solidFill>
                  <a:srgbClr val="FF0000"/>
                </a:solidFill>
                <a:effectLst/>
                <a:uLnTx/>
                <a:uFillTx/>
                <a:latin typeface="Calibri"/>
              </a:rPr>
              <a:t>Saehoon</a:t>
            </a:r>
            <a:r>
              <a:rPr kumimoji="0" lang="en-US" sz="3000" b="0" i="0" strike="noStrike" kern="1200" cap="none" spc="0" normalizeH="0" baseline="0" noProof="0" dirty="0" smtClean="0">
                <a:ln>
                  <a:noFill/>
                </a:ln>
                <a:solidFill>
                  <a:srgbClr val="FF0000"/>
                </a:solidFill>
                <a:effectLst/>
                <a:uLnTx/>
                <a:uFillTx/>
                <a:latin typeface="Calibri"/>
              </a:rPr>
              <a:t> Kim, </a:t>
            </a:r>
            <a:br>
              <a:rPr kumimoji="0" lang="en-US" sz="3000" b="0" i="0" strike="noStrike" kern="1200" cap="none" spc="0" normalizeH="0" baseline="0" noProof="0" dirty="0" smtClean="0">
                <a:ln>
                  <a:noFill/>
                </a:ln>
                <a:solidFill>
                  <a:srgbClr val="FF0000"/>
                </a:solidFill>
                <a:effectLst/>
                <a:uLnTx/>
                <a:uFillTx/>
                <a:latin typeface="Calibri"/>
              </a:rPr>
            </a:br>
            <a:r>
              <a:rPr kumimoji="0" lang="en-US" sz="3000" b="1" i="0" u="sng" strike="noStrike" kern="1200" cap="none" spc="0" normalizeH="0" baseline="0" noProof="0" dirty="0" err="1" smtClean="0">
                <a:ln>
                  <a:noFill/>
                </a:ln>
                <a:solidFill>
                  <a:srgbClr val="FF0000"/>
                </a:solidFill>
                <a:effectLst/>
                <a:uLnTx/>
                <a:uFillTx/>
                <a:latin typeface="Calibri"/>
              </a:rPr>
              <a:t>Seung</a:t>
            </a:r>
            <a:r>
              <a:rPr kumimoji="0" lang="en-US" sz="3000" b="1" i="0" u="sng" strike="noStrike" kern="1200" cap="none" spc="0" normalizeH="0" baseline="0" noProof="0" dirty="0" smtClean="0">
                <a:ln>
                  <a:noFill/>
                </a:ln>
                <a:solidFill>
                  <a:srgbClr val="FF0000"/>
                </a:solidFill>
                <a:effectLst/>
                <a:uLnTx/>
                <a:uFillTx/>
                <a:latin typeface="Calibri"/>
              </a:rPr>
              <a:t>-won</a:t>
            </a:r>
            <a:r>
              <a:rPr kumimoji="0" lang="en-US" sz="3000" b="1" i="0" u="sng" strike="noStrike" kern="1200" cap="none" spc="0" normalizeH="0" noProof="0" dirty="0" smtClean="0">
                <a:ln>
                  <a:noFill/>
                </a:ln>
                <a:solidFill>
                  <a:srgbClr val="FF0000"/>
                </a:solidFill>
                <a:effectLst/>
                <a:uLnTx/>
                <a:uFillTx/>
                <a:latin typeface="Calibri"/>
              </a:rPr>
              <a:t> Hwang</a:t>
            </a:r>
            <a:r>
              <a:rPr kumimoji="0" lang="en-US" sz="3000" b="0" i="0" strike="noStrike" kern="1200" cap="none" spc="0" normalizeH="0" noProof="0" dirty="0" smtClean="0">
                <a:ln>
                  <a:noFill/>
                </a:ln>
                <a:solidFill>
                  <a:sysClr val="windowText" lastClr="000000"/>
                </a:solidFill>
                <a:effectLst/>
                <a:uLnTx/>
                <a:uFillTx/>
                <a:latin typeface="Calibri"/>
              </a:rPr>
              <a:t>, </a:t>
            </a:r>
            <a:r>
              <a:rPr kumimoji="0" lang="en-US" sz="3000" b="0" i="0" strike="noStrike" kern="1200" cap="none" spc="0" normalizeH="0" noProof="0" dirty="0" err="1" smtClean="0">
                <a:ln>
                  <a:noFill/>
                </a:ln>
                <a:solidFill>
                  <a:schemeClr val="accent1"/>
                </a:solidFill>
                <a:effectLst/>
                <a:uLnTx/>
                <a:uFillTx/>
                <a:latin typeface="Calibri"/>
              </a:rPr>
              <a:t>Yuxiong</a:t>
            </a:r>
            <a:r>
              <a:rPr kumimoji="0" lang="en-US" sz="3000" b="0" i="0" strike="noStrike" kern="1200" cap="none" spc="0" normalizeH="0" noProof="0" dirty="0" smtClean="0">
                <a:ln>
                  <a:noFill/>
                </a:ln>
                <a:solidFill>
                  <a:schemeClr val="accent1"/>
                </a:solidFill>
                <a:effectLst/>
                <a:uLnTx/>
                <a:uFillTx/>
                <a:latin typeface="Calibri"/>
              </a:rPr>
              <a:t> He, </a:t>
            </a:r>
            <a:r>
              <a:rPr kumimoji="0" lang="en-US" sz="3000" b="0" i="0" strike="noStrike" kern="1200" cap="none" spc="0" normalizeH="0" noProof="0" dirty="0" err="1" smtClean="0">
                <a:ln>
                  <a:noFill/>
                </a:ln>
                <a:solidFill>
                  <a:schemeClr val="accent1"/>
                </a:solidFill>
                <a:effectLst/>
                <a:uLnTx/>
                <a:uFillTx/>
                <a:latin typeface="Calibri"/>
              </a:rPr>
              <a:t>Sameh</a:t>
            </a:r>
            <a:r>
              <a:rPr kumimoji="0" lang="en-US" sz="3000" b="0" i="0" strike="noStrike" kern="1200" cap="none" spc="0" normalizeH="0" noProof="0" dirty="0" smtClean="0">
                <a:ln>
                  <a:noFill/>
                </a:ln>
                <a:solidFill>
                  <a:schemeClr val="accent1"/>
                </a:solidFill>
                <a:effectLst/>
                <a:uLnTx/>
                <a:uFillTx/>
                <a:latin typeface="Calibri"/>
              </a:rPr>
              <a:t> </a:t>
            </a:r>
            <a:r>
              <a:rPr kumimoji="0" lang="en-US" sz="3000" b="0" i="0" strike="noStrike" kern="1200" cap="none" spc="0" normalizeH="0" noProof="0" dirty="0" err="1" smtClean="0">
                <a:ln>
                  <a:noFill/>
                </a:ln>
                <a:solidFill>
                  <a:schemeClr val="accent1"/>
                </a:solidFill>
                <a:effectLst/>
                <a:uLnTx/>
                <a:uFillTx/>
                <a:latin typeface="Calibri"/>
              </a:rPr>
              <a:t>Elnikety</a:t>
            </a:r>
            <a:r>
              <a:rPr kumimoji="0" lang="en-US" sz="3000" b="0" i="0" strike="noStrike" kern="1200" cap="none" spc="0" normalizeH="0" noProof="0" dirty="0" smtClean="0">
                <a:ln>
                  <a:noFill/>
                </a:ln>
                <a:solidFill>
                  <a:sysClr val="windowText" lastClr="000000"/>
                </a:solidFill>
                <a:effectLst/>
                <a:uLnTx/>
                <a:uFillTx/>
                <a:latin typeface="Calibri"/>
              </a:rPr>
              <a:t>, Alan L. Cox, Scott </a:t>
            </a:r>
            <a:r>
              <a:rPr kumimoji="0" lang="en-US" sz="3000" b="0" i="0" strike="noStrike" kern="1200" cap="none" spc="0" normalizeH="0" noProof="0" dirty="0" err="1" smtClean="0">
                <a:ln>
                  <a:noFill/>
                </a:ln>
                <a:solidFill>
                  <a:sysClr val="windowText" lastClr="000000"/>
                </a:solidFill>
                <a:effectLst/>
                <a:uLnTx/>
                <a:uFillTx/>
                <a:latin typeface="Calibri"/>
              </a:rPr>
              <a:t>Rixner</a:t>
            </a:r>
            <a:endParaRPr kumimoji="0" lang="en-US" sz="3000" b="0" i="0" strike="noStrike" kern="1200" cap="none" spc="0" normalizeH="0" baseline="0" noProof="0" dirty="0" smtClean="0">
              <a:ln>
                <a:noFill/>
              </a:ln>
              <a:solidFill>
                <a:sysClr val="windowText" lastClr="000000"/>
              </a:solidFill>
              <a:effectLst/>
              <a:uLnTx/>
              <a:uFillTx/>
              <a:latin typeface="Calibri"/>
            </a:endParaRP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b="0" i="0" strike="noStrike" kern="1200" cap="none" spc="0" normalizeH="0" baseline="0" noProof="0" dirty="0" smtClean="0">
                <a:ln>
                  <a:noFill/>
                </a:ln>
                <a:solidFill>
                  <a:schemeClr val="accent1"/>
                </a:solidFill>
                <a:effectLst/>
                <a:uLnTx/>
                <a:uFillTx/>
                <a:latin typeface="Calibri"/>
              </a:rPr>
              <a:t>Microsoft Research</a:t>
            </a:r>
            <a:r>
              <a:rPr kumimoji="0" lang="en-US" b="0" i="0" strike="noStrike" kern="1200" cap="none" spc="0" normalizeH="0" baseline="0" noProof="0" dirty="0" smtClean="0">
                <a:ln>
                  <a:noFill/>
                </a:ln>
                <a:solidFill>
                  <a:sysClr val="windowText" lastClr="000000"/>
                </a:solidFill>
                <a:effectLst/>
                <a:uLnTx/>
                <a:uFillTx/>
                <a:latin typeface="Calibri"/>
              </a:rPr>
              <a:t>, </a:t>
            </a:r>
            <a:r>
              <a:rPr kumimoji="0" lang="en-US" b="1" i="0" strike="noStrike" kern="1200" cap="none" spc="0" normalizeH="0" baseline="0" noProof="0" dirty="0" smtClean="0">
                <a:ln>
                  <a:noFill/>
                </a:ln>
                <a:solidFill>
                  <a:srgbClr val="FF0000"/>
                </a:solidFill>
                <a:effectLst/>
                <a:uLnTx/>
                <a:uFillTx/>
                <a:latin typeface="Calibri"/>
              </a:rPr>
              <a:t>POSTECH</a:t>
            </a:r>
            <a:r>
              <a:rPr kumimoji="0" lang="en-US" b="0" i="0" strike="noStrike" kern="1200" cap="none" spc="0" normalizeH="0" baseline="0" noProof="0" dirty="0" smtClean="0">
                <a:ln>
                  <a:noFill/>
                </a:ln>
                <a:solidFill>
                  <a:sysClr val="windowText" lastClr="000000"/>
                </a:solidFill>
                <a:effectLst/>
                <a:uLnTx/>
                <a:uFillTx/>
                <a:latin typeface="Calibri"/>
              </a:rPr>
              <a:t>, Rice University</a:t>
            </a: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1800" b="0" i="0" strike="noStrike" kern="1200" cap="none" spc="0" normalizeH="0" baseline="0" noProof="0" dirty="0">
              <a:ln>
                <a:noFill/>
              </a:ln>
              <a:solidFill>
                <a:sysClr val="windowText" lastClr="000000"/>
              </a:solidFill>
              <a:effectLst/>
              <a:uLnTx/>
              <a:uFillTx/>
              <a:latin typeface="Calibri"/>
            </a:endParaRP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0" i="0" strike="noStrike" kern="1200" cap="none" spc="0" normalizeH="0" baseline="0" noProof="0" dirty="0" smtClean="0">
              <a:ln>
                <a:noFill/>
              </a:ln>
              <a:solidFill>
                <a:sysClr val="windowText" lastClr="000000"/>
              </a:solidFill>
              <a:effectLst/>
              <a:uLnTx/>
              <a:uFillTx/>
              <a:latin typeface="Calibri"/>
            </a:endParaRPr>
          </a:p>
        </p:txBody>
      </p:sp>
    </p:spTree>
    <p:extLst>
      <p:ext uri="{BB962C8B-B14F-4D97-AF65-F5344CB8AC3E}">
        <p14:creationId xmlns:p14="http://schemas.microsoft.com/office/powerpoint/2010/main" val="29971559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58200" cy="1143000"/>
          </a:xfrm>
        </p:spPr>
        <p:txBody>
          <a:bodyPr>
            <a:normAutofit fontScale="90000"/>
          </a:bodyPr>
          <a:lstStyle/>
          <a:p>
            <a:r>
              <a:rPr lang="en-US" altLang="ko-KR" dirty="0" smtClean="0">
                <a:solidFill>
                  <a:srgbClr val="FF0000"/>
                </a:solidFill>
              </a:rPr>
              <a:t>Predictive Parallelism</a:t>
            </a:r>
            <a:r>
              <a:rPr lang="en-US" altLang="ko-KR" dirty="0" smtClean="0"/>
              <a:t> for Tail Reduction</a:t>
            </a:r>
            <a:endParaRPr lang="en-US" dirty="0"/>
          </a:p>
        </p:txBody>
      </p:sp>
      <p:sp>
        <p:nvSpPr>
          <p:cNvPr id="4" name="Slide Number Placeholder 3"/>
          <p:cNvSpPr>
            <a:spLocks noGrp="1"/>
          </p:cNvSpPr>
          <p:nvPr>
            <p:ph type="sldNum" sz="quarter" idx="12"/>
          </p:nvPr>
        </p:nvSpPr>
        <p:spPr/>
        <p:txBody>
          <a:bodyPr/>
          <a:lstStyle/>
          <a:p>
            <a:fld id="{62B42581-2393-4382-BFCF-F1A34541B37E}" type="slidenum">
              <a:rPr lang="en-US" smtClean="0"/>
              <a:pPr/>
              <a:t>10</a:t>
            </a:fld>
            <a:endParaRPr lang="en-US" dirty="0"/>
          </a:p>
        </p:txBody>
      </p:sp>
      <p:sp>
        <p:nvSpPr>
          <p:cNvPr id="9" name="Content Placeholder 2"/>
          <p:cNvSpPr txBox="1">
            <a:spLocks/>
          </p:cNvSpPr>
          <p:nvPr/>
        </p:nvSpPr>
        <p:spPr>
          <a:xfrm>
            <a:off x="457200" y="1676400"/>
            <a:ext cx="4038600" cy="1752600"/>
          </a:xfrm>
          <a:prstGeom prst="rect">
            <a:avLst/>
          </a:prstGeom>
          <a:ln>
            <a:noFill/>
          </a:ln>
        </p:spPr>
        <p:style>
          <a:lnRef idx="2">
            <a:schemeClr val="accent1"/>
          </a:lnRef>
          <a:fillRef idx="1">
            <a:schemeClr val="lt1"/>
          </a:fillRef>
          <a:effectRef idx="0">
            <a:schemeClr val="accent1"/>
          </a:effectRef>
          <a:fontRef idx="minor">
            <a:schemeClr val="dk1"/>
          </a:fontRef>
        </p:style>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smtClean="0"/>
              <a:t>Short queries</a:t>
            </a:r>
          </a:p>
          <a:p>
            <a:pPr lvl="1"/>
            <a:r>
              <a:rPr lang="en-US" dirty="0" smtClean="0"/>
              <a:t>Many</a:t>
            </a:r>
          </a:p>
          <a:p>
            <a:pPr lvl="1"/>
            <a:r>
              <a:rPr lang="en-US" dirty="0" smtClean="0"/>
              <a:t>Almost no speedup</a:t>
            </a:r>
          </a:p>
        </p:txBody>
      </p:sp>
      <p:sp>
        <p:nvSpPr>
          <p:cNvPr id="10" name="Content Placeholder 2"/>
          <p:cNvSpPr txBox="1">
            <a:spLocks/>
          </p:cNvSpPr>
          <p:nvPr/>
        </p:nvSpPr>
        <p:spPr>
          <a:xfrm>
            <a:off x="4724400" y="1676400"/>
            <a:ext cx="4038600" cy="1752600"/>
          </a:xfrm>
          <a:prstGeom prst="rect">
            <a:avLst/>
          </a:prstGeom>
          <a:ln>
            <a:noFill/>
          </a:ln>
        </p:spPr>
        <p:style>
          <a:lnRef idx="2">
            <a:schemeClr val="accent1"/>
          </a:lnRef>
          <a:fillRef idx="1">
            <a:schemeClr val="lt1"/>
          </a:fillRef>
          <a:effectRef idx="0">
            <a:schemeClr val="accent1"/>
          </a:effectRef>
          <a:fontRef idx="minor">
            <a:schemeClr val="dk1"/>
          </a:fontRef>
        </p:style>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smtClean="0"/>
              <a:t>Long queries</a:t>
            </a:r>
          </a:p>
          <a:p>
            <a:pPr lvl="1"/>
            <a:r>
              <a:rPr lang="en-US" dirty="0" smtClean="0"/>
              <a:t>Few</a:t>
            </a:r>
          </a:p>
          <a:p>
            <a:pPr lvl="1"/>
            <a:r>
              <a:rPr lang="en-US" dirty="0" smtClean="0"/>
              <a:t>Good speedup</a:t>
            </a:r>
          </a:p>
        </p:txBody>
      </p:sp>
      <p:graphicFrame>
        <p:nvGraphicFramePr>
          <p:cNvPr id="11" name="Chart 10"/>
          <p:cNvGraphicFramePr>
            <a:graphicFrameLocks/>
          </p:cNvGraphicFramePr>
          <p:nvPr>
            <p:extLst>
              <p:ext uri="{D42A27DB-BD31-4B8C-83A1-F6EECF244321}">
                <p14:modId xmlns:p14="http://schemas.microsoft.com/office/powerpoint/2010/main" val="1934156050"/>
              </p:ext>
            </p:extLst>
          </p:nvPr>
        </p:nvGraphicFramePr>
        <p:xfrm>
          <a:off x="381000" y="3581400"/>
          <a:ext cx="3962400" cy="25146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2" name="Chart 11"/>
          <p:cNvGraphicFramePr>
            <a:graphicFrameLocks/>
          </p:cNvGraphicFramePr>
          <p:nvPr>
            <p:extLst>
              <p:ext uri="{D42A27DB-BD31-4B8C-83A1-F6EECF244321}">
                <p14:modId xmlns:p14="http://schemas.microsoft.com/office/powerpoint/2010/main" val="3706377238"/>
              </p:ext>
            </p:extLst>
          </p:nvPr>
        </p:nvGraphicFramePr>
        <p:xfrm>
          <a:off x="4876800" y="3581400"/>
          <a:ext cx="3962400" cy="25146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77457999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Predictive Parallelization Workflow</a:t>
            </a:r>
            <a:endParaRPr lang="en-US" dirty="0"/>
          </a:p>
        </p:txBody>
      </p:sp>
      <p:sp>
        <p:nvSpPr>
          <p:cNvPr id="4" name="Slide Number Placeholder 3"/>
          <p:cNvSpPr>
            <a:spLocks noGrp="1"/>
          </p:cNvSpPr>
          <p:nvPr>
            <p:ph type="sldNum" sz="quarter" idx="12"/>
          </p:nvPr>
        </p:nvSpPr>
        <p:spPr/>
        <p:txBody>
          <a:bodyPr/>
          <a:lstStyle/>
          <a:p>
            <a:fld id="{62B42581-2393-4382-BFCF-F1A34541B37E}" type="slidenum">
              <a:rPr lang="en-US" smtClean="0"/>
              <a:pPr/>
              <a:t>11</a:t>
            </a:fld>
            <a:endParaRPr lang="en-US" dirty="0"/>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2438400"/>
            <a:ext cx="1083397" cy="1083397"/>
          </a:xfrm>
          <a:prstGeom prst="rect">
            <a:avLst/>
          </a:prstGeom>
        </p:spPr>
      </p:pic>
      <p:cxnSp>
        <p:nvCxnSpPr>
          <p:cNvPr id="8" name="Straight Arrow Connector 7"/>
          <p:cNvCxnSpPr/>
          <p:nvPr/>
        </p:nvCxnSpPr>
        <p:spPr>
          <a:xfrm>
            <a:off x="1371600" y="3089572"/>
            <a:ext cx="929887"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9" name="TextBox 19"/>
          <p:cNvSpPr txBox="1"/>
          <p:nvPr/>
        </p:nvSpPr>
        <p:spPr>
          <a:xfrm>
            <a:off x="1447800" y="2667000"/>
            <a:ext cx="788677" cy="400110"/>
          </a:xfrm>
          <a:prstGeom prst="rect">
            <a:avLst/>
          </a:prstGeom>
          <a:noFill/>
        </p:spPr>
        <p:txBody>
          <a:bodyPr wrap="non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000" dirty="0" smtClean="0"/>
              <a:t>query</a:t>
            </a:r>
            <a:endParaRPr lang="en-US" sz="2000" dirty="0"/>
          </a:p>
        </p:txBody>
      </p:sp>
      <p:sp>
        <p:nvSpPr>
          <p:cNvPr id="11" name="Rectangle 10"/>
          <p:cNvSpPr/>
          <p:nvPr/>
        </p:nvSpPr>
        <p:spPr>
          <a:xfrm>
            <a:off x="2301486" y="2209800"/>
            <a:ext cx="5775713" cy="1981200"/>
          </a:xfrm>
          <a:prstGeom prst="rect">
            <a:avLst/>
          </a:prstGeom>
        </p:spPr>
        <p:style>
          <a:lnRef idx="2">
            <a:schemeClr val="dk1"/>
          </a:lnRef>
          <a:fillRef idx="1">
            <a:schemeClr val="lt1"/>
          </a:fillRef>
          <a:effectRef idx="0">
            <a:schemeClr val="dk1"/>
          </a:effectRef>
          <a:fontRef idx="minor">
            <a:schemeClr val="dk1"/>
          </a:fontRef>
        </p:style>
        <p:txBody>
          <a:bodyPr rtlCol="0" anchor="t"/>
          <a:lstStyle>
            <a:defPPr>
              <a:defRPr lang="en-US"/>
            </a:defPPr>
            <a:lvl1pPr marL="0" algn="l" defTabSz="457200" rtl="0" eaLnBrk="1" latinLnBrk="0" hangingPunct="1">
              <a:defRPr sz="1800" kern="1200">
                <a:solidFill>
                  <a:schemeClr val="dk1"/>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pPr algn="ctr"/>
            <a:endParaRPr lang="en-US" dirty="0"/>
          </a:p>
        </p:txBody>
      </p:sp>
      <p:sp>
        <p:nvSpPr>
          <p:cNvPr id="12" name="Rectangle 11"/>
          <p:cNvSpPr/>
          <p:nvPr/>
        </p:nvSpPr>
        <p:spPr>
          <a:xfrm>
            <a:off x="2438400" y="2647400"/>
            <a:ext cx="1454216" cy="906102"/>
          </a:xfrm>
          <a:prstGeom prst="rect">
            <a:avLst/>
          </a:prstGeom>
        </p:spPr>
        <p:style>
          <a:lnRef idx="2">
            <a:schemeClr val="dk1"/>
          </a:lnRef>
          <a:fillRef idx="1">
            <a:schemeClr val="lt1"/>
          </a:fillRef>
          <a:effectRef idx="0">
            <a:schemeClr val="dk1"/>
          </a:effectRef>
          <a:fontRef idx="minor">
            <a:schemeClr val="dk1"/>
          </a:fontRef>
        </p:style>
        <p:txBody>
          <a:bodyPr rtlCol="0" anchor="ctr"/>
          <a:lstStyle>
            <a:defPPr>
              <a:defRPr lang="en-US"/>
            </a:defPPr>
            <a:lvl1pPr marL="0" algn="l" defTabSz="457200" rtl="0" eaLnBrk="1" latinLnBrk="0" hangingPunct="1">
              <a:defRPr sz="1800" kern="1200">
                <a:solidFill>
                  <a:schemeClr val="dk1"/>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pPr algn="ctr"/>
            <a:r>
              <a:rPr lang="en-US" sz="2000" dirty="0" smtClean="0"/>
              <a:t>Execution time predictor</a:t>
            </a:r>
          </a:p>
        </p:txBody>
      </p:sp>
      <p:sp>
        <p:nvSpPr>
          <p:cNvPr id="30" name="Rounded Rectangle 29"/>
          <p:cNvSpPr/>
          <p:nvPr/>
        </p:nvSpPr>
        <p:spPr>
          <a:xfrm>
            <a:off x="381000" y="5334000"/>
            <a:ext cx="8382000" cy="914400"/>
          </a:xfrm>
          <a:prstGeom prst="roundRect">
            <a:avLst/>
          </a:prstGeom>
          <a:ln>
            <a:no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3200" b="1" dirty="0">
                <a:solidFill>
                  <a:schemeClr val="tx1"/>
                </a:solidFill>
              </a:rPr>
              <a:t>Predict </a:t>
            </a:r>
            <a:r>
              <a:rPr lang="en-US" sz="3200" b="1" dirty="0" smtClean="0">
                <a:solidFill>
                  <a:schemeClr val="tx1"/>
                </a:solidFill>
              </a:rPr>
              <a:t>(sequential) execution time of the query </a:t>
            </a:r>
            <a:r>
              <a:rPr lang="en-US" sz="3200" b="1" dirty="0">
                <a:solidFill>
                  <a:schemeClr val="tx1"/>
                </a:solidFill>
              </a:rPr>
              <a:t>with high accuracy</a:t>
            </a:r>
            <a:endParaRPr lang="en-US" sz="3200" dirty="0">
              <a:solidFill>
                <a:schemeClr val="tx1"/>
              </a:solidFill>
            </a:endParaRPr>
          </a:p>
        </p:txBody>
      </p:sp>
      <p:sp>
        <p:nvSpPr>
          <p:cNvPr id="10" name="TextBox 9"/>
          <p:cNvSpPr txBox="1"/>
          <p:nvPr/>
        </p:nvSpPr>
        <p:spPr>
          <a:xfrm>
            <a:off x="4419600" y="1600200"/>
            <a:ext cx="1498167" cy="400110"/>
          </a:xfrm>
          <a:prstGeom prst="rect">
            <a:avLst/>
          </a:prstGeom>
          <a:noFill/>
        </p:spPr>
        <p:txBody>
          <a:bodyPr wrap="none" rtlCol="0">
            <a:spAutoFit/>
          </a:bodyPr>
          <a:lstStyle/>
          <a:p>
            <a:r>
              <a:rPr lang="en-US" sz="2000" b="1" u="sng" dirty="0" smtClean="0"/>
              <a:t>Index server</a:t>
            </a:r>
            <a:endParaRPr lang="en-US" sz="2000" b="1" u="sng" dirty="0"/>
          </a:p>
        </p:txBody>
      </p:sp>
    </p:spTree>
    <p:extLst>
      <p:ext uri="{BB962C8B-B14F-4D97-AF65-F5344CB8AC3E}">
        <p14:creationId xmlns:p14="http://schemas.microsoft.com/office/powerpoint/2010/main" val="33317373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Predictive Parallelization Workflow</a:t>
            </a:r>
            <a:endParaRPr lang="en-US" dirty="0"/>
          </a:p>
        </p:txBody>
      </p:sp>
      <p:sp>
        <p:nvSpPr>
          <p:cNvPr id="4" name="Slide Number Placeholder 3"/>
          <p:cNvSpPr>
            <a:spLocks noGrp="1"/>
          </p:cNvSpPr>
          <p:nvPr>
            <p:ph type="sldNum" sz="quarter" idx="12"/>
          </p:nvPr>
        </p:nvSpPr>
        <p:spPr/>
        <p:txBody>
          <a:bodyPr/>
          <a:lstStyle/>
          <a:p>
            <a:fld id="{62B42581-2393-4382-BFCF-F1A34541B37E}" type="slidenum">
              <a:rPr lang="en-US" smtClean="0"/>
              <a:pPr/>
              <a:t>12</a:t>
            </a:fld>
            <a:endParaRPr lang="en-US" dirty="0"/>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2438400"/>
            <a:ext cx="1083397" cy="1083397"/>
          </a:xfrm>
          <a:prstGeom prst="rect">
            <a:avLst/>
          </a:prstGeom>
        </p:spPr>
      </p:pic>
      <p:cxnSp>
        <p:nvCxnSpPr>
          <p:cNvPr id="8" name="Straight Arrow Connector 7"/>
          <p:cNvCxnSpPr/>
          <p:nvPr/>
        </p:nvCxnSpPr>
        <p:spPr>
          <a:xfrm>
            <a:off x="1371600" y="3089572"/>
            <a:ext cx="929887"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9" name="TextBox 19"/>
          <p:cNvSpPr txBox="1"/>
          <p:nvPr/>
        </p:nvSpPr>
        <p:spPr>
          <a:xfrm>
            <a:off x="1447800" y="2667000"/>
            <a:ext cx="788677" cy="400110"/>
          </a:xfrm>
          <a:prstGeom prst="rect">
            <a:avLst/>
          </a:prstGeom>
          <a:noFill/>
        </p:spPr>
        <p:txBody>
          <a:bodyPr wrap="non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000" dirty="0" smtClean="0"/>
              <a:t>query</a:t>
            </a:r>
            <a:endParaRPr lang="en-US" sz="2000" dirty="0"/>
          </a:p>
        </p:txBody>
      </p:sp>
      <p:sp>
        <p:nvSpPr>
          <p:cNvPr id="11" name="Rectangle 10"/>
          <p:cNvSpPr/>
          <p:nvPr/>
        </p:nvSpPr>
        <p:spPr>
          <a:xfrm>
            <a:off x="2301486" y="2209800"/>
            <a:ext cx="5775713" cy="1981200"/>
          </a:xfrm>
          <a:prstGeom prst="rect">
            <a:avLst/>
          </a:prstGeom>
        </p:spPr>
        <p:style>
          <a:lnRef idx="2">
            <a:schemeClr val="dk1"/>
          </a:lnRef>
          <a:fillRef idx="1">
            <a:schemeClr val="lt1"/>
          </a:fillRef>
          <a:effectRef idx="0">
            <a:schemeClr val="dk1"/>
          </a:effectRef>
          <a:fontRef idx="minor">
            <a:schemeClr val="dk1"/>
          </a:fontRef>
        </p:style>
        <p:txBody>
          <a:bodyPr rtlCol="0" anchor="t"/>
          <a:lstStyle>
            <a:defPPr>
              <a:defRPr lang="en-US"/>
            </a:defPPr>
            <a:lvl1pPr marL="0" algn="l" defTabSz="457200" rtl="0" eaLnBrk="1" latinLnBrk="0" hangingPunct="1">
              <a:defRPr sz="1800" kern="1200">
                <a:solidFill>
                  <a:schemeClr val="dk1"/>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pPr algn="ctr"/>
            <a:endParaRPr lang="en-US" dirty="0"/>
          </a:p>
          <a:p>
            <a:pPr algn="ctr"/>
            <a:endParaRPr lang="en-US" dirty="0"/>
          </a:p>
        </p:txBody>
      </p:sp>
      <p:sp>
        <p:nvSpPr>
          <p:cNvPr id="12" name="Rectangle 11"/>
          <p:cNvSpPr/>
          <p:nvPr/>
        </p:nvSpPr>
        <p:spPr>
          <a:xfrm>
            <a:off x="2438400" y="2647400"/>
            <a:ext cx="1454216" cy="906102"/>
          </a:xfrm>
          <a:prstGeom prst="rect">
            <a:avLst/>
          </a:prstGeom>
        </p:spPr>
        <p:style>
          <a:lnRef idx="2">
            <a:schemeClr val="dk1"/>
          </a:lnRef>
          <a:fillRef idx="1">
            <a:schemeClr val="lt1"/>
          </a:fillRef>
          <a:effectRef idx="0">
            <a:schemeClr val="dk1"/>
          </a:effectRef>
          <a:fontRef idx="minor">
            <a:schemeClr val="dk1"/>
          </a:fontRef>
        </p:style>
        <p:txBody>
          <a:bodyPr rtlCol="0" anchor="ctr"/>
          <a:lstStyle>
            <a:defPPr>
              <a:defRPr lang="en-US"/>
            </a:defPPr>
            <a:lvl1pPr marL="0" algn="l" defTabSz="457200" rtl="0" eaLnBrk="1" latinLnBrk="0" hangingPunct="1">
              <a:defRPr sz="1800" kern="1200">
                <a:solidFill>
                  <a:schemeClr val="dk1"/>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pPr algn="ctr"/>
            <a:r>
              <a:rPr lang="en-US" sz="2000" dirty="0" smtClean="0"/>
              <a:t>Execution time predictor</a:t>
            </a:r>
          </a:p>
        </p:txBody>
      </p:sp>
      <p:sp>
        <p:nvSpPr>
          <p:cNvPr id="18" name="Rectangle 17"/>
          <p:cNvSpPr/>
          <p:nvPr/>
        </p:nvSpPr>
        <p:spPr>
          <a:xfrm>
            <a:off x="4389200" y="2647400"/>
            <a:ext cx="1528567" cy="906102"/>
          </a:xfrm>
          <a:prstGeom prst="rect">
            <a:avLst/>
          </a:prstGeom>
        </p:spPr>
        <p:style>
          <a:lnRef idx="2">
            <a:schemeClr val="dk1"/>
          </a:lnRef>
          <a:fillRef idx="1">
            <a:schemeClr val="lt1"/>
          </a:fillRef>
          <a:effectRef idx="0">
            <a:schemeClr val="dk1"/>
          </a:effectRef>
          <a:fontRef idx="minor">
            <a:schemeClr val="dk1"/>
          </a:fontRef>
        </p:style>
        <p:txBody>
          <a:bodyPr rtlCol="0" anchor="ctr"/>
          <a:lstStyle>
            <a:defPPr>
              <a:defRPr lang="en-US"/>
            </a:defPPr>
            <a:lvl1pPr marL="0" algn="l" defTabSz="457200" rtl="0" eaLnBrk="1" latinLnBrk="0" hangingPunct="1">
              <a:defRPr sz="1800" kern="1200">
                <a:solidFill>
                  <a:schemeClr val="dk1"/>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pPr algn="ctr"/>
            <a:endParaRPr lang="en-US" dirty="0"/>
          </a:p>
        </p:txBody>
      </p:sp>
      <p:sp>
        <p:nvSpPr>
          <p:cNvPr id="20" name="TextBox 24"/>
          <p:cNvSpPr txBox="1"/>
          <p:nvPr/>
        </p:nvSpPr>
        <p:spPr>
          <a:xfrm>
            <a:off x="4269137" y="2797314"/>
            <a:ext cx="1816515" cy="707886"/>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2000" dirty="0"/>
              <a:t>Resource</a:t>
            </a:r>
          </a:p>
          <a:p>
            <a:pPr algn="ctr"/>
            <a:r>
              <a:rPr lang="en-US" sz="2000" dirty="0"/>
              <a:t>manager</a:t>
            </a:r>
          </a:p>
        </p:txBody>
      </p:sp>
      <p:cxnSp>
        <p:nvCxnSpPr>
          <p:cNvPr id="39" name="Straight Arrow Connector 38"/>
          <p:cNvCxnSpPr/>
          <p:nvPr/>
        </p:nvCxnSpPr>
        <p:spPr>
          <a:xfrm>
            <a:off x="3886200" y="3099225"/>
            <a:ext cx="523052"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3" name="TextBox 2"/>
          <p:cNvSpPr txBox="1"/>
          <p:nvPr/>
        </p:nvSpPr>
        <p:spPr>
          <a:xfrm>
            <a:off x="4419600" y="1600200"/>
            <a:ext cx="1498167" cy="400110"/>
          </a:xfrm>
          <a:prstGeom prst="rect">
            <a:avLst/>
          </a:prstGeom>
          <a:noFill/>
        </p:spPr>
        <p:txBody>
          <a:bodyPr wrap="none" rtlCol="0">
            <a:spAutoFit/>
          </a:bodyPr>
          <a:lstStyle/>
          <a:p>
            <a:r>
              <a:rPr lang="en-US" sz="2000" b="1" u="sng" dirty="0" smtClean="0"/>
              <a:t>Index server</a:t>
            </a:r>
            <a:endParaRPr lang="en-US" sz="2000" b="1" u="sng" dirty="0"/>
          </a:p>
        </p:txBody>
      </p:sp>
      <p:sp>
        <p:nvSpPr>
          <p:cNvPr id="25" name="Rounded Rectangle 24"/>
          <p:cNvSpPr/>
          <p:nvPr/>
        </p:nvSpPr>
        <p:spPr>
          <a:xfrm>
            <a:off x="-76200" y="5486400"/>
            <a:ext cx="9296400" cy="914400"/>
          </a:xfrm>
          <a:prstGeom prst="roundRect">
            <a:avLst/>
          </a:prstGeom>
          <a:ln>
            <a:noFill/>
          </a:ln>
        </p:spPr>
        <p:style>
          <a:lnRef idx="2">
            <a:schemeClr val="accent1"/>
          </a:lnRef>
          <a:fillRef idx="1">
            <a:schemeClr val="lt1"/>
          </a:fillRef>
          <a:effectRef idx="0">
            <a:schemeClr val="accent1"/>
          </a:effectRef>
          <a:fontRef idx="minor">
            <a:schemeClr val="dk1"/>
          </a:fontRef>
        </p:style>
        <p:txBody>
          <a:bodyPr rtlCol="0" anchor="ctr"/>
          <a:lstStyle/>
          <a:p>
            <a:pPr marL="914400" lvl="1" indent="-457200"/>
            <a:r>
              <a:rPr lang="en-US" sz="2800" b="1" dirty="0" smtClean="0">
                <a:solidFill>
                  <a:schemeClr val="tx1"/>
                </a:solidFill>
              </a:rPr>
              <a:t>Using predicted time, </a:t>
            </a:r>
            <a:r>
              <a:rPr lang="en-US" sz="2800" b="1" u="sng" dirty="0" smtClean="0">
                <a:solidFill>
                  <a:schemeClr val="tx1"/>
                </a:solidFill>
              </a:rPr>
              <a:t>selectively</a:t>
            </a:r>
            <a:r>
              <a:rPr lang="en-US" sz="2800" b="1" dirty="0" smtClean="0">
                <a:solidFill>
                  <a:schemeClr val="tx1"/>
                </a:solidFill>
              </a:rPr>
              <a:t> parallelize long queries</a:t>
            </a:r>
            <a:endParaRPr lang="en-US" sz="2800" dirty="0">
              <a:solidFill>
                <a:schemeClr val="tx1"/>
              </a:solidFill>
            </a:endParaRPr>
          </a:p>
        </p:txBody>
      </p:sp>
      <p:sp>
        <p:nvSpPr>
          <p:cNvPr id="27" name="Freeform 26"/>
          <p:cNvSpPr/>
          <p:nvPr/>
        </p:nvSpPr>
        <p:spPr>
          <a:xfrm flipH="1">
            <a:off x="6925162" y="2671564"/>
            <a:ext cx="93625" cy="391572"/>
          </a:xfrm>
          <a:custGeom>
            <a:avLst/>
            <a:gdLst>
              <a:gd name="connsiteX0" fmla="*/ 575740 w 989457"/>
              <a:gd name="connsiteY0" fmla="*/ 0 h 2319867"/>
              <a:gd name="connsiteX1" fmla="*/ 33873 w 989457"/>
              <a:gd name="connsiteY1" fmla="*/ 372533 h 2319867"/>
              <a:gd name="connsiteX2" fmla="*/ 965206 w 989457"/>
              <a:gd name="connsiteY2" fmla="*/ 609600 h 2319867"/>
              <a:gd name="connsiteX3" fmla="*/ 6 w 989457"/>
              <a:gd name="connsiteY3" fmla="*/ 914400 h 2319867"/>
              <a:gd name="connsiteX4" fmla="*/ 982140 w 989457"/>
              <a:gd name="connsiteY4" fmla="*/ 1202267 h 2319867"/>
              <a:gd name="connsiteX5" fmla="*/ 50806 w 989457"/>
              <a:gd name="connsiteY5" fmla="*/ 1473200 h 2319867"/>
              <a:gd name="connsiteX6" fmla="*/ 965206 w 989457"/>
              <a:gd name="connsiteY6" fmla="*/ 1693333 h 2319867"/>
              <a:gd name="connsiteX7" fmla="*/ 6 w 989457"/>
              <a:gd name="connsiteY7" fmla="*/ 1913467 h 2319867"/>
              <a:gd name="connsiteX8" fmla="*/ 982140 w 989457"/>
              <a:gd name="connsiteY8" fmla="*/ 2133600 h 2319867"/>
              <a:gd name="connsiteX9" fmla="*/ 474140 w 989457"/>
              <a:gd name="connsiteY9" fmla="*/ 2319867 h 2319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89457" h="2319867">
                <a:moveTo>
                  <a:pt x="575740" y="0"/>
                </a:moveTo>
                <a:cubicBezTo>
                  <a:pt x="272351" y="135466"/>
                  <a:pt x="-31038" y="270933"/>
                  <a:pt x="33873" y="372533"/>
                </a:cubicBezTo>
                <a:cubicBezTo>
                  <a:pt x="98784" y="474133"/>
                  <a:pt x="970851" y="519289"/>
                  <a:pt x="965206" y="609600"/>
                </a:cubicBezTo>
                <a:cubicBezTo>
                  <a:pt x="959562" y="699911"/>
                  <a:pt x="-2816" y="815622"/>
                  <a:pt x="6" y="914400"/>
                </a:cubicBezTo>
                <a:cubicBezTo>
                  <a:pt x="2828" y="1013178"/>
                  <a:pt x="973673" y="1109134"/>
                  <a:pt x="982140" y="1202267"/>
                </a:cubicBezTo>
                <a:cubicBezTo>
                  <a:pt x="990607" y="1295400"/>
                  <a:pt x="53628" y="1391356"/>
                  <a:pt x="50806" y="1473200"/>
                </a:cubicBezTo>
                <a:cubicBezTo>
                  <a:pt x="47984" y="1555044"/>
                  <a:pt x="973673" y="1619955"/>
                  <a:pt x="965206" y="1693333"/>
                </a:cubicBezTo>
                <a:cubicBezTo>
                  <a:pt x="956739" y="1766711"/>
                  <a:pt x="-2816" y="1840089"/>
                  <a:pt x="6" y="1913467"/>
                </a:cubicBezTo>
                <a:cubicBezTo>
                  <a:pt x="2828" y="1986845"/>
                  <a:pt x="903118" y="2065867"/>
                  <a:pt x="982140" y="2133600"/>
                </a:cubicBezTo>
                <a:cubicBezTo>
                  <a:pt x="1061162" y="2201333"/>
                  <a:pt x="474140" y="2319867"/>
                  <a:pt x="474140" y="2319867"/>
                </a:cubicBezTo>
              </a:path>
            </a:pathLst>
          </a:custGeom>
          <a:noFill/>
          <a:ln w="25400" cap="flat" cmpd="sng" algn="ctr">
            <a:solidFill>
              <a:srgbClr val="C00000"/>
            </a:solidFill>
            <a:prstDash val="solid"/>
          </a:ln>
          <a:effectLst>
            <a:outerShdw blurRad="127000" dist="127000" dir="2700000" algn="tl" rotWithShape="0">
              <a:srgbClr val="000000">
                <a:alpha val="43000"/>
              </a:srgbClr>
            </a:outerShdw>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B50B1B">
                  <a:lumMod val="60000"/>
                  <a:lumOff val="40000"/>
                </a:srgbClr>
              </a:solidFill>
              <a:effectLst/>
              <a:uLnTx/>
              <a:uFillTx/>
              <a:latin typeface="Verdana"/>
              <a:ea typeface="+mn-ea"/>
              <a:cs typeface="+mn-cs"/>
            </a:endParaRPr>
          </a:p>
        </p:txBody>
      </p:sp>
      <p:sp>
        <p:nvSpPr>
          <p:cNvPr id="28" name="Freeform 27"/>
          <p:cNvSpPr/>
          <p:nvPr/>
        </p:nvSpPr>
        <p:spPr>
          <a:xfrm flipH="1">
            <a:off x="6485042" y="3482960"/>
            <a:ext cx="93625" cy="391572"/>
          </a:xfrm>
          <a:custGeom>
            <a:avLst/>
            <a:gdLst>
              <a:gd name="connsiteX0" fmla="*/ 575740 w 989457"/>
              <a:gd name="connsiteY0" fmla="*/ 0 h 2319867"/>
              <a:gd name="connsiteX1" fmla="*/ 33873 w 989457"/>
              <a:gd name="connsiteY1" fmla="*/ 372533 h 2319867"/>
              <a:gd name="connsiteX2" fmla="*/ 965206 w 989457"/>
              <a:gd name="connsiteY2" fmla="*/ 609600 h 2319867"/>
              <a:gd name="connsiteX3" fmla="*/ 6 w 989457"/>
              <a:gd name="connsiteY3" fmla="*/ 914400 h 2319867"/>
              <a:gd name="connsiteX4" fmla="*/ 982140 w 989457"/>
              <a:gd name="connsiteY4" fmla="*/ 1202267 h 2319867"/>
              <a:gd name="connsiteX5" fmla="*/ 50806 w 989457"/>
              <a:gd name="connsiteY5" fmla="*/ 1473200 h 2319867"/>
              <a:gd name="connsiteX6" fmla="*/ 965206 w 989457"/>
              <a:gd name="connsiteY6" fmla="*/ 1693333 h 2319867"/>
              <a:gd name="connsiteX7" fmla="*/ 6 w 989457"/>
              <a:gd name="connsiteY7" fmla="*/ 1913467 h 2319867"/>
              <a:gd name="connsiteX8" fmla="*/ 982140 w 989457"/>
              <a:gd name="connsiteY8" fmla="*/ 2133600 h 2319867"/>
              <a:gd name="connsiteX9" fmla="*/ 474140 w 989457"/>
              <a:gd name="connsiteY9" fmla="*/ 2319867 h 2319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89457" h="2319867">
                <a:moveTo>
                  <a:pt x="575740" y="0"/>
                </a:moveTo>
                <a:cubicBezTo>
                  <a:pt x="272351" y="135466"/>
                  <a:pt x="-31038" y="270933"/>
                  <a:pt x="33873" y="372533"/>
                </a:cubicBezTo>
                <a:cubicBezTo>
                  <a:pt x="98784" y="474133"/>
                  <a:pt x="970851" y="519289"/>
                  <a:pt x="965206" y="609600"/>
                </a:cubicBezTo>
                <a:cubicBezTo>
                  <a:pt x="959562" y="699911"/>
                  <a:pt x="-2816" y="815622"/>
                  <a:pt x="6" y="914400"/>
                </a:cubicBezTo>
                <a:cubicBezTo>
                  <a:pt x="2828" y="1013178"/>
                  <a:pt x="973673" y="1109134"/>
                  <a:pt x="982140" y="1202267"/>
                </a:cubicBezTo>
                <a:cubicBezTo>
                  <a:pt x="990607" y="1295400"/>
                  <a:pt x="53628" y="1391356"/>
                  <a:pt x="50806" y="1473200"/>
                </a:cubicBezTo>
                <a:cubicBezTo>
                  <a:pt x="47984" y="1555044"/>
                  <a:pt x="973673" y="1619955"/>
                  <a:pt x="965206" y="1693333"/>
                </a:cubicBezTo>
                <a:cubicBezTo>
                  <a:pt x="956739" y="1766711"/>
                  <a:pt x="-2816" y="1840089"/>
                  <a:pt x="6" y="1913467"/>
                </a:cubicBezTo>
                <a:cubicBezTo>
                  <a:pt x="2828" y="1986845"/>
                  <a:pt x="903118" y="2065867"/>
                  <a:pt x="982140" y="2133600"/>
                </a:cubicBezTo>
                <a:cubicBezTo>
                  <a:pt x="1061162" y="2201333"/>
                  <a:pt x="474140" y="2319867"/>
                  <a:pt x="474140" y="2319867"/>
                </a:cubicBezTo>
              </a:path>
            </a:pathLst>
          </a:custGeom>
          <a:noFill/>
          <a:ln w="25400" cap="flat" cmpd="sng" algn="ctr">
            <a:solidFill>
              <a:srgbClr val="C00000"/>
            </a:solidFill>
            <a:prstDash val="solid"/>
          </a:ln>
          <a:effectLst>
            <a:outerShdw blurRad="127000" dist="127000" dir="2700000" algn="tl" rotWithShape="0">
              <a:srgbClr val="000000">
                <a:alpha val="43000"/>
              </a:srgbClr>
            </a:outerShdw>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B50B1B">
                  <a:lumMod val="60000"/>
                  <a:lumOff val="40000"/>
                </a:srgbClr>
              </a:solidFill>
              <a:effectLst/>
              <a:uLnTx/>
              <a:uFillTx/>
              <a:latin typeface="Verdana"/>
              <a:ea typeface="+mn-ea"/>
              <a:cs typeface="+mn-cs"/>
            </a:endParaRPr>
          </a:p>
        </p:txBody>
      </p:sp>
      <p:sp>
        <p:nvSpPr>
          <p:cNvPr id="29" name="Freeform 28"/>
          <p:cNvSpPr/>
          <p:nvPr/>
        </p:nvSpPr>
        <p:spPr>
          <a:xfrm flipH="1">
            <a:off x="7276105" y="2669999"/>
            <a:ext cx="93625" cy="391572"/>
          </a:xfrm>
          <a:custGeom>
            <a:avLst/>
            <a:gdLst>
              <a:gd name="connsiteX0" fmla="*/ 575740 w 989457"/>
              <a:gd name="connsiteY0" fmla="*/ 0 h 2319867"/>
              <a:gd name="connsiteX1" fmla="*/ 33873 w 989457"/>
              <a:gd name="connsiteY1" fmla="*/ 372533 h 2319867"/>
              <a:gd name="connsiteX2" fmla="*/ 965206 w 989457"/>
              <a:gd name="connsiteY2" fmla="*/ 609600 h 2319867"/>
              <a:gd name="connsiteX3" fmla="*/ 6 w 989457"/>
              <a:gd name="connsiteY3" fmla="*/ 914400 h 2319867"/>
              <a:gd name="connsiteX4" fmla="*/ 982140 w 989457"/>
              <a:gd name="connsiteY4" fmla="*/ 1202267 h 2319867"/>
              <a:gd name="connsiteX5" fmla="*/ 50806 w 989457"/>
              <a:gd name="connsiteY5" fmla="*/ 1473200 h 2319867"/>
              <a:gd name="connsiteX6" fmla="*/ 965206 w 989457"/>
              <a:gd name="connsiteY6" fmla="*/ 1693333 h 2319867"/>
              <a:gd name="connsiteX7" fmla="*/ 6 w 989457"/>
              <a:gd name="connsiteY7" fmla="*/ 1913467 h 2319867"/>
              <a:gd name="connsiteX8" fmla="*/ 982140 w 989457"/>
              <a:gd name="connsiteY8" fmla="*/ 2133600 h 2319867"/>
              <a:gd name="connsiteX9" fmla="*/ 474140 w 989457"/>
              <a:gd name="connsiteY9" fmla="*/ 2319867 h 2319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89457" h="2319867">
                <a:moveTo>
                  <a:pt x="575740" y="0"/>
                </a:moveTo>
                <a:cubicBezTo>
                  <a:pt x="272351" y="135466"/>
                  <a:pt x="-31038" y="270933"/>
                  <a:pt x="33873" y="372533"/>
                </a:cubicBezTo>
                <a:cubicBezTo>
                  <a:pt x="98784" y="474133"/>
                  <a:pt x="970851" y="519289"/>
                  <a:pt x="965206" y="609600"/>
                </a:cubicBezTo>
                <a:cubicBezTo>
                  <a:pt x="959562" y="699911"/>
                  <a:pt x="-2816" y="815622"/>
                  <a:pt x="6" y="914400"/>
                </a:cubicBezTo>
                <a:cubicBezTo>
                  <a:pt x="2828" y="1013178"/>
                  <a:pt x="973673" y="1109134"/>
                  <a:pt x="982140" y="1202267"/>
                </a:cubicBezTo>
                <a:cubicBezTo>
                  <a:pt x="990607" y="1295400"/>
                  <a:pt x="53628" y="1391356"/>
                  <a:pt x="50806" y="1473200"/>
                </a:cubicBezTo>
                <a:cubicBezTo>
                  <a:pt x="47984" y="1555044"/>
                  <a:pt x="973673" y="1619955"/>
                  <a:pt x="965206" y="1693333"/>
                </a:cubicBezTo>
                <a:cubicBezTo>
                  <a:pt x="956739" y="1766711"/>
                  <a:pt x="-2816" y="1840089"/>
                  <a:pt x="6" y="1913467"/>
                </a:cubicBezTo>
                <a:cubicBezTo>
                  <a:pt x="2828" y="1986845"/>
                  <a:pt x="903118" y="2065867"/>
                  <a:pt x="982140" y="2133600"/>
                </a:cubicBezTo>
                <a:cubicBezTo>
                  <a:pt x="1061162" y="2201333"/>
                  <a:pt x="474140" y="2319867"/>
                  <a:pt x="474140" y="2319867"/>
                </a:cubicBezTo>
              </a:path>
            </a:pathLst>
          </a:custGeom>
          <a:noFill/>
          <a:ln w="25400" cap="flat" cmpd="sng" algn="ctr">
            <a:solidFill>
              <a:srgbClr val="C00000"/>
            </a:solidFill>
            <a:prstDash val="solid"/>
          </a:ln>
          <a:effectLst>
            <a:outerShdw blurRad="127000" dist="127000" dir="2700000" algn="tl" rotWithShape="0">
              <a:srgbClr val="000000">
                <a:alpha val="43000"/>
              </a:srgbClr>
            </a:outerShdw>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B50B1B">
                  <a:lumMod val="60000"/>
                  <a:lumOff val="40000"/>
                </a:srgbClr>
              </a:solidFill>
              <a:effectLst/>
              <a:uLnTx/>
              <a:uFillTx/>
              <a:latin typeface="Verdana"/>
              <a:ea typeface="+mn-ea"/>
              <a:cs typeface="+mn-cs"/>
            </a:endParaRPr>
          </a:p>
        </p:txBody>
      </p:sp>
      <p:sp>
        <p:nvSpPr>
          <p:cNvPr id="31" name="Freeform 30"/>
          <p:cNvSpPr/>
          <p:nvPr/>
        </p:nvSpPr>
        <p:spPr>
          <a:xfrm flipH="1">
            <a:off x="7628683" y="2669999"/>
            <a:ext cx="93625" cy="391572"/>
          </a:xfrm>
          <a:custGeom>
            <a:avLst/>
            <a:gdLst>
              <a:gd name="connsiteX0" fmla="*/ 575740 w 989457"/>
              <a:gd name="connsiteY0" fmla="*/ 0 h 2319867"/>
              <a:gd name="connsiteX1" fmla="*/ 33873 w 989457"/>
              <a:gd name="connsiteY1" fmla="*/ 372533 h 2319867"/>
              <a:gd name="connsiteX2" fmla="*/ 965206 w 989457"/>
              <a:gd name="connsiteY2" fmla="*/ 609600 h 2319867"/>
              <a:gd name="connsiteX3" fmla="*/ 6 w 989457"/>
              <a:gd name="connsiteY3" fmla="*/ 914400 h 2319867"/>
              <a:gd name="connsiteX4" fmla="*/ 982140 w 989457"/>
              <a:gd name="connsiteY4" fmla="*/ 1202267 h 2319867"/>
              <a:gd name="connsiteX5" fmla="*/ 50806 w 989457"/>
              <a:gd name="connsiteY5" fmla="*/ 1473200 h 2319867"/>
              <a:gd name="connsiteX6" fmla="*/ 965206 w 989457"/>
              <a:gd name="connsiteY6" fmla="*/ 1693333 h 2319867"/>
              <a:gd name="connsiteX7" fmla="*/ 6 w 989457"/>
              <a:gd name="connsiteY7" fmla="*/ 1913467 h 2319867"/>
              <a:gd name="connsiteX8" fmla="*/ 982140 w 989457"/>
              <a:gd name="connsiteY8" fmla="*/ 2133600 h 2319867"/>
              <a:gd name="connsiteX9" fmla="*/ 474140 w 989457"/>
              <a:gd name="connsiteY9" fmla="*/ 2319867 h 2319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89457" h="2319867">
                <a:moveTo>
                  <a:pt x="575740" y="0"/>
                </a:moveTo>
                <a:cubicBezTo>
                  <a:pt x="272351" y="135466"/>
                  <a:pt x="-31038" y="270933"/>
                  <a:pt x="33873" y="372533"/>
                </a:cubicBezTo>
                <a:cubicBezTo>
                  <a:pt x="98784" y="474133"/>
                  <a:pt x="970851" y="519289"/>
                  <a:pt x="965206" y="609600"/>
                </a:cubicBezTo>
                <a:cubicBezTo>
                  <a:pt x="959562" y="699911"/>
                  <a:pt x="-2816" y="815622"/>
                  <a:pt x="6" y="914400"/>
                </a:cubicBezTo>
                <a:cubicBezTo>
                  <a:pt x="2828" y="1013178"/>
                  <a:pt x="973673" y="1109134"/>
                  <a:pt x="982140" y="1202267"/>
                </a:cubicBezTo>
                <a:cubicBezTo>
                  <a:pt x="990607" y="1295400"/>
                  <a:pt x="53628" y="1391356"/>
                  <a:pt x="50806" y="1473200"/>
                </a:cubicBezTo>
                <a:cubicBezTo>
                  <a:pt x="47984" y="1555044"/>
                  <a:pt x="973673" y="1619955"/>
                  <a:pt x="965206" y="1693333"/>
                </a:cubicBezTo>
                <a:cubicBezTo>
                  <a:pt x="956739" y="1766711"/>
                  <a:pt x="-2816" y="1840089"/>
                  <a:pt x="6" y="1913467"/>
                </a:cubicBezTo>
                <a:cubicBezTo>
                  <a:pt x="2828" y="1986845"/>
                  <a:pt x="903118" y="2065867"/>
                  <a:pt x="982140" y="2133600"/>
                </a:cubicBezTo>
                <a:cubicBezTo>
                  <a:pt x="1061162" y="2201333"/>
                  <a:pt x="474140" y="2319867"/>
                  <a:pt x="474140" y="2319867"/>
                </a:cubicBezTo>
              </a:path>
            </a:pathLst>
          </a:custGeom>
          <a:noFill/>
          <a:ln w="25400" cap="flat" cmpd="sng" algn="ctr">
            <a:solidFill>
              <a:srgbClr val="C00000"/>
            </a:solidFill>
            <a:prstDash val="solid"/>
          </a:ln>
          <a:effectLst>
            <a:outerShdw blurRad="127000" dist="127000" dir="2700000" algn="tl" rotWithShape="0">
              <a:srgbClr val="000000">
                <a:alpha val="43000"/>
              </a:srgbClr>
            </a:outerShdw>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B50B1B">
                  <a:lumMod val="60000"/>
                  <a:lumOff val="40000"/>
                </a:srgbClr>
              </a:solidFill>
              <a:effectLst/>
              <a:uLnTx/>
              <a:uFillTx/>
              <a:latin typeface="Verdana"/>
              <a:ea typeface="+mn-ea"/>
              <a:cs typeface="+mn-cs"/>
            </a:endParaRPr>
          </a:p>
        </p:txBody>
      </p:sp>
      <p:pic>
        <p:nvPicPr>
          <p:cNvPr id="32" name="Picture 3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368644" y="3850952"/>
            <a:ext cx="419827" cy="310215"/>
          </a:xfrm>
          <a:prstGeom prst="rect">
            <a:avLst/>
          </a:prstGeom>
        </p:spPr>
      </p:pic>
      <p:pic>
        <p:nvPicPr>
          <p:cNvPr id="33" name="Picture 3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788471" y="3084124"/>
            <a:ext cx="419827" cy="310215"/>
          </a:xfrm>
          <a:prstGeom prst="rect">
            <a:avLst/>
          </a:prstGeom>
        </p:spPr>
      </p:pic>
      <p:pic>
        <p:nvPicPr>
          <p:cNvPr id="34" name="Picture 3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117453" y="3076375"/>
            <a:ext cx="419827" cy="310215"/>
          </a:xfrm>
          <a:prstGeom prst="rect">
            <a:avLst/>
          </a:prstGeom>
        </p:spPr>
      </p:pic>
      <p:pic>
        <p:nvPicPr>
          <p:cNvPr id="35" name="Picture 3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457461" y="3060877"/>
            <a:ext cx="419827" cy="310215"/>
          </a:xfrm>
          <a:prstGeom prst="rect">
            <a:avLst/>
          </a:prstGeom>
        </p:spPr>
      </p:pic>
      <p:cxnSp>
        <p:nvCxnSpPr>
          <p:cNvPr id="6" name="Elbow Connector 5"/>
          <p:cNvCxnSpPr>
            <a:stCxn id="18" idx="2"/>
          </p:cNvCxnSpPr>
          <p:nvPr/>
        </p:nvCxnSpPr>
        <p:spPr>
          <a:xfrm rot="16200000" flipH="1">
            <a:off x="5630485" y="3076501"/>
            <a:ext cx="256498" cy="1210500"/>
          </a:xfrm>
          <a:prstGeom prst="bentConnector2">
            <a:avLst/>
          </a:prstGeom>
          <a:ln>
            <a:tailEnd type="arrow"/>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5334000" y="3505200"/>
            <a:ext cx="1029984" cy="369332"/>
          </a:xfrm>
          <a:prstGeom prst="rect">
            <a:avLst/>
          </a:prstGeom>
          <a:noFill/>
        </p:spPr>
        <p:txBody>
          <a:bodyPr wrap="square" rtlCol="0">
            <a:spAutoFit/>
          </a:bodyPr>
          <a:lstStyle/>
          <a:p>
            <a:r>
              <a:rPr lang="en-US" dirty="0" smtClean="0"/>
              <a:t>short</a:t>
            </a:r>
            <a:endParaRPr lang="en-US" dirty="0"/>
          </a:p>
        </p:txBody>
      </p:sp>
      <p:sp>
        <p:nvSpPr>
          <p:cNvPr id="30" name="Freeform 29"/>
          <p:cNvSpPr/>
          <p:nvPr/>
        </p:nvSpPr>
        <p:spPr>
          <a:xfrm flipH="1">
            <a:off x="6651064" y="2687891"/>
            <a:ext cx="93625" cy="391572"/>
          </a:xfrm>
          <a:custGeom>
            <a:avLst/>
            <a:gdLst>
              <a:gd name="connsiteX0" fmla="*/ 575740 w 989457"/>
              <a:gd name="connsiteY0" fmla="*/ 0 h 2319867"/>
              <a:gd name="connsiteX1" fmla="*/ 33873 w 989457"/>
              <a:gd name="connsiteY1" fmla="*/ 372533 h 2319867"/>
              <a:gd name="connsiteX2" fmla="*/ 965206 w 989457"/>
              <a:gd name="connsiteY2" fmla="*/ 609600 h 2319867"/>
              <a:gd name="connsiteX3" fmla="*/ 6 w 989457"/>
              <a:gd name="connsiteY3" fmla="*/ 914400 h 2319867"/>
              <a:gd name="connsiteX4" fmla="*/ 982140 w 989457"/>
              <a:gd name="connsiteY4" fmla="*/ 1202267 h 2319867"/>
              <a:gd name="connsiteX5" fmla="*/ 50806 w 989457"/>
              <a:gd name="connsiteY5" fmla="*/ 1473200 h 2319867"/>
              <a:gd name="connsiteX6" fmla="*/ 965206 w 989457"/>
              <a:gd name="connsiteY6" fmla="*/ 1693333 h 2319867"/>
              <a:gd name="connsiteX7" fmla="*/ 6 w 989457"/>
              <a:gd name="connsiteY7" fmla="*/ 1913467 h 2319867"/>
              <a:gd name="connsiteX8" fmla="*/ 982140 w 989457"/>
              <a:gd name="connsiteY8" fmla="*/ 2133600 h 2319867"/>
              <a:gd name="connsiteX9" fmla="*/ 474140 w 989457"/>
              <a:gd name="connsiteY9" fmla="*/ 2319867 h 2319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89457" h="2319867">
                <a:moveTo>
                  <a:pt x="575740" y="0"/>
                </a:moveTo>
                <a:cubicBezTo>
                  <a:pt x="272351" y="135466"/>
                  <a:pt x="-31038" y="270933"/>
                  <a:pt x="33873" y="372533"/>
                </a:cubicBezTo>
                <a:cubicBezTo>
                  <a:pt x="98784" y="474133"/>
                  <a:pt x="970851" y="519289"/>
                  <a:pt x="965206" y="609600"/>
                </a:cubicBezTo>
                <a:cubicBezTo>
                  <a:pt x="959562" y="699911"/>
                  <a:pt x="-2816" y="815622"/>
                  <a:pt x="6" y="914400"/>
                </a:cubicBezTo>
                <a:cubicBezTo>
                  <a:pt x="2828" y="1013178"/>
                  <a:pt x="973673" y="1109134"/>
                  <a:pt x="982140" y="1202267"/>
                </a:cubicBezTo>
                <a:cubicBezTo>
                  <a:pt x="990607" y="1295400"/>
                  <a:pt x="53628" y="1391356"/>
                  <a:pt x="50806" y="1473200"/>
                </a:cubicBezTo>
                <a:cubicBezTo>
                  <a:pt x="47984" y="1555044"/>
                  <a:pt x="973673" y="1619955"/>
                  <a:pt x="965206" y="1693333"/>
                </a:cubicBezTo>
                <a:cubicBezTo>
                  <a:pt x="956739" y="1766711"/>
                  <a:pt x="-2816" y="1840089"/>
                  <a:pt x="6" y="1913467"/>
                </a:cubicBezTo>
                <a:cubicBezTo>
                  <a:pt x="2828" y="1986845"/>
                  <a:pt x="903118" y="2065867"/>
                  <a:pt x="982140" y="2133600"/>
                </a:cubicBezTo>
                <a:cubicBezTo>
                  <a:pt x="1061162" y="2201333"/>
                  <a:pt x="474140" y="2319867"/>
                  <a:pt x="474140" y="2319867"/>
                </a:cubicBezTo>
              </a:path>
            </a:pathLst>
          </a:custGeom>
          <a:noFill/>
          <a:ln w="25400" cap="flat" cmpd="sng" algn="ctr">
            <a:solidFill>
              <a:srgbClr val="C00000"/>
            </a:solidFill>
            <a:prstDash val="solid"/>
          </a:ln>
          <a:effectLst>
            <a:outerShdw blurRad="127000" dist="127000" dir="2700000" algn="tl" rotWithShape="0">
              <a:srgbClr val="000000">
                <a:alpha val="43000"/>
              </a:srgbClr>
            </a:outerShdw>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B50B1B">
                  <a:lumMod val="60000"/>
                  <a:lumOff val="40000"/>
                </a:srgbClr>
              </a:solidFill>
              <a:effectLst/>
              <a:uLnTx/>
              <a:uFillTx/>
              <a:latin typeface="Verdana"/>
              <a:ea typeface="+mn-ea"/>
              <a:cs typeface="+mn-cs"/>
            </a:endParaRPr>
          </a:p>
        </p:txBody>
      </p:sp>
      <p:pic>
        <p:nvPicPr>
          <p:cNvPr id="37" name="Picture 3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514373" y="3100451"/>
            <a:ext cx="419827" cy="310215"/>
          </a:xfrm>
          <a:prstGeom prst="rect">
            <a:avLst/>
          </a:prstGeom>
        </p:spPr>
      </p:pic>
      <p:cxnSp>
        <p:nvCxnSpPr>
          <p:cNvPr id="14" name="Straight Arrow Connector 13"/>
          <p:cNvCxnSpPr/>
          <p:nvPr/>
        </p:nvCxnSpPr>
        <p:spPr>
          <a:xfrm>
            <a:off x="5917767" y="3151257"/>
            <a:ext cx="596606"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8" name="TextBox 37"/>
          <p:cNvSpPr txBox="1"/>
          <p:nvPr/>
        </p:nvSpPr>
        <p:spPr>
          <a:xfrm>
            <a:off x="5859053" y="2797314"/>
            <a:ext cx="1029984" cy="369332"/>
          </a:xfrm>
          <a:prstGeom prst="rect">
            <a:avLst/>
          </a:prstGeom>
          <a:noFill/>
        </p:spPr>
        <p:txBody>
          <a:bodyPr wrap="square" rtlCol="0">
            <a:spAutoFit/>
          </a:bodyPr>
          <a:lstStyle/>
          <a:p>
            <a:r>
              <a:rPr lang="en-US" dirty="0" smtClean="0"/>
              <a:t>long</a:t>
            </a:r>
            <a:endParaRPr lang="en-US" dirty="0"/>
          </a:p>
        </p:txBody>
      </p:sp>
    </p:spTree>
    <p:extLst>
      <p:ext uri="{BB962C8B-B14F-4D97-AF65-F5344CB8AC3E}">
        <p14:creationId xmlns:p14="http://schemas.microsoft.com/office/powerpoint/2010/main" val="16360910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Predictive Parallelization</a:t>
            </a:r>
            <a:endParaRPr lang="en-US" dirty="0"/>
          </a:p>
        </p:txBody>
      </p:sp>
      <p:sp>
        <p:nvSpPr>
          <p:cNvPr id="3" name="Content Placeholder 2"/>
          <p:cNvSpPr>
            <a:spLocks noGrp="1"/>
          </p:cNvSpPr>
          <p:nvPr>
            <p:ph idx="1"/>
          </p:nvPr>
        </p:nvSpPr>
        <p:spPr>
          <a:xfrm>
            <a:off x="457200" y="1600200"/>
            <a:ext cx="8458200" cy="4525963"/>
          </a:xfrm>
        </p:spPr>
        <p:txBody>
          <a:bodyPr>
            <a:normAutofit/>
          </a:bodyPr>
          <a:lstStyle/>
          <a:p>
            <a:pPr lvl="1">
              <a:buNone/>
            </a:pPr>
            <a:endParaRPr lang="en-US" dirty="0" smtClean="0"/>
          </a:p>
          <a:p>
            <a:r>
              <a:rPr lang="en-US" b="1" dirty="0" smtClean="0"/>
              <a:t>Focus of Today’s Talk</a:t>
            </a:r>
          </a:p>
          <a:p>
            <a:pPr marL="971550" lvl="1" indent="-514350">
              <a:buFont typeface="+mj-lt"/>
              <a:buAutoNum type="arabicPeriod"/>
            </a:pPr>
            <a:r>
              <a:rPr lang="en-US" b="1" dirty="0" smtClean="0"/>
              <a:t>Predictor:</a:t>
            </a:r>
            <a:r>
              <a:rPr lang="en-US" dirty="0" smtClean="0"/>
              <a:t> of long query through machine learning</a:t>
            </a:r>
          </a:p>
          <a:p>
            <a:pPr marL="971550" lvl="1" indent="-514350">
              <a:buFont typeface="+mj-lt"/>
              <a:buAutoNum type="arabicPeriod"/>
            </a:pPr>
            <a:r>
              <a:rPr lang="en-US" b="1" dirty="0" smtClean="0"/>
              <a:t>Parallelization: </a:t>
            </a:r>
            <a:r>
              <a:rPr lang="en-US" dirty="0" smtClean="0"/>
              <a:t>of long </a:t>
            </a:r>
            <a:r>
              <a:rPr lang="en-US" dirty="0"/>
              <a:t>query with high </a:t>
            </a:r>
            <a:r>
              <a:rPr lang="en-US" dirty="0" smtClean="0"/>
              <a:t>efficiency</a:t>
            </a:r>
            <a:endParaRPr lang="en-US" dirty="0"/>
          </a:p>
        </p:txBody>
      </p:sp>
      <p:sp>
        <p:nvSpPr>
          <p:cNvPr id="4" name="Slide Number Placeholder 3"/>
          <p:cNvSpPr>
            <a:spLocks noGrp="1"/>
          </p:cNvSpPr>
          <p:nvPr>
            <p:ph type="sldNum" sz="quarter" idx="12"/>
          </p:nvPr>
        </p:nvSpPr>
        <p:spPr/>
        <p:txBody>
          <a:bodyPr/>
          <a:lstStyle/>
          <a:p>
            <a:fld id="{62B42581-2393-4382-BFCF-F1A34541B37E}" type="slidenum">
              <a:rPr lang="en-US" smtClean="0"/>
              <a:pPr/>
              <a:t>13</a:t>
            </a:fld>
            <a:endParaRPr lang="en-US" dirty="0"/>
          </a:p>
        </p:txBody>
      </p:sp>
    </p:spTree>
    <p:extLst>
      <p:ext uri="{BB962C8B-B14F-4D97-AF65-F5344CB8AC3E}">
        <p14:creationId xmlns:p14="http://schemas.microsoft.com/office/powerpoint/2010/main" val="15866630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Brief Overview of Predictor</a:t>
            </a:r>
            <a:endParaRPr lang="en-US" dirty="0"/>
          </a:p>
        </p:txBody>
      </p:sp>
      <p:sp>
        <p:nvSpPr>
          <p:cNvPr id="4" name="Slide Number Placeholder 3"/>
          <p:cNvSpPr>
            <a:spLocks noGrp="1"/>
          </p:cNvSpPr>
          <p:nvPr>
            <p:ph type="sldNum" sz="quarter" idx="12"/>
          </p:nvPr>
        </p:nvSpPr>
        <p:spPr/>
        <p:txBody>
          <a:bodyPr/>
          <a:lstStyle/>
          <a:p>
            <a:fld id="{62B42581-2393-4382-BFCF-F1A34541B37E}" type="slidenum">
              <a:rPr lang="en-US" smtClean="0"/>
              <a:pPr/>
              <a:t>14</a:t>
            </a:fld>
            <a:endParaRPr lang="en-US" dirty="0"/>
          </a:p>
        </p:txBody>
      </p:sp>
      <p:graphicFrame>
        <p:nvGraphicFramePr>
          <p:cNvPr id="5" name="Content Placeholder 5"/>
          <p:cNvGraphicFramePr>
            <a:graphicFrameLocks/>
          </p:cNvGraphicFramePr>
          <p:nvPr>
            <p:extLst>
              <p:ext uri="{D42A27DB-BD31-4B8C-83A1-F6EECF244321}">
                <p14:modId xmlns:p14="http://schemas.microsoft.com/office/powerpoint/2010/main" val="2625227756"/>
              </p:ext>
            </p:extLst>
          </p:nvPr>
        </p:nvGraphicFramePr>
        <p:xfrm>
          <a:off x="914400" y="1752600"/>
          <a:ext cx="7772400" cy="1889760"/>
        </p:xfrm>
        <a:graphic>
          <a:graphicData uri="http://schemas.openxmlformats.org/drawingml/2006/table">
            <a:tbl>
              <a:tblPr firstRow="1">
                <a:tableStyleId>{74C1A8A3-306A-4EB7-A6B1-4F7E0EB9C5D6}</a:tableStyleId>
              </a:tblPr>
              <a:tblGrid>
                <a:gridCol w="3886200"/>
                <a:gridCol w="3886200"/>
              </a:tblGrid>
              <a:tr h="259080">
                <a:tc>
                  <a:txBody>
                    <a:bodyPr/>
                    <a:lstStyle/>
                    <a:p>
                      <a:pPr algn="ctr" latinLnBrk="1"/>
                      <a:r>
                        <a:rPr lang="en-US" altLang="ko-KR" sz="2800" dirty="0" smtClean="0">
                          <a:solidFill>
                            <a:srgbClr val="C00000"/>
                          </a:solidFill>
                        </a:rPr>
                        <a:t>Accuracy</a:t>
                      </a:r>
                      <a:endParaRPr lang="ko-KR" altLang="en-US" sz="2800" dirty="0">
                        <a:solidFill>
                          <a:srgbClr val="C00000"/>
                        </a:solidFill>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1"/>
                    </a:solidFill>
                  </a:tcPr>
                </a:tc>
                <a:tc>
                  <a:txBody>
                    <a:bodyPr/>
                    <a:lstStyle/>
                    <a:p>
                      <a:pPr algn="ctr" latinLnBrk="1"/>
                      <a:r>
                        <a:rPr lang="en-US" altLang="ko-KR" sz="2800" dirty="0" smtClean="0">
                          <a:solidFill>
                            <a:schemeClr val="accent3"/>
                          </a:solidFill>
                        </a:rPr>
                        <a:t>Cost</a:t>
                      </a:r>
                      <a:endParaRPr lang="ko-KR" altLang="en-US" sz="2800" dirty="0">
                        <a:solidFill>
                          <a:schemeClr val="accent3"/>
                        </a:solidFill>
                      </a:endParaRPr>
                    </a:p>
                  </a:txBody>
                  <a:tcPr anchor="ctr">
                    <a:lnL w="12700" cap="flat" cmpd="sng" algn="ctr">
                      <a:solidFill>
                        <a:schemeClr val="tx1"/>
                      </a:solidFill>
                      <a:prstDash val="solid"/>
                      <a:round/>
                      <a:headEnd type="none" w="med" len="med"/>
                      <a:tailEnd type="none" w="med" len="med"/>
                    </a:lnL>
                    <a:lnR w="19050" cap="flat" cmpd="sng" algn="ctr">
                      <a:no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1"/>
                    </a:solidFill>
                  </a:tcPr>
                </a:tc>
              </a:tr>
              <a:tr h="320040">
                <a:tc>
                  <a:txBody>
                    <a:bodyPr/>
                    <a:lstStyle/>
                    <a:p>
                      <a:pPr algn="ctr"/>
                      <a:r>
                        <a:rPr lang="en-US" sz="2800" b="1" dirty="0" smtClean="0"/>
                        <a:t>High recall </a:t>
                      </a:r>
                      <a:r>
                        <a:rPr lang="en-US" sz="2800" dirty="0" smtClean="0"/>
                        <a:t>for </a:t>
                      </a:r>
                      <a:r>
                        <a:rPr lang="en-US" sz="2800" dirty="0" smtClean="0">
                          <a:solidFill>
                            <a:srgbClr val="C00000"/>
                          </a:solidFill>
                        </a:rPr>
                        <a:t>guaranteeing</a:t>
                      </a:r>
                      <a:r>
                        <a:rPr lang="en-US" sz="2800" dirty="0" smtClean="0"/>
                        <a:t> 99%</a:t>
                      </a:r>
                      <a:r>
                        <a:rPr lang="en-US" sz="2800" baseline="0" dirty="0" smtClean="0"/>
                        <a:t>tile reduction</a:t>
                      </a:r>
                      <a:endParaRPr lang="en-US" sz="2800" b="1" dirty="0" smtClean="0"/>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kumimoji="0" lang="en-US" altLang="ko-KR" sz="2800" b="1" kern="1200" baseline="0" dirty="0" smtClean="0">
                          <a:solidFill>
                            <a:schemeClr val="tx1"/>
                          </a:solidFill>
                          <a:latin typeface="+mn-lt"/>
                          <a:ea typeface="+mn-ea"/>
                          <a:cs typeface="+mn-cs"/>
                        </a:rPr>
                        <a:t>Low</a:t>
                      </a:r>
                      <a:r>
                        <a:rPr kumimoji="0" lang="en-US" altLang="ko-KR" sz="2800" b="0" kern="1200" baseline="0" dirty="0" smtClean="0">
                          <a:solidFill>
                            <a:schemeClr val="tx1"/>
                          </a:solidFill>
                          <a:latin typeface="+mn-lt"/>
                          <a:ea typeface="+mn-ea"/>
                          <a:cs typeface="+mn-cs"/>
                        </a:rPr>
                        <a:t> </a:t>
                      </a:r>
                      <a:r>
                        <a:rPr kumimoji="0" lang="en-US" altLang="ko-KR" sz="2800" b="1" kern="1200" baseline="0" dirty="0" smtClean="0">
                          <a:solidFill>
                            <a:schemeClr val="tx1"/>
                          </a:solidFill>
                          <a:latin typeface="+mn-lt"/>
                          <a:ea typeface="+mn-ea"/>
                          <a:cs typeface="+mn-cs"/>
                        </a:rPr>
                        <a:t>prediction overhead </a:t>
                      </a:r>
                      <a:r>
                        <a:rPr kumimoji="0" lang="en-US" altLang="ko-KR" sz="2800" b="0" kern="1200" baseline="0" dirty="0" smtClean="0">
                          <a:solidFill>
                            <a:schemeClr val="tx1"/>
                          </a:solidFill>
                          <a:latin typeface="+mn-lt"/>
                          <a:ea typeface="+mn-ea"/>
                          <a:cs typeface="+mn-cs"/>
                        </a:rPr>
                        <a:t>and </a:t>
                      </a:r>
                      <a:r>
                        <a:rPr kumimoji="0" lang="en-US" altLang="ko-KR" sz="2800" b="1" kern="1200" baseline="0" dirty="0" err="1" smtClean="0">
                          <a:solidFill>
                            <a:schemeClr val="tx1"/>
                          </a:solidFill>
                          <a:latin typeface="+mn-lt"/>
                          <a:ea typeface="+mn-ea"/>
                          <a:cs typeface="+mn-cs"/>
                        </a:rPr>
                        <a:t>misprediction</a:t>
                      </a:r>
                      <a:r>
                        <a:rPr kumimoji="0" lang="en-US" altLang="ko-KR" sz="2800" b="1" kern="1200" baseline="0" dirty="0" smtClean="0">
                          <a:solidFill>
                            <a:schemeClr val="tx1"/>
                          </a:solidFill>
                          <a:latin typeface="+mn-lt"/>
                          <a:ea typeface="+mn-ea"/>
                          <a:cs typeface="+mn-cs"/>
                        </a:rPr>
                        <a:t> cost</a:t>
                      </a:r>
                      <a:endParaRPr kumimoji="0" lang="en-US" altLang="ko-KR" sz="2800" b="1" kern="1200" dirty="0" smtClean="0">
                        <a:solidFill>
                          <a:schemeClr val="tx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7" name="TextBox 6"/>
          <p:cNvSpPr txBox="1"/>
          <p:nvPr/>
        </p:nvSpPr>
        <p:spPr>
          <a:xfrm>
            <a:off x="1380057" y="3741003"/>
            <a:ext cx="2782994" cy="1200329"/>
          </a:xfrm>
          <a:prstGeom prst="rect">
            <a:avLst/>
          </a:prstGeom>
          <a:noFill/>
        </p:spPr>
        <p:txBody>
          <a:bodyPr wrap="square" rtlCol="0">
            <a:spAutoFit/>
          </a:bodyPr>
          <a:lstStyle/>
          <a:p>
            <a:pPr algn="ctr"/>
            <a:r>
              <a:rPr lang="en-US" sz="2400" b="1" dirty="0" smtClean="0">
                <a:solidFill>
                  <a:srgbClr val="C00000"/>
                </a:solidFill>
              </a:rPr>
              <a:t>In our workload, </a:t>
            </a:r>
          </a:p>
          <a:p>
            <a:pPr algn="ctr"/>
            <a:r>
              <a:rPr lang="en-US" sz="2400" b="1" dirty="0" smtClean="0">
                <a:solidFill>
                  <a:srgbClr val="C00000"/>
                </a:solidFill>
              </a:rPr>
              <a:t>4% queries with</a:t>
            </a:r>
          </a:p>
          <a:p>
            <a:pPr algn="ctr"/>
            <a:r>
              <a:rPr lang="en-US" sz="2400" b="1" dirty="0" smtClean="0">
                <a:solidFill>
                  <a:srgbClr val="C00000"/>
                </a:solidFill>
              </a:rPr>
              <a:t>&gt; 80 </a:t>
            </a:r>
            <a:r>
              <a:rPr lang="en-US" sz="2400" b="1" dirty="0" err="1" smtClean="0">
                <a:solidFill>
                  <a:srgbClr val="C00000"/>
                </a:solidFill>
              </a:rPr>
              <a:t>ms</a:t>
            </a:r>
            <a:endParaRPr lang="en-US" sz="2400" b="1" dirty="0">
              <a:solidFill>
                <a:srgbClr val="C00000"/>
              </a:solidFill>
            </a:endParaRPr>
          </a:p>
        </p:txBody>
      </p:sp>
      <p:sp>
        <p:nvSpPr>
          <p:cNvPr id="8" name="Down Arrow 7"/>
          <p:cNvSpPr/>
          <p:nvPr/>
        </p:nvSpPr>
        <p:spPr>
          <a:xfrm rot="16200000">
            <a:off x="4510245" y="4183279"/>
            <a:ext cx="323555" cy="315774"/>
          </a:xfrm>
          <a:prstGeom prst="down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9" name="TextBox 8"/>
          <p:cNvSpPr txBox="1"/>
          <p:nvPr/>
        </p:nvSpPr>
        <p:spPr>
          <a:xfrm>
            <a:off x="5494857" y="3752671"/>
            <a:ext cx="2353743" cy="1200329"/>
          </a:xfrm>
          <a:prstGeom prst="rect">
            <a:avLst/>
          </a:prstGeom>
          <a:noFill/>
        </p:spPr>
        <p:txBody>
          <a:bodyPr wrap="square" rtlCol="0">
            <a:spAutoFit/>
          </a:bodyPr>
          <a:lstStyle/>
          <a:p>
            <a:pPr algn="ctr"/>
            <a:r>
              <a:rPr lang="en-US" sz="2400" b="1" dirty="0" smtClean="0">
                <a:solidFill>
                  <a:srgbClr val="C00000"/>
                </a:solidFill>
              </a:rPr>
              <a:t>At least 3% must be identified (75% recall)</a:t>
            </a:r>
            <a:endParaRPr lang="en-US" sz="2400" b="1" dirty="0">
              <a:solidFill>
                <a:srgbClr val="C00000"/>
              </a:solidFill>
            </a:endParaRPr>
          </a:p>
        </p:txBody>
      </p:sp>
      <p:sp>
        <p:nvSpPr>
          <p:cNvPr id="12" name="Content Placeholder 2"/>
          <p:cNvSpPr txBox="1">
            <a:spLocks/>
          </p:cNvSpPr>
          <p:nvPr/>
        </p:nvSpPr>
        <p:spPr>
          <a:xfrm>
            <a:off x="3957" y="5591175"/>
            <a:ext cx="9144001" cy="1038225"/>
          </a:xfrm>
          <a:prstGeom prst="rect">
            <a:avLst/>
          </a:prstGeom>
        </p:spPr>
        <p:style>
          <a:lnRef idx="1">
            <a:schemeClr val="accent2"/>
          </a:lnRef>
          <a:fillRef idx="3">
            <a:schemeClr val="accent2"/>
          </a:fillRef>
          <a:effectRef idx="2">
            <a:schemeClr val="accent2"/>
          </a:effectRef>
          <a:fontRef idx="minor">
            <a:schemeClr val="lt1"/>
          </a:fontRef>
        </p:style>
        <p:txBody>
          <a:bodyPr vert="horz" lIns="91440" tIns="45720" rIns="91440" bIns="45720" rtlCol="0">
            <a:normAutofit fontScale="85000" lnSpcReduction="20000"/>
          </a:bodyPr>
          <a:lstStyle>
            <a:lvl1pPr marL="342900" indent="-342900" algn="l" defTabSz="914400" rtl="0" eaLnBrk="1" latinLnBrk="0" hangingPunct="1">
              <a:spcBef>
                <a:spcPct val="20000"/>
              </a:spcBef>
              <a:buFont typeface="Arial" pitchFamily="34" charset="0"/>
              <a:buChar char="•"/>
              <a:defRPr sz="3200" kern="1200">
                <a:solidFill>
                  <a:schemeClr val="lt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lt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lt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9pPr>
          </a:lstStyle>
          <a:p>
            <a:pPr marL="0" indent="0" algn="ctr">
              <a:buNone/>
            </a:pPr>
            <a:r>
              <a:rPr lang="en-US" sz="4000" dirty="0" smtClean="0"/>
              <a:t>Existing approaches:</a:t>
            </a:r>
          </a:p>
          <a:p>
            <a:pPr marL="0" indent="0" algn="ctr">
              <a:buNone/>
            </a:pPr>
            <a:r>
              <a:rPr lang="en-US" sz="4000" dirty="0" smtClean="0"/>
              <a:t>Lower accuracy and higher cost </a:t>
            </a:r>
            <a:endParaRPr lang="en-US" sz="4000" dirty="0"/>
          </a:p>
        </p:txBody>
      </p:sp>
      <p:sp>
        <p:nvSpPr>
          <p:cNvPr id="13" name="TextBox 12"/>
          <p:cNvSpPr txBox="1"/>
          <p:nvPr/>
        </p:nvSpPr>
        <p:spPr>
          <a:xfrm>
            <a:off x="838200" y="4783961"/>
            <a:ext cx="7924800" cy="461665"/>
          </a:xfrm>
          <a:prstGeom prst="rect">
            <a:avLst/>
          </a:prstGeom>
          <a:noFill/>
        </p:spPr>
        <p:txBody>
          <a:bodyPr wrap="square" rtlCol="0">
            <a:spAutoFit/>
          </a:bodyPr>
          <a:lstStyle/>
          <a:p>
            <a:r>
              <a:rPr lang="en-US" sz="2400" b="1" dirty="0" smtClean="0">
                <a:solidFill>
                  <a:schemeClr val="accent3"/>
                </a:solidFill>
              </a:rPr>
              <a:t> Prediction overhead of 0.75ms or less and high precision  </a:t>
            </a:r>
          </a:p>
        </p:txBody>
      </p:sp>
    </p:spTree>
    <p:extLst>
      <p:ext uri="{BB962C8B-B14F-4D97-AF65-F5344CB8AC3E}">
        <p14:creationId xmlns:p14="http://schemas.microsoft.com/office/powerpoint/2010/main" val="37675305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animBg="1"/>
      <p:bldP spid="9" grpId="0"/>
      <p:bldP spid="12" grpId="0" animBg="1"/>
      <p:bldP spid="1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534400" cy="1143000"/>
          </a:xfrm>
        </p:spPr>
        <p:txBody>
          <a:bodyPr>
            <a:normAutofit fontScale="90000"/>
          </a:bodyPr>
          <a:lstStyle/>
          <a:p>
            <a:r>
              <a:rPr lang="en-US" b="1" dirty="0" smtClean="0"/>
              <a:t>Accuracy: </a:t>
            </a:r>
            <a:br>
              <a:rPr lang="en-US" b="1" dirty="0" smtClean="0"/>
            </a:br>
            <a:r>
              <a:rPr lang="en-US" dirty="0" smtClean="0"/>
              <a:t>Predicting Early Termination</a:t>
            </a:r>
            <a:endParaRPr lang="en-US" dirty="0"/>
          </a:p>
        </p:txBody>
      </p:sp>
      <p:sp>
        <p:nvSpPr>
          <p:cNvPr id="3" name="Content Placeholder 2"/>
          <p:cNvSpPr>
            <a:spLocks noGrp="1"/>
          </p:cNvSpPr>
          <p:nvPr>
            <p:ph idx="1"/>
          </p:nvPr>
        </p:nvSpPr>
        <p:spPr>
          <a:xfrm>
            <a:off x="477235" y="1293162"/>
            <a:ext cx="8229600" cy="5181600"/>
          </a:xfrm>
        </p:spPr>
        <p:txBody>
          <a:bodyPr>
            <a:normAutofit fontScale="92500" lnSpcReduction="10000"/>
          </a:bodyPr>
          <a:lstStyle/>
          <a:p>
            <a:pPr lvl="1"/>
            <a:endParaRPr lang="en-US" dirty="0" smtClean="0"/>
          </a:p>
          <a:p>
            <a:pPr lvl="1"/>
            <a:endParaRPr lang="en-US" dirty="0"/>
          </a:p>
          <a:p>
            <a:pPr lvl="1"/>
            <a:endParaRPr lang="en-US" dirty="0" smtClean="0"/>
          </a:p>
          <a:p>
            <a:pPr lvl="1"/>
            <a:endParaRPr lang="en-US" dirty="0" smtClean="0"/>
          </a:p>
          <a:p>
            <a:pPr lvl="1"/>
            <a:endParaRPr lang="en-US" u="sng" dirty="0" smtClean="0"/>
          </a:p>
          <a:p>
            <a:pPr lvl="1"/>
            <a:endParaRPr lang="en-US" u="sng" dirty="0" smtClean="0"/>
          </a:p>
          <a:p>
            <a:pPr lvl="1"/>
            <a:endParaRPr lang="en-US" sz="1400" dirty="0" smtClean="0"/>
          </a:p>
          <a:p>
            <a:pPr lvl="4"/>
            <a:endParaRPr lang="en-US" dirty="0" smtClean="0"/>
          </a:p>
          <a:p>
            <a:pPr>
              <a:buClr>
                <a:schemeClr val="bg1"/>
              </a:buClr>
            </a:pPr>
            <a:r>
              <a:rPr lang="en-US" dirty="0" smtClean="0"/>
              <a:t>Only some limited portion contributes to top-k relevant results</a:t>
            </a:r>
          </a:p>
          <a:p>
            <a:pPr>
              <a:buClr>
                <a:schemeClr val="bg1"/>
              </a:buClr>
            </a:pPr>
            <a:r>
              <a:rPr lang="en-US" sz="3500" dirty="0" smtClean="0"/>
              <a:t>Such portion depends on keyword (or score distribution more exactly)</a:t>
            </a:r>
          </a:p>
        </p:txBody>
      </p:sp>
      <p:sp>
        <p:nvSpPr>
          <p:cNvPr id="4" name="Slide Number Placeholder 3"/>
          <p:cNvSpPr>
            <a:spLocks noGrp="1"/>
          </p:cNvSpPr>
          <p:nvPr>
            <p:ph type="sldNum" sz="quarter" idx="12"/>
          </p:nvPr>
        </p:nvSpPr>
        <p:spPr/>
        <p:txBody>
          <a:bodyPr/>
          <a:lstStyle/>
          <a:p>
            <a:fld id="{62B42581-2393-4382-BFCF-F1A34541B37E}" type="slidenum">
              <a:rPr lang="en-US" smtClean="0"/>
              <a:pPr/>
              <a:t>15</a:t>
            </a:fld>
            <a:endParaRPr lang="en-US"/>
          </a:p>
        </p:txBody>
      </p:sp>
      <p:grpSp>
        <p:nvGrpSpPr>
          <p:cNvPr id="56" name="Group 55"/>
          <p:cNvGrpSpPr/>
          <p:nvPr/>
        </p:nvGrpSpPr>
        <p:grpSpPr>
          <a:xfrm>
            <a:off x="2592299" y="3406915"/>
            <a:ext cx="6094499" cy="707886"/>
            <a:chOff x="3036868" y="2708345"/>
            <a:chExt cx="5114638" cy="592672"/>
          </a:xfrm>
        </p:grpSpPr>
        <p:grpSp>
          <p:nvGrpSpPr>
            <p:cNvPr id="57" name="Group 56"/>
            <p:cNvGrpSpPr/>
            <p:nvPr/>
          </p:nvGrpSpPr>
          <p:grpSpPr>
            <a:xfrm>
              <a:off x="3036868" y="2841670"/>
              <a:ext cx="3017838" cy="228599"/>
              <a:chOff x="3036868" y="2841670"/>
              <a:chExt cx="3017838" cy="228599"/>
            </a:xfrm>
          </p:grpSpPr>
          <p:sp>
            <p:nvSpPr>
              <p:cNvPr id="60" name="직사각형 63"/>
              <p:cNvSpPr/>
              <p:nvPr/>
            </p:nvSpPr>
            <p:spPr bwMode="auto">
              <a:xfrm>
                <a:off x="3036868" y="2841670"/>
                <a:ext cx="168275" cy="228599"/>
              </a:xfrm>
              <a:prstGeom prst="rect">
                <a:avLst/>
              </a:prstGeom>
              <a:ln>
                <a:solidFill>
                  <a:schemeClr val="tx2"/>
                </a:solidFill>
              </a:ln>
            </p:spPr>
            <p:style>
              <a:lnRef idx="2">
                <a:schemeClr val="accent1"/>
              </a:lnRef>
              <a:fillRef idx="1">
                <a:schemeClr val="lt1"/>
              </a:fillRef>
              <a:effectRef idx="0">
                <a:schemeClr val="accent1"/>
              </a:effectRef>
              <a:fontRef idx="minor">
                <a:schemeClr val="dk1"/>
              </a:fontRef>
            </p:style>
            <p:txBody>
              <a:bodyPr anchor="ctr"/>
              <a:lstStyle/>
              <a:p>
                <a:pPr algn="ctr" fontAlgn="auto">
                  <a:spcBef>
                    <a:spcPts val="0"/>
                  </a:spcBef>
                  <a:spcAft>
                    <a:spcPts val="0"/>
                  </a:spcAft>
                  <a:defRPr/>
                </a:pPr>
                <a:endParaRPr lang="en-US"/>
              </a:p>
            </p:txBody>
          </p:sp>
          <p:sp>
            <p:nvSpPr>
              <p:cNvPr id="61" name="직사각형 64"/>
              <p:cNvSpPr/>
              <p:nvPr/>
            </p:nvSpPr>
            <p:spPr bwMode="auto">
              <a:xfrm>
                <a:off x="3205143" y="2841670"/>
                <a:ext cx="166688" cy="228599"/>
              </a:xfrm>
              <a:prstGeom prst="rect">
                <a:avLst/>
              </a:prstGeom>
              <a:ln>
                <a:solidFill>
                  <a:schemeClr val="tx2"/>
                </a:solidFill>
              </a:ln>
            </p:spPr>
            <p:style>
              <a:lnRef idx="2">
                <a:schemeClr val="accent1"/>
              </a:lnRef>
              <a:fillRef idx="1">
                <a:schemeClr val="lt1"/>
              </a:fillRef>
              <a:effectRef idx="0">
                <a:schemeClr val="accent1"/>
              </a:effectRef>
              <a:fontRef idx="minor">
                <a:schemeClr val="dk1"/>
              </a:fontRef>
            </p:style>
            <p:txBody>
              <a:bodyPr anchor="ctr"/>
              <a:lstStyle/>
              <a:p>
                <a:pPr algn="ctr" fontAlgn="auto">
                  <a:spcBef>
                    <a:spcPts val="0"/>
                  </a:spcBef>
                  <a:spcAft>
                    <a:spcPts val="0"/>
                  </a:spcAft>
                  <a:defRPr/>
                </a:pPr>
                <a:endParaRPr lang="en-US"/>
              </a:p>
            </p:txBody>
          </p:sp>
          <p:sp>
            <p:nvSpPr>
              <p:cNvPr id="62" name="직사각형 65"/>
              <p:cNvSpPr/>
              <p:nvPr/>
            </p:nvSpPr>
            <p:spPr bwMode="auto">
              <a:xfrm>
                <a:off x="3371831" y="2841670"/>
                <a:ext cx="168275" cy="228599"/>
              </a:xfrm>
              <a:prstGeom prst="rect">
                <a:avLst/>
              </a:prstGeom>
              <a:noFill/>
              <a:ln>
                <a:solidFill>
                  <a:schemeClr val="tx2"/>
                </a:solidFill>
              </a:ln>
            </p:spPr>
            <p:style>
              <a:lnRef idx="2">
                <a:schemeClr val="accent1"/>
              </a:lnRef>
              <a:fillRef idx="1">
                <a:schemeClr val="lt1"/>
              </a:fillRef>
              <a:effectRef idx="0">
                <a:schemeClr val="accent1"/>
              </a:effectRef>
              <a:fontRef idx="minor">
                <a:schemeClr val="dk1"/>
              </a:fontRef>
            </p:style>
            <p:txBody>
              <a:bodyPr anchor="ctr"/>
              <a:lstStyle/>
              <a:p>
                <a:pPr algn="ctr" fontAlgn="auto">
                  <a:spcBef>
                    <a:spcPts val="0"/>
                  </a:spcBef>
                  <a:spcAft>
                    <a:spcPts val="0"/>
                  </a:spcAft>
                  <a:defRPr/>
                </a:pPr>
                <a:endParaRPr lang="en-US"/>
              </a:p>
            </p:txBody>
          </p:sp>
          <p:sp>
            <p:nvSpPr>
              <p:cNvPr id="63" name="직사각형 66"/>
              <p:cNvSpPr/>
              <p:nvPr/>
            </p:nvSpPr>
            <p:spPr bwMode="auto">
              <a:xfrm>
                <a:off x="3540106" y="2841670"/>
                <a:ext cx="166687" cy="228599"/>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4" name="직사각형 67"/>
              <p:cNvSpPr/>
              <p:nvPr/>
            </p:nvSpPr>
            <p:spPr bwMode="auto">
              <a:xfrm>
                <a:off x="3706793" y="2841670"/>
                <a:ext cx="168275" cy="228599"/>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5" name="직사각형 68"/>
              <p:cNvSpPr/>
              <p:nvPr/>
            </p:nvSpPr>
            <p:spPr bwMode="auto">
              <a:xfrm>
                <a:off x="3875068" y="2841670"/>
                <a:ext cx="168275" cy="228599"/>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6" name="직사각형 69"/>
              <p:cNvSpPr/>
              <p:nvPr/>
            </p:nvSpPr>
            <p:spPr bwMode="auto">
              <a:xfrm>
                <a:off x="4043343" y="2841670"/>
                <a:ext cx="166688" cy="228599"/>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7" name="직사각형 70"/>
              <p:cNvSpPr/>
              <p:nvPr/>
            </p:nvSpPr>
            <p:spPr bwMode="auto">
              <a:xfrm>
                <a:off x="4210031" y="2841670"/>
                <a:ext cx="168275" cy="228599"/>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8" name="직사각형 71"/>
              <p:cNvSpPr/>
              <p:nvPr/>
            </p:nvSpPr>
            <p:spPr bwMode="auto">
              <a:xfrm>
                <a:off x="4378306" y="2841670"/>
                <a:ext cx="166687" cy="228599"/>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9" name="직사각형 72"/>
              <p:cNvSpPr/>
              <p:nvPr/>
            </p:nvSpPr>
            <p:spPr bwMode="auto">
              <a:xfrm>
                <a:off x="4544993" y="2841670"/>
                <a:ext cx="168275" cy="228599"/>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0" name="직사각형 73"/>
              <p:cNvSpPr/>
              <p:nvPr/>
            </p:nvSpPr>
            <p:spPr bwMode="auto">
              <a:xfrm>
                <a:off x="4713268" y="2841670"/>
                <a:ext cx="168275" cy="228599"/>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1" name="직사각형 74"/>
              <p:cNvSpPr/>
              <p:nvPr/>
            </p:nvSpPr>
            <p:spPr bwMode="auto">
              <a:xfrm>
                <a:off x="4881543" y="2841670"/>
                <a:ext cx="166688" cy="228599"/>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2" name="직사각형 75"/>
              <p:cNvSpPr/>
              <p:nvPr/>
            </p:nvSpPr>
            <p:spPr bwMode="auto">
              <a:xfrm>
                <a:off x="5048231" y="2841670"/>
                <a:ext cx="168275" cy="228599"/>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3" name="직사각형 76"/>
              <p:cNvSpPr/>
              <p:nvPr/>
            </p:nvSpPr>
            <p:spPr bwMode="auto">
              <a:xfrm>
                <a:off x="5216506" y="2841670"/>
                <a:ext cx="166687" cy="228599"/>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4" name="직사각형 77"/>
              <p:cNvSpPr/>
              <p:nvPr/>
            </p:nvSpPr>
            <p:spPr bwMode="auto">
              <a:xfrm>
                <a:off x="5383193" y="2841670"/>
                <a:ext cx="168275" cy="228599"/>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5" name="직사각형 78"/>
              <p:cNvSpPr/>
              <p:nvPr/>
            </p:nvSpPr>
            <p:spPr bwMode="auto">
              <a:xfrm>
                <a:off x="5551468" y="2841670"/>
                <a:ext cx="168275" cy="228599"/>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6" name="직사각형 79"/>
              <p:cNvSpPr/>
              <p:nvPr/>
            </p:nvSpPr>
            <p:spPr bwMode="auto">
              <a:xfrm>
                <a:off x="5719743" y="2841670"/>
                <a:ext cx="166688" cy="228599"/>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7" name="직사각형 80"/>
              <p:cNvSpPr/>
              <p:nvPr/>
            </p:nvSpPr>
            <p:spPr bwMode="auto">
              <a:xfrm>
                <a:off x="5886431" y="2841670"/>
                <a:ext cx="168275" cy="228599"/>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58" name="TextBox 109"/>
            <p:cNvSpPr txBox="1">
              <a:spLocks noChangeArrowheads="1"/>
            </p:cNvSpPr>
            <p:nvPr/>
          </p:nvSpPr>
          <p:spPr bwMode="auto">
            <a:xfrm>
              <a:off x="5913657" y="2708345"/>
              <a:ext cx="2237849" cy="592672"/>
            </a:xfrm>
            <a:prstGeom prst="rect">
              <a:avLst/>
            </a:prstGeom>
            <a:noFill/>
            <a:ln>
              <a:noFill/>
            </a:ln>
          </p:spPr>
          <p:txBody>
            <a:bodyPr wrap="squar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US" sz="2000" b="1" dirty="0" smtClean="0"/>
                <a:t>Inverted index for “SIGIR”</a:t>
              </a:r>
              <a:endParaRPr lang="en-US" sz="2000" b="1" dirty="0"/>
            </a:p>
          </p:txBody>
        </p:sp>
      </p:grpSp>
      <p:grpSp>
        <p:nvGrpSpPr>
          <p:cNvPr id="96" name="Group 95"/>
          <p:cNvGrpSpPr/>
          <p:nvPr/>
        </p:nvGrpSpPr>
        <p:grpSpPr>
          <a:xfrm>
            <a:off x="2482645" y="3904830"/>
            <a:ext cx="1925564" cy="477253"/>
            <a:chOff x="2699778" y="2988320"/>
            <a:chExt cx="1527010" cy="369216"/>
          </a:xfrm>
        </p:grpSpPr>
        <p:sp>
          <p:nvSpPr>
            <p:cNvPr id="97" name="TextBox 104"/>
            <p:cNvSpPr txBox="1">
              <a:spLocks noChangeArrowheads="1"/>
            </p:cNvSpPr>
            <p:nvPr/>
          </p:nvSpPr>
          <p:spPr bwMode="auto">
            <a:xfrm>
              <a:off x="2699778" y="3048000"/>
              <a:ext cx="1527010" cy="3095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US" sz="2000" b="1" dirty="0" smtClean="0"/>
                <a:t>Processing</a:t>
              </a:r>
              <a:endParaRPr lang="en-US" sz="2000" b="1" dirty="0"/>
            </a:p>
          </p:txBody>
        </p:sp>
        <p:sp>
          <p:nvSpPr>
            <p:cNvPr id="98" name="Down Arrow 97"/>
            <p:cNvSpPr/>
            <p:nvPr/>
          </p:nvSpPr>
          <p:spPr>
            <a:xfrm rot="16200000">
              <a:off x="3414393" y="2330733"/>
              <a:ext cx="139854" cy="1455028"/>
            </a:xfrm>
            <a:prstGeom prst="downArrow">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400"/>
            </a:p>
          </p:txBody>
        </p:sp>
      </p:grpSp>
      <p:grpSp>
        <p:nvGrpSpPr>
          <p:cNvPr id="100" name="Group 99"/>
          <p:cNvGrpSpPr/>
          <p:nvPr/>
        </p:nvGrpSpPr>
        <p:grpSpPr>
          <a:xfrm>
            <a:off x="4370722" y="3839950"/>
            <a:ext cx="1836203" cy="542133"/>
            <a:chOff x="4197060" y="2938127"/>
            <a:chExt cx="1456145" cy="419409"/>
          </a:xfrm>
        </p:grpSpPr>
        <p:grpSp>
          <p:nvGrpSpPr>
            <p:cNvPr id="101" name="Group 100"/>
            <p:cNvGrpSpPr/>
            <p:nvPr/>
          </p:nvGrpSpPr>
          <p:grpSpPr>
            <a:xfrm>
              <a:off x="4217244" y="2938127"/>
              <a:ext cx="1421192" cy="304198"/>
              <a:chOff x="6686211" y="2405780"/>
              <a:chExt cx="3021644" cy="2362201"/>
            </a:xfrm>
          </p:grpSpPr>
          <p:cxnSp>
            <p:nvCxnSpPr>
              <p:cNvPr id="103" name="Straight Arrow Connector 102"/>
              <p:cNvCxnSpPr/>
              <p:nvPr/>
            </p:nvCxnSpPr>
            <p:spPr>
              <a:xfrm flipH="1">
                <a:off x="6686211" y="2405780"/>
                <a:ext cx="3" cy="2362201"/>
              </a:xfrm>
              <a:prstGeom prst="straightConnector1">
                <a:avLst/>
              </a:prstGeom>
              <a:ln w="15875">
                <a:prstDash val="solid"/>
                <a:tailEnd type="none"/>
              </a:ln>
            </p:spPr>
            <p:style>
              <a:lnRef idx="2">
                <a:schemeClr val="dk1"/>
              </a:lnRef>
              <a:fillRef idx="0">
                <a:schemeClr val="dk1"/>
              </a:fillRef>
              <a:effectRef idx="1">
                <a:schemeClr val="dk1"/>
              </a:effectRef>
              <a:fontRef idx="minor">
                <a:schemeClr val="tx1"/>
              </a:fontRef>
            </p:style>
          </p:cxnSp>
          <p:grpSp>
            <p:nvGrpSpPr>
              <p:cNvPr id="104" name="Group 20"/>
              <p:cNvGrpSpPr/>
              <p:nvPr/>
            </p:nvGrpSpPr>
            <p:grpSpPr>
              <a:xfrm>
                <a:off x="6694885" y="2416741"/>
                <a:ext cx="3012970" cy="2351240"/>
                <a:chOff x="3816585" y="1733550"/>
                <a:chExt cx="2736615" cy="2246787"/>
              </a:xfrm>
            </p:grpSpPr>
            <p:cxnSp>
              <p:nvCxnSpPr>
                <p:cNvPr id="105" name="Straight Arrow Connector 104"/>
                <p:cNvCxnSpPr/>
                <p:nvPr/>
              </p:nvCxnSpPr>
              <p:spPr>
                <a:xfrm>
                  <a:off x="6553200" y="1733550"/>
                  <a:ext cx="0" cy="2246787"/>
                </a:xfrm>
                <a:prstGeom prst="straightConnector1">
                  <a:avLst/>
                </a:prstGeom>
                <a:ln w="15875">
                  <a:prstDash val="solid"/>
                  <a:tailEnd type="none"/>
                </a:ln>
              </p:spPr>
              <p:style>
                <a:lnRef idx="2">
                  <a:schemeClr val="dk1"/>
                </a:lnRef>
                <a:fillRef idx="0">
                  <a:schemeClr val="dk1"/>
                </a:fillRef>
                <a:effectRef idx="1">
                  <a:schemeClr val="dk1"/>
                </a:effectRef>
                <a:fontRef idx="minor">
                  <a:schemeClr val="tx1"/>
                </a:fontRef>
              </p:style>
            </p:cxnSp>
            <p:sp>
              <p:nvSpPr>
                <p:cNvPr id="106" name="Left-Right Arrow 105"/>
                <p:cNvSpPr/>
                <p:nvPr/>
              </p:nvSpPr>
              <p:spPr>
                <a:xfrm>
                  <a:off x="3816585" y="2004483"/>
                  <a:ext cx="2712615" cy="1282932"/>
                </a:xfrm>
                <a:prstGeom prst="leftRightArrow">
                  <a:avLst/>
                </a:prstGeom>
              </p:spPr>
              <p:style>
                <a:lnRef idx="0">
                  <a:schemeClr val="dk1"/>
                </a:lnRef>
                <a:fillRef idx="3">
                  <a:schemeClr val="dk1"/>
                </a:fillRef>
                <a:effectRef idx="3">
                  <a:schemeClr val="dk1"/>
                </a:effectRef>
                <a:fontRef idx="minor">
                  <a:schemeClr val="lt1"/>
                </a:fontRef>
              </p:style>
              <p:txBody>
                <a:bodyPr rtlCol="0" anchor="ctr"/>
                <a:lstStyle/>
                <a:p>
                  <a:pPr algn="ctr"/>
                  <a:endParaRPr lang="en-US"/>
                </a:p>
              </p:txBody>
            </p:sp>
          </p:grpSp>
        </p:grpSp>
        <p:sp>
          <p:nvSpPr>
            <p:cNvPr id="102" name="TextBox 104"/>
            <p:cNvSpPr txBox="1">
              <a:spLocks noChangeArrowheads="1"/>
            </p:cNvSpPr>
            <p:nvPr/>
          </p:nvSpPr>
          <p:spPr bwMode="auto">
            <a:xfrm>
              <a:off x="4197060" y="3048000"/>
              <a:ext cx="1456145" cy="3095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US" sz="2000" b="1" dirty="0" smtClean="0">
                  <a:solidFill>
                    <a:srgbClr val="C00000"/>
                  </a:solidFill>
                </a:rPr>
                <a:t>Not evaluated</a:t>
              </a:r>
              <a:endParaRPr lang="en-US" sz="2000" b="1" dirty="0">
                <a:solidFill>
                  <a:srgbClr val="C00000"/>
                </a:solidFill>
              </a:endParaRPr>
            </a:p>
          </p:txBody>
        </p:sp>
      </p:grpSp>
      <p:grpSp>
        <p:nvGrpSpPr>
          <p:cNvPr id="5" name="Group 4"/>
          <p:cNvGrpSpPr/>
          <p:nvPr/>
        </p:nvGrpSpPr>
        <p:grpSpPr>
          <a:xfrm>
            <a:off x="609600" y="1752600"/>
            <a:ext cx="8686800" cy="1012686"/>
            <a:chOff x="609600" y="1752600"/>
            <a:chExt cx="8686800" cy="1012686"/>
          </a:xfrm>
        </p:grpSpPr>
        <p:grpSp>
          <p:nvGrpSpPr>
            <p:cNvPr id="78" name="Group 77"/>
            <p:cNvGrpSpPr/>
            <p:nvPr/>
          </p:nvGrpSpPr>
          <p:grpSpPr>
            <a:xfrm>
              <a:off x="609600" y="1752600"/>
              <a:ext cx="7467600" cy="876813"/>
              <a:chOff x="1214417" y="1323292"/>
              <a:chExt cx="5921953" cy="678326"/>
            </a:xfrm>
          </p:grpSpPr>
          <p:sp>
            <p:nvSpPr>
              <p:cNvPr id="79" name="직사각형 132"/>
              <p:cNvSpPr/>
              <p:nvPr/>
            </p:nvSpPr>
            <p:spPr>
              <a:xfrm>
                <a:off x="1535509" y="1649569"/>
                <a:ext cx="631473" cy="352049"/>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r>
                  <a:rPr lang="en-US" dirty="0" smtClean="0">
                    <a:solidFill>
                      <a:schemeClr val="tx1"/>
                    </a:solidFill>
                  </a:rPr>
                  <a:t>Doc 1</a:t>
                </a:r>
                <a:endParaRPr lang="en-US" dirty="0">
                  <a:solidFill>
                    <a:schemeClr val="tx1"/>
                  </a:solidFill>
                </a:endParaRPr>
              </a:p>
            </p:txBody>
          </p:sp>
          <p:sp>
            <p:nvSpPr>
              <p:cNvPr id="80" name="직사각형 133"/>
              <p:cNvSpPr/>
              <p:nvPr/>
            </p:nvSpPr>
            <p:spPr>
              <a:xfrm>
                <a:off x="2100265" y="1649569"/>
                <a:ext cx="630774" cy="352049"/>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r>
                  <a:rPr lang="en-US" dirty="0" smtClean="0">
                    <a:solidFill>
                      <a:schemeClr val="tx1"/>
                    </a:solidFill>
                  </a:rPr>
                  <a:t>Doc 2</a:t>
                </a:r>
              </a:p>
            </p:txBody>
          </p:sp>
          <p:sp>
            <p:nvSpPr>
              <p:cNvPr id="81" name="직사각형 132"/>
              <p:cNvSpPr/>
              <p:nvPr/>
            </p:nvSpPr>
            <p:spPr>
              <a:xfrm>
                <a:off x="2653591" y="1649569"/>
                <a:ext cx="631473" cy="352049"/>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r>
                  <a:rPr lang="en-US" dirty="0" smtClean="0">
                    <a:solidFill>
                      <a:schemeClr val="tx1"/>
                    </a:solidFill>
                  </a:rPr>
                  <a:t>Doc 3</a:t>
                </a:r>
                <a:endParaRPr lang="en-US" dirty="0">
                  <a:solidFill>
                    <a:schemeClr val="tx1"/>
                  </a:solidFill>
                </a:endParaRPr>
              </a:p>
            </p:txBody>
          </p:sp>
          <p:sp>
            <p:nvSpPr>
              <p:cNvPr id="82" name="직사각형 133"/>
              <p:cNvSpPr/>
              <p:nvPr/>
            </p:nvSpPr>
            <p:spPr>
              <a:xfrm>
                <a:off x="3218346" y="1649569"/>
                <a:ext cx="1628033" cy="352049"/>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r>
                  <a:rPr lang="en-US" dirty="0" smtClean="0">
                    <a:solidFill>
                      <a:schemeClr val="tx1"/>
                    </a:solidFill>
                  </a:rPr>
                  <a:t>…….</a:t>
                </a:r>
              </a:p>
            </p:txBody>
          </p:sp>
          <p:sp>
            <p:nvSpPr>
              <p:cNvPr id="83" name="직사각형 132"/>
              <p:cNvSpPr/>
              <p:nvPr/>
            </p:nvSpPr>
            <p:spPr>
              <a:xfrm>
                <a:off x="4779674" y="1649569"/>
                <a:ext cx="780016" cy="352049"/>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r>
                  <a:rPr lang="en-US" dirty="0" smtClean="0">
                    <a:solidFill>
                      <a:schemeClr val="tx1"/>
                    </a:solidFill>
                  </a:rPr>
                  <a:t>Doc N-2</a:t>
                </a:r>
                <a:endParaRPr lang="en-US" dirty="0">
                  <a:solidFill>
                    <a:schemeClr val="tx1"/>
                  </a:solidFill>
                </a:endParaRPr>
              </a:p>
            </p:txBody>
          </p:sp>
          <p:sp>
            <p:nvSpPr>
              <p:cNvPr id="84" name="직사각형 133"/>
              <p:cNvSpPr/>
              <p:nvPr/>
            </p:nvSpPr>
            <p:spPr>
              <a:xfrm>
                <a:off x="5479421" y="1649569"/>
                <a:ext cx="789785" cy="352049"/>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r>
                  <a:rPr lang="en-US" dirty="0" smtClean="0">
                    <a:solidFill>
                      <a:schemeClr val="tx1"/>
                    </a:solidFill>
                  </a:rPr>
                  <a:t>Doc N-1</a:t>
                </a:r>
              </a:p>
            </p:txBody>
          </p:sp>
          <p:sp>
            <p:nvSpPr>
              <p:cNvPr id="85" name="직사각형 132"/>
              <p:cNvSpPr/>
              <p:nvPr/>
            </p:nvSpPr>
            <p:spPr>
              <a:xfrm>
                <a:off x="6169521" y="1649569"/>
                <a:ext cx="640822" cy="352049"/>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r>
                  <a:rPr lang="en-US" dirty="0" smtClean="0">
                    <a:solidFill>
                      <a:schemeClr val="tx1"/>
                    </a:solidFill>
                  </a:rPr>
                  <a:t>Doc N</a:t>
                </a:r>
                <a:endParaRPr lang="en-US" dirty="0">
                  <a:solidFill>
                    <a:schemeClr val="tx1"/>
                  </a:solidFill>
                </a:endParaRPr>
              </a:p>
            </p:txBody>
          </p:sp>
          <p:sp>
            <p:nvSpPr>
              <p:cNvPr id="86" name="TextBox 104"/>
              <p:cNvSpPr txBox="1">
                <a:spLocks noChangeArrowheads="1"/>
              </p:cNvSpPr>
              <p:nvPr/>
            </p:nvSpPr>
            <p:spPr bwMode="auto">
              <a:xfrm>
                <a:off x="3034687" y="1330087"/>
                <a:ext cx="2304157" cy="3095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US" sz="2000" b="1" dirty="0" smtClean="0"/>
                  <a:t>Docs sorted by static rank</a:t>
                </a:r>
                <a:endParaRPr lang="en-US" sz="2000" b="1" dirty="0"/>
              </a:p>
            </p:txBody>
          </p:sp>
          <p:sp>
            <p:nvSpPr>
              <p:cNvPr id="87" name="TextBox 104"/>
              <p:cNvSpPr txBox="1">
                <a:spLocks noChangeArrowheads="1"/>
              </p:cNvSpPr>
              <p:nvPr/>
            </p:nvSpPr>
            <p:spPr bwMode="auto">
              <a:xfrm>
                <a:off x="1214417" y="1336740"/>
                <a:ext cx="867164" cy="3095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US" sz="2000" b="1" dirty="0" smtClean="0"/>
                  <a:t>Highest</a:t>
                </a:r>
                <a:endParaRPr lang="en-US" sz="2000" b="1" dirty="0"/>
              </a:p>
            </p:txBody>
          </p:sp>
          <p:sp>
            <p:nvSpPr>
              <p:cNvPr id="88" name="TextBox 104"/>
              <p:cNvSpPr txBox="1">
                <a:spLocks noChangeArrowheads="1"/>
              </p:cNvSpPr>
              <p:nvPr/>
            </p:nvSpPr>
            <p:spPr bwMode="auto">
              <a:xfrm>
                <a:off x="6269206" y="1323292"/>
                <a:ext cx="867164" cy="3095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US" sz="2000" b="1" dirty="0" smtClean="0"/>
                  <a:t>Lowest</a:t>
                </a:r>
                <a:endParaRPr lang="en-US" sz="2000" b="1" dirty="0"/>
              </a:p>
            </p:txBody>
          </p:sp>
        </p:grpSp>
        <p:sp>
          <p:nvSpPr>
            <p:cNvPr id="107" name="TextBox 109"/>
            <p:cNvSpPr txBox="1">
              <a:spLocks noChangeArrowheads="1"/>
            </p:cNvSpPr>
            <p:nvPr/>
          </p:nvSpPr>
          <p:spPr bwMode="auto">
            <a:xfrm>
              <a:off x="7407496" y="2057400"/>
              <a:ext cx="1888904" cy="707886"/>
            </a:xfrm>
            <a:prstGeom prst="rect">
              <a:avLst/>
            </a:prstGeom>
            <a:noFill/>
            <a:ln>
              <a:noFill/>
            </a:ln>
          </p:spPr>
          <p:txBody>
            <a:bodyPr wrap="squar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US" sz="2000" b="1" dirty="0" smtClean="0"/>
                <a:t>Web documents</a:t>
              </a:r>
              <a:endParaRPr lang="en-US" sz="2000" b="1" dirty="0"/>
            </a:p>
          </p:txBody>
        </p:sp>
      </p:grpSp>
      <p:sp>
        <p:nvSpPr>
          <p:cNvPr id="6" name="TextBox 5"/>
          <p:cNvSpPr txBox="1"/>
          <p:nvPr/>
        </p:nvSpPr>
        <p:spPr>
          <a:xfrm>
            <a:off x="3307364" y="2971800"/>
            <a:ext cx="655036" cy="369332"/>
          </a:xfrm>
          <a:prstGeom prst="rect">
            <a:avLst/>
          </a:prstGeom>
          <a:noFill/>
        </p:spPr>
        <p:txBody>
          <a:bodyPr wrap="square" rtlCol="0">
            <a:spAutoFit/>
          </a:bodyPr>
          <a:lstStyle/>
          <a:p>
            <a:r>
              <a:rPr lang="en-US" dirty="0" smtClean="0"/>
              <a:t>…….</a:t>
            </a:r>
            <a:endParaRPr lang="en-US" dirty="0"/>
          </a:p>
        </p:txBody>
      </p:sp>
      <p:sp>
        <p:nvSpPr>
          <p:cNvPr id="99" name="TextBox 98"/>
          <p:cNvSpPr txBox="1"/>
          <p:nvPr/>
        </p:nvSpPr>
        <p:spPr>
          <a:xfrm>
            <a:off x="5033977" y="2971800"/>
            <a:ext cx="655036" cy="369332"/>
          </a:xfrm>
          <a:prstGeom prst="rect">
            <a:avLst/>
          </a:prstGeom>
          <a:noFill/>
        </p:spPr>
        <p:txBody>
          <a:bodyPr wrap="square" rtlCol="0">
            <a:spAutoFit/>
          </a:bodyPr>
          <a:lstStyle/>
          <a:p>
            <a:r>
              <a:rPr lang="en-US" dirty="0" smtClean="0"/>
              <a:t>…….</a:t>
            </a:r>
            <a:endParaRPr lang="en-US" dirty="0"/>
          </a:p>
        </p:txBody>
      </p:sp>
      <p:grpSp>
        <p:nvGrpSpPr>
          <p:cNvPr id="14" name="Group 13"/>
          <p:cNvGrpSpPr/>
          <p:nvPr/>
        </p:nvGrpSpPr>
        <p:grpSpPr>
          <a:xfrm>
            <a:off x="1396864" y="2629413"/>
            <a:ext cx="5897767" cy="951987"/>
            <a:chOff x="1396864" y="2629413"/>
            <a:chExt cx="5897767" cy="951987"/>
          </a:xfrm>
        </p:grpSpPr>
        <p:grpSp>
          <p:nvGrpSpPr>
            <p:cNvPr id="89" name="Group 88"/>
            <p:cNvGrpSpPr/>
            <p:nvPr/>
          </p:nvGrpSpPr>
          <p:grpSpPr>
            <a:xfrm>
              <a:off x="1396864" y="2629413"/>
              <a:ext cx="5897767" cy="942875"/>
              <a:chOff x="1838733" y="2001618"/>
              <a:chExt cx="4677045" cy="729433"/>
            </a:xfrm>
          </p:grpSpPr>
          <p:cxnSp>
            <p:nvCxnSpPr>
              <p:cNvPr id="90" name="직선 연결선 6"/>
              <p:cNvCxnSpPr/>
              <p:nvPr/>
            </p:nvCxnSpPr>
            <p:spPr>
              <a:xfrm flipH="1" flipV="1">
                <a:off x="1838733" y="2001620"/>
                <a:ext cx="1000256" cy="724676"/>
              </a:xfrm>
              <a:prstGeom prst="line">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1" name="직선 연결선 6"/>
              <p:cNvCxnSpPr/>
              <p:nvPr/>
            </p:nvCxnSpPr>
            <p:spPr>
              <a:xfrm flipH="1" flipV="1">
                <a:off x="2945748" y="2011608"/>
                <a:ext cx="46713" cy="719443"/>
              </a:xfrm>
              <a:prstGeom prst="line">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2" name="직선 연결선 6"/>
              <p:cNvCxnSpPr/>
              <p:nvPr/>
            </p:nvCxnSpPr>
            <p:spPr>
              <a:xfrm flipH="1" flipV="1">
                <a:off x="4069560" y="2001618"/>
                <a:ext cx="46713" cy="719443"/>
              </a:xfrm>
              <a:prstGeom prst="line">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3" name="직선 연결선 6"/>
              <p:cNvCxnSpPr/>
              <p:nvPr/>
            </p:nvCxnSpPr>
            <p:spPr>
              <a:xfrm flipV="1">
                <a:off x="4302496" y="2001618"/>
                <a:ext cx="68349" cy="724677"/>
              </a:xfrm>
              <a:prstGeom prst="line">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4" name="직선 연결선 6"/>
              <p:cNvCxnSpPr>
                <a:stCxn id="76" idx="0"/>
              </p:cNvCxnSpPr>
              <p:nvPr/>
            </p:nvCxnSpPr>
            <p:spPr>
              <a:xfrm flipH="1" flipV="1">
                <a:off x="5263100" y="2001618"/>
                <a:ext cx="137566" cy="724680"/>
              </a:xfrm>
              <a:prstGeom prst="line">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5" name="직선 연결선 6"/>
              <p:cNvCxnSpPr>
                <a:stCxn id="77" idx="0"/>
              </p:cNvCxnSpPr>
              <p:nvPr/>
            </p:nvCxnSpPr>
            <p:spPr>
              <a:xfrm flipV="1">
                <a:off x="5558927" y="2011608"/>
                <a:ext cx="956851" cy="714690"/>
              </a:xfrm>
              <a:prstGeom prst="line">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cxnSp>
          <p:nvCxnSpPr>
            <p:cNvPr id="108" name="직선 연결선 6"/>
            <p:cNvCxnSpPr/>
            <p:nvPr/>
          </p:nvCxnSpPr>
          <p:spPr>
            <a:xfrm flipV="1">
              <a:off x="3091691" y="3354799"/>
              <a:ext cx="0" cy="217489"/>
            </a:xfrm>
            <a:prstGeom prst="line">
              <a:avLst/>
            </a:prstGeom>
            <a:ln w="127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9" name="직선 연결선 6"/>
            <p:cNvCxnSpPr/>
            <p:nvPr/>
          </p:nvCxnSpPr>
          <p:spPr>
            <a:xfrm flipV="1">
              <a:off x="3291258" y="3354799"/>
              <a:ext cx="0" cy="204577"/>
            </a:xfrm>
            <a:prstGeom prst="line">
              <a:avLst/>
            </a:prstGeom>
            <a:ln w="127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10" name="직선 연결선 6"/>
            <p:cNvCxnSpPr/>
            <p:nvPr/>
          </p:nvCxnSpPr>
          <p:spPr>
            <a:xfrm flipV="1">
              <a:off x="3491771" y="3359910"/>
              <a:ext cx="0" cy="217489"/>
            </a:xfrm>
            <a:prstGeom prst="line">
              <a:avLst/>
            </a:prstGeom>
            <a:ln w="127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11" name="직선 연결선 6"/>
            <p:cNvCxnSpPr/>
            <p:nvPr/>
          </p:nvCxnSpPr>
          <p:spPr>
            <a:xfrm flipV="1">
              <a:off x="3691338" y="3359910"/>
              <a:ext cx="0" cy="204577"/>
            </a:xfrm>
            <a:prstGeom prst="line">
              <a:avLst/>
            </a:prstGeom>
            <a:ln w="127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12" name="직선 연결선 6"/>
            <p:cNvCxnSpPr/>
            <p:nvPr/>
          </p:nvCxnSpPr>
          <p:spPr>
            <a:xfrm flipV="1">
              <a:off x="3886200" y="3352800"/>
              <a:ext cx="0" cy="217489"/>
            </a:xfrm>
            <a:prstGeom prst="line">
              <a:avLst/>
            </a:prstGeom>
            <a:ln w="127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13" name="직선 연결선 6"/>
            <p:cNvCxnSpPr/>
            <p:nvPr/>
          </p:nvCxnSpPr>
          <p:spPr>
            <a:xfrm flipV="1">
              <a:off x="4085767" y="3352800"/>
              <a:ext cx="0" cy="204577"/>
            </a:xfrm>
            <a:prstGeom prst="line">
              <a:avLst/>
            </a:prstGeom>
            <a:ln w="127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14" name="직선 연결선 6"/>
            <p:cNvCxnSpPr/>
            <p:nvPr/>
          </p:nvCxnSpPr>
          <p:spPr>
            <a:xfrm flipV="1">
              <a:off x="4720924" y="3358800"/>
              <a:ext cx="0" cy="217489"/>
            </a:xfrm>
            <a:prstGeom prst="line">
              <a:avLst/>
            </a:prstGeom>
            <a:ln w="127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15" name="직선 연결선 6"/>
            <p:cNvCxnSpPr/>
            <p:nvPr/>
          </p:nvCxnSpPr>
          <p:spPr>
            <a:xfrm flipV="1">
              <a:off x="4920491" y="3358800"/>
              <a:ext cx="0" cy="204577"/>
            </a:xfrm>
            <a:prstGeom prst="line">
              <a:avLst/>
            </a:prstGeom>
            <a:ln w="127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16" name="직선 연결선 6"/>
            <p:cNvCxnSpPr/>
            <p:nvPr/>
          </p:nvCxnSpPr>
          <p:spPr>
            <a:xfrm flipV="1">
              <a:off x="5121004" y="3363911"/>
              <a:ext cx="0" cy="217489"/>
            </a:xfrm>
            <a:prstGeom prst="line">
              <a:avLst/>
            </a:prstGeom>
            <a:ln w="127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17" name="직선 연결선 6"/>
            <p:cNvCxnSpPr/>
            <p:nvPr/>
          </p:nvCxnSpPr>
          <p:spPr>
            <a:xfrm flipV="1">
              <a:off x="5320571" y="3363911"/>
              <a:ext cx="0" cy="204577"/>
            </a:xfrm>
            <a:prstGeom prst="line">
              <a:avLst/>
            </a:prstGeom>
            <a:ln w="127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18" name="직선 연결선 6"/>
            <p:cNvCxnSpPr/>
            <p:nvPr/>
          </p:nvCxnSpPr>
          <p:spPr>
            <a:xfrm flipV="1">
              <a:off x="5515433" y="3356801"/>
              <a:ext cx="0" cy="217489"/>
            </a:xfrm>
            <a:prstGeom prst="line">
              <a:avLst/>
            </a:prstGeom>
            <a:ln w="127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19" name="직선 연결선 6"/>
            <p:cNvCxnSpPr/>
            <p:nvPr/>
          </p:nvCxnSpPr>
          <p:spPr>
            <a:xfrm flipV="1">
              <a:off x="5715000" y="3356801"/>
              <a:ext cx="0" cy="204577"/>
            </a:xfrm>
            <a:prstGeom prst="line">
              <a:avLst/>
            </a:prstGeom>
            <a:ln w="127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41606707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9"/>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96"/>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00"/>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9"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a:xfrm>
            <a:off x="201929" y="1189177"/>
            <a:ext cx="8740142" cy="4721292"/>
          </a:xfrm>
        </p:spPr>
        <p:txBody>
          <a:bodyPr/>
          <a:lstStyle/>
          <a:p>
            <a:pPr marL="342900" lvl="1" indent="-342900">
              <a:buClr>
                <a:schemeClr val="tx2"/>
              </a:buClr>
              <a:buFont typeface="Arial" pitchFamily="34" charset="0"/>
              <a:buChar char="•"/>
            </a:pPr>
            <a:r>
              <a:rPr lang="en-US" dirty="0" smtClean="0"/>
              <a:t>Term Features [</a:t>
            </a:r>
            <a:r>
              <a:rPr lang="en-US" sz="2200" dirty="0"/>
              <a:t>Macdonald et al., SIGIR 12</a:t>
            </a:r>
            <a:r>
              <a:rPr lang="en-US" sz="2200" dirty="0" smtClean="0"/>
              <a:t>]</a:t>
            </a:r>
            <a:endParaRPr lang="en-US" dirty="0" smtClean="0"/>
          </a:p>
          <a:p>
            <a:pPr lvl="1"/>
            <a:r>
              <a:rPr lang="en-US" dirty="0" smtClean="0"/>
              <a:t>IDF</a:t>
            </a:r>
            <a:r>
              <a:rPr lang="en-US" dirty="0"/>
              <a:t>, </a:t>
            </a:r>
            <a:r>
              <a:rPr lang="en-US" dirty="0" err="1"/>
              <a:t>NumPostings</a:t>
            </a:r>
            <a:endParaRPr lang="en-US" dirty="0"/>
          </a:p>
          <a:p>
            <a:pPr lvl="1"/>
            <a:r>
              <a:rPr lang="en-US" dirty="0"/>
              <a:t>Score (Arithmetic, Geometric, Harmonic means, max, </a:t>
            </a:r>
            <a:r>
              <a:rPr lang="en-US" dirty="0" err="1" smtClean="0"/>
              <a:t>var</a:t>
            </a:r>
            <a:r>
              <a:rPr lang="en-US" dirty="0" smtClean="0"/>
              <a:t>, gradient)</a:t>
            </a:r>
            <a:endParaRPr lang="en-US" dirty="0"/>
          </a:p>
          <a:p>
            <a:r>
              <a:rPr lang="en-US" dirty="0" smtClean="0">
                <a:solidFill>
                  <a:schemeClr val="bg1">
                    <a:lumMod val="85000"/>
                  </a:schemeClr>
                </a:solidFill>
              </a:rPr>
              <a:t>Query features</a:t>
            </a:r>
          </a:p>
          <a:p>
            <a:pPr lvl="1"/>
            <a:r>
              <a:rPr lang="en-US" dirty="0" err="1" smtClean="0">
                <a:solidFill>
                  <a:schemeClr val="bg1">
                    <a:lumMod val="85000"/>
                  </a:schemeClr>
                </a:solidFill>
              </a:rPr>
              <a:t>NumTerms</a:t>
            </a:r>
            <a:r>
              <a:rPr lang="en-US" dirty="0" smtClean="0">
                <a:solidFill>
                  <a:schemeClr val="bg1">
                    <a:lumMod val="85000"/>
                  </a:schemeClr>
                </a:solidFill>
              </a:rPr>
              <a:t> (before and after rewriting)</a:t>
            </a:r>
          </a:p>
          <a:p>
            <a:pPr lvl="1"/>
            <a:r>
              <a:rPr lang="en-US" dirty="0" smtClean="0">
                <a:solidFill>
                  <a:schemeClr val="bg1">
                    <a:lumMod val="85000"/>
                  </a:schemeClr>
                </a:solidFill>
              </a:rPr>
              <a:t>Relaxed</a:t>
            </a:r>
          </a:p>
          <a:p>
            <a:pPr lvl="1"/>
            <a:r>
              <a:rPr lang="en-US" dirty="0" smtClean="0">
                <a:solidFill>
                  <a:schemeClr val="bg1">
                    <a:lumMod val="85000"/>
                  </a:schemeClr>
                </a:solidFill>
              </a:rPr>
              <a:t>Language</a:t>
            </a:r>
          </a:p>
          <a:p>
            <a:endParaRPr lang="en-US" dirty="0" smtClean="0"/>
          </a:p>
        </p:txBody>
      </p:sp>
      <p:sp>
        <p:nvSpPr>
          <p:cNvPr id="17" name="Title 16"/>
          <p:cNvSpPr>
            <a:spLocks noGrp="1"/>
          </p:cNvSpPr>
          <p:nvPr>
            <p:ph type="title"/>
          </p:nvPr>
        </p:nvSpPr>
        <p:spPr/>
        <p:txBody>
          <a:bodyPr/>
          <a:lstStyle/>
          <a:p>
            <a:r>
              <a:rPr lang="en-US" dirty="0" smtClean="0"/>
              <a:t>Space of Features</a:t>
            </a:r>
            <a:endParaRPr lang="en-US" dirty="0"/>
          </a:p>
        </p:txBody>
      </p:sp>
    </p:spTree>
    <p:extLst>
      <p:ext uri="{BB962C8B-B14F-4D97-AF65-F5344CB8AC3E}">
        <p14:creationId xmlns:p14="http://schemas.microsoft.com/office/powerpoint/2010/main" val="6647319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제목 3"/>
          <p:cNvSpPr>
            <a:spLocks noGrp="1"/>
          </p:cNvSpPr>
          <p:nvPr>
            <p:ph type="title"/>
          </p:nvPr>
        </p:nvSpPr>
        <p:spPr/>
        <p:txBody>
          <a:bodyPr/>
          <a:lstStyle/>
          <a:p>
            <a:r>
              <a:rPr lang="en-US" altLang="ko-KR" dirty="0" smtClean="0">
                <a:solidFill>
                  <a:srgbClr val="FF0000"/>
                </a:solidFill>
              </a:rPr>
              <a:t>New</a:t>
            </a:r>
            <a:r>
              <a:rPr lang="en-US" altLang="ko-KR" dirty="0" smtClean="0"/>
              <a:t> Features: Query</a:t>
            </a:r>
            <a:endParaRPr lang="ko-KR" altLang="en-US" dirty="0"/>
          </a:p>
        </p:txBody>
      </p:sp>
      <p:sp>
        <p:nvSpPr>
          <p:cNvPr id="5" name="내용 개체 틀 4"/>
          <p:cNvSpPr>
            <a:spLocks noGrp="1"/>
          </p:cNvSpPr>
          <p:nvPr>
            <p:ph idx="1"/>
          </p:nvPr>
        </p:nvSpPr>
        <p:spPr/>
        <p:txBody>
          <a:bodyPr/>
          <a:lstStyle/>
          <a:p>
            <a:r>
              <a:rPr lang="en-US" altLang="ko-KR" dirty="0" smtClean="0"/>
              <a:t>Rich clues from queries in modern search engines</a:t>
            </a:r>
          </a:p>
          <a:p>
            <a:endParaRPr lang="ko-KR" altLang="en-US" dirty="0"/>
          </a:p>
        </p:txBody>
      </p:sp>
      <p:sp>
        <p:nvSpPr>
          <p:cNvPr id="7" name="사각형 설명선 29"/>
          <p:cNvSpPr/>
          <p:nvPr/>
        </p:nvSpPr>
        <p:spPr>
          <a:xfrm>
            <a:off x="838200" y="2819400"/>
            <a:ext cx="7086600" cy="3048000"/>
          </a:xfrm>
          <a:prstGeom prst="wedgeRectCallout">
            <a:avLst>
              <a:gd name="adj1" fmla="val -34976"/>
              <a:gd name="adj2" fmla="val -49127"/>
            </a:avLst>
          </a:prstGeom>
          <a:solidFill>
            <a:schemeClr val="accent3">
              <a:lumMod val="40000"/>
              <a:lumOff val="6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ko-KR" sz="2400" b="1" dirty="0" smtClean="0">
                <a:solidFill>
                  <a:schemeClr val="tx1"/>
                </a:solidFill>
              </a:rPr>
              <a:t>&lt;Fields related to query execution plan&gt;</a:t>
            </a:r>
            <a:endParaRPr lang="en-US" altLang="ko-KR" sz="2400" b="1" dirty="0">
              <a:solidFill>
                <a:schemeClr val="tx1"/>
              </a:solidFill>
            </a:endParaRPr>
          </a:p>
          <a:p>
            <a:r>
              <a:rPr lang="en-US" altLang="ko-KR" sz="2400" dirty="0" smtClean="0">
                <a:solidFill>
                  <a:schemeClr val="tx1"/>
                </a:solidFill>
              </a:rPr>
              <a:t>rank=BM25F</a:t>
            </a:r>
            <a:endParaRPr lang="en-US" altLang="ko-KR" sz="2400" dirty="0">
              <a:solidFill>
                <a:schemeClr val="tx1"/>
              </a:solidFill>
            </a:endParaRPr>
          </a:p>
          <a:p>
            <a:r>
              <a:rPr lang="en-US" altLang="ko-KR" sz="2400" dirty="0" err="1" smtClean="0">
                <a:solidFill>
                  <a:schemeClr val="tx1"/>
                </a:solidFill>
              </a:rPr>
              <a:t>enablefresh</a:t>
            </a:r>
            <a:r>
              <a:rPr lang="en-US" altLang="ko-KR" sz="2400" dirty="0" smtClean="0">
                <a:solidFill>
                  <a:schemeClr val="tx1"/>
                </a:solidFill>
              </a:rPr>
              <a:t>=1 </a:t>
            </a:r>
            <a:r>
              <a:rPr lang="en-US" altLang="ko-KR" sz="2400" dirty="0" err="1" smtClean="0">
                <a:solidFill>
                  <a:srgbClr val="FF0000"/>
                </a:solidFill>
              </a:rPr>
              <a:t>partialmatch</a:t>
            </a:r>
            <a:r>
              <a:rPr lang="en-US" altLang="ko-KR" sz="2400" dirty="0" smtClean="0">
                <a:solidFill>
                  <a:srgbClr val="FF0000"/>
                </a:solidFill>
              </a:rPr>
              <a:t>=1</a:t>
            </a:r>
          </a:p>
          <a:p>
            <a:r>
              <a:rPr lang="en-US" altLang="ko-KR" sz="2400" dirty="0">
                <a:solidFill>
                  <a:srgbClr val="FF0000"/>
                </a:solidFill>
              </a:rPr>
              <a:t>language=en</a:t>
            </a:r>
            <a:r>
              <a:rPr lang="en-US" altLang="ko-KR" sz="2400" dirty="0">
                <a:solidFill>
                  <a:schemeClr val="tx1"/>
                </a:solidFill>
              </a:rPr>
              <a:t> location=us </a:t>
            </a:r>
            <a:endParaRPr lang="en-US" altLang="ko-KR" sz="2400" dirty="0" smtClean="0">
              <a:solidFill>
                <a:schemeClr val="tx1"/>
              </a:solidFill>
            </a:endParaRPr>
          </a:p>
          <a:p>
            <a:r>
              <a:rPr lang="en-US" altLang="ko-KR" sz="2400" dirty="0" smtClean="0">
                <a:solidFill>
                  <a:schemeClr val="tx1"/>
                </a:solidFill>
              </a:rPr>
              <a:t>….</a:t>
            </a:r>
          </a:p>
          <a:p>
            <a:endParaRPr lang="en-US" altLang="ko-KR" sz="2400" dirty="0" smtClean="0">
              <a:solidFill>
                <a:schemeClr val="tx1"/>
              </a:solidFill>
            </a:endParaRPr>
          </a:p>
          <a:p>
            <a:r>
              <a:rPr lang="en-US" sz="2400" b="1" dirty="0" smtClean="0">
                <a:solidFill>
                  <a:schemeClr val="tx1"/>
                </a:solidFill>
              </a:rPr>
              <a:t>&lt;Fields related to search keywords&gt;</a:t>
            </a:r>
          </a:p>
          <a:p>
            <a:r>
              <a:rPr lang="en-US" sz="2400" dirty="0" smtClean="0">
                <a:solidFill>
                  <a:schemeClr val="tx1"/>
                </a:solidFill>
              </a:rPr>
              <a:t>SIGIR (</a:t>
            </a:r>
            <a:r>
              <a:rPr lang="en-US" sz="2400" dirty="0" smtClean="0">
                <a:solidFill>
                  <a:srgbClr val="FF0000"/>
                </a:solidFill>
              </a:rPr>
              <a:t>Queensland or QLD</a:t>
            </a:r>
            <a:r>
              <a:rPr lang="en-US" sz="2400" dirty="0" smtClean="0">
                <a:solidFill>
                  <a:schemeClr val="tx1"/>
                </a:solidFill>
              </a:rPr>
              <a:t>)</a:t>
            </a:r>
            <a:endParaRPr lang="ko-KR" altLang="en-US" sz="2400" dirty="0">
              <a:solidFill>
                <a:schemeClr val="tx1"/>
              </a:solidFill>
            </a:endParaRP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a:xfrm>
            <a:off x="201929" y="1189177"/>
            <a:ext cx="8740142" cy="4721292"/>
          </a:xfrm>
        </p:spPr>
        <p:txBody>
          <a:bodyPr/>
          <a:lstStyle/>
          <a:p>
            <a:pPr marL="342900" lvl="1" indent="-342900">
              <a:buClr>
                <a:schemeClr val="tx2"/>
              </a:buClr>
              <a:buFont typeface="Arial" pitchFamily="34" charset="0"/>
              <a:buChar char="•"/>
            </a:pPr>
            <a:r>
              <a:rPr lang="en-US" dirty="0" smtClean="0">
                <a:solidFill>
                  <a:schemeClr val="bg1">
                    <a:lumMod val="85000"/>
                  </a:schemeClr>
                </a:solidFill>
              </a:rPr>
              <a:t>Term Features [</a:t>
            </a:r>
            <a:r>
              <a:rPr lang="en-US" sz="2200" dirty="0">
                <a:solidFill>
                  <a:schemeClr val="bg1">
                    <a:lumMod val="85000"/>
                  </a:schemeClr>
                </a:solidFill>
              </a:rPr>
              <a:t>Macdonald et al., SIGIR 12</a:t>
            </a:r>
            <a:r>
              <a:rPr lang="en-US" sz="2200" dirty="0" smtClean="0">
                <a:solidFill>
                  <a:schemeClr val="bg1">
                    <a:lumMod val="85000"/>
                  </a:schemeClr>
                </a:solidFill>
              </a:rPr>
              <a:t>]</a:t>
            </a:r>
            <a:endParaRPr lang="en-US" dirty="0" smtClean="0">
              <a:solidFill>
                <a:schemeClr val="bg1">
                  <a:lumMod val="85000"/>
                </a:schemeClr>
              </a:solidFill>
            </a:endParaRPr>
          </a:p>
          <a:p>
            <a:pPr lvl="1"/>
            <a:r>
              <a:rPr lang="en-US" dirty="0" smtClean="0">
                <a:solidFill>
                  <a:schemeClr val="bg1">
                    <a:lumMod val="85000"/>
                  </a:schemeClr>
                </a:solidFill>
              </a:rPr>
              <a:t>IDF</a:t>
            </a:r>
            <a:r>
              <a:rPr lang="en-US" dirty="0">
                <a:solidFill>
                  <a:schemeClr val="bg1">
                    <a:lumMod val="85000"/>
                  </a:schemeClr>
                </a:solidFill>
              </a:rPr>
              <a:t>, </a:t>
            </a:r>
            <a:r>
              <a:rPr lang="en-US" dirty="0" err="1">
                <a:solidFill>
                  <a:schemeClr val="bg1">
                    <a:lumMod val="85000"/>
                  </a:schemeClr>
                </a:solidFill>
              </a:rPr>
              <a:t>NumPostings</a:t>
            </a:r>
            <a:endParaRPr lang="en-US" dirty="0">
              <a:solidFill>
                <a:schemeClr val="bg1">
                  <a:lumMod val="85000"/>
                </a:schemeClr>
              </a:solidFill>
            </a:endParaRPr>
          </a:p>
          <a:p>
            <a:pPr lvl="1"/>
            <a:r>
              <a:rPr lang="en-US" dirty="0">
                <a:solidFill>
                  <a:schemeClr val="bg1">
                    <a:lumMod val="85000"/>
                  </a:schemeClr>
                </a:solidFill>
              </a:rPr>
              <a:t>Score (Arithmetic, Geometric, Harmonic means, max, </a:t>
            </a:r>
            <a:r>
              <a:rPr lang="en-US" dirty="0" err="1" smtClean="0">
                <a:solidFill>
                  <a:schemeClr val="bg1">
                    <a:lumMod val="85000"/>
                  </a:schemeClr>
                </a:solidFill>
              </a:rPr>
              <a:t>var</a:t>
            </a:r>
            <a:r>
              <a:rPr lang="en-US" dirty="0" smtClean="0">
                <a:solidFill>
                  <a:schemeClr val="bg1">
                    <a:lumMod val="85000"/>
                  </a:schemeClr>
                </a:solidFill>
              </a:rPr>
              <a:t>, gradient)</a:t>
            </a:r>
            <a:endParaRPr lang="en-US" dirty="0">
              <a:solidFill>
                <a:schemeClr val="bg1">
                  <a:lumMod val="85000"/>
                </a:schemeClr>
              </a:solidFill>
            </a:endParaRPr>
          </a:p>
          <a:p>
            <a:r>
              <a:rPr lang="en-US" dirty="0" smtClean="0">
                <a:solidFill>
                  <a:schemeClr val="tx1"/>
                </a:solidFill>
              </a:rPr>
              <a:t>Query features</a:t>
            </a:r>
          </a:p>
          <a:p>
            <a:pPr lvl="1"/>
            <a:r>
              <a:rPr lang="en-US" dirty="0" err="1" smtClean="0"/>
              <a:t>NumTerms</a:t>
            </a:r>
            <a:r>
              <a:rPr lang="en-US" dirty="0" smtClean="0"/>
              <a:t> (before and after rewriting)</a:t>
            </a:r>
          </a:p>
          <a:p>
            <a:pPr lvl="1"/>
            <a:r>
              <a:rPr lang="en-US" dirty="0" smtClean="0"/>
              <a:t>Relaxed</a:t>
            </a:r>
          </a:p>
          <a:p>
            <a:pPr lvl="1"/>
            <a:r>
              <a:rPr lang="en-US" dirty="0" smtClean="0"/>
              <a:t>Language</a:t>
            </a:r>
          </a:p>
          <a:p>
            <a:endParaRPr lang="en-US" dirty="0" smtClean="0"/>
          </a:p>
        </p:txBody>
      </p:sp>
      <p:sp>
        <p:nvSpPr>
          <p:cNvPr id="17" name="Title 16"/>
          <p:cNvSpPr>
            <a:spLocks noGrp="1"/>
          </p:cNvSpPr>
          <p:nvPr>
            <p:ph type="title"/>
          </p:nvPr>
        </p:nvSpPr>
        <p:spPr/>
        <p:txBody>
          <a:bodyPr/>
          <a:lstStyle/>
          <a:p>
            <a:r>
              <a:rPr lang="en-US" dirty="0" smtClean="0"/>
              <a:t>Space of Features</a:t>
            </a:r>
            <a:endParaRPr lang="en-US" dirty="0"/>
          </a:p>
        </p:txBody>
      </p:sp>
    </p:spTree>
    <p:extLst>
      <p:ext uri="{BB962C8B-B14F-4D97-AF65-F5344CB8AC3E}">
        <p14:creationId xmlns:p14="http://schemas.microsoft.com/office/powerpoint/2010/main" val="4804713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제목 3"/>
          <p:cNvSpPr>
            <a:spLocks noGrp="1"/>
          </p:cNvSpPr>
          <p:nvPr>
            <p:ph type="title"/>
          </p:nvPr>
        </p:nvSpPr>
        <p:spPr/>
        <p:txBody>
          <a:bodyPr/>
          <a:lstStyle/>
          <a:p>
            <a:r>
              <a:rPr lang="en-US" altLang="ko-KR" dirty="0" smtClean="0"/>
              <a:t>Space of Features</a:t>
            </a:r>
            <a:endParaRPr lang="ko-KR" altLang="en-US" dirty="0"/>
          </a:p>
        </p:txBody>
      </p:sp>
      <p:graphicFrame>
        <p:nvGraphicFramePr>
          <p:cNvPr id="6" name="내용 개체 틀 5"/>
          <p:cNvGraphicFramePr>
            <a:graphicFrameLocks noGrp="1"/>
          </p:cNvGraphicFramePr>
          <p:nvPr>
            <p:ph sz="half" idx="1"/>
          </p:nvPr>
        </p:nvGraphicFramePr>
        <p:xfrm>
          <a:off x="457200" y="1600200"/>
          <a:ext cx="4038600" cy="4607560"/>
        </p:xfrm>
        <a:graphic>
          <a:graphicData uri="http://schemas.openxmlformats.org/drawingml/2006/table">
            <a:tbl>
              <a:tblPr firstRow="1" bandRow="1">
                <a:tableStyleId>{5C22544A-7EE6-4342-B048-85BDC9FD1C3A}</a:tableStyleId>
              </a:tblPr>
              <a:tblGrid>
                <a:gridCol w="1835727"/>
                <a:gridCol w="2202873"/>
              </a:tblGrid>
              <a:tr h="370840">
                <a:tc>
                  <a:txBody>
                    <a:bodyPr/>
                    <a:lstStyle/>
                    <a:p>
                      <a:pPr latinLnBrk="1"/>
                      <a:r>
                        <a:rPr lang="en-US" altLang="ko-KR" dirty="0" smtClean="0"/>
                        <a:t>Category</a:t>
                      </a:r>
                      <a:endParaRPr lang="ko-KR" altLang="en-US" dirty="0"/>
                    </a:p>
                  </a:txBody>
                  <a:tcPr marL="110144" marR="110144"/>
                </a:tc>
                <a:tc>
                  <a:txBody>
                    <a:bodyPr/>
                    <a:lstStyle/>
                    <a:p>
                      <a:pPr latinLnBrk="1"/>
                      <a:r>
                        <a:rPr lang="en-US" altLang="ko-KR" dirty="0" smtClean="0"/>
                        <a:t>Feature</a:t>
                      </a:r>
                      <a:endParaRPr lang="ko-KR" altLang="en-US" dirty="0"/>
                    </a:p>
                  </a:txBody>
                  <a:tcPr marL="110144" marR="110144"/>
                </a:tc>
              </a:tr>
              <a:tr h="370840">
                <a:tc>
                  <a:txBody>
                    <a:bodyPr/>
                    <a:lstStyle/>
                    <a:p>
                      <a:pPr latinLnBrk="1"/>
                      <a:r>
                        <a:rPr lang="en-US" altLang="ko-KR" sz="1400" dirty="0" smtClean="0"/>
                        <a:t>Term feature</a:t>
                      </a:r>
                    </a:p>
                    <a:p>
                      <a:pPr latinLnBrk="1"/>
                      <a:r>
                        <a:rPr lang="en-US" altLang="ko-KR" sz="1400" dirty="0" smtClean="0"/>
                        <a:t>(14)</a:t>
                      </a:r>
                      <a:endParaRPr lang="ko-KR" altLang="en-US" sz="1400" dirty="0"/>
                    </a:p>
                  </a:txBody>
                  <a:tcPr marL="110144" marR="110144"/>
                </a:tc>
                <a:tc>
                  <a:txBody>
                    <a:bodyPr/>
                    <a:lstStyle/>
                    <a:p>
                      <a:pPr latinLnBrk="1"/>
                      <a:r>
                        <a:rPr lang="en-US" altLang="ko-KR" sz="1400" dirty="0" err="1" smtClean="0">
                          <a:solidFill>
                            <a:schemeClr val="tx1"/>
                          </a:solidFill>
                        </a:rPr>
                        <a:t>AMeanScore</a:t>
                      </a:r>
                      <a:r>
                        <a:rPr lang="en-US" altLang="ko-KR" sz="1400" dirty="0" smtClean="0">
                          <a:solidFill>
                            <a:schemeClr val="tx1"/>
                          </a:solidFill>
                        </a:rPr>
                        <a:t/>
                      </a:r>
                      <a:br>
                        <a:rPr lang="en-US" altLang="ko-KR" sz="1400" dirty="0" smtClean="0">
                          <a:solidFill>
                            <a:schemeClr val="tx1"/>
                          </a:solidFill>
                        </a:rPr>
                      </a:br>
                      <a:r>
                        <a:rPr lang="en-US" altLang="ko-KR" sz="1400" dirty="0" err="1" smtClean="0">
                          <a:solidFill>
                            <a:schemeClr val="tx1"/>
                          </a:solidFill>
                        </a:rPr>
                        <a:t>GMeanScore</a:t>
                      </a:r>
                      <a:r>
                        <a:rPr lang="en-US" altLang="ko-KR" sz="1400" dirty="0" smtClean="0">
                          <a:solidFill>
                            <a:schemeClr val="tx1"/>
                          </a:solidFill>
                        </a:rPr>
                        <a:t/>
                      </a:r>
                      <a:br>
                        <a:rPr lang="en-US" altLang="ko-KR" sz="1400" dirty="0" smtClean="0">
                          <a:solidFill>
                            <a:schemeClr val="tx1"/>
                          </a:solidFill>
                        </a:rPr>
                      </a:br>
                      <a:r>
                        <a:rPr lang="en-US" altLang="ko-KR" sz="1400" dirty="0" err="1" smtClean="0">
                          <a:solidFill>
                            <a:schemeClr val="tx1"/>
                          </a:solidFill>
                        </a:rPr>
                        <a:t>HMeanScore</a:t>
                      </a:r>
                      <a:r>
                        <a:rPr lang="en-US" altLang="ko-KR" sz="1400" dirty="0" smtClean="0">
                          <a:solidFill>
                            <a:schemeClr val="tx1"/>
                          </a:solidFill>
                        </a:rPr>
                        <a:t/>
                      </a:r>
                      <a:br>
                        <a:rPr lang="en-US" altLang="ko-KR" sz="1400" dirty="0" smtClean="0">
                          <a:solidFill>
                            <a:schemeClr val="tx1"/>
                          </a:solidFill>
                        </a:rPr>
                      </a:br>
                      <a:r>
                        <a:rPr lang="en-US" altLang="ko-KR" sz="1400" dirty="0" err="1" smtClean="0">
                          <a:solidFill>
                            <a:schemeClr val="tx1"/>
                          </a:solidFill>
                        </a:rPr>
                        <a:t>MaxScore</a:t>
                      </a:r>
                      <a:endParaRPr lang="en-US" altLang="ko-KR" sz="1400" dirty="0" smtClean="0">
                        <a:solidFill>
                          <a:schemeClr val="tx1"/>
                        </a:solidFill>
                      </a:endParaRPr>
                    </a:p>
                    <a:p>
                      <a:pPr latinLnBrk="1"/>
                      <a:r>
                        <a:rPr lang="en-US" altLang="ko-KR" sz="1400" dirty="0" err="1" smtClean="0">
                          <a:solidFill>
                            <a:schemeClr val="tx1"/>
                          </a:solidFill>
                        </a:rPr>
                        <a:t>EMaxScore</a:t>
                      </a:r>
                      <a:endParaRPr lang="en-US" altLang="ko-KR" sz="1400" dirty="0" smtClean="0">
                        <a:solidFill>
                          <a:schemeClr val="tx1"/>
                        </a:solidFill>
                      </a:endParaRPr>
                    </a:p>
                    <a:p>
                      <a:pPr latinLnBrk="1"/>
                      <a:r>
                        <a:rPr lang="en-US" altLang="ko-KR" sz="1400" dirty="0" err="1" smtClean="0">
                          <a:solidFill>
                            <a:schemeClr val="tx1"/>
                          </a:solidFill>
                        </a:rPr>
                        <a:t>VarScore</a:t>
                      </a:r>
                      <a:endParaRPr lang="en-US" altLang="ko-KR" sz="1400" dirty="0" smtClean="0">
                        <a:solidFill>
                          <a:schemeClr val="tx1"/>
                        </a:solidFill>
                      </a:endParaRPr>
                    </a:p>
                    <a:p>
                      <a:pPr latinLnBrk="1"/>
                      <a:r>
                        <a:rPr lang="en-US" altLang="ko-KR" sz="1400" dirty="0" err="1" smtClean="0">
                          <a:solidFill>
                            <a:schemeClr val="tx1"/>
                          </a:solidFill>
                        </a:rPr>
                        <a:t>NumPostings</a:t>
                      </a:r>
                      <a:endParaRPr lang="en-US" altLang="ko-KR" sz="1400" dirty="0" smtClean="0">
                        <a:solidFill>
                          <a:schemeClr val="tx1"/>
                        </a:solidFill>
                      </a:endParaRPr>
                    </a:p>
                    <a:p>
                      <a:pPr latinLnBrk="1"/>
                      <a:r>
                        <a:rPr lang="en-US" altLang="ko-KR" sz="1400" dirty="0" err="1" smtClean="0">
                          <a:solidFill>
                            <a:schemeClr val="tx1"/>
                          </a:solidFill>
                        </a:rPr>
                        <a:t>GAvgMaxima</a:t>
                      </a:r>
                      <a:endParaRPr lang="en-US" altLang="ko-KR" sz="1400" dirty="0" smtClean="0">
                        <a:solidFill>
                          <a:schemeClr val="tx1"/>
                        </a:solidFill>
                      </a:endParaRPr>
                    </a:p>
                    <a:p>
                      <a:pPr latinLnBrk="1"/>
                      <a:r>
                        <a:rPr lang="en-US" altLang="ko-KR" sz="1400" dirty="0" err="1" smtClean="0">
                          <a:solidFill>
                            <a:schemeClr val="tx1"/>
                          </a:solidFill>
                        </a:rPr>
                        <a:t>MaxNumPostings</a:t>
                      </a:r>
                      <a:endParaRPr lang="en-US" altLang="ko-KR" sz="1400" dirty="0" smtClean="0">
                        <a:solidFill>
                          <a:schemeClr val="tx1"/>
                        </a:solidFill>
                      </a:endParaRPr>
                    </a:p>
                    <a:p>
                      <a:pPr latinLnBrk="1"/>
                      <a:r>
                        <a:rPr lang="en-US" altLang="ko-KR" sz="1400" dirty="0" smtClean="0">
                          <a:solidFill>
                            <a:schemeClr val="tx1"/>
                          </a:solidFill>
                        </a:rPr>
                        <a:t>In5%Max</a:t>
                      </a:r>
                    </a:p>
                    <a:p>
                      <a:pPr latinLnBrk="1"/>
                      <a:r>
                        <a:rPr lang="en-US" altLang="ko-KR" sz="1400" dirty="0" err="1" smtClean="0">
                          <a:solidFill>
                            <a:schemeClr val="tx1"/>
                          </a:solidFill>
                        </a:rPr>
                        <a:t>NumThres</a:t>
                      </a:r>
                      <a:endParaRPr lang="en-US" altLang="ko-KR" sz="1400" dirty="0" smtClean="0">
                        <a:solidFill>
                          <a:schemeClr val="tx1"/>
                        </a:solidFill>
                      </a:endParaRPr>
                    </a:p>
                    <a:p>
                      <a:pPr latinLnBrk="1"/>
                      <a:r>
                        <a:rPr lang="en-US" altLang="ko-KR" sz="1400" dirty="0" err="1" smtClean="0">
                          <a:solidFill>
                            <a:schemeClr val="tx1"/>
                          </a:solidFill>
                        </a:rPr>
                        <a:t>ProK</a:t>
                      </a:r>
                      <a:endParaRPr lang="en-US" altLang="ko-KR" sz="1400" dirty="0" smtClean="0">
                        <a:solidFill>
                          <a:schemeClr val="tx1"/>
                        </a:solidFill>
                      </a:endParaRPr>
                    </a:p>
                    <a:p>
                      <a:pPr latinLnBrk="1"/>
                      <a:r>
                        <a:rPr lang="en-US" altLang="ko-KR" sz="1400" dirty="0" smtClean="0">
                          <a:solidFill>
                            <a:schemeClr val="tx1"/>
                          </a:solidFill>
                        </a:rPr>
                        <a:t>IDF</a:t>
                      </a:r>
                      <a:endParaRPr lang="ko-KR" altLang="en-US" sz="1400" dirty="0">
                        <a:solidFill>
                          <a:schemeClr val="tx1"/>
                        </a:solidFill>
                      </a:endParaRPr>
                    </a:p>
                  </a:txBody>
                  <a:tcPr marL="110144" marR="110144"/>
                </a:tc>
              </a:tr>
              <a:tr h="370840">
                <a:tc>
                  <a:txBody>
                    <a:bodyPr/>
                    <a:lstStyle/>
                    <a:p>
                      <a:pPr latinLnBrk="1"/>
                      <a:r>
                        <a:rPr lang="en-US" altLang="ko-KR" sz="1400" dirty="0" smtClean="0"/>
                        <a:t>Query feature</a:t>
                      </a:r>
                    </a:p>
                    <a:p>
                      <a:pPr latinLnBrk="1"/>
                      <a:r>
                        <a:rPr lang="en-US" altLang="ko-KR" sz="1400" dirty="0" smtClean="0"/>
                        <a:t>(6)</a:t>
                      </a:r>
                      <a:endParaRPr lang="ko-KR" altLang="en-US" sz="1400" dirty="0"/>
                    </a:p>
                  </a:txBody>
                  <a:tcPr marL="110144" marR="110144"/>
                </a:tc>
                <a:tc>
                  <a:txBody>
                    <a:bodyPr/>
                    <a:lstStyle/>
                    <a:p>
                      <a:pPr latinLnBrk="1"/>
                      <a:r>
                        <a:rPr lang="en-US" altLang="ko-KR" sz="1400" dirty="0" smtClean="0"/>
                        <a:t>English</a:t>
                      </a:r>
                      <a:br>
                        <a:rPr lang="en-US" altLang="ko-KR" sz="1400" dirty="0" smtClean="0"/>
                      </a:br>
                      <a:r>
                        <a:rPr lang="en-US" altLang="ko-KR" sz="1400" dirty="0" err="1" smtClean="0"/>
                        <a:t>NumAugTerm</a:t>
                      </a:r>
                      <a:endParaRPr lang="en-US" altLang="ko-KR" sz="1400" dirty="0" smtClean="0"/>
                    </a:p>
                    <a:p>
                      <a:pPr latinLnBrk="1"/>
                      <a:r>
                        <a:rPr lang="en-US" altLang="ko-KR" sz="1400" dirty="0" smtClean="0"/>
                        <a:t>Complexity</a:t>
                      </a:r>
                    </a:p>
                    <a:p>
                      <a:pPr latinLnBrk="1"/>
                      <a:r>
                        <a:rPr lang="en-US" altLang="ko-KR" sz="1400" dirty="0" err="1" smtClean="0"/>
                        <a:t>RelaxCount</a:t>
                      </a:r>
                      <a:endParaRPr lang="en-US" altLang="ko-KR" sz="1400" dirty="0" smtClean="0"/>
                    </a:p>
                    <a:p>
                      <a:pPr latinLnBrk="1"/>
                      <a:r>
                        <a:rPr lang="en-US" altLang="ko-KR" sz="1400" dirty="0" err="1" smtClean="0"/>
                        <a:t>NumBefore</a:t>
                      </a:r>
                      <a:endParaRPr lang="en-US" altLang="ko-KR" sz="1400" dirty="0" smtClean="0"/>
                    </a:p>
                    <a:p>
                      <a:pPr latinLnBrk="1"/>
                      <a:r>
                        <a:rPr lang="en-US" altLang="ko-KR" sz="1400" dirty="0" err="1" smtClean="0"/>
                        <a:t>NumAfter</a:t>
                      </a:r>
                      <a:endParaRPr lang="ko-KR" altLang="en-US" sz="1400" dirty="0"/>
                    </a:p>
                  </a:txBody>
                  <a:tcPr marL="110144" marR="110144"/>
                </a:tc>
              </a:tr>
            </a:tbl>
          </a:graphicData>
        </a:graphic>
      </p:graphicFrame>
      <p:sp>
        <p:nvSpPr>
          <p:cNvPr id="8" name="내용 개체 틀 7"/>
          <p:cNvSpPr>
            <a:spLocks noGrp="1"/>
          </p:cNvSpPr>
          <p:nvPr>
            <p:ph sz="half" idx="2"/>
          </p:nvPr>
        </p:nvSpPr>
        <p:spPr/>
        <p:txBody>
          <a:bodyPr/>
          <a:lstStyle/>
          <a:p>
            <a:r>
              <a:rPr lang="en-US" altLang="ko-KR" dirty="0" smtClean="0"/>
              <a:t>All features cached to ensure responsiveness (avoiding disk access)</a:t>
            </a:r>
          </a:p>
          <a:p>
            <a:r>
              <a:rPr lang="en-US" altLang="ko-KR" dirty="0" smtClean="0"/>
              <a:t>Term features require 4.47GB memory footprint (for 100M terms)</a:t>
            </a:r>
          </a:p>
          <a:p>
            <a:endParaRPr lang="ko-KR" altLang="en-US" dirty="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Performance of Web Search</a:t>
            </a:r>
            <a:endParaRPr lang="en-US" dirty="0"/>
          </a:p>
        </p:txBody>
      </p:sp>
      <p:sp>
        <p:nvSpPr>
          <p:cNvPr id="3" name="Content Placeholder 2"/>
          <p:cNvSpPr>
            <a:spLocks noGrp="1"/>
          </p:cNvSpPr>
          <p:nvPr>
            <p:ph idx="1"/>
          </p:nvPr>
        </p:nvSpPr>
        <p:spPr>
          <a:xfrm>
            <a:off x="457200" y="1600200"/>
            <a:ext cx="8305800" cy="4724400"/>
          </a:xfrm>
        </p:spPr>
        <p:txBody>
          <a:bodyPr>
            <a:normAutofit/>
          </a:bodyPr>
          <a:lstStyle/>
          <a:p>
            <a:pPr marL="0" indent="0">
              <a:buNone/>
            </a:pPr>
            <a:r>
              <a:rPr lang="en-US" b="1" dirty="0" smtClean="0"/>
              <a:t>1) Query response time</a:t>
            </a:r>
          </a:p>
          <a:p>
            <a:pPr lvl="1"/>
            <a:r>
              <a:rPr lang="en-US" dirty="0" smtClean="0"/>
              <a:t>Answer quickly to users (</a:t>
            </a:r>
            <a:r>
              <a:rPr lang="en-US" i="1" dirty="0" smtClean="0"/>
              <a:t>e.g.</a:t>
            </a:r>
            <a:r>
              <a:rPr lang="en-US" dirty="0" smtClean="0"/>
              <a:t>, in 300 </a:t>
            </a:r>
            <a:r>
              <a:rPr lang="en-US" dirty="0" err="1" smtClean="0"/>
              <a:t>ms</a:t>
            </a:r>
            <a:r>
              <a:rPr lang="en-US" dirty="0" smtClean="0"/>
              <a:t>)</a:t>
            </a:r>
          </a:p>
          <a:p>
            <a:pPr lvl="1"/>
            <a:endParaRPr lang="en-US" dirty="0"/>
          </a:p>
          <a:p>
            <a:pPr marL="0" indent="0">
              <a:buNone/>
            </a:pPr>
            <a:r>
              <a:rPr lang="en-US" b="1" dirty="0"/>
              <a:t>2) Response quality (relevance)</a:t>
            </a:r>
          </a:p>
          <a:p>
            <a:pPr lvl="1"/>
            <a:r>
              <a:rPr lang="en-US" dirty="0"/>
              <a:t>Provide highly relevant web pages</a:t>
            </a:r>
          </a:p>
          <a:p>
            <a:pPr lvl="1"/>
            <a:r>
              <a:rPr lang="en-US" dirty="0"/>
              <a:t>Improve with resources and time consumed</a:t>
            </a:r>
          </a:p>
          <a:p>
            <a:pPr lvl="5"/>
            <a:endParaRPr lang="en-US" dirty="0"/>
          </a:p>
        </p:txBody>
      </p:sp>
      <p:sp>
        <p:nvSpPr>
          <p:cNvPr id="4" name="Slide Number Placeholder 3"/>
          <p:cNvSpPr>
            <a:spLocks noGrp="1"/>
          </p:cNvSpPr>
          <p:nvPr>
            <p:ph type="sldNum" sz="quarter" idx="12"/>
          </p:nvPr>
        </p:nvSpPr>
        <p:spPr/>
        <p:txBody>
          <a:bodyPr/>
          <a:lstStyle/>
          <a:p>
            <a:fld id="{62B42581-2393-4382-BFCF-F1A34541B37E}" type="slidenum">
              <a:rPr lang="en-US" smtClean="0"/>
              <a:pPr/>
              <a:t>2</a:t>
            </a:fld>
            <a:endParaRPr lang="en-US"/>
          </a:p>
        </p:txBody>
      </p:sp>
      <p:sp>
        <p:nvSpPr>
          <p:cNvPr id="6" name="Content Placeholder 2"/>
          <p:cNvSpPr txBox="1">
            <a:spLocks/>
          </p:cNvSpPr>
          <p:nvPr/>
        </p:nvSpPr>
        <p:spPr>
          <a:xfrm>
            <a:off x="3959" y="5591175"/>
            <a:ext cx="9144001" cy="1038225"/>
          </a:xfrm>
          <a:prstGeom prst="rect">
            <a:avLst/>
          </a:prstGeom>
        </p:spPr>
        <p:style>
          <a:lnRef idx="1">
            <a:schemeClr val="accent2"/>
          </a:lnRef>
          <a:fillRef idx="3">
            <a:schemeClr val="accent2"/>
          </a:fillRef>
          <a:effectRef idx="2">
            <a:schemeClr val="accent2"/>
          </a:effectRef>
          <a:fontRef idx="minor">
            <a:schemeClr val="lt1"/>
          </a:fontRef>
        </p:style>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itchFamily="34" charset="0"/>
              <a:buChar char="•"/>
              <a:defRPr sz="3200" kern="1200">
                <a:solidFill>
                  <a:schemeClr val="lt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lt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lt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9pPr>
          </a:lstStyle>
          <a:p>
            <a:pPr marL="0" indent="0" algn="ctr">
              <a:buFont typeface="Arial" pitchFamily="34" charset="0"/>
              <a:buNone/>
            </a:pPr>
            <a:r>
              <a:rPr lang="en-US" sz="4000" dirty="0" smtClean="0"/>
              <a:t>Focus: Improving response time</a:t>
            </a:r>
            <a:br>
              <a:rPr lang="en-US" sz="4000" dirty="0" smtClean="0"/>
            </a:br>
            <a:r>
              <a:rPr lang="en-US" sz="4000" dirty="0" smtClean="0"/>
              <a:t>without compromising quality</a:t>
            </a:r>
          </a:p>
        </p:txBody>
      </p:sp>
    </p:spTree>
    <p:extLst>
      <p:ext uri="{BB962C8B-B14F-4D97-AF65-F5344CB8AC3E}">
        <p14:creationId xmlns:p14="http://schemas.microsoft.com/office/powerpoint/2010/main" val="25711537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bg/>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Feature Analysis and Selection</a:t>
            </a:r>
            <a:endParaRPr lang="en-US" dirty="0"/>
          </a:p>
        </p:txBody>
      </p:sp>
      <p:sp>
        <p:nvSpPr>
          <p:cNvPr id="3" name="Content Placeholder 2"/>
          <p:cNvSpPr>
            <a:spLocks noGrp="1"/>
          </p:cNvSpPr>
          <p:nvPr>
            <p:ph idx="1"/>
          </p:nvPr>
        </p:nvSpPr>
        <p:spPr/>
        <p:txBody>
          <a:bodyPr>
            <a:normAutofit/>
          </a:bodyPr>
          <a:lstStyle/>
          <a:p>
            <a:r>
              <a:rPr lang="en-US" dirty="0" smtClean="0"/>
              <a:t>Accuracy gain from boosted regression tree, suggesting </a:t>
            </a:r>
            <a:r>
              <a:rPr lang="en-US" dirty="0" smtClean="0">
                <a:solidFill>
                  <a:srgbClr val="FF0000"/>
                </a:solidFill>
              </a:rPr>
              <a:t>cheaper subset</a:t>
            </a:r>
          </a:p>
          <a:p>
            <a:pPr lvl="1"/>
            <a:endParaRPr lang="en-US" dirty="0" smtClean="0"/>
          </a:p>
          <a:p>
            <a:pPr marL="0" indent="0">
              <a:buNone/>
            </a:pPr>
            <a:endParaRPr lang="en-US" dirty="0"/>
          </a:p>
        </p:txBody>
      </p:sp>
      <p:sp>
        <p:nvSpPr>
          <p:cNvPr id="4" name="Slide Number Placeholder 3"/>
          <p:cNvSpPr>
            <a:spLocks noGrp="1"/>
          </p:cNvSpPr>
          <p:nvPr>
            <p:ph type="sldNum" sz="quarter" idx="12"/>
          </p:nvPr>
        </p:nvSpPr>
        <p:spPr/>
        <p:txBody>
          <a:bodyPr/>
          <a:lstStyle/>
          <a:p>
            <a:fld id="{62B42581-2393-4382-BFCF-F1A34541B37E}" type="slidenum">
              <a:rPr lang="en-US" smtClean="0"/>
              <a:pPr/>
              <a:t>20</a:t>
            </a:fld>
            <a:endParaRPr lang="en-US" dirty="0"/>
          </a:p>
        </p:txBody>
      </p:sp>
      <p:graphicFrame>
        <p:nvGraphicFramePr>
          <p:cNvPr id="8" name="Chart 7"/>
          <p:cNvGraphicFramePr>
            <a:graphicFrameLocks/>
          </p:cNvGraphicFramePr>
          <p:nvPr>
            <p:extLst>
              <p:ext uri="{D42A27DB-BD31-4B8C-83A1-F6EECF244321}">
                <p14:modId xmlns:p14="http://schemas.microsoft.com/office/powerpoint/2010/main" val="697731259"/>
              </p:ext>
            </p:extLst>
          </p:nvPr>
        </p:nvGraphicFramePr>
        <p:xfrm>
          <a:off x="2057400" y="2819400"/>
          <a:ext cx="4648200" cy="3048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932247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7" name="Title 16"/>
          <p:cNvSpPr>
            <a:spLocks noGrp="1"/>
          </p:cNvSpPr>
          <p:nvPr>
            <p:ph type="title"/>
          </p:nvPr>
        </p:nvSpPr>
        <p:spPr/>
        <p:txBody>
          <a:bodyPr>
            <a:normAutofit fontScale="90000"/>
          </a:bodyPr>
          <a:lstStyle/>
          <a:p>
            <a:r>
              <a:rPr lang="en-US" b="1" dirty="0"/>
              <a:t>Efficiency: </a:t>
            </a:r>
            <a:r>
              <a:rPr lang="en-US" b="1" dirty="0" smtClean="0"/>
              <a:t/>
            </a:r>
            <a:br>
              <a:rPr lang="en-US" b="1" dirty="0" smtClean="0"/>
            </a:br>
            <a:r>
              <a:rPr lang="en-US" dirty="0" smtClean="0"/>
              <a:t>Cheaper subset possible?</a:t>
            </a:r>
            <a:endParaRPr lang="en-US" dirty="0"/>
          </a:p>
        </p:txBody>
      </p:sp>
      <p:sp>
        <p:nvSpPr>
          <p:cNvPr id="2" name="Text Placeholder 1"/>
          <p:cNvSpPr>
            <a:spLocks noGrp="1"/>
          </p:cNvSpPr>
          <p:nvPr>
            <p:ph type="body" sz="quarter" idx="10"/>
          </p:nvPr>
        </p:nvSpPr>
        <p:spPr>
          <a:xfrm>
            <a:off x="201929" y="1189177"/>
            <a:ext cx="8740142" cy="584775"/>
          </a:xfrm>
        </p:spPr>
        <p:txBody>
          <a:bodyPr/>
          <a:lstStyle/>
          <a:p>
            <a:endParaRPr lang="en-US"/>
          </a:p>
        </p:txBody>
      </p:sp>
      <p:pic>
        <p:nvPicPr>
          <p:cNvPr id="3" name="Picture 2"/>
          <p:cNvPicPr>
            <a:picLocks noChangeAspect="1"/>
          </p:cNvPicPr>
          <p:nvPr/>
        </p:nvPicPr>
        <p:blipFill>
          <a:blip r:embed="rId3" cstate="print"/>
          <a:stretch>
            <a:fillRect/>
          </a:stretch>
        </p:blipFill>
        <p:spPr>
          <a:xfrm>
            <a:off x="152400" y="1600200"/>
            <a:ext cx="8581982" cy="5080461"/>
          </a:xfrm>
          <a:prstGeom prst="rect">
            <a:avLst/>
          </a:prstGeom>
        </p:spPr>
      </p:pic>
      <p:sp>
        <p:nvSpPr>
          <p:cNvPr id="4" name="Oval 3"/>
          <p:cNvSpPr/>
          <p:nvPr/>
        </p:nvSpPr>
        <p:spPr>
          <a:xfrm>
            <a:off x="6324600" y="2438400"/>
            <a:ext cx="381000" cy="304800"/>
          </a:xfrm>
          <a:prstGeom prst="ellipse">
            <a:avLst/>
          </a:prstGeom>
          <a:noFill/>
          <a:ln w="5715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77119542"/>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Prediction Performance</a:t>
            </a:r>
            <a:endParaRPr lang="en-US" dirty="0"/>
          </a:p>
        </p:txBody>
      </p:sp>
      <p:sp>
        <p:nvSpPr>
          <p:cNvPr id="4" name="Slide Number Placeholder 3"/>
          <p:cNvSpPr>
            <a:spLocks noGrp="1"/>
          </p:cNvSpPr>
          <p:nvPr>
            <p:ph type="sldNum" sz="quarter" idx="12"/>
          </p:nvPr>
        </p:nvSpPr>
        <p:spPr/>
        <p:txBody>
          <a:bodyPr/>
          <a:lstStyle/>
          <a:p>
            <a:fld id="{62B42581-2393-4382-BFCF-F1A34541B37E}" type="slidenum">
              <a:rPr lang="en-US" smtClean="0"/>
              <a:pPr/>
              <a:t>22</a:t>
            </a:fld>
            <a:endParaRPr lang="en-US" dirty="0"/>
          </a:p>
        </p:txBody>
      </p:sp>
      <p:sp>
        <p:nvSpPr>
          <p:cNvPr id="7" name="Content Placeholder 6"/>
          <p:cNvSpPr>
            <a:spLocks noGrp="1"/>
          </p:cNvSpPr>
          <p:nvPr>
            <p:ph idx="1"/>
          </p:nvPr>
        </p:nvSpPr>
        <p:spPr>
          <a:xfrm>
            <a:off x="457200" y="3733800"/>
            <a:ext cx="8229600" cy="2392363"/>
          </a:xfrm>
        </p:spPr>
        <p:txBody>
          <a:bodyPr>
            <a:normAutofit fontScale="92500" lnSpcReduction="10000"/>
          </a:bodyPr>
          <a:lstStyle/>
          <a:p>
            <a:r>
              <a:rPr lang="en-US" dirty="0"/>
              <a:t>Query features are important</a:t>
            </a:r>
          </a:p>
          <a:p>
            <a:r>
              <a:rPr lang="en-US" dirty="0"/>
              <a:t>Using </a:t>
            </a:r>
            <a:r>
              <a:rPr lang="en-US" dirty="0">
                <a:solidFill>
                  <a:srgbClr val="FF0000"/>
                </a:solidFill>
              </a:rPr>
              <a:t>cheap features </a:t>
            </a:r>
            <a:r>
              <a:rPr lang="en-US" dirty="0"/>
              <a:t>is advantageous</a:t>
            </a:r>
          </a:p>
          <a:p>
            <a:pPr lvl="1"/>
            <a:r>
              <a:rPr lang="en-US" dirty="0" smtClean="0"/>
              <a:t>IDF from </a:t>
            </a:r>
            <a:r>
              <a:rPr lang="en-US" dirty="0"/>
              <a:t>keyword </a:t>
            </a:r>
            <a:r>
              <a:rPr lang="en-US" dirty="0" smtClean="0"/>
              <a:t>features + query </a:t>
            </a:r>
            <a:r>
              <a:rPr lang="en-US" dirty="0"/>
              <a:t>features</a:t>
            </a:r>
          </a:p>
          <a:p>
            <a:pPr lvl="1"/>
            <a:r>
              <a:rPr lang="en-US" dirty="0" smtClean="0"/>
              <a:t>Much </a:t>
            </a:r>
            <a:r>
              <a:rPr lang="en-US" dirty="0"/>
              <a:t>smaller </a:t>
            </a:r>
            <a:r>
              <a:rPr lang="en-US" dirty="0" smtClean="0"/>
              <a:t>overhead (90+% less)</a:t>
            </a:r>
            <a:endParaRPr lang="en-US" dirty="0"/>
          </a:p>
          <a:p>
            <a:pPr lvl="1"/>
            <a:r>
              <a:rPr lang="en-US" dirty="0" smtClean="0"/>
              <a:t>Similarly high </a:t>
            </a:r>
            <a:r>
              <a:rPr lang="en-US" dirty="0"/>
              <a:t>accuracy as using all features</a:t>
            </a:r>
          </a:p>
        </p:txBody>
      </p:sp>
      <p:graphicFrame>
        <p:nvGraphicFramePr>
          <p:cNvPr id="8" name="Content Placeholder 5"/>
          <p:cNvGraphicFramePr>
            <a:graphicFrameLocks/>
          </p:cNvGraphicFramePr>
          <p:nvPr>
            <p:extLst>
              <p:ext uri="{D42A27DB-BD31-4B8C-83A1-F6EECF244321}">
                <p14:modId xmlns:p14="http://schemas.microsoft.com/office/powerpoint/2010/main" val="4166577304"/>
              </p:ext>
            </p:extLst>
          </p:nvPr>
        </p:nvGraphicFramePr>
        <p:xfrm>
          <a:off x="533400" y="1584960"/>
          <a:ext cx="5550916" cy="1737360"/>
        </p:xfrm>
        <a:graphic>
          <a:graphicData uri="http://schemas.openxmlformats.org/drawingml/2006/table">
            <a:tbl>
              <a:tblPr firstRow="1">
                <a:tableStyleId>{74C1A8A3-306A-4EB7-A6B1-4F7E0EB9C5D6}</a:tableStyleId>
              </a:tblPr>
              <a:tblGrid>
                <a:gridCol w="1860804"/>
                <a:gridCol w="1451292"/>
                <a:gridCol w="1467168"/>
                <a:gridCol w="771652"/>
              </a:tblGrid>
              <a:tr h="259080">
                <a:tc>
                  <a:txBody>
                    <a:bodyPr/>
                    <a:lstStyle/>
                    <a:p>
                      <a:pPr algn="ctr" latinLnBrk="1"/>
                      <a:r>
                        <a:rPr lang="en-US" altLang="ko-KR" sz="1800" dirty="0" smtClean="0"/>
                        <a:t>80</a:t>
                      </a:r>
                      <a:r>
                        <a:rPr lang="en-US" altLang="ko-KR" sz="1800" baseline="0" dirty="0" smtClean="0"/>
                        <a:t> </a:t>
                      </a:r>
                      <a:r>
                        <a:rPr lang="en-US" altLang="ko-KR" sz="1800" baseline="0" dirty="0" err="1" smtClean="0"/>
                        <a:t>ms</a:t>
                      </a:r>
                      <a:r>
                        <a:rPr lang="en-US" altLang="ko-KR" sz="1800" baseline="0" dirty="0" smtClean="0"/>
                        <a:t> Thresh.</a:t>
                      </a:r>
                      <a:endParaRPr lang="ko-KR" altLang="en-US" sz="1800" dirty="0"/>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1"/>
                    </a:solidFill>
                  </a:tcPr>
                </a:tc>
                <a:tc>
                  <a:txBody>
                    <a:bodyPr/>
                    <a:lstStyle/>
                    <a:p>
                      <a:pPr algn="ctr" latinLnBrk="1"/>
                      <a:r>
                        <a:rPr lang="en-US" altLang="ko-KR" sz="1800" dirty="0" smtClean="0"/>
                        <a:t>Precision</a:t>
                      </a:r>
                    </a:p>
                    <a:p>
                      <a:pPr algn="ctr" latinLnBrk="1"/>
                      <a:r>
                        <a:rPr lang="en-US" altLang="ko-KR" sz="1800" dirty="0" smtClean="0"/>
                        <a:t>(|</a:t>
                      </a:r>
                      <a:r>
                        <a:rPr lang="en-US" altLang="ko-KR" sz="1800" b="1" dirty="0" smtClean="0"/>
                        <a:t>A∩P|/|P|)</a:t>
                      </a:r>
                      <a:endParaRPr lang="ko-KR" altLang="en-US" sz="18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1"/>
                    </a:solidFill>
                  </a:tcPr>
                </a:tc>
                <a:tc>
                  <a:txBody>
                    <a:bodyPr/>
                    <a:lstStyle/>
                    <a:p>
                      <a:pPr algn="ctr" latinLnBrk="1"/>
                      <a:r>
                        <a:rPr lang="en-US" altLang="ko-KR" sz="1800" dirty="0" smtClean="0"/>
                        <a:t>Recall</a:t>
                      </a:r>
                    </a:p>
                    <a:p>
                      <a:pPr algn="ctr" latinLnBrk="1"/>
                      <a:r>
                        <a:rPr lang="en-US" altLang="ko-KR" sz="1800" dirty="0" smtClean="0"/>
                        <a:t>(|</a:t>
                      </a:r>
                      <a:r>
                        <a:rPr lang="en-US" altLang="ko-KR" sz="1800" b="1" dirty="0" smtClean="0"/>
                        <a:t>A∩P|/|A|)</a:t>
                      </a:r>
                      <a:endParaRPr lang="ko-KR" altLang="en-US"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1"/>
                    </a:solidFill>
                  </a:tcPr>
                </a:tc>
                <a:tc>
                  <a:txBody>
                    <a:bodyPr/>
                    <a:lstStyle/>
                    <a:p>
                      <a:pPr algn="ctr" latinLnBrk="1"/>
                      <a:r>
                        <a:rPr lang="en-US" altLang="ko-KR" sz="1800" dirty="0" smtClean="0"/>
                        <a:t>Cost</a:t>
                      </a:r>
                      <a:endParaRPr lang="ko-KR" altLang="en-US" sz="1800" dirty="0"/>
                    </a:p>
                  </a:txBody>
                  <a:tcPr anchor="ctr">
                    <a:lnL w="12700" cap="flat" cmpd="sng" algn="ctr">
                      <a:solidFill>
                        <a:schemeClr val="tx1"/>
                      </a:solidFill>
                      <a:prstDash val="solid"/>
                      <a:round/>
                      <a:headEnd type="none" w="med" len="med"/>
                      <a:tailEnd type="none" w="med" len="med"/>
                    </a:lnL>
                    <a:lnR w="19050" cap="flat" cmpd="sng" algn="ctr">
                      <a:no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1"/>
                    </a:solidFill>
                  </a:tcPr>
                </a:tc>
              </a:tr>
              <a:tr h="320040">
                <a:tc>
                  <a:txBody>
                    <a:bodyPr/>
                    <a:lstStyle/>
                    <a:p>
                      <a:pPr algn="ctr" latinLnBrk="1"/>
                      <a:r>
                        <a:rPr lang="en-US" altLang="ko-KR" sz="1800" b="0" dirty="0" smtClean="0">
                          <a:solidFill>
                            <a:schemeClr val="tx1"/>
                          </a:solidFill>
                        </a:rPr>
                        <a:t>Keyword features</a:t>
                      </a:r>
                      <a:endParaRPr lang="ko-KR" altLang="en-US" sz="1800" b="0" dirty="0">
                        <a:solidFill>
                          <a:schemeClr val="tx1"/>
                        </a:solidFill>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800" b="0" dirty="0" smtClean="0">
                          <a:solidFill>
                            <a:schemeClr val="tx1"/>
                          </a:solidFill>
                        </a:rPr>
                        <a:t>0.76</a:t>
                      </a:r>
                      <a:endParaRPr lang="ko-KR" altLang="en-US" sz="18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kumimoji="0" lang="en-US" altLang="ko-KR" sz="1800" b="0" kern="1200" dirty="0" smtClean="0">
                          <a:solidFill>
                            <a:schemeClr val="tx1"/>
                          </a:solidFill>
                          <a:latin typeface="+mn-lt"/>
                          <a:ea typeface="+mn-ea"/>
                          <a:cs typeface="+mn-cs"/>
                        </a:rPr>
                        <a:t>0.64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kumimoji="0" lang="en-US" altLang="ko-KR" sz="1800" b="0" kern="1200" dirty="0" smtClean="0">
                          <a:solidFill>
                            <a:schemeClr val="tx1"/>
                          </a:solidFill>
                          <a:latin typeface="+mn-lt"/>
                          <a:ea typeface="+mn-ea"/>
                          <a:cs typeface="+mn-cs"/>
                        </a:rPr>
                        <a:t>High</a:t>
                      </a:r>
                    </a:p>
                  </a:txBody>
                  <a:tcPr marL="9525" marR="9525" marT="9525" marB="0" anchor="ctr">
                    <a:lnL w="12700" cap="flat" cmpd="sng" algn="ctr">
                      <a:solidFill>
                        <a:schemeClr val="tx1"/>
                      </a:solid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20040">
                <a:tc>
                  <a:txBody>
                    <a:bodyPr/>
                    <a:lstStyle/>
                    <a:p>
                      <a:pPr algn="ctr" latinLnBrk="1"/>
                      <a:r>
                        <a:rPr lang="en-US" altLang="ko-KR" sz="1800" b="0" dirty="0" smtClean="0">
                          <a:solidFill>
                            <a:schemeClr val="tx1"/>
                          </a:solidFill>
                        </a:rPr>
                        <a:t>All features</a:t>
                      </a:r>
                      <a:endParaRPr lang="ko-KR" altLang="en-US" sz="1800" b="0" dirty="0">
                        <a:solidFill>
                          <a:schemeClr val="tx1"/>
                        </a:solidFill>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800" b="0" dirty="0" smtClean="0">
                          <a:solidFill>
                            <a:schemeClr val="tx1"/>
                          </a:solidFill>
                        </a:rPr>
                        <a:t>0.89</a:t>
                      </a:r>
                      <a:endParaRPr lang="ko-KR" altLang="en-US" sz="18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kumimoji="0" lang="en-US" altLang="ko-KR" sz="1800" b="0" kern="1200" dirty="0" smtClean="0">
                          <a:solidFill>
                            <a:schemeClr val="tx1"/>
                          </a:solidFill>
                          <a:latin typeface="+mn-lt"/>
                          <a:ea typeface="+mn-ea"/>
                          <a:cs typeface="+mn-cs"/>
                        </a:rPr>
                        <a:t>0.84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kumimoji="0" lang="en-US" altLang="ko-KR" sz="1800" b="0" kern="1200" dirty="0" smtClean="0">
                          <a:solidFill>
                            <a:schemeClr val="tx1"/>
                          </a:solidFill>
                          <a:latin typeface="+mn-lt"/>
                          <a:ea typeface="+mn-ea"/>
                          <a:cs typeface="+mn-cs"/>
                        </a:rPr>
                        <a:t>High</a:t>
                      </a:r>
                    </a:p>
                  </a:txBody>
                  <a:tcPr marL="9525" marR="9525" marT="9525" marB="0" anchor="ctr">
                    <a:lnL w="12700" cap="flat" cmpd="sng" algn="ctr">
                      <a:solidFill>
                        <a:schemeClr val="tx1"/>
                      </a:solid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20040">
                <a:tc>
                  <a:txBody>
                    <a:bodyPr/>
                    <a:lstStyle/>
                    <a:p>
                      <a:pPr algn="ctr" latinLnBrk="1"/>
                      <a:r>
                        <a:rPr lang="en-US" altLang="ko-KR" sz="1800" b="1" dirty="0" smtClean="0">
                          <a:solidFill>
                            <a:srgbClr val="7030A0"/>
                          </a:solidFill>
                        </a:rPr>
                        <a:t>Cheap features</a:t>
                      </a:r>
                      <a:endParaRPr lang="ko-KR" altLang="en-US" sz="1800" b="1" dirty="0">
                        <a:solidFill>
                          <a:srgbClr val="7030A0"/>
                        </a:solidFill>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800" b="1" dirty="0" smtClean="0">
                          <a:solidFill>
                            <a:srgbClr val="7030A0"/>
                          </a:solidFill>
                        </a:rPr>
                        <a:t>0.86</a:t>
                      </a:r>
                      <a:endParaRPr lang="ko-KR" altLang="en-US" sz="1800" b="1" dirty="0">
                        <a:solidFill>
                          <a:srgbClr val="7030A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kumimoji="0" lang="en-US" altLang="ko-KR" sz="1800" b="1" kern="1200" dirty="0" smtClean="0">
                          <a:solidFill>
                            <a:srgbClr val="7030A0"/>
                          </a:solidFill>
                          <a:latin typeface="+mn-lt"/>
                          <a:ea typeface="+mn-ea"/>
                          <a:cs typeface="+mn-cs"/>
                        </a:rPr>
                        <a:t>0.80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kumimoji="0" lang="en-US" altLang="ko-KR" sz="1800" b="1" kern="1200" dirty="0" smtClean="0">
                          <a:solidFill>
                            <a:srgbClr val="7030A0"/>
                          </a:solidFill>
                          <a:latin typeface="+mn-lt"/>
                          <a:ea typeface="+mn-ea"/>
                          <a:cs typeface="+mn-cs"/>
                        </a:rPr>
                        <a:t>Low</a:t>
                      </a:r>
                    </a:p>
                  </a:txBody>
                  <a:tcPr marL="9525" marR="9525" marT="9525" marB="0" anchor="ctr">
                    <a:lnL w="12700" cap="flat" cmpd="sng" algn="ctr">
                      <a:solidFill>
                        <a:schemeClr val="tx1"/>
                      </a:solid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3" name="TextBox 2"/>
          <p:cNvSpPr txBox="1"/>
          <p:nvPr/>
        </p:nvSpPr>
        <p:spPr>
          <a:xfrm>
            <a:off x="6386558" y="1630740"/>
            <a:ext cx="2681242" cy="1569660"/>
          </a:xfrm>
          <a:prstGeom prst="rect">
            <a:avLst/>
          </a:prstGeom>
          <a:noFill/>
        </p:spPr>
        <p:txBody>
          <a:bodyPr wrap="square" rtlCol="0">
            <a:spAutoFit/>
          </a:bodyPr>
          <a:lstStyle/>
          <a:p>
            <a:r>
              <a:rPr lang="en-US" sz="2400" dirty="0" smtClean="0"/>
              <a:t>A </a:t>
            </a:r>
            <a:r>
              <a:rPr lang="en-US" sz="2400" smtClean="0"/>
              <a:t>= actual long     </a:t>
            </a:r>
            <a:endParaRPr lang="en-US" sz="2400" dirty="0" smtClean="0"/>
          </a:p>
          <a:p>
            <a:r>
              <a:rPr lang="en-US" sz="2400" dirty="0"/>
              <a:t> </a:t>
            </a:r>
            <a:r>
              <a:rPr lang="en-US" sz="2400" dirty="0" smtClean="0"/>
              <a:t>      queries</a:t>
            </a:r>
          </a:p>
          <a:p>
            <a:r>
              <a:rPr lang="en-US" sz="2400" dirty="0" smtClean="0"/>
              <a:t>P = predicted long</a:t>
            </a:r>
          </a:p>
          <a:p>
            <a:r>
              <a:rPr lang="en-US" sz="2400" dirty="0"/>
              <a:t> </a:t>
            </a:r>
            <a:r>
              <a:rPr lang="en-US" sz="2400" dirty="0" smtClean="0"/>
              <a:t>      queries</a:t>
            </a:r>
            <a:endParaRPr lang="en-US" sz="2400" dirty="0"/>
          </a:p>
        </p:txBody>
      </p:sp>
    </p:spTree>
    <p:extLst>
      <p:ext uri="{BB962C8B-B14F-4D97-AF65-F5344CB8AC3E}">
        <p14:creationId xmlns:p14="http://schemas.microsoft.com/office/powerpoint/2010/main" val="171160637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a:xfrm>
            <a:off x="201929" y="1189177"/>
            <a:ext cx="8740142" cy="3243965"/>
          </a:xfrm>
        </p:spPr>
        <p:txBody>
          <a:bodyPr/>
          <a:lstStyle/>
          <a:p>
            <a:r>
              <a:rPr lang="en-US" dirty="0" smtClean="0"/>
              <a:t>Classification vs. Regression</a:t>
            </a:r>
          </a:p>
          <a:p>
            <a:pPr lvl="1"/>
            <a:r>
              <a:rPr lang="en-US" dirty="0" smtClean="0"/>
              <a:t>Comparable accuracy</a:t>
            </a:r>
          </a:p>
          <a:p>
            <a:pPr lvl="1"/>
            <a:r>
              <a:rPr lang="en-US" dirty="0" smtClean="0"/>
              <a:t>Flexibility</a:t>
            </a:r>
          </a:p>
          <a:p>
            <a:pPr lvl="1"/>
            <a:r>
              <a:rPr lang="en-US" dirty="0" smtClean="0"/>
              <a:t>Algorithms</a:t>
            </a:r>
          </a:p>
          <a:p>
            <a:pPr lvl="2"/>
            <a:r>
              <a:rPr lang="en-US" dirty="0" smtClean="0"/>
              <a:t>Linear regression</a:t>
            </a:r>
          </a:p>
          <a:p>
            <a:pPr lvl="2"/>
            <a:r>
              <a:rPr lang="en-US" dirty="0" smtClean="0"/>
              <a:t>Gaussian process regression</a:t>
            </a:r>
          </a:p>
          <a:p>
            <a:pPr lvl="2"/>
            <a:r>
              <a:rPr lang="en-US" dirty="0" smtClean="0"/>
              <a:t>Boosted regression tree</a:t>
            </a:r>
          </a:p>
        </p:txBody>
      </p:sp>
      <p:sp>
        <p:nvSpPr>
          <p:cNvPr id="17" name="Title 16"/>
          <p:cNvSpPr>
            <a:spLocks noGrp="1"/>
          </p:cNvSpPr>
          <p:nvPr>
            <p:ph type="title"/>
          </p:nvPr>
        </p:nvSpPr>
        <p:spPr/>
        <p:txBody>
          <a:bodyPr/>
          <a:lstStyle/>
          <a:p>
            <a:r>
              <a:rPr lang="en-US" dirty="0" smtClean="0"/>
              <a:t>Algorithms</a:t>
            </a:r>
            <a:endParaRPr lang="en-US" dirty="0"/>
          </a:p>
        </p:txBody>
      </p:sp>
      <p:pic>
        <p:nvPicPr>
          <p:cNvPr id="4" name="Picture 3"/>
          <p:cNvPicPr>
            <a:picLocks noChangeAspect="1"/>
          </p:cNvPicPr>
          <p:nvPr/>
        </p:nvPicPr>
        <p:blipFill rotWithShape="1">
          <a:blip r:embed="rId3" cstate="print"/>
          <a:srcRect l="50000"/>
          <a:stretch/>
        </p:blipFill>
        <p:spPr>
          <a:xfrm>
            <a:off x="5410199" y="2119378"/>
            <a:ext cx="3307765" cy="3924565"/>
          </a:xfrm>
          <a:prstGeom prst="rect">
            <a:avLst/>
          </a:prstGeom>
        </p:spPr>
      </p:pic>
    </p:spTree>
    <p:extLst>
      <p:ext uri="{BB962C8B-B14F-4D97-AF65-F5344CB8AC3E}">
        <p14:creationId xmlns:p14="http://schemas.microsoft.com/office/powerpoint/2010/main" val="19525586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16"/>
          <p:cNvSpPr>
            <a:spLocks noGrp="1"/>
          </p:cNvSpPr>
          <p:nvPr>
            <p:ph type="title"/>
          </p:nvPr>
        </p:nvSpPr>
        <p:spPr/>
        <p:txBody>
          <a:bodyPr/>
          <a:lstStyle/>
          <a:p>
            <a:r>
              <a:rPr lang="en-US" dirty="0" smtClean="0"/>
              <a:t>Accuracy of Algorithms</a:t>
            </a:r>
            <a:endParaRPr lang="en-US" dirty="0"/>
          </a:p>
        </p:txBody>
      </p:sp>
      <p:pic>
        <p:nvPicPr>
          <p:cNvPr id="3" name="Picture 2"/>
          <p:cNvPicPr>
            <a:picLocks noChangeAspect="1"/>
          </p:cNvPicPr>
          <p:nvPr/>
        </p:nvPicPr>
        <p:blipFill>
          <a:blip r:embed="rId3" cstate="print"/>
          <a:stretch>
            <a:fillRect/>
          </a:stretch>
        </p:blipFill>
        <p:spPr>
          <a:xfrm>
            <a:off x="299307" y="1524000"/>
            <a:ext cx="8491402" cy="3501959"/>
          </a:xfrm>
          <a:prstGeom prst="rect">
            <a:avLst/>
          </a:prstGeom>
        </p:spPr>
      </p:pic>
      <p:sp>
        <p:nvSpPr>
          <p:cNvPr id="5" name="Content Placeholder 2"/>
          <p:cNvSpPr txBox="1">
            <a:spLocks/>
          </p:cNvSpPr>
          <p:nvPr/>
        </p:nvSpPr>
        <p:spPr>
          <a:xfrm>
            <a:off x="381000" y="4419600"/>
            <a:ext cx="8382000" cy="2286000"/>
          </a:xfrm>
          <a:prstGeom prst="rect">
            <a:avLst/>
          </a:prstGeom>
        </p:spPr>
        <p:txBody>
          <a:bodyPr>
            <a:normAutofit fontScale="92500"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1"/>
            <a:endParaRPr lang="en-US" dirty="0" smtClean="0"/>
          </a:p>
          <a:p>
            <a:r>
              <a:rPr lang="en-US" dirty="0" smtClean="0"/>
              <a:t>Summary</a:t>
            </a:r>
          </a:p>
          <a:p>
            <a:pPr lvl="1"/>
            <a:r>
              <a:rPr lang="en-US" dirty="0" smtClean="0"/>
              <a:t>80% long queries (&gt; 80 </a:t>
            </a:r>
            <a:r>
              <a:rPr lang="en-US" dirty="0" err="1" smtClean="0"/>
              <a:t>ms</a:t>
            </a:r>
            <a:r>
              <a:rPr lang="en-US" dirty="0" smtClean="0"/>
              <a:t>) identified</a:t>
            </a:r>
          </a:p>
          <a:p>
            <a:pPr lvl="1"/>
            <a:r>
              <a:rPr lang="en-US" dirty="0" smtClean="0"/>
              <a:t>0.6% short queries </a:t>
            </a:r>
            <a:r>
              <a:rPr lang="en-US" dirty="0" err="1" smtClean="0"/>
              <a:t>mispredicted</a:t>
            </a:r>
            <a:endParaRPr lang="en-US" dirty="0" smtClean="0"/>
          </a:p>
          <a:p>
            <a:pPr lvl="1"/>
            <a:r>
              <a:rPr lang="en-US" dirty="0" smtClean="0"/>
              <a:t>0.55 </a:t>
            </a:r>
            <a:r>
              <a:rPr lang="en-US" dirty="0" err="1" smtClean="0"/>
              <a:t>ms</a:t>
            </a:r>
            <a:r>
              <a:rPr lang="en-US" dirty="0" smtClean="0"/>
              <a:t> for prediction time with low memory overhead</a:t>
            </a:r>
          </a:p>
        </p:txBody>
      </p:sp>
    </p:spTree>
    <p:extLst>
      <p:ext uri="{BB962C8B-B14F-4D97-AF65-F5344CB8AC3E}">
        <p14:creationId xmlns:p14="http://schemas.microsoft.com/office/powerpoint/2010/main" val="9302232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a:xfrm>
            <a:off x="201929" y="1189177"/>
            <a:ext cx="8740142" cy="4574820"/>
          </a:xfrm>
        </p:spPr>
        <p:txBody>
          <a:bodyPr/>
          <a:lstStyle/>
          <a:p>
            <a:r>
              <a:rPr lang="en-US" dirty="0" smtClean="0"/>
              <a:t>Key idea</a:t>
            </a:r>
          </a:p>
          <a:p>
            <a:pPr lvl="1"/>
            <a:r>
              <a:rPr lang="en-US" dirty="0" smtClean="0"/>
              <a:t>Parallelize only long queries</a:t>
            </a:r>
          </a:p>
          <a:p>
            <a:pPr lvl="2"/>
            <a:r>
              <a:rPr lang="en-US" dirty="0" smtClean="0"/>
              <a:t>Use a threshold on predicted execution time</a:t>
            </a:r>
          </a:p>
          <a:p>
            <a:r>
              <a:rPr lang="en-US" dirty="0" smtClean="0"/>
              <a:t>Evaluation</a:t>
            </a:r>
          </a:p>
          <a:p>
            <a:pPr lvl="1"/>
            <a:r>
              <a:rPr lang="en-US" dirty="0" smtClean="0"/>
              <a:t>Compare </a:t>
            </a:r>
            <a:r>
              <a:rPr lang="en-US" i="1" dirty="0" smtClean="0"/>
              <a:t>Predictive </a:t>
            </a:r>
            <a:r>
              <a:rPr lang="en-US" dirty="0" smtClean="0"/>
              <a:t>to other baselines</a:t>
            </a:r>
          </a:p>
          <a:p>
            <a:pPr lvl="2"/>
            <a:r>
              <a:rPr lang="en-US" dirty="0" smtClean="0"/>
              <a:t>Sequential</a:t>
            </a:r>
          </a:p>
          <a:p>
            <a:pPr lvl="2"/>
            <a:r>
              <a:rPr lang="en-US" dirty="0" smtClean="0"/>
              <a:t>Fixed</a:t>
            </a:r>
          </a:p>
          <a:p>
            <a:pPr lvl="2"/>
            <a:r>
              <a:rPr lang="en-US" dirty="0" smtClean="0"/>
              <a:t>Adaptive</a:t>
            </a:r>
          </a:p>
          <a:p>
            <a:pPr lvl="2"/>
            <a:endParaRPr lang="en-US" dirty="0" smtClean="0"/>
          </a:p>
          <a:p>
            <a:pPr marL="282378" lvl="1" indent="0">
              <a:buNone/>
            </a:pPr>
            <a:endParaRPr lang="en-US" dirty="0" smtClean="0"/>
          </a:p>
        </p:txBody>
      </p:sp>
      <p:sp>
        <p:nvSpPr>
          <p:cNvPr id="17" name="Title 16"/>
          <p:cNvSpPr>
            <a:spLocks noGrp="1"/>
          </p:cNvSpPr>
          <p:nvPr>
            <p:ph type="title"/>
          </p:nvPr>
        </p:nvSpPr>
        <p:spPr/>
        <p:txBody>
          <a:bodyPr/>
          <a:lstStyle/>
          <a:p>
            <a:r>
              <a:rPr lang="en-US" dirty="0" smtClean="0"/>
              <a:t>Predictive Parallelism</a:t>
            </a:r>
            <a:endParaRPr lang="en-US" dirty="0"/>
          </a:p>
        </p:txBody>
      </p:sp>
    </p:spTree>
    <p:extLst>
      <p:ext uri="{BB962C8B-B14F-4D97-AF65-F5344CB8AC3E}">
        <p14:creationId xmlns:p14="http://schemas.microsoft.com/office/powerpoint/2010/main" val="1639075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ko-KR" dirty="0" smtClean="0"/>
              <a:t>99%tile </a:t>
            </a:r>
            <a:r>
              <a:rPr lang="en-US" altLang="ko-KR" dirty="0"/>
              <a:t>Response </a:t>
            </a:r>
            <a:r>
              <a:rPr lang="en-US" altLang="ko-KR" dirty="0" smtClean="0"/>
              <a:t>Time</a:t>
            </a:r>
            <a:endParaRPr lang="en-US" dirty="0">
              <a:solidFill>
                <a:srgbClr val="C00000"/>
              </a:solidFill>
            </a:endParaRPr>
          </a:p>
        </p:txBody>
      </p:sp>
      <p:sp>
        <p:nvSpPr>
          <p:cNvPr id="3" name="Slide Number Placeholder 2"/>
          <p:cNvSpPr>
            <a:spLocks noGrp="1"/>
          </p:cNvSpPr>
          <p:nvPr>
            <p:ph type="sldNum" sz="quarter" idx="12"/>
          </p:nvPr>
        </p:nvSpPr>
        <p:spPr/>
        <p:txBody>
          <a:bodyPr/>
          <a:lstStyle/>
          <a:p>
            <a:fld id="{62B42581-2393-4382-BFCF-F1A34541B37E}" type="slidenum">
              <a:rPr lang="en-US" smtClean="0"/>
              <a:pPr/>
              <a:t>26</a:t>
            </a:fld>
            <a:endParaRPr lang="en-US"/>
          </a:p>
        </p:txBody>
      </p:sp>
      <p:sp>
        <p:nvSpPr>
          <p:cNvPr id="9" name="Content Placeholder 2"/>
          <p:cNvSpPr txBox="1">
            <a:spLocks/>
          </p:cNvSpPr>
          <p:nvPr/>
        </p:nvSpPr>
        <p:spPr>
          <a:xfrm>
            <a:off x="457200" y="5105400"/>
            <a:ext cx="8229600" cy="13716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smtClean="0"/>
              <a:t>Outperforms “Parallelize all”</a:t>
            </a:r>
            <a:endParaRPr lang="en-US" dirty="0"/>
          </a:p>
        </p:txBody>
      </p:sp>
      <p:graphicFrame>
        <p:nvGraphicFramePr>
          <p:cNvPr id="6" name="Chart 5"/>
          <p:cNvGraphicFramePr>
            <a:graphicFrameLocks/>
          </p:cNvGraphicFramePr>
          <p:nvPr>
            <p:extLst>
              <p:ext uri="{D42A27DB-BD31-4B8C-83A1-F6EECF244321}">
                <p14:modId xmlns:p14="http://schemas.microsoft.com/office/powerpoint/2010/main" val="3158002301"/>
              </p:ext>
            </p:extLst>
          </p:nvPr>
        </p:nvGraphicFramePr>
        <p:xfrm>
          <a:off x="914400" y="1447800"/>
          <a:ext cx="7696200" cy="3429000"/>
        </p:xfrm>
        <a:graphic>
          <a:graphicData uri="http://schemas.openxmlformats.org/drawingml/2006/chart">
            <c:chart xmlns:c="http://schemas.openxmlformats.org/drawingml/2006/chart" xmlns:r="http://schemas.openxmlformats.org/officeDocument/2006/relationships" r:id="rId3"/>
          </a:graphicData>
        </a:graphic>
      </p:graphicFrame>
      <p:sp>
        <p:nvSpPr>
          <p:cNvPr id="7" name="Left-Right Arrow 6"/>
          <p:cNvSpPr/>
          <p:nvPr/>
        </p:nvSpPr>
        <p:spPr>
          <a:xfrm>
            <a:off x="4841175" y="2819400"/>
            <a:ext cx="1371600" cy="228600"/>
          </a:xfrm>
          <a:prstGeom prst="leftRightArrow">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solidFill>
                  <a:schemeClr val="accent5"/>
                </a:solidFill>
              </a:ln>
              <a:solidFill>
                <a:srgbClr val="55992B"/>
              </a:solidFill>
            </a:endParaRPr>
          </a:p>
        </p:txBody>
      </p:sp>
      <p:sp>
        <p:nvSpPr>
          <p:cNvPr id="8" name="Rounded Rectangular Callout 7"/>
          <p:cNvSpPr/>
          <p:nvPr/>
        </p:nvSpPr>
        <p:spPr>
          <a:xfrm>
            <a:off x="3429000" y="2053254"/>
            <a:ext cx="2971800" cy="537546"/>
          </a:xfrm>
          <a:prstGeom prst="wedgeRoundRectCallout">
            <a:avLst>
              <a:gd name="adj1" fmla="val 21269"/>
              <a:gd name="adj2" fmla="val 102573"/>
              <a:gd name="adj3" fmla="val 16667"/>
            </a:avLst>
          </a:prstGeom>
          <a:ln/>
        </p:spPr>
        <p:style>
          <a:lnRef idx="1">
            <a:schemeClr val="dk1"/>
          </a:lnRef>
          <a:fillRef idx="3">
            <a:schemeClr val="dk1"/>
          </a:fillRef>
          <a:effectRef idx="2">
            <a:schemeClr val="dk1"/>
          </a:effectRef>
          <a:fontRef idx="minor">
            <a:schemeClr val="lt1"/>
          </a:fontRef>
        </p:style>
        <p:txBody>
          <a:bodyPr rtlCol="0" anchor="ctr"/>
          <a:lstStyle/>
          <a:p>
            <a:pPr algn="ctr"/>
            <a:r>
              <a:rPr lang="en-US" sz="2000" b="1" dirty="0" smtClean="0">
                <a:solidFill>
                  <a:schemeClr val="bg1"/>
                </a:solidFill>
              </a:rPr>
              <a:t>50% throughput increase</a:t>
            </a:r>
          </a:p>
        </p:txBody>
      </p:sp>
    </p:spTree>
    <p:extLst>
      <p:ext uri="{BB962C8B-B14F-4D97-AF65-F5344CB8AC3E}">
        <p14:creationId xmlns:p14="http://schemas.microsoft.com/office/powerpoint/2010/main" val="3351501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chart seriesIdx="-3" categoryIdx="-3" bldStep="gridLegend"/>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graphicEl>
                                              <a:chart seriesIdx="0" categoryIdx="-4" bldStep="series"/>
                                            </p:graphic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graphicEl>
                                              <a:chart seriesIdx="1" categoryIdx="-4" bldStep="series"/>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
                                            <p:graphicEl>
                                              <a:chart seriesIdx="2" categoryIdx="-4" bldStep="series"/>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6">
                                            <p:graphicEl>
                                              <a:chart seriesIdx="3" categoryIdx="-4" bldStep="series"/>
                                            </p:graphicEl>
                                          </p:spTgt>
                                        </p:tgtEl>
                                        <p:attrNameLst>
                                          <p:attrName>style.visibility</p:attrName>
                                        </p:attrNameLst>
                                      </p:cBhvr>
                                      <p:to>
                                        <p:strVal val="visible"/>
                                      </p:to>
                                    </p:set>
                                  </p:childTnLst>
                                </p:cTn>
                              </p:par>
                              <p:par>
                                <p:cTn id="25" presetID="1" presetClass="exit" presetSubtype="0" fill="hold" grpId="1" nodeType="withEffect">
                                  <p:stCondLst>
                                    <p:cond delay="0"/>
                                  </p:stCondLst>
                                  <p:childTnLst>
                                    <p:set>
                                      <p:cBhvr>
                                        <p:cTn id="26" dur="1" fill="hold">
                                          <p:stCondLst>
                                            <p:cond delay="0"/>
                                          </p:stCondLst>
                                        </p:cTn>
                                        <p:tgtEl>
                                          <p:spTgt spid="7"/>
                                        </p:tgtEl>
                                        <p:attrNameLst>
                                          <p:attrName>style.visibility</p:attrName>
                                        </p:attrNameLst>
                                      </p:cBhvr>
                                      <p:to>
                                        <p:strVal val="hidden"/>
                                      </p:to>
                                    </p:set>
                                  </p:childTnLst>
                                </p:cTn>
                              </p:par>
                              <p:par>
                                <p:cTn id="27" presetID="1" presetClass="exit" presetSubtype="0" fill="hold" grpId="1" nodeType="withEffect">
                                  <p:stCondLst>
                                    <p:cond delay="0"/>
                                  </p:stCondLst>
                                  <p:childTnLst>
                                    <p:set>
                                      <p:cBhvr>
                                        <p:cTn id="28" dur="1" fill="hold">
                                          <p:stCondLst>
                                            <p:cond delay="0"/>
                                          </p:stCondLst>
                                        </p:cTn>
                                        <p:tgtEl>
                                          <p:spTgt spid="8"/>
                                        </p:tgtEl>
                                        <p:attrNameLst>
                                          <p:attrName>style.visibility</p:attrName>
                                        </p:attrNameLst>
                                      </p:cBhvr>
                                      <p:to>
                                        <p:strVal val="hidden"/>
                                      </p:to>
                                    </p:set>
                                  </p:childTnLst>
                                </p:cTn>
                              </p:par>
                              <p:par>
                                <p:cTn id="29" presetID="1" presetClass="entr" presetSubtype="0" fill="hold" grpId="0" nodeType="withEffect">
                                  <p:stCondLst>
                                    <p:cond delay="0"/>
                                  </p:stCondLst>
                                  <p:childTnLst>
                                    <p:set>
                                      <p:cBhvr>
                                        <p:cTn id="3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Graphic spid="6" grpId="0">
        <p:bldSub>
          <a:bldChart bld="series"/>
        </p:bldSub>
      </p:bldGraphic>
      <p:bldP spid="7" grpId="0" animBg="1"/>
      <p:bldP spid="7" grpId="1" animBg="1"/>
      <p:bldP spid="8" grpId="0" animBg="1"/>
      <p:bldP spid="8" grpId="1" animBg="1"/>
    </p:bldLst>
  </p:timing>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7" name="Title 16"/>
          <p:cNvSpPr>
            <a:spLocks noGrp="1"/>
          </p:cNvSpPr>
          <p:nvPr>
            <p:ph type="title"/>
          </p:nvPr>
        </p:nvSpPr>
        <p:spPr/>
        <p:txBody>
          <a:bodyPr/>
          <a:lstStyle/>
          <a:p>
            <a:r>
              <a:rPr lang="en-US" dirty="0" smtClean="0"/>
              <a:t>Performance: Response Time</a:t>
            </a:r>
            <a:endParaRPr lang="en-US" dirty="0"/>
          </a:p>
        </p:txBody>
      </p:sp>
      <p:sp>
        <p:nvSpPr>
          <p:cNvPr id="2" name="Text Placeholder 1"/>
          <p:cNvSpPr>
            <a:spLocks noGrp="1"/>
          </p:cNvSpPr>
          <p:nvPr>
            <p:ph type="body" sz="quarter" idx="10"/>
          </p:nvPr>
        </p:nvSpPr>
        <p:spPr>
          <a:xfrm>
            <a:off x="201929" y="5725394"/>
            <a:ext cx="8740142" cy="584775"/>
          </a:xfrm>
        </p:spPr>
        <p:txBody>
          <a:bodyPr/>
          <a:lstStyle/>
          <a:p>
            <a:endParaRPr lang="en-US" dirty="0"/>
          </a:p>
        </p:txBody>
      </p:sp>
      <p:pic>
        <p:nvPicPr>
          <p:cNvPr id="4" name="Picture 3"/>
          <p:cNvPicPr>
            <a:picLocks noChangeAspect="1"/>
          </p:cNvPicPr>
          <p:nvPr/>
        </p:nvPicPr>
        <p:blipFill>
          <a:blip r:embed="rId3" cstate="print"/>
          <a:stretch>
            <a:fillRect/>
          </a:stretch>
        </p:blipFill>
        <p:spPr>
          <a:xfrm>
            <a:off x="201930" y="1697263"/>
            <a:ext cx="8740139" cy="3463473"/>
          </a:xfrm>
          <a:prstGeom prst="rect">
            <a:avLst/>
          </a:prstGeom>
        </p:spPr>
      </p:pic>
    </p:spTree>
    <p:extLst>
      <p:ext uri="{BB962C8B-B14F-4D97-AF65-F5344CB8AC3E}">
        <p14:creationId xmlns:p14="http://schemas.microsoft.com/office/powerpoint/2010/main" val="39240449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7" name="Title 16"/>
          <p:cNvSpPr>
            <a:spLocks noGrp="1"/>
          </p:cNvSpPr>
          <p:nvPr>
            <p:ph type="title"/>
          </p:nvPr>
        </p:nvSpPr>
        <p:spPr/>
        <p:txBody>
          <a:bodyPr/>
          <a:lstStyle/>
          <a:p>
            <a:r>
              <a:rPr lang="en-US" dirty="0" smtClean="0"/>
              <a:t>Response Time</a:t>
            </a:r>
            <a:endParaRPr lang="en-US" dirty="0"/>
          </a:p>
        </p:txBody>
      </p:sp>
      <p:sp>
        <p:nvSpPr>
          <p:cNvPr id="2" name="Text Placeholder 1"/>
          <p:cNvSpPr>
            <a:spLocks noGrp="1"/>
          </p:cNvSpPr>
          <p:nvPr>
            <p:ph type="body" sz="quarter" idx="10"/>
          </p:nvPr>
        </p:nvSpPr>
        <p:spPr>
          <a:xfrm>
            <a:off x="201929" y="5725394"/>
            <a:ext cx="8740142" cy="584775"/>
          </a:xfrm>
        </p:spPr>
        <p:txBody>
          <a:bodyPr/>
          <a:lstStyle/>
          <a:p>
            <a:endParaRPr lang="en-US" dirty="0"/>
          </a:p>
        </p:txBody>
      </p:sp>
      <p:pic>
        <p:nvPicPr>
          <p:cNvPr id="3" name="Picture 2"/>
          <p:cNvPicPr>
            <a:picLocks noChangeAspect="1"/>
          </p:cNvPicPr>
          <p:nvPr/>
        </p:nvPicPr>
        <p:blipFill>
          <a:blip r:embed="rId3" cstate="print"/>
          <a:stretch>
            <a:fillRect/>
          </a:stretch>
        </p:blipFill>
        <p:spPr>
          <a:xfrm>
            <a:off x="1098354" y="1180296"/>
            <a:ext cx="6947291" cy="4497408"/>
          </a:xfrm>
          <a:prstGeom prst="rect">
            <a:avLst/>
          </a:prstGeom>
        </p:spPr>
      </p:pic>
    </p:spTree>
    <p:extLst>
      <p:ext uri="{BB962C8B-B14F-4D97-AF65-F5344CB8AC3E}">
        <p14:creationId xmlns:p14="http://schemas.microsoft.com/office/powerpoint/2010/main" val="21381695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Related Work</a:t>
            </a:r>
            <a:endParaRPr lang="en-US" dirty="0"/>
          </a:p>
        </p:txBody>
      </p:sp>
      <p:sp>
        <p:nvSpPr>
          <p:cNvPr id="3" name="Content Placeholder 2"/>
          <p:cNvSpPr>
            <a:spLocks noGrp="1"/>
          </p:cNvSpPr>
          <p:nvPr>
            <p:ph idx="1"/>
          </p:nvPr>
        </p:nvSpPr>
        <p:spPr>
          <a:xfrm>
            <a:off x="457200" y="1600200"/>
            <a:ext cx="8382000" cy="4648200"/>
          </a:xfrm>
        </p:spPr>
        <p:txBody>
          <a:bodyPr>
            <a:normAutofit/>
          </a:bodyPr>
          <a:lstStyle/>
          <a:p>
            <a:r>
              <a:rPr lang="en-US" b="1" dirty="0" smtClean="0"/>
              <a:t>Search </a:t>
            </a:r>
            <a:r>
              <a:rPr lang="en-US" b="1" dirty="0"/>
              <a:t>query </a:t>
            </a:r>
            <a:r>
              <a:rPr lang="en-US" b="1" dirty="0" smtClean="0"/>
              <a:t>parallelism</a:t>
            </a:r>
            <a:endParaRPr lang="en-US" b="1" dirty="0"/>
          </a:p>
          <a:p>
            <a:pPr lvl="1"/>
            <a:r>
              <a:rPr lang="en-US" sz="2000" dirty="0" smtClean="0"/>
              <a:t>Fixed parallelization </a:t>
            </a:r>
            <a:r>
              <a:rPr lang="en-US" sz="2000" dirty="0"/>
              <a:t>[</a:t>
            </a:r>
            <a:r>
              <a:rPr lang="en-US" sz="2000" dirty="0" err="1"/>
              <a:t>Frachtenberg</a:t>
            </a:r>
            <a:r>
              <a:rPr lang="en-US" sz="2000" dirty="0"/>
              <a:t>, WWWJ 09</a:t>
            </a:r>
            <a:r>
              <a:rPr lang="en-US" sz="2000" dirty="0" smtClean="0"/>
              <a:t>]</a:t>
            </a:r>
            <a:endParaRPr lang="en-US" sz="2000" dirty="0"/>
          </a:p>
          <a:p>
            <a:pPr lvl="1"/>
            <a:r>
              <a:rPr lang="en-US" sz="2000" dirty="0" smtClean="0"/>
              <a:t>Adaptive parallelization using system </a:t>
            </a:r>
            <a:r>
              <a:rPr lang="en-US" sz="2000" dirty="0"/>
              <a:t>load only [Raman et al., PLDI 11</a:t>
            </a:r>
            <a:r>
              <a:rPr lang="en-US" sz="2000" dirty="0" smtClean="0"/>
              <a:t>]</a:t>
            </a:r>
          </a:p>
          <a:p>
            <a:pPr marL="457200" lvl="1" indent="0">
              <a:buNone/>
            </a:pPr>
            <a:r>
              <a:rPr lang="en-US" sz="2000" dirty="0" smtClean="0">
                <a:sym typeface="Wingdings" pitchFamily="2" charset="2"/>
              </a:rPr>
              <a:t> High overhead due to parallelizing all queries</a:t>
            </a:r>
            <a:endParaRPr lang="en-US" sz="2000" dirty="0"/>
          </a:p>
          <a:p>
            <a:pPr marL="457200" lvl="1" indent="0">
              <a:buNone/>
            </a:pPr>
            <a:endParaRPr lang="en-US" dirty="0" smtClean="0"/>
          </a:p>
          <a:p>
            <a:r>
              <a:rPr lang="en-US" b="1" dirty="0"/>
              <a:t>Execution time prediction</a:t>
            </a:r>
          </a:p>
          <a:p>
            <a:pPr lvl="1"/>
            <a:r>
              <a:rPr lang="en-US" sz="2000" dirty="0" smtClean="0"/>
              <a:t>Keyword-specific </a:t>
            </a:r>
            <a:r>
              <a:rPr lang="en-US" sz="2000" dirty="0"/>
              <a:t>features only [Macdonald </a:t>
            </a:r>
            <a:r>
              <a:rPr lang="en-US" sz="2000" dirty="0" smtClean="0"/>
              <a:t>et </a:t>
            </a:r>
            <a:r>
              <a:rPr lang="en-US" sz="2000" dirty="0"/>
              <a:t>a</a:t>
            </a:r>
            <a:r>
              <a:rPr lang="en-US" sz="2000" dirty="0" smtClean="0"/>
              <a:t>l., </a:t>
            </a:r>
            <a:r>
              <a:rPr lang="en-US" sz="2000" dirty="0"/>
              <a:t>SIGIR 12]</a:t>
            </a:r>
          </a:p>
          <a:p>
            <a:pPr marL="457200" lvl="1" indent="0">
              <a:buNone/>
            </a:pPr>
            <a:r>
              <a:rPr lang="en-US" sz="2000" dirty="0"/>
              <a:t>→ </a:t>
            </a:r>
            <a:r>
              <a:rPr lang="en-US" sz="2000" dirty="0" smtClean="0"/>
              <a:t>Lower accuracy and high </a:t>
            </a:r>
            <a:r>
              <a:rPr lang="en-US" sz="2000" dirty="0"/>
              <a:t>memory </a:t>
            </a:r>
            <a:r>
              <a:rPr lang="en-US" sz="2000" dirty="0" smtClean="0"/>
              <a:t>overhead for our target problem</a:t>
            </a:r>
          </a:p>
          <a:p>
            <a:pPr lvl="1"/>
            <a:endParaRPr lang="en-US" dirty="0" smtClean="0"/>
          </a:p>
        </p:txBody>
      </p:sp>
      <p:sp>
        <p:nvSpPr>
          <p:cNvPr id="4" name="Slide Number Placeholder 3"/>
          <p:cNvSpPr>
            <a:spLocks noGrp="1"/>
          </p:cNvSpPr>
          <p:nvPr>
            <p:ph type="sldNum" sz="quarter" idx="12"/>
          </p:nvPr>
        </p:nvSpPr>
        <p:spPr/>
        <p:txBody>
          <a:bodyPr/>
          <a:lstStyle/>
          <a:p>
            <a:fld id="{62B42581-2393-4382-BFCF-F1A34541B37E}" type="slidenum">
              <a:rPr lang="en-US" smtClean="0"/>
              <a:pPr/>
              <a:t>29</a:t>
            </a:fld>
            <a:endParaRPr lang="en-US" dirty="0"/>
          </a:p>
        </p:txBody>
      </p:sp>
    </p:spTree>
    <p:extLst>
      <p:ext uri="{BB962C8B-B14F-4D97-AF65-F5344CB8AC3E}">
        <p14:creationId xmlns:p14="http://schemas.microsoft.com/office/powerpoint/2010/main" val="2812150712"/>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rmAutofit fontScale="90000"/>
          </a:bodyPr>
          <a:lstStyle/>
          <a:p>
            <a:r>
              <a:rPr lang="en-US" dirty="0" smtClean="0"/>
              <a:t>Background: Query Processing Stages</a:t>
            </a:r>
            <a:endParaRPr lang="en-US" dirty="0"/>
          </a:p>
        </p:txBody>
      </p:sp>
      <p:sp>
        <p:nvSpPr>
          <p:cNvPr id="4" name="Slide Number Placeholder 3"/>
          <p:cNvSpPr>
            <a:spLocks noGrp="1"/>
          </p:cNvSpPr>
          <p:nvPr>
            <p:ph type="sldNum" sz="quarter" idx="12"/>
          </p:nvPr>
        </p:nvSpPr>
        <p:spPr/>
        <p:txBody>
          <a:bodyPr/>
          <a:lstStyle/>
          <a:p>
            <a:fld id="{62B42581-2393-4382-BFCF-F1A34541B37E}" type="slidenum">
              <a:rPr lang="en-US" smtClean="0"/>
              <a:pPr/>
              <a:t>3</a:t>
            </a:fld>
            <a:endParaRPr lang="en-US" dirty="0"/>
          </a:p>
        </p:txBody>
      </p:sp>
      <p:sp>
        <p:nvSpPr>
          <p:cNvPr id="5" name="Rectangle 4"/>
          <p:cNvSpPr/>
          <p:nvPr/>
        </p:nvSpPr>
        <p:spPr>
          <a:xfrm>
            <a:off x="1749865" y="2310263"/>
            <a:ext cx="1755336" cy="105025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sz="1400" dirty="0" smtClean="0">
              <a:solidFill>
                <a:schemeClr val="tx1"/>
              </a:solidFill>
              <a:latin typeface="Consolas" pitchFamily="49" charset="0"/>
              <a:cs typeface="Consolas" pitchFamily="49" charset="0"/>
            </a:endParaRPr>
          </a:p>
        </p:txBody>
      </p:sp>
      <p:sp>
        <p:nvSpPr>
          <p:cNvPr id="7" name="Rectangle 6"/>
          <p:cNvSpPr/>
          <p:nvPr/>
        </p:nvSpPr>
        <p:spPr>
          <a:xfrm>
            <a:off x="2715126" y="2386463"/>
            <a:ext cx="561474" cy="44987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p>
        </p:txBody>
      </p:sp>
      <p:sp>
        <p:nvSpPr>
          <p:cNvPr id="8" name="Rectangle 7"/>
          <p:cNvSpPr/>
          <p:nvPr/>
        </p:nvSpPr>
        <p:spPr>
          <a:xfrm>
            <a:off x="2590800" y="2434368"/>
            <a:ext cx="561474" cy="44987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p>
        </p:txBody>
      </p:sp>
      <p:sp>
        <p:nvSpPr>
          <p:cNvPr id="9" name="Rectangle 8"/>
          <p:cNvSpPr/>
          <p:nvPr/>
        </p:nvSpPr>
        <p:spPr>
          <a:xfrm>
            <a:off x="2474651" y="2479488"/>
            <a:ext cx="561474" cy="44987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p>
        </p:txBody>
      </p:sp>
      <p:sp>
        <p:nvSpPr>
          <p:cNvPr id="10" name="Rectangle 9"/>
          <p:cNvSpPr/>
          <p:nvPr/>
        </p:nvSpPr>
        <p:spPr>
          <a:xfrm>
            <a:off x="2350325" y="2526988"/>
            <a:ext cx="561474" cy="44987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smtClean="0"/>
              <a:t>doc</a:t>
            </a:r>
            <a:endParaRPr lang="en-US" dirty="0"/>
          </a:p>
        </p:txBody>
      </p:sp>
      <p:sp>
        <p:nvSpPr>
          <p:cNvPr id="40" name="Rectangle 39"/>
          <p:cNvSpPr/>
          <p:nvPr/>
        </p:nvSpPr>
        <p:spPr>
          <a:xfrm>
            <a:off x="1755759" y="3724424"/>
            <a:ext cx="1755336" cy="43515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sz="1400" dirty="0">
              <a:solidFill>
                <a:srgbClr val="000000"/>
              </a:solidFill>
              <a:latin typeface="Consolas" pitchFamily="49" charset="0"/>
              <a:cs typeface="Consolas" pitchFamily="49" charset="0"/>
            </a:endParaRPr>
          </a:p>
        </p:txBody>
      </p:sp>
      <p:sp>
        <p:nvSpPr>
          <p:cNvPr id="41" name="Down Arrow 40"/>
          <p:cNvSpPr/>
          <p:nvPr/>
        </p:nvSpPr>
        <p:spPr>
          <a:xfrm>
            <a:off x="2495893" y="3464404"/>
            <a:ext cx="189814" cy="190569"/>
          </a:xfrm>
          <a:prstGeom prst="down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Box 41"/>
          <p:cNvSpPr txBox="1"/>
          <p:nvPr/>
        </p:nvSpPr>
        <p:spPr>
          <a:xfrm>
            <a:off x="1737685" y="3757336"/>
            <a:ext cx="1823000" cy="369332"/>
          </a:xfrm>
          <a:prstGeom prst="rect">
            <a:avLst/>
          </a:prstGeom>
          <a:noFill/>
        </p:spPr>
        <p:txBody>
          <a:bodyPr wrap="none" rtlCol="0">
            <a:spAutoFit/>
          </a:bodyPr>
          <a:lstStyle/>
          <a:p>
            <a:r>
              <a:rPr lang="en-US" dirty="0" smtClean="0"/>
              <a:t>2</a:t>
            </a:r>
            <a:r>
              <a:rPr lang="en-US" baseline="30000" dirty="0" smtClean="0"/>
              <a:t>nd</a:t>
            </a:r>
            <a:r>
              <a:rPr lang="en-US" dirty="0" smtClean="0"/>
              <a:t> phase ranking</a:t>
            </a:r>
            <a:endParaRPr lang="en-US" dirty="0"/>
          </a:p>
        </p:txBody>
      </p:sp>
      <p:sp>
        <p:nvSpPr>
          <p:cNvPr id="43" name="Rectangle 42"/>
          <p:cNvSpPr/>
          <p:nvPr/>
        </p:nvSpPr>
        <p:spPr>
          <a:xfrm>
            <a:off x="1751506" y="4540580"/>
            <a:ext cx="1755336" cy="43515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sz="1400" dirty="0">
              <a:solidFill>
                <a:srgbClr val="000000"/>
              </a:solidFill>
              <a:latin typeface="Consolas" pitchFamily="49" charset="0"/>
              <a:cs typeface="Consolas" pitchFamily="49" charset="0"/>
            </a:endParaRPr>
          </a:p>
        </p:txBody>
      </p:sp>
      <p:sp>
        <p:nvSpPr>
          <p:cNvPr id="45" name="TextBox 44"/>
          <p:cNvSpPr txBox="1"/>
          <p:nvPr/>
        </p:nvSpPr>
        <p:spPr>
          <a:xfrm>
            <a:off x="1708195" y="4573492"/>
            <a:ext cx="1873205" cy="369332"/>
          </a:xfrm>
          <a:prstGeom prst="rect">
            <a:avLst/>
          </a:prstGeom>
          <a:noFill/>
        </p:spPr>
        <p:txBody>
          <a:bodyPr wrap="none" rtlCol="0">
            <a:spAutoFit/>
          </a:bodyPr>
          <a:lstStyle/>
          <a:p>
            <a:r>
              <a:rPr lang="en-US" dirty="0" smtClean="0"/>
              <a:t>Snippet generator</a:t>
            </a:r>
            <a:endParaRPr lang="en-US" dirty="0"/>
          </a:p>
        </p:txBody>
      </p:sp>
      <p:sp>
        <p:nvSpPr>
          <p:cNvPr id="59" name="TextBox 58"/>
          <p:cNvSpPr txBox="1"/>
          <p:nvPr/>
        </p:nvSpPr>
        <p:spPr>
          <a:xfrm>
            <a:off x="1721760" y="3007731"/>
            <a:ext cx="1830501" cy="369332"/>
          </a:xfrm>
          <a:prstGeom prst="rect">
            <a:avLst/>
          </a:prstGeom>
          <a:noFill/>
        </p:spPr>
        <p:txBody>
          <a:bodyPr wrap="none" rtlCol="0">
            <a:spAutoFit/>
          </a:bodyPr>
          <a:lstStyle/>
          <a:p>
            <a:r>
              <a:rPr lang="en-US" dirty="0" smtClean="0"/>
              <a:t>Doc. index search</a:t>
            </a:r>
            <a:endParaRPr lang="en-US" dirty="0"/>
          </a:p>
        </p:txBody>
      </p:sp>
      <p:cxnSp>
        <p:nvCxnSpPr>
          <p:cNvPr id="72" name="Straight Arrow Connector 71"/>
          <p:cNvCxnSpPr/>
          <p:nvPr/>
        </p:nvCxnSpPr>
        <p:spPr>
          <a:xfrm>
            <a:off x="2622595" y="5042543"/>
            <a:ext cx="0" cy="260037"/>
          </a:xfrm>
          <a:prstGeom prst="straightConnector1">
            <a:avLst/>
          </a:prstGeom>
          <a:noFill/>
          <a:ln w="25400" cap="flat" cmpd="sng" algn="ctr">
            <a:solidFill>
              <a:schemeClr val="tx1"/>
            </a:solidFill>
            <a:prstDash val="solid"/>
            <a:tailEnd type="arrow"/>
          </a:ln>
          <a:effectLst>
            <a:outerShdw blurRad="40000" dist="20000" dir="5400000" rotWithShape="0">
              <a:srgbClr val="000000">
                <a:alpha val="38000"/>
              </a:srgbClr>
            </a:outerShdw>
          </a:effectLst>
        </p:spPr>
      </p:cxnSp>
      <p:sp>
        <p:nvSpPr>
          <p:cNvPr id="73" name="Rectangle 72"/>
          <p:cNvSpPr/>
          <p:nvPr/>
        </p:nvSpPr>
        <p:spPr>
          <a:xfrm>
            <a:off x="2012092" y="5150180"/>
            <a:ext cx="1221006" cy="564820"/>
          </a:xfrm>
          <a:prstGeom prst="rect">
            <a:avLst/>
          </a:prstGeom>
          <a:noFill/>
          <a:ln w="15875">
            <a:noFill/>
          </a:ln>
          <a:effectLst/>
        </p:spPr>
        <p:style>
          <a:lnRef idx="1">
            <a:schemeClr val="accent1"/>
          </a:lnRef>
          <a:fillRef idx="2">
            <a:schemeClr val="accent1"/>
          </a:fillRef>
          <a:effectRef idx="1">
            <a:schemeClr val="accent1"/>
          </a:effectRef>
          <a:fontRef idx="minor">
            <a:schemeClr val="dk1"/>
          </a:fontRef>
        </p:style>
        <p:txBody>
          <a:bodyPr rtlCol="0" anchor="ctr"/>
          <a:lstStyle/>
          <a:p>
            <a:pPr algn="ctr"/>
            <a:r>
              <a:rPr lang="en-US" altLang="ko-KR" sz="2000" b="1" dirty="0" smtClean="0">
                <a:solidFill>
                  <a:schemeClr val="tx1"/>
                </a:solidFill>
              </a:rPr>
              <a:t>Response</a:t>
            </a:r>
            <a:endParaRPr lang="ko-KR" altLang="en-US" sz="2000" b="1" dirty="0">
              <a:solidFill>
                <a:schemeClr val="tx1"/>
              </a:solidFill>
            </a:endParaRPr>
          </a:p>
        </p:txBody>
      </p:sp>
      <p:sp>
        <p:nvSpPr>
          <p:cNvPr id="82" name="Down Arrow 81"/>
          <p:cNvSpPr/>
          <p:nvPr/>
        </p:nvSpPr>
        <p:spPr>
          <a:xfrm>
            <a:off x="2527688" y="4245164"/>
            <a:ext cx="189814" cy="190569"/>
          </a:xfrm>
          <a:prstGeom prst="down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Left Brace 92"/>
          <p:cNvSpPr/>
          <p:nvPr/>
        </p:nvSpPr>
        <p:spPr>
          <a:xfrm>
            <a:off x="1483425" y="2310263"/>
            <a:ext cx="244903" cy="2665473"/>
          </a:xfrm>
          <a:prstGeom prst="leftBrace">
            <a:avLst/>
          </a:pr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4" name="TextBox 93"/>
          <p:cNvSpPr txBox="1"/>
          <p:nvPr/>
        </p:nvSpPr>
        <p:spPr>
          <a:xfrm>
            <a:off x="76200" y="3299294"/>
            <a:ext cx="1548832" cy="1015663"/>
          </a:xfrm>
          <a:prstGeom prst="rect">
            <a:avLst/>
          </a:prstGeom>
          <a:noFill/>
        </p:spPr>
        <p:txBody>
          <a:bodyPr wrap="square" rtlCol="0">
            <a:spAutoFit/>
          </a:bodyPr>
          <a:lstStyle/>
          <a:p>
            <a:pPr algn="ctr"/>
            <a:r>
              <a:rPr lang="en-US" sz="2000" b="1" dirty="0" smtClean="0">
                <a:solidFill>
                  <a:srgbClr val="FF0000"/>
                </a:solidFill>
              </a:rPr>
              <a:t>For example:</a:t>
            </a:r>
            <a:br>
              <a:rPr lang="en-US" sz="2000" b="1" dirty="0" smtClean="0">
                <a:solidFill>
                  <a:srgbClr val="FF0000"/>
                </a:solidFill>
              </a:rPr>
            </a:br>
            <a:r>
              <a:rPr lang="en-US" sz="2000" b="1" dirty="0" smtClean="0">
                <a:solidFill>
                  <a:srgbClr val="FF0000"/>
                </a:solidFill>
              </a:rPr>
              <a:t>300 </a:t>
            </a:r>
            <a:r>
              <a:rPr lang="en-US" sz="2000" b="1" dirty="0" err="1" smtClean="0">
                <a:solidFill>
                  <a:srgbClr val="FF0000"/>
                </a:solidFill>
              </a:rPr>
              <a:t>ms</a:t>
            </a:r>
            <a:endParaRPr lang="en-US" sz="2000" b="1" dirty="0" smtClean="0">
              <a:solidFill>
                <a:srgbClr val="FF0000"/>
              </a:solidFill>
            </a:endParaRPr>
          </a:p>
          <a:p>
            <a:pPr algn="ctr"/>
            <a:r>
              <a:rPr lang="en-US" sz="2000" b="1" dirty="0" smtClean="0">
                <a:solidFill>
                  <a:srgbClr val="FF0000"/>
                </a:solidFill>
              </a:rPr>
              <a:t>latency SLA</a:t>
            </a:r>
            <a:endParaRPr lang="en-US" sz="2000" b="1" dirty="0">
              <a:solidFill>
                <a:srgbClr val="FF0000"/>
              </a:solidFill>
            </a:endParaRPr>
          </a:p>
        </p:txBody>
      </p:sp>
      <p:cxnSp>
        <p:nvCxnSpPr>
          <p:cNvPr id="57" name="Straight Arrow Connector 56"/>
          <p:cNvCxnSpPr/>
          <p:nvPr/>
        </p:nvCxnSpPr>
        <p:spPr>
          <a:xfrm>
            <a:off x="2622793" y="2018254"/>
            <a:ext cx="0" cy="250990"/>
          </a:xfrm>
          <a:prstGeom prst="straightConnector1">
            <a:avLst/>
          </a:prstGeom>
          <a:noFill/>
          <a:ln w="25400" cap="flat" cmpd="sng" algn="ctr">
            <a:solidFill>
              <a:schemeClr val="tx1"/>
            </a:solidFill>
            <a:prstDash val="solid"/>
            <a:tailEnd type="arrow"/>
          </a:ln>
          <a:effectLst>
            <a:outerShdw blurRad="40000" dist="20000" dir="5400000" rotWithShape="0">
              <a:srgbClr val="000000">
                <a:alpha val="38000"/>
              </a:srgbClr>
            </a:outerShdw>
          </a:effectLst>
        </p:spPr>
      </p:cxnSp>
      <p:sp>
        <p:nvSpPr>
          <p:cNvPr id="74" name="Rectangle 73"/>
          <p:cNvSpPr/>
          <p:nvPr/>
        </p:nvSpPr>
        <p:spPr>
          <a:xfrm>
            <a:off x="2178005" y="1568780"/>
            <a:ext cx="878952" cy="564820"/>
          </a:xfrm>
          <a:prstGeom prst="rect">
            <a:avLst/>
          </a:prstGeom>
          <a:noFill/>
          <a:ln w="15875">
            <a:noFill/>
          </a:ln>
          <a:effectLst/>
        </p:spPr>
        <p:style>
          <a:lnRef idx="1">
            <a:schemeClr val="accent1"/>
          </a:lnRef>
          <a:fillRef idx="2">
            <a:schemeClr val="accent1"/>
          </a:fillRef>
          <a:effectRef idx="1">
            <a:schemeClr val="accent1"/>
          </a:effectRef>
          <a:fontRef idx="minor">
            <a:schemeClr val="dk1"/>
          </a:fontRef>
        </p:style>
        <p:txBody>
          <a:bodyPr rtlCol="0" anchor="ctr"/>
          <a:lstStyle/>
          <a:p>
            <a:pPr algn="ctr"/>
            <a:r>
              <a:rPr lang="en-US" altLang="ko-KR" sz="2000" b="1" dirty="0" smtClean="0">
                <a:solidFill>
                  <a:schemeClr val="tx1"/>
                </a:solidFill>
              </a:rPr>
              <a:t>Query</a:t>
            </a:r>
            <a:endParaRPr lang="ko-KR" altLang="en-US" sz="2000" b="1" dirty="0">
              <a:solidFill>
                <a:schemeClr val="tx1"/>
              </a:solidFill>
            </a:endParaRPr>
          </a:p>
        </p:txBody>
      </p:sp>
      <p:sp>
        <p:nvSpPr>
          <p:cNvPr id="46" name="TextBox 45"/>
          <p:cNvSpPr txBox="1"/>
          <p:nvPr/>
        </p:nvSpPr>
        <p:spPr>
          <a:xfrm>
            <a:off x="762000" y="1451080"/>
            <a:ext cx="1905000" cy="400110"/>
          </a:xfrm>
          <a:prstGeom prst="rect">
            <a:avLst/>
          </a:prstGeom>
          <a:noFill/>
        </p:spPr>
        <p:txBody>
          <a:bodyPr wrap="square" rtlCol="0">
            <a:spAutoFit/>
          </a:bodyPr>
          <a:lstStyle/>
          <a:p>
            <a:pPr algn="ctr"/>
            <a:r>
              <a:rPr lang="en-US" sz="2000" b="1" dirty="0" smtClean="0">
                <a:solidFill>
                  <a:srgbClr val="FF0000"/>
                </a:solidFill>
              </a:rPr>
              <a:t>Focus: Stage 1</a:t>
            </a:r>
          </a:p>
        </p:txBody>
      </p:sp>
      <p:cxnSp>
        <p:nvCxnSpPr>
          <p:cNvPr id="6" name="Straight Arrow Connector 5"/>
          <p:cNvCxnSpPr/>
          <p:nvPr/>
        </p:nvCxnSpPr>
        <p:spPr>
          <a:xfrm>
            <a:off x="1615437" y="1851190"/>
            <a:ext cx="289563" cy="459073"/>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3962400" y="2362200"/>
            <a:ext cx="4419600" cy="954107"/>
          </a:xfrm>
          <a:prstGeom prst="rect">
            <a:avLst/>
          </a:prstGeom>
          <a:noFill/>
        </p:spPr>
        <p:txBody>
          <a:bodyPr wrap="square" rtlCol="0">
            <a:spAutoFit/>
          </a:bodyPr>
          <a:lstStyle/>
          <a:p>
            <a:r>
              <a:rPr lang="en-US" sz="2800" b="1" dirty="0" smtClean="0"/>
              <a:t>100s – 1000s of good matching docs </a:t>
            </a:r>
            <a:endParaRPr lang="en-US" sz="2800" b="1" dirty="0"/>
          </a:p>
        </p:txBody>
      </p:sp>
      <p:sp>
        <p:nvSpPr>
          <p:cNvPr id="28" name="TextBox 27"/>
          <p:cNvSpPr txBox="1"/>
          <p:nvPr/>
        </p:nvSpPr>
        <p:spPr>
          <a:xfrm>
            <a:off x="3962400" y="3693710"/>
            <a:ext cx="4876800" cy="523220"/>
          </a:xfrm>
          <a:prstGeom prst="rect">
            <a:avLst/>
          </a:prstGeom>
          <a:noFill/>
        </p:spPr>
        <p:txBody>
          <a:bodyPr wrap="square" rtlCol="0">
            <a:spAutoFit/>
          </a:bodyPr>
          <a:lstStyle/>
          <a:p>
            <a:r>
              <a:rPr lang="en-US" sz="2800" b="1" dirty="0" smtClean="0"/>
              <a:t>10s of the best matching docs</a:t>
            </a:r>
            <a:endParaRPr lang="en-US" sz="2800" b="1" dirty="0"/>
          </a:p>
        </p:txBody>
      </p:sp>
      <p:sp>
        <p:nvSpPr>
          <p:cNvPr id="29" name="TextBox 28"/>
          <p:cNvSpPr txBox="1"/>
          <p:nvPr/>
        </p:nvSpPr>
        <p:spPr>
          <a:xfrm>
            <a:off x="3962400" y="4496285"/>
            <a:ext cx="4419600" cy="523220"/>
          </a:xfrm>
          <a:prstGeom prst="rect">
            <a:avLst/>
          </a:prstGeom>
          <a:noFill/>
        </p:spPr>
        <p:txBody>
          <a:bodyPr wrap="square" rtlCol="0">
            <a:spAutoFit/>
          </a:bodyPr>
          <a:lstStyle/>
          <a:p>
            <a:r>
              <a:rPr lang="en-US" sz="2800" b="1" dirty="0" smtClean="0"/>
              <a:t>Few sentences for each doc</a:t>
            </a:r>
            <a:endParaRPr lang="en-US" sz="2800" b="1" dirty="0"/>
          </a:p>
        </p:txBody>
      </p:sp>
    </p:spTree>
    <p:extLst>
      <p:ext uri="{BB962C8B-B14F-4D97-AF65-F5344CB8AC3E}">
        <p14:creationId xmlns:p14="http://schemas.microsoft.com/office/powerpoint/2010/main" val="7504968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59"/>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7"/>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40"/>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41"/>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42"/>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8"/>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43"/>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45"/>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82"/>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29"/>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72"/>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73"/>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94"/>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93"/>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46"/>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8" grpId="0" animBg="1"/>
      <p:bldP spid="9" grpId="0" animBg="1"/>
      <p:bldP spid="10" grpId="0" animBg="1"/>
      <p:bldP spid="40" grpId="0" animBg="1"/>
      <p:bldP spid="41" grpId="0" animBg="1"/>
      <p:bldP spid="42" grpId="0"/>
      <p:bldP spid="43" grpId="0" animBg="1"/>
      <p:bldP spid="45" grpId="0"/>
      <p:bldP spid="59" grpId="0"/>
      <p:bldP spid="73" grpId="0"/>
      <p:bldP spid="82" grpId="0" animBg="1"/>
      <p:bldP spid="93" grpId="0" animBg="1"/>
      <p:bldP spid="94" grpId="0"/>
      <p:bldP spid="74" grpId="0"/>
      <p:bldP spid="46" grpId="0"/>
      <p:bldP spid="27" grpId="0"/>
      <p:bldP spid="28" grpId="0"/>
      <p:bldP spid="29" grpId="0"/>
    </p:bldLst>
  </p:timing>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Future Work</a:t>
            </a:r>
            <a:endParaRPr lang="en-US" dirty="0"/>
          </a:p>
        </p:txBody>
      </p:sp>
      <p:sp>
        <p:nvSpPr>
          <p:cNvPr id="3" name="Content Placeholder 2"/>
          <p:cNvSpPr>
            <a:spLocks noGrp="1"/>
          </p:cNvSpPr>
          <p:nvPr>
            <p:ph idx="1"/>
          </p:nvPr>
        </p:nvSpPr>
        <p:spPr/>
        <p:txBody>
          <a:bodyPr>
            <a:normAutofit/>
          </a:bodyPr>
          <a:lstStyle/>
          <a:p>
            <a:r>
              <a:rPr lang="en-US" dirty="0" err="1" smtClean="0"/>
              <a:t>Misprediction</a:t>
            </a:r>
            <a:endParaRPr lang="en-US" dirty="0" smtClean="0"/>
          </a:p>
          <a:p>
            <a:pPr lvl="1"/>
            <a:r>
              <a:rPr lang="en-US" dirty="0" smtClean="0"/>
              <a:t>Dynamic adaptation</a:t>
            </a:r>
          </a:p>
          <a:p>
            <a:pPr lvl="1"/>
            <a:r>
              <a:rPr lang="en-US" dirty="0" smtClean="0"/>
              <a:t>Prediction confidence </a:t>
            </a:r>
          </a:p>
          <a:p>
            <a:pPr lvl="1"/>
            <a:endParaRPr lang="en-US" dirty="0" smtClean="0"/>
          </a:p>
          <a:p>
            <a:r>
              <a:rPr lang="en-US" dirty="0" smtClean="0"/>
              <a:t>Diverse workloads</a:t>
            </a:r>
          </a:p>
          <a:p>
            <a:pPr lvl="1"/>
            <a:r>
              <a:rPr lang="en-US" dirty="0"/>
              <a:t>Analytics, graph processing,</a:t>
            </a:r>
            <a:endParaRPr lang="en-US" dirty="0" smtClean="0"/>
          </a:p>
          <a:p>
            <a:endParaRPr lang="en-US" dirty="0"/>
          </a:p>
        </p:txBody>
      </p:sp>
      <p:sp>
        <p:nvSpPr>
          <p:cNvPr id="4" name="Slide Number Placeholder 3"/>
          <p:cNvSpPr>
            <a:spLocks noGrp="1"/>
          </p:cNvSpPr>
          <p:nvPr>
            <p:ph type="sldNum" sz="quarter" idx="12"/>
          </p:nvPr>
        </p:nvSpPr>
        <p:spPr/>
        <p:txBody>
          <a:bodyPr/>
          <a:lstStyle/>
          <a:p>
            <a:fld id="{62B42581-2393-4382-BFCF-F1A34541B37E}" type="slidenum">
              <a:rPr lang="en-US" smtClean="0"/>
              <a:pPr/>
              <a:t>30</a:t>
            </a:fld>
            <a:endParaRPr lang="en-US" dirty="0"/>
          </a:p>
        </p:txBody>
      </p:sp>
    </p:spTree>
    <p:extLst>
      <p:ext uri="{BB962C8B-B14F-4D97-AF65-F5344CB8AC3E}">
        <p14:creationId xmlns:p14="http://schemas.microsoft.com/office/powerpoint/2010/main" val="11177153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Content Placeholder 2"/>
          <p:cNvSpPr>
            <a:spLocks noGrp="1"/>
          </p:cNvSpPr>
          <p:nvPr>
            <p:ph idx="1"/>
          </p:nvPr>
        </p:nvSpPr>
        <p:spPr>
          <a:xfrm>
            <a:off x="0" y="1219200"/>
            <a:ext cx="9144000" cy="809625"/>
          </a:xfrm>
        </p:spPr>
        <p:style>
          <a:lnRef idx="1">
            <a:schemeClr val="accent2"/>
          </a:lnRef>
          <a:fillRef idx="3">
            <a:schemeClr val="accent2"/>
          </a:fillRef>
          <a:effectRef idx="2">
            <a:schemeClr val="accent2"/>
          </a:effectRef>
          <a:fontRef idx="minor">
            <a:schemeClr val="lt1"/>
          </a:fontRef>
        </p:style>
        <p:txBody>
          <a:bodyPr>
            <a:normAutofit fontScale="70000" lnSpcReduction="20000"/>
          </a:bodyPr>
          <a:lstStyle/>
          <a:p>
            <a:pPr marL="0" indent="0" algn="ctr">
              <a:buNone/>
            </a:pPr>
            <a:r>
              <a:rPr lang="en-US" sz="4000" dirty="0" smtClean="0"/>
              <a:t>Your query to Bing is now parallelized if predicted as long. </a:t>
            </a:r>
          </a:p>
        </p:txBody>
      </p:sp>
      <p:sp>
        <p:nvSpPr>
          <p:cNvPr id="47" name="Title 1"/>
          <p:cNvSpPr txBox="1">
            <a:spLocks/>
          </p:cNvSpPr>
          <p:nvPr/>
        </p:nvSpPr>
        <p:spPr>
          <a:xfrm>
            <a:off x="609600" y="1524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dirty="0" smtClean="0"/>
              <a:t>Thank You!</a:t>
            </a:r>
            <a:endParaRPr lang="en-US" b="1" dirty="0"/>
          </a:p>
        </p:txBody>
      </p:sp>
      <p:pic>
        <p:nvPicPr>
          <p:cNvPr id="23"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1" y="3276600"/>
            <a:ext cx="1083397" cy="1083397"/>
          </a:xfrm>
          <a:prstGeom prst="rect">
            <a:avLst/>
          </a:prstGeom>
        </p:spPr>
      </p:pic>
      <p:cxnSp>
        <p:nvCxnSpPr>
          <p:cNvPr id="24" name="Straight Arrow Connector 7"/>
          <p:cNvCxnSpPr/>
          <p:nvPr/>
        </p:nvCxnSpPr>
        <p:spPr>
          <a:xfrm>
            <a:off x="1524001" y="3927772"/>
            <a:ext cx="929887"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25" name="TextBox 19"/>
          <p:cNvSpPr txBox="1"/>
          <p:nvPr/>
        </p:nvSpPr>
        <p:spPr>
          <a:xfrm>
            <a:off x="1600201" y="3505200"/>
            <a:ext cx="788677" cy="400110"/>
          </a:xfrm>
          <a:prstGeom prst="rect">
            <a:avLst/>
          </a:prstGeom>
          <a:noFill/>
        </p:spPr>
        <p:txBody>
          <a:bodyPr wrap="non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000" dirty="0" smtClean="0"/>
              <a:t>query</a:t>
            </a:r>
            <a:endParaRPr lang="en-US" sz="2000" dirty="0"/>
          </a:p>
        </p:txBody>
      </p:sp>
      <p:sp>
        <p:nvSpPr>
          <p:cNvPr id="26" name="Rectangle 10"/>
          <p:cNvSpPr/>
          <p:nvPr/>
        </p:nvSpPr>
        <p:spPr>
          <a:xfrm>
            <a:off x="2453887" y="3048000"/>
            <a:ext cx="5775713" cy="1981200"/>
          </a:xfrm>
          <a:prstGeom prst="rect">
            <a:avLst/>
          </a:prstGeom>
        </p:spPr>
        <p:style>
          <a:lnRef idx="2">
            <a:schemeClr val="dk1"/>
          </a:lnRef>
          <a:fillRef idx="1">
            <a:schemeClr val="lt1"/>
          </a:fillRef>
          <a:effectRef idx="0">
            <a:schemeClr val="dk1"/>
          </a:effectRef>
          <a:fontRef idx="minor">
            <a:schemeClr val="dk1"/>
          </a:fontRef>
        </p:style>
        <p:txBody>
          <a:bodyPr rtlCol="0" anchor="t"/>
          <a:lstStyle>
            <a:defPPr>
              <a:defRPr lang="en-US"/>
            </a:defPPr>
            <a:lvl1pPr marL="0" algn="l" defTabSz="457200" rtl="0" eaLnBrk="1" latinLnBrk="0" hangingPunct="1">
              <a:defRPr sz="1800" kern="1200">
                <a:solidFill>
                  <a:schemeClr val="dk1"/>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pPr algn="ctr"/>
            <a:endParaRPr lang="en-US" dirty="0"/>
          </a:p>
          <a:p>
            <a:pPr algn="ctr"/>
            <a:endParaRPr lang="en-US" dirty="0"/>
          </a:p>
        </p:txBody>
      </p:sp>
      <p:sp>
        <p:nvSpPr>
          <p:cNvPr id="27" name="Rectangle 11"/>
          <p:cNvSpPr/>
          <p:nvPr/>
        </p:nvSpPr>
        <p:spPr>
          <a:xfrm>
            <a:off x="2590801" y="3485600"/>
            <a:ext cx="1454216" cy="906102"/>
          </a:xfrm>
          <a:prstGeom prst="rect">
            <a:avLst/>
          </a:prstGeom>
        </p:spPr>
        <p:style>
          <a:lnRef idx="2">
            <a:schemeClr val="dk1"/>
          </a:lnRef>
          <a:fillRef idx="1">
            <a:schemeClr val="lt1"/>
          </a:fillRef>
          <a:effectRef idx="0">
            <a:schemeClr val="dk1"/>
          </a:effectRef>
          <a:fontRef idx="minor">
            <a:schemeClr val="dk1"/>
          </a:fontRef>
        </p:style>
        <p:txBody>
          <a:bodyPr rtlCol="0" anchor="ctr"/>
          <a:lstStyle>
            <a:defPPr>
              <a:defRPr lang="en-US"/>
            </a:defPPr>
            <a:lvl1pPr marL="0" algn="l" defTabSz="457200" rtl="0" eaLnBrk="1" latinLnBrk="0" hangingPunct="1">
              <a:defRPr sz="1800" kern="1200">
                <a:solidFill>
                  <a:schemeClr val="dk1"/>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pPr algn="ctr"/>
            <a:r>
              <a:rPr lang="en-US" sz="2000" dirty="0" smtClean="0"/>
              <a:t>Execution time predictor</a:t>
            </a:r>
          </a:p>
        </p:txBody>
      </p:sp>
      <p:sp>
        <p:nvSpPr>
          <p:cNvPr id="28" name="Rectangle 17"/>
          <p:cNvSpPr/>
          <p:nvPr/>
        </p:nvSpPr>
        <p:spPr>
          <a:xfrm>
            <a:off x="4541601" y="3485600"/>
            <a:ext cx="1528567" cy="906102"/>
          </a:xfrm>
          <a:prstGeom prst="rect">
            <a:avLst/>
          </a:prstGeom>
        </p:spPr>
        <p:style>
          <a:lnRef idx="2">
            <a:schemeClr val="dk1"/>
          </a:lnRef>
          <a:fillRef idx="1">
            <a:schemeClr val="lt1"/>
          </a:fillRef>
          <a:effectRef idx="0">
            <a:schemeClr val="dk1"/>
          </a:effectRef>
          <a:fontRef idx="minor">
            <a:schemeClr val="dk1"/>
          </a:fontRef>
        </p:style>
        <p:txBody>
          <a:bodyPr rtlCol="0" anchor="ctr"/>
          <a:lstStyle>
            <a:defPPr>
              <a:defRPr lang="en-US"/>
            </a:defPPr>
            <a:lvl1pPr marL="0" algn="l" defTabSz="457200" rtl="0" eaLnBrk="1" latinLnBrk="0" hangingPunct="1">
              <a:defRPr sz="1800" kern="1200">
                <a:solidFill>
                  <a:schemeClr val="dk1"/>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pPr algn="ctr"/>
            <a:endParaRPr lang="en-US" dirty="0"/>
          </a:p>
        </p:txBody>
      </p:sp>
      <p:sp>
        <p:nvSpPr>
          <p:cNvPr id="29" name="TextBox 24"/>
          <p:cNvSpPr txBox="1"/>
          <p:nvPr/>
        </p:nvSpPr>
        <p:spPr>
          <a:xfrm>
            <a:off x="4421538" y="3635514"/>
            <a:ext cx="1816515" cy="707886"/>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2000" dirty="0"/>
              <a:t>Resource</a:t>
            </a:r>
          </a:p>
          <a:p>
            <a:pPr algn="ctr"/>
            <a:r>
              <a:rPr lang="en-US" sz="2000" dirty="0"/>
              <a:t>manager</a:t>
            </a:r>
          </a:p>
        </p:txBody>
      </p:sp>
      <p:cxnSp>
        <p:nvCxnSpPr>
          <p:cNvPr id="30" name="Straight Arrow Connector 38"/>
          <p:cNvCxnSpPr/>
          <p:nvPr/>
        </p:nvCxnSpPr>
        <p:spPr>
          <a:xfrm>
            <a:off x="4038601" y="3937425"/>
            <a:ext cx="523052"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31" name="Freeform 26"/>
          <p:cNvSpPr/>
          <p:nvPr/>
        </p:nvSpPr>
        <p:spPr>
          <a:xfrm flipH="1">
            <a:off x="7077563" y="3509764"/>
            <a:ext cx="93625" cy="391572"/>
          </a:xfrm>
          <a:custGeom>
            <a:avLst/>
            <a:gdLst>
              <a:gd name="connsiteX0" fmla="*/ 575740 w 989457"/>
              <a:gd name="connsiteY0" fmla="*/ 0 h 2319867"/>
              <a:gd name="connsiteX1" fmla="*/ 33873 w 989457"/>
              <a:gd name="connsiteY1" fmla="*/ 372533 h 2319867"/>
              <a:gd name="connsiteX2" fmla="*/ 965206 w 989457"/>
              <a:gd name="connsiteY2" fmla="*/ 609600 h 2319867"/>
              <a:gd name="connsiteX3" fmla="*/ 6 w 989457"/>
              <a:gd name="connsiteY3" fmla="*/ 914400 h 2319867"/>
              <a:gd name="connsiteX4" fmla="*/ 982140 w 989457"/>
              <a:gd name="connsiteY4" fmla="*/ 1202267 h 2319867"/>
              <a:gd name="connsiteX5" fmla="*/ 50806 w 989457"/>
              <a:gd name="connsiteY5" fmla="*/ 1473200 h 2319867"/>
              <a:gd name="connsiteX6" fmla="*/ 965206 w 989457"/>
              <a:gd name="connsiteY6" fmla="*/ 1693333 h 2319867"/>
              <a:gd name="connsiteX7" fmla="*/ 6 w 989457"/>
              <a:gd name="connsiteY7" fmla="*/ 1913467 h 2319867"/>
              <a:gd name="connsiteX8" fmla="*/ 982140 w 989457"/>
              <a:gd name="connsiteY8" fmla="*/ 2133600 h 2319867"/>
              <a:gd name="connsiteX9" fmla="*/ 474140 w 989457"/>
              <a:gd name="connsiteY9" fmla="*/ 2319867 h 2319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89457" h="2319867">
                <a:moveTo>
                  <a:pt x="575740" y="0"/>
                </a:moveTo>
                <a:cubicBezTo>
                  <a:pt x="272351" y="135466"/>
                  <a:pt x="-31038" y="270933"/>
                  <a:pt x="33873" y="372533"/>
                </a:cubicBezTo>
                <a:cubicBezTo>
                  <a:pt x="98784" y="474133"/>
                  <a:pt x="970851" y="519289"/>
                  <a:pt x="965206" y="609600"/>
                </a:cubicBezTo>
                <a:cubicBezTo>
                  <a:pt x="959562" y="699911"/>
                  <a:pt x="-2816" y="815622"/>
                  <a:pt x="6" y="914400"/>
                </a:cubicBezTo>
                <a:cubicBezTo>
                  <a:pt x="2828" y="1013178"/>
                  <a:pt x="973673" y="1109134"/>
                  <a:pt x="982140" y="1202267"/>
                </a:cubicBezTo>
                <a:cubicBezTo>
                  <a:pt x="990607" y="1295400"/>
                  <a:pt x="53628" y="1391356"/>
                  <a:pt x="50806" y="1473200"/>
                </a:cubicBezTo>
                <a:cubicBezTo>
                  <a:pt x="47984" y="1555044"/>
                  <a:pt x="973673" y="1619955"/>
                  <a:pt x="965206" y="1693333"/>
                </a:cubicBezTo>
                <a:cubicBezTo>
                  <a:pt x="956739" y="1766711"/>
                  <a:pt x="-2816" y="1840089"/>
                  <a:pt x="6" y="1913467"/>
                </a:cubicBezTo>
                <a:cubicBezTo>
                  <a:pt x="2828" y="1986845"/>
                  <a:pt x="903118" y="2065867"/>
                  <a:pt x="982140" y="2133600"/>
                </a:cubicBezTo>
                <a:cubicBezTo>
                  <a:pt x="1061162" y="2201333"/>
                  <a:pt x="474140" y="2319867"/>
                  <a:pt x="474140" y="2319867"/>
                </a:cubicBezTo>
              </a:path>
            </a:pathLst>
          </a:custGeom>
          <a:noFill/>
          <a:ln w="25400" cap="flat" cmpd="sng" algn="ctr">
            <a:solidFill>
              <a:srgbClr val="C00000"/>
            </a:solidFill>
            <a:prstDash val="solid"/>
          </a:ln>
          <a:effectLst>
            <a:outerShdw blurRad="127000" dist="127000" dir="2700000" algn="tl" rotWithShape="0">
              <a:srgbClr val="000000">
                <a:alpha val="43000"/>
              </a:srgbClr>
            </a:outerShdw>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B50B1B">
                  <a:lumMod val="60000"/>
                  <a:lumOff val="40000"/>
                </a:srgbClr>
              </a:solidFill>
              <a:effectLst/>
              <a:uLnTx/>
              <a:uFillTx/>
              <a:latin typeface="Verdana"/>
              <a:ea typeface="+mn-ea"/>
              <a:cs typeface="+mn-cs"/>
            </a:endParaRPr>
          </a:p>
        </p:txBody>
      </p:sp>
      <p:sp>
        <p:nvSpPr>
          <p:cNvPr id="32" name="Freeform 27"/>
          <p:cNvSpPr/>
          <p:nvPr/>
        </p:nvSpPr>
        <p:spPr>
          <a:xfrm flipH="1">
            <a:off x="6637443" y="4321160"/>
            <a:ext cx="93625" cy="391572"/>
          </a:xfrm>
          <a:custGeom>
            <a:avLst/>
            <a:gdLst>
              <a:gd name="connsiteX0" fmla="*/ 575740 w 989457"/>
              <a:gd name="connsiteY0" fmla="*/ 0 h 2319867"/>
              <a:gd name="connsiteX1" fmla="*/ 33873 w 989457"/>
              <a:gd name="connsiteY1" fmla="*/ 372533 h 2319867"/>
              <a:gd name="connsiteX2" fmla="*/ 965206 w 989457"/>
              <a:gd name="connsiteY2" fmla="*/ 609600 h 2319867"/>
              <a:gd name="connsiteX3" fmla="*/ 6 w 989457"/>
              <a:gd name="connsiteY3" fmla="*/ 914400 h 2319867"/>
              <a:gd name="connsiteX4" fmla="*/ 982140 w 989457"/>
              <a:gd name="connsiteY4" fmla="*/ 1202267 h 2319867"/>
              <a:gd name="connsiteX5" fmla="*/ 50806 w 989457"/>
              <a:gd name="connsiteY5" fmla="*/ 1473200 h 2319867"/>
              <a:gd name="connsiteX6" fmla="*/ 965206 w 989457"/>
              <a:gd name="connsiteY6" fmla="*/ 1693333 h 2319867"/>
              <a:gd name="connsiteX7" fmla="*/ 6 w 989457"/>
              <a:gd name="connsiteY7" fmla="*/ 1913467 h 2319867"/>
              <a:gd name="connsiteX8" fmla="*/ 982140 w 989457"/>
              <a:gd name="connsiteY8" fmla="*/ 2133600 h 2319867"/>
              <a:gd name="connsiteX9" fmla="*/ 474140 w 989457"/>
              <a:gd name="connsiteY9" fmla="*/ 2319867 h 2319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89457" h="2319867">
                <a:moveTo>
                  <a:pt x="575740" y="0"/>
                </a:moveTo>
                <a:cubicBezTo>
                  <a:pt x="272351" y="135466"/>
                  <a:pt x="-31038" y="270933"/>
                  <a:pt x="33873" y="372533"/>
                </a:cubicBezTo>
                <a:cubicBezTo>
                  <a:pt x="98784" y="474133"/>
                  <a:pt x="970851" y="519289"/>
                  <a:pt x="965206" y="609600"/>
                </a:cubicBezTo>
                <a:cubicBezTo>
                  <a:pt x="959562" y="699911"/>
                  <a:pt x="-2816" y="815622"/>
                  <a:pt x="6" y="914400"/>
                </a:cubicBezTo>
                <a:cubicBezTo>
                  <a:pt x="2828" y="1013178"/>
                  <a:pt x="973673" y="1109134"/>
                  <a:pt x="982140" y="1202267"/>
                </a:cubicBezTo>
                <a:cubicBezTo>
                  <a:pt x="990607" y="1295400"/>
                  <a:pt x="53628" y="1391356"/>
                  <a:pt x="50806" y="1473200"/>
                </a:cubicBezTo>
                <a:cubicBezTo>
                  <a:pt x="47984" y="1555044"/>
                  <a:pt x="973673" y="1619955"/>
                  <a:pt x="965206" y="1693333"/>
                </a:cubicBezTo>
                <a:cubicBezTo>
                  <a:pt x="956739" y="1766711"/>
                  <a:pt x="-2816" y="1840089"/>
                  <a:pt x="6" y="1913467"/>
                </a:cubicBezTo>
                <a:cubicBezTo>
                  <a:pt x="2828" y="1986845"/>
                  <a:pt x="903118" y="2065867"/>
                  <a:pt x="982140" y="2133600"/>
                </a:cubicBezTo>
                <a:cubicBezTo>
                  <a:pt x="1061162" y="2201333"/>
                  <a:pt x="474140" y="2319867"/>
                  <a:pt x="474140" y="2319867"/>
                </a:cubicBezTo>
              </a:path>
            </a:pathLst>
          </a:custGeom>
          <a:noFill/>
          <a:ln w="25400" cap="flat" cmpd="sng" algn="ctr">
            <a:solidFill>
              <a:srgbClr val="C00000"/>
            </a:solidFill>
            <a:prstDash val="solid"/>
          </a:ln>
          <a:effectLst>
            <a:outerShdw blurRad="127000" dist="127000" dir="2700000" algn="tl" rotWithShape="0">
              <a:srgbClr val="000000">
                <a:alpha val="43000"/>
              </a:srgbClr>
            </a:outerShdw>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B50B1B">
                  <a:lumMod val="60000"/>
                  <a:lumOff val="40000"/>
                </a:srgbClr>
              </a:solidFill>
              <a:effectLst/>
              <a:uLnTx/>
              <a:uFillTx/>
              <a:latin typeface="Verdana"/>
              <a:ea typeface="+mn-ea"/>
              <a:cs typeface="+mn-cs"/>
            </a:endParaRPr>
          </a:p>
        </p:txBody>
      </p:sp>
      <p:sp>
        <p:nvSpPr>
          <p:cNvPr id="33" name="Freeform 28"/>
          <p:cNvSpPr/>
          <p:nvPr/>
        </p:nvSpPr>
        <p:spPr>
          <a:xfrm flipH="1">
            <a:off x="7428506" y="3508199"/>
            <a:ext cx="93625" cy="391572"/>
          </a:xfrm>
          <a:custGeom>
            <a:avLst/>
            <a:gdLst>
              <a:gd name="connsiteX0" fmla="*/ 575740 w 989457"/>
              <a:gd name="connsiteY0" fmla="*/ 0 h 2319867"/>
              <a:gd name="connsiteX1" fmla="*/ 33873 w 989457"/>
              <a:gd name="connsiteY1" fmla="*/ 372533 h 2319867"/>
              <a:gd name="connsiteX2" fmla="*/ 965206 w 989457"/>
              <a:gd name="connsiteY2" fmla="*/ 609600 h 2319867"/>
              <a:gd name="connsiteX3" fmla="*/ 6 w 989457"/>
              <a:gd name="connsiteY3" fmla="*/ 914400 h 2319867"/>
              <a:gd name="connsiteX4" fmla="*/ 982140 w 989457"/>
              <a:gd name="connsiteY4" fmla="*/ 1202267 h 2319867"/>
              <a:gd name="connsiteX5" fmla="*/ 50806 w 989457"/>
              <a:gd name="connsiteY5" fmla="*/ 1473200 h 2319867"/>
              <a:gd name="connsiteX6" fmla="*/ 965206 w 989457"/>
              <a:gd name="connsiteY6" fmla="*/ 1693333 h 2319867"/>
              <a:gd name="connsiteX7" fmla="*/ 6 w 989457"/>
              <a:gd name="connsiteY7" fmla="*/ 1913467 h 2319867"/>
              <a:gd name="connsiteX8" fmla="*/ 982140 w 989457"/>
              <a:gd name="connsiteY8" fmla="*/ 2133600 h 2319867"/>
              <a:gd name="connsiteX9" fmla="*/ 474140 w 989457"/>
              <a:gd name="connsiteY9" fmla="*/ 2319867 h 2319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89457" h="2319867">
                <a:moveTo>
                  <a:pt x="575740" y="0"/>
                </a:moveTo>
                <a:cubicBezTo>
                  <a:pt x="272351" y="135466"/>
                  <a:pt x="-31038" y="270933"/>
                  <a:pt x="33873" y="372533"/>
                </a:cubicBezTo>
                <a:cubicBezTo>
                  <a:pt x="98784" y="474133"/>
                  <a:pt x="970851" y="519289"/>
                  <a:pt x="965206" y="609600"/>
                </a:cubicBezTo>
                <a:cubicBezTo>
                  <a:pt x="959562" y="699911"/>
                  <a:pt x="-2816" y="815622"/>
                  <a:pt x="6" y="914400"/>
                </a:cubicBezTo>
                <a:cubicBezTo>
                  <a:pt x="2828" y="1013178"/>
                  <a:pt x="973673" y="1109134"/>
                  <a:pt x="982140" y="1202267"/>
                </a:cubicBezTo>
                <a:cubicBezTo>
                  <a:pt x="990607" y="1295400"/>
                  <a:pt x="53628" y="1391356"/>
                  <a:pt x="50806" y="1473200"/>
                </a:cubicBezTo>
                <a:cubicBezTo>
                  <a:pt x="47984" y="1555044"/>
                  <a:pt x="973673" y="1619955"/>
                  <a:pt x="965206" y="1693333"/>
                </a:cubicBezTo>
                <a:cubicBezTo>
                  <a:pt x="956739" y="1766711"/>
                  <a:pt x="-2816" y="1840089"/>
                  <a:pt x="6" y="1913467"/>
                </a:cubicBezTo>
                <a:cubicBezTo>
                  <a:pt x="2828" y="1986845"/>
                  <a:pt x="903118" y="2065867"/>
                  <a:pt x="982140" y="2133600"/>
                </a:cubicBezTo>
                <a:cubicBezTo>
                  <a:pt x="1061162" y="2201333"/>
                  <a:pt x="474140" y="2319867"/>
                  <a:pt x="474140" y="2319867"/>
                </a:cubicBezTo>
              </a:path>
            </a:pathLst>
          </a:custGeom>
          <a:noFill/>
          <a:ln w="25400" cap="flat" cmpd="sng" algn="ctr">
            <a:solidFill>
              <a:srgbClr val="C00000"/>
            </a:solidFill>
            <a:prstDash val="solid"/>
          </a:ln>
          <a:effectLst>
            <a:outerShdw blurRad="127000" dist="127000" dir="2700000" algn="tl" rotWithShape="0">
              <a:srgbClr val="000000">
                <a:alpha val="43000"/>
              </a:srgbClr>
            </a:outerShdw>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B50B1B">
                  <a:lumMod val="60000"/>
                  <a:lumOff val="40000"/>
                </a:srgbClr>
              </a:solidFill>
              <a:effectLst/>
              <a:uLnTx/>
              <a:uFillTx/>
              <a:latin typeface="Verdana"/>
              <a:ea typeface="+mn-ea"/>
              <a:cs typeface="+mn-cs"/>
            </a:endParaRPr>
          </a:p>
        </p:txBody>
      </p:sp>
      <p:sp>
        <p:nvSpPr>
          <p:cNvPr id="34" name="Freeform 30"/>
          <p:cNvSpPr/>
          <p:nvPr/>
        </p:nvSpPr>
        <p:spPr>
          <a:xfrm flipH="1">
            <a:off x="7781084" y="3508199"/>
            <a:ext cx="93625" cy="391572"/>
          </a:xfrm>
          <a:custGeom>
            <a:avLst/>
            <a:gdLst>
              <a:gd name="connsiteX0" fmla="*/ 575740 w 989457"/>
              <a:gd name="connsiteY0" fmla="*/ 0 h 2319867"/>
              <a:gd name="connsiteX1" fmla="*/ 33873 w 989457"/>
              <a:gd name="connsiteY1" fmla="*/ 372533 h 2319867"/>
              <a:gd name="connsiteX2" fmla="*/ 965206 w 989457"/>
              <a:gd name="connsiteY2" fmla="*/ 609600 h 2319867"/>
              <a:gd name="connsiteX3" fmla="*/ 6 w 989457"/>
              <a:gd name="connsiteY3" fmla="*/ 914400 h 2319867"/>
              <a:gd name="connsiteX4" fmla="*/ 982140 w 989457"/>
              <a:gd name="connsiteY4" fmla="*/ 1202267 h 2319867"/>
              <a:gd name="connsiteX5" fmla="*/ 50806 w 989457"/>
              <a:gd name="connsiteY5" fmla="*/ 1473200 h 2319867"/>
              <a:gd name="connsiteX6" fmla="*/ 965206 w 989457"/>
              <a:gd name="connsiteY6" fmla="*/ 1693333 h 2319867"/>
              <a:gd name="connsiteX7" fmla="*/ 6 w 989457"/>
              <a:gd name="connsiteY7" fmla="*/ 1913467 h 2319867"/>
              <a:gd name="connsiteX8" fmla="*/ 982140 w 989457"/>
              <a:gd name="connsiteY8" fmla="*/ 2133600 h 2319867"/>
              <a:gd name="connsiteX9" fmla="*/ 474140 w 989457"/>
              <a:gd name="connsiteY9" fmla="*/ 2319867 h 2319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89457" h="2319867">
                <a:moveTo>
                  <a:pt x="575740" y="0"/>
                </a:moveTo>
                <a:cubicBezTo>
                  <a:pt x="272351" y="135466"/>
                  <a:pt x="-31038" y="270933"/>
                  <a:pt x="33873" y="372533"/>
                </a:cubicBezTo>
                <a:cubicBezTo>
                  <a:pt x="98784" y="474133"/>
                  <a:pt x="970851" y="519289"/>
                  <a:pt x="965206" y="609600"/>
                </a:cubicBezTo>
                <a:cubicBezTo>
                  <a:pt x="959562" y="699911"/>
                  <a:pt x="-2816" y="815622"/>
                  <a:pt x="6" y="914400"/>
                </a:cubicBezTo>
                <a:cubicBezTo>
                  <a:pt x="2828" y="1013178"/>
                  <a:pt x="973673" y="1109134"/>
                  <a:pt x="982140" y="1202267"/>
                </a:cubicBezTo>
                <a:cubicBezTo>
                  <a:pt x="990607" y="1295400"/>
                  <a:pt x="53628" y="1391356"/>
                  <a:pt x="50806" y="1473200"/>
                </a:cubicBezTo>
                <a:cubicBezTo>
                  <a:pt x="47984" y="1555044"/>
                  <a:pt x="973673" y="1619955"/>
                  <a:pt x="965206" y="1693333"/>
                </a:cubicBezTo>
                <a:cubicBezTo>
                  <a:pt x="956739" y="1766711"/>
                  <a:pt x="-2816" y="1840089"/>
                  <a:pt x="6" y="1913467"/>
                </a:cubicBezTo>
                <a:cubicBezTo>
                  <a:pt x="2828" y="1986845"/>
                  <a:pt x="903118" y="2065867"/>
                  <a:pt x="982140" y="2133600"/>
                </a:cubicBezTo>
                <a:cubicBezTo>
                  <a:pt x="1061162" y="2201333"/>
                  <a:pt x="474140" y="2319867"/>
                  <a:pt x="474140" y="2319867"/>
                </a:cubicBezTo>
              </a:path>
            </a:pathLst>
          </a:custGeom>
          <a:noFill/>
          <a:ln w="25400" cap="flat" cmpd="sng" algn="ctr">
            <a:solidFill>
              <a:srgbClr val="C00000"/>
            </a:solidFill>
            <a:prstDash val="solid"/>
          </a:ln>
          <a:effectLst>
            <a:outerShdw blurRad="127000" dist="127000" dir="2700000" algn="tl" rotWithShape="0">
              <a:srgbClr val="000000">
                <a:alpha val="43000"/>
              </a:srgbClr>
            </a:outerShdw>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B50B1B">
                  <a:lumMod val="60000"/>
                  <a:lumOff val="40000"/>
                </a:srgbClr>
              </a:solidFill>
              <a:effectLst/>
              <a:uLnTx/>
              <a:uFillTx/>
              <a:latin typeface="Verdana"/>
              <a:ea typeface="+mn-ea"/>
              <a:cs typeface="+mn-cs"/>
            </a:endParaRPr>
          </a:p>
        </p:txBody>
      </p:sp>
      <p:pic>
        <p:nvPicPr>
          <p:cNvPr id="35" name="Picture 3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521045" y="4689152"/>
            <a:ext cx="419827" cy="310215"/>
          </a:xfrm>
          <a:prstGeom prst="rect">
            <a:avLst/>
          </a:prstGeom>
        </p:spPr>
      </p:pic>
      <p:pic>
        <p:nvPicPr>
          <p:cNvPr id="36" name="Picture 3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940872" y="3922324"/>
            <a:ext cx="419827" cy="310215"/>
          </a:xfrm>
          <a:prstGeom prst="rect">
            <a:avLst/>
          </a:prstGeom>
        </p:spPr>
      </p:pic>
      <p:pic>
        <p:nvPicPr>
          <p:cNvPr id="37" name="Picture 3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269854" y="3914575"/>
            <a:ext cx="419827" cy="310215"/>
          </a:xfrm>
          <a:prstGeom prst="rect">
            <a:avLst/>
          </a:prstGeom>
        </p:spPr>
      </p:pic>
      <p:pic>
        <p:nvPicPr>
          <p:cNvPr id="38" name="Picture 3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609862" y="3899077"/>
            <a:ext cx="419827" cy="310215"/>
          </a:xfrm>
          <a:prstGeom prst="rect">
            <a:avLst/>
          </a:prstGeom>
        </p:spPr>
      </p:pic>
      <p:cxnSp>
        <p:nvCxnSpPr>
          <p:cNvPr id="39" name="Elbow Connector 5"/>
          <p:cNvCxnSpPr>
            <a:stCxn id="28" idx="2"/>
          </p:cNvCxnSpPr>
          <p:nvPr/>
        </p:nvCxnSpPr>
        <p:spPr>
          <a:xfrm rot="16200000" flipH="1">
            <a:off x="5782886" y="3914701"/>
            <a:ext cx="256498" cy="1210500"/>
          </a:xfrm>
          <a:prstGeom prst="bentConnector2">
            <a:avLst/>
          </a:prstGeom>
          <a:ln>
            <a:tailEnd type="arrow"/>
          </a:ln>
        </p:spPr>
        <p:style>
          <a:lnRef idx="1">
            <a:schemeClr val="accent1"/>
          </a:lnRef>
          <a:fillRef idx="0">
            <a:schemeClr val="accent1"/>
          </a:fillRef>
          <a:effectRef idx="0">
            <a:schemeClr val="accent1"/>
          </a:effectRef>
          <a:fontRef idx="minor">
            <a:schemeClr val="tx1"/>
          </a:fontRef>
        </p:style>
      </p:cxnSp>
      <p:sp>
        <p:nvSpPr>
          <p:cNvPr id="40" name="TextBox 39"/>
          <p:cNvSpPr txBox="1"/>
          <p:nvPr/>
        </p:nvSpPr>
        <p:spPr>
          <a:xfrm>
            <a:off x="5486401" y="4343400"/>
            <a:ext cx="1029984" cy="369332"/>
          </a:xfrm>
          <a:prstGeom prst="rect">
            <a:avLst/>
          </a:prstGeom>
          <a:noFill/>
        </p:spPr>
        <p:txBody>
          <a:bodyPr wrap="square" rtlCol="0">
            <a:spAutoFit/>
          </a:bodyPr>
          <a:lstStyle/>
          <a:p>
            <a:r>
              <a:rPr lang="en-US" dirty="0" smtClean="0"/>
              <a:t>short</a:t>
            </a:r>
            <a:endParaRPr lang="en-US" dirty="0"/>
          </a:p>
        </p:txBody>
      </p:sp>
      <p:sp>
        <p:nvSpPr>
          <p:cNvPr id="41" name="Freeform 29"/>
          <p:cNvSpPr/>
          <p:nvPr/>
        </p:nvSpPr>
        <p:spPr>
          <a:xfrm flipH="1">
            <a:off x="6803465" y="3526091"/>
            <a:ext cx="93625" cy="391572"/>
          </a:xfrm>
          <a:custGeom>
            <a:avLst/>
            <a:gdLst>
              <a:gd name="connsiteX0" fmla="*/ 575740 w 989457"/>
              <a:gd name="connsiteY0" fmla="*/ 0 h 2319867"/>
              <a:gd name="connsiteX1" fmla="*/ 33873 w 989457"/>
              <a:gd name="connsiteY1" fmla="*/ 372533 h 2319867"/>
              <a:gd name="connsiteX2" fmla="*/ 965206 w 989457"/>
              <a:gd name="connsiteY2" fmla="*/ 609600 h 2319867"/>
              <a:gd name="connsiteX3" fmla="*/ 6 w 989457"/>
              <a:gd name="connsiteY3" fmla="*/ 914400 h 2319867"/>
              <a:gd name="connsiteX4" fmla="*/ 982140 w 989457"/>
              <a:gd name="connsiteY4" fmla="*/ 1202267 h 2319867"/>
              <a:gd name="connsiteX5" fmla="*/ 50806 w 989457"/>
              <a:gd name="connsiteY5" fmla="*/ 1473200 h 2319867"/>
              <a:gd name="connsiteX6" fmla="*/ 965206 w 989457"/>
              <a:gd name="connsiteY6" fmla="*/ 1693333 h 2319867"/>
              <a:gd name="connsiteX7" fmla="*/ 6 w 989457"/>
              <a:gd name="connsiteY7" fmla="*/ 1913467 h 2319867"/>
              <a:gd name="connsiteX8" fmla="*/ 982140 w 989457"/>
              <a:gd name="connsiteY8" fmla="*/ 2133600 h 2319867"/>
              <a:gd name="connsiteX9" fmla="*/ 474140 w 989457"/>
              <a:gd name="connsiteY9" fmla="*/ 2319867 h 2319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89457" h="2319867">
                <a:moveTo>
                  <a:pt x="575740" y="0"/>
                </a:moveTo>
                <a:cubicBezTo>
                  <a:pt x="272351" y="135466"/>
                  <a:pt x="-31038" y="270933"/>
                  <a:pt x="33873" y="372533"/>
                </a:cubicBezTo>
                <a:cubicBezTo>
                  <a:pt x="98784" y="474133"/>
                  <a:pt x="970851" y="519289"/>
                  <a:pt x="965206" y="609600"/>
                </a:cubicBezTo>
                <a:cubicBezTo>
                  <a:pt x="959562" y="699911"/>
                  <a:pt x="-2816" y="815622"/>
                  <a:pt x="6" y="914400"/>
                </a:cubicBezTo>
                <a:cubicBezTo>
                  <a:pt x="2828" y="1013178"/>
                  <a:pt x="973673" y="1109134"/>
                  <a:pt x="982140" y="1202267"/>
                </a:cubicBezTo>
                <a:cubicBezTo>
                  <a:pt x="990607" y="1295400"/>
                  <a:pt x="53628" y="1391356"/>
                  <a:pt x="50806" y="1473200"/>
                </a:cubicBezTo>
                <a:cubicBezTo>
                  <a:pt x="47984" y="1555044"/>
                  <a:pt x="973673" y="1619955"/>
                  <a:pt x="965206" y="1693333"/>
                </a:cubicBezTo>
                <a:cubicBezTo>
                  <a:pt x="956739" y="1766711"/>
                  <a:pt x="-2816" y="1840089"/>
                  <a:pt x="6" y="1913467"/>
                </a:cubicBezTo>
                <a:cubicBezTo>
                  <a:pt x="2828" y="1986845"/>
                  <a:pt x="903118" y="2065867"/>
                  <a:pt x="982140" y="2133600"/>
                </a:cubicBezTo>
                <a:cubicBezTo>
                  <a:pt x="1061162" y="2201333"/>
                  <a:pt x="474140" y="2319867"/>
                  <a:pt x="474140" y="2319867"/>
                </a:cubicBezTo>
              </a:path>
            </a:pathLst>
          </a:custGeom>
          <a:noFill/>
          <a:ln w="25400" cap="flat" cmpd="sng" algn="ctr">
            <a:solidFill>
              <a:srgbClr val="C00000"/>
            </a:solidFill>
            <a:prstDash val="solid"/>
          </a:ln>
          <a:effectLst>
            <a:outerShdw blurRad="127000" dist="127000" dir="2700000" algn="tl" rotWithShape="0">
              <a:srgbClr val="000000">
                <a:alpha val="43000"/>
              </a:srgbClr>
            </a:outerShdw>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B50B1B">
                  <a:lumMod val="60000"/>
                  <a:lumOff val="40000"/>
                </a:srgbClr>
              </a:solidFill>
              <a:effectLst/>
              <a:uLnTx/>
              <a:uFillTx/>
              <a:latin typeface="Verdana"/>
              <a:ea typeface="+mn-ea"/>
              <a:cs typeface="+mn-cs"/>
            </a:endParaRPr>
          </a:p>
        </p:txBody>
      </p:sp>
      <p:pic>
        <p:nvPicPr>
          <p:cNvPr id="43" name="Picture 3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666774" y="3938651"/>
            <a:ext cx="419827" cy="310215"/>
          </a:xfrm>
          <a:prstGeom prst="rect">
            <a:avLst/>
          </a:prstGeom>
        </p:spPr>
      </p:pic>
      <p:cxnSp>
        <p:nvCxnSpPr>
          <p:cNvPr id="44" name="Straight Arrow Connector 13"/>
          <p:cNvCxnSpPr/>
          <p:nvPr/>
        </p:nvCxnSpPr>
        <p:spPr>
          <a:xfrm>
            <a:off x="6070168" y="3989457"/>
            <a:ext cx="596606"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5" name="TextBox 44"/>
          <p:cNvSpPr txBox="1"/>
          <p:nvPr/>
        </p:nvSpPr>
        <p:spPr>
          <a:xfrm>
            <a:off x="6011454" y="3635514"/>
            <a:ext cx="1029984" cy="369332"/>
          </a:xfrm>
          <a:prstGeom prst="rect">
            <a:avLst/>
          </a:prstGeom>
          <a:noFill/>
        </p:spPr>
        <p:txBody>
          <a:bodyPr wrap="square" rtlCol="0">
            <a:spAutoFit/>
          </a:bodyPr>
          <a:lstStyle/>
          <a:p>
            <a:r>
              <a:rPr lang="en-US" dirty="0" smtClean="0"/>
              <a:t>long</a:t>
            </a:r>
            <a:endParaRPr lang="en-US" dirty="0"/>
          </a:p>
        </p:txBody>
      </p:sp>
    </p:spTree>
    <p:extLst>
      <p:ext uri="{BB962C8B-B14F-4D97-AF65-F5344CB8AC3E}">
        <p14:creationId xmlns:p14="http://schemas.microsoft.com/office/powerpoint/2010/main" val="12349474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Goal</a:t>
            </a:r>
            <a:endParaRPr lang="en-US" dirty="0"/>
          </a:p>
        </p:txBody>
      </p:sp>
      <p:sp>
        <p:nvSpPr>
          <p:cNvPr id="4" name="Slide Number Placeholder 3"/>
          <p:cNvSpPr>
            <a:spLocks noGrp="1"/>
          </p:cNvSpPr>
          <p:nvPr>
            <p:ph type="sldNum" sz="quarter" idx="12"/>
          </p:nvPr>
        </p:nvSpPr>
        <p:spPr/>
        <p:txBody>
          <a:bodyPr/>
          <a:lstStyle/>
          <a:p>
            <a:fld id="{62B42581-2393-4382-BFCF-F1A34541B37E}" type="slidenum">
              <a:rPr lang="en-US" smtClean="0"/>
              <a:pPr/>
              <a:t>4</a:t>
            </a:fld>
            <a:endParaRPr lang="en-US" dirty="0"/>
          </a:p>
        </p:txBody>
      </p:sp>
      <p:sp>
        <p:nvSpPr>
          <p:cNvPr id="44" name="Content Placeholder 4"/>
          <p:cNvSpPr>
            <a:spLocks noGrp="1"/>
          </p:cNvSpPr>
          <p:nvPr>
            <p:ph sz="half" idx="4294967295"/>
          </p:nvPr>
        </p:nvSpPr>
        <p:spPr>
          <a:xfrm>
            <a:off x="4038600" y="1600200"/>
            <a:ext cx="4953000" cy="4525963"/>
          </a:xfrm>
          <a:prstGeom prst="rect">
            <a:avLst/>
          </a:prstGeom>
        </p:spPr>
        <p:txBody>
          <a:bodyPr>
            <a:normAutofit/>
          </a:bodyPr>
          <a:lstStyle/>
          <a:p>
            <a:pPr marL="0" indent="0">
              <a:buNone/>
            </a:pPr>
            <a:r>
              <a:rPr lang="en-US" b="1" dirty="0" smtClean="0">
                <a:solidFill>
                  <a:srgbClr val="FF0000"/>
                </a:solidFill>
              </a:rPr>
              <a:t>Speeding up </a:t>
            </a:r>
            <a:r>
              <a:rPr lang="en-US" dirty="0" smtClean="0"/>
              <a:t>index search (stage 1) </a:t>
            </a:r>
            <a:r>
              <a:rPr lang="en-US" b="1" dirty="0" smtClean="0">
                <a:solidFill>
                  <a:schemeClr val="accent1"/>
                </a:solidFill>
              </a:rPr>
              <a:t>without </a:t>
            </a:r>
            <a:r>
              <a:rPr lang="en-US" b="1" dirty="0">
                <a:solidFill>
                  <a:schemeClr val="accent1"/>
                </a:solidFill>
              </a:rPr>
              <a:t>compromising result </a:t>
            </a:r>
            <a:r>
              <a:rPr lang="en-US" b="1" dirty="0" smtClean="0">
                <a:solidFill>
                  <a:schemeClr val="accent1"/>
                </a:solidFill>
              </a:rPr>
              <a:t>quality</a:t>
            </a:r>
            <a:endParaRPr lang="en-US" dirty="0" smtClean="0">
              <a:solidFill>
                <a:schemeClr val="accent1"/>
              </a:solidFill>
            </a:endParaRPr>
          </a:p>
          <a:p>
            <a:pPr lvl="1"/>
            <a:r>
              <a:rPr lang="en-US" dirty="0" smtClean="0"/>
              <a:t>Improve user experience</a:t>
            </a:r>
          </a:p>
          <a:p>
            <a:pPr lvl="1"/>
            <a:r>
              <a:rPr lang="en-US" dirty="0" smtClean="0"/>
              <a:t>Larger index serving</a:t>
            </a:r>
          </a:p>
          <a:p>
            <a:pPr lvl="1"/>
            <a:r>
              <a:rPr lang="en-US" dirty="0" smtClean="0"/>
              <a:t>Sophisticated 2</a:t>
            </a:r>
            <a:r>
              <a:rPr lang="en-US" baseline="30000" dirty="0" smtClean="0"/>
              <a:t>nd</a:t>
            </a:r>
            <a:r>
              <a:rPr lang="en-US" dirty="0" smtClean="0"/>
              <a:t> phase</a:t>
            </a:r>
          </a:p>
          <a:p>
            <a:pPr lvl="1"/>
            <a:endParaRPr lang="en-US" sz="1200" dirty="0" smtClean="0"/>
          </a:p>
        </p:txBody>
      </p:sp>
      <p:sp>
        <p:nvSpPr>
          <p:cNvPr id="25" name="Rectangle 24"/>
          <p:cNvSpPr/>
          <p:nvPr/>
        </p:nvSpPr>
        <p:spPr>
          <a:xfrm>
            <a:off x="1749865" y="2310263"/>
            <a:ext cx="1755336" cy="105025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sz="1400" dirty="0" smtClean="0">
              <a:solidFill>
                <a:schemeClr val="tx1"/>
              </a:solidFill>
              <a:latin typeface="Consolas" pitchFamily="49" charset="0"/>
              <a:cs typeface="Consolas" pitchFamily="49" charset="0"/>
            </a:endParaRPr>
          </a:p>
        </p:txBody>
      </p:sp>
      <p:sp>
        <p:nvSpPr>
          <p:cNvPr id="26" name="Rectangle 25"/>
          <p:cNvSpPr/>
          <p:nvPr/>
        </p:nvSpPr>
        <p:spPr>
          <a:xfrm>
            <a:off x="2715126" y="2386463"/>
            <a:ext cx="561474" cy="44987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p>
        </p:txBody>
      </p:sp>
      <p:sp>
        <p:nvSpPr>
          <p:cNvPr id="27" name="Rectangle 26"/>
          <p:cNvSpPr/>
          <p:nvPr/>
        </p:nvSpPr>
        <p:spPr>
          <a:xfrm>
            <a:off x="2590800" y="2434368"/>
            <a:ext cx="561474" cy="44987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p>
        </p:txBody>
      </p:sp>
      <p:sp>
        <p:nvSpPr>
          <p:cNvPr id="28" name="Rectangle 27"/>
          <p:cNvSpPr/>
          <p:nvPr/>
        </p:nvSpPr>
        <p:spPr>
          <a:xfrm>
            <a:off x="2474651" y="2479488"/>
            <a:ext cx="561474" cy="44987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p>
        </p:txBody>
      </p:sp>
      <p:sp>
        <p:nvSpPr>
          <p:cNvPr id="29" name="Rectangle 28"/>
          <p:cNvSpPr/>
          <p:nvPr/>
        </p:nvSpPr>
        <p:spPr>
          <a:xfrm>
            <a:off x="2350325" y="2526988"/>
            <a:ext cx="561474" cy="44987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smtClean="0"/>
              <a:t>doc</a:t>
            </a:r>
            <a:endParaRPr lang="en-US" dirty="0"/>
          </a:p>
        </p:txBody>
      </p:sp>
      <p:sp>
        <p:nvSpPr>
          <p:cNvPr id="30" name="Rectangle 29"/>
          <p:cNvSpPr/>
          <p:nvPr/>
        </p:nvSpPr>
        <p:spPr>
          <a:xfrm>
            <a:off x="1755759" y="3724424"/>
            <a:ext cx="1755336" cy="43515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sz="1400" dirty="0">
              <a:solidFill>
                <a:srgbClr val="000000"/>
              </a:solidFill>
              <a:latin typeface="Consolas" pitchFamily="49" charset="0"/>
              <a:cs typeface="Consolas" pitchFamily="49" charset="0"/>
            </a:endParaRPr>
          </a:p>
        </p:txBody>
      </p:sp>
      <p:sp>
        <p:nvSpPr>
          <p:cNvPr id="31" name="Down Arrow 30"/>
          <p:cNvSpPr/>
          <p:nvPr/>
        </p:nvSpPr>
        <p:spPr>
          <a:xfrm>
            <a:off x="2495893" y="3464404"/>
            <a:ext cx="189814" cy="190569"/>
          </a:xfrm>
          <a:prstGeom prst="down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p:cNvSpPr txBox="1"/>
          <p:nvPr/>
        </p:nvSpPr>
        <p:spPr>
          <a:xfrm>
            <a:off x="1737685" y="3757336"/>
            <a:ext cx="1823000" cy="369332"/>
          </a:xfrm>
          <a:prstGeom prst="rect">
            <a:avLst/>
          </a:prstGeom>
          <a:noFill/>
        </p:spPr>
        <p:txBody>
          <a:bodyPr wrap="none" rtlCol="0">
            <a:spAutoFit/>
          </a:bodyPr>
          <a:lstStyle/>
          <a:p>
            <a:r>
              <a:rPr lang="en-US" dirty="0" smtClean="0"/>
              <a:t>2</a:t>
            </a:r>
            <a:r>
              <a:rPr lang="en-US" baseline="30000" dirty="0" smtClean="0"/>
              <a:t>nd</a:t>
            </a:r>
            <a:r>
              <a:rPr lang="en-US" dirty="0" smtClean="0"/>
              <a:t> phase ranking</a:t>
            </a:r>
            <a:endParaRPr lang="en-US" dirty="0"/>
          </a:p>
        </p:txBody>
      </p:sp>
      <p:sp>
        <p:nvSpPr>
          <p:cNvPr id="33" name="Rectangle 32"/>
          <p:cNvSpPr/>
          <p:nvPr/>
        </p:nvSpPr>
        <p:spPr>
          <a:xfrm>
            <a:off x="1751506" y="4540580"/>
            <a:ext cx="1755336" cy="43515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sz="1400" dirty="0">
              <a:solidFill>
                <a:srgbClr val="000000"/>
              </a:solidFill>
              <a:latin typeface="Consolas" pitchFamily="49" charset="0"/>
              <a:cs typeface="Consolas" pitchFamily="49" charset="0"/>
            </a:endParaRPr>
          </a:p>
        </p:txBody>
      </p:sp>
      <p:sp>
        <p:nvSpPr>
          <p:cNvPr id="34" name="TextBox 33"/>
          <p:cNvSpPr txBox="1"/>
          <p:nvPr/>
        </p:nvSpPr>
        <p:spPr>
          <a:xfrm>
            <a:off x="1708195" y="4573492"/>
            <a:ext cx="1873205" cy="369332"/>
          </a:xfrm>
          <a:prstGeom prst="rect">
            <a:avLst/>
          </a:prstGeom>
          <a:noFill/>
        </p:spPr>
        <p:txBody>
          <a:bodyPr wrap="none" rtlCol="0">
            <a:spAutoFit/>
          </a:bodyPr>
          <a:lstStyle/>
          <a:p>
            <a:r>
              <a:rPr lang="en-US" dirty="0" smtClean="0"/>
              <a:t>Snippet generator</a:t>
            </a:r>
            <a:endParaRPr lang="en-US" dirty="0"/>
          </a:p>
        </p:txBody>
      </p:sp>
      <p:sp>
        <p:nvSpPr>
          <p:cNvPr id="35" name="TextBox 34"/>
          <p:cNvSpPr txBox="1"/>
          <p:nvPr/>
        </p:nvSpPr>
        <p:spPr>
          <a:xfrm>
            <a:off x="1721760" y="3007731"/>
            <a:ext cx="1830501" cy="369332"/>
          </a:xfrm>
          <a:prstGeom prst="rect">
            <a:avLst/>
          </a:prstGeom>
          <a:noFill/>
        </p:spPr>
        <p:txBody>
          <a:bodyPr wrap="none" rtlCol="0">
            <a:spAutoFit/>
          </a:bodyPr>
          <a:lstStyle/>
          <a:p>
            <a:r>
              <a:rPr lang="en-US" dirty="0" smtClean="0"/>
              <a:t>Doc. index search</a:t>
            </a:r>
            <a:endParaRPr lang="en-US" dirty="0"/>
          </a:p>
        </p:txBody>
      </p:sp>
      <p:cxnSp>
        <p:nvCxnSpPr>
          <p:cNvPr id="36" name="Straight Arrow Connector 35"/>
          <p:cNvCxnSpPr/>
          <p:nvPr/>
        </p:nvCxnSpPr>
        <p:spPr>
          <a:xfrm>
            <a:off x="2622595" y="5042543"/>
            <a:ext cx="0" cy="260037"/>
          </a:xfrm>
          <a:prstGeom prst="straightConnector1">
            <a:avLst/>
          </a:prstGeom>
          <a:noFill/>
          <a:ln w="25400" cap="flat" cmpd="sng" algn="ctr">
            <a:solidFill>
              <a:schemeClr val="tx1"/>
            </a:solidFill>
            <a:prstDash val="solid"/>
            <a:tailEnd type="arrow"/>
          </a:ln>
          <a:effectLst>
            <a:outerShdw blurRad="40000" dist="20000" dir="5400000" rotWithShape="0">
              <a:srgbClr val="000000">
                <a:alpha val="38000"/>
              </a:srgbClr>
            </a:outerShdw>
          </a:effectLst>
        </p:spPr>
      </p:cxnSp>
      <p:sp>
        <p:nvSpPr>
          <p:cNvPr id="37" name="Rectangle 36"/>
          <p:cNvSpPr/>
          <p:nvPr/>
        </p:nvSpPr>
        <p:spPr>
          <a:xfrm>
            <a:off x="2012092" y="5150180"/>
            <a:ext cx="1221006" cy="564820"/>
          </a:xfrm>
          <a:prstGeom prst="rect">
            <a:avLst/>
          </a:prstGeom>
          <a:noFill/>
          <a:ln w="15875">
            <a:noFill/>
          </a:ln>
          <a:effectLst/>
        </p:spPr>
        <p:style>
          <a:lnRef idx="1">
            <a:schemeClr val="accent1"/>
          </a:lnRef>
          <a:fillRef idx="2">
            <a:schemeClr val="accent1"/>
          </a:fillRef>
          <a:effectRef idx="1">
            <a:schemeClr val="accent1"/>
          </a:effectRef>
          <a:fontRef idx="minor">
            <a:schemeClr val="dk1"/>
          </a:fontRef>
        </p:style>
        <p:txBody>
          <a:bodyPr rtlCol="0" anchor="ctr"/>
          <a:lstStyle/>
          <a:p>
            <a:pPr algn="ctr"/>
            <a:r>
              <a:rPr lang="en-US" altLang="ko-KR" sz="2000" b="1" dirty="0" smtClean="0">
                <a:solidFill>
                  <a:schemeClr val="tx1"/>
                </a:solidFill>
              </a:rPr>
              <a:t>Response</a:t>
            </a:r>
            <a:endParaRPr lang="ko-KR" altLang="en-US" sz="2000" b="1" dirty="0">
              <a:solidFill>
                <a:schemeClr val="tx1"/>
              </a:solidFill>
            </a:endParaRPr>
          </a:p>
        </p:txBody>
      </p:sp>
      <p:sp>
        <p:nvSpPr>
          <p:cNvPr id="38" name="Down Arrow 37"/>
          <p:cNvSpPr/>
          <p:nvPr/>
        </p:nvSpPr>
        <p:spPr>
          <a:xfrm>
            <a:off x="2527688" y="4245164"/>
            <a:ext cx="189814" cy="190569"/>
          </a:xfrm>
          <a:prstGeom prst="down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Left Brace 38"/>
          <p:cNvSpPr/>
          <p:nvPr/>
        </p:nvSpPr>
        <p:spPr>
          <a:xfrm>
            <a:off x="1483425" y="2310263"/>
            <a:ext cx="244903" cy="2665473"/>
          </a:xfrm>
          <a:prstGeom prst="leftBrace">
            <a:avLst/>
          </a:pr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48" name="Straight Arrow Connector 47"/>
          <p:cNvCxnSpPr/>
          <p:nvPr/>
        </p:nvCxnSpPr>
        <p:spPr>
          <a:xfrm>
            <a:off x="2622793" y="2018254"/>
            <a:ext cx="0" cy="250990"/>
          </a:xfrm>
          <a:prstGeom prst="straightConnector1">
            <a:avLst/>
          </a:prstGeom>
          <a:noFill/>
          <a:ln w="25400" cap="flat" cmpd="sng" algn="ctr">
            <a:solidFill>
              <a:schemeClr val="tx1"/>
            </a:solidFill>
            <a:prstDash val="solid"/>
            <a:tailEnd type="arrow"/>
          </a:ln>
          <a:effectLst>
            <a:outerShdw blurRad="40000" dist="20000" dir="5400000" rotWithShape="0">
              <a:srgbClr val="000000">
                <a:alpha val="38000"/>
              </a:srgbClr>
            </a:outerShdw>
          </a:effectLst>
        </p:spPr>
      </p:cxnSp>
      <p:sp>
        <p:nvSpPr>
          <p:cNvPr id="49" name="Rectangle 48"/>
          <p:cNvSpPr/>
          <p:nvPr/>
        </p:nvSpPr>
        <p:spPr>
          <a:xfrm>
            <a:off x="2178005" y="1568780"/>
            <a:ext cx="878952" cy="564820"/>
          </a:xfrm>
          <a:prstGeom prst="rect">
            <a:avLst/>
          </a:prstGeom>
          <a:noFill/>
          <a:ln w="15875">
            <a:noFill/>
          </a:ln>
          <a:effectLst/>
        </p:spPr>
        <p:style>
          <a:lnRef idx="1">
            <a:schemeClr val="accent1"/>
          </a:lnRef>
          <a:fillRef idx="2">
            <a:schemeClr val="accent1"/>
          </a:fillRef>
          <a:effectRef idx="1">
            <a:schemeClr val="accent1"/>
          </a:effectRef>
          <a:fontRef idx="minor">
            <a:schemeClr val="dk1"/>
          </a:fontRef>
        </p:style>
        <p:txBody>
          <a:bodyPr rtlCol="0" anchor="ctr"/>
          <a:lstStyle/>
          <a:p>
            <a:pPr algn="ctr"/>
            <a:r>
              <a:rPr lang="en-US" altLang="ko-KR" sz="2000" b="1" dirty="0" smtClean="0">
                <a:solidFill>
                  <a:schemeClr val="tx1"/>
                </a:solidFill>
              </a:rPr>
              <a:t>Query</a:t>
            </a:r>
            <a:endParaRPr lang="ko-KR" altLang="en-US" sz="2000" b="1" dirty="0">
              <a:solidFill>
                <a:schemeClr val="tx1"/>
              </a:solidFill>
            </a:endParaRPr>
          </a:p>
        </p:txBody>
      </p:sp>
      <p:sp>
        <p:nvSpPr>
          <p:cNvPr id="23" name="TextBox 22"/>
          <p:cNvSpPr txBox="1"/>
          <p:nvPr/>
        </p:nvSpPr>
        <p:spPr>
          <a:xfrm>
            <a:off x="76200" y="3299294"/>
            <a:ext cx="1548832" cy="1015663"/>
          </a:xfrm>
          <a:prstGeom prst="rect">
            <a:avLst/>
          </a:prstGeom>
          <a:noFill/>
        </p:spPr>
        <p:txBody>
          <a:bodyPr wrap="square" rtlCol="0">
            <a:spAutoFit/>
          </a:bodyPr>
          <a:lstStyle/>
          <a:p>
            <a:pPr algn="ctr"/>
            <a:r>
              <a:rPr lang="en-US" sz="2000" b="1" dirty="0" smtClean="0">
                <a:solidFill>
                  <a:srgbClr val="FF0000"/>
                </a:solidFill>
              </a:rPr>
              <a:t>For example:</a:t>
            </a:r>
            <a:br>
              <a:rPr lang="en-US" sz="2000" b="1" dirty="0" smtClean="0">
                <a:solidFill>
                  <a:srgbClr val="FF0000"/>
                </a:solidFill>
              </a:rPr>
            </a:br>
            <a:r>
              <a:rPr lang="en-US" sz="2000" b="1" dirty="0" smtClean="0">
                <a:solidFill>
                  <a:srgbClr val="FF0000"/>
                </a:solidFill>
              </a:rPr>
              <a:t>300 </a:t>
            </a:r>
            <a:r>
              <a:rPr lang="en-US" sz="2000" b="1" dirty="0" err="1" smtClean="0">
                <a:solidFill>
                  <a:srgbClr val="FF0000"/>
                </a:solidFill>
              </a:rPr>
              <a:t>ms</a:t>
            </a:r>
            <a:endParaRPr lang="en-US" sz="2000" b="1" dirty="0" smtClean="0">
              <a:solidFill>
                <a:srgbClr val="FF0000"/>
              </a:solidFill>
            </a:endParaRPr>
          </a:p>
          <a:p>
            <a:pPr algn="ctr"/>
            <a:r>
              <a:rPr lang="en-US" sz="2000" b="1" dirty="0" smtClean="0">
                <a:solidFill>
                  <a:srgbClr val="FF0000"/>
                </a:solidFill>
              </a:rPr>
              <a:t>latency SLA</a:t>
            </a:r>
            <a:endParaRPr lang="en-US" sz="2000" b="1" dirty="0">
              <a:solidFill>
                <a:srgbClr val="FF0000"/>
              </a:solidFill>
            </a:endParaRPr>
          </a:p>
        </p:txBody>
      </p:sp>
    </p:spTree>
    <p:extLst>
      <p:ext uri="{BB962C8B-B14F-4D97-AF65-F5344CB8AC3E}">
        <p14:creationId xmlns:p14="http://schemas.microsoft.com/office/powerpoint/2010/main" val="22598826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직사각형 25"/>
          <p:cNvSpPr/>
          <p:nvPr/>
        </p:nvSpPr>
        <p:spPr>
          <a:xfrm>
            <a:off x="591692" y="6019800"/>
            <a:ext cx="6705600" cy="3810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US" sz="1900" dirty="0" smtClean="0">
                <a:solidFill>
                  <a:schemeClr val="tx1"/>
                </a:solidFill>
              </a:rPr>
              <a:t>All web pages</a:t>
            </a:r>
            <a:endParaRPr lang="en-US" sz="1900" dirty="0">
              <a:solidFill>
                <a:schemeClr val="tx1"/>
              </a:solidFill>
            </a:endParaRPr>
          </a:p>
        </p:txBody>
      </p:sp>
      <p:sp>
        <p:nvSpPr>
          <p:cNvPr id="2" name="Title 1"/>
          <p:cNvSpPr>
            <a:spLocks noGrp="1"/>
          </p:cNvSpPr>
          <p:nvPr>
            <p:ph type="title"/>
          </p:nvPr>
        </p:nvSpPr>
        <p:spPr/>
        <p:txBody>
          <a:bodyPr/>
          <a:lstStyle/>
          <a:p>
            <a:r>
              <a:rPr lang="en-US" dirty="0" smtClean="0"/>
              <a:t>How Index Search Works</a:t>
            </a:r>
            <a:endParaRPr lang="en-US" dirty="0"/>
          </a:p>
        </p:txBody>
      </p:sp>
      <p:sp>
        <p:nvSpPr>
          <p:cNvPr id="3" name="Slide Number Placeholder 2"/>
          <p:cNvSpPr>
            <a:spLocks noGrp="1"/>
          </p:cNvSpPr>
          <p:nvPr>
            <p:ph type="sldNum" sz="quarter" idx="12"/>
          </p:nvPr>
        </p:nvSpPr>
        <p:spPr/>
        <p:txBody>
          <a:bodyPr/>
          <a:lstStyle/>
          <a:p>
            <a:fld id="{62B42581-2393-4382-BFCF-F1A34541B37E}" type="slidenum">
              <a:rPr lang="en-US" smtClean="0"/>
              <a:pPr/>
              <a:t>5</a:t>
            </a:fld>
            <a:endParaRPr lang="en-US"/>
          </a:p>
        </p:txBody>
      </p:sp>
      <p:grpSp>
        <p:nvGrpSpPr>
          <p:cNvPr id="1377" name="Group 1376"/>
          <p:cNvGrpSpPr/>
          <p:nvPr/>
        </p:nvGrpSpPr>
        <p:grpSpPr>
          <a:xfrm>
            <a:off x="657342" y="2844763"/>
            <a:ext cx="6180792" cy="1719887"/>
            <a:chOff x="657342" y="2616163"/>
            <a:chExt cx="6180792" cy="1719887"/>
          </a:xfrm>
        </p:grpSpPr>
        <p:sp>
          <p:nvSpPr>
            <p:cNvPr id="1925" name="Freeform 1924"/>
            <p:cNvSpPr/>
            <p:nvPr/>
          </p:nvSpPr>
          <p:spPr>
            <a:xfrm flipH="1">
              <a:off x="1894028" y="3800757"/>
              <a:ext cx="66711" cy="512780"/>
            </a:xfrm>
            <a:custGeom>
              <a:avLst/>
              <a:gdLst>
                <a:gd name="connsiteX0" fmla="*/ 575740 w 989457"/>
                <a:gd name="connsiteY0" fmla="*/ 0 h 2319867"/>
                <a:gd name="connsiteX1" fmla="*/ 33873 w 989457"/>
                <a:gd name="connsiteY1" fmla="*/ 372533 h 2319867"/>
                <a:gd name="connsiteX2" fmla="*/ 965206 w 989457"/>
                <a:gd name="connsiteY2" fmla="*/ 609600 h 2319867"/>
                <a:gd name="connsiteX3" fmla="*/ 6 w 989457"/>
                <a:gd name="connsiteY3" fmla="*/ 914400 h 2319867"/>
                <a:gd name="connsiteX4" fmla="*/ 982140 w 989457"/>
                <a:gd name="connsiteY4" fmla="*/ 1202267 h 2319867"/>
                <a:gd name="connsiteX5" fmla="*/ 50806 w 989457"/>
                <a:gd name="connsiteY5" fmla="*/ 1473200 h 2319867"/>
                <a:gd name="connsiteX6" fmla="*/ 965206 w 989457"/>
                <a:gd name="connsiteY6" fmla="*/ 1693333 h 2319867"/>
                <a:gd name="connsiteX7" fmla="*/ 6 w 989457"/>
                <a:gd name="connsiteY7" fmla="*/ 1913467 h 2319867"/>
                <a:gd name="connsiteX8" fmla="*/ 982140 w 989457"/>
                <a:gd name="connsiteY8" fmla="*/ 2133600 h 2319867"/>
                <a:gd name="connsiteX9" fmla="*/ 474140 w 989457"/>
                <a:gd name="connsiteY9" fmla="*/ 2319867 h 2319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89457" h="2319867">
                  <a:moveTo>
                    <a:pt x="575740" y="0"/>
                  </a:moveTo>
                  <a:cubicBezTo>
                    <a:pt x="272351" y="135466"/>
                    <a:pt x="-31038" y="270933"/>
                    <a:pt x="33873" y="372533"/>
                  </a:cubicBezTo>
                  <a:cubicBezTo>
                    <a:pt x="98784" y="474133"/>
                    <a:pt x="970851" y="519289"/>
                    <a:pt x="965206" y="609600"/>
                  </a:cubicBezTo>
                  <a:cubicBezTo>
                    <a:pt x="959562" y="699911"/>
                    <a:pt x="-2816" y="815622"/>
                    <a:pt x="6" y="914400"/>
                  </a:cubicBezTo>
                  <a:cubicBezTo>
                    <a:pt x="2828" y="1013178"/>
                    <a:pt x="973673" y="1109134"/>
                    <a:pt x="982140" y="1202267"/>
                  </a:cubicBezTo>
                  <a:cubicBezTo>
                    <a:pt x="990607" y="1295400"/>
                    <a:pt x="53628" y="1391356"/>
                    <a:pt x="50806" y="1473200"/>
                  </a:cubicBezTo>
                  <a:cubicBezTo>
                    <a:pt x="47984" y="1555044"/>
                    <a:pt x="973673" y="1619955"/>
                    <a:pt x="965206" y="1693333"/>
                  </a:cubicBezTo>
                  <a:cubicBezTo>
                    <a:pt x="956739" y="1766711"/>
                    <a:pt x="-2816" y="1840089"/>
                    <a:pt x="6" y="1913467"/>
                  </a:cubicBezTo>
                  <a:cubicBezTo>
                    <a:pt x="2828" y="1986845"/>
                    <a:pt x="903118" y="2065867"/>
                    <a:pt x="982140" y="2133600"/>
                  </a:cubicBezTo>
                  <a:cubicBezTo>
                    <a:pt x="1061162" y="2201333"/>
                    <a:pt x="474140" y="2319867"/>
                    <a:pt x="474140" y="2319867"/>
                  </a:cubicBezTo>
                </a:path>
              </a:pathLst>
            </a:custGeom>
            <a:noFill/>
            <a:ln w="25400" cap="flat" cmpd="sng" algn="ctr">
              <a:solidFill>
                <a:srgbClr val="B50B1B">
                  <a:lumMod val="60000"/>
                  <a:lumOff val="40000"/>
                </a:srgbClr>
              </a:solidFill>
              <a:prstDash val="solid"/>
            </a:ln>
            <a:effectLst>
              <a:outerShdw blurRad="127000" dist="127000" dir="2700000" algn="tl" rotWithShape="0">
                <a:srgbClr val="000000">
                  <a:alpha val="43000"/>
                </a:srgbClr>
              </a:outerShdw>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B50B1B">
                    <a:lumMod val="60000"/>
                    <a:lumOff val="40000"/>
                  </a:srgbClr>
                </a:solidFill>
                <a:effectLst/>
                <a:uLnTx/>
                <a:uFillTx/>
                <a:latin typeface="Verdana"/>
                <a:ea typeface="+mn-ea"/>
                <a:cs typeface="+mn-cs"/>
              </a:endParaRPr>
            </a:p>
          </p:txBody>
        </p:sp>
        <p:sp>
          <p:nvSpPr>
            <p:cNvPr id="1926" name="Freeform 1925"/>
            <p:cNvSpPr/>
            <p:nvPr/>
          </p:nvSpPr>
          <p:spPr>
            <a:xfrm flipH="1">
              <a:off x="657342" y="3823270"/>
              <a:ext cx="66711" cy="512780"/>
            </a:xfrm>
            <a:custGeom>
              <a:avLst/>
              <a:gdLst>
                <a:gd name="connsiteX0" fmla="*/ 575740 w 989457"/>
                <a:gd name="connsiteY0" fmla="*/ 0 h 2319867"/>
                <a:gd name="connsiteX1" fmla="*/ 33873 w 989457"/>
                <a:gd name="connsiteY1" fmla="*/ 372533 h 2319867"/>
                <a:gd name="connsiteX2" fmla="*/ 965206 w 989457"/>
                <a:gd name="connsiteY2" fmla="*/ 609600 h 2319867"/>
                <a:gd name="connsiteX3" fmla="*/ 6 w 989457"/>
                <a:gd name="connsiteY3" fmla="*/ 914400 h 2319867"/>
                <a:gd name="connsiteX4" fmla="*/ 982140 w 989457"/>
                <a:gd name="connsiteY4" fmla="*/ 1202267 h 2319867"/>
                <a:gd name="connsiteX5" fmla="*/ 50806 w 989457"/>
                <a:gd name="connsiteY5" fmla="*/ 1473200 h 2319867"/>
                <a:gd name="connsiteX6" fmla="*/ 965206 w 989457"/>
                <a:gd name="connsiteY6" fmla="*/ 1693333 h 2319867"/>
                <a:gd name="connsiteX7" fmla="*/ 6 w 989457"/>
                <a:gd name="connsiteY7" fmla="*/ 1913467 h 2319867"/>
                <a:gd name="connsiteX8" fmla="*/ 982140 w 989457"/>
                <a:gd name="connsiteY8" fmla="*/ 2133600 h 2319867"/>
                <a:gd name="connsiteX9" fmla="*/ 474140 w 989457"/>
                <a:gd name="connsiteY9" fmla="*/ 2319867 h 2319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89457" h="2319867">
                  <a:moveTo>
                    <a:pt x="575740" y="0"/>
                  </a:moveTo>
                  <a:cubicBezTo>
                    <a:pt x="272351" y="135466"/>
                    <a:pt x="-31038" y="270933"/>
                    <a:pt x="33873" y="372533"/>
                  </a:cubicBezTo>
                  <a:cubicBezTo>
                    <a:pt x="98784" y="474133"/>
                    <a:pt x="970851" y="519289"/>
                    <a:pt x="965206" y="609600"/>
                  </a:cubicBezTo>
                  <a:cubicBezTo>
                    <a:pt x="959562" y="699911"/>
                    <a:pt x="-2816" y="815622"/>
                    <a:pt x="6" y="914400"/>
                  </a:cubicBezTo>
                  <a:cubicBezTo>
                    <a:pt x="2828" y="1013178"/>
                    <a:pt x="973673" y="1109134"/>
                    <a:pt x="982140" y="1202267"/>
                  </a:cubicBezTo>
                  <a:cubicBezTo>
                    <a:pt x="990607" y="1295400"/>
                    <a:pt x="53628" y="1391356"/>
                    <a:pt x="50806" y="1473200"/>
                  </a:cubicBezTo>
                  <a:cubicBezTo>
                    <a:pt x="47984" y="1555044"/>
                    <a:pt x="973673" y="1619955"/>
                    <a:pt x="965206" y="1693333"/>
                  </a:cubicBezTo>
                  <a:cubicBezTo>
                    <a:pt x="956739" y="1766711"/>
                    <a:pt x="-2816" y="1840089"/>
                    <a:pt x="6" y="1913467"/>
                  </a:cubicBezTo>
                  <a:cubicBezTo>
                    <a:pt x="2828" y="1986845"/>
                    <a:pt x="903118" y="2065867"/>
                    <a:pt x="982140" y="2133600"/>
                  </a:cubicBezTo>
                  <a:cubicBezTo>
                    <a:pt x="1061162" y="2201333"/>
                    <a:pt x="474140" y="2319867"/>
                    <a:pt x="474140" y="2319867"/>
                  </a:cubicBezTo>
                </a:path>
              </a:pathLst>
            </a:custGeom>
            <a:noFill/>
            <a:ln w="25400" cap="flat" cmpd="sng" algn="ctr">
              <a:solidFill>
                <a:srgbClr val="B50B1B">
                  <a:lumMod val="60000"/>
                  <a:lumOff val="40000"/>
                </a:srgbClr>
              </a:solidFill>
              <a:prstDash val="solid"/>
            </a:ln>
            <a:effectLst>
              <a:outerShdw blurRad="127000" dist="127000" dir="2700000" algn="tl" rotWithShape="0">
                <a:srgbClr val="000000">
                  <a:alpha val="43000"/>
                </a:srgbClr>
              </a:outerShdw>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B50B1B">
                    <a:lumMod val="60000"/>
                    <a:lumOff val="40000"/>
                  </a:srgbClr>
                </a:solidFill>
                <a:effectLst/>
                <a:uLnTx/>
                <a:uFillTx/>
                <a:latin typeface="Verdana"/>
                <a:ea typeface="+mn-ea"/>
                <a:cs typeface="+mn-cs"/>
              </a:endParaRPr>
            </a:p>
          </p:txBody>
        </p:sp>
        <p:sp>
          <p:nvSpPr>
            <p:cNvPr id="1927" name="Freeform 1926"/>
            <p:cNvSpPr/>
            <p:nvPr/>
          </p:nvSpPr>
          <p:spPr>
            <a:xfrm flipH="1">
              <a:off x="4299219" y="3778244"/>
              <a:ext cx="66711" cy="512780"/>
            </a:xfrm>
            <a:custGeom>
              <a:avLst/>
              <a:gdLst>
                <a:gd name="connsiteX0" fmla="*/ 575740 w 989457"/>
                <a:gd name="connsiteY0" fmla="*/ 0 h 2319867"/>
                <a:gd name="connsiteX1" fmla="*/ 33873 w 989457"/>
                <a:gd name="connsiteY1" fmla="*/ 372533 h 2319867"/>
                <a:gd name="connsiteX2" fmla="*/ 965206 w 989457"/>
                <a:gd name="connsiteY2" fmla="*/ 609600 h 2319867"/>
                <a:gd name="connsiteX3" fmla="*/ 6 w 989457"/>
                <a:gd name="connsiteY3" fmla="*/ 914400 h 2319867"/>
                <a:gd name="connsiteX4" fmla="*/ 982140 w 989457"/>
                <a:gd name="connsiteY4" fmla="*/ 1202267 h 2319867"/>
                <a:gd name="connsiteX5" fmla="*/ 50806 w 989457"/>
                <a:gd name="connsiteY5" fmla="*/ 1473200 h 2319867"/>
                <a:gd name="connsiteX6" fmla="*/ 965206 w 989457"/>
                <a:gd name="connsiteY6" fmla="*/ 1693333 h 2319867"/>
                <a:gd name="connsiteX7" fmla="*/ 6 w 989457"/>
                <a:gd name="connsiteY7" fmla="*/ 1913467 h 2319867"/>
                <a:gd name="connsiteX8" fmla="*/ 982140 w 989457"/>
                <a:gd name="connsiteY8" fmla="*/ 2133600 h 2319867"/>
                <a:gd name="connsiteX9" fmla="*/ 474140 w 989457"/>
                <a:gd name="connsiteY9" fmla="*/ 2319867 h 2319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89457" h="2319867">
                  <a:moveTo>
                    <a:pt x="575740" y="0"/>
                  </a:moveTo>
                  <a:cubicBezTo>
                    <a:pt x="272351" y="135466"/>
                    <a:pt x="-31038" y="270933"/>
                    <a:pt x="33873" y="372533"/>
                  </a:cubicBezTo>
                  <a:cubicBezTo>
                    <a:pt x="98784" y="474133"/>
                    <a:pt x="970851" y="519289"/>
                    <a:pt x="965206" y="609600"/>
                  </a:cubicBezTo>
                  <a:cubicBezTo>
                    <a:pt x="959562" y="699911"/>
                    <a:pt x="-2816" y="815622"/>
                    <a:pt x="6" y="914400"/>
                  </a:cubicBezTo>
                  <a:cubicBezTo>
                    <a:pt x="2828" y="1013178"/>
                    <a:pt x="973673" y="1109134"/>
                    <a:pt x="982140" y="1202267"/>
                  </a:cubicBezTo>
                  <a:cubicBezTo>
                    <a:pt x="990607" y="1295400"/>
                    <a:pt x="53628" y="1391356"/>
                    <a:pt x="50806" y="1473200"/>
                  </a:cubicBezTo>
                  <a:cubicBezTo>
                    <a:pt x="47984" y="1555044"/>
                    <a:pt x="973673" y="1619955"/>
                    <a:pt x="965206" y="1693333"/>
                  </a:cubicBezTo>
                  <a:cubicBezTo>
                    <a:pt x="956739" y="1766711"/>
                    <a:pt x="-2816" y="1840089"/>
                    <a:pt x="6" y="1913467"/>
                  </a:cubicBezTo>
                  <a:cubicBezTo>
                    <a:pt x="2828" y="1986845"/>
                    <a:pt x="903118" y="2065867"/>
                    <a:pt x="982140" y="2133600"/>
                  </a:cubicBezTo>
                  <a:cubicBezTo>
                    <a:pt x="1061162" y="2201333"/>
                    <a:pt x="474140" y="2319867"/>
                    <a:pt x="474140" y="2319867"/>
                  </a:cubicBezTo>
                </a:path>
              </a:pathLst>
            </a:custGeom>
            <a:noFill/>
            <a:ln w="25400" cap="flat" cmpd="sng" algn="ctr">
              <a:solidFill>
                <a:srgbClr val="B50B1B">
                  <a:lumMod val="60000"/>
                  <a:lumOff val="40000"/>
                </a:srgbClr>
              </a:solidFill>
              <a:prstDash val="solid"/>
            </a:ln>
            <a:effectLst>
              <a:outerShdw blurRad="127000" dist="127000" dir="2700000" algn="tl" rotWithShape="0">
                <a:srgbClr val="000000">
                  <a:alpha val="43000"/>
                </a:srgbClr>
              </a:outerShdw>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B50B1B">
                    <a:lumMod val="60000"/>
                    <a:lumOff val="40000"/>
                  </a:srgbClr>
                </a:solidFill>
                <a:effectLst/>
                <a:uLnTx/>
                <a:uFillTx/>
                <a:latin typeface="Verdana"/>
                <a:ea typeface="+mn-ea"/>
                <a:cs typeface="+mn-cs"/>
              </a:endParaRPr>
            </a:p>
          </p:txBody>
        </p:sp>
        <p:sp>
          <p:nvSpPr>
            <p:cNvPr id="1928" name="Freeform 1927"/>
            <p:cNvSpPr/>
            <p:nvPr/>
          </p:nvSpPr>
          <p:spPr>
            <a:xfrm flipH="1">
              <a:off x="3062533" y="3800757"/>
              <a:ext cx="66711" cy="512780"/>
            </a:xfrm>
            <a:custGeom>
              <a:avLst/>
              <a:gdLst>
                <a:gd name="connsiteX0" fmla="*/ 575740 w 989457"/>
                <a:gd name="connsiteY0" fmla="*/ 0 h 2319867"/>
                <a:gd name="connsiteX1" fmla="*/ 33873 w 989457"/>
                <a:gd name="connsiteY1" fmla="*/ 372533 h 2319867"/>
                <a:gd name="connsiteX2" fmla="*/ 965206 w 989457"/>
                <a:gd name="connsiteY2" fmla="*/ 609600 h 2319867"/>
                <a:gd name="connsiteX3" fmla="*/ 6 w 989457"/>
                <a:gd name="connsiteY3" fmla="*/ 914400 h 2319867"/>
                <a:gd name="connsiteX4" fmla="*/ 982140 w 989457"/>
                <a:gd name="connsiteY4" fmla="*/ 1202267 h 2319867"/>
                <a:gd name="connsiteX5" fmla="*/ 50806 w 989457"/>
                <a:gd name="connsiteY5" fmla="*/ 1473200 h 2319867"/>
                <a:gd name="connsiteX6" fmla="*/ 965206 w 989457"/>
                <a:gd name="connsiteY6" fmla="*/ 1693333 h 2319867"/>
                <a:gd name="connsiteX7" fmla="*/ 6 w 989457"/>
                <a:gd name="connsiteY7" fmla="*/ 1913467 h 2319867"/>
                <a:gd name="connsiteX8" fmla="*/ 982140 w 989457"/>
                <a:gd name="connsiteY8" fmla="*/ 2133600 h 2319867"/>
                <a:gd name="connsiteX9" fmla="*/ 474140 w 989457"/>
                <a:gd name="connsiteY9" fmla="*/ 2319867 h 2319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89457" h="2319867">
                  <a:moveTo>
                    <a:pt x="575740" y="0"/>
                  </a:moveTo>
                  <a:cubicBezTo>
                    <a:pt x="272351" y="135466"/>
                    <a:pt x="-31038" y="270933"/>
                    <a:pt x="33873" y="372533"/>
                  </a:cubicBezTo>
                  <a:cubicBezTo>
                    <a:pt x="98784" y="474133"/>
                    <a:pt x="970851" y="519289"/>
                    <a:pt x="965206" y="609600"/>
                  </a:cubicBezTo>
                  <a:cubicBezTo>
                    <a:pt x="959562" y="699911"/>
                    <a:pt x="-2816" y="815622"/>
                    <a:pt x="6" y="914400"/>
                  </a:cubicBezTo>
                  <a:cubicBezTo>
                    <a:pt x="2828" y="1013178"/>
                    <a:pt x="973673" y="1109134"/>
                    <a:pt x="982140" y="1202267"/>
                  </a:cubicBezTo>
                  <a:cubicBezTo>
                    <a:pt x="990607" y="1295400"/>
                    <a:pt x="53628" y="1391356"/>
                    <a:pt x="50806" y="1473200"/>
                  </a:cubicBezTo>
                  <a:cubicBezTo>
                    <a:pt x="47984" y="1555044"/>
                    <a:pt x="973673" y="1619955"/>
                    <a:pt x="965206" y="1693333"/>
                  </a:cubicBezTo>
                  <a:cubicBezTo>
                    <a:pt x="956739" y="1766711"/>
                    <a:pt x="-2816" y="1840089"/>
                    <a:pt x="6" y="1913467"/>
                  </a:cubicBezTo>
                  <a:cubicBezTo>
                    <a:pt x="2828" y="1986845"/>
                    <a:pt x="903118" y="2065867"/>
                    <a:pt x="982140" y="2133600"/>
                  </a:cubicBezTo>
                  <a:cubicBezTo>
                    <a:pt x="1061162" y="2201333"/>
                    <a:pt x="474140" y="2319867"/>
                    <a:pt x="474140" y="2319867"/>
                  </a:cubicBezTo>
                </a:path>
              </a:pathLst>
            </a:custGeom>
            <a:noFill/>
            <a:ln w="25400" cap="flat" cmpd="sng" algn="ctr">
              <a:solidFill>
                <a:srgbClr val="B50B1B">
                  <a:lumMod val="60000"/>
                  <a:lumOff val="40000"/>
                </a:srgbClr>
              </a:solidFill>
              <a:prstDash val="solid"/>
            </a:ln>
            <a:effectLst>
              <a:outerShdw blurRad="127000" dist="127000" dir="2700000" algn="tl" rotWithShape="0">
                <a:srgbClr val="000000">
                  <a:alpha val="43000"/>
                </a:srgbClr>
              </a:outerShdw>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B50B1B">
                    <a:lumMod val="60000"/>
                    <a:lumOff val="40000"/>
                  </a:srgbClr>
                </a:solidFill>
                <a:effectLst/>
                <a:uLnTx/>
                <a:uFillTx/>
                <a:latin typeface="Verdana"/>
                <a:ea typeface="+mn-ea"/>
                <a:cs typeface="+mn-cs"/>
              </a:endParaRPr>
            </a:p>
          </p:txBody>
        </p:sp>
        <p:sp>
          <p:nvSpPr>
            <p:cNvPr id="1929" name="Freeform 1928"/>
            <p:cNvSpPr/>
            <p:nvPr/>
          </p:nvSpPr>
          <p:spPr>
            <a:xfrm flipH="1">
              <a:off x="6771423" y="3778244"/>
              <a:ext cx="66711" cy="512780"/>
            </a:xfrm>
            <a:custGeom>
              <a:avLst/>
              <a:gdLst>
                <a:gd name="connsiteX0" fmla="*/ 575740 w 989457"/>
                <a:gd name="connsiteY0" fmla="*/ 0 h 2319867"/>
                <a:gd name="connsiteX1" fmla="*/ 33873 w 989457"/>
                <a:gd name="connsiteY1" fmla="*/ 372533 h 2319867"/>
                <a:gd name="connsiteX2" fmla="*/ 965206 w 989457"/>
                <a:gd name="connsiteY2" fmla="*/ 609600 h 2319867"/>
                <a:gd name="connsiteX3" fmla="*/ 6 w 989457"/>
                <a:gd name="connsiteY3" fmla="*/ 914400 h 2319867"/>
                <a:gd name="connsiteX4" fmla="*/ 982140 w 989457"/>
                <a:gd name="connsiteY4" fmla="*/ 1202267 h 2319867"/>
                <a:gd name="connsiteX5" fmla="*/ 50806 w 989457"/>
                <a:gd name="connsiteY5" fmla="*/ 1473200 h 2319867"/>
                <a:gd name="connsiteX6" fmla="*/ 965206 w 989457"/>
                <a:gd name="connsiteY6" fmla="*/ 1693333 h 2319867"/>
                <a:gd name="connsiteX7" fmla="*/ 6 w 989457"/>
                <a:gd name="connsiteY7" fmla="*/ 1913467 h 2319867"/>
                <a:gd name="connsiteX8" fmla="*/ 982140 w 989457"/>
                <a:gd name="connsiteY8" fmla="*/ 2133600 h 2319867"/>
                <a:gd name="connsiteX9" fmla="*/ 474140 w 989457"/>
                <a:gd name="connsiteY9" fmla="*/ 2319867 h 2319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89457" h="2319867">
                  <a:moveTo>
                    <a:pt x="575740" y="0"/>
                  </a:moveTo>
                  <a:cubicBezTo>
                    <a:pt x="272351" y="135466"/>
                    <a:pt x="-31038" y="270933"/>
                    <a:pt x="33873" y="372533"/>
                  </a:cubicBezTo>
                  <a:cubicBezTo>
                    <a:pt x="98784" y="474133"/>
                    <a:pt x="970851" y="519289"/>
                    <a:pt x="965206" y="609600"/>
                  </a:cubicBezTo>
                  <a:cubicBezTo>
                    <a:pt x="959562" y="699911"/>
                    <a:pt x="-2816" y="815622"/>
                    <a:pt x="6" y="914400"/>
                  </a:cubicBezTo>
                  <a:cubicBezTo>
                    <a:pt x="2828" y="1013178"/>
                    <a:pt x="973673" y="1109134"/>
                    <a:pt x="982140" y="1202267"/>
                  </a:cubicBezTo>
                  <a:cubicBezTo>
                    <a:pt x="990607" y="1295400"/>
                    <a:pt x="53628" y="1391356"/>
                    <a:pt x="50806" y="1473200"/>
                  </a:cubicBezTo>
                  <a:cubicBezTo>
                    <a:pt x="47984" y="1555044"/>
                    <a:pt x="973673" y="1619955"/>
                    <a:pt x="965206" y="1693333"/>
                  </a:cubicBezTo>
                  <a:cubicBezTo>
                    <a:pt x="956739" y="1766711"/>
                    <a:pt x="-2816" y="1840089"/>
                    <a:pt x="6" y="1913467"/>
                  </a:cubicBezTo>
                  <a:cubicBezTo>
                    <a:pt x="2828" y="1986845"/>
                    <a:pt x="903118" y="2065867"/>
                    <a:pt x="982140" y="2133600"/>
                  </a:cubicBezTo>
                  <a:cubicBezTo>
                    <a:pt x="1061162" y="2201333"/>
                    <a:pt x="474140" y="2319867"/>
                    <a:pt x="474140" y="2319867"/>
                  </a:cubicBezTo>
                </a:path>
              </a:pathLst>
            </a:custGeom>
            <a:noFill/>
            <a:ln w="25400" cap="flat" cmpd="sng" algn="ctr">
              <a:solidFill>
                <a:srgbClr val="B50B1B">
                  <a:lumMod val="60000"/>
                  <a:lumOff val="40000"/>
                </a:srgbClr>
              </a:solidFill>
              <a:prstDash val="solid"/>
            </a:ln>
            <a:effectLst>
              <a:outerShdw blurRad="127000" dist="127000" dir="2700000" algn="tl" rotWithShape="0">
                <a:srgbClr val="000000">
                  <a:alpha val="43000"/>
                </a:srgbClr>
              </a:outerShdw>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B50B1B">
                    <a:lumMod val="60000"/>
                    <a:lumOff val="40000"/>
                  </a:srgbClr>
                </a:solidFill>
                <a:effectLst/>
                <a:uLnTx/>
                <a:uFillTx/>
                <a:latin typeface="Verdana"/>
                <a:ea typeface="+mn-ea"/>
                <a:cs typeface="+mn-cs"/>
              </a:endParaRPr>
            </a:p>
          </p:txBody>
        </p:sp>
        <p:sp>
          <p:nvSpPr>
            <p:cNvPr id="1930" name="Freeform 1929"/>
            <p:cNvSpPr/>
            <p:nvPr/>
          </p:nvSpPr>
          <p:spPr>
            <a:xfrm flipH="1">
              <a:off x="5534737" y="3800757"/>
              <a:ext cx="66711" cy="512780"/>
            </a:xfrm>
            <a:custGeom>
              <a:avLst/>
              <a:gdLst>
                <a:gd name="connsiteX0" fmla="*/ 575740 w 989457"/>
                <a:gd name="connsiteY0" fmla="*/ 0 h 2319867"/>
                <a:gd name="connsiteX1" fmla="*/ 33873 w 989457"/>
                <a:gd name="connsiteY1" fmla="*/ 372533 h 2319867"/>
                <a:gd name="connsiteX2" fmla="*/ 965206 w 989457"/>
                <a:gd name="connsiteY2" fmla="*/ 609600 h 2319867"/>
                <a:gd name="connsiteX3" fmla="*/ 6 w 989457"/>
                <a:gd name="connsiteY3" fmla="*/ 914400 h 2319867"/>
                <a:gd name="connsiteX4" fmla="*/ 982140 w 989457"/>
                <a:gd name="connsiteY4" fmla="*/ 1202267 h 2319867"/>
                <a:gd name="connsiteX5" fmla="*/ 50806 w 989457"/>
                <a:gd name="connsiteY5" fmla="*/ 1473200 h 2319867"/>
                <a:gd name="connsiteX6" fmla="*/ 965206 w 989457"/>
                <a:gd name="connsiteY6" fmla="*/ 1693333 h 2319867"/>
                <a:gd name="connsiteX7" fmla="*/ 6 w 989457"/>
                <a:gd name="connsiteY7" fmla="*/ 1913467 h 2319867"/>
                <a:gd name="connsiteX8" fmla="*/ 982140 w 989457"/>
                <a:gd name="connsiteY8" fmla="*/ 2133600 h 2319867"/>
                <a:gd name="connsiteX9" fmla="*/ 474140 w 989457"/>
                <a:gd name="connsiteY9" fmla="*/ 2319867 h 2319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89457" h="2319867">
                  <a:moveTo>
                    <a:pt x="575740" y="0"/>
                  </a:moveTo>
                  <a:cubicBezTo>
                    <a:pt x="272351" y="135466"/>
                    <a:pt x="-31038" y="270933"/>
                    <a:pt x="33873" y="372533"/>
                  </a:cubicBezTo>
                  <a:cubicBezTo>
                    <a:pt x="98784" y="474133"/>
                    <a:pt x="970851" y="519289"/>
                    <a:pt x="965206" y="609600"/>
                  </a:cubicBezTo>
                  <a:cubicBezTo>
                    <a:pt x="959562" y="699911"/>
                    <a:pt x="-2816" y="815622"/>
                    <a:pt x="6" y="914400"/>
                  </a:cubicBezTo>
                  <a:cubicBezTo>
                    <a:pt x="2828" y="1013178"/>
                    <a:pt x="973673" y="1109134"/>
                    <a:pt x="982140" y="1202267"/>
                  </a:cubicBezTo>
                  <a:cubicBezTo>
                    <a:pt x="990607" y="1295400"/>
                    <a:pt x="53628" y="1391356"/>
                    <a:pt x="50806" y="1473200"/>
                  </a:cubicBezTo>
                  <a:cubicBezTo>
                    <a:pt x="47984" y="1555044"/>
                    <a:pt x="973673" y="1619955"/>
                    <a:pt x="965206" y="1693333"/>
                  </a:cubicBezTo>
                  <a:cubicBezTo>
                    <a:pt x="956739" y="1766711"/>
                    <a:pt x="-2816" y="1840089"/>
                    <a:pt x="6" y="1913467"/>
                  </a:cubicBezTo>
                  <a:cubicBezTo>
                    <a:pt x="2828" y="1986845"/>
                    <a:pt x="903118" y="2065867"/>
                    <a:pt x="982140" y="2133600"/>
                  </a:cubicBezTo>
                  <a:cubicBezTo>
                    <a:pt x="1061162" y="2201333"/>
                    <a:pt x="474140" y="2319867"/>
                    <a:pt x="474140" y="2319867"/>
                  </a:cubicBezTo>
                </a:path>
              </a:pathLst>
            </a:custGeom>
            <a:noFill/>
            <a:ln w="25400" cap="flat" cmpd="sng" algn="ctr">
              <a:solidFill>
                <a:srgbClr val="B50B1B">
                  <a:lumMod val="60000"/>
                  <a:lumOff val="40000"/>
                </a:srgbClr>
              </a:solidFill>
              <a:prstDash val="solid"/>
            </a:ln>
            <a:effectLst>
              <a:outerShdw blurRad="127000" dist="127000" dir="2700000" algn="tl" rotWithShape="0">
                <a:srgbClr val="000000">
                  <a:alpha val="43000"/>
                </a:srgbClr>
              </a:outerShdw>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B50B1B">
                    <a:lumMod val="60000"/>
                    <a:lumOff val="40000"/>
                  </a:srgbClr>
                </a:solidFill>
                <a:effectLst/>
                <a:uLnTx/>
                <a:uFillTx/>
                <a:latin typeface="Verdana"/>
                <a:ea typeface="+mn-ea"/>
                <a:cs typeface="+mn-cs"/>
              </a:endParaRPr>
            </a:p>
          </p:txBody>
        </p:sp>
        <p:cxnSp>
          <p:nvCxnSpPr>
            <p:cNvPr id="1931" name="Straight Arrow Connector 1930"/>
            <p:cNvCxnSpPr/>
            <p:nvPr/>
          </p:nvCxnSpPr>
          <p:spPr>
            <a:xfrm flipH="1">
              <a:off x="838200" y="2616163"/>
              <a:ext cx="3290268" cy="1117637"/>
            </a:xfrm>
            <a:prstGeom prst="straightConnector1">
              <a:avLst/>
            </a:prstGeom>
            <a:noFill/>
            <a:ln w="25400" cap="flat" cmpd="sng" algn="ctr">
              <a:solidFill>
                <a:srgbClr val="B50B1B">
                  <a:lumMod val="60000"/>
                  <a:lumOff val="40000"/>
                </a:srgbClr>
              </a:solidFill>
              <a:prstDash val="solid"/>
              <a:tailEnd type="arrow"/>
            </a:ln>
            <a:effectLst>
              <a:outerShdw blurRad="40000" dist="20000" dir="5400000" rotWithShape="0">
                <a:srgbClr val="000000">
                  <a:alpha val="38000"/>
                </a:srgbClr>
              </a:outerShdw>
            </a:effectLst>
          </p:spPr>
        </p:cxnSp>
        <p:cxnSp>
          <p:nvCxnSpPr>
            <p:cNvPr id="1932" name="Straight Arrow Connector 1931"/>
            <p:cNvCxnSpPr/>
            <p:nvPr/>
          </p:nvCxnSpPr>
          <p:spPr>
            <a:xfrm flipH="1">
              <a:off x="1994861" y="2616163"/>
              <a:ext cx="2082406" cy="1117637"/>
            </a:xfrm>
            <a:prstGeom prst="straightConnector1">
              <a:avLst/>
            </a:prstGeom>
            <a:noFill/>
            <a:ln w="25400" cap="flat" cmpd="sng" algn="ctr">
              <a:solidFill>
                <a:srgbClr val="B50B1B">
                  <a:lumMod val="60000"/>
                  <a:lumOff val="40000"/>
                </a:srgbClr>
              </a:solidFill>
              <a:prstDash val="solid"/>
              <a:tailEnd type="arrow"/>
            </a:ln>
            <a:effectLst>
              <a:outerShdw blurRad="40000" dist="20000" dir="5400000" rotWithShape="0">
                <a:srgbClr val="000000">
                  <a:alpha val="38000"/>
                </a:srgbClr>
              </a:outerShdw>
            </a:effectLst>
          </p:spPr>
        </p:cxnSp>
        <p:cxnSp>
          <p:nvCxnSpPr>
            <p:cNvPr id="1933" name="Straight Arrow Connector 1932"/>
            <p:cNvCxnSpPr/>
            <p:nvPr/>
          </p:nvCxnSpPr>
          <p:spPr>
            <a:xfrm flipH="1">
              <a:off x="3128014" y="2616163"/>
              <a:ext cx="970284" cy="1117637"/>
            </a:xfrm>
            <a:prstGeom prst="straightConnector1">
              <a:avLst/>
            </a:prstGeom>
            <a:noFill/>
            <a:ln w="25400" cap="flat" cmpd="sng" algn="ctr">
              <a:solidFill>
                <a:srgbClr val="B50B1B">
                  <a:lumMod val="60000"/>
                  <a:lumOff val="40000"/>
                </a:srgbClr>
              </a:solidFill>
              <a:prstDash val="solid"/>
              <a:tailEnd type="arrow"/>
            </a:ln>
            <a:effectLst>
              <a:outerShdw blurRad="40000" dist="20000" dir="5400000" rotWithShape="0">
                <a:srgbClr val="000000">
                  <a:alpha val="38000"/>
                </a:srgbClr>
              </a:outerShdw>
            </a:effectLst>
          </p:spPr>
        </p:cxnSp>
        <p:cxnSp>
          <p:nvCxnSpPr>
            <p:cNvPr id="1934" name="Straight Arrow Connector 1933"/>
            <p:cNvCxnSpPr/>
            <p:nvPr/>
          </p:nvCxnSpPr>
          <p:spPr>
            <a:xfrm>
              <a:off x="4111035" y="2616163"/>
              <a:ext cx="214213" cy="1117637"/>
            </a:xfrm>
            <a:prstGeom prst="straightConnector1">
              <a:avLst/>
            </a:prstGeom>
            <a:noFill/>
            <a:ln w="25400" cap="flat" cmpd="sng" algn="ctr">
              <a:solidFill>
                <a:srgbClr val="B50B1B">
                  <a:lumMod val="60000"/>
                  <a:lumOff val="40000"/>
                </a:srgbClr>
              </a:solidFill>
              <a:prstDash val="solid"/>
              <a:tailEnd type="arrow"/>
            </a:ln>
            <a:effectLst>
              <a:outerShdw blurRad="40000" dist="20000" dir="5400000" rotWithShape="0">
                <a:srgbClr val="000000">
                  <a:alpha val="38000"/>
                </a:srgbClr>
              </a:outerShdw>
            </a:effectLst>
          </p:spPr>
        </p:cxnSp>
        <p:cxnSp>
          <p:nvCxnSpPr>
            <p:cNvPr id="1935" name="Straight Arrow Connector 1934"/>
            <p:cNvCxnSpPr/>
            <p:nvPr/>
          </p:nvCxnSpPr>
          <p:spPr>
            <a:xfrm>
              <a:off x="4098298" y="2616163"/>
              <a:ext cx="1429624" cy="1117637"/>
            </a:xfrm>
            <a:prstGeom prst="straightConnector1">
              <a:avLst/>
            </a:prstGeom>
            <a:noFill/>
            <a:ln w="25400" cap="flat" cmpd="sng" algn="ctr">
              <a:solidFill>
                <a:srgbClr val="B50B1B">
                  <a:lumMod val="60000"/>
                  <a:lumOff val="40000"/>
                </a:srgbClr>
              </a:solidFill>
              <a:prstDash val="solid"/>
              <a:tailEnd type="arrow"/>
            </a:ln>
            <a:effectLst>
              <a:outerShdw blurRad="40000" dist="20000" dir="5400000" rotWithShape="0">
                <a:srgbClr val="000000">
                  <a:alpha val="38000"/>
                </a:srgbClr>
              </a:outerShdw>
            </a:effectLst>
          </p:spPr>
        </p:cxnSp>
        <p:cxnSp>
          <p:nvCxnSpPr>
            <p:cNvPr id="1936" name="Straight Arrow Connector 1935"/>
            <p:cNvCxnSpPr/>
            <p:nvPr/>
          </p:nvCxnSpPr>
          <p:spPr>
            <a:xfrm>
              <a:off x="4111035" y="2616163"/>
              <a:ext cx="2636068" cy="1117637"/>
            </a:xfrm>
            <a:prstGeom prst="straightConnector1">
              <a:avLst/>
            </a:prstGeom>
            <a:noFill/>
            <a:ln w="25400" cap="flat" cmpd="sng" algn="ctr">
              <a:solidFill>
                <a:srgbClr val="B50B1B">
                  <a:lumMod val="60000"/>
                  <a:lumOff val="40000"/>
                </a:srgbClr>
              </a:solidFill>
              <a:prstDash val="solid"/>
              <a:tailEnd type="arrow"/>
            </a:ln>
            <a:effectLst>
              <a:outerShdw blurRad="40000" dist="20000" dir="5400000" rotWithShape="0">
                <a:srgbClr val="000000">
                  <a:alpha val="38000"/>
                </a:srgbClr>
              </a:outerShdw>
            </a:effectLst>
          </p:spPr>
        </p:cxnSp>
      </p:grpSp>
      <p:sp>
        <p:nvSpPr>
          <p:cNvPr id="30" name="Rectangle 29"/>
          <p:cNvSpPr/>
          <p:nvPr/>
        </p:nvSpPr>
        <p:spPr>
          <a:xfrm>
            <a:off x="5181600" y="1447800"/>
            <a:ext cx="3874611" cy="1586777"/>
          </a:xfrm>
          <a:prstGeom prst="rect">
            <a:avLst/>
          </a:prstGeom>
          <a:noFill/>
          <a:ln w="15875">
            <a:noFill/>
          </a:ln>
          <a:effectLst/>
        </p:spPr>
        <p:style>
          <a:lnRef idx="1">
            <a:schemeClr val="accent1"/>
          </a:lnRef>
          <a:fillRef idx="2">
            <a:schemeClr val="accent1"/>
          </a:fillRef>
          <a:effectRef idx="1">
            <a:schemeClr val="accent1"/>
          </a:effectRef>
          <a:fontRef idx="minor">
            <a:schemeClr val="dk1"/>
          </a:fontRef>
        </p:style>
        <p:txBody>
          <a:bodyPr rtlCol="0" anchor="ctr"/>
          <a:lstStyle/>
          <a:p>
            <a:pPr marL="342900" indent="-342900">
              <a:buFont typeface="Arial" panose="020B0604020202020204" pitchFamily="34" charset="0"/>
              <a:buChar char="•"/>
            </a:pPr>
            <a:r>
              <a:rPr lang="en-US" altLang="ko-KR" sz="2000" dirty="0" smtClean="0"/>
              <a:t>Partition all web pages across index servers (</a:t>
            </a:r>
            <a:r>
              <a:rPr lang="en-US" altLang="ko-KR" sz="2000" dirty="0" smtClean="0">
                <a:solidFill>
                  <a:schemeClr val="tx1"/>
                </a:solidFill>
              </a:rPr>
              <a:t>massively parallel</a:t>
            </a:r>
            <a:r>
              <a:rPr lang="en-US" altLang="ko-KR" sz="2000" dirty="0" smtClean="0"/>
              <a:t>)</a:t>
            </a:r>
          </a:p>
          <a:p>
            <a:pPr marL="342900" indent="-342900">
              <a:buFont typeface="Arial" panose="020B0604020202020204" pitchFamily="34" charset="0"/>
              <a:buChar char="•"/>
            </a:pPr>
            <a:r>
              <a:rPr lang="en-US" altLang="ko-KR" sz="2000" dirty="0" smtClean="0"/>
              <a:t>Distribute query processing </a:t>
            </a:r>
            <a:r>
              <a:rPr lang="en-US" altLang="ko-KR" sz="2000" dirty="0" smtClean="0">
                <a:solidFill>
                  <a:schemeClr val="tx1"/>
                </a:solidFill>
              </a:rPr>
              <a:t>(embarrassingly parallel)</a:t>
            </a:r>
          </a:p>
          <a:p>
            <a:pPr marL="342900" indent="-342900">
              <a:buFont typeface="Arial" panose="020B0604020202020204" pitchFamily="34" charset="0"/>
              <a:buChar char="•"/>
            </a:pPr>
            <a:r>
              <a:rPr lang="en-US" altLang="ko-KR" sz="2000" dirty="0" smtClean="0"/>
              <a:t>Aggregate top-k relevant pages</a:t>
            </a:r>
          </a:p>
        </p:txBody>
      </p:sp>
      <p:grpSp>
        <p:nvGrpSpPr>
          <p:cNvPr id="4" name="Group 3"/>
          <p:cNvGrpSpPr/>
          <p:nvPr/>
        </p:nvGrpSpPr>
        <p:grpSpPr>
          <a:xfrm>
            <a:off x="381000" y="6019800"/>
            <a:ext cx="7162800" cy="381000"/>
            <a:chOff x="381000" y="5791200"/>
            <a:chExt cx="7162800" cy="381000"/>
          </a:xfrm>
        </p:grpSpPr>
        <p:sp>
          <p:nvSpPr>
            <p:cNvPr id="71" name="직사각형 25"/>
            <p:cNvSpPr/>
            <p:nvPr/>
          </p:nvSpPr>
          <p:spPr>
            <a:xfrm>
              <a:off x="381000" y="5791200"/>
              <a:ext cx="1055211" cy="3810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US" sz="1900" dirty="0" smtClean="0">
                  <a:solidFill>
                    <a:schemeClr val="tx1"/>
                  </a:solidFill>
                </a:rPr>
                <a:t>Partition</a:t>
              </a:r>
              <a:endParaRPr lang="en-US" sz="1900" dirty="0">
                <a:solidFill>
                  <a:schemeClr val="tx1"/>
                </a:solidFill>
              </a:endParaRPr>
            </a:p>
          </p:txBody>
        </p:sp>
        <p:sp>
          <p:nvSpPr>
            <p:cNvPr id="75" name="직사각형 25"/>
            <p:cNvSpPr/>
            <p:nvPr/>
          </p:nvSpPr>
          <p:spPr>
            <a:xfrm>
              <a:off x="1611789" y="5791200"/>
              <a:ext cx="1055211" cy="3810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US" sz="1900" dirty="0" smtClean="0">
                  <a:solidFill>
                    <a:schemeClr val="tx1"/>
                  </a:solidFill>
                </a:rPr>
                <a:t>Partition</a:t>
              </a:r>
              <a:endParaRPr lang="en-US" sz="1900" dirty="0">
                <a:solidFill>
                  <a:schemeClr val="tx1"/>
                </a:solidFill>
              </a:endParaRPr>
            </a:p>
          </p:txBody>
        </p:sp>
        <p:sp>
          <p:nvSpPr>
            <p:cNvPr id="76" name="직사각형 25"/>
            <p:cNvSpPr/>
            <p:nvPr/>
          </p:nvSpPr>
          <p:spPr>
            <a:xfrm>
              <a:off x="2830989" y="5791200"/>
              <a:ext cx="1055211" cy="3810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US" sz="1900" dirty="0" smtClean="0">
                  <a:solidFill>
                    <a:schemeClr val="tx1"/>
                  </a:solidFill>
                </a:rPr>
                <a:t>Partition</a:t>
              </a:r>
              <a:endParaRPr lang="en-US" sz="1900" dirty="0">
                <a:solidFill>
                  <a:schemeClr val="tx1"/>
                </a:solidFill>
              </a:endParaRPr>
            </a:p>
          </p:txBody>
        </p:sp>
        <p:sp>
          <p:nvSpPr>
            <p:cNvPr id="77" name="직사각형 25"/>
            <p:cNvSpPr/>
            <p:nvPr/>
          </p:nvSpPr>
          <p:spPr>
            <a:xfrm>
              <a:off x="4050189" y="5791200"/>
              <a:ext cx="1055211" cy="3810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US" sz="1900" dirty="0" smtClean="0">
                  <a:solidFill>
                    <a:schemeClr val="tx1"/>
                  </a:solidFill>
                </a:rPr>
                <a:t>Partition</a:t>
              </a:r>
              <a:endParaRPr lang="en-US" sz="1900" dirty="0">
                <a:solidFill>
                  <a:schemeClr val="tx1"/>
                </a:solidFill>
              </a:endParaRPr>
            </a:p>
          </p:txBody>
        </p:sp>
        <p:sp>
          <p:nvSpPr>
            <p:cNvPr id="78" name="직사각형 25"/>
            <p:cNvSpPr/>
            <p:nvPr/>
          </p:nvSpPr>
          <p:spPr>
            <a:xfrm>
              <a:off x="5269389" y="5791200"/>
              <a:ext cx="1055211" cy="3810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US" sz="1900" dirty="0" smtClean="0">
                  <a:solidFill>
                    <a:schemeClr val="tx1"/>
                  </a:solidFill>
                </a:rPr>
                <a:t>Partition</a:t>
              </a:r>
              <a:endParaRPr lang="en-US" sz="1900" dirty="0">
                <a:solidFill>
                  <a:schemeClr val="tx1"/>
                </a:solidFill>
              </a:endParaRPr>
            </a:p>
          </p:txBody>
        </p:sp>
        <p:sp>
          <p:nvSpPr>
            <p:cNvPr id="79" name="직사각형 25"/>
            <p:cNvSpPr/>
            <p:nvPr/>
          </p:nvSpPr>
          <p:spPr>
            <a:xfrm>
              <a:off x="6488589" y="5791200"/>
              <a:ext cx="1055211" cy="3810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US" sz="1900" dirty="0" smtClean="0">
                  <a:solidFill>
                    <a:schemeClr val="tx1"/>
                  </a:solidFill>
                </a:rPr>
                <a:t>Partition</a:t>
              </a:r>
              <a:endParaRPr lang="en-US" sz="1900" dirty="0">
                <a:solidFill>
                  <a:schemeClr val="tx1"/>
                </a:solidFill>
              </a:endParaRPr>
            </a:p>
          </p:txBody>
        </p:sp>
      </p:grpSp>
      <p:grpSp>
        <p:nvGrpSpPr>
          <p:cNvPr id="6" name="Group 5"/>
          <p:cNvGrpSpPr/>
          <p:nvPr/>
        </p:nvGrpSpPr>
        <p:grpSpPr>
          <a:xfrm>
            <a:off x="595115" y="1981200"/>
            <a:ext cx="6848170" cy="3962400"/>
            <a:chOff x="595115" y="1981200"/>
            <a:chExt cx="6848170" cy="3962400"/>
          </a:xfrm>
        </p:grpSpPr>
        <p:sp>
          <p:nvSpPr>
            <p:cNvPr id="974" name="TextBox 973"/>
            <p:cNvSpPr txBox="1"/>
            <p:nvPr/>
          </p:nvSpPr>
          <p:spPr>
            <a:xfrm>
              <a:off x="6663904" y="5297266"/>
              <a:ext cx="779381" cy="646331"/>
            </a:xfrm>
            <a:prstGeom prst="rect">
              <a:avLst/>
            </a:prstGeom>
            <a:noFill/>
          </p:spPr>
          <p:txBody>
            <a:bodyPr wrap="none" rtlCol="0">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prstClr val="black"/>
                  </a:solidFill>
                  <a:effectLst/>
                  <a:uLnTx/>
                  <a:uFillTx/>
                </a:rPr>
                <a:t>Index</a:t>
              </a:r>
            </a:p>
            <a:p>
              <a:pPr marL="0" marR="0" lvl="0" indent="0" algn="ctr" defTabSz="457200" eaLnBrk="1" fontAlgn="auto" latinLnBrk="0" hangingPunct="1">
                <a:lnSpc>
                  <a:spcPct val="100000"/>
                </a:lnSpc>
                <a:spcBef>
                  <a:spcPts val="0"/>
                </a:spcBef>
                <a:spcAft>
                  <a:spcPts val="0"/>
                </a:spcAft>
                <a:buClrTx/>
                <a:buSzTx/>
                <a:buFontTx/>
                <a:buNone/>
                <a:tabLst/>
                <a:defRPr/>
              </a:pPr>
              <a:r>
                <a:rPr lang="en-US" b="1" kern="0" dirty="0">
                  <a:solidFill>
                    <a:prstClr val="black"/>
                  </a:solidFill>
                </a:rPr>
                <a:t>s</a:t>
              </a:r>
              <a:r>
                <a:rPr kumimoji="0" lang="en-US" sz="1800" b="1" i="0" u="none" strike="noStrike" kern="0" cap="none" spc="0" normalizeH="0" baseline="0" noProof="0" dirty="0" err="1" smtClean="0">
                  <a:ln>
                    <a:noFill/>
                  </a:ln>
                  <a:solidFill>
                    <a:prstClr val="black"/>
                  </a:solidFill>
                  <a:effectLst/>
                  <a:uLnTx/>
                  <a:uFillTx/>
                </a:rPr>
                <a:t>erver</a:t>
              </a:r>
              <a:endParaRPr kumimoji="0" lang="en-US" sz="1800" b="1" i="0" u="none" strike="noStrike" kern="0" cap="none" spc="0" normalizeH="0" baseline="0" noProof="0" dirty="0">
                <a:ln>
                  <a:noFill/>
                </a:ln>
                <a:solidFill>
                  <a:prstClr val="black"/>
                </a:solidFill>
                <a:effectLst/>
                <a:uLnTx/>
                <a:uFillTx/>
              </a:endParaRPr>
            </a:p>
          </p:txBody>
        </p:sp>
        <p:sp>
          <p:nvSpPr>
            <p:cNvPr id="1110" name="TextBox 1109"/>
            <p:cNvSpPr txBox="1"/>
            <p:nvPr/>
          </p:nvSpPr>
          <p:spPr>
            <a:xfrm>
              <a:off x="5462589" y="5286729"/>
              <a:ext cx="779381" cy="646331"/>
            </a:xfrm>
            <a:prstGeom prst="rect">
              <a:avLst/>
            </a:prstGeom>
            <a:noFill/>
          </p:spPr>
          <p:txBody>
            <a:bodyPr wrap="none" rtlCol="0">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prstClr val="black"/>
                  </a:solidFill>
                  <a:effectLst/>
                  <a:uLnTx/>
                  <a:uFillTx/>
                </a:rPr>
                <a:t>Index</a:t>
              </a:r>
            </a:p>
            <a:p>
              <a:pPr marL="0" marR="0" lvl="0" indent="0" algn="ctr" defTabSz="457200" eaLnBrk="1" fontAlgn="auto" latinLnBrk="0" hangingPunct="1">
                <a:lnSpc>
                  <a:spcPct val="100000"/>
                </a:lnSpc>
                <a:spcBef>
                  <a:spcPts val="0"/>
                </a:spcBef>
                <a:spcAft>
                  <a:spcPts val="0"/>
                </a:spcAft>
                <a:buClrTx/>
                <a:buSzTx/>
                <a:buFontTx/>
                <a:buNone/>
                <a:tabLst/>
                <a:defRPr/>
              </a:pPr>
              <a:r>
                <a:rPr lang="en-US" b="1" kern="0" dirty="0">
                  <a:solidFill>
                    <a:prstClr val="black"/>
                  </a:solidFill>
                </a:rPr>
                <a:t>s</a:t>
              </a:r>
              <a:r>
                <a:rPr kumimoji="0" lang="en-US" sz="1800" b="1" i="0" u="none" strike="noStrike" kern="0" cap="none" spc="0" normalizeH="0" baseline="0" noProof="0" dirty="0" err="1" smtClean="0">
                  <a:ln>
                    <a:noFill/>
                  </a:ln>
                  <a:solidFill>
                    <a:prstClr val="black"/>
                  </a:solidFill>
                  <a:effectLst/>
                  <a:uLnTx/>
                  <a:uFillTx/>
                </a:rPr>
                <a:t>erver</a:t>
              </a:r>
              <a:endParaRPr kumimoji="0" lang="en-US" sz="1800" b="1" i="0" u="none" strike="noStrike" kern="0" cap="none" spc="0" normalizeH="0" baseline="0" noProof="0" dirty="0">
                <a:ln>
                  <a:noFill/>
                </a:ln>
                <a:solidFill>
                  <a:prstClr val="black"/>
                </a:solidFill>
                <a:effectLst/>
                <a:uLnTx/>
                <a:uFillTx/>
              </a:endParaRPr>
            </a:p>
          </p:txBody>
        </p:sp>
        <p:sp>
          <p:nvSpPr>
            <p:cNvPr id="1246" name="TextBox 1245"/>
            <p:cNvSpPr txBox="1"/>
            <p:nvPr/>
          </p:nvSpPr>
          <p:spPr>
            <a:xfrm>
              <a:off x="4225974" y="5286729"/>
              <a:ext cx="779381" cy="646331"/>
            </a:xfrm>
            <a:prstGeom prst="rect">
              <a:avLst/>
            </a:prstGeom>
            <a:noFill/>
          </p:spPr>
          <p:txBody>
            <a:bodyPr wrap="none" rtlCol="0">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prstClr val="black"/>
                  </a:solidFill>
                  <a:effectLst/>
                  <a:uLnTx/>
                  <a:uFillTx/>
                </a:rPr>
                <a:t>Index</a:t>
              </a:r>
            </a:p>
            <a:p>
              <a:pPr marL="0" marR="0" lvl="0" indent="0" algn="ctr" defTabSz="457200" eaLnBrk="1" fontAlgn="auto" latinLnBrk="0" hangingPunct="1">
                <a:lnSpc>
                  <a:spcPct val="100000"/>
                </a:lnSpc>
                <a:spcBef>
                  <a:spcPts val="0"/>
                </a:spcBef>
                <a:spcAft>
                  <a:spcPts val="0"/>
                </a:spcAft>
                <a:buClrTx/>
                <a:buSzTx/>
                <a:buFontTx/>
                <a:buNone/>
                <a:tabLst/>
                <a:defRPr/>
              </a:pPr>
              <a:r>
                <a:rPr lang="en-US" b="1" kern="0" dirty="0">
                  <a:solidFill>
                    <a:prstClr val="black"/>
                  </a:solidFill>
                </a:rPr>
                <a:t>s</a:t>
              </a:r>
              <a:r>
                <a:rPr kumimoji="0" lang="en-US" sz="1800" b="1" i="0" u="none" strike="noStrike" kern="0" cap="none" spc="0" normalizeH="0" baseline="0" noProof="0" dirty="0" err="1" smtClean="0">
                  <a:ln>
                    <a:noFill/>
                  </a:ln>
                  <a:solidFill>
                    <a:prstClr val="black"/>
                  </a:solidFill>
                  <a:effectLst/>
                  <a:uLnTx/>
                  <a:uFillTx/>
                </a:rPr>
                <a:t>erver</a:t>
              </a:r>
              <a:endParaRPr kumimoji="0" lang="en-US" sz="1800" b="1" i="0" u="none" strike="noStrike" kern="0" cap="none" spc="0" normalizeH="0" baseline="0" noProof="0" dirty="0">
                <a:ln>
                  <a:noFill/>
                </a:ln>
                <a:solidFill>
                  <a:prstClr val="black"/>
                </a:solidFill>
                <a:effectLst/>
                <a:uLnTx/>
                <a:uFillTx/>
              </a:endParaRPr>
            </a:p>
          </p:txBody>
        </p:sp>
        <p:sp>
          <p:nvSpPr>
            <p:cNvPr id="1655" name="TextBox 1654"/>
            <p:cNvSpPr txBox="1"/>
            <p:nvPr/>
          </p:nvSpPr>
          <p:spPr>
            <a:xfrm>
              <a:off x="3033045" y="5297269"/>
              <a:ext cx="779381" cy="646331"/>
            </a:xfrm>
            <a:prstGeom prst="rect">
              <a:avLst/>
            </a:prstGeom>
            <a:noFill/>
          </p:spPr>
          <p:txBody>
            <a:bodyPr wrap="none" rtlCol="0">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prstClr val="black"/>
                  </a:solidFill>
                  <a:effectLst/>
                  <a:uLnTx/>
                  <a:uFillTx/>
                </a:rPr>
                <a:t>Index</a:t>
              </a:r>
            </a:p>
            <a:p>
              <a:pPr marL="0" marR="0" lvl="0" indent="0" algn="ctr" defTabSz="457200" eaLnBrk="1" fontAlgn="auto" latinLnBrk="0" hangingPunct="1">
                <a:lnSpc>
                  <a:spcPct val="100000"/>
                </a:lnSpc>
                <a:spcBef>
                  <a:spcPts val="0"/>
                </a:spcBef>
                <a:spcAft>
                  <a:spcPts val="0"/>
                </a:spcAft>
                <a:buClrTx/>
                <a:buSzTx/>
                <a:buFontTx/>
                <a:buNone/>
                <a:tabLst/>
                <a:defRPr/>
              </a:pPr>
              <a:r>
                <a:rPr lang="en-US" b="1" kern="0" dirty="0">
                  <a:solidFill>
                    <a:prstClr val="black"/>
                  </a:solidFill>
                </a:rPr>
                <a:t>s</a:t>
              </a:r>
              <a:r>
                <a:rPr kumimoji="0" lang="en-US" sz="1800" b="1" i="0" u="none" strike="noStrike" kern="0" cap="none" spc="0" normalizeH="0" baseline="0" noProof="0" dirty="0" err="1" smtClean="0">
                  <a:ln>
                    <a:noFill/>
                  </a:ln>
                  <a:solidFill>
                    <a:prstClr val="black"/>
                  </a:solidFill>
                  <a:effectLst/>
                  <a:uLnTx/>
                  <a:uFillTx/>
                </a:rPr>
                <a:t>erver</a:t>
              </a:r>
              <a:endParaRPr kumimoji="0" lang="en-US" sz="1800" b="1" i="0" u="none" strike="noStrike" kern="0" cap="none" spc="0" normalizeH="0" baseline="0" noProof="0" dirty="0">
                <a:ln>
                  <a:noFill/>
                </a:ln>
                <a:solidFill>
                  <a:prstClr val="black"/>
                </a:solidFill>
                <a:effectLst/>
                <a:uLnTx/>
                <a:uFillTx/>
              </a:endParaRPr>
            </a:p>
          </p:txBody>
        </p:sp>
        <p:sp>
          <p:nvSpPr>
            <p:cNvPr id="1520" name="TextBox 1519"/>
            <p:cNvSpPr txBox="1"/>
            <p:nvPr/>
          </p:nvSpPr>
          <p:spPr>
            <a:xfrm>
              <a:off x="1831730" y="5286732"/>
              <a:ext cx="779381" cy="646331"/>
            </a:xfrm>
            <a:prstGeom prst="rect">
              <a:avLst/>
            </a:prstGeom>
            <a:noFill/>
          </p:spPr>
          <p:txBody>
            <a:bodyPr wrap="none" rtlCol="0">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prstClr val="black"/>
                  </a:solidFill>
                  <a:effectLst/>
                  <a:uLnTx/>
                  <a:uFillTx/>
                </a:rPr>
                <a:t>Index</a:t>
              </a:r>
            </a:p>
            <a:p>
              <a:pPr marL="0" marR="0" lvl="0" indent="0" algn="ctr" defTabSz="457200" eaLnBrk="1" fontAlgn="auto" latinLnBrk="0" hangingPunct="1">
                <a:lnSpc>
                  <a:spcPct val="100000"/>
                </a:lnSpc>
                <a:spcBef>
                  <a:spcPts val="0"/>
                </a:spcBef>
                <a:spcAft>
                  <a:spcPts val="0"/>
                </a:spcAft>
                <a:buClrTx/>
                <a:buSzTx/>
                <a:buFontTx/>
                <a:buNone/>
                <a:tabLst/>
                <a:defRPr/>
              </a:pPr>
              <a:r>
                <a:rPr lang="en-US" b="1" kern="0" dirty="0">
                  <a:solidFill>
                    <a:prstClr val="black"/>
                  </a:solidFill>
                </a:rPr>
                <a:t>s</a:t>
              </a:r>
              <a:r>
                <a:rPr kumimoji="0" lang="en-US" sz="1800" b="1" i="0" u="none" strike="noStrike" kern="0" cap="none" spc="0" normalizeH="0" baseline="0" noProof="0" dirty="0" err="1" smtClean="0">
                  <a:ln>
                    <a:noFill/>
                  </a:ln>
                  <a:solidFill>
                    <a:prstClr val="black"/>
                  </a:solidFill>
                  <a:effectLst/>
                  <a:uLnTx/>
                  <a:uFillTx/>
                </a:rPr>
                <a:t>erver</a:t>
              </a:r>
              <a:endParaRPr kumimoji="0" lang="en-US" sz="1800" b="1" i="0" u="none" strike="noStrike" kern="0" cap="none" spc="0" normalizeH="0" baseline="0" noProof="0" dirty="0">
                <a:ln>
                  <a:noFill/>
                </a:ln>
                <a:solidFill>
                  <a:prstClr val="black"/>
                </a:solidFill>
                <a:effectLst/>
                <a:uLnTx/>
                <a:uFillTx/>
              </a:endParaRPr>
            </a:p>
          </p:txBody>
        </p:sp>
        <p:sp>
          <p:nvSpPr>
            <p:cNvPr id="1385" name="TextBox 1384"/>
            <p:cNvSpPr txBox="1"/>
            <p:nvPr/>
          </p:nvSpPr>
          <p:spPr>
            <a:xfrm>
              <a:off x="595115" y="5286732"/>
              <a:ext cx="779381" cy="646331"/>
            </a:xfrm>
            <a:prstGeom prst="rect">
              <a:avLst/>
            </a:prstGeom>
            <a:noFill/>
          </p:spPr>
          <p:txBody>
            <a:bodyPr wrap="none" rtlCol="0">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prstClr val="black"/>
                  </a:solidFill>
                  <a:effectLst/>
                  <a:uLnTx/>
                  <a:uFillTx/>
                </a:rPr>
                <a:t>Index</a:t>
              </a:r>
            </a:p>
            <a:p>
              <a:pPr marL="0" marR="0" lvl="0" indent="0" algn="ctr" defTabSz="457200" eaLnBrk="1" fontAlgn="auto" latinLnBrk="0" hangingPunct="1">
                <a:lnSpc>
                  <a:spcPct val="100000"/>
                </a:lnSpc>
                <a:spcBef>
                  <a:spcPts val="0"/>
                </a:spcBef>
                <a:spcAft>
                  <a:spcPts val="0"/>
                </a:spcAft>
                <a:buClrTx/>
                <a:buSzTx/>
                <a:buFontTx/>
                <a:buNone/>
                <a:tabLst/>
                <a:defRPr/>
              </a:pPr>
              <a:r>
                <a:rPr lang="en-US" b="1" kern="0" dirty="0">
                  <a:solidFill>
                    <a:prstClr val="black"/>
                  </a:solidFill>
                </a:rPr>
                <a:t>s</a:t>
              </a:r>
              <a:r>
                <a:rPr kumimoji="0" lang="en-US" sz="1800" b="1" i="0" u="none" strike="noStrike" kern="0" cap="none" spc="0" normalizeH="0" baseline="0" noProof="0" dirty="0" err="1" smtClean="0">
                  <a:ln>
                    <a:noFill/>
                  </a:ln>
                  <a:solidFill>
                    <a:prstClr val="black"/>
                  </a:solidFill>
                  <a:effectLst/>
                  <a:uLnTx/>
                  <a:uFillTx/>
                </a:rPr>
                <a:t>erver</a:t>
              </a:r>
              <a:endParaRPr kumimoji="0" lang="en-US" sz="1800" b="1" i="0" u="none" strike="noStrike" kern="0" cap="none" spc="0" normalizeH="0" baseline="0" noProof="0" dirty="0">
                <a:ln>
                  <a:noFill/>
                </a:ln>
                <a:solidFill>
                  <a:prstClr val="black"/>
                </a:solidFill>
                <a:effectLst/>
                <a:uLnTx/>
                <a:uFillTx/>
              </a:endParaRPr>
            </a:p>
          </p:txBody>
        </p:sp>
        <p:pic>
          <p:nvPicPr>
            <p:cNvPr id="2050" name="Picture 2" descr="database server by lyte - Database Serv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58677" y="1981200"/>
              <a:ext cx="660923" cy="809954"/>
            </a:xfrm>
            <a:prstGeom prst="rect">
              <a:avLst/>
            </a:prstGeom>
            <a:noFill/>
            <a:extLst>
              <a:ext uri="{909E8E84-426E-40DD-AFC4-6F175D3DCCD1}">
                <a14:hiddenFill xmlns:a14="http://schemas.microsoft.com/office/drawing/2010/main">
                  <a:solidFill>
                    <a:srgbClr val="FFFFFF"/>
                  </a:solidFill>
                </a14:hiddenFill>
              </a:ext>
            </a:extLst>
          </p:spPr>
        </p:pic>
        <p:pic>
          <p:nvPicPr>
            <p:cNvPr id="1939" name="Picture 2" descr="database server by lyte - Database Serv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63265" y="4564650"/>
              <a:ext cx="660923" cy="809954"/>
            </a:xfrm>
            <a:prstGeom prst="rect">
              <a:avLst/>
            </a:prstGeom>
            <a:noFill/>
            <a:extLst>
              <a:ext uri="{909E8E84-426E-40DD-AFC4-6F175D3DCCD1}">
                <a14:hiddenFill xmlns:a14="http://schemas.microsoft.com/office/drawing/2010/main">
                  <a:solidFill>
                    <a:srgbClr val="FFFFFF"/>
                  </a:solidFill>
                </a14:hiddenFill>
              </a:ext>
            </a:extLst>
          </p:spPr>
        </p:pic>
        <p:pic>
          <p:nvPicPr>
            <p:cNvPr id="1940" name="Picture 2" descr="database server by lyte - Database Serv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914724" y="4572000"/>
              <a:ext cx="660923" cy="809954"/>
            </a:xfrm>
            <a:prstGeom prst="rect">
              <a:avLst/>
            </a:prstGeom>
            <a:noFill/>
            <a:extLst>
              <a:ext uri="{909E8E84-426E-40DD-AFC4-6F175D3DCCD1}">
                <a14:hiddenFill xmlns:a14="http://schemas.microsoft.com/office/drawing/2010/main">
                  <a:solidFill>
                    <a:srgbClr val="FFFFFF"/>
                  </a:solidFill>
                </a14:hiddenFill>
              </a:ext>
            </a:extLst>
          </p:spPr>
        </p:pic>
        <p:pic>
          <p:nvPicPr>
            <p:cNvPr id="1941" name="Picture 2" descr="database server by lyte - Database Serv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109047" y="4572000"/>
              <a:ext cx="660923" cy="809954"/>
            </a:xfrm>
            <a:prstGeom prst="rect">
              <a:avLst/>
            </a:prstGeom>
            <a:noFill/>
            <a:extLst>
              <a:ext uri="{909E8E84-426E-40DD-AFC4-6F175D3DCCD1}">
                <a14:hiddenFill xmlns:a14="http://schemas.microsoft.com/office/drawing/2010/main">
                  <a:solidFill>
                    <a:srgbClr val="FFFFFF"/>
                  </a:solidFill>
                </a14:hiddenFill>
              </a:ext>
            </a:extLst>
          </p:spPr>
        </p:pic>
        <p:pic>
          <p:nvPicPr>
            <p:cNvPr id="1942" name="Picture 2" descr="database server by lyte - Database Serv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309959" y="4572000"/>
              <a:ext cx="660923" cy="809954"/>
            </a:xfrm>
            <a:prstGeom prst="rect">
              <a:avLst/>
            </a:prstGeom>
            <a:noFill/>
            <a:extLst>
              <a:ext uri="{909E8E84-426E-40DD-AFC4-6F175D3DCCD1}">
                <a14:hiddenFill xmlns:a14="http://schemas.microsoft.com/office/drawing/2010/main">
                  <a:solidFill>
                    <a:srgbClr val="FFFFFF"/>
                  </a:solidFill>
                </a14:hiddenFill>
              </a:ext>
            </a:extLst>
          </p:spPr>
        </p:pic>
        <p:pic>
          <p:nvPicPr>
            <p:cNvPr id="1943" name="Picture 2" descr="database server by lyte - Database Serv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547447" y="4572000"/>
              <a:ext cx="660923" cy="809954"/>
            </a:xfrm>
            <a:prstGeom prst="rect">
              <a:avLst/>
            </a:prstGeom>
            <a:noFill/>
            <a:extLst>
              <a:ext uri="{909E8E84-426E-40DD-AFC4-6F175D3DCCD1}">
                <a14:hiddenFill xmlns:a14="http://schemas.microsoft.com/office/drawing/2010/main">
                  <a:solidFill>
                    <a:srgbClr val="FFFFFF"/>
                  </a:solidFill>
                </a14:hiddenFill>
              </a:ext>
            </a:extLst>
          </p:spPr>
        </p:pic>
        <p:pic>
          <p:nvPicPr>
            <p:cNvPr id="1944" name="Picture 2" descr="database server by lyte - Database Serv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48359" y="4572000"/>
              <a:ext cx="660923" cy="809954"/>
            </a:xfrm>
            <a:prstGeom prst="rect">
              <a:avLst/>
            </a:prstGeom>
            <a:noFill/>
            <a:extLst>
              <a:ext uri="{909E8E84-426E-40DD-AFC4-6F175D3DCCD1}">
                <a14:hiddenFill xmlns:a14="http://schemas.microsoft.com/office/drawing/2010/main">
                  <a:solidFill>
                    <a:srgbClr val="FFFFFF"/>
                  </a:solidFill>
                </a14:hiddenFill>
              </a:ext>
            </a:extLst>
          </p:spPr>
        </p:pic>
        <p:sp>
          <p:nvSpPr>
            <p:cNvPr id="51" name="TextBox 50"/>
            <p:cNvSpPr txBox="1"/>
            <p:nvPr/>
          </p:nvSpPr>
          <p:spPr>
            <a:xfrm>
              <a:off x="2514600" y="2145268"/>
              <a:ext cx="1247457" cy="369332"/>
            </a:xfrm>
            <a:prstGeom prst="rect">
              <a:avLst/>
            </a:prstGeom>
            <a:noFill/>
          </p:spPr>
          <p:txBody>
            <a:bodyPr wrap="none" rtlCol="0">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prstClr val="black"/>
                  </a:solidFill>
                  <a:effectLst/>
                  <a:uLnTx/>
                  <a:uFillTx/>
                </a:rPr>
                <a:t>Aggregator</a:t>
              </a:r>
              <a:endParaRPr kumimoji="0" lang="en-US" sz="1800" b="1" i="0" u="none" strike="noStrike" kern="0" cap="none" spc="0" normalizeH="0" baseline="0" noProof="0" dirty="0">
                <a:ln>
                  <a:noFill/>
                </a:ln>
                <a:solidFill>
                  <a:prstClr val="black"/>
                </a:solidFill>
                <a:effectLst/>
                <a:uLnTx/>
                <a:uFillTx/>
              </a:endParaRPr>
            </a:p>
          </p:txBody>
        </p:sp>
      </p:grpSp>
      <p:sp>
        <p:nvSpPr>
          <p:cNvPr id="46" name="직사각형 47"/>
          <p:cNvSpPr/>
          <p:nvPr/>
        </p:nvSpPr>
        <p:spPr bwMode="auto">
          <a:xfrm>
            <a:off x="446697" y="4495800"/>
            <a:ext cx="989514" cy="1437260"/>
          </a:xfrm>
          <a:prstGeom prst="rect">
            <a:avLst/>
          </a:prstGeom>
          <a:noFill/>
          <a:ln w="28575">
            <a:solidFill>
              <a:srgbClr val="FF0000"/>
            </a:solidFill>
            <a:prstDash val="dash"/>
          </a:ln>
        </p:spPr>
        <p:style>
          <a:lnRef idx="2">
            <a:schemeClr val="dk1"/>
          </a:lnRef>
          <a:fillRef idx="1">
            <a:schemeClr val="lt1"/>
          </a:fillRef>
          <a:effectRef idx="0">
            <a:schemeClr val="dk1"/>
          </a:effectRef>
          <a:fontRef idx="minor">
            <a:schemeClr val="dk1"/>
          </a:fontRef>
        </p:style>
        <p:txBody>
          <a:bodyPr anchor="ctr"/>
          <a:lstStyle>
            <a:defPPr>
              <a:defRPr lang="en-US"/>
            </a:defPPr>
            <a:lvl1pPr algn="l" rtl="0" fontAlgn="base">
              <a:spcBef>
                <a:spcPct val="0"/>
              </a:spcBef>
              <a:spcAft>
                <a:spcPct val="0"/>
              </a:spcAft>
              <a:defRPr kern="1200">
                <a:solidFill>
                  <a:schemeClr val="dk1"/>
                </a:solidFill>
                <a:latin typeface="+mn-lt"/>
                <a:ea typeface="+mn-ea"/>
                <a:cs typeface="+mn-cs"/>
              </a:defRPr>
            </a:lvl1pPr>
            <a:lvl2pPr marL="457200" algn="l" rtl="0" fontAlgn="base">
              <a:spcBef>
                <a:spcPct val="0"/>
              </a:spcBef>
              <a:spcAft>
                <a:spcPct val="0"/>
              </a:spcAft>
              <a:defRPr kern="1200">
                <a:solidFill>
                  <a:schemeClr val="dk1"/>
                </a:solidFill>
                <a:latin typeface="+mn-lt"/>
                <a:ea typeface="+mn-ea"/>
                <a:cs typeface="+mn-cs"/>
              </a:defRPr>
            </a:lvl2pPr>
            <a:lvl3pPr marL="914400" algn="l" rtl="0" fontAlgn="base">
              <a:spcBef>
                <a:spcPct val="0"/>
              </a:spcBef>
              <a:spcAft>
                <a:spcPct val="0"/>
              </a:spcAft>
              <a:defRPr kern="1200">
                <a:solidFill>
                  <a:schemeClr val="dk1"/>
                </a:solidFill>
                <a:latin typeface="+mn-lt"/>
                <a:ea typeface="+mn-ea"/>
                <a:cs typeface="+mn-cs"/>
              </a:defRPr>
            </a:lvl3pPr>
            <a:lvl4pPr marL="1371600" algn="l" rtl="0" fontAlgn="base">
              <a:spcBef>
                <a:spcPct val="0"/>
              </a:spcBef>
              <a:spcAft>
                <a:spcPct val="0"/>
              </a:spcAft>
              <a:defRPr kern="1200">
                <a:solidFill>
                  <a:schemeClr val="dk1"/>
                </a:solidFill>
                <a:latin typeface="+mn-lt"/>
                <a:ea typeface="+mn-ea"/>
                <a:cs typeface="+mn-cs"/>
              </a:defRPr>
            </a:lvl4pPr>
            <a:lvl5pPr marL="1828800" algn="l" rtl="0" fontAlgn="base">
              <a:spcBef>
                <a:spcPct val="0"/>
              </a:spcBef>
              <a:spcAft>
                <a:spcPct val="0"/>
              </a:spcAft>
              <a:defRPr kern="1200">
                <a:solidFill>
                  <a:schemeClr val="dk1"/>
                </a:solidFill>
                <a:latin typeface="+mn-lt"/>
                <a:ea typeface="+mn-ea"/>
                <a:cs typeface="+mn-cs"/>
              </a:defRPr>
            </a:lvl5pPr>
            <a:lvl6pPr marL="2286000" algn="l" defTabSz="914400" rtl="0" eaLnBrk="1" latinLnBrk="0" hangingPunct="1">
              <a:defRPr kern="1200">
                <a:solidFill>
                  <a:schemeClr val="dk1"/>
                </a:solidFill>
                <a:latin typeface="+mn-lt"/>
                <a:ea typeface="+mn-ea"/>
                <a:cs typeface="+mn-cs"/>
              </a:defRPr>
            </a:lvl6pPr>
            <a:lvl7pPr marL="2743200" algn="l" defTabSz="914400" rtl="0" eaLnBrk="1" latinLnBrk="0" hangingPunct="1">
              <a:defRPr kern="1200">
                <a:solidFill>
                  <a:schemeClr val="dk1"/>
                </a:solidFill>
                <a:latin typeface="+mn-lt"/>
                <a:ea typeface="+mn-ea"/>
                <a:cs typeface="+mn-cs"/>
              </a:defRPr>
            </a:lvl7pPr>
            <a:lvl8pPr marL="3200400" algn="l" defTabSz="914400" rtl="0" eaLnBrk="1" latinLnBrk="0" hangingPunct="1">
              <a:defRPr kern="1200">
                <a:solidFill>
                  <a:schemeClr val="dk1"/>
                </a:solidFill>
                <a:latin typeface="+mn-lt"/>
                <a:ea typeface="+mn-ea"/>
                <a:cs typeface="+mn-cs"/>
              </a:defRPr>
            </a:lvl8pPr>
            <a:lvl9pPr marL="3657600" algn="l" defTabSz="914400" rtl="0" eaLnBrk="1" latinLnBrk="0" hangingPunct="1">
              <a:defRPr kern="1200">
                <a:solidFill>
                  <a:schemeClr val="dk1"/>
                </a:solidFill>
                <a:latin typeface="+mn-lt"/>
                <a:ea typeface="+mn-ea"/>
                <a:cs typeface="+mn-cs"/>
              </a:defRPr>
            </a:lvl9pPr>
          </a:lstStyle>
          <a:p>
            <a:pPr algn="ctr" fontAlgn="auto">
              <a:spcBef>
                <a:spcPts val="0"/>
              </a:spcBef>
              <a:spcAft>
                <a:spcPts val="0"/>
              </a:spcAft>
              <a:defRPr/>
            </a:pPr>
            <a:endParaRPr lang="en-US"/>
          </a:p>
        </p:txBody>
      </p:sp>
      <p:grpSp>
        <p:nvGrpSpPr>
          <p:cNvPr id="48" name="Group 47"/>
          <p:cNvGrpSpPr/>
          <p:nvPr/>
        </p:nvGrpSpPr>
        <p:grpSpPr>
          <a:xfrm>
            <a:off x="381000" y="2791154"/>
            <a:ext cx="7307420" cy="1736066"/>
            <a:chOff x="381000" y="2562554"/>
            <a:chExt cx="7307420" cy="1736066"/>
          </a:xfrm>
        </p:grpSpPr>
        <p:cxnSp>
          <p:nvCxnSpPr>
            <p:cNvPr id="49" name="Straight Arrow Connector 48"/>
            <p:cNvCxnSpPr>
              <a:endCxn id="56" idx="0"/>
            </p:cNvCxnSpPr>
            <p:nvPr/>
          </p:nvCxnSpPr>
          <p:spPr>
            <a:xfrm flipH="1">
              <a:off x="990600" y="2562554"/>
              <a:ext cx="2768077" cy="1171246"/>
            </a:xfrm>
            <a:prstGeom prst="straightConnector1">
              <a:avLst/>
            </a:prstGeom>
            <a:ln>
              <a:headEnd type="arrow"/>
              <a:tailEnd type="none"/>
            </a:ln>
          </p:spPr>
          <p:style>
            <a:lnRef idx="2">
              <a:schemeClr val="accent4"/>
            </a:lnRef>
            <a:fillRef idx="0">
              <a:schemeClr val="accent4"/>
            </a:fillRef>
            <a:effectRef idx="1">
              <a:schemeClr val="accent4"/>
            </a:effectRef>
            <a:fontRef idx="minor">
              <a:schemeClr val="tx1"/>
            </a:fontRef>
          </p:style>
        </p:cxnSp>
        <p:cxnSp>
          <p:nvCxnSpPr>
            <p:cNvPr id="50" name="Straight Arrow Connector 49"/>
            <p:cNvCxnSpPr>
              <a:endCxn id="57" idx="0"/>
            </p:cNvCxnSpPr>
            <p:nvPr/>
          </p:nvCxnSpPr>
          <p:spPr>
            <a:xfrm flipH="1">
              <a:off x="2245185" y="2562554"/>
              <a:ext cx="1628956" cy="1171246"/>
            </a:xfrm>
            <a:prstGeom prst="straightConnector1">
              <a:avLst/>
            </a:prstGeom>
            <a:noFill/>
            <a:ln w="25400" cap="flat" cmpd="sng" algn="ctr">
              <a:solidFill>
                <a:schemeClr val="accent4"/>
              </a:solidFill>
              <a:prstDash val="solid"/>
              <a:headEnd type="arrow"/>
              <a:tailEnd type="none"/>
            </a:ln>
            <a:effectLst>
              <a:outerShdw blurRad="40000" dist="20000" dir="5400000" rotWithShape="0">
                <a:srgbClr val="000000">
                  <a:alpha val="38000"/>
                </a:srgbClr>
              </a:outerShdw>
            </a:effectLst>
          </p:spPr>
        </p:cxnSp>
        <p:cxnSp>
          <p:nvCxnSpPr>
            <p:cNvPr id="52" name="Straight Arrow Connector 51"/>
            <p:cNvCxnSpPr>
              <a:endCxn id="58" idx="0"/>
            </p:cNvCxnSpPr>
            <p:nvPr/>
          </p:nvCxnSpPr>
          <p:spPr>
            <a:xfrm flipH="1">
              <a:off x="3422735" y="2562554"/>
              <a:ext cx="521757" cy="1171246"/>
            </a:xfrm>
            <a:prstGeom prst="straightConnector1">
              <a:avLst/>
            </a:prstGeom>
            <a:noFill/>
            <a:ln w="25400" cap="flat" cmpd="sng" algn="ctr">
              <a:solidFill>
                <a:schemeClr val="accent4"/>
              </a:solidFill>
              <a:prstDash val="solid"/>
              <a:headEnd type="arrow"/>
              <a:tailEnd type="none"/>
            </a:ln>
            <a:effectLst>
              <a:outerShdw blurRad="40000" dist="20000" dir="5400000" rotWithShape="0">
                <a:srgbClr val="000000">
                  <a:alpha val="38000"/>
                </a:srgbClr>
              </a:outerShdw>
            </a:effectLst>
          </p:spPr>
        </p:cxnSp>
        <p:cxnSp>
          <p:nvCxnSpPr>
            <p:cNvPr id="53" name="Straight Arrow Connector 52"/>
            <p:cNvCxnSpPr>
              <a:endCxn id="59" idx="0"/>
            </p:cNvCxnSpPr>
            <p:nvPr/>
          </p:nvCxnSpPr>
          <p:spPr>
            <a:xfrm>
              <a:off x="4218141" y="2562554"/>
              <a:ext cx="397523" cy="1171246"/>
            </a:xfrm>
            <a:prstGeom prst="straightConnector1">
              <a:avLst/>
            </a:prstGeom>
            <a:noFill/>
            <a:ln w="25400" cap="flat" cmpd="sng" algn="ctr">
              <a:solidFill>
                <a:schemeClr val="accent4"/>
              </a:solidFill>
              <a:prstDash val="solid"/>
              <a:headEnd type="arrow"/>
              <a:tailEnd type="none"/>
            </a:ln>
            <a:effectLst>
              <a:outerShdw blurRad="40000" dist="20000" dir="5400000" rotWithShape="0">
                <a:srgbClr val="000000">
                  <a:alpha val="38000"/>
                </a:srgbClr>
              </a:outerShdw>
            </a:effectLst>
          </p:spPr>
        </p:cxnSp>
        <p:cxnSp>
          <p:nvCxnSpPr>
            <p:cNvPr id="54" name="Straight Arrow Connector 53"/>
            <p:cNvCxnSpPr>
              <a:endCxn id="60" idx="0"/>
            </p:cNvCxnSpPr>
            <p:nvPr/>
          </p:nvCxnSpPr>
          <p:spPr>
            <a:xfrm>
              <a:off x="4325248" y="2562554"/>
              <a:ext cx="1552660" cy="1171246"/>
            </a:xfrm>
            <a:prstGeom prst="straightConnector1">
              <a:avLst/>
            </a:prstGeom>
            <a:noFill/>
            <a:ln w="25400" cap="flat" cmpd="sng" algn="ctr">
              <a:solidFill>
                <a:schemeClr val="accent4"/>
              </a:solidFill>
              <a:prstDash val="solid"/>
              <a:headEnd type="arrow"/>
              <a:tailEnd type="none"/>
            </a:ln>
            <a:effectLst>
              <a:outerShdw blurRad="40000" dist="20000" dir="5400000" rotWithShape="0">
                <a:srgbClr val="000000">
                  <a:alpha val="38000"/>
                </a:srgbClr>
              </a:outerShdw>
            </a:effectLst>
          </p:spPr>
        </p:cxnSp>
        <p:cxnSp>
          <p:nvCxnSpPr>
            <p:cNvPr id="55" name="Straight Arrow Connector 54"/>
            <p:cNvCxnSpPr>
              <a:endCxn id="61" idx="0"/>
            </p:cNvCxnSpPr>
            <p:nvPr/>
          </p:nvCxnSpPr>
          <p:spPr>
            <a:xfrm>
              <a:off x="4508249" y="2562554"/>
              <a:ext cx="2570571" cy="1171246"/>
            </a:xfrm>
            <a:prstGeom prst="straightConnector1">
              <a:avLst/>
            </a:prstGeom>
            <a:noFill/>
            <a:ln w="25400" cap="flat" cmpd="sng" algn="ctr">
              <a:solidFill>
                <a:schemeClr val="accent4"/>
              </a:solidFill>
              <a:prstDash val="solid"/>
              <a:headEnd type="arrow"/>
              <a:tailEnd type="none"/>
            </a:ln>
            <a:effectLst>
              <a:outerShdw blurRad="40000" dist="20000" dir="5400000" rotWithShape="0">
                <a:srgbClr val="000000">
                  <a:alpha val="38000"/>
                </a:srgbClr>
              </a:outerShdw>
            </a:effectLst>
          </p:spPr>
        </p:cxnSp>
        <p:sp>
          <p:nvSpPr>
            <p:cNvPr id="56" name="Rectangle 55"/>
            <p:cNvSpPr/>
            <p:nvPr/>
          </p:nvSpPr>
          <p:spPr>
            <a:xfrm>
              <a:off x="381000" y="3733800"/>
              <a:ext cx="1219200" cy="564820"/>
            </a:xfrm>
            <a:prstGeom prst="rect">
              <a:avLst/>
            </a:prstGeom>
            <a:noFill/>
            <a:ln w="15875">
              <a:noFill/>
            </a:ln>
            <a:effectLst/>
          </p:spPr>
          <p:style>
            <a:lnRef idx="1">
              <a:schemeClr val="accent1"/>
            </a:lnRef>
            <a:fillRef idx="2">
              <a:schemeClr val="accent1"/>
            </a:fillRef>
            <a:effectRef idx="1">
              <a:schemeClr val="accent1"/>
            </a:effectRef>
            <a:fontRef idx="minor">
              <a:schemeClr val="dk1"/>
            </a:fontRef>
          </p:style>
          <p:txBody>
            <a:bodyPr rtlCol="0" anchor="ctr"/>
            <a:lstStyle/>
            <a:p>
              <a:pPr algn="ctr"/>
              <a:r>
                <a:rPr lang="en-US" altLang="ko-KR" sz="2000" b="1" dirty="0" smtClean="0">
                  <a:solidFill>
                    <a:schemeClr val="accent4"/>
                  </a:solidFill>
                </a:rPr>
                <a:t>Top-k pages</a:t>
              </a:r>
              <a:endParaRPr lang="ko-KR" altLang="en-US" sz="2000" b="1" dirty="0">
                <a:solidFill>
                  <a:schemeClr val="accent4"/>
                </a:solidFill>
              </a:endParaRPr>
            </a:p>
          </p:txBody>
        </p:sp>
        <p:sp>
          <p:nvSpPr>
            <p:cNvPr id="57" name="Rectangle 56"/>
            <p:cNvSpPr/>
            <p:nvPr/>
          </p:nvSpPr>
          <p:spPr>
            <a:xfrm>
              <a:off x="1635585" y="3733800"/>
              <a:ext cx="1219200" cy="564820"/>
            </a:xfrm>
            <a:prstGeom prst="rect">
              <a:avLst/>
            </a:prstGeom>
            <a:noFill/>
            <a:ln w="15875">
              <a:noFill/>
            </a:ln>
            <a:effectLst/>
          </p:spPr>
          <p:style>
            <a:lnRef idx="1">
              <a:schemeClr val="accent1"/>
            </a:lnRef>
            <a:fillRef idx="2">
              <a:schemeClr val="accent1"/>
            </a:fillRef>
            <a:effectRef idx="1">
              <a:schemeClr val="accent1"/>
            </a:effectRef>
            <a:fontRef idx="minor">
              <a:schemeClr val="dk1"/>
            </a:fontRef>
          </p:style>
          <p:txBody>
            <a:bodyPr rtlCol="0" anchor="ctr"/>
            <a:lstStyle/>
            <a:p>
              <a:pPr algn="ctr"/>
              <a:r>
                <a:rPr lang="en-US" altLang="ko-KR" sz="2000" b="1" dirty="0" smtClean="0">
                  <a:solidFill>
                    <a:schemeClr val="accent4"/>
                  </a:solidFill>
                </a:rPr>
                <a:t>Top-k pages</a:t>
              </a:r>
              <a:endParaRPr lang="ko-KR" altLang="en-US" sz="2000" b="1" dirty="0">
                <a:solidFill>
                  <a:schemeClr val="accent4"/>
                </a:solidFill>
              </a:endParaRPr>
            </a:p>
          </p:txBody>
        </p:sp>
        <p:sp>
          <p:nvSpPr>
            <p:cNvPr id="58" name="Rectangle 57"/>
            <p:cNvSpPr/>
            <p:nvPr/>
          </p:nvSpPr>
          <p:spPr>
            <a:xfrm>
              <a:off x="2813135" y="3733800"/>
              <a:ext cx="1219200" cy="564820"/>
            </a:xfrm>
            <a:prstGeom prst="rect">
              <a:avLst/>
            </a:prstGeom>
            <a:noFill/>
            <a:ln w="15875">
              <a:noFill/>
            </a:ln>
            <a:effectLst/>
          </p:spPr>
          <p:style>
            <a:lnRef idx="1">
              <a:schemeClr val="accent1"/>
            </a:lnRef>
            <a:fillRef idx="2">
              <a:schemeClr val="accent1"/>
            </a:fillRef>
            <a:effectRef idx="1">
              <a:schemeClr val="accent1"/>
            </a:effectRef>
            <a:fontRef idx="minor">
              <a:schemeClr val="dk1"/>
            </a:fontRef>
          </p:style>
          <p:txBody>
            <a:bodyPr rtlCol="0" anchor="ctr"/>
            <a:lstStyle/>
            <a:p>
              <a:pPr algn="ctr"/>
              <a:r>
                <a:rPr lang="en-US" altLang="ko-KR" sz="2000" b="1" dirty="0" smtClean="0">
                  <a:solidFill>
                    <a:schemeClr val="accent4"/>
                  </a:solidFill>
                </a:rPr>
                <a:t>Top-k pages</a:t>
              </a:r>
              <a:endParaRPr lang="ko-KR" altLang="en-US" sz="2000" b="1" dirty="0">
                <a:solidFill>
                  <a:schemeClr val="accent4"/>
                </a:solidFill>
              </a:endParaRPr>
            </a:p>
          </p:txBody>
        </p:sp>
        <p:sp>
          <p:nvSpPr>
            <p:cNvPr id="59" name="Rectangle 58"/>
            <p:cNvSpPr/>
            <p:nvPr/>
          </p:nvSpPr>
          <p:spPr>
            <a:xfrm>
              <a:off x="4006064" y="3733800"/>
              <a:ext cx="1219200" cy="564820"/>
            </a:xfrm>
            <a:prstGeom prst="rect">
              <a:avLst/>
            </a:prstGeom>
            <a:noFill/>
            <a:ln w="15875">
              <a:noFill/>
            </a:ln>
            <a:effectLst/>
          </p:spPr>
          <p:style>
            <a:lnRef idx="1">
              <a:schemeClr val="accent1"/>
            </a:lnRef>
            <a:fillRef idx="2">
              <a:schemeClr val="accent1"/>
            </a:fillRef>
            <a:effectRef idx="1">
              <a:schemeClr val="accent1"/>
            </a:effectRef>
            <a:fontRef idx="minor">
              <a:schemeClr val="dk1"/>
            </a:fontRef>
          </p:style>
          <p:txBody>
            <a:bodyPr rtlCol="0" anchor="ctr"/>
            <a:lstStyle/>
            <a:p>
              <a:pPr algn="ctr"/>
              <a:r>
                <a:rPr lang="en-US" altLang="ko-KR" sz="2000" b="1" dirty="0" smtClean="0">
                  <a:solidFill>
                    <a:schemeClr val="accent4"/>
                  </a:solidFill>
                </a:rPr>
                <a:t>Top-k pages</a:t>
              </a:r>
              <a:endParaRPr lang="ko-KR" altLang="en-US" sz="2000" b="1" dirty="0">
                <a:solidFill>
                  <a:schemeClr val="accent4"/>
                </a:solidFill>
              </a:endParaRPr>
            </a:p>
          </p:txBody>
        </p:sp>
        <p:sp>
          <p:nvSpPr>
            <p:cNvPr id="60" name="Rectangle 59"/>
            <p:cNvSpPr/>
            <p:nvPr/>
          </p:nvSpPr>
          <p:spPr>
            <a:xfrm>
              <a:off x="5268308" y="3733800"/>
              <a:ext cx="1219200" cy="564820"/>
            </a:xfrm>
            <a:prstGeom prst="rect">
              <a:avLst/>
            </a:prstGeom>
            <a:noFill/>
            <a:ln w="15875">
              <a:noFill/>
            </a:ln>
            <a:effectLst/>
          </p:spPr>
          <p:style>
            <a:lnRef idx="1">
              <a:schemeClr val="accent1"/>
            </a:lnRef>
            <a:fillRef idx="2">
              <a:schemeClr val="accent1"/>
            </a:fillRef>
            <a:effectRef idx="1">
              <a:schemeClr val="accent1"/>
            </a:effectRef>
            <a:fontRef idx="minor">
              <a:schemeClr val="dk1"/>
            </a:fontRef>
          </p:style>
          <p:txBody>
            <a:bodyPr rtlCol="0" anchor="ctr"/>
            <a:lstStyle/>
            <a:p>
              <a:pPr algn="ctr"/>
              <a:r>
                <a:rPr lang="en-US" altLang="ko-KR" sz="2000" b="1" dirty="0" smtClean="0">
                  <a:solidFill>
                    <a:schemeClr val="accent4"/>
                  </a:solidFill>
                </a:rPr>
                <a:t>Top-k pages</a:t>
              </a:r>
              <a:endParaRPr lang="ko-KR" altLang="en-US" sz="2000" b="1" dirty="0">
                <a:solidFill>
                  <a:schemeClr val="accent4"/>
                </a:solidFill>
              </a:endParaRPr>
            </a:p>
          </p:txBody>
        </p:sp>
        <p:sp>
          <p:nvSpPr>
            <p:cNvPr id="61" name="Rectangle 60"/>
            <p:cNvSpPr/>
            <p:nvPr/>
          </p:nvSpPr>
          <p:spPr>
            <a:xfrm>
              <a:off x="6469220" y="3733800"/>
              <a:ext cx="1219200" cy="564820"/>
            </a:xfrm>
            <a:prstGeom prst="rect">
              <a:avLst/>
            </a:prstGeom>
            <a:noFill/>
            <a:ln w="15875">
              <a:noFill/>
            </a:ln>
            <a:effectLst/>
          </p:spPr>
          <p:style>
            <a:lnRef idx="1">
              <a:schemeClr val="accent1"/>
            </a:lnRef>
            <a:fillRef idx="2">
              <a:schemeClr val="accent1"/>
            </a:fillRef>
            <a:effectRef idx="1">
              <a:schemeClr val="accent1"/>
            </a:effectRef>
            <a:fontRef idx="minor">
              <a:schemeClr val="dk1"/>
            </a:fontRef>
          </p:style>
          <p:txBody>
            <a:bodyPr rtlCol="0" anchor="ctr"/>
            <a:lstStyle/>
            <a:p>
              <a:pPr algn="ctr"/>
              <a:r>
                <a:rPr lang="en-US" altLang="ko-KR" sz="2000" b="1" dirty="0" smtClean="0">
                  <a:solidFill>
                    <a:schemeClr val="accent4"/>
                  </a:solidFill>
                </a:rPr>
                <a:t>Top-k</a:t>
              </a:r>
            </a:p>
            <a:p>
              <a:pPr algn="ctr"/>
              <a:r>
                <a:rPr lang="en-US" altLang="ko-KR" sz="2000" b="1" dirty="0" smtClean="0">
                  <a:solidFill>
                    <a:schemeClr val="accent4"/>
                  </a:solidFill>
                </a:rPr>
                <a:t>pages</a:t>
              </a:r>
              <a:endParaRPr lang="ko-KR" altLang="en-US" sz="2000" b="1" dirty="0">
                <a:solidFill>
                  <a:schemeClr val="accent4"/>
                </a:solidFill>
              </a:endParaRPr>
            </a:p>
          </p:txBody>
        </p:sp>
      </p:grpSp>
      <p:cxnSp>
        <p:nvCxnSpPr>
          <p:cNvPr id="68" name="Straight Arrow Connector 67"/>
          <p:cNvCxnSpPr/>
          <p:nvPr/>
        </p:nvCxnSpPr>
        <p:spPr>
          <a:xfrm>
            <a:off x="3962400" y="1465506"/>
            <a:ext cx="0" cy="515694"/>
          </a:xfrm>
          <a:prstGeom prst="straightConnector1">
            <a:avLst/>
          </a:prstGeom>
          <a:noFill/>
          <a:ln w="25400" cap="flat" cmpd="sng" algn="ctr">
            <a:solidFill>
              <a:srgbClr val="B50B1B">
                <a:lumMod val="60000"/>
                <a:lumOff val="40000"/>
              </a:srgbClr>
            </a:solidFill>
            <a:prstDash val="solid"/>
            <a:tailEnd type="arrow"/>
          </a:ln>
          <a:effectLst>
            <a:outerShdw blurRad="40000" dist="20000" dir="5400000" rotWithShape="0">
              <a:srgbClr val="000000">
                <a:alpha val="38000"/>
              </a:srgbClr>
            </a:outerShdw>
          </a:effectLst>
        </p:spPr>
      </p:cxnSp>
      <p:cxnSp>
        <p:nvCxnSpPr>
          <p:cNvPr id="72" name="Straight Arrow Connector 71"/>
          <p:cNvCxnSpPr/>
          <p:nvPr/>
        </p:nvCxnSpPr>
        <p:spPr>
          <a:xfrm>
            <a:off x="4191000" y="1465506"/>
            <a:ext cx="0" cy="515694"/>
          </a:xfrm>
          <a:prstGeom prst="straightConnector1">
            <a:avLst/>
          </a:prstGeom>
          <a:noFill/>
          <a:ln w="25400" cap="flat" cmpd="sng" algn="ctr">
            <a:solidFill>
              <a:schemeClr val="accent4"/>
            </a:solidFill>
            <a:prstDash val="solid"/>
            <a:headEnd type="arrow"/>
            <a:tailEnd type="none"/>
          </a:ln>
          <a:effectLst>
            <a:outerShdw blurRad="40000" dist="20000" dir="5400000" rotWithShape="0">
              <a:srgbClr val="000000">
                <a:alpha val="38000"/>
              </a:srgbClr>
            </a:outerShdw>
          </a:effectLst>
        </p:spPr>
      </p:cxnSp>
      <p:sp>
        <p:nvSpPr>
          <p:cNvPr id="73" name="Rectangle 72"/>
          <p:cNvSpPr/>
          <p:nvPr/>
        </p:nvSpPr>
        <p:spPr>
          <a:xfrm>
            <a:off x="4191000" y="1465506"/>
            <a:ext cx="878952" cy="564820"/>
          </a:xfrm>
          <a:prstGeom prst="rect">
            <a:avLst/>
          </a:prstGeom>
          <a:noFill/>
          <a:ln w="15875">
            <a:noFill/>
          </a:ln>
          <a:effectLst/>
        </p:spPr>
        <p:style>
          <a:lnRef idx="1">
            <a:schemeClr val="accent1"/>
          </a:lnRef>
          <a:fillRef idx="2">
            <a:schemeClr val="accent1"/>
          </a:fillRef>
          <a:effectRef idx="1">
            <a:schemeClr val="accent1"/>
          </a:effectRef>
          <a:fontRef idx="minor">
            <a:schemeClr val="dk1"/>
          </a:fontRef>
        </p:style>
        <p:txBody>
          <a:bodyPr rtlCol="0" anchor="ctr"/>
          <a:lstStyle/>
          <a:p>
            <a:pPr algn="ctr"/>
            <a:r>
              <a:rPr lang="en-US" altLang="ko-KR" sz="2000" b="1" dirty="0" smtClean="0">
                <a:solidFill>
                  <a:schemeClr val="accent4"/>
                </a:solidFill>
              </a:rPr>
              <a:t>Pages</a:t>
            </a:r>
            <a:endParaRPr lang="ko-KR" altLang="en-US" sz="2000" b="1" dirty="0">
              <a:solidFill>
                <a:schemeClr val="accent4"/>
              </a:solidFill>
            </a:endParaRPr>
          </a:p>
        </p:txBody>
      </p:sp>
      <p:sp>
        <p:nvSpPr>
          <p:cNvPr id="95" name="Rectangle 94"/>
          <p:cNvSpPr/>
          <p:nvPr/>
        </p:nvSpPr>
        <p:spPr>
          <a:xfrm>
            <a:off x="3083448" y="1447800"/>
            <a:ext cx="878952" cy="564820"/>
          </a:xfrm>
          <a:prstGeom prst="rect">
            <a:avLst/>
          </a:prstGeom>
          <a:noFill/>
          <a:ln w="15875">
            <a:noFill/>
          </a:ln>
          <a:effectLst/>
        </p:spPr>
        <p:style>
          <a:lnRef idx="1">
            <a:schemeClr val="accent1"/>
          </a:lnRef>
          <a:fillRef idx="2">
            <a:schemeClr val="accent1"/>
          </a:fillRef>
          <a:effectRef idx="1">
            <a:schemeClr val="accent1"/>
          </a:effectRef>
          <a:fontRef idx="minor">
            <a:schemeClr val="dk1"/>
          </a:fontRef>
        </p:style>
        <p:txBody>
          <a:bodyPr rtlCol="0" anchor="ctr"/>
          <a:lstStyle/>
          <a:p>
            <a:pPr algn="ctr"/>
            <a:r>
              <a:rPr lang="en-US" altLang="ko-KR" sz="2000" b="1" dirty="0" smtClean="0">
                <a:solidFill>
                  <a:srgbClr val="F44B5B"/>
                </a:solidFill>
              </a:rPr>
              <a:t>Query</a:t>
            </a:r>
            <a:endParaRPr lang="ko-KR" altLang="en-US" sz="2000" b="1" dirty="0">
              <a:solidFill>
                <a:srgbClr val="F44B5B"/>
              </a:solidFill>
            </a:endParaRPr>
          </a:p>
        </p:txBody>
      </p:sp>
      <p:sp>
        <p:nvSpPr>
          <p:cNvPr id="63" name="Content Placeholder 2"/>
          <p:cNvSpPr txBox="1">
            <a:spLocks/>
          </p:cNvSpPr>
          <p:nvPr/>
        </p:nvSpPr>
        <p:spPr>
          <a:xfrm>
            <a:off x="3957" y="5591175"/>
            <a:ext cx="9144001" cy="1038225"/>
          </a:xfrm>
          <a:prstGeom prst="rect">
            <a:avLst/>
          </a:prstGeom>
        </p:spPr>
        <p:style>
          <a:lnRef idx="1">
            <a:schemeClr val="accent2"/>
          </a:lnRef>
          <a:fillRef idx="3">
            <a:schemeClr val="accent2"/>
          </a:fillRef>
          <a:effectRef idx="2">
            <a:schemeClr val="accent2"/>
          </a:effectRef>
          <a:fontRef idx="minor">
            <a:schemeClr val="lt1"/>
          </a:fontRef>
        </p:style>
        <p:txBody>
          <a:bodyPr vert="horz" lIns="91440" tIns="45720" rIns="91440" bIns="45720" rtlCol="0" anchor="ctr">
            <a:normAutofit fontScale="85000" lnSpcReduction="20000"/>
          </a:bodyPr>
          <a:lstStyle>
            <a:lvl1pPr marL="342900" indent="-342900" algn="l" defTabSz="914400" rtl="0" eaLnBrk="1" latinLnBrk="0" hangingPunct="1">
              <a:spcBef>
                <a:spcPct val="20000"/>
              </a:spcBef>
              <a:buFont typeface="Arial" pitchFamily="34" charset="0"/>
              <a:buChar char="•"/>
              <a:defRPr sz="3200" kern="1200">
                <a:solidFill>
                  <a:schemeClr val="lt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lt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lt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9pPr>
          </a:lstStyle>
          <a:p>
            <a:pPr marL="0" indent="0" algn="ctr">
              <a:buNone/>
            </a:pPr>
            <a:r>
              <a:rPr lang="en-US" sz="4000" dirty="0" smtClean="0"/>
              <a:t>Problem:</a:t>
            </a:r>
          </a:p>
          <a:p>
            <a:pPr marL="0" indent="0" algn="ctr">
              <a:buNone/>
            </a:pPr>
            <a:r>
              <a:rPr lang="en-US" sz="4000" dirty="0" smtClean="0"/>
              <a:t>A slow server makes the entire cluster slow </a:t>
            </a:r>
            <a:endParaRPr lang="en-US" sz="4000" dirty="0"/>
          </a:p>
        </p:txBody>
      </p:sp>
    </p:spTree>
    <p:extLst>
      <p:ext uri="{BB962C8B-B14F-4D97-AF65-F5344CB8AC3E}">
        <p14:creationId xmlns:p14="http://schemas.microsoft.com/office/powerpoint/2010/main" val="5965033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childTnLst>
                                    <p:set>
                                      <p:cBhvr>
                                        <p:cTn id="6" dur="1" fill="hold">
                                          <p:stCondLst>
                                            <p:cond delay="0"/>
                                          </p:stCondLst>
                                        </p:cTn>
                                        <p:tgtEl>
                                          <p:spTgt spid="4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gtEl>
                                        <p:attrNameLst>
                                          <p:attrName>style.visibility</p:attrName>
                                        </p:attrNameLst>
                                      </p:cBhvr>
                                      <p:to>
                                        <p:strVal val="visible"/>
                                      </p:to>
                                    </p:set>
                                  </p:childTnLst>
                                </p:cTn>
                              </p:par>
                              <p:par>
                                <p:cTn id="13" presetID="1" presetClass="exit" presetSubtype="0" fill="hold" grpId="0" nodeType="withEffect">
                                  <p:stCondLst>
                                    <p:cond delay="0"/>
                                  </p:stCondLst>
                                  <p:childTnLst>
                                    <p:set>
                                      <p:cBhvr>
                                        <p:cTn id="14" dur="1" fill="hold">
                                          <p:stCondLst>
                                            <p:cond delay="0"/>
                                          </p:stCondLst>
                                        </p:cTn>
                                        <p:tgtEl>
                                          <p:spTgt spid="40"/>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377"/>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0">
                                            <p:txEl>
                                              <p:pRg st="1" end="1"/>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68"/>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95"/>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48"/>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0">
                                            <p:txEl>
                                              <p:pRg st="2" end="2"/>
                                            </p:txEl>
                                          </p:spTgt>
                                        </p:tgtEl>
                                        <p:attrNameLst>
                                          <p:attrName>style.visibility</p:attrName>
                                        </p:attrNameLst>
                                      </p:cBhvr>
                                      <p:to>
                                        <p:strVal val="visible"/>
                                      </p:to>
                                    </p:set>
                                  </p:childTnLst>
                                </p:cTn>
                              </p:par>
                              <p:par>
                                <p:cTn id="35" presetID="1" presetClass="exit" presetSubtype="0" fill="hold" nodeType="withEffect">
                                  <p:stCondLst>
                                    <p:cond delay="0"/>
                                  </p:stCondLst>
                                  <p:childTnLst>
                                    <p:set>
                                      <p:cBhvr>
                                        <p:cTn id="36" dur="1" fill="hold">
                                          <p:stCondLst>
                                            <p:cond delay="0"/>
                                          </p:stCondLst>
                                        </p:cTn>
                                        <p:tgtEl>
                                          <p:spTgt spid="1377"/>
                                        </p:tgtEl>
                                        <p:attrNameLst>
                                          <p:attrName>style.visibility</p:attrName>
                                        </p:attrNameLst>
                                      </p:cBhvr>
                                      <p:to>
                                        <p:strVal val="hidden"/>
                                      </p:to>
                                    </p:set>
                                  </p:childTnLst>
                                </p:cTn>
                              </p:par>
                              <p:par>
                                <p:cTn id="37" presetID="1" presetClass="entr" presetSubtype="0" fill="hold" nodeType="withEffect">
                                  <p:stCondLst>
                                    <p:cond delay="0"/>
                                  </p:stCondLst>
                                  <p:childTnLst>
                                    <p:set>
                                      <p:cBhvr>
                                        <p:cTn id="38" dur="1" fill="hold">
                                          <p:stCondLst>
                                            <p:cond delay="0"/>
                                          </p:stCondLst>
                                        </p:cTn>
                                        <p:tgtEl>
                                          <p:spTgt spid="72"/>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73"/>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46"/>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6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animBg="1"/>
      <p:bldP spid="40" grpId="1" animBg="1"/>
      <p:bldP spid="46" grpId="0" animBg="1"/>
      <p:bldP spid="73" grpId="0"/>
      <p:bldP spid="95" grpId="0"/>
      <p:bldP spid="6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2667000" y="4094247"/>
            <a:ext cx="3405127" cy="2553845"/>
          </a:xfrm>
          <a:prstGeom prst="rect">
            <a:avLst/>
          </a:prstGeom>
          <a:ln cap="sq">
            <a:solidFill>
              <a:schemeClr val="bg1"/>
            </a:solidFill>
          </a:ln>
        </p:spPr>
      </p:pic>
      <p:sp>
        <p:nvSpPr>
          <p:cNvPr id="2" name="Title 1"/>
          <p:cNvSpPr>
            <a:spLocks noGrp="1"/>
          </p:cNvSpPr>
          <p:nvPr>
            <p:ph type="title"/>
          </p:nvPr>
        </p:nvSpPr>
        <p:spPr/>
        <p:txBody>
          <a:bodyPr/>
          <a:lstStyle/>
          <a:p>
            <a:r>
              <a:rPr lang="en-US" dirty="0" smtClean="0"/>
              <a:t>Observation</a:t>
            </a:r>
            <a:endParaRPr lang="en-US" dirty="0"/>
          </a:p>
        </p:txBody>
      </p:sp>
      <p:sp>
        <p:nvSpPr>
          <p:cNvPr id="3" name="Content Placeholder 2"/>
          <p:cNvSpPr>
            <a:spLocks noGrp="1"/>
          </p:cNvSpPr>
          <p:nvPr>
            <p:ph idx="1"/>
          </p:nvPr>
        </p:nvSpPr>
        <p:spPr>
          <a:xfrm>
            <a:off x="381000" y="1600200"/>
            <a:ext cx="8458200" cy="4525963"/>
          </a:xfrm>
        </p:spPr>
        <p:txBody>
          <a:bodyPr>
            <a:normAutofit/>
          </a:bodyPr>
          <a:lstStyle/>
          <a:p>
            <a:pPr>
              <a:buClr>
                <a:schemeClr val="bg1"/>
              </a:buClr>
            </a:pPr>
            <a:r>
              <a:rPr lang="en-US" sz="4000" dirty="0" smtClean="0"/>
              <a:t>Query processing on every server. Response time is determined by the slowest one. </a:t>
            </a:r>
          </a:p>
          <a:p>
            <a:pPr algn="ctr">
              <a:lnSpc>
                <a:spcPct val="150000"/>
              </a:lnSpc>
              <a:buClr>
                <a:schemeClr val="bg1"/>
              </a:buClr>
            </a:pPr>
            <a:r>
              <a:rPr lang="en-US" sz="3600" dirty="0" smtClean="0"/>
              <a:t>We need to reduce its </a:t>
            </a:r>
            <a:r>
              <a:rPr lang="en-US" sz="3600" b="1" dirty="0" smtClean="0"/>
              <a:t>tail latencies</a:t>
            </a:r>
            <a:endParaRPr lang="en-US" sz="3600" dirty="0"/>
          </a:p>
        </p:txBody>
      </p:sp>
      <p:sp>
        <p:nvSpPr>
          <p:cNvPr id="4" name="Slide Number Placeholder 3"/>
          <p:cNvSpPr>
            <a:spLocks noGrp="1"/>
          </p:cNvSpPr>
          <p:nvPr>
            <p:ph type="sldNum" sz="quarter" idx="12"/>
          </p:nvPr>
        </p:nvSpPr>
        <p:spPr/>
        <p:txBody>
          <a:bodyPr/>
          <a:lstStyle/>
          <a:p>
            <a:fld id="{62B42581-2393-4382-BFCF-F1A34541B37E}" type="slidenum">
              <a:rPr lang="en-US" smtClean="0"/>
              <a:pPr/>
              <a:t>6</a:t>
            </a:fld>
            <a:endParaRPr lang="en-US" dirty="0"/>
          </a:p>
        </p:txBody>
      </p:sp>
      <p:sp>
        <p:nvSpPr>
          <p:cNvPr id="12" name="Rectangle 11"/>
          <p:cNvSpPr/>
          <p:nvPr/>
        </p:nvSpPr>
        <p:spPr>
          <a:xfrm>
            <a:off x="4267200" y="5767652"/>
            <a:ext cx="1560790" cy="33212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Connector 12"/>
          <p:cNvCxnSpPr/>
          <p:nvPr/>
        </p:nvCxnSpPr>
        <p:spPr>
          <a:xfrm>
            <a:off x="4238625" y="5886090"/>
            <a:ext cx="0" cy="122839"/>
          </a:xfrm>
          <a:prstGeom prst="line">
            <a:avLst/>
          </a:prstGeom>
          <a:ln w="57150" cap="flat">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4815975" y="6076890"/>
            <a:ext cx="1356225" cy="400110"/>
          </a:xfrm>
          <a:prstGeom prst="rect">
            <a:avLst/>
          </a:prstGeom>
          <a:noFill/>
          <a:ln>
            <a:noFill/>
          </a:ln>
        </p:spPr>
        <p:txBody>
          <a:bodyPr wrap="square" rtlCol="0">
            <a:spAutoFit/>
          </a:bodyPr>
          <a:lstStyle/>
          <a:p>
            <a:pPr algn="ctr"/>
            <a:r>
              <a:rPr lang="en-US" sz="2000" b="1" dirty="0" smtClean="0">
                <a:solidFill>
                  <a:srgbClr val="C00000"/>
                </a:solidFill>
              </a:rPr>
              <a:t>Latency</a:t>
            </a:r>
          </a:p>
        </p:txBody>
      </p:sp>
    </p:spTree>
    <p:extLst>
      <p:ext uri="{BB962C8B-B14F-4D97-AF65-F5344CB8AC3E}">
        <p14:creationId xmlns:p14="http://schemas.microsoft.com/office/powerpoint/2010/main" val="11389196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par>
                                <p:cTn id="8" presetID="10" presetClass="entr" presetSubtype="0" fill="hold"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fade">
                                      <p:cBhvr>
                                        <p:cTn id="10"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2"/>
          <p:cNvGrpSpPr/>
          <p:nvPr/>
        </p:nvGrpSpPr>
        <p:grpSpPr>
          <a:xfrm>
            <a:off x="164667" y="2451696"/>
            <a:ext cx="4149649" cy="1880384"/>
            <a:chOff x="12267" y="1930052"/>
            <a:chExt cx="4149649" cy="2184748"/>
          </a:xfrm>
        </p:grpSpPr>
        <p:pic>
          <p:nvPicPr>
            <p:cNvPr id="35" name="Picture 2" descr="database server by lyte - Database Serv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923" y="3499919"/>
              <a:ext cx="370519" cy="608727"/>
            </a:xfrm>
            <a:prstGeom prst="rect">
              <a:avLst/>
            </a:prstGeom>
            <a:noFill/>
            <a:extLst>
              <a:ext uri="{909E8E84-426E-40DD-AFC4-6F175D3DCCD1}">
                <a14:hiddenFill xmlns:a14="http://schemas.microsoft.com/office/drawing/2010/main">
                  <a:solidFill>
                    <a:srgbClr val="FFFFFF"/>
                  </a:solidFill>
                </a14:hiddenFill>
              </a:ext>
            </a:extLst>
          </p:spPr>
        </p:pic>
        <p:pic>
          <p:nvPicPr>
            <p:cNvPr id="36" name="Picture 2" descr="database server by lyte - Database Serv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83991" y="3506073"/>
              <a:ext cx="370519" cy="608727"/>
            </a:xfrm>
            <a:prstGeom prst="rect">
              <a:avLst/>
            </a:prstGeom>
            <a:noFill/>
            <a:extLst>
              <a:ext uri="{909E8E84-426E-40DD-AFC4-6F175D3DCCD1}">
                <a14:hiddenFill xmlns:a14="http://schemas.microsoft.com/office/drawing/2010/main">
                  <a:solidFill>
                    <a:srgbClr val="FFFFFF"/>
                  </a:solidFill>
                </a14:hiddenFill>
              </a:ext>
            </a:extLst>
          </p:spPr>
        </p:pic>
        <p:pic>
          <p:nvPicPr>
            <p:cNvPr id="37" name="Picture 2" descr="database server by lyte - Database Serv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52921" y="3506073"/>
              <a:ext cx="370519" cy="608727"/>
            </a:xfrm>
            <a:prstGeom prst="rect">
              <a:avLst/>
            </a:prstGeom>
            <a:noFill/>
            <a:extLst>
              <a:ext uri="{909E8E84-426E-40DD-AFC4-6F175D3DCCD1}">
                <a14:hiddenFill xmlns:a14="http://schemas.microsoft.com/office/drawing/2010/main">
                  <a:solidFill>
                    <a:srgbClr val="FFFFFF"/>
                  </a:solidFill>
                </a14:hiddenFill>
              </a:ext>
            </a:extLst>
          </p:spPr>
        </p:pic>
        <p:pic>
          <p:nvPicPr>
            <p:cNvPr id="38" name="Picture 2" descr="database server by lyte - Database Serv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079132" y="3506073"/>
              <a:ext cx="370519" cy="608727"/>
            </a:xfrm>
            <a:prstGeom prst="rect">
              <a:avLst/>
            </a:prstGeom>
            <a:noFill/>
            <a:extLst>
              <a:ext uri="{909E8E84-426E-40DD-AFC4-6F175D3DCCD1}">
                <a14:hiddenFill xmlns:a14="http://schemas.microsoft.com/office/drawing/2010/main">
                  <a:solidFill>
                    <a:srgbClr val="FFFFFF"/>
                  </a:solidFill>
                </a14:hiddenFill>
              </a:ext>
            </a:extLst>
          </p:spPr>
        </p:pic>
        <p:pic>
          <p:nvPicPr>
            <p:cNvPr id="39" name="Picture 2" descr="database server by lyte - Database Serv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91397" y="3506073"/>
              <a:ext cx="370519" cy="608727"/>
            </a:xfrm>
            <a:prstGeom prst="rect">
              <a:avLst/>
            </a:prstGeom>
            <a:noFill/>
            <a:extLst>
              <a:ext uri="{909E8E84-426E-40DD-AFC4-6F175D3DCCD1}">
                <a14:hiddenFill xmlns:a14="http://schemas.microsoft.com/office/drawing/2010/main">
                  <a:solidFill>
                    <a:srgbClr val="FFFFFF"/>
                  </a:solidFill>
                </a14:hiddenFill>
              </a:ext>
            </a:extLst>
          </p:spPr>
        </p:pic>
        <p:sp>
          <p:nvSpPr>
            <p:cNvPr id="41" name="TextBox 40"/>
            <p:cNvSpPr txBox="1"/>
            <p:nvPr/>
          </p:nvSpPr>
          <p:spPr>
            <a:xfrm>
              <a:off x="1452915" y="2089447"/>
              <a:ext cx="699334" cy="309215"/>
            </a:xfrm>
            <a:prstGeom prst="rect">
              <a:avLst/>
            </a:prstGeom>
            <a:noFill/>
          </p:spPr>
          <p:txBody>
            <a:bodyPr wrap="none" rtlCol="0">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prstClr val="black"/>
                  </a:solidFill>
                  <a:effectLst/>
                  <a:uLnTx/>
                  <a:uFillTx/>
                </a:rPr>
                <a:t>Aggregator</a:t>
              </a:r>
              <a:endParaRPr kumimoji="0" lang="en-US" sz="1800" b="1" i="0" u="none" strike="noStrike" kern="0" cap="none" spc="0" normalizeH="0" baseline="0" noProof="0" dirty="0">
                <a:ln>
                  <a:noFill/>
                </a:ln>
                <a:solidFill>
                  <a:prstClr val="black"/>
                </a:solidFill>
                <a:effectLst/>
                <a:uLnTx/>
                <a:uFillTx/>
              </a:endParaRPr>
            </a:p>
          </p:txBody>
        </p:sp>
        <p:cxnSp>
          <p:nvCxnSpPr>
            <p:cNvPr id="48" name="Straight Arrow Connector 47"/>
            <p:cNvCxnSpPr/>
            <p:nvPr/>
          </p:nvCxnSpPr>
          <p:spPr>
            <a:xfrm flipH="1">
              <a:off x="1087070" y="2591940"/>
              <a:ext cx="1389867" cy="914132"/>
            </a:xfrm>
            <a:prstGeom prst="straightConnector1">
              <a:avLst/>
            </a:prstGeom>
            <a:ln>
              <a:headEnd type="arrow" w="med" len="med"/>
              <a:tailEnd type="none" w="med" len="med"/>
            </a:ln>
          </p:spPr>
          <p:style>
            <a:lnRef idx="2">
              <a:schemeClr val="accent4"/>
            </a:lnRef>
            <a:fillRef idx="0">
              <a:schemeClr val="accent4"/>
            </a:fillRef>
            <a:effectRef idx="1">
              <a:schemeClr val="accent4"/>
            </a:effectRef>
            <a:fontRef idx="minor">
              <a:schemeClr val="tx1"/>
            </a:fontRef>
          </p:style>
        </p:cxnSp>
        <p:cxnSp>
          <p:nvCxnSpPr>
            <p:cNvPr id="50" name="Straight Arrow Connector 49"/>
            <p:cNvCxnSpPr>
              <a:endCxn id="36" idx="0"/>
            </p:cNvCxnSpPr>
            <p:nvPr/>
          </p:nvCxnSpPr>
          <p:spPr>
            <a:xfrm flipH="1">
              <a:off x="1769251" y="2591940"/>
              <a:ext cx="697880" cy="914133"/>
            </a:xfrm>
            <a:prstGeom prst="straightConnector1">
              <a:avLst/>
            </a:prstGeom>
            <a:ln>
              <a:headEnd type="arrow" w="med" len="med"/>
              <a:tailEnd type="none" w="med" len="med"/>
            </a:ln>
          </p:spPr>
          <p:style>
            <a:lnRef idx="2">
              <a:schemeClr val="accent4"/>
            </a:lnRef>
            <a:fillRef idx="0">
              <a:schemeClr val="accent4"/>
            </a:fillRef>
            <a:effectRef idx="1">
              <a:schemeClr val="accent4"/>
            </a:effectRef>
            <a:fontRef idx="minor">
              <a:schemeClr val="tx1"/>
            </a:fontRef>
          </p:style>
        </p:cxnSp>
        <p:cxnSp>
          <p:nvCxnSpPr>
            <p:cNvPr id="61" name="Straight Arrow Connector 60"/>
            <p:cNvCxnSpPr>
              <a:endCxn id="37" idx="0"/>
            </p:cNvCxnSpPr>
            <p:nvPr/>
          </p:nvCxnSpPr>
          <p:spPr>
            <a:xfrm>
              <a:off x="2519656" y="2591940"/>
              <a:ext cx="18525" cy="914133"/>
            </a:xfrm>
            <a:prstGeom prst="straightConnector1">
              <a:avLst/>
            </a:prstGeom>
            <a:ln>
              <a:headEnd type="arrow" w="med" len="med"/>
              <a:tailEnd type="none" w="med" len="med"/>
            </a:ln>
          </p:spPr>
          <p:style>
            <a:lnRef idx="2">
              <a:schemeClr val="accent4"/>
            </a:lnRef>
            <a:fillRef idx="0">
              <a:schemeClr val="accent4"/>
            </a:fillRef>
            <a:effectRef idx="1">
              <a:schemeClr val="accent4"/>
            </a:effectRef>
            <a:fontRef idx="minor">
              <a:schemeClr val="tx1"/>
            </a:fontRef>
          </p:style>
        </p:cxnSp>
        <p:cxnSp>
          <p:nvCxnSpPr>
            <p:cNvPr id="63" name="Straight Arrow Connector 62"/>
            <p:cNvCxnSpPr>
              <a:endCxn id="38" idx="0"/>
            </p:cNvCxnSpPr>
            <p:nvPr/>
          </p:nvCxnSpPr>
          <p:spPr>
            <a:xfrm>
              <a:off x="2552566" y="2584634"/>
              <a:ext cx="711826" cy="921439"/>
            </a:xfrm>
            <a:prstGeom prst="straightConnector1">
              <a:avLst/>
            </a:prstGeom>
            <a:ln>
              <a:headEnd type="arrow" w="med" len="med"/>
              <a:tailEnd type="none" w="med" len="med"/>
            </a:ln>
          </p:spPr>
          <p:style>
            <a:lnRef idx="2">
              <a:schemeClr val="accent4"/>
            </a:lnRef>
            <a:fillRef idx="0">
              <a:schemeClr val="accent4"/>
            </a:fillRef>
            <a:effectRef idx="1">
              <a:schemeClr val="accent4"/>
            </a:effectRef>
            <a:fontRef idx="minor">
              <a:schemeClr val="tx1"/>
            </a:fontRef>
          </p:style>
        </p:cxnSp>
        <p:cxnSp>
          <p:nvCxnSpPr>
            <p:cNvPr id="65" name="Straight Arrow Connector 64"/>
            <p:cNvCxnSpPr>
              <a:endCxn id="39" idx="0"/>
            </p:cNvCxnSpPr>
            <p:nvPr/>
          </p:nvCxnSpPr>
          <p:spPr>
            <a:xfrm>
              <a:off x="2547989" y="2583116"/>
              <a:ext cx="1428668" cy="922957"/>
            </a:xfrm>
            <a:prstGeom prst="straightConnector1">
              <a:avLst/>
            </a:prstGeom>
            <a:ln>
              <a:headEnd type="arrow" w="med" len="med"/>
              <a:tailEnd type="none" w="med" len="med"/>
            </a:ln>
          </p:spPr>
          <p:style>
            <a:lnRef idx="2">
              <a:schemeClr val="accent4"/>
            </a:lnRef>
            <a:fillRef idx="0">
              <a:schemeClr val="accent4"/>
            </a:fillRef>
            <a:effectRef idx="1">
              <a:schemeClr val="accent4"/>
            </a:effectRef>
            <a:fontRef idx="minor">
              <a:schemeClr val="tx1"/>
            </a:fontRef>
          </p:style>
        </p:cxnSp>
        <p:sp>
          <p:nvSpPr>
            <p:cNvPr id="71" name="TextBox 70"/>
            <p:cNvSpPr txBox="1"/>
            <p:nvPr/>
          </p:nvSpPr>
          <p:spPr>
            <a:xfrm>
              <a:off x="12267" y="2975137"/>
              <a:ext cx="870751" cy="750948"/>
            </a:xfrm>
            <a:prstGeom prst="rect">
              <a:avLst/>
            </a:prstGeom>
            <a:noFill/>
          </p:spPr>
          <p:txBody>
            <a:bodyPr wrap="none" rtlCol="0">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prstClr val="black"/>
                  </a:solidFill>
                  <a:effectLst/>
                  <a:uLnTx/>
                  <a:uFillTx/>
                </a:rPr>
                <a:t>Index</a:t>
              </a:r>
            </a:p>
            <a:p>
              <a:pPr marL="0" marR="0" lvl="0" indent="0" algn="ctr" defTabSz="457200" eaLnBrk="1" fontAlgn="auto" latinLnBrk="0" hangingPunct="1">
                <a:lnSpc>
                  <a:spcPct val="100000"/>
                </a:lnSpc>
                <a:spcBef>
                  <a:spcPts val="0"/>
                </a:spcBef>
                <a:spcAft>
                  <a:spcPts val="0"/>
                </a:spcAft>
                <a:buClrTx/>
                <a:buSzTx/>
                <a:buFontTx/>
                <a:buNone/>
                <a:tabLst/>
                <a:defRPr/>
              </a:pPr>
              <a:r>
                <a:rPr lang="en-US" b="1" kern="0" dirty="0" smtClean="0">
                  <a:solidFill>
                    <a:prstClr val="black"/>
                  </a:solidFill>
                </a:rPr>
                <a:t>s</a:t>
              </a:r>
              <a:r>
                <a:rPr kumimoji="0" lang="en-US" sz="1800" b="1" i="0" u="none" strike="noStrike" kern="0" cap="none" spc="0" normalizeH="0" baseline="0" noProof="0" dirty="0" err="1" smtClean="0">
                  <a:ln>
                    <a:noFill/>
                  </a:ln>
                  <a:solidFill>
                    <a:prstClr val="black"/>
                  </a:solidFill>
                  <a:effectLst/>
                  <a:uLnTx/>
                  <a:uFillTx/>
                </a:rPr>
                <a:t>ervers</a:t>
              </a:r>
              <a:endParaRPr kumimoji="0" lang="en-US" sz="1800" b="1" i="0" u="none" strike="noStrike" kern="0" cap="none" spc="0" normalizeH="0" baseline="0" noProof="0" dirty="0">
                <a:ln>
                  <a:noFill/>
                </a:ln>
                <a:solidFill>
                  <a:prstClr val="black"/>
                </a:solidFill>
                <a:effectLst/>
                <a:uLnTx/>
                <a:uFillTx/>
              </a:endParaRPr>
            </a:p>
          </p:txBody>
        </p:sp>
        <p:pic>
          <p:nvPicPr>
            <p:cNvPr id="72" name="Picture 2" descr="database server by lyte - Database Serv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62200" y="1930052"/>
              <a:ext cx="370519" cy="608727"/>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2" name="Group 21"/>
          <p:cNvGrpSpPr/>
          <p:nvPr/>
        </p:nvGrpSpPr>
        <p:grpSpPr>
          <a:xfrm>
            <a:off x="5064243" y="2451696"/>
            <a:ext cx="3350993" cy="1874230"/>
            <a:chOff x="4878607" y="1905000"/>
            <a:chExt cx="3350993" cy="2184748"/>
          </a:xfrm>
        </p:grpSpPr>
        <p:pic>
          <p:nvPicPr>
            <p:cNvPr id="73" name="Picture 2" descr="database server by lyte - Database Serv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878607" y="3474867"/>
              <a:ext cx="370519" cy="608727"/>
            </a:xfrm>
            <a:prstGeom prst="rect">
              <a:avLst/>
            </a:prstGeom>
            <a:noFill/>
            <a:extLst>
              <a:ext uri="{909E8E84-426E-40DD-AFC4-6F175D3DCCD1}">
                <a14:hiddenFill xmlns:a14="http://schemas.microsoft.com/office/drawing/2010/main">
                  <a:solidFill>
                    <a:srgbClr val="FFFFFF"/>
                  </a:solidFill>
                </a14:hiddenFill>
              </a:ext>
            </a:extLst>
          </p:spPr>
        </p:pic>
        <p:pic>
          <p:nvPicPr>
            <p:cNvPr id="74" name="Picture 2" descr="database server by lyte - Database Serv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651675" y="3481021"/>
              <a:ext cx="370519" cy="608727"/>
            </a:xfrm>
            <a:prstGeom prst="rect">
              <a:avLst/>
            </a:prstGeom>
            <a:noFill/>
            <a:extLst>
              <a:ext uri="{909E8E84-426E-40DD-AFC4-6F175D3DCCD1}">
                <a14:hiddenFill xmlns:a14="http://schemas.microsoft.com/office/drawing/2010/main">
                  <a:solidFill>
                    <a:srgbClr val="FFFFFF"/>
                  </a:solidFill>
                </a14:hiddenFill>
              </a:ext>
            </a:extLst>
          </p:spPr>
        </p:pic>
        <p:pic>
          <p:nvPicPr>
            <p:cNvPr id="75" name="Picture 2" descr="database server by lyte - Database Serv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20605" y="3481021"/>
              <a:ext cx="370519" cy="608727"/>
            </a:xfrm>
            <a:prstGeom prst="rect">
              <a:avLst/>
            </a:prstGeom>
            <a:noFill/>
            <a:extLst>
              <a:ext uri="{909E8E84-426E-40DD-AFC4-6F175D3DCCD1}">
                <a14:hiddenFill xmlns:a14="http://schemas.microsoft.com/office/drawing/2010/main">
                  <a:solidFill>
                    <a:srgbClr val="FFFFFF"/>
                  </a:solidFill>
                </a14:hiddenFill>
              </a:ext>
            </a:extLst>
          </p:spPr>
        </p:pic>
        <p:pic>
          <p:nvPicPr>
            <p:cNvPr id="77" name="Picture 2" descr="database server by lyte - Database Serv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146816" y="3481021"/>
              <a:ext cx="370519" cy="608727"/>
            </a:xfrm>
            <a:prstGeom prst="rect">
              <a:avLst/>
            </a:prstGeom>
            <a:noFill/>
            <a:extLst>
              <a:ext uri="{909E8E84-426E-40DD-AFC4-6F175D3DCCD1}">
                <a14:hiddenFill xmlns:a14="http://schemas.microsoft.com/office/drawing/2010/main">
                  <a:solidFill>
                    <a:srgbClr val="FFFFFF"/>
                  </a:solidFill>
                </a14:hiddenFill>
              </a:ext>
            </a:extLst>
          </p:spPr>
        </p:pic>
        <p:pic>
          <p:nvPicPr>
            <p:cNvPr id="78" name="Picture 2" descr="database server by lyte - Database Serv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859081" y="3481021"/>
              <a:ext cx="370519" cy="608727"/>
            </a:xfrm>
            <a:prstGeom prst="rect">
              <a:avLst/>
            </a:prstGeom>
            <a:noFill/>
            <a:extLst>
              <a:ext uri="{909E8E84-426E-40DD-AFC4-6F175D3DCCD1}">
                <a14:hiddenFill xmlns:a14="http://schemas.microsoft.com/office/drawing/2010/main">
                  <a:solidFill>
                    <a:srgbClr val="FFFFFF"/>
                  </a:solidFill>
                </a14:hiddenFill>
              </a:ext>
            </a:extLst>
          </p:spPr>
        </p:pic>
        <p:cxnSp>
          <p:nvCxnSpPr>
            <p:cNvPr id="80" name="Straight Arrow Connector 79"/>
            <p:cNvCxnSpPr/>
            <p:nvPr/>
          </p:nvCxnSpPr>
          <p:spPr>
            <a:xfrm flipH="1">
              <a:off x="5154754" y="2566888"/>
              <a:ext cx="1389867" cy="914132"/>
            </a:xfrm>
            <a:prstGeom prst="straightConnector1">
              <a:avLst/>
            </a:prstGeom>
            <a:ln>
              <a:headEnd type="arrow" w="med" len="med"/>
              <a:tailEnd type="none" w="med" len="med"/>
            </a:ln>
          </p:spPr>
          <p:style>
            <a:lnRef idx="2">
              <a:schemeClr val="accent4"/>
            </a:lnRef>
            <a:fillRef idx="0">
              <a:schemeClr val="accent4"/>
            </a:fillRef>
            <a:effectRef idx="1">
              <a:schemeClr val="accent4"/>
            </a:effectRef>
            <a:fontRef idx="minor">
              <a:schemeClr val="tx1"/>
            </a:fontRef>
          </p:style>
        </p:cxnSp>
        <p:cxnSp>
          <p:nvCxnSpPr>
            <p:cNvPr id="86" name="Straight Arrow Connector 85"/>
            <p:cNvCxnSpPr>
              <a:endCxn id="74" idx="0"/>
            </p:cNvCxnSpPr>
            <p:nvPr/>
          </p:nvCxnSpPr>
          <p:spPr>
            <a:xfrm flipH="1">
              <a:off x="5836935" y="2566888"/>
              <a:ext cx="697880" cy="914133"/>
            </a:xfrm>
            <a:prstGeom prst="straightConnector1">
              <a:avLst/>
            </a:prstGeom>
            <a:ln>
              <a:headEnd type="arrow" w="med" len="med"/>
              <a:tailEnd type="none" w="med" len="med"/>
            </a:ln>
          </p:spPr>
          <p:style>
            <a:lnRef idx="2">
              <a:schemeClr val="accent4"/>
            </a:lnRef>
            <a:fillRef idx="0">
              <a:schemeClr val="accent4"/>
            </a:fillRef>
            <a:effectRef idx="1">
              <a:schemeClr val="accent4"/>
            </a:effectRef>
            <a:fontRef idx="minor">
              <a:schemeClr val="tx1"/>
            </a:fontRef>
          </p:style>
        </p:cxnSp>
        <p:cxnSp>
          <p:nvCxnSpPr>
            <p:cNvPr id="87" name="Straight Arrow Connector 86"/>
            <p:cNvCxnSpPr>
              <a:endCxn id="75" idx="0"/>
            </p:cNvCxnSpPr>
            <p:nvPr/>
          </p:nvCxnSpPr>
          <p:spPr>
            <a:xfrm>
              <a:off x="6587340" y="2566888"/>
              <a:ext cx="18525" cy="914133"/>
            </a:xfrm>
            <a:prstGeom prst="straightConnector1">
              <a:avLst/>
            </a:prstGeom>
            <a:ln>
              <a:headEnd type="arrow" w="med" len="med"/>
              <a:tailEnd type="none" w="med" len="med"/>
            </a:ln>
          </p:spPr>
          <p:style>
            <a:lnRef idx="2">
              <a:schemeClr val="accent4"/>
            </a:lnRef>
            <a:fillRef idx="0">
              <a:schemeClr val="accent4"/>
            </a:fillRef>
            <a:effectRef idx="1">
              <a:schemeClr val="accent4"/>
            </a:effectRef>
            <a:fontRef idx="minor">
              <a:schemeClr val="tx1"/>
            </a:fontRef>
          </p:style>
        </p:cxnSp>
        <p:cxnSp>
          <p:nvCxnSpPr>
            <p:cNvPr id="88" name="Straight Arrow Connector 87"/>
            <p:cNvCxnSpPr>
              <a:endCxn id="77" idx="0"/>
            </p:cNvCxnSpPr>
            <p:nvPr/>
          </p:nvCxnSpPr>
          <p:spPr>
            <a:xfrm>
              <a:off x="6620250" y="2559582"/>
              <a:ext cx="711826" cy="921439"/>
            </a:xfrm>
            <a:prstGeom prst="straightConnector1">
              <a:avLst/>
            </a:prstGeom>
            <a:ln>
              <a:headEnd type="arrow" w="med" len="med"/>
              <a:tailEnd type="none" w="med" len="med"/>
            </a:ln>
          </p:spPr>
          <p:style>
            <a:lnRef idx="2">
              <a:schemeClr val="accent4"/>
            </a:lnRef>
            <a:fillRef idx="0">
              <a:schemeClr val="accent4"/>
            </a:fillRef>
            <a:effectRef idx="1">
              <a:schemeClr val="accent4"/>
            </a:effectRef>
            <a:fontRef idx="minor">
              <a:schemeClr val="tx1"/>
            </a:fontRef>
          </p:style>
        </p:cxnSp>
        <p:cxnSp>
          <p:nvCxnSpPr>
            <p:cNvPr id="89" name="Straight Arrow Connector 88"/>
            <p:cNvCxnSpPr>
              <a:endCxn id="78" idx="0"/>
            </p:cNvCxnSpPr>
            <p:nvPr/>
          </p:nvCxnSpPr>
          <p:spPr>
            <a:xfrm>
              <a:off x="6615673" y="2558064"/>
              <a:ext cx="1428668" cy="922957"/>
            </a:xfrm>
            <a:prstGeom prst="straightConnector1">
              <a:avLst/>
            </a:prstGeom>
            <a:ln>
              <a:headEnd type="arrow" w="med" len="med"/>
              <a:tailEnd type="none" w="med" len="med"/>
            </a:ln>
          </p:spPr>
          <p:style>
            <a:lnRef idx="2">
              <a:schemeClr val="accent4"/>
            </a:lnRef>
            <a:fillRef idx="0">
              <a:schemeClr val="accent4"/>
            </a:fillRef>
            <a:effectRef idx="1">
              <a:schemeClr val="accent4"/>
            </a:effectRef>
            <a:fontRef idx="minor">
              <a:schemeClr val="tx1"/>
            </a:fontRef>
          </p:style>
        </p:cxnSp>
        <p:pic>
          <p:nvPicPr>
            <p:cNvPr id="93" name="Picture 2" descr="database server by lyte - Database Serv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29884" y="1905000"/>
              <a:ext cx="370519" cy="608727"/>
            </a:xfrm>
            <a:prstGeom prst="rect">
              <a:avLst/>
            </a:prstGeom>
            <a:noFill/>
            <a:extLst>
              <a:ext uri="{909E8E84-426E-40DD-AFC4-6F175D3DCCD1}">
                <a14:hiddenFill xmlns:a14="http://schemas.microsoft.com/office/drawing/2010/main">
                  <a:solidFill>
                    <a:srgbClr val="FFFFFF"/>
                  </a:solidFill>
                </a14:hiddenFill>
              </a:ext>
            </a:extLst>
          </p:spPr>
        </p:pic>
      </p:grpSp>
      <p:sp>
        <p:nvSpPr>
          <p:cNvPr id="94" name="Freeform 93"/>
          <p:cNvSpPr/>
          <p:nvPr/>
        </p:nvSpPr>
        <p:spPr>
          <a:xfrm flipH="1">
            <a:off x="1054957" y="4415955"/>
            <a:ext cx="93625" cy="315372"/>
          </a:xfrm>
          <a:custGeom>
            <a:avLst/>
            <a:gdLst>
              <a:gd name="connsiteX0" fmla="*/ 575740 w 989457"/>
              <a:gd name="connsiteY0" fmla="*/ 0 h 2319867"/>
              <a:gd name="connsiteX1" fmla="*/ 33873 w 989457"/>
              <a:gd name="connsiteY1" fmla="*/ 372533 h 2319867"/>
              <a:gd name="connsiteX2" fmla="*/ 965206 w 989457"/>
              <a:gd name="connsiteY2" fmla="*/ 609600 h 2319867"/>
              <a:gd name="connsiteX3" fmla="*/ 6 w 989457"/>
              <a:gd name="connsiteY3" fmla="*/ 914400 h 2319867"/>
              <a:gd name="connsiteX4" fmla="*/ 982140 w 989457"/>
              <a:gd name="connsiteY4" fmla="*/ 1202267 h 2319867"/>
              <a:gd name="connsiteX5" fmla="*/ 50806 w 989457"/>
              <a:gd name="connsiteY5" fmla="*/ 1473200 h 2319867"/>
              <a:gd name="connsiteX6" fmla="*/ 965206 w 989457"/>
              <a:gd name="connsiteY6" fmla="*/ 1693333 h 2319867"/>
              <a:gd name="connsiteX7" fmla="*/ 6 w 989457"/>
              <a:gd name="connsiteY7" fmla="*/ 1913467 h 2319867"/>
              <a:gd name="connsiteX8" fmla="*/ 982140 w 989457"/>
              <a:gd name="connsiteY8" fmla="*/ 2133600 h 2319867"/>
              <a:gd name="connsiteX9" fmla="*/ 474140 w 989457"/>
              <a:gd name="connsiteY9" fmla="*/ 2319867 h 2319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89457" h="2319867">
                <a:moveTo>
                  <a:pt x="575740" y="0"/>
                </a:moveTo>
                <a:cubicBezTo>
                  <a:pt x="272351" y="135466"/>
                  <a:pt x="-31038" y="270933"/>
                  <a:pt x="33873" y="372533"/>
                </a:cubicBezTo>
                <a:cubicBezTo>
                  <a:pt x="98784" y="474133"/>
                  <a:pt x="970851" y="519289"/>
                  <a:pt x="965206" y="609600"/>
                </a:cubicBezTo>
                <a:cubicBezTo>
                  <a:pt x="959562" y="699911"/>
                  <a:pt x="-2816" y="815622"/>
                  <a:pt x="6" y="914400"/>
                </a:cubicBezTo>
                <a:cubicBezTo>
                  <a:pt x="2828" y="1013178"/>
                  <a:pt x="973673" y="1109134"/>
                  <a:pt x="982140" y="1202267"/>
                </a:cubicBezTo>
                <a:cubicBezTo>
                  <a:pt x="990607" y="1295400"/>
                  <a:pt x="53628" y="1391356"/>
                  <a:pt x="50806" y="1473200"/>
                </a:cubicBezTo>
                <a:cubicBezTo>
                  <a:pt x="47984" y="1555044"/>
                  <a:pt x="973673" y="1619955"/>
                  <a:pt x="965206" y="1693333"/>
                </a:cubicBezTo>
                <a:cubicBezTo>
                  <a:pt x="956739" y="1766711"/>
                  <a:pt x="-2816" y="1840089"/>
                  <a:pt x="6" y="1913467"/>
                </a:cubicBezTo>
                <a:cubicBezTo>
                  <a:pt x="2828" y="1986845"/>
                  <a:pt x="903118" y="2065867"/>
                  <a:pt x="982140" y="2133600"/>
                </a:cubicBezTo>
                <a:cubicBezTo>
                  <a:pt x="1061162" y="2201333"/>
                  <a:pt x="474140" y="2319867"/>
                  <a:pt x="474140" y="2319867"/>
                </a:cubicBezTo>
              </a:path>
            </a:pathLst>
          </a:custGeom>
          <a:noFill/>
          <a:ln w="25400" cap="flat" cmpd="sng" algn="ctr">
            <a:solidFill>
              <a:srgbClr val="00B050"/>
            </a:solidFill>
            <a:prstDash val="solid"/>
          </a:ln>
          <a:effectLst>
            <a:outerShdw blurRad="127000" dist="127000" dir="2700000" algn="tl" rotWithShape="0">
              <a:srgbClr val="000000">
                <a:alpha val="43000"/>
              </a:srgbClr>
            </a:outerShdw>
          </a:effectLst>
        </p:spPr>
        <p:txBody>
          <a:bodyPr rtlCol="0" anchor="ct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B50B1B">
                  <a:lumMod val="60000"/>
                  <a:lumOff val="40000"/>
                </a:srgbClr>
              </a:solidFill>
              <a:effectLst/>
              <a:uLnTx/>
              <a:uFillTx/>
              <a:latin typeface="Verdana"/>
              <a:ea typeface="+mn-ea"/>
              <a:cs typeface="+mn-cs"/>
            </a:endParaRPr>
          </a:p>
        </p:txBody>
      </p:sp>
      <p:sp>
        <p:nvSpPr>
          <p:cNvPr id="99" name="Freeform 98"/>
          <p:cNvSpPr/>
          <p:nvPr/>
        </p:nvSpPr>
        <p:spPr>
          <a:xfrm flipH="1">
            <a:off x="1814979" y="4415955"/>
            <a:ext cx="93625" cy="315372"/>
          </a:xfrm>
          <a:custGeom>
            <a:avLst/>
            <a:gdLst>
              <a:gd name="connsiteX0" fmla="*/ 575740 w 989457"/>
              <a:gd name="connsiteY0" fmla="*/ 0 h 2319867"/>
              <a:gd name="connsiteX1" fmla="*/ 33873 w 989457"/>
              <a:gd name="connsiteY1" fmla="*/ 372533 h 2319867"/>
              <a:gd name="connsiteX2" fmla="*/ 965206 w 989457"/>
              <a:gd name="connsiteY2" fmla="*/ 609600 h 2319867"/>
              <a:gd name="connsiteX3" fmla="*/ 6 w 989457"/>
              <a:gd name="connsiteY3" fmla="*/ 914400 h 2319867"/>
              <a:gd name="connsiteX4" fmla="*/ 982140 w 989457"/>
              <a:gd name="connsiteY4" fmla="*/ 1202267 h 2319867"/>
              <a:gd name="connsiteX5" fmla="*/ 50806 w 989457"/>
              <a:gd name="connsiteY5" fmla="*/ 1473200 h 2319867"/>
              <a:gd name="connsiteX6" fmla="*/ 965206 w 989457"/>
              <a:gd name="connsiteY6" fmla="*/ 1693333 h 2319867"/>
              <a:gd name="connsiteX7" fmla="*/ 6 w 989457"/>
              <a:gd name="connsiteY7" fmla="*/ 1913467 h 2319867"/>
              <a:gd name="connsiteX8" fmla="*/ 982140 w 989457"/>
              <a:gd name="connsiteY8" fmla="*/ 2133600 h 2319867"/>
              <a:gd name="connsiteX9" fmla="*/ 474140 w 989457"/>
              <a:gd name="connsiteY9" fmla="*/ 2319867 h 2319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89457" h="2319867">
                <a:moveTo>
                  <a:pt x="575740" y="0"/>
                </a:moveTo>
                <a:cubicBezTo>
                  <a:pt x="272351" y="135466"/>
                  <a:pt x="-31038" y="270933"/>
                  <a:pt x="33873" y="372533"/>
                </a:cubicBezTo>
                <a:cubicBezTo>
                  <a:pt x="98784" y="474133"/>
                  <a:pt x="970851" y="519289"/>
                  <a:pt x="965206" y="609600"/>
                </a:cubicBezTo>
                <a:cubicBezTo>
                  <a:pt x="959562" y="699911"/>
                  <a:pt x="-2816" y="815622"/>
                  <a:pt x="6" y="914400"/>
                </a:cubicBezTo>
                <a:cubicBezTo>
                  <a:pt x="2828" y="1013178"/>
                  <a:pt x="973673" y="1109134"/>
                  <a:pt x="982140" y="1202267"/>
                </a:cubicBezTo>
                <a:cubicBezTo>
                  <a:pt x="990607" y="1295400"/>
                  <a:pt x="53628" y="1391356"/>
                  <a:pt x="50806" y="1473200"/>
                </a:cubicBezTo>
                <a:cubicBezTo>
                  <a:pt x="47984" y="1555044"/>
                  <a:pt x="973673" y="1619955"/>
                  <a:pt x="965206" y="1693333"/>
                </a:cubicBezTo>
                <a:cubicBezTo>
                  <a:pt x="956739" y="1766711"/>
                  <a:pt x="-2816" y="1840089"/>
                  <a:pt x="6" y="1913467"/>
                </a:cubicBezTo>
                <a:cubicBezTo>
                  <a:pt x="2828" y="1986845"/>
                  <a:pt x="903118" y="2065867"/>
                  <a:pt x="982140" y="2133600"/>
                </a:cubicBezTo>
                <a:cubicBezTo>
                  <a:pt x="1061162" y="2201333"/>
                  <a:pt x="474140" y="2319867"/>
                  <a:pt x="474140" y="2319867"/>
                </a:cubicBezTo>
              </a:path>
            </a:pathLst>
          </a:custGeom>
          <a:noFill/>
          <a:ln w="25400" cap="flat" cmpd="sng" algn="ctr">
            <a:solidFill>
              <a:srgbClr val="00B050"/>
            </a:solidFill>
            <a:prstDash val="solid"/>
          </a:ln>
          <a:effectLst>
            <a:outerShdw blurRad="127000" dist="127000" dir="2700000" algn="tl" rotWithShape="0">
              <a:srgbClr val="000000">
                <a:alpha val="43000"/>
              </a:srgbClr>
            </a:outerShdw>
          </a:effectLst>
        </p:spPr>
        <p:txBody>
          <a:bodyPr rtlCol="0" anchor="ct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B50B1B">
                  <a:lumMod val="60000"/>
                  <a:lumOff val="40000"/>
                </a:srgbClr>
              </a:solidFill>
              <a:effectLst/>
              <a:uLnTx/>
              <a:uFillTx/>
              <a:latin typeface="Verdana"/>
              <a:ea typeface="+mn-ea"/>
              <a:cs typeface="+mn-cs"/>
            </a:endParaRPr>
          </a:p>
        </p:txBody>
      </p:sp>
      <p:sp>
        <p:nvSpPr>
          <p:cNvPr id="100" name="Freeform 99"/>
          <p:cNvSpPr/>
          <p:nvPr/>
        </p:nvSpPr>
        <p:spPr>
          <a:xfrm flipH="1">
            <a:off x="2590800" y="4415955"/>
            <a:ext cx="93625" cy="315372"/>
          </a:xfrm>
          <a:custGeom>
            <a:avLst/>
            <a:gdLst>
              <a:gd name="connsiteX0" fmla="*/ 575740 w 989457"/>
              <a:gd name="connsiteY0" fmla="*/ 0 h 2319867"/>
              <a:gd name="connsiteX1" fmla="*/ 33873 w 989457"/>
              <a:gd name="connsiteY1" fmla="*/ 372533 h 2319867"/>
              <a:gd name="connsiteX2" fmla="*/ 965206 w 989457"/>
              <a:gd name="connsiteY2" fmla="*/ 609600 h 2319867"/>
              <a:gd name="connsiteX3" fmla="*/ 6 w 989457"/>
              <a:gd name="connsiteY3" fmla="*/ 914400 h 2319867"/>
              <a:gd name="connsiteX4" fmla="*/ 982140 w 989457"/>
              <a:gd name="connsiteY4" fmla="*/ 1202267 h 2319867"/>
              <a:gd name="connsiteX5" fmla="*/ 50806 w 989457"/>
              <a:gd name="connsiteY5" fmla="*/ 1473200 h 2319867"/>
              <a:gd name="connsiteX6" fmla="*/ 965206 w 989457"/>
              <a:gd name="connsiteY6" fmla="*/ 1693333 h 2319867"/>
              <a:gd name="connsiteX7" fmla="*/ 6 w 989457"/>
              <a:gd name="connsiteY7" fmla="*/ 1913467 h 2319867"/>
              <a:gd name="connsiteX8" fmla="*/ 982140 w 989457"/>
              <a:gd name="connsiteY8" fmla="*/ 2133600 h 2319867"/>
              <a:gd name="connsiteX9" fmla="*/ 474140 w 989457"/>
              <a:gd name="connsiteY9" fmla="*/ 2319867 h 2319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89457" h="2319867">
                <a:moveTo>
                  <a:pt x="575740" y="0"/>
                </a:moveTo>
                <a:cubicBezTo>
                  <a:pt x="272351" y="135466"/>
                  <a:pt x="-31038" y="270933"/>
                  <a:pt x="33873" y="372533"/>
                </a:cubicBezTo>
                <a:cubicBezTo>
                  <a:pt x="98784" y="474133"/>
                  <a:pt x="970851" y="519289"/>
                  <a:pt x="965206" y="609600"/>
                </a:cubicBezTo>
                <a:cubicBezTo>
                  <a:pt x="959562" y="699911"/>
                  <a:pt x="-2816" y="815622"/>
                  <a:pt x="6" y="914400"/>
                </a:cubicBezTo>
                <a:cubicBezTo>
                  <a:pt x="2828" y="1013178"/>
                  <a:pt x="973673" y="1109134"/>
                  <a:pt x="982140" y="1202267"/>
                </a:cubicBezTo>
                <a:cubicBezTo>
                  <a:pt x="990607" y="1295400"/>
                  <a:pt x="53628" y="1391356"/>
                  <a:pt x="50806" y="1473200"/>
                </a:cubicBezTo>
                <a:cubicBezTo>
                  <a:pt x="47984" y="1555044"/>
                  <a:pt x="973673" y="1619955"/>
                  <a:pt x="965206" y="1693333"/>
                </a:cubicBezTo>
                <a:cubicBezTo>
                  <a:pt x="956739" y="1766711"/>
                  <a:pt x="-2816" y="1840089"/>
                  <a:pt x="6" y="1913467"/>
                </a:cubicBezTo>
                <a:cubicBezTo>
                  <a:pt x="2828" y="1986845"/>
                  <a:pt x="903118" y="2065867"/>
                  <a:pt x="982140" y="2133600"/>
                </a:cubicBezTo>
                <a:cubicBezTo>
                  <a:pt x="1061162" y="2201333"/>
                  <a:pt x="474140" y="2319867"/>
                  <a:pt x="474140" y="2319867"/>
                </a:cubicBezTo>
              </a:path>
            </a:pathLst>
          </a:custGeom>
          <a:noFill/>
          <a:ln w="25400" cap="flat" cmpd="sng" algn="ctr">
            <a:solidFill>
              <a:srgbClr val="00B050"/>
            </a:solidFill>
            <a:prstDash val="solid"/>
          </a:ln>
          <a:effectLst>
            <a:outerShdw blurRad="127000" dist="127000" dir="2700000" algn="tl" rotWithShape="0">
              <a:srgbClr val="000000">
                <a:alpha val="43000"/>
              </a:srgbClr>
            </a:outerShdw>
          </a:effectLst>
        </p:spPr>
        <p:txBody>
          <a:bodyPr rtlCol="0" anchor="ct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B50B1B">
                  <a:lumMod val="60000"/>
                  <a:lumOff val="40000"/>
                </a:srgbClr>
              </a:solidFill>
              <a:effectLst/>
              <a:uLnTx/>
              <a:uFillTx/>
              <a:latin typeface="Verdana"/>
              <a:ea typeface="+mn-ea"/>
              <a:cs typeface="+mn-cs"/>
            </a:endParaRPr>
          </a:p>
        </p:txBody>
      </p:sp>
      <p:sp>
        <p:nvSpPr>
          <p:cNvPr id="101" name="Freeform 100"/>
          <p:cNvSpPr/>
          <p:nvPr/>
        </p:nvSpPr>
        <p:spPr>
          <a:xfrm flipH="1">
            <a:off x="3350822" y="4415955"/>
            <a:ext cx="93625" cy="315372"/>
          </a:xfrm>
          <a:custGeom>
            <a:avLst/>
            <a:gdLst>
              <a:gd name="connsiteX0" fmla="*/ 575740 w 989457"/>
              <a:gd name="connsiteY0" fmla="*/ 0 h 2319867"/>
              <a:gd name="connsiteX1" fmla="*/ 33873 w 989457"/>
              <a:gd name="connsiteY1" fmla="*/ 372533 h 2319867"/>
              <a:gd name="connsiteX2" fmla="*/ 965206 w 989457"/>
              <a:gd name="connsiteY2" fmla="*/ 609600 h 2319867"/>
              <a:gd name="connsiteX3" fmla="*/ 6 w 989457"/>
              <a:gd name="connsiteY3" fmla="*/ 914400 h 2319867"/>
              <a:gd name="connsiteX4" fmla="*/ 982140 w 989457"/>
              <a:gd name="connsiteY4" fmla="*/ 1202267 h 2319867"/>
              <a:gd name="connsiteX5" fmla="*/ 50806 w 989457"/>
              <a:gd name="connsiteY5" fmla="*/ 1473200 h 2319867"/>
              <a:gd name="connsiteX6" fmla="*/ 965206 w 989457"/>
              <a:gd name="connsiteY6" fmla="*/ 1693333 h 2319867"/>
              <a:gd name="connsiteX7" fmla="*/ 6 w 989457"/>
              <a:gd name="connsiteY7" fmla="*/ 1913467 h 2319867"/>
              <a:gd name="connsiteX8" fmla="*/ 982140 w 989457"/>
              <a:gd name="connsiteY8" fmla="*/ 2133600 h 2319867"/>
              <a:gd name="connsiteX9" fmla="*/ 474140 w 989457"/>
              <a:gd name="connsiteY9" fmla="*/ 2319867 h 2319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89457" h="2319867">
                <a:moveTo>
                  <a:pt x="575740" y="0"/>
                </a:moveTo>
                <a:cubicBezTo>
                  <a:pt x="272351" y="135466"/>
                  <a:pt x="-31038" y="270933"/>
                  <a:pt x="33873" y="372533"/>
                </a:cubicBezTo>
                <a:cubicBezTo>
                  <a:pt x="98784" y="474133"/>
                  <a:pt x="970851" y="519289"/>
                  <a:pt x="965206" y="609600"/>
                </a:cubicBezTo>
                <a:cubicBezTo>
                  <a:pt x="959562" y="699911"/>
                  <a:pt x="-2816" y="815622"/>
                  <a:pt x="6" y="914400"/>
                </a:cubicBezTo>
                <a:cubicBezTo>
                  <a:pt x="2828" y="1013178"/>
                  <a:pt x="973673" y="1109134"/>
                  <a:pt x="982140" y="1202267"/>
                </a:cubicBezTo>
                <a:cubicBezTo>
                  <a:pt x="990607" y="1295400"/>
                  <a:pt x="53628" y="1391356"/>
                  <a:pt x="50806" y="1473200"/>
                </a:cubicBezTo>
                <a:cubicBezTo>
                  <a:pt x="47984" y="1555044"/>
                  <a:pt x="973673" y="1619955"/>
                  <a:pt x="965206" y="1693333"/>
                </a:cubicBezTo>
                <a:cubicBezTo>
                  <a:pt x="956739" y="1766711"/>
                  <a:pt x="-2816" y="1840089"/>
                  <a:pt x="6" y="1913467"/>
                </a:cubicBezTo>
                <a:cubicBezTo>
                  <a:pt x="2828" y="1986845"/>
                  <a:pt x="903118" y="2065867"/>
                  <a:pt x="982140" y="2133600"/>
                </a:cubicBezTo>
                <a:cubicBezTo>
                  <a:pt x="1061162" y="2201333"/>
                  <a:pt x="474140" y="2319867"/>
                  <a:pt x="474140" y="2319867"/>
                </a:cubicBezTo>
              </a:path>
            </a:pathLst>
          </a:custGeom>
          <a:noFill/>
          <a:ln w="25400" cap="flat" cmpd="sng" algn="ctr">
            <a:solidFill>
              <a:srgbClr val="00B050"/>
            </a:solidFill>
            <a:prstDash val="solid"/>
          </a:ln>
          <a:effectLst>
            <a:outerShdw blurRad="127000" dist="127000" dir="2700000" algn="tl" rotWithShape="0">
              <a:srgbClr val="000000">
                <a:alpha val="43000"/>
              </a:srgbClr>
            </a:outerShdw>
          </a:effectLst>
        </p:spPr>
        <p:txBody>
          <a:bodyPr rtlCol="0" anchor="ct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B50B1B">
                  <a:lumMod val="60000"/>
                  <a:lumOff val="40000"/>
                </a:srgbClr>
              </a:solidFill>
              <a:effectLst/>
              <a:uLnTx/>
              <a:uFillTx/>
              <a:latin typeface="Verdana"/>
              <a:ea typeface="+mn-ea"/>
              <a:cs typeface="+mn-cs"/>
            </a:endParaRPr>
          </a:p>
        </p:txBody>
      </p:sp>
      <p:sp>
        <p:nvSpPr>
          <p:cNvPr id="102" name="Freeform 101"/>
          <p:cNvSpPr/>
          <p:nvPr/>
        </p:nvSpPr>
        <p:spPr>
          <a:xfrm flipH="1">
            <a:off x="4050562" y="4412841"/>
            <a:ext cx="93625" cy="315372"/>
          </a:xfrm>
          <a:custGeom>
            <a:avLst/>
            <a:gdLst>
              <a:gd name="connsiteX0" fmla="*/ 575740 w 989457"/>
              <a:gd name="connsiteY0" fmla="*/ 0 h 2319867"/>
              <a:gd name="connsiteX1" fmla="*/ 33873 w 989457"/>
              <a:gd name="connsiteY1" fmla="*/ 372533 h 2319867"/>
              <a:gd name="connsiteX2" fmla="*/ 965206 w 989457"/>
              <a:gd name="connsiteY2" fmla="*/ 609600 h 2319867"/>
              <a:gd name="connsiteX3" fmla="*/ 6 w 989457"/>
              <a:gd name="connsiteY3" fmla="*/ 914400 h 2319867"/>
              <a:gd name="connsiteX4" fmla="*/ 982140 w 989457"/>
              <a:gd name="connsiteY4" fmla="*/ 1202267 h 2319867"/>
              <a:gd name="connsiteX5" fmla="*/ 50806 w 989457"/>
              <a:gd name="connsiteY5" fmla="*/ 1473200 h 2319867"/>
              <a:gd name="connsiteX6" fmla="*/ 965206 w 989457"/>
              <a:gd name="connsiteY6" fmla="*/ 1693333 h 2319867"/>
              <a:gd name="connsiteX7" fmla="*/ 6 w 989457"/>
              <a:gd name="connsiteY7" fmla="*/ 1913467 h 2319867"/>
              <a:gd name="connsiteX8" fmla="*/ 982140 w 989457"/>
              <a:gd name="connsiteY8" fmla="*/ 2133600 h 2319867"/>
              <a:gd name="connsiteX9" fmla="*/ 474140 w 989457"/>
              <a:gd name="connsiteY9" fmla="*/ 2319867 h 2319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89457" h="2319867">
                <a:moveTo>
                  <a:pt x="575740" y="0"/>
                </a:moveTo>
                <a:cubicBezTo>
                  <a:pt x="272351" y="135466"/>
                  <a:pt x="-31038" y="270933"/>
                  <a:pt x="33873" y="372533"/>
                </a:cubicBezTo>
                <a:cubicBezTo>
                  <a:pt x="98784" y="474133"/>
                  <a:pt x="970851" y="519289"/>
                  <a:pt x="965206" y="609600"/>
                </a:cubicBezTo>
                <a:cubicBezTo>
                  <a:pt x="959562" y="699911"/>
                  <a:pt x="-2816" y="815622"/>
                  <a:pt x="6" y="914400"/>
                </a:cubicBezTo>
                <a:cubicBezTo>
                  <a:pt x="2828" y="1013178"/>
                  <a:pt x="973673" y="1109134"/>
                  <a:pt x="982140" y="1202267"/>
                </a:cubicBezTo>
                <a:cubicBezTo>
                  <a:pt x="990607" y="1295400"/>
                  <a:pt x="53628" y="1391356"/>
                  <a:pt x="50806" y="1473200"/>
                </a:cubicBezTo>
                <a:cubicBezTo>
                  <a:pt x="47984" y="1555044"/>
                  <a:pt x="973673" y="1619955"/>
                  <a:pt x="965206" y="1693333"/>
                </a:cubicBezTo>
                <a:cubicBezTo>
                  <a:pt x="956739" y="1766711"/>
                  <a:pt x="-2816" y="1840089"/>
                  <a:pt x="6" y="1913467"/>
                </a:cubicBezTo>
                <a:cubicBezTo>
                  <a:pt x="2828" y="1986845"/>
                  <a:pt x="903118" y="2065867"/>
                  <a:pt x="982140" y="2133600"/>
                </a:cubicBezTo>
                <a:cubicBezTo>
                  <a:pt x="1061162" y="2201333"/>
                  <a:pt x="474140" y="2319867"/>
                  <a:pt x="474140" y="2319867"/>
                </a:cubicBezTo>
              </a:path>
            </a:pathLst>
          </a:custGeom>
          <a:noFill/>
          <a:ln w="25400" cap="flat" cmpd="sng" algn="ctr">
            <a:solidFill>
              <a:srgbClr val="00B050"/>
            </a:solidFill>
            <a:prstDash val="solid"/>
          </a:ln>
          <a:effectLst>
            <a:outerShdw blurRad="127000" dist="127000" dir="2700000" algn="tl" rotWithShape="0">
              <a:srgbClr val="000000">
                <a:alpha val="43000"/>
              </a:srgbClr>
            </a:outerShdw>
          </a:effectLst>
        </p:spPr>
        <p:txBody>
          <a:bodyPr rtlCol="0" anchor="ct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B50B1B">
                  <a:lumMod val="60000"/>
                  <a:lumOff val="40000"/>
                </a:srgbClr>
              </a:solidFill>
              <a:effectLst/>
              <a:uLnTx/>
              <a:uFillTx/>
              <a:latin typeface="Verdana"/>
              <a:ea typeface="+mn-ea"/>
              <a:cs typeface="+mn-cs"/>
            </a:endParaRPr>
          </a:p>
        </p:txBody>
      </p:sp>
      <p:sp>
        <p:nvSpPr>
          <p:cNvPr id="103" name="TextBox 102"/>
          <p:cNvSpPr txBox="1"/>
          <p:nvPr/>
        </p:nvSpPr>
        <p:spPr>
          <a:xfrm>
            <a:off x="5701466" y="2579044"/>
            <a:ext cx="699334" cy="309215"/>
          </a:xfrm>
          <a:prstGeom prst="rect">
            <a:avLst/>
          </a:prstGeom>
          <a:noFill/>
        </p:spPr>
        <p:txBody>
          <a:bodyPr wrap="none" rtlCol="0">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prstClr val="black"/>
                </a:solidFill>
                <a:effectLst/>
                <a:uLnTx/>
                <a:uFillTx/>
              </a:rPr>
              <a:t>Aggregator</a:t>
            </a:r>
            <a:endParaRPr kumimoji="0" lang="en-US" sz="1800" b="1" i="0" u="none" strike="noStrike" kern="0" cap="none" spc="0" normalizeH="0" baseline="0" noProof="0" dirty="0">
              <a:ln>
                <a:noFill/>
              </a:ln>
              <a:solidFill>
                <a:prstClr val="black"/>
              </a:solidFill>
              <a:effectLst/>
              <a:uLnTx/>
              <a:uFillTx/>
            </a:endParaRPr>
          </a:p>
        </p:txBody>
      </p:sp>
      <p:sp>
        <p:nvSpPr>
          <p:cNvPr id="104" name="TextBox 103"/>
          <p:cNvSpPr txBox="1"/>
          <p:nvPr/>
        </p:nvSpPr>
        <p:spPr>
          <a:xfrm>
            <a:off x="8226963" y="3283527"/>
            <a:ext cx="870751" cy="646331"/>
          </a:xfrm>
          <a:prstGeom prst="rect">
            <a:avLst/>
          </a:prstGeom>
          <a:noFill/>
        </p:spPr>
        <p:txBody>
          <a:bodyPr wrap="none" rtlCol="0">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prstClr val="black"/>
                </a:solidFill>
                <a:effectLst/>
                <a:uLnTx/>
                <a:uFillTx/>
              </a:rPr>
              <a:t>Index</a:t>
            </a:r>
          </a:p>
          <a:p>
            <a:pPr marL="0" marR="0" lvl="0" indent="0" algn="ctr" defTabSz="457200" eaLnBrk="1" fontAlgn="auto" latinLnBrk="0" hangingPunct="1">
              <a:lnSpc>
                <a:spcPct val="100000"/>
              </a:lnSpc>
              <a:spcBef>
                <a:spcPts val="0"/>
              </a:spcBef>
              <a:spcAft>
                <a:spcPts val="0"/>
              </a:spcAft>
              <a:buClrTx/>
              <a:buSzTx/>
              <a:buFontTx/>
              <a:buNone/>
              <a:tabLst/>
              <a:defRPr/>
            </a:pPr>
            <a:r>
              <a:rPr lang="en-US" b="1" kern="0" dirty="0">
                <a:solidFill>
                  <a:prstClr val="black"/>
                </a:solidFill>
              </a:rPr>
              <a:t>s</a:t>
            </a:r>
            <a:r>
              <a:rPr kumimoji="0" lang="en-US" sz="1800" b="1" i="0" u="none" strike="noStrike" kern="0" cap="none" spc="0" normalizeH="0" baseline="0" noProof="0" dirty="0" err="1" smtClean="0">
                <a:ln>
                  <a:noFill/>
                </a:ln>
                <a:solidFill>
                  <a:prstClr val="black"/>
                </a:solidFill>
                <a:effectLst/>
                <a:uLnTx/>
                <a:uFillTx/>
              </a:rPr>
              <a:t>ervers</a:t>
            </a:r>
            <a:endParaRPr kumimoji="0" lang="en-US" sz="1800" b="1" i="0" u="none" strike="noStrike" kern="0" cap="none" spc="0" normalizeH="0" baseline="0" noProof="0" dirty="0">
              <a:ln>
                <a:noFill/>
              </a:ln>
              <a:solidFill>
                <a:prstClr val="black"/>
              </a:solidFill>
              <a:effectLst/>
              <a:uLnTx/>
              <a:uFillTx/>
            </a:endParaRPr>
          </a:p>
        </p:txBody>
      </p:sp>
      <p:sp>
        <p:nvSpPr>
          <p:cNvPr id="105" name="Freeform 104"/>
          <p:cNvSpPr/>
          <p:nvPr/>
        </p:nvSpPr>
        <p:spPr>
          <a:xfrm flipH="1">
            <a:off x="5155877" y="4415955"/>
            <a:ext cx="93625" cy="315372"/>
          </a:xfrm>
          <a:custGeom>
            <a:avLst/>
            <a:gdLst>
              <a:gd name="connsiteX0" fmla="*/ 575740 w 989457"/>
              <a:gd name="connsiteY0" fmla="*/ 0 h 2319867"/>
              <a:gd name="connsiteX1" fmla="*/ 33873 w 989457"/>
              <a:gd name="connsiteY1" fmla="*/ 372533 h 2319867"/>
              <a:gd name="connsiteX2" fmla="*/ 965206 w 989457"/>
              <a:gd name="connsiteY2" fmla="*/ 609600 h 2319867"/>
              <a:gd name="connsiteX3" fmla="*/ 6 w 989457"/>
              <a:gd name="connsiteY3" fmla="*/ 914400 h 2319867"/>
              <a:gd name="connsiteX4" fmla="*/ 982140 w 989457"/>
              <a:gd name="connsiteY4" fmla="*/ 1202267 h 2319867"/>
              <a:gd name="connsiteX5" fmla="*/ 50806 w 989457"/>
              <a:gd name="connsiteY5" fmla="*/ 1473200 h 2319867"/>
              <a:gd name="connsiteX6" fmla="*/ 965206 w 989457"/>
              <a:gd name="connsiteY6" fmla="*/ 1693333 h 2319867"/>
              <a:gd name="connsiteX7" fmla="*/ 6 w 989457"/>
              <a:gd name="connsiteY7" fmla="*/ 1913467 h 2319867"/>
              <a:gd name="connsiteX8" fmla="*/ 982140 w 989457"/>
              <a:gd name="connsiteY8" fmla="*/ 2133600 h 2319867"/>
              <a:gd name="connsiteX9" fmla="*/ 474140 w 989457"/>
              <a:gd name="connsiteY9" fmla="*/ 2319867 h 2319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89457" h="2319867">
                <a:moveTo>
                  <a:pt x="575740" y="0"/>
                </a:moveTo>
                <a:cubicBezTo>
                  <a:pt x="272351" y="135466"/>
                  <a:pt x="-31038" y="270933"/>
                  <a:pt x="33873" y="372533"/>
                </a:cubicBezTo>
                <a:cubicBezTo>
                  <a:pt x="98784" y="474133"/>
                  <a:pt x="970851" y="519289"/>
                  <a:pt x="965206" y="609600"/>
                </a:cubicBezTo>
                <a:cubicBezTo>
                  <a:pt x="959562" y="699911"/>
                  <a:pt x="-2816" y="815622"/>
                  <a:pt x="6" y="914400"/>
                </a:cubicBezTo>
                <a:cubicBezTo>
                  <a:pt x="2828" y="1013178"/>
                  <a:pt x="973673" y="1109134"/>
                  <a:pt x="982140" y="1202267"/>
                </a:cubicBezTo>
                <a:cubicBezTo>
                  <a:pt x="990607" y="1295400"/>
                  <a:pt x="53628" y="1391356"/>
                  <a:pt x="50806" y="1473200"/>
                </a:cubicBezTo>
                <a:cubicBezTo>
                  <a:pt x="47984" y="1555044"/>
                  <a:pt x="973673" y="1619955"/>
                  <a:pt x="965206" y="1693333"/>
                </a:cubicBezTo>
                <a:cubicBezTo>
                  <a:pt x="956739" y="1766711"/>
                  <a:pt x="-2816" y="1840089"/>
                  <a:pt x="6" y="1913467"/>
                </a:cubicBezTo>
                <a:cubicBezTo>
                  <a:pt x="2828" y="1986845"/>
                  <a:pt x="903118" y="2065867"/>
                  <a:pt x="982140" y="2133600"/>
                </a:cubicBezTo>
                <a:cubicBezTo>
                  <a:pt x="1061162" y="2201333"/>
                  <a:pt x="474140" y="2319867"/>
                  <a:pt x="474140" y="2319867"/>
                </a:cubicBezTo>
              </a:path>
            </a:pathLst>
          </a:custGeom>
          <a:noFill/>
          <a:ln w="25400" cap="flat" cmpd="sng" algn="ctr">
            <a:solidFill>
              <a:srgbClr val="00B050"/>
            </a:solidFill>
            <a:prstDash val="solid"/>
          </a:ln>
          <a:effectLst>
            <a:outerShdw blurRad="127000" dist="127000" dir="2700000" algn="tl" rotWithShape="0">
              <a:srgbClr val="000000">
                <a:alpha val="43000"/>
              </a:srgbClr>
            </a:outerShdw>
          </a:effectLst>
        </p:spPr>
        <p:txBody>
          <a:bodyPr rtlCol="0" anchor="ct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B50B1B">
                  <a:lumMod val="60000"/>
                  <a:lumOff val="40000"/>
                </a:srgbClr>
              </a:solidFill>
              <a:effectLst/>
              <a:uLnTx/>
              <a:uFillTx/>
              <a:latin typeface="Verdana"/>
              <a:ea typeface="+mn-ea"/>
              <a:cs typeface="+mn-cs"/>
            </a:endParaRPr>
          </a:p>
        </p:txBody>
      </p:sp>
      <p:sp>
        <p:nvSpPr>
          <p:cNvPr id="106" name="Freeform 105"/>
          <p:cNvSpPr/>
          <p:nvPr/>
        </p:nvSpPr>
        <p:spPr>
          <a:xfrm flipH="1">
            <a:off x="5915899" y="4415955"/>
            <a:ext cx="93625" cy="315372"/>
          </a:xfrm>
          <a:custGeom>
            <a:avLst/>
            <a:gdLst>
              <a:gd name="connsiteX0" fmla="*/ 575740 w 989457"/>
              <a:gd name="connsiteY0" fmla="*/ 0 h 2319867"/>
              <a:gd name="connsiteX1" fmla="*/ 33873 w 989457"/>
              <a:gd name="connsiteY1" fmla="*/ 372533 h 2319867"/>
              <a:gd name="connsiteX2" fmla="*/ 965206 w 989457"/>
              <a:gd name="connsiteY2" fmla="*/ 609600 h 2319867"/>
              <a:gd name="connsiteX3" fmla="*/ 6 w 989457"/>
              <a:gd name="connsiteY3" fmla="*/ 914400 h 2319867"/>
              <a:gd name="connsiteX4" fmla="*/ 982140 w 989457"/>
              <a:gd name="connsiteY4" fmla="*/ 1202267 h 2319867"/>
              <a:gd name="connsiteX5" fmla="*/ 50806 w 989457"/>
              <a:gd name="connsiteY5" fmla="*/ 1473200 h 2319867"/>
              <a:gd name="connsiteX6" fmla="*/ 965206 w 989457"/>
              <a:gd name="connsiteY6" fmla="*/ 1693333 h 2319867"/>
              <a:gd name="connsiteX7" fmla="*/ 6 w 989457"/>
              <a:gd name="connsiteY7" fmla="*/ 1913467 h 2319867"/>
              <a:gd name="connsiteX8" fmla="*/ 982140 w 989457"/>
              <a:gd name="connsiteY8" fmla="*/ 2133600 h 2319867"/>
              <a:gd name="connsiteX9" fmla="*/ 474140 w 989457"/>
              <a:gd name="connsiteY9" fmla="*/ 2319867 h 2319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89457" h="2319867">
                <a:moveTo>
                  <a:pt x="575740" y="0"/>
                </a:moveTo>
                <a:cubicBezTo>
                  <a:pt x="272351" y="135466"/>
                  <a:pt x="-31038" y="270933"/>
                  <a:pt x="33873" y="372533"/>
                </a:cubicBezTo>
                <a:cubicBezTo>
                  <a:pt x="98784" y="474133"/>
                  <a:pt x="970851" y="519289"/>
                  <a:pt x="965206" y="609600"/>
                </a:cubicBezTo>
                <a:cubicBezTo>
                  <a:pt x="959562" y="699911"/>
                  <a:pt x="-2816" y="815622"/>
                  <a:pt x="6" y="914400"/>
                </a:cubicBezTo>
                <a:cubicBezTo>
                  <a:pt x="2828" y="1013178"/>
                  <a:pt x="973673" y="1109134"/>
                  <a:pt x="982140" y="1202267"/>
                </a:cubicBezTo>
                <a:cubicBezTo>
                  <a:pt x="990607" y="1295400"/>
                  <a:pt x="53628" y="1391356"/>
                  <a:pt x="50806" y="1473200"/>
                </a:cubicBezTo>
                <a:cubicBezTo>
                  <a:pt x="47984" y="1555044"/>
                  <a:pt x="973673" y="1619955"/>
                  <a:pt x="965206" y="1693333"/>
                </a:cubicBezTo>
                <a:cubicBezTo>
                  <a:pt x="956739" y="1766711"/>
                  <a:pt x="-2816" y="1840089"/>
                  <a:pt x="6" y="1913467"/>
                </a:cubicBezTo>
                <a:cubicBezTo>
                  <a:pt x="2828" y="1986845"/>
                  <a:pt x="903118" y="2065867"/>
                  <a:pt x="982140" y="2133600"/>
                </a:cubicBezTo>
                <a:cubicBezTo>
                  <a:pt x="1061162" y="2201333"/>
                  <a:pt x="474140" y="2319867"/>
                  <a:pt x="474140" y="2319867"/>
                </a:cubicBezTo>
              </a:path>
            </a:pathLst>
          </a:custGeom>
          <a:noFill/>
          <a:ln w="25400" cap="flat" cmpd="sng" algn="ctr">
            <a:solidFill>
              <a:srgbClr val="00B050"/>
            </a:solidFill>
            <a:prstDash val="solid"/>
          </a:ln>
          <a:effectLst>
            <a:outerShdw blurRad="127000" dist="127000" dir="2700000" algn="tl" rotWithShape="0">
              <a:srgbClr val="000000">
                <a:alpha val="43000"/>
              </a:srgbClr>
            </a:outerShdw>
          </a:effectLst>
        </p:spPr>
        <p:txBody>
          <a:bodyPr rtlCol="0" anchor="ct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B50B1B">
                  <a:lumMod val="60000"/>
                  <a:lumOff val="40000"/>
                </a:srgbClr>
              </a:solidFill>
              <a:effectLst/>
              <a:uLnTx/>
              <a:uFillTx/>
              <a:latin typeface="Verdana"/>
              <a:ea typeface="+mn-ea"/>
              <a:cs typeface="+mn-cs"/>
            </a:endParaRPr>
          </a:p>
        </p:txBody>
      </p:sp>
      <p:sp>
        <p:nvSpPr>
          <p:cNvPr id="107" name="Freeform 106"/>
          <p:cNvSpPr/>
          <p:nvPr/>
        </p:nvSpPr>
        <p:spPr>
          <a:xfrm flipH="1">
            <a:off x="6691720" y="4415955"/>
            <a:ext cx="93625" cy="315372"/>
          </a:xfrm>
          <a:custGeom>
            <a:avLst/>
            <a:gdLst>
              <a:gd name="connsiteX0" fmla="*/ 575740 w 989457"/>
              <a:gd name="connsiteY0" fmla="*/ 0 h 2319867"/>
              <a:gd name="connsiteX1" fmla="*/ 33873 w 989457"/>
              <a:gd name="connsiteY1" fmla="*/ 372533 h 2319867"/>
              <a:gd name="connsiteX2" fmla="*/ 965206 w 989457"/>
              <a:gd name="connsiteY2" fmla="*/ 609600 h 2319867"/>
              <a:gd name="connsiteX3" fmla="*/ 6 w 989457"/>
              <a:gd name="connsiteY3" fmla="*/ 914400 h 2319867"/>
              <a:gd name="connsiteX4" fmla="*/ 982140 w 989457"/>
              <a:gd name="connsiteY4" fmla="*/ 1202267 h 2319867"/>
              <a:gd name="connsiteX5" fmla="*/ 50806 w 989457"/>
              <a:gd name="connsiteY5" fmla="*/ 1473200 h 2319867"/>
              <a:gd name="connsiteX6" fmla="*/ 965206 w 989457"/>
              <a:gd name="connsiteY6" fmla="*/ 1693333 h 2319867"/>
              <a:gd name="connsiteX7" fmla="*/ 6 w 989457"/>
              <a:gd name="connsiteY7" fmla="*/ 1913467 h 2319867"/>
              <a:gd name="connsiteX8" fmla="*/ 982140 w 989457"/>
              <a:gd name="connsiteY8" fmla="*/ 2133600 h 2319867"/>
              <a:gd name="connsiteX9" fmla="*/ 474140 w 989457"/>
              <a:gd name="connsiteY9" fmla="*/ 2319867 h 2319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89457" h="2319867">
                <a:moveTo>
                  <a:pt x="575740" y="0"/>
                </a:moveTo>
                <a:cubicBezTo>
                  <a:pt x="272351" y="135466"/>
                  <a:pt x="-31038" y="270933"/>
                  <a:pt x="33873" y="372533"/>
                </a:cubicBezTo>
                <a:cubicBezTo>
                  <a:pt x="98784" y="474133"/>
                  <a:pt x="970851" y="519289"/>
                  <a:pt x="965206" y="609600"/>
                </a:cubicBezTo>
                <a:cubicBezTo>
                  <a:pt x="959562" y="699911"/>
                  <a:pt x="-2816" y="815622"/>
                  <a:pt x="6" y="914400"/>
                </a:cubicBezTo>
                <a:cubicBezTo>
                  <a:pt x="2828" y="1013178"/>
                  <a:pt x="973673" y="1109134"/>
                  <a:pt x="982140" y="1202267"/>
                </a:cubicBezTo>
                <a:cubicBezTo>
                  <a:pt x="990607" y="1295400"/>
                  <a:pt x="53628" y="1391356"/>
                  <a:pt x="50806" y="1473200"/>
                </a:cubicBezTo>
                <a:cubicBezTo>
                  <a:pt x="47984" y="1555044"/>
                  <a:pt x="973673" y="1619955"/>
                  <a:pt x="965206" y="1693333"/>
                </a:cubicBezTo>
                <a:cubicBezTo>
                  <a:pt x="956739" y="1766711"/>
                  <a:pt x="-2816" y="1840089"/>
                  <a:pt x="6" y="1913467"/>
                </a:cubicBezTo>
                <a:cubicBezTo>
                  <a:pt x="2828" y="1986845"/>
                  <a:pt x="903118" y="2065867"/>
                  <a:pt x="982140" y="2133600"/>
                </a:cubicBezTo>
                <a:cubicBezTo>
                  <a:pt x="1061162" y="2201333"/>
                  <a:pt x="474140" y="2319867"/>
                  <a:pt x="474140" y="2319867"/>
                </a:cubicBezTo>
              </a:path>
            </a:pathLst>
          </a:custGeom>
          <a:noFill/>
          <a:ln w="25400" cap="flat" cmpd="sng" algn="ctr">
            <a:solidFill>
              <a:srgbClr val="00B050"/>
            </a:solidFill>
            <a:prstDash val="solid"/>
          </a:ln>
          <a:effectLst>
            <a:outerShdw blurRad="127000" dist="127000" dir="2700000" algn="tl" rotWithShape="0">
              <a:srgbClr val="000000">
                <a:alpha val="43000"/>
              </a:srgbClr>
            </a:outerShdw>
          </a:effectLst>
        </p:spPr>
        <p:txBody>
          <a:bodyPr rtlCol="0" anchor="ct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B50B1B">
                  <a:lumMod val="60000"/>
                  <a:lumOff val="40000"/>
                </a:srgbClr>
              </a:solidFill>
              <a:effectLst/>
              <a:uLnTx/>
              <a:uFillTx/>
              <a:latin typeface="Verdana"/>
              <a:ea typeface="+mn-ea"/>
              <a:cs typeface="+mn-cs"/>
            </a:endParaRPr>
          </a:p>
        </p:txBody>
      </p:sp>
      <p:sp>
        <p:nvSpPr>
          <p:cNvPr id="108" name="Freeform 107"/>
          <p:cNvSpPr/>
          <p:nvPr/>
        </p:nvSpPr>
        <p:spPr>
          <a:xfrm flipH="1">
            <a:off x="7451740" y="4404589"/>
            <a:ext cx="93625" cy="1143253"/>
          </a:xfrm>
          <a:custGeom>
            <a:avLst/>
            <a:gdLst>
              <a:gd name="connsiteX0" fmla="*/ 575740 w 989457"/>
              <a:gd name="connsiteY0" fmla="*/ 0 h 2319867"/>
              <a:gd name="connsiteX1" fmla="*/ 33873 w 989457"/>
              <a:gd name="connsiteY1" fmla="*/ 372533 h 2319867"/>
              <a:gd name="connsiteX2" fmla="*/ 965206 w 989457"/>
              <a:gd name="connsiteY2" fmla="*/ 609600 h 2319867"/>
              <a:gd name="connsiteX3" fmla="*/ 6 w 989457"/>
              <a:gd name="connsiteY3" fmla="*/ 914400 h 2319867"/>
              <a:gd name="connsiteX4" fmla="*/ 982140 w 989457"/>
              <a:gd name="connsiteY4" fmla="*/ 1202267 h 2319867"/>
              <a:gd name="connsiteX5" fmla="*/ 50806 w 989457"/>
              <a:gd name="connsiteY5" fmla="*/ 1473200 h 2319867"/>
              <a:gd name="connsiteX6" fmla="*/ 965206 w 989457"/>
              <a:gd name="connsiteY6" fmla="*/ 1693333 h 2319867"/>
              <a:gd name="connsiteX7" fmla="*/ 6 w 989457"/>
              <a:gd name="connsiteY7" fmla="*/ 1913467 h 2319867"/>
              <a:gd name="connsiteX8" fmla="*/ 982140 w 989457"/>
              <a:gd name="connsiteY8" fmla="*/ 2133600 h 2319867"/>
              <a:gd name="connsiteX9" fmla="*/ 474140 w 989457"/>
              <a:gd name="connsiteY9" fmla="*/ 2319867 h 2319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89457" h="2319867">
                <a:moveTo>
                  <a:pt x="575740" y="0"/>
                </a:moveTo>
                <a:cubicBezTo>
                  <a:pt x="272351" y="135466"/>
                  <a:pt x="-31038" y="270933"/>
                  <a:pt x="33873" y="372533"/>
                </a:cubicBezTo>
                <a:cubicBezTo>
                  <a:pt x="98784" y="474133"/>
                  <a:pt x="970851" y="519289"/>
                  <a:pt x="965206" y="609600"/>
                </a:cubicBezTo>
                <a:cubicBezTo>
                  <a:pt x="959562" y="699911"/>
                  <a:pt x="-2816" y="815622"/>
                  <a:pt x="6" y="914400"/>
                </a:cubicBezTo>
                <a:cubicBezTo>
                  <a:pt x="2828" y="1013178"/>
                  <a:pt x="973673" y="1109134"/>
                  <a:pt x="982140" y="1202267"/>
                </a:cubicBezTo>
                <a:cubicBezTo>
                  <a:pt x="990607" y="1295400"/>
                  <a:pt x="53628" y="1391356"/>
                  <a:pt x="50806" y="1473200"/>
                </a:cubicBezTo>
                <a:cubicBezTo>
                  <a:pt x="47984" y="1555044"/>
                  <a:pt x="973673" y="1619955"/>
                  <a:pt x="965206" y="1693333"/>
                </a:cubicBezTo>
                <a:cubicBezTo>
                  <a:pt x="956739" y="1766711"/>
                  <a:pt x="-2816" y="1840089"/>
                  <a:pt x="6" y="1913467"/>
                </a:cubicBezTo>
                <a:cubicBezTo>
                  <a:pt x="2828" y="1986845"/>
                  <a:pt x="903118" y="2065867"/>
                  <a:pt x="982140" y="2133600"/>
                </a:cubicBezTo>
                <a:cubicBezTo>
                  <a:pt x="1061162" y="2201333"/>
                  <a:pt x="474140" y="2319867"/>
                  <a:pt x="474140" y="2319867"/>
                </a:cubicBezTo>
              </a:path>
            </a:pathLst>
          </a:custGeom>
          <a:noFill/>
          <a:ln w="25400" cap="flat" cmpd="sng" algn="ctr">
            <a:solidFill>
              <a:srgbClr val="00B050"/>
            </a:solidFill>
            <a:prstDash val="solid"/>
          </a:ln>
          <a:effectLst>
            <a:outerShdw blurRad="127000" dist="127000" dir="2700000" algn="tl" rotWithShape="0">
              <a:srgbClr val="000000">
                <a:alpha val="43000"/>
              </a:srgbClr>
            </a:outerShdw>
          </a:effectLst>
        </p:spPr>
        <p:txBody>
          <a:bodyPr rtlCol="0" anchor="ct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B50B1B">
                  <a:lumMod val="60000"/>
                  <a:lumOff val="40000"/>
                </a:srgbClr>
              </a:solidFill>
              <a:effectLst/>
              <a:uLnTx/>
              <a:uFillTx/>
              <a:latin typeface="Verdana"/>
              <a:ea typeface="+mn-ea"/>
              <a:cs typeface="+mn-cs"/>
            </a:endParaRPr>
          </a:p>
        </p:txBody>
      </p:sp>
      <p:sp>
        <p:nvSpPr>
          <p:cNvPr id="109" name="Freeform 108"/>
          <p:cNvSpPr/>
          <p:nvPr/>
        </p:nvSpPr>
        <p:spPr>
          <a:xfrm flipH="1">
            <a:off x="8151482" y="4412841"/>
            <a:ext cx="93625" cy="315372"/>
          </a:xfrm>
          <a:custGeom>
            <a:avLst/>
            <a:gdLst>
              <a:gd name="connsiteX0" fmla="*/ 575740 w 989457"/>
              <a:gd name="connsiteY0" fmla="*/ 0 h 2319867"/>
              <a:gd name="connsiteX1" fmla="*/ 33873 w 989457"/>
              <a:gd name="connsiteY1" fmla="*/ 372533 h 2319867"/>
              <a:gd name="connsiteX2" fmla="*/ 965206 w 989457"/>
              <a:gd name="connsiteY2" fmla="*/ 609600 h 2319867"/>
              <a:gd name="connsiteX3" fmla="*/ 6 w 989457"/>
              <a:gd name="connsiteY3" fmla="*/ 914400 h 2319867"/>
              <a:gd name="connsiteX4" fmla="*/ 982140 w 989457"/>
              <a:gd name="connsiteY4" fmla="*/ 1202267 h 2319867"/>
              <a:gd name="connsiteX5" fmla="*/ 50806 w 989457"/>
              <a:gd name="connsiteY5" fmla="*/ 1473200 h 2319867"/>
              <a:gd name="connsiteX6" fmla="*/ 965206 w 989457"/>
              <a:gd name="connsiteY6" fmla="*/ 1693333 h 2319867"/>
              <a:gd name="connsiteX7" fmla="*/ 6 w 989457"/>
              <a:gd name="connsiteY7" fmla="*/ 1913467 h 2319867"/>
              <a:gd name="connsiteX8" fmla="*/ 982140 w 989457"/>
              <a:gd name="connsiteY8" fmla="*/ 2133600 h 2319867"/>
              <a:gd name="connsiteX9" fmla="*/ 474140 w 989457"/>
              <a:gd name="connsiteY9" fmla="*/ 2319867 h 2319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89457" h="2319867">
                <a:moveTo>
                  <a:pt x="575740" y="0"/>
                </a:moveTo>
                <a:cubicBezTo>
                  <a:pt x="272351" y="135466"/>
                  <a:pt x="-31038" y="270933"/>
                  <a:pt x="33873" y="372533"/>
                </a:cubicBezTo>
                <a:cubicBezTo>
                  <a:pt x="98784" y="474133"/>
                  <a:pt x="970851" y="519289"/>
                  <a:pt x="965206" y="609600"/>
                </a:cubicBezTo>
                <a:cubicBezTo>
                  <a:pt x="959562" y="699911"/>
                  <a:pt x="-2816" y="815622"/>
                  <a:pt x="6" y="914400"/>
                </a:cubicBezTo>
                <a:cubicBezTo>
                  <a:pt x="2828" y="1013178"/>
                  <a:pt x="973673" y="1109134"/>
                  <a:pt x="982140" y="1202267"/>
                </a:cubicBezTo>
                <a:cubicBezTo>
                  <a:pt x="990607" y="1295400"/>
                  <a:pt x="53628" y="1391356"/>
                  <a:pt x="50806" y="1473200"/>
                </a:cubicBezTo>
                <a:cubicBezTo>
                  <a:pt x="47984" y="1555044"/>
                  <a:pt x="973673" y="1619955"/>
                  <a:pt x="965206" y="1693333"/>
                </a:cubicBezTo>
                <a:cubicBezTo>
                  <a:pt x="956739" y="1766711"/>
                  <a:pt x="-2816" y="1840089"/>
                  <a:pt x="6" y="1913467"/>
                </a:cubicBezTo>
                <a:cubicBezTo>
                  <a:pt x="2828" y="1986845"/>
                  <a:pt x="903118" y="2065867"/>
                  <a:pt x="982140" y="2133600"/>
                </a:cubicBezTo>
                <a:cubicBezTo>
                  <a:pt x="1061162" y="2201333"/>
                  <a:pt x="474140" y="2319867"/>
                  <a:pt x="474140" y="2319867"/>
                </a:cubicBezTo>
              </a:path>
            </a:pathLst>
          </a:custGeom>
          <a:noFill/>
          <a:ln w="25400" cap="flat" cmpd="sng" algn="ctr">
            <a:solidFill>
              <a:srgbClr val="00B050"/>
            </a:solidFill>
            <a:prstDash val="solid"/>
          </a:ln>
          <a:effectLst>
            <a:outerShdw blurRad="127000" dist="127000" dir="2700000" algn="tl" rotWithShape="0">
              <a:srgbClr val="000000">
                <a:alpha val="43000"/>
              </a:srgbClr>
            </a:outerShdw>
          </a:effectLst>
        </p:spPr>
        <p:txBody>
          <a:bodyPr rtlCol="0" anchor="ct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B50B1B">
                  <a:lumMod val="60000"/>
                  <a:lumOff val="40000"/>
                </a:srgbClr>
              </a:solidFill>
              <a:effectLst/>
              <a:uLnTx/>
              <a:uFillTx/>
              <a:latin typeface="Verdana"/>
              <a:ea typeface="+mn-ea"/>
              <a:cs typeface="+mn-cs"/>
            </a:endParaRPr>
          </a:p>
        </p:txBody>
      </p:sp>
      <p:cxnSp>
        <p:nvCxnSpPr>
          <p:cNvPr id="110" name="Straight Arrow Connector 109"/>
          <p:cNvCxnSpPr/>
          <p:nvPr/>
        </p:nvCxnSpPr>
        <p:spPr>
          <a:xfrm>
            <a:off x="2680570" y="2095748"/>
            <a:ext cx="0" cy="315603"/>
          </a:xfrm>
          <a:prstGeom prst="straightConnector1">
            <a:avLst/>
          </a:prstGeom>
          <a:ln>
            <a:headEnd type="arrow" w="med" len="med"/>
            <a:tailEnd type="none" w="med" len="med"/>
          </a:ln>
        </p:spPr>
        <p:style>
          <a:lnRef idx="2">
            <a:schemeClr val="accent4"/>
          </a:lnRef>
          <a:fillRef idx="0">
            <a:schemeClr val="accent4"/>
          </a:fillRef>
          <a:effectRef idx="1">
            <a:schemeClr val="accent4"/>
          </a:effectRef>
          <a:fontRef idx="minor">
            <a:schemeClr val="tx1"/>
          </a:fontRef>
        </p:style>
      </p:cxnSp>
      <p:cxnSp>
        <p:nvCxnSpPr>
          <p:cNvPr id="111" name="Straight Arrow Connector 110"/>
          <p:cNvCxnSpPr/>
          <p:nvPr/>
        </p:nvCxnSpPr>
        <p:spPr>
          <a:xfrm>
            <a:off x="6781800" y="2095747"/>
            <a:ext cx="0" cy="315603"/>
          </a:xfrm>
          <a:prstGeom prst="straightConnector1">
            <a:avLst/>
          </a:prstGeom>
          <a:ln>
            <a:headEnd type="arrow" w="med" len="med"/>
            <a:tailEnd type="none" w="med" len="med"/>
          </a:ln>
        </p:spPr>
        <p:style>
          <a:lnRef idx="2">
            <a:schemeClr val="accent4"/>
          </a:lnRef>
          <a:fillRef idx="0">
            <a:schemeClr val="accent4"/>
          </a:fillRef>
          <a:effectRef idx="1">
            <a:schemeClr val="accent4"/>
          </a:effectRef>
          <a:fontRef idx="minor">
            <a:schemeClr val="tx1"/>
          </a:fontRef>
        </p:style>
      </p:cxnSp>
      <p:sp>
        <p:nvSpPr>
          <p:cNvPr id="112" name="Rectangle 111"/>
          <p:cNvSpPr/>
          <p:nvPr/>
        </p:nvSpPr>
        <p:spPr>
          <a:xfrm>
            <a:off x="1573957" y="1524000"/>
            <a:ext cx="2252863" cy="564820"/>
          </a:xfrm>
          <a:prstGeom prst="rect">
            <a:avLst/>
          </a:prstGeom>
          <a:noFill/>
          <a:ln w="15875">
            <a:noFill/>
          </a:ln>
          <a:effectLst/>
        </p:spPr>
        <p:style>
          <a:lnRef idx="1">
            <a:schemeClr val="accent1"/>
          </a:lnRef>
          <a:fillRef idx="2">
            <a:schemeClr val="accent1"/>
          </a:fillRef>
          <a:effectRef idx="1">
            <a:schemeClr val="accent1"/>
          </a:effectRef>
          <a:fontRef idx="minor">
            <a:schemeClr val="dk1"/>
          </a:fontRef>
        </p:style>
        <p:txBody>
          <a:bodyPr rtlCol="0" anchor="ctr"/>
          <a:lstStyle/>
          <a:p>
            <a:pPr algn="ctr"/>
            <a:r>
              <a:rPr lang="en-US" altLang="ko-KR" sz="2000" b="1" dirty="0" smtClean="0">
                <a:solidFill>
                  <a:schemeClr val="accent4"/>
                </a:solidFill>
              </a:rPr>
              <a:t>Fast response</a:t>
            </a:r>
            <a:endParaRPr lang="ko-KR" altLang="en-US" sz="2000" b="1" dirty="0">
              <a:solidFill>
                <a:schemeClr val="accent4"/>
              </a:solidFill>
            </a:endParaRPr>
          </a:p>
        </p:txBody>
      </p:sp>
      <p:sp>
        <p:nvSpPr>
          <p:cNvPr id="113" name="Rectangle 112"/>
          <p:cNvSpPr/>
          <p:nvPr/>
        </p:nvSpPr>
        <p:spPr>
          <a:xfrm>
            <a:off x="5340390" y="1530927"/>
            <a:ext cx="2904717" cy="564820"/>
          </a:xfrm>
          <a:prstGeom prst="rect">
            <a:avLst/>
          </a:prstGeom>
          <a:noFill/>
          <a:ln w="15875">
            <a:noFill/>
          </a:ln>
          <a:effectLst/>
        </p:spPr>
        <p:style>
          <a:lnRef idx="1">
            <a:schemeClr val="accent1"/>
          </a:lnRef>
          <a:fillRef idx="2">
            <a:schemeClr val="accent1"/>
          </a:fillRef>
          <a:effectRef idx="1">
            <a:schemeClr val="accent1"/>
          </a:effectRef>
          <a:fontRef idx="minor">
            <a:schemeClr val="dk1"/>
          </a:fontRef>
        </p:style>
        <p:txBody>
          <a:bodyPr rtlCol="0" anchor="ctr"/>
          <a:lstStyle/>
          <a:p>
            <a:pPr algn="ctr"/>
            <a:r>
              <a:rPr lang="en-US" altLang="ko-KR" sz="2000" b="1" dirty="0" smtClean="0">
                <a:solidFill>
                  <a:schemeClr val="accent4"/>
                </a:solidFill>
              </a:rPr>
              <a:t>Slow response</a:t>
            </a:r>
            <a:endParaRPr lang="ko-KR" altLang="en-US" sz="2000" b="1" dirty="0">
              <a:solidFill>
                <a:schemeClr val="accent4"/>
              </a:solidFill>
            </a:endParaRPr>
          </a:p>
        </p:txBody>
      </p:sp>
      <p:sp>
        <p:nvSpPr>
          <p:cNvPr id="47" name="Slide Number Placeholder 3"/>
          <p:cNvSpPr>
            <a:spLocks noGrp="1"/>
          </p:cNvSpPr>
          <p:nvPr>
            <p:ph type="sldNum" sz="quarter" idx="12"/>
          </p:nvPr>
        </p:nvSpPr>
        <p:spPr>
          <a:xfrm>
            <a:off x="6553200" y="6356350"/>
            <a:ext cx="2133600" cy="365125"/>
          </a:xfrm>
        </p:spPr>
        <p:txBody>
          <a:bodyPr/>
          <a:lstStyle/>
          <a:p>
            <a:fld id="{62B42581-2393-4382-BFCF-F1A34541B37E}" type="slidenum">
              <a:rPr lang="en-US" smtClean="0"/>
              <a:pPr/>
              <a:t>7</a:t>
            </a:fld>
            <a:endParaRPr lang="en-US" dirty="0"/>
          </a:p>
        </p:txBody>
      </p:sp>
      <p:sp>
        <p:nvSpPr>
          <p:cNvPr id="3" name="Title 2"/>
          <p:cNvSpPr>
            <a:spLocks noGrp="1"/>
          </p:cNvSpPr>
          <p:nvPr>
            <p:ph type="title"/>
          </p:nvPr>
        </p:nvSpPr>
        <p:spPr/>
        <p:txBody>
          <a:bodyPr>
            <a:normAutofit/>
          </a:bodyPr>
          <a:lstStyle/>
          <a:p>
            <a:r>
              <a:rPr lang="en-US" dirty="0" smtClean="0"/>
              <a:t>Examples</a:t>
            </a:r>
            <a:endParaRPr lang="en-US" dirty="0"/>
          </a:p>
        </p:txBody>
      </p:sp>
      <p:sp>
        <p:nvSpPr>
          <p:cNvPr id="51" name="Rectangle 50"/>
          <p:cNvSpPr/>
          <p:nvPr/>
        </p:nvSpPr>
        <p:spPr>
          <a:xfrm>
            <a:off x="457200" y="5301169"/>
            <a:ext cx="6343858" cy="1175831"/>
          </a:xfrm>
          <a:prstGeom prst="rect">
            <a:avLst/>
          </a:prstGeom>
          <a:noFill/>
          <a:ln w="15875">
            <a:noFill/>
          </a:ln>
          <a:effectLst/>
        </p:spPr>
        <p:style>
          <a:lnRef idx="1">
            <a:schemeClr val="accent1"/>
          </a:lnRef>
          <a:fillRef idx="2">
            <a:schemeClr val="accent1"/>
          </a:fillRef>
          <a:effectRef idx="1">
            <a:schemeClr val="accent1"/>
          </a:effectRef>
          <a:fontRef idx="minor">
            <a:schemeClr val="dk1"/>
          </a:fontRef>
        </p:style>
        <p:txBody>
          <a:bodyPr rtlCol="0" anchor="ctr"/>
          <a:lstStyle/>
          <a:p>
            <a:pPr marL="342900" indent="-342900">
              <a:buClr>
                <a:schemeClr val="bg1"/>
              </a:buClr>
              <a:buFont typeface="Arial" panose="020B0604020202020204" pitchFamily="34" charset="0"/>
              <a:buChar char="•"/>
            </a:pPr>
            <a:r>
              <a:rPr lang="en-US" altLang="ko-KR" sz="2200" dirty="0" smtClean="0"/>
              <a:t>Terminate long query in the middle of processing</a:t>
            </a:r>
          </a:p>
          <a:p>
            <a:pPr lvl="1"/>
            <a:r>
              <a:rPr lang="en-US" altLang="ko-KR" sz="2000" dirty="0" smtClean="0"/>
              <a:t>→ Fast response, but </a:t>
            </a:r>
            <a:r>
              <a:rPr lang="en-US" altLang="ko-KR" sz="2000" dirty="0" smtClean="0">
                <a:solidFill>
                  <a:schemeClr val="tx1"/>
                </a:solidFill>
              </a:rPr>
              <a:t>quality drop</a:t>
            </a:r>
          </a:p>
        </p:txBody>
      </p:sp>
      <p:sp>
        <p:nvSpPr>
          <p:cNvPr id="52" name="직사각형 47"/>
          <p:cNvSpPr/>
          <p:nvPr/>
        </p:nvSpPr>
        <p:spPr bwMode="auto">
          <a:xfrm>
            <a:off x="7274581" y="4350327"/>
            <a:ext cx="447944" cy="1295400"/>
          </a:xfrm>
          <a:prstGeom prst="rect">
            <a:avLst/>
          </a:prstGeom>
          <a:noFill/>
          <a:ln w="28575">
            <a:solidFill>
              <a:srgbClr val="FF0000"/>
            </a:solidFill>
            <a:prstDash val="dash"/>
          </a:ln>
        </p:spPr>
        <p:style>
          <a:lnRef idx="2">
            <a:schemeClr val="dk1"/>
          </a:lnRef>
          <a:fillRef idx="1">
            <a:schemeClr val="lt1"/>
          </a:fillRef>
          <a:effectRef idx="0">
            <a:schemeClr val="dk1"/>
          </a:effectRef>
          <a:fontRef idx="minor">
            <a:schemeClr val="dk1"/>
          </a:fontRef>
        </p:style>
        <p:txBody>
          <a:bodyPr anchor="ctr"/>
          <a:lstStyle>
            <a:defPPr>
              <a:defRPr lang="en-US"/>
            </a:defPPr>
            <a:lvl1pPr algn="l" rtl="0" fontAlgn="base">
              <a:spcBef>
                <a:spcPct val="0"/>
              </a:spcBef>
              <a:spcAft>
                <a:spcPct val="0"/>
              </a:spcAft>
              <a:defRPr kern="1200">
                <a:solidFill>
                  <a:schemeClr val="dk1"/>
                </a:solidFill>
                <a:latin typeface="+mn-lt"/>
                <a:ea typeface="+mn-ea"/>
                <a:cs typeface="+mn-cs"/>
              </a:defRPr>
            </a:lvl1pPr>
            <a:lvl2pPr marL="457200" algn="l" rtl="0" fontAlgn="base">
              <a:spcBef>
                <a:spcPct val="0"/>
              </a:spcBef>
              <a:spcAft>
                <a:spcPct val="0"/>
              </a:spcAft>
              <a:defRPr kern="1200">
                <a:solidFill>
                  <a:schemeClr val="dk1"/>
                </a:solidFill>
                <a:latin typeface="+mn-lt"/>
                <a:ea typeface="+mn-ea"/>
                <a:cs typeface="+mn-cs"/>
              </a:defRPr>
            </a:lvl2pPr>
            <a:lvl3pPr marL="914400" algn="l" rtl="0" fontAlgn="base">
              <a:spcBef>
                <a:spcPct val="0"/>
              </a:spcBef>
              <a:spcAft>
                <a:spcPct val="0"/>
              </a:spcAft>
              <a:defRPr kern="1200">
                <a:solidFill>
                  <a:schemeClr val="dk1"/>
                </a:solidFill>
                <a:latin typeface="+mn-lt"/>
                <a:ea typeface="+mn-ea"/>
                <a:cs typeface="+mn-cs"/>
              </a:defRPr>
            </a:lvl3pPr>
            <a:lvl4pPr marL="1371600" algn="l" rtl="0" fontAlgn="base">
              <a:spcBef>
                <a:spcPct val="0"/>
              </a:spcBef>
              <a:spcAft>
                <a:spcPct val="0"/>
              </a:spcAft>
              <a:defRPr kern="1200">
                <a:solidFill>
                  <a:schemeClr val="dk1"/>
                </a:solidFill>
                <a:latin typeface="+mn-lt"/>
                <a:ea typeface="+mn-ea"/>
                <a:cs typeface="+mn-cs"/>
              </a:defRPr>
            </a:lvl4pPr>
            <a:lvl5pPr marL="1828800" algn="l" rtl="0" fontAlgn="base">
              <a:spcBef>
                <a:spcPct val="0"/>
              </a:spcBef>
              <a:spcAft>
                <a:spcPct val="0"/>
              </a:spcAft>
              <a:defRPr kern="1200">
                <a:solidFill>
                  <a:schemeClr val="dk1"/>
                </a:solidFill>
                <a:latin typeface="+mn-lt"/>
                <a:ea typeface="+mn-ea"/>
                <a:cs typeface="+mn-cs"/>
              </a:defRPr>
            </a:lvl5pPr>
            <a:lvl6pPr marL="2286000" algn="l" defTabSz="914400" rtl="0" eaLnBrk="1" latinLnBrk="0" hangingPunct="1">
              <a:defRPr kern="1200">
                <a:solidFill>
                  <a:schemeClr val="dk1"/>
                </a:solidFill>
                <a:latin typeface="+mn-lt"/>
                <a:ea typeface="+mn-ea"/>
                <a:cs typeface="+mn-cs"/>
              </a:defRPr>
            </a:lvl6pPr>
            <a:lvl7pPr marL="2743200" algn="l" defTabSz="914400" rtl="0" eaLnBrk="1" latinLnBrk="0" hangingPunct="1">
              <a:defRPr kern="1200">
                <a:solidFill>
                  <a:schemeClr val="dk1"/>
                </a:solidFill>
                <a:latin typeface="+mn-lt"/>
                <a:ea typeface="+mn-ea"/>
                <a:cs typeface="+mn-cs"/>
              </a:defRPr>
            </a:lvl7pPr>
            <a:lvl8pPr marL="3200400" algn="l" defTabSz="914400" rtl="0" eaLnBrk="1" latinLnBrk="0" hangingPunct="1">
              <a:defRPr kern="1200">
                <a:solidFill>
                  <a:schemeClr val="dk1"/>
                </a:solidFill>
                <a:latin typeface="+mn-lt"/>
                <a:ea typeface="+mn-ea"/>
                <a:cs typeface="+mn-cs"/>
              </a:defRPr>
            </a:lvl8pPr>
            <a:lvl9pPr marL="3657600" algn="l" defTabSz="914400" rtl="0" eaLnBrk="1" latinLnBrk="0" hangingPunct="1">
              <a:defRPr kern="1200">
                <a:solidFill>
                  <a:schemeClr val="dk1"/>
                </a:solidFill>
                <a:latin typeface="+mn-lt"/>
                <a:ea typeface="+mn-ea"/>
                <a:cs typeface="+mn-cs"/>
              </a:defRPr>
            </a:lvl9pPr>
          </a:lstStyle>
          <a:p>
            <a:pPr algn="ctr" fontAlgn="auto">
              <a:spcBef>
                <a:spcPts val="0"/>
              </a:spcBef>
              <a:spcAft>
                <a:spcPts val="0"/>
              </a:spcAft>
              <a:defRPr/>
            </a:pPr>
            <a:endParaRPr lang="en-US"/>
          </a:p>
        </p:txBody>
      </p:sp>
      <p:sp>
        <p:nvSpPr>
          <p:cNvPr id="53" name="TextBox 52"/>
          <p:cNvSpPr txBox="1"/>
          <p:nvPr/>
        </p:nvSpPr>
        <p:spPr>
          <a:xfrm>
            <a:off x="6629400" y="5562600"/>
            <a:ext cx="1737226" cy="707886"/>
          </a:xfrm>
          <a:prstGeom prst="rect">
            <a:avLst/>
          </a:prstGeom>
          <a:noFill/>
          <a:ln>
            <a:noFill/>
          </a:ln>
        </p:spPr>
        <p:txBody>
          <a:bodyPr wrap="square" rtlCol="0">
            <a:spAutoFit/>
          </a:bodyPr>
          <a:lstStyle/>
          <a:p>
            <a:pPr algn="ctr"/>
            <a:r>
              <a:rPr lang="en-US" sz="2000" b="1" dirty="0" smtClean="0">
                <a:solidFill>
                  <a:srgbClr val="FF0000"/>
                </a:solidFill>
              </a:rPr>
              <a:t>Long query</a:t>
            </a:r>
          </a:p>
          <a:p>
            <a:pPr algn="ctr"/>
            <a:r>
              <a:rPr lang="en-US" sz="2000" b="1" dirty="0" smtClean="0">
                <a:solidFill>
                  <a:srgbClr val="FF0000"/>
                </a:solidFill>
              </a:rPr>
              <a:t>(outlier)</a:t>
            </a:r>
            <a:endParaRPr lang="en-US" sz="2000" b="1" dirty="0">
              <a:solidFill>
                <a:srgbClr val="FF0000"/>
              </a:solidFill>
            </a:endParaRPr>
          </a:p>
        </p:txBody>
      </p:sp>
      <p:sp>
        <p:nvSpPr>
          <p:cNvPr id="49" name="&quot;No&quot; Symbol 48"/>
          <p:cNvSpPr/>
          <p:nvPr/>
        </p:nvSpPr>
        <p:spPr bwMode="auto">
          <a:xfrm>
            <a:off x="304800" y="5668893"/>
            <a:ext cx="533400" cy="495300"/>
          </a:xfrm>
          <a:prstGeom prst="noSmoking">
            <a:avLst>
              <a:gd name="adj" fmla="val 10311"/>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fontAlgn="auto">
              <a:spcBef>
                <a:spcPts val="0"/>
              </a:spcBef>
              <a:spcAft>
                <a:spcPts val="0"/>
              </a:spcAft>
              <a:defRPr/>
            </a:pPr>
            <a:endParaRPr lang="en-US">
              <a:solidFill>
                <a:schemeClr val="tx1"/>
              </a:solidFill>
            </a:endParaRPr>
          </a:p>
        </p:txBody>
      </p:sp>
    </p:spTree>
    <p:extLst>
      <p:ext uri="{BB962C8B-B14F-4D97-AF65-F5344CB8AC3E}">
        <p14:creationId xmlns:p14="http://schemas.microsoft.com/office/powerpoint/2010/main" val="26875688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0"/>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11"/>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1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13"/>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1"/>
                                        </p:tgtEl>
                                        <p:attrNameLst>
                                          <p:attrName>style.visibility</p:attrName>
                                        </p:attrNameLst>
                                      </p:cBhvr>
                                      <p:to>
                                        <p:strVal val="visible"/>
                                      </p:to>
                                    </p:set>
                                  </p:childTnLst>
                                </p:cTn>
                              </p:par>
                            </p:childTnLst>
                          </p:cTn>
                        </p:par>
                        <p:par>
                          <p:cTn id="17" fill="hold">
                            <p:stCondLst>
                              <p:cond delay="0"/>
                            </p:stCondLst>
                            <p:childTnLst>
                              <p:par>
                                <p:cTn id="18" presetID="1" presetClass="entr" presetSubtype="0" fill="hold" grpId="0" nodeType="afterEffect">
                                  <p:stCondLst>
                                    <p:cond delay="0"/>
                                  </p:stCondLst>
                                  <p:childTnLst>
                                    <p:set>
                                      <p:cBhvr>
                                        <p:cTn id="19" dur="1" fill="hold">
                                          <p:stCondLst>
                                            <p:cond delay="0"/>
                                          </p:stCondLst>
                                        </p:cTn>
                                        <p:tgtEl>
                                          <p:spTgt spid="4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 grpId="0"/>
      <p:bldP spid="113" grpId="0"/>
      <p:bldP spid="51" grpId="0"/>
      <p:bldP spid="49"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solidFill>
                  <a:srgbClr val="FF0000"/>
                </a:solidFill>
              </a:rPr>
              <a:t>Parallelism</a:t>
            </a:r>
            <a:r>
              <a:rPr lang="en-US" altLang="ko-KR" dirty="0" smtClean="0"/>
              <a:t> for Tail Reduction</a:t>
            </a:r>
            <a:endParaRPr lang="ko-KR" altLang="en-US" dirty="0"/>
          </a:p>
        </p:txBody>
      </p:sp>
      <p:sp>
        <p:nvSpPr>
          <p:cNvPr id="13" name="텍스트 개체 틀 12"/>
          <p:cNvSpPr>
            <a:spLocks noGrp="1"/>
          </p:cNvSpPr>
          <p:nvPr>
            <p:ph type="body" idx="1"/>
          </p:nvPr>
        </p:nvSpPr>
        <p:spPr/>
        <p:txBody>
          <a:bodyPr/>
          <a:lstStyle/>
          <a:p>
            <a:r>
              <a:rPr lang="en-US" altLang="ko-KR" dirty="0" smtClean="0"/>
              <a:t>Opportunity</a:t>
            </a:r>
            <a:endParaRPr lang="ko-KR" altLang="en-US" dirty="0"/>
          </a:p>
        </p:txBody>
      </p:sp>
      <p:sp>
        <p:nvSpPr>
          <p:cNvPr id="5" name="Content Placeholder 8"/>
          <p:cNvSpPr>
            <a:spLocks noGrp="1"/>
          </p:cNvSpPr>
          <p:nvPr>
            <p:ph sz="half" idx="2"/>
          </p:nvPr>
        </p:nvSpPr>
        <p:spPr/>
        <p:txBody>
          <a:bodyPr/>
          <a:lstStyle/>
          <a:p>
            <a:pPr marL="514350" indent="-514350"/>
            <a:r>
              <a:rPr lang="en-US" dirty="0" smtClean="0"/>
              <a:t>Available idle cores</a:t>
            </a:r>
          </a:p>
          <a:p>
            <a:pPr marL="514350" indent="-514350"/>
            <a:r>
              <a:rPr lang="en-US" dirty="0" smtClean="0"/>
              <a:t>CPU-intensive workloads</a:t>
            </a:r>
          </a:p>
        </p:txBody>
      </p:sp>
      <p:sp>
        <p:nvSpPr>
          <p:cNvPr id="14" name="텍스트 개체 틀 13"/>
          <p:cNvSpPr>
            <a:spLocks noGrp="1"/>
          </p:cNvSpPr>
          <p:nvPr>
            <p:ph type="body" sz="quarter" idx="3"/>
          </p:nvPr>
        </p:nvSpPr>
        <p:spPr/>
        <p:txBody>
          <a:bodyPr/>
          <a:lstStyle/>
          <a:p>
            <a:r>
              <a:rPr lang="en-US" altLang="ko-KR" dirty="0" smtClean="0"/>
              <a:t>Challenge</a:t>
            </a:r>
            <a:endParaRPr lang="ko-KR" altLang="en-US" dirty="0"/>
          </a:p>
        </p:txBody>
      </p:sp>
      <p:sp>
        <p:nvSpPr>
          <p:cNvPr id="15" name="내용 개체 틀 14"/>
          <p:cNvSpPr>
            <a:spLocks noGrp="1"/>
          </p:cNvSpPr>
          <p:nvPr>
            <p:ph sz="quarter" idx="4"/>
          </p:nvPr>
        </p:nvSpPr>
        <p:spPr/>
        <p:txBody>
          <a:bodyPr/>
          <a:lstStyle/>
          <a:p>
            <a:pPr marL="342900" lvl="1" indent="-342900">
              <a:buFont typeface="Arial" pitchFamily="34" charset="0"/>
              <a:buChar char="•"/>
            </a:pPr>
            <a:r>
              <a:rPr lang="en-US" altLang="ko-KR" sz="2400" dirty="0" smtClean="0"/>
              <a:t>Tails are few</a:t>
            </a:r>
          </a:p>
          <a:p>
            <a:pPr marL="342900" lvl="1" indent="-342900">
              <a:buFont typeface="Arial" pitchFamily="34" charset="0"/>
              <a:buChar char="•"/>
            </a:pPr>
            <a:r>
              <a:rPr lang="en-US" altLang="ko-KR" sz="2400" dirty="0" smtClean="0"/>
              <a:t>Tails are very long</a:t>
            </a:r>
          </a:p>
          <a:p>
            <a:endParaRPr lang="ko-KR" altLang="en-US" dirty="0"/>
          </a:p>
        </p:txBody>
      </p:sp>
      <p:sp>
        <p:nvSpPr>
          <p:cNvPr id="4" name="슬라이드 번호 개체 틀 3"/>
          <p:cNvSpPr>
            <a:spLocks noGrp="1"/>
          </p:cNvSpPr>
          <p:nvPr>
            <p:ph type="sldNum" sz="quarter" idx="12"/>
          </p:nvPr>
        </p:nvSpPr>
        <p:spPr/>
        <p:txBody>
          <a:bodyPr/>
          <a:lstStyle/>
          <a:p>
            <a:fld id="{62B42581-2393-4382-BFCF-F1A34541B37E}" type="slidenum">
              <a:rPr lang="en-US" smtClean="0"/>
              <a:pPr/>
              <a:t>8</a:t>
            </a:fld>
            <a:endParaRPr lang="en-US" dirty="0"/>
          </a:p>
        </p:txBody>
      </p:sp>
      <p:graphicFrame>
        <p:nvGraphicFramePr>
          <p:cNvPr id="7" name="Content Placeholder 4"/>
          <p:cNvGraphicFramePr>
            <a:graphicFrameLocks/>
          </p:cNvGraphicFramePr>
          <p:nvPr>
            <p:extLst>
              <p:ext uri="{D42A27DB-BD31-4B8C-83A1-F6EECF244321}">
                <p14:modId xmlns:p14="http://schemas.microsoft.com/office/powerpoint/2010/main" val="2257081994"/>
              </p:ext>
            </p:extLst>
          </p:nvPr>
        </p:nvGraphicFramePr>
        <p:xfrm>
          <a:off x="981977" y="3368040"/>
          <a:ext cx="2505519" cy="1854200"/>
        </p:xfrm>
        <a:graphic>
          <a:graphicData uri="http://schemas.openxmlformats.org/drawingml/2006/table">
            <a:tbl>
              <a:tblPr firstRow="1" bandRow="1">
                <a:tableStyleId>{6E25E649-3F16-4E02-A733-19D2CDBF48F0}</a:tableStyleId>
              </a:tblPr>
              <a:tblGrid>
                <a:gridCol w="1309814"/>
                <a:gridCol w="1195705"/>
              </a:tblGrid>
              <a:tr h="370840">
                <a:tc>
                  <a:txBody>
                    <a:bodyPr/>
                    <a:lstStyle/>
                    <a:p>
                      <a:pPr algn="ctr"/>
                      <a:r>
                        <a:rPr lang="en-US" dirty="0" smtClean="0"/>
                        <a:t>Breakdown</a:t>
                      </a:r>
                      <a:endParaRPr lang="en-US" dirty="0"/>
                    </a:p>
                  </a:txBody>
                  <a:tcPr>
                    <a:lnR w="12700" cap="flat" cmpd="sng" algn="ctr">
                      <a:solidFill>
                        <a:schemeClr val="tx1"/>
                      </a:solidFill>
                      <a:prstDash val="solid"/>
                      <a:round/>
                      <a:headEnd type="none" w="med" len="med"/>
                      <a:tailEnd type="none" w="med" len="med"/>
                    </a:lnR>
                  </a:tcPr>
                </a:tc>
                <a:tc>
                  <a:txBody>
                    <a:bodyPr/>
                    <a:lstStyle/>
                    <a:p>
                      <a:pPr algn="ctr"/>
                      <a:r>
                        <a:rPr lang="en-US" dirty="0" smtClean="0"/>
                        <a:t>Latency</a:t>
                      </a:r>
                      <a:endParaRPr lang="en-US" dirty="0"/>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tcPr>
                </a:tc>
              </a:tr>
              <a:tr h="370840">
                <a:tc>
                  <a:txBody>
                    <a:bodyPr/>
                    <a:lstStyle/>
                    <a:p>
                      <a:pPr algn="ctr"/>
                      <a:r>
                        <a:rPr lang="en-US" dirty="0" smtClean="0"/>
                        <a:t>Network</a:t>
                      </a:r>
                      <a:endParaRPr lang="en-US" dirty="0"/>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algn="r"/>
                      <a:r>
                        <a:rPr lang="en-US" dirty="0" smtClean="0"/>
                        <a:t>4.26 </a:t>
                      </a:r>
                      <a:r>
                        <a:rPr lang="en-US" dirty="0" err="1" smtClean="0"/>
                        <a:t>ms</a:t>
                      </a:r>
                      <a:endParaRPr lang="en-US"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r>
              <a:tr h="370840">
                <a:tc>
                  <a:txBody>
                    <a:bodyPr/>
                    <a:lstStyle/>
                    <a:p>
                      <a:pPr algn="ctr"/>
                      <a:r>
                        <a:rPr lang="en-US" dirty="0" err="1" smtClean="0"/>
                        <a:t>Queueing</a:t>
                      </a:r>
                      <a:endParaRPr lang="en-US"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dirty="0" smtClean="0"/>
                        <a:t>0.15 </a:t>
                      </a:r>
                      <a:r>
                        <a:rPr lang="en-US" dirty="0" err="1" smtClean="0"/>
                        <a:t>ms</a:t>
                      </a:r>
                      <a:endParaRPr lang="en-US"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en-US" dirty="0" smtClean="0"/>
                        <a:t>I/O</a:t>
                      </a:r>
                      <a:endParaRPr lang="en-US"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dirty="0" smtClean="0"/>
                        <a:t>4.70 </a:t>
                      </a:r>
                      <a:r>
                        <a:rPr lang="en-US" dirty="0" err="1" smtClean="0"/>
                        <a:t>ms</a:t>
                      </a:r>
                      <a:endParaRPr lang="en-US"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en-US" b="1" dirty="0" smtClean="0">
                          <a:solidFill>
                            <a:srgbClr val="00B050"/>
                          </a:solidFill>
                        </a:rPr>
                        <a:t>CPU</a:t>
                      </a:r>
                      <a:endParaRPr lang="en-US" b="1" dirty="0">
                        <a:solidFill>
                          <a:srgbClr val="00B050"/>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algn="r"/>
                      <a:r>
                        <a:rPr lang="en-US" b="1" dirty="0" smtClean="0">
                          <a:solidFill>
                            <a:srgbClr val="00B050"/>
                          </a:solidFill>
                        </a:rPr>
                        <a:t>194.95 </a:t>
                      </a:r>
                      <a:r>
                        <a:rPr lang="en-US" b="1" dirty="0" err="1" smtClean="0">
                          <a:solidFill>
                            <a:srgbClr val="00B050"/>
                          </a:solidFill>
                        </a:rPr>
                        <a:t>ms</a:t>
                      </a:r>
                      <a:endParaRPr lang="en-US" b="1" dirty="0">
                        <a:solidFill>
                          <a:srgbClr val="00B050"/>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r>
            </a:tbl>
          </a:graphicData>
        </a:graphic>
      </p:graphicFrame>
      <p:sp>
        <p:nvSpPr>
          <p:cNvPr id="8" name="Rectangle 7"/>
          <p:cNvSpPr/>
          <p:nvPr/>
        </p:nvSpPr>
        <p:spPr>
          <a:xfrm>
            <a:off x="392875" y="5120640"/>
            <a:ext cx="4106177" cy="594360"/>
          </a:xfrm>
          <a:prstGeom prst="rect">
            <a:avLst/>
          </a:prstGeom>
          <a:noFill/>
          <a:ln w="15875">
            <a:noFill/>
          </a:ln>
          <a:effectLst/>
        </p:spPr>
        <p:style>
          <a:lnRef idx="1">
            <a:schemeClr val="accent1"/>
          </a:lnRef>
          <a:fillRef idx="2">
            <a:schemeClr val="accent1"/>
          </a:fillRef>
          <a:effectRef idx="1">
            <a:schemeClr val="accent1"/>
          </a:effectRef>
          <a:fontRef idx="minor">
            <a:schemeClr val="dk1"/>
          </a:fontRef>
        </p:style>
        <p:txBody>
          <a:bodyPr rtlCol="0" anchor="ctr"/>
          <a:lstStyle/>
          <a:p>
            <a:r>
              <a:rPr lang="en-US" altLang="ko-KR" dirty="0" smtClean="0"/>
              <a:t>Latency breakdown for the 99%tile.</a:t>
            </a:r>
          </a:p>
        </p:txBody>
      </p:sp>
      <p:graphicFrame>
        <p:nvGraphicFramePr>
          <p:cNvPr id="17" name="Content Placeholder 4"/>
          <p:cNvGraphicFramePr>
            <a:graphicFrameLocks/>
          </p:cNvGraphicFramePr>
          <p:nvPr>
            <p:extLst>
              <p:ext uri="{D42A27DB-BD31-4B8C-83A1-F6EECF244321}">
                <p14:modId xmlns:p14="http://schemas.microsoft.com/office/powerpoint/2010/main" val="2746116236"/>
              </p:ext>
            </p:extLst>
          </p:nvPr>
        </p:nvGraphicFramePr>
        <p:xfrm>
          <a:off x="4953000" y="3352800"/>
          <a:ext cx="3185468" cy="1854200"/>
        </p:xfrm>
        <a:graphic>
          <a:graphicData uri="http://schemas.openxmlformats.org/drawingml/2006/table">
            <a:tbl>
              <a:tblPr firstRow="1" bandRow="1">
                <a:tableStyleId>{6E25E649-3F16-4E02-A733-19D2CDBF48F0}</a:tableStyleId>
              </a:tblPr>
              <a:tblGrid>
                <a:gridCol w="1180338"/>
                <a:gridCol w="1195705"/>
                <a:gridCol w="809425"/>
              </a:tblGrid>
              <a:tr h="370840">
                <a:tc>
                  <a:txBody>
                    <a:bodyPr/>
                    <a:lstStyle/>
                    <a:p>
                      <a:pPr algn="ctr"/>
                      <a:r>
                        <a:rPr lang="en-US" dirty="0" smtClean="0"/>
                        <a:t>Percentile</a:t>
                      </a:r>
                      <a:endParaRPr lang="en-US" dirty="0"/>
                    </a:p>
                  </a:txBody>
                  <a:tcPr>
                    <a:lnR w="12700" cap="flat" cmpd="sng" algn="ctr">
                      <a:solidFill>
                        <a:schemeClr val="tx1"/>
                      </a:solidFill>
                      <a:prstDash val="solid"/>
                      <a:round/>
                      <a:headEnd type="none" w="med" len="med"/>
                      <a:tailEnd type="none" w="med" len="med"/>
                    </a:lnR>
                  </a:tcPr>
                </a:tc>
                <a:tc>
                  <a:txBody>
                    <a:bodyPr/>
                    <a:lstStyle/>
                    <a:p>
                      <a:pPr algn="ctr"/>
                      <a:r>
                        <a:rPr lang="en-US" dirty="0" smtClean="0"/>
                        <a:t>Latency</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dirty="0" smtClean="0"/>
                        <a:t>Scale</a:t>
                      </a:r>
                      <a:endParaRPr lang="en-US" dirty="0"/>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tcPr>
                </a:tc>
              </a:tr>
              <a:tr h="370840">
                <a:tc>
                  <a:txBody>
                    <a:bodyPr/>
                    <a:lstStyle/>
                    <a:p>
                      <a:pPr algn="ctr"/>
                      <a:r>
                        <a:rPr lang="en-US" dirty="0" smtClean="0"/>
                        <a:t>50%tile</a:t>
                      </a:r>
                      <a:endParaRPr lang="en-US" dirty="0"/>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algn="r"/>
                      <a:r>
                        <a:rPr lang="en-US" dirty="0" smtClean="0"/>
                        <a:t>7.83 </a:t>
                      </a:r>
                      <a:r>
                        <a:rPr lang="en-US" dirty="0" err="1" smtClean="0"/>
                        <a:t>ms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algn="r"/>
                      <a:r>
                        <a:rPr lang="en-US" dirty="0" smtClean="0"/>
                        <a:t>x1</a:t>
                      </a:r>
                      <a:endParaRPr lang="en-US"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r>
              <a:tr h="370840">
                <a:tc>
                  <a:txBody>
                    <a:bodyPr/>
                    <a:lstStyle/>
                    <a:p>
                      <a:pPr algn="ctr"/>
                      <a:r>
                        <a:rPr lang="en-US" dirty="0" smtClean="0"/>
                        <a:t>75%tile</a:t>
                      </a:r>
                      <a:endParaRPr lang="en-US"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dirty="0" smtClean="0"/>
                        <a:t>12.51 </a:t>
                      </a:r>
                      <a:r>
                        <a:rPr lang="en-US" dirty="0" err="1" smtClean="0"/>
                        <a:t>ms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dirty="0" smtClean="0"/>
                        <a:t>x1.6</a:t>
                      </a:r>
                      <a:endParaRPr lang="en-US"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en-US" dirty="0" smtClean="0"/>
                        <a:t>95%tile</a:t>
                      </a:r>
                      <a:endParaRPr lang="en-US"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dirty="0" smtClean="0"/>
                        <a:t>57.15 </a:t>
                      </a:r>
                      <a:r>
                        <a:rPr lang="en-US" dirty="0" err="1" smtClean="0"/>
                        <a:t>ms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dirty="0" smtClean="0"/>
                        <a:t>x7.3</a:t>
                      </a:r>
                      <a:endParaRPr lang="en-US"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en-US" b="1" dirty="0" smtClean="0">
                          <a:solidFill>
                            <a:srgbClr val="00B050"/>
                          </a:solidFill>
                        </a:rPr>
                        <a:t>99%tile</a:t>
                      </a:r>
                      <a:endParaRPr lang="en-US" b="1" dirty="0">
                        <a:solidFill>
                          <a:srgbClr val="00B050"/>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algn="r"/>
                      <a:r>
                        <a:rPr lang="en-US" b="1" dirty="0" smtClean="0">
                          <a:solidFill>
                            <a:srgbClr val="00B050"/>
                          </a:solidFill>
                        </a:rPr>
                        <a:t>204.06 </a:t>
                      </a:r>
                      <a:r>
                        <a:rPr lang="en-US" b="1" dirty="0" err="1" smtClean="0">
                          <a:solidFill>
                            <a:srgbClr val="00B050"/>
                          </a:solidFill>
                        </a:rPr>
                        <a:t>ms</a:t>
                      </a:r>
                      <a:endParaRPr lang="en-US" b="1" dirty="0">
                        <a:solidFill>
                          <a:srgbClr val="00B05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algn="r"/>
                      <a:r>
                        <a:rPr lang="en-US" b="1" dirty="0" smtClean="0">
                          <a:solidFill>
                            <a:srgbClr val="00B050"/>
                          </a:solidFill>
                        </a:rPr>
                        <a:t>x26.1</a:t>
                      </a:r>
                      <a:endParaRPr lang="en-US" b="1" dirty="0">
                        <a:solidFill>
                          <a:srgbClr val="00B050"/>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r>
            </a:tbl>
          </a:graphicData>
        </a:graphic>
      </p:graphicFrame>
      <p:sp>
        <p:nvSpPr>
          <p:cNvPr id="19" name="Rectangle 7"/>
          <p:cNvSpPr/>
          <p:nvPr/>
        </p:nvSpPr>
        <p:spPr>
          <a:xfrm>
            <a:off x="5037823" y="5105400"/>
            <a:ext cx="4106177" cy="594360"/>
          </a:xfrm>
          <a:prstGeom prst="rect">
            <a:avLst/>
          </a:prstGeom>
          <a:noFill/>
          <a:ln w="15875">
            <a:noFill/>
          </a:ln>
          <a:effectLst/>
        </p:spPr>
        <p:style>
          <a:lnRef idx="1">
            <a:schemeClr val="accent1"/>
          </a:lnRef>
          <a:fillRef idx="2">
            <a:schemeClr val="accent1"/>
          </a:fillRef>
          <a:effectRef idx="1">
            <a:schemeClr val="accent1"/>
          </a:effectRef>
          <a:fontRef idx="minor">
            <a:schemeClr val="dk1"/>
          </a:fontRef>
        </p:style>
        <p:txBody>
          <a:bodyPr rtlCol="0" anchor="ctr"/>
          <a:lstStyle/>
          <a:p>
            <a:r>
              <a:rPr lang="en-US" altLang="ko-KR" dirty="0" smtClean="0"/>
              <a:t>Latency distribution</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Query Parallelism for Tail Reduction</a:t>
            </a:r>
            <a:endParaRPr lang="en-US" dirty="0"/>
          </a:p>
        </p:txBody>
      </p:sp>
      <p:sp>
        <p:nvSpPr>
          <p:cNvPr id="3" name="Content Placeholder 2"/>
          <p:cNvSpPr>
            <a:spLocks noGrp="1"/>
          </p:cNvSpPr>
          <p:nvPr>
            <p:ph sz="half" idx="1"/>
          </p:nvPr>
        </p:nvSpPr>
        <p:spPr/>
        <p:txBody>
          <a:bodyPr/>
          <a:lstStyle/>
          <a:p>
            <a:pPr marL="514350" indent="-514350">
              <a:buFont typeface="+mj-lt"/>
              <a:buAutoNum type="arabicPeriod"/>
            </a:pPr>
            <a:r>
              <a:rPr lang="en-US" dirty="0"/>
              <a:t>Opportunity</a:t>
            </a:r>
          </a:p>
          <a:p>
            <a:pPr lvl="1"/>
            <a:r>
              <a:rPr lang="en-US" dirty="0"/>
              <a:t>30% CPU utilization</a:t>
            </a:r>
          </a:p>
          <a:p>
            <a:pPr lvl="1"/>
            <a:r>
              <a:rPr lang="en-US" dirty="0"/>
              <a:t>Available idle cores</a:t>
            </a:r>
          </a:p>
          <a:p>
            <a:endParaRPr lang="en-US" dirty="0" smtClean="0"/>
          </a:p>
          <a:p>
            <a:pPr marL="514350" indent="-514350">
              <a:buFont typeface="+mj-lt"/>
              <a:buAutoNum type="arabicPeriod" startAt="2"/>
            </a:pPr>
            <a:r>
              <a:rPr lang="en-US" dirty="0" smtClean="0"/>
              <a:t>Few long queries</a:t>
            </a:r>
            <a:endParaRPr lang="en-US" dirty="0"/>
          </a:p>
        </p:txBody>
      </p:sp>
      <p:sp>
        <p:nvSpPr>
          <p:cNvPr id="9" name="Content Placeholder 8"/>
          <p:cNvSpPr>
            <a:spLocks noGrp="1"/>
          </p:cNvSpPr>
          <p:nvPr>
            <p:ph sz="half" idx="2"/>
          </p:nvPr>
        </p:nvSpPr>
        <p:spPr/>
        <p:txBody>
          <a:bodyPr/>
          <a:lstStyle/>
          <a:p>
            <a:pPr marL="514350" indent="-514350">
              <a:buFont typeface="+mj-lt"/>
              <a:buAutoNum type="arabicPeriod" startAt="3"/>
            </a:pPr>
            <a:r>
              <a:rPr lang="en-US" dirty="0" smtClean="0"/>
              <a:t>Computationally-intensive workload</a:t>
            </a:r>
            <a:endParaRPr lang="en-US" dirty="0"/>
          </a:p>
        </p:txBody>
      </p:sp>
      <p:sp>
        <p:nvSpPr>
          <p:cNvPr id="4" name="Slide Number Placeholder 3"/>
          <p:cNvSpPr>
            <a:spLocks noGrp="1"/>
          </p:cNvSpPr>
          <p:nvPr>
            <p:ph type="sldNum" sz="quarter" idx="12"/>
          </p:nvPr>
        </p:nvSpPr>
        <p:spPr/>
        <p:txBody>
          <a:bodyPr/>
          <a:lstStyle/>
          <a:p>
            <a:fld id="{62B42581-2393-4382-BFCF-F1A34541B37E}" type="slidenum">
              <a:rPr lang="en-US" smtClean="0"/>
              <a:pPr/>
              <a:t>9</a:t>
            </a:fld>
            <a:endParaRPr lang="en-US" dirty="0"/>
          </a:p>
        </p:txBody>
      </p:sp>
      <p:sp>
        <p:nvSpPr>
          <p:cNvPr id="6" name="Rectangle 5"/>
          <p:cNvSpPr/>
          <p:nvPr/>
        </p:nvSpPr>
        <p:spPr>
          <a:xfrm>
            <a:off x="304800" y="6019800"/>
            <a:ext cx="6348686" cy="594360"/>
          </a:xfrm>
          <a:prstGeom prst="rect">
            <a:avLst/>
          </a:prstGeom>
          <a:noFill/>
          <a:ln w="15875">
            <a:noFill/>
          </a:ln>
          <a:effectLst/>
        </p:spPr>
        <p:style>
          <a:lnRef idx="1">
            <a:schemeClr val="accent1"/>
          </a:lnRef>
          <a:fillRef idx="2">
            <a:schemeClr val="accent1"/>
          </a:fillRef>
          <a:effectRef idx="1">
            <a:schemeClr val="accent1"/>
          </a:effectRef>
          <a:fontRef idx="minor">
            <a:schemeClr val="dk1"/>
          </a:fontRef>
        </p:style>
        <p:txBody>
          <a:bodyPr rtlCol="0" anchor="ctr"/>
          <a:lstStyle/>
          <a:p>
            <a:r>
              <a:rPr lang="en-US" altLang="ko-KR" dirty="0" smtClean="0"/>
              <a:t>Table. Latency distribution in Bing index server.</a:t>
            </a:r>
          </a:p>
        </p:txBody>
      </p:sp>
      <p:graphicFrame>
        <p:nvGraphicFramePr>
          <p:cNvPr id="7" name="Content Placeholder 4"/>
          <p:cNvGraphicFramePr>
            <a:graphicFrameLocks/>
          </p:cNvGraphicFramePr>
          <p:nvPr>
            <p:extLst>
              <p:ext uri="{D42A27DB-BD31-4B8C-83A1-F6EECF244321}">
                <p14:modId xmlns:p14="http://schemas.microsoft.com/office/powerpoint/2010/main" val="2257081994"/>
              </p:ext>
            </p:extLst>
          </p:nvPr>
        </p:nvGraphicFramePr>
        <p:xfrm>
          <a:off x="5400726" y="2667000"/>
          <a:ext cx="2505519" cy="1854200"/>
        </p:xfrm>
        <a:graphic>
          <a:graphicData uri="http://schemas.openxmlformats.org/drawingml/2006/table">
            <a:tbl>
              <a:tblPr firstRow="1" bandRow="1">
                <a:tableStyleId>{6E25E649-3F16-4E02-A733-19D2CDBF48F0}</a:tableStyleId>
              </a:tblPr>
              <a:tblGrid>
                <a:gridCol w="1309814"/>
                <a:gridCol w="1195705"/>
              </a:tblGrid>
              <a:tr h="370840">
                <a:tc>
                  <a:txBody>
                    <a:bodyPr/>
                    <a:lstStyle/>
                    <a:p>
                      <a:pPr algn="ctr"/>
                      <a:r>
                        <a:rPr lang="en-US" dirty="0" smtClean="0"/>
                        <a:t>Breakdown</a:t>
                      </a:r>
                      <a:endParaRPr lang="en-US" dirty="0"/>
                    </a:p>
                  </a:txBody>
                  <a:tcPr>
                    <a:lnR w="12700" cap="flat" cmpd="sng" algn="ctr">
                      <a:solidFill>
                        <a:schemeClr val="tx1"/>
                      </a:solidFill>
                      <a:prstDash val="solid"/>
                      <a:round/>
                      <a:headEnd type="none" w="med" len="med"/>
                      <a:tailEnd type="none" w="med" len="med"/>
                    </a:lnR>
                  </a:tcPr>
                </a:tc>
                <a:tc>
                  <a:txBody>
                    <a:bodyPr/>
                    <a:lstStyle/>
                    <a:p>
                      <a:pPr algn="ctr"/>
                      <a:r>
                        <a:rPr lang="en-US" dirty="0" smtClean="0"/>
                        <a:t>Latency</a:t>
                      </a:r>
                      <a:endParaRPr lang="en-US" dirty="0"/>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tcPr>
                </a:tc>
              </a:tr>
              <a:tr h="370840">
                <a:tc>
                  <a:txBody>
                    <a:bodyPr/>
                    <a:lstStyle/>
                    <a:p>
                      <a:pPr algn="ctr"/>
                      <a:r>
                        <a:rPr lang="en-US" dirty="0" smtClean="0"/>
                        <a:t>Network</a:t>
                      </a:r>
                      <a:endParaRPr lang="en-US" dirty="0"/>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algn="r"/>
                      <a:r>
                        <a:rPr lang="en-US" dirty="0" smtClean="0"/>
                        <a:t>4.26 </a:t>
                      </a:r>
                      <a:r>
                        <a:rPr lang="en-US" dirty="0" err="1" smtClean="0"/>
                        <a:t>ms</a:t>
                      </a:r>
                      <a:endParaRPr lang="en-US"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r>
              <a:tr h="370840">
                <a:tc>
                  <a:txBody>
                    <a:bodyPr/>
                    <a:lstStyle/>
                    <a:p>
                      <a:pPr algn="ctr"/>
                      <a:r>
                        <a:rPr lang="en-US" dirty="0" err="1" smtClean="0"/>
                        <a:t>Queueing</a:t>
                      </a:r>
                      <a:endParaRPr lang="en-US"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dirty="0" smtClean="0"/>
                        <a:t>0.15 </a:t>
                      </a:r>
                      <a:r>
                        <a:rPr lang="en-US" dirty="0" err="1" smtClean="0"/>
                        <a:t>ms</a:t>
                      </a:r>
                      <a:endParaRPr lang="en-US"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en-US" dirty="0" smtClean="0"/>
                        <a:t>I/O</a:t>
                      </a:r>
                      <a:endParaRPr lang="en-US"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dirty="0" smtClean="0"/>
                        <a:t>4.70 </a:t>
                      </a:r>
                      <a:r>
                        <a:rPr lang="en-US" dirty="0" err="1" smtClean="0"/>
                        <a:t>ms</a:t>
                      </a:r>
                      <a:endParaRPr lang="en-US"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en-US" b="1" dirty="0" smtClean="0">
                          <a:solidFill>
                            <a:srgbClr val="00B050"/>
                          </a:solidFill>
                        </a:rPr>
                        <a:t>CPU</a:t>
                      </a:r>
                      <a:endParaRPr lang="en-US" b="1" dirty="0">
                        <a:solidFill>
                          <a:srgbClr val="00B050"/>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algn="r"/>
                      <a:r>
                        <a:rPr lang="en-US" b="1" dirty="0" smtClean="0">
                          <a:solidFill>
                            <a:srgbClr val="00B050"/>
                          </a:solidFill>
                        </a:rPr>
                        <a:t>194.95 </a:t>
                      </a:r>
                      <a:r>
                        <a:rPr lang="en-US" b="1" dirty="0" err="1" smtClean="0">
                          <a:solidFill>
                            <a:srgbClr val="00B050"/>
                          </a:solidFill>
                        </a:rPr>
                        <a:t>ms</a:t>
                      </a:r>
                      <a:endParaRPr lang="en-US" b="1" dirty="0">
                        <a:solidFill>
                          <a:srgbClr val="00B050"/>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r>
            </a:tbl>
          </a:graphicData>
        </a:graphic>
      </p:graphicFrame>
      <p:sp>
        <p:nvSpPr>
          <p:cNvPr id="8" name="Rectangle 7"/>
          <p:cNvSpPr/>
          <p:nvPr/>
        </p:nvSpPr>
        <p:spPr>
          <a:xfrm>
            <a:off x="5037823" y="4495800"/>
            <a:ext cx="4106177" cy="594360"/>
          </a:xfrm>
          <a:prstGeom prst="rect">
            <a:avLst/>
          </a:prstGeom>
          <a:noFill/>
          <a:ln w="15875">
            <a:noFill/>
          </a:ln>
          <a:effectLst/>
        </p:spPr>
        <p:style>
          <a:lnRef idx="1">
            <a:schemeClr val="accent1"/>
          </a:lnRef>
          <a:fillRef idx="2">
            <a:schemeClr val="accent1"/>
          </a:fillRef>
          <a:effectRef idx="1">
            <a:schemeClr val="accent1"/>
          </a:effectRef>
          <a:fontRef idx="minor">
            <a:schemeClr val="dk1"/>
          </a:fontRef>
        </p:style>
        <p:txBody>
          <a:bodyPr rtlCol="0" anchor="ctr"/>
          <a:lstStyle/>
          <a:p>
            <a:r>
              <a:rPr lang="en-US" altLang="ko-KR" dirty="0" smtClean="0"/>
              <a:t>Table. Latency breakdown for the 99%tile.</a:t>
            </a:r>
          </a:p>
        </p:txBody>
      </p:sp>
      <p:graphicFrame>
        <p:nvGraphicFramePr>
          <p:cNvPr id="10" name="Content Placeholder 4"/>
          <p:cNvGraphicFramePr>
            <a:graphicFrameLocks/>
          </p:cNvGraphicFramePr>
          <p:nvPr>
            <p:extLst>
              <p:ext uri="{D42A27DB-BD31-4B8C-83A1-F6EECF244321}">
                <p14:modId xmlns:p14="http://schemas.microsoft.com/office/powerpoint/2010/main" val="2746116236"/>
              </p:ext>
            </p:extLst>
          </p:nvPr>
        </p:nvGraphicFramePr>
        <p:xfrm>
          <a:off x="533400" y="4184650"/>
          <a:ext cx="3185468" cy="1854200"/>
        </p:xfrm>
        <a:graphic>
          <a:graphicData uri="http://schemas.openxmlformats.org/drawingml/2006/table">
            <a:tbl>
              <a:tblPr firstRow="1" bandRow="1">
                <a:tableStyleId>{6E25E649-3F16-4E02-A733-19D2CDBF48F0}</a:tableStyleId>
              </a:tblPr>
              <a:tblGrid>
                <a:gridCol w="1180338"/>
                <a:gridCol w="1195705"/>
                <a:gridCol w="809425"/>
              </a:tblGrid>
              <a:tr h="370840">
                <a:tc>
                  <a:txBody>
                    <a:bodyPr/>
                    <a:lstStyle/>
                    <a:p>
                      <a:pPr algn="ctr"/>
                      <a:r>
                        <a:rPr lang="en-US" dirty="0" smtClean="0"/>
                        <a:t>Percentile</a:t>
                      </a:r>
                      <a:endParaRPr lang="en-US" dirty="0"/>
                    </a:p>
                  </a:txBody>
                  <a:tcPr>
                    <a:lnR w="12700" cap="flat" cmpd="sng" algn="ctr">
                      <a:solidFill>
                        <a:schemeClr val="tx1"/>
                      </a:solidFill>
                      <a:prstDash val="solid"/>
                      <a:round/>
                      <a:headEnd type="none" w="med" len="med"/>
                      <a:tailEnd type="none" w="med" len="med"/>
                    </a:lnR>
                  </a:tcPr>
                </a:tc>
                <a:tc>
                  <a:txBody>
                    <a:bodyPr/>
                    <a:lstStyle/>
                    <a:p>
                      <a:pPr algn="ctr"/>
                      <a:r>
                        <a:rPr lang="en-US" dirty="0" smtClean="0"/>
                        <a:t>Latency</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dirty="0" smtClean="0"/>
                        <a:t>Scale</a:t>
                      </a:r>
                      <a:endParaRPr lang="en-US" dirty="0"/>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tcPr>
                </a:tc>
              </a:tr>
              <a:tr h="370840">
                <a:tc>
                  <a:txBody>
                    <a:bodyPr/>
                    <a:lstStyle/>
                    <a:p>
                      <a:pPr algn="ctr"/>
                      <a:r>
                        <a:rPr lang="en-US" dirty="0" smtClean="0"/>
                        <a:t>50%tile</a:t>
                      </a:r>
                      <a:endParaRPr lang="en-US" dirty="0"/>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algn="r"/>
                      <a:r>
                        <a:rPr lang="en-US" dirty="0" smtClean="0"/>
                        <a:t>7.83 </a:t>
                      </a:r>
                      <a:r>
                        <a:rPr lang="en-US" dirty="0" err="1" smtClean="0"/>
                        <a:t>ms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algn="r"/>
                      <a:r>
                        <a:rPr lang="en-US" dirty="0" smtClean="0"/>
                        <a:t>x1</a:t>
                      </a:r>
                      <a:endParaRPr lang="en-US"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r>
              <a:tr h="370840">
                <a:tc>
                  <a:txBody>
                    <a:bodyPr/>
                    <a:lstStyle/>
                    <a:p>
                      <a:pPr algn="ctr"/>
                      <a:r>
                        <a:rPr lang="en-US" dirty="0" smtClean="0"/>
                        <a:t>75%tile</a:t>
                      </a:r>
                      <a:endParaRPr lang="en-US"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dirty="0" smtClean="0"/>
                        <a:t>12.51 </a:t>
                      </a:r>
                      <a:r>
                        <a:rPr lang="en-US" dirty="0" err="1" smtClean="0"/>
                        <a:t>ms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dirty="0" smtClean="0"/>
                        <a:t>x1.6</a:t>
                      </a:r>
                      <a:endParaRPr lang="en-US"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en-US" dirty="0" smtClean="0"/>
                        <a:t>95%tile</a:t>
                      </a:r>
                      <a:endParaRPr lang="en-US"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dirty="0" smtClean="0"/>
                        <a:t>57.15 </a:t>
                      </a:r>
                      <a:r>
                        <a:rPr lang="en-US" dirty="0" err="1" smtClean="0"/>
                        <a:t>ms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dirty="0" smtClean="0"/>
                        <a:t>x7.3</a:t>
                      </a:r>
                      <a:endParaRPr lang="en-US"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en-US" b="1" dirty="0" smtClean="0">
                          <a:solidFill>
                            <a:srgbClr val="00B050"/>
                          </a:solidFill>
                        </a:rPr>
                        <a:t>99%tile</a:t>
                      </a:r>
                      <a:endParaRPr lang="en-US" b="1" dirty="0">
                        <a:solidFill>
                          <a:srgbClr val="00B050"/>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algn="r"/>
                      <a:r>
                        <a:rPr lang="en-US" b="1" dirty="0" smtClean="0">
                          <a:solidFill>
                            <a:srgbClr val="00B050"/>
                          </a:solidFill>
                        </a:rPr>
                        <a:t>204.06 </a:t>
                      </a:r>
                      <a:r>
                        <a:rPr lang="en-US" b="1" dirty="0" err="1" smtClean="0">
                          <a:solidFill>
                            <a:srgbClr val="00B050"/>
                          </a:solidFill>
                        </a:rPr>
                        <a:t>ms</a:t>
                      </a:r>
                      <a:endParaRPr lang="en-US" b="1" dirty="0">
                        <a:solidFill>
                          <a:srgbClr val="00B05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algn="r"/>
                      <a:r>
                        <a:rPr lang="en-US" b="1" dirty="0" smtClean="0">
                          <a:solidFill>
                            <a:srgbClr val="00B050"/>
                          </a:solidFill>
                        </a:rPr>
                        <a:t>x26.1</a:t>
                      </a:r>
                      <a:endParaRPr lang="en-US" b="1" dirty="0">
                        <a:solidFill>
                          <a:srgbClr val="00B050"/>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r>
            </a:tbl>
          </a:graphicData>
        </a:graphic>
      </p:graphicFrame>
      <p:sp>
        <p:nvSpPr>
          <p:cNvPr id="11" name="Rectangular Callout 10"/>
          <p:cNvSpPr/>
          <p:nvPr/>
        </p:nvSpPr>
        <p:spPr>
          <a:xfrm>
            <a:off x="4108029" y="5391124"/>
            <a:ext cx="4121571" cy="720116"/>
          </a:xfrm>
          <a:prstGeom prst="wedgeRectCallout">
            <a:avLst>
              <a:gd name="adj1" fmla="val -60195"/>
              <a:gd name="adj2" fmla="val 16809"/>
            </a:avLst>
          </a:prstGeom>
        </p:spPr>
        <p:style>
          <a:lnRef idx="2">
            <a:schemeClr val="accent6"/>
          </a:lnRef>
          <a:fillRef idx="1">
            <a:schemeClr val="lt1"/>
          </a:fillRef>
          <a:effectRef idx="0">
            <a:schemeClr val="accent6"/>
          </a:effectRef>
          <a:fontRef idx="minor">
            <a:schemeClr val="dk1"/>
          </a:fontRef>
        </p:style>
        <p:txBody>
          <a:bodyPr lIns="111026" tIns="55513" rIns="111026" bIns="55513" rtlCol="0" anchor="ctr"/>
          <a:lstStyle/>
          <a:p>
            <a:r>
              <a:rPr lang="en-US" dirty="0" smtClean="0"/>
              <a:t>99%tile latency of 204.06 </a:t>
            </a:r>
            <a:r>
              <a:rPr lang="en-US" dirty="0" err="1" smtClean="0"/>
              <a:t>ms</a:t>
            </a:r>
            <a:r>
              <a:rPr lang="en-US" dirty="0" smtClean="0"/>
              <a:t> </a:t>
            </a:r>
          </a:p>
          <a:p>
            <a:r>
              <a:rPr lang="en-US" dirty="0" smtClean="0"/>
              <a:t>= 99% requests have latency ≤ 204.06 </a:t>
            </a:r>
            <a:r>
              <a:rPr lang="en-US" dirty="0" err="1" smtClean="0"/>
              <a:t>ms</a:t>
            </a:r>
            <a:endParaRPr lang="en-US" dirty="0"/>
          </a:p>
        </p:txBody>
      </p:sp>
    </p:spTree>
    <p:extLst>
      <p:ext uri="{BB962C8B-B14F-4D97-AF65-F5344CB8AC3E}">
        <p14:creationId xmlns:p14="http://schemas.microsoft.com/office/powerpoint/2010/main" val="215924827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P spid="11"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23215</TotalTime>
  <Words>2160</Words>
  <Application>Microsoft Office PowerPoint</Application>
  <PresentationFormat>On-screen Show (4:3)</PresentationFormat>
  <Paragraphs>450</Paragraphs>
  <Slides>31</Slides>
  <Notes>27</Notes>
  <HiddenSlides>5</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31</vt:i4>
      </vt:variant>
    </vt:vector>
  </HeadingPairs>
  <TitlesOfParts>
    <vt:vector size="40" baseType="lpstr">
      <vt:lpstr>맑은 고딕</vt:lpstr>
      <vt:lpstr>Arial</vt:lpstr>
      <vt:lpstr>Calibri</vt:lpstr>
      <vt:lpstr>Consolas</vt:lpstr>
      <vt:lpstr>Segoe UI</vt:lpstr>
      <vt:lpstr>Segoe UI Light</vt:lpstr>
      <vt:lpstr>Verdana</vt:lpstr>
      <vt:lpstr>Wingdings</vt:lpstr>
      <vt:lpstr>Office Theme</vt:lpstr>
      <vt:lpstr>PowerPoint Presentation</vt:lpstr>
      <vt:lpstr>Performance of Web Search</vt:lpstr>
      <vt:lpstr>Background: Query Processing Stages</vt:lpstr>
      <vt:lpstr>Goal</vt:lpstr>
      <vt:lpstr>How Index Search Works</vt:lpstr>
      <vt:lpstr>Observation</vt:lpstr>
      <vt:lpstr>Examples</vt:lpstr>
      <vt:lpstr>Parallelism for Tail Reduction</vt:lpstr>
      <vt:lpstr>Query Parallelism for Tail Reduction</vt:lpstr>
      <vt:lpstr>Predictive Parallelism for Tail Reduction</vt:lpstr>
      <vt:lpstr>Predictive Parallelization Workflow</vt:lpstr>
      <vt:lpstr>Predictive Parallelization Workflow</vt:lpstr>
      <vt:lpstr>Predictive Parallelization</vt:lpstr>
      <vt:lpstr>Brief Overview of Predictor</vt:lpstr>
      <vt:lpstr>Accuracy:  Predicting Early Termination</vt:lpstr>
      <vt:lpstr>Space of Features</vt:lpstr>
      <vt:lpstr>New Features: Query</vt:lpstr>
      <vt:lpstr>Space of Features</vt:lpstr>
      <vt:lpstr>Space of Features</vt:lpstr>
      <vt:lpstr>Feature Analysis and Selection</vt:lpstr>
      <vt:lpstr>Efficiency:  Cheaper subset possible?</vt:lpstr>
      <vt:lpstr>Prediction Performance</vt:lpstr>
      <vt:lpstr>Algorithms</vt:lpstr>
      <vt:lpstr>Accuracy of Algorithms</vt:lpstr>
      <vt:lpstr>Predictive Parallelism</vt:lpstr>
      <vt:lpstr>99%tile Response Time</vt:lpstr>
      <vt:lpstr>Performance: Response Time</vt:lpstr>
      <vt:lpstr>Response Time</vt:lpstr>
      <vt:lpstr>Related Work</vt:lpstr>
      <vt:lpstr>Future Work</vt:lpstr>
      <vt:lpstr>PowerPoint Presentation</vt:lpstr>
    </vt:vector>
  </TitlesOfParts>
  <Company>Microsoft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Myeongjae Jeon</dc:creator>
  <cp:lastModifiedBy>Sameh Elnikety</cp:lastModifiedBy>
  <cp:revision>2341</cp:revision>
  <cp:lastPrinted>2013-04-10T02:13:39Z</cp:lastPrinted>
  <dcterms:created xsi:type="dcterms:W3CDTF">2012-09-02T20:45:31Z</dcterms:created>
  <dcterms:modified xsi:type="dcterms:W3CDTF">2014-07-15T16:32:07Z</dcterms:modified>
</cp:coreProperties>
</file>