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483" r:id="rId3"/>
    <p:sldId id="558" r:id="rId4"/>
    <p:sldId id="590" r:id="rId5"/>
    <p:sldId id="596" r:id="rId6"/>
    <p:sldId id="563" r:id="rId7"/>
    <p:sldId id="595" r:id="rId8"/>
    <p:sldId id="593" r:id="rId9"/>
    <p:sldId id="594" r:id="rId10"/>
    <p:sldId id="589" r:id="rId11"/>
    <p:sldId id="568" r:id="rId12"/>
    <p:sldId id="569" r:id="rId13"/>
    <p:sldId id="597" r:id="rId14"/>
    <p:sldId id="599" r:id="rId15"/>
    <p:sldId id="602" r:id="rId16"/>
    <p:sldId id="600" r:id="rId17"/>
    <p:sldId id="604" r:id="rId18"/>
    <p:sldId id="603" r:id="rId19"/>
    <p:sldId id="577" r:id="rId20"/>
    <p:sldId id="578" r:id="rId21"/>
    <p:sldId id="579" r:id="rId22"/>
    <p:sldId id="581" r:id="rId23"/>
    <p:sldId id="582" r:id="rId24"/>
    <p:sldId id="580" r:id="rId25"/>
    <p:sldId id="583" r:id="rId2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00"/>
    <a:srgbClr val="CCECFF"/>
    <a:srgbClr val="FFCCFF"/>
    <a:srgbClr val="DD8047"/>
    <a:srgbClr val="94B6D2"/>
    <a:srgbClr val="31F3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0424" autoAdjust="0"/>
  </p:normalViewPr>
  <p:slideViewPr>
    <p:cSldViewPr>
      <p:cViewPr>
        <p:scale>
          <a:sx n="69" d="100"/>
          <a:sy n="69" d="100"/>
        </p:scale>
        <p:origin x="-142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3" d="100"/>
          <a:sy n="53" d="100"/>
        </p:scale>
        <p:origin x="-2946" y="-90"/>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0275" name="Rectangle 3"/>
          <p:cNvSpPr>
            <a:spLocks noGrp="1" noChangeArrowheads="1"/>
          </p:cNvSpPr>
          <p:nvPr>
            <p:ph type="dt" sz="quarter"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lvl1pPr algn="r" eaLnBrk="0" hangingPunct="0">
              <a:defRPr sz="1200">
                <a:latin typeface="Arial" pitchFamily="34" charset="0"/>
              </a:defRPr>
            </a:lvl1pPr>
          </a:lstStyle>
          <a:p>
            <a:pPr>
              <a:defRPr/>
            </a:pPr>
            <a:fld id="{E040C297-B8FD-42FD-B827-6D867AF9A258}" type="datetimeFigureOut">
              <a:rPr lang="zh-CN" altLang="en-US"/>
              <a:pPr>
                <a:defRPr/>
              </a:pPr>
              <a:t>2014/12/15</a:t>
            </a:fld>
            <a:endParaRPr lang="en-US" altLang="zh-CN"/>
          </a:p>
        </p:txBody>
      </p:sp>
      <p:sp>
        <p:nvSpPr>
          <p:cNvPr id="310276" name="Rectangle 4"/>
          <p:cNvSpPr>
            <a:spLocks noGrp="1" noChangeArrowheads="1"/>
          </p:cNvSpPr>
          <p:nvPr>
            <p:ph type="ftr" sz="quarter" idx="2"/>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b"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0277" name="Rectangle 5"/>
          <p:cNvSpPr>
            <a:spLocks noGrp="1" noChangeArrowheads="1"/>
          </p:cNvSpPr>
          <p:nvPr>
            <p:ph type="sldNum" sz="quarter" idx="3"/>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b" anchorCtr="0" compatLnSpc="1">
            <a:prstTxWarp prst="textNoShape">
              <a:avLst/>
            </a:prstTxWarp>
          </a:bodyPr>
          <a:lstStyle>
            <a:lvl1pPr algn="r" eaLnBrk="0" hangingPunct="0">
              <a:defRPr sz="1200">
                <a:latin typeface="Arial" pitchFamily="34" charset="0"/>
              </a:defRPr>
            </a:lvl1pPr>
          </a:lstStyle>
          <a:p>
            <a:pPr>
              <a:defRPr/>
            </a:pPr>
            <a:fld id="{B3401A2F-798A-456C-BB11-4CF91636C110}" type="slidenum">
              <a:rPr lang="zh-CN" altLang="en-US"/>
              <a:pPr>
                <a:defRPr/>
              </a:pPr>
              <a:t>‹#›</a:t>
            </a:fld>
            <a:endParaRPr lang="en-US" altLang="zh-CN"/>
          </a:p>
        </p:txBody>
      </p:sp>
    </p:spTree>
    <p:extLst>
      <p:ext uri="{BB962C8B-B14F-4D97-AF65-F5344CB8AC3E}">
        <p14:creationId xmlns:p14="http://schemas.microsoft.com/office/powerpoint/2010/main" val="417274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lvl1pPr defTabSz="923925">
              <a:defRPr sz="1200">
                <a:latin typeface="Calibri" pitchFamily="34" charset="0"/>
              </a:defRPr>
            </a:lvl1pPr>
          </a:lstStyle>
          <a:p>
            <a:pPr>
              <a:defRPr/>
            </a:pPr>
            <a:endParaRPr lang="zh-CN" altLang="en-US"/>
          </a:p>
        </p:txBody>
      </p:sp>
      <p:sp>
        <p:nvSpPr>
          <p:cNvPr id="3" name="Date Placeholder 2"/>
          <p:cNvSpPr>
            <a:spLocks noGrp="1"/>
          </p:cNvSpPr>
          <p:nvPr>
            <p:ph type="dt"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lvl1pPr algn="r" defTabSz="923925">
              <a:defRPr sz="1200">
                <a:latin typeface="Calibri" pitchFamily="34" charset="0"/>
              </a:defRPr>
            </a:lvl1pPr>
          </a:lstStyle>
          <a:p>
            <a:pPr>
              <a:defRPr/>
            </a:pPr>
            <a:fld id="{5DA8FF85-0021-4003-945A-272AD5A47C5D}" type="datetimeFigureOut">
              <a:rPr lang="zh-CN" altLang="en-US"/>
              <a:pPr>
                <a:defRPr/>
              </a:pPr>
              <a:t>2014/12/15</a:t>
            </a:fld>
            <a:endParaRPr lang="en-US" altLang="zh-CN"/>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688975" y="4416425"/>
            <a:ext cx="55054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b" anchorCtr="0" compatLnSpc="1">
            <a:prstTxWarp prst="textNoShape">
              <a:avLst/>
            </a:prstTxWarp>
          </a:bodyPr>
          <a:lstStyle>
            <a:lvl1pPr defTabSz="923925">
              <a:defRPr sz="1200">
                <a:latin typeface="Calibri" pitchFamily="34" charset="0"/>
              </a:defRPr>
            </a:lvl1pPr>
          </a:lstStyle>
          <a:p>
            <a:pPr>
              <a:defRPr/>
            </a:pPr>
            <a:endParaRPr lang="zh-CN" alt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b" anchorCtr="0" compatLnSpc="1">
            <a:prstTxWarp prst="textNoShape">
              <a:avLst/>
            </a:prstTxWarp>
          </a:bodyPr>
          <a:lstStyle>
            <a:lvl1pPr algn="r" defTabSz="923925">
              <a:defRPr sz="1200">
                <a:latin typeface="Calibri" pitchFamily="34" charset="0"/>
              </a:defRPr>
            </a:lvl1pPr>
          </a:lstStyle>
          <a:p>
            <a:pPr>
              <a:defRPr/>
            </a:pPr>
            <a:fld id="{D492D727-3B14-426B-9327-21188E543B86}" type="slidenum">
              <a:rPr lang="zh-CN" altLang="en-US"/>
              <a:pPr>
                <a:defRPr/>
              </a:pPr>
              <a:t>‹#›</a:t>
            </a:fld>
            <a:endParaRPr lang="en-US" altLang="zh-CN"/>
          </a:p>
        </p:txBody>
      </p:sp>
    </p:spTree>
    <p:extLst>
      <p:ext uri="{BB962C8B-B14F-4D97-AF65-F5344CB8AC3E}">
        <p14:creationId xmlns:p14="http://schemas.microsoft.com/office/powerpoint/2010/main" val="2209712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p:spPr>
        <p:txBody>
          <a:bodyPr/>
          <a:lstStyle/>
          <a:p>
            <a:r>
              <a:rPr lang="en-US" dirty="0" smtClean="0"/>
              <a:t>Hello, everyone. Thank</a:t>
            </a:r>
            <a:r>
              <a:rPr lang="en-US" baseline="0" dirty="0" smtClean="0"/>
              <a:t> you for attending my presentation. </a:t>
            </a:r>
            <a:r>
              <a:rPr lang="en-US" dirty="0" smtClean="0"/>
              <a:t>My name is </a:t>
            </a:r>
            <a:r>
              <a:rPr lang="en-US" dirty="0" err="1" smtClean="0"/>
              <a:t>Yanjie</a:t>
            </a:r>
            <a:r>
              <a:rPr lang="en-US" dirty="0" smtClean="0"/>
              <a:t> Fu,</a:t>
            </a:r>
            <a:r>
              <a:rPr lang="en-US" baseline="0" dirty="0" smtClean="0"/>
              <a:t> from Rutgers University. This  work is  about sparse estate ranking with online user reviews and offline moving behaviors.  Our work is very simple.  Form the title, we can see that  we have two core tasks. 1, how to mine the discriminative features from user reviews and offline moving behaviors; 2, how to jointly model rating prediction accuracy, ranking consistency and </a:t>
            </a:r>
            <a:r>
              <a:rPr lang="en-US" baseline="0" dirty="0" err="1" smtClean="0"/>
              <a:t>sparsity</a:t>
            </a:r>
            <a:r>
              <a:rPr lang="en-US" baseline="0" dirty="0" smtClean="0"/>
              <a:t> regularization together to strive certain balance in both </a:t>
            </a:r>
            <a:r>
              <a:rPr lang="en-US" baseline="0" dirty="0" err="1" smtClean="0"/>
              <a:t>topk</a:t>
            </a:r>
            <a:r>
              <a:rPr lang="en-US" baseline="0" dirty="0" smtClean="0"/>
              <a:t> ranking and overall ranking. </a:t>
            </a:r>
            <a:endParaRPr lang="en-US" dirty="0" smtClean="0"/>
          </a:p>
        </p:txBody>
      </p:sp>
      <p:sp>
        <p:nvSpPr>
          <p:cNvPr id="58372" name="Slide Number Placeholder 3"/>
          <p:cNvSpPr>
            <a:spLocks noGrp="1"/>
          </p:cNvSpPr>
          <p:nvPr>
            <p:ph type="sldNum" sz="quarter" idx="5"/>
          </p:nvPr>
        </p:nvSpPr>
        <p:spPr>
          <a:noFill/>
        </p:spPr>
        <p:txBody>
          <a:bodyPr/>
          <a:lstStyle>
            <a:lvl1pPr defTabSz="923925" eaLnBrk="0" hangingPunct="0">
              <a:defRPr>
                <a:solidFill>
                  <a:schemeClr val="tx1"/>
                </a:solidFill>
                <a:latin typeface="Verdana" pitchFamily="34" charset="0"/>
                <a:cs typeface="Arial" pitchFamily="34" charset="0"/>
              </a:defRPr>
            </a:lvl1pPr>
            <a:lvl2pPr marL="742950" indent="-285750" defTabSz="923925" eaLnBrk="0" hangingPunct="0">
              <a:defRPr>
                <a:solidFill>
                  <a:schemeClr val="tx1"/>
                </a:solidFill>
                <a:latin typeface="Verdana" pitchFamily="34" charset="0"/>
                <a:cs typeface="Arial" pitchFamily="34" charset="0"/>
              </a:defRPr>
            </a:lvl2pPr>
            <a:lvl3pPr marL="1143000" indent="-228600" defTabSz="923925" eaLnBrk="0" hangingPunct="0">
              <a:defRPr>
                <a:solidFill>
                  <a:schemeClr val="tx1"/>
                </a:solidFill>
                <a:latin typeface="Verdana" pitchFamily="34" charset="0"/>
                <a:cs typeface="Arial" pitchFamily="34" charset="0"/>
              </a:defRPr>
            </a:lvl3pPr>
            <a:lvl4pPr marL="1600200" indent="-228600" defTabSz="923925" eaLnBrk="0" hangingPunct="0">
              <a:defRPr>
                <a:solidFill>
                  <a:schemeClr val="tx1"/>
                </a:solidFill>
                <a:latin typeface="Verdana" pitchFamily="34" charset="0"/>
                <a:cs typeface="Arial" pitchFamily="34" charset="0"/>
              </a:defRPr>
            </a:lvl4pPr>
            <a:lvl5pPr marL="2057400" indent="-228600" defTabSz="923925" eaLnBrk="0" hangingPunct="0">
              <a:defRPr>
                <a:solidFill>
                  <a:schemeClr val="tx1"/>
                </a:solidFill>
                <a:latin typeface="Verdana"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A7C7F685-4880-4215-A2B4-DF5E19D68D35}" type="slidenum">
              <a:rPr lang="zh-CN" altLang="en-US" smtClean="0">
                <a:latin typeface="Calibri" pitchFamily="34" charset="0"/>
              </a:rPr>
              <a:pPr eaLnBrk="1" hangingPunct="1"/>
              <a:t>1</a:t>
            </a:fld>
            <a:endParaRPr lang="en-US" altLang="zh-CN"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Space above</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17</a:t>
            </a:fld>
            <a:endParaRPr lang="en-US" altLang="zh-CN"/>
          </a:p>
        </p:txBody>
      </p:sp>
    </p:spTree>
    <p:extLst>
      <p:ext uri="{BB962C8B-B14F-4D97-AF65-F5344CB8AC3E}">
        <p14:creationId xmlns:p14="http://schemas.microsoft.com/office/powerpoint/2010/main" val="262743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Fontsize</a:t>
            </a:r>
            <a:r>
              <a:rPr lang="en-US" baseline="0" dirty="0" smtClean="0"/>
              <a:t> too small</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19</a:t>
            </a:fld>
            <a:endParaRPr lang="en-US" altLang="zh-CN"/>
          </a:p>
        </p:txBody>
      </p:sp>
    </p:spTree>
    <p:extLst>
      <p:ext uri="{BB962C8B-B14F-4D97-AF65-F5344CB8AC3E}">
        <p14:creationId xmlns:p14="http://schemas.microsoft.com/office/powerpoint/2010/main" val="325713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Too much space up</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25</a:t>
            </a:fld>
            <a:endParaRPr lang="en-US" altLang="zh-CN"/>
          </a:p>
        </p:txBody>
      </p:sp>
    </p:spTree>
    <p:extLst>
      <p:ext uri="{BB962C8B-B14F-4D97-AF65-F5344CB8AC3E}">
        <p14:creationId xmlns:p14="http://schemas.microsoft.com/office/powerpoint/2010/main" val="77551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a:noFill/>
        </p:spPr>
        <p:txBody>
          <a:bodyPr/>
          <a:lstStyle/>
          <a:p>
            <a:r>
              <a:rPr lang="en-US" altLang="zh-CN" dirty="0" smtClean="0"/>
              <a:t>Here</a:t>
            </a:r>
            <a:r>
              <a:rPr lang="en-US" altLang="zh-CN" baseline="0" dirty="0" smtClean="0"/>
              <a:t> is my agenda today. I am going to start with the background and motivation. </a:t>
            </a:r>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Housing is very important in all aspects of our daily life. We all know that, to publish a paper in ICDM, you need to get your paper accepted by a PC member, and a senior PC </a:t>
            </a:r>
            <a:r>
              <a:rPr lang="en-US" altLang="zh-CN" baseline="0" dirty="0" err="1" smtClean="0"/>
              <a:t>mem</a:t>
            </a:r>
            <a:r>
              <a:rPr lang="en-US" altLang="zh-CN" baseline="0" dirty="0" smtClean="0"/>
              <a:t> </a:t>
            </a:r>
            <a:r>
              <a:rPr lang="en-US" altLang="zh-CN" baseline="0" dirty="0" err="1" smtClean="0"/>
              <a:t>ber</a:t>
            </a:r>
            <a:r>
              <a:rPr lang="en-US" altLang="zh-CN" baseline="0" dirty="0" smtClean="0"/>
              <a:t> as well. Similarly, to marry </a:t>
            </a:r>
            <a:r>
              <a:rPr lang="en-US" altLang="zh-CN" baseline="0" dirty="0" err="1" smtClean="0"/>
              <a:t>Mis</a:t>
            </a:r>
            <a:r>
              <a:rPr lang="en-US" altLang="zh-CN" baseline="0" dirty="0" smtClean="0"/>
              <a:t>. Right, you need to get yourself accepted by the girl, and her father as well. </a:t>
            </a:r>
          </a:p>
          <a:p>
            <a:r>
              <a:rPr lang="en-US" altLang="zh-CN" baseline="0" dirty="0" smtClean="0"/>
              <a:t>At this time, if you have a house, things will be totally different. </a:t>
            </a:r>
          </a:p>
          <a:p>
            <a:endParaRPr lang="en-US" altLang="zh-CN" baseline="0" dirty="0" smtClean="0"/>
          </a:p>
          <a:p>
            <a:r>
              <a:rPr lang="en-US" altLang="zh-CN" baseline="0" dirty="0" smtClean="0"/>
              <a:t>More importantly, you can make extra money if you treat buying a house as investment.  So, you might want to know which house has high investment value. </a:t>
            </a:r>
          </a:p>
        </p:txBody>
      </p:sp>
      <p:sp>
        <p:nvSpPr>
          <p:cNvPr id="4" name="灯片编号占位符 3"/>
          <p:cNvSpPr>
            <a:spLocks noGrp="1"/>
          </p:cNvSpPr>
          <p:nvPr>
            <p:ph type="sldNum" sz="quarter" idx="10"/>
          </p:nvPr>
        </p:nvSpPr>
        <p:spPr/>
        <p:txBody>
          <a:bodyPr/>
          <a:lstStyle/>
          <a:p>
            <a:fld id="{402B4205-D3EB-45BE-AA80-39C65BC62125}" type="slidenum">
              <a:rPr lang="zh-CN" altLang="en-US" smtClean="0"/>
              <a:pPr/>
              <a:t>3</a:t>
            </a:fld>
            <a:endParaRPr lang="zh-CN" altLang="en-US"/>
          </a:p>
        </p:txBody>
      </p:sp>
    </p:spTree>
    <p:extLst>
      <p:ext uri="{BB962C8B-B14F-4D97-AF65-F5344CB8AC3E}">
        <p14:creationId xmlns:p14="http://schemas.microsoft.com/office/powerpoint/2010/main" val="407002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 I want to introduce</a:t>
            </a:r>
            <a:r>
              <a:rPr lang="en-US" baseline="0" dirty="0" smtClean="0"/>
              <a:t> two concepts. Market value and investment value. Market value is a short term thing, which is the price you would like to trade the house at certain time point. However, investment value is a long term thing, which is the growth potential of the resale value. It is also the motivation  for us to enter the estate market place. </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4</a:t>
            </a:fld>
            <a:endParaRPr lang="en-US" altLang="zh-CN"/>
          </a:p>
        </p:txBody>
      </p:sp>
    </p:spTree>
    <p:extLst>
      <p:ext uri="{BB962C8B-B14F-4D97-AF65-F5344CB8AC3E}">
        <p14:creationId xmlns:p14="http://schemas.microsoft.com/office/powerpoint/2010/main" val="247672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In</a:t>
            </a:r>
            <a:r>
              <a:rPr lang="en-US" baseline="0" dirty="0" smtClean="0"/>
              <a:t> real estate industry, people usually use the return rate of a given market period to quantify the market performance of a real estate.  Right now, we can prepare the ground-truth investment values for training data.  For example, we first identify rising market period and falling market period of Beijing in terms of the average prices of the whole city.  Then we calculate the investment returns of each real estate during the rising market period and falling market period. </a:t>
            </a:r>
          </a:p>
          <a:p>
            <a:endParaRPr lang="en-US" baseline="0" dirty="0" smtClean="0"/>
          </a:p>
          <a:p>
            <a:r>
              <a:rPr lang="en-US" baseline="0" dirty="0" smtClean="0"/>
              <a:t> </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5</a:t>
            </a:fld>
            <a:endParaRPr lang="en-US" altLang="zh-CN"/>
          </a:p>
        </p:txBody>
      </p:sp>
    </p:spTree>
    <p:extLst>
      <p:ext uri="{BB962C8B-B14F-4D97-AF65-F5344CB8AC3E}">
        <p14:creationId xmlns:p14="http://schemas.microsoft.com/office/powerpoint/2010/main" val="412260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There</a:t>
            </a:r>
            <a:r>
              <a:rPr lang="en-US" baseline="0" dirty="0" smtClean="0"/>
              <a:t> are some existing methods for estate appraisal. </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6</a:t>
            </a:fld>
            <a:endParaRPr lang="en-US" altLang="zh-CN"/>
          </a:p>
        </p:txBody>
      </p:sp>
    </p:spTree>
    <p:extLst>
      <p:ext uri="{BB962C8B-B14F-4D97-AF65-F5344CB8AC3E}">
        <p14:creationId xmlns:p14="http://schemas.microsoft.com/office/powerpoint/2010/main" val="37344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2B94C67D-F7A0-474A-9FBF-0651C7B151F4}" type="slidenum">
              <a:rPr lang="zh-CN" altLang="en-US" smtClean="0"/>
              <a:t>9</a:t>
            </a:fld>
            <a:endParaRPr lang="zh-CN" altLang="en-US"/>
          </a:p>
        </p:txBody>
      </p:sp>
    </p:spTree>
    <p:extLst>
      <p:ext uri="{BB962C8B-B14F-4D97-AF65-F5344CB8AC3E}">
        <p14:creationId xmlns:p14="http://schemas.microsoft.com/office/powerpoint/2010/main" val="225452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Too much space above</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11</a:t>
            </a:fld>
            <a:endParaRPr lang="en-US" altLang="zh-CN"/>
          </a:p>
        </p:txBody>
      </p:sp>
    </p:spTree>
    <p:extLst>
      <p:ext uri="{BB962C8B-B14F-4D97-AF65-F5344CB8AC3E}">
        <p14:creationId xmlns:p14="http://schemas.microsoft.com/office/powerpoint/2010/main" val="389996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Before introducing the technical</a:t>
            </a:r>
            <a:r>
              <a:rPr lang="en-US" baseline="0" dirty="0" smtClean="0"/>
              <a:t> details, I want to give an overview of the methodology. </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12</a:t>
            </a:fld>
            <a:endParaRPr lang="en-US" altLang="zh-CN"/>
          </a:p>
        </p:txBody>
      </p:sp>
    </p:spTree>
    <p:extLst>
      <p:ext uri="{BB962C8B-B14F-4D97-AF65-F5344CB8AC3E}">
        <p14:creationId xmlns:p14="http://schemas.microsoft.com/office/powerpoint/2010/main" val="1974518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9525" y="6477000"/>
            <a:ext cx="2249488" cy="2889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2359025" y="6477000"/>
            <a:ext cx="6784975" cy="2809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14709988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7FC2A5-8510-45DE-9800-4A5A89CFE95E}" type="datetime1">
              <a:rPr lang="zh-CN" altLang="en-US" smtClean="0"/>
              <a:pPr>
                <a:defRPr/>
              </a:pPr>
              <a:t>2014/12/15</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6FDB0206-68C1-44A4-8C2C-F18C08A089A8}" type="slidenum">
              <a:rPr lang="zh-CN" altLang="en-US"/>
              <a:pPr>
                <a:defRPr/>
              </a:pPr>
              <a:t>‹#›</a:t>
            </a:fld>
            <a:endParaRPr lang="en-US" altLang="zh-CN"/>
          </a:p>
        </p:txBody>
      </p:sp>
    </p:spTree>
    <p:extLst>
      <p:ext uri="{BB962C8B-B14F-4D97-AF65-F5344CB8AC3E}">
        <p14:creationId xmlns:p14="http://schemas.microsoft.com/office/powerpoint/2010/main" val="269894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lgn="l">
              <a:defRPr>
                <a:latin typeface="Tw Cen MT" pitchFamily="34" charset="0"/>
              </a:defRPr>
            </a:lvl1pPr>
          </a:lstStyle>
          <a:p>
            <a:pPr>
              <a:defRPr/>
            </a:pPr>
            <a:fld id="{0830A4FC-65AD-4ABD-BBB1-EB75904FAAC5}" type="datetime1">
              <a:rPr lang="zh-CN" altLang="en-US" smtClean="0"/>
              <a:pPr>
                <a:defRPr/>
              </a:pPr>
              <a:t>2014/12/15</a:t>
            </a:fld>
            <a:endParaRPr lang="en-US" altLang="zh-CN"/>
          </a:p>
        </p:txBody>
      </p:sp>
      <p:sp>
        <p:nvSpPr>
          <p:cNvPr id="8" name="Footer Placeholder 4"/>
          <p:cNvSpPr>
            <a:spLocks noGrp="1"/>
          </p:cNvSpPr>
          <p:nvPr>
            <p:ph type="ftr" sz="quarter" idx="11"/>
          </p:nvPr>
        </p:nvSpPr>
        <p:spPr>
          <a:xfrm>
            <a:off x="457200" y="6248400"/>
            <a:ext cx="5573713" cy="365125"/>
          </a:xfrm>
        </p:spPr>
        <p:txBody>
          <a:bodyPr/>
          <a:lstStyle>
            <a:lvl1pPr algn="r">
              <a:defRPr>
                <a:latin typeface="Tw Cen MT" pitchFamily="34" charset="0"/>
              </a:defRPr>
            </a:lvl1pPr>
          </a:lstStyle>
          <a:p>
            <a:pPr>
              <a:defRPr/>
            </a:pPr>
            <a:endParaRPr lang="en-US" altLang="zh-CN"/>
          </a:p>
        </p:txBody>
      </p:sp>
      <p:sp>
        <p:nvSpPr>
          <p:cNvPr id="9" name="Slide Number Placeholder 5"/>
          <p:cNvSpPr>
            <a:spLocks noGrp="1"/>
          </p:cNvSpPr>
          <p:nvPr>
            <p:ph type="sldNum" sz="quarter" idx="12"/>
          </p:nvPr>
        </p:nvSpPr>
        <p:spPr>
          <a:xfrm rot="5400000">
            <a:off x="5989638" y="144462"/>
            <a:ext cx="533400" cy="244475"/>
          </a:xfrm>
        </p:spPr>
        <p:txBody>
          <a:bodyPr/>
          <a:lstStyle>
            <a:lvl1pPr>
              <a:defRPr>
                <a:solidFill>
                  <a:srgbClr val="FFFFFF"/>
                </a:solidFill>
              </a:defRPr>
            </a:lvl1pPr>
          </a:lstStyle>
          <a:p>
            <a:pPr>
              <a:defRPr/>
            </a:pPr>
            <a:fld id="{BC1A48E6-510A-4956-8C1E-7B4EF81485BF}" type="slidenum">
              <a:rPr lang="zh-CN" altLang="en-US"/>
              <a:pPr>
                <a:defRPr/>
              </a:pPr>
              <a:t>‹#›</a:t>
            </a:fld>
            <a:endParaRPr lang="en-US" altLang="zh-CN"/>
          </a:p>
        </p:txBody>
      </p:sp>
    </p:spTree>
    <p:extLst>
      <p:ext uri="{BB962C8B-B14F-4D97-AF65-F5344CB8AC3E}">
        <p14:creationId xmlns:p14="http://schemas.microsoft.com/office/powerpoint/2010/main" val="40469891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2413D693-E3DD-49CF-8638-9C360E4024DF}" type="datetime1">
              <a:rPr lang="zh-CN" altLang="en-US" smtClean="0"/>
              <a:pPr>
                <a:defRPr/>
              </a:pPr>
              <a:t>2014/12/15</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9D48793D-EE6A-4D7D-B448-E30976B0D4D9}" type="slidenum">
              <a:rPr lang="zh-CN" altLang="en-US"/>
              <a:pPr>
                <a:defRPr/>
              </a:pPr>
              <a:t>‹#›</a:t>
            </a:fld>
            <a:endParaRPr lang="en-US" altLang="zh-CN"/>
          </a:p>
        </p:txBody>
      </p:sp>
    </p:spTree>
    <p:extLst>
      <p:ext uri="{BB962C8B-B14F-4D97-AF65-F5344CB8AC3E}">
        <p14:creationId xmlns:p14="http://schemas.microsoft.com/office/powerpoint/2010/main" val="289428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7D4E9CA-2196-46F5-BDE2-77882DB0D9DC}" type="datetime1">
              <a:rPr lang="zh-CN" altLang="en-US" smtClean="0"/>
              <a:pPr>
                <a:defRPr/>
              </a:pPr>
              <a:t>2014/12/15</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63FC482A-60CC-424E-8675-7CE69254BBB9}" type="slidenum">
              <a:rPr lang="zh-CN" altLang="en-US"/>
              <a:pPr>
                <a:defRPr/>
              </a:pPr>
              <a:t>‹#›</a:t>
            </a:fld>
            <a:endParaRPr lang="en-US" altLang="zh-CN"/>
          </a:p>
        </p:txBody>
      </p:sp>
    </p:spTree>
    <p:extLst>
      <p:ext uri="{BB962C8B-B14F-4D97-AF65-F5344CB8AC3E}">
        <p14:creationId xmlns:p14="http://schemas.microsoft.com/office/powerpoint/2010/main" val="204162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FF7A35-B7BC-4F58-BCC5-5F1000E22BB8}" type="datetime1">
              <a:rPr lang="zh-CN" altLang="en-US" smtClean="0"/>
              <a:pPr>
                <a:defRPr/>
              </a:pPr>
              <a:t>2014/12/15</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2A096919-6F0D-4646-92A9-E5A641AD6D06}" type="slidenum">
              <a:rPr lang="zh-CN" altLang="en-US"/>
              <a:pPr>
                <a:defRPr/>
              </a:pPr>
              <a:t>‹#›</a:t>
            </a:fld>
            <a:endParaRPr lang="en-US" altLang="zh-CN"/>
          </a:p>
        </p:txBody>
      </p:sp>
    </p:spTree>
    <p:extLst>
      <p:ext uri="{BB962C8B-B14F-4D97-AF65-F5344CB8AC3E}">
        <p14:creationId xmlns:p14="http://schemas.microsoft.com/office/powerpoint/2010/main" val="398799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 y="39243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CD581D7-FCE6-470B-A071-E613FE1699E6}" type="datetime1">
              <a:rPr lang="zh-CN" altLang="en-US" smtClean="0"/>
              <a:pPr>
                <a:defRPr/>
              </a:pPr>
              <a:t>2014/12/15</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8D507504-3B4E-428B-8F68-FDABFC7C3C9F}" type="slidenum">
              <a:rPr lang="zh-CN" altLang="en-US"/>
              <a:pPr>
                <a:defRPr/>
              </a:pPr>
              <a:t>‹#›</a:t>
            </a:fld>
            <a:endParaRPr lang="en-US" altLang="zh-CN"/>
          </a:p>
        </p:txBody>
      </p:sp>
    </p:spTree>
    <p:extLst>
      <p:ext uri="{BB962C8B-B14F-4D97-AF65-F5344CB8AC3E}">
        <p14:creationId xmlns:p14="http://schemas.microsoft.com/office/powerpoint/2010/main" val="535897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26E63F22-7B24-48B8-9365-0AA57A115F82}" type="datetime1">
              <a:rPr lang="zh-CN" altLang="en-US" smtClean="0"/>
              <a:pPr>
                <a:defRPr/>
              </a:pPr>
              <a:t>2014/12/15</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5472D83F-E833-456E-858E-9FA388BFC997}" type="slidenum">
              <a:rPr lang="zh-CN" altLang="en-US"/>
              <a:pPr>
                <a:defRPr/>
              </a:pPr>
              <a:t>‹#›</a:t>
            </a:fld>
            <a:endParaRPr lang="en-US" altLang="zh-CN"/>
          </a:p>
        </p:txBody>
      </p:sp>
    </p:spTree>
    <p:extLst>
      <p:ext uri="{BB962C8B-B14F-4D97-AF65-F5344CB8AC3E}">
        <p14:creationId xmlns:p14="http://schemas.microsoft.com/office/powerpoint/2010/main" val="83496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81000" y="39243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8140737F-8930-4141-8DC5-7CC8D3AE48B8}" type="datetime1">
              <a:rPr lang="zh-CN" altLang="en-US" smtClean="0"/>
              <a:pPr>
                <a:defRPr/>
              </a:pPr>
              <a:t>2014/12/15</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A55ACA83-B6F9-4D10-BC91-0EE1F2AF8298}" type="slidenum">
              <a:rPr lang="zh-CN" altLang="en-US"/>
              <a:pPr>
                <a:defRPr/>
              </a:pPr>
              <a:t>‹#›</a:t>
            </a:fld>
            <a:endParaRPr lang="en-US" altLang="zh-CN"/>
          </a:p>
        </p:txBody>
      </p:sp>
    </p:spTree>
    <p:extLst>
      <p:ext uri="{BB962C8B-B14F-4D97-AF65-F5344CB8AC3E}">
        <p14:creationId xmlns:p14="http://schemas.microsoft.com/office/powerpoint/2010/main" val="2439698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9243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D6583CC-08A5-4C4B-8E7C-2C757249E9C7}" type="datetime1">
              <a:rPr lang="zh-CN" altLang="en-US" smtClean="0"/>
              <a:pPr>
                <a:defRPr/>
              </a:pPr>
              <a:t>2014/12/15</a:t>
            </a:fld>
            <a:endParaRPr lang="en-US" altLang="zh-CN"/>
          </a:p>
        </p:txBody>
      </p:sp>
      <p:sp>
        <p:nvSpPr>
          <p:cNvPr id="8" name="Footer Placeholder 2"/>
          <p:cNvSpPr>
            <a:spLocks noGrp="1"/>
          </p:cNvSpPr>
          <p:nvPr>
            <p:ph type="ftr" sz="quarter" idx="11"/>
          </p:nvPr>
        </p:nvSpPr>
        <p:spPr/>
        <p:txBody>
          <a:bodyPr/>
          <a:lstStyle>
            <a:lvl1pPr>
              <a:defRPr/>
            </a:lvl1pPr>
          </a:lstStyle>
          <a:p>
            <a:pPr>
              <a:defRPr/>
            </a:pPr>
            <a:endParaRPr lang="en-US" altLang="zh-CN"/>
          </a:p>
        </p:txBody>
      </p:sp>
      <p:sp>
        <p:nvSpPr>
          <p:cNvPr id="9" name="Slide Number Placeholder 22"/>
          <p:cNvSpPr>
            <a:spLocks noGrp="1"/>
          </p:cNvSpPr>
          <p:nvPr>
            <p:ph type="sldNum" sz="quarter" idx="12"/>
          </p:nvPr>
        </p:nvSpPr>
        <p:spPr/>
        <p:txBody>
          <a:bodyPr/>
          <a:lstStyle>
            <a:lvl1pPr>
              <a:defRPr/>
            </a:lvl1pPr>
          </a:lstStyle>
          <a:p>
            <a:pPr>
              <a:defRPr/>
            </a:pPr>
            <a:fld id="{BC603B26-A023-4209-9A72-EC9BF0337983}" type="slidenum">
              <a:rPr lang="zh-CN" altLang="en-US"/>
              <a:pPr>
                <a:defRPr/>
              </a:pPr>
              <a:t>‹#›</a:t>
            </a:fld>
            <a:endParaRPr lang="en-US" altLang="zh-CN"/>
          </a:p>
        </p:txBody>
      </p:sp>
    </p:spTree>
    <p:extLst>
      <p:ext uri="{BB962C8B-B14F-4D97-AF65-F5344CB8AC3E}">
        <p14:creationId xmlns:p14="http://schemas.microsoft.com/office/powerpoint/2010/main" val="618232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39243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1CBF46-F165-407A-8A93-0E837180680B}" type="datetime1">
              <a:rPr lang="zh-CN" altLang="en-US" smtClean="0"/>
              <a:pPr>
                <a:defRPr/>
              </a:pPr>
              <a:t>2014/12/15</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CCB2353B-A913-4B82-B175-E158D56AF1D1}" type="slidenum">
              <a:rPr lang="zh-CN" altLang="en-US"/>
              <a:pPr>
                <a:defRPr/>
              </a:pPr>
              <a:t>‹#›</a:t>
            </a:fld>
            <a:endParaRPr lang="en-US" altLang="zh-CN"/>
          </a:p>
        </p:txBody>
      </p:sp>
    </p:spTree>
    <p:extLst>
      <p:ext uri="{BB962C8B-B14F-4D97-AF65-F5344CB8AC3E}">
        <p14:creationId xmlns:p14="http://schemas.microsoft.com/office/powerpoint/2010/main" val="211089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27648" cy="612648"/>
          </a:xfrm>
        </p:spPr>
        <p:txBody>
          <a:bodyPr/>
          <a:lstStyle>
            <a:lvl1pPr>
              <a:defRPr sz="3200" b="1"/>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F21004D0-51C6-443B-BAD9-A42D466C88D3}" type="datetime1">
              <a:rPr lang="zh-CN" altLang="en-US" smtClean="0"/>
              <a:pPr>
                <a:defRPr/>
              </a:pPr>
              <a:t>2014/12/15</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4FB031F1-5063-4188-8D59-5595F3E5442B}" type="slidenum">
              <a:rPr lang="zh-CN" altLang="en-US"/>
              <a:pPr>
                <a:defRPr/>
              </a:pPr>
              <a:t>‹#›</a:t>
            </a:fld>
            <a:endParaRPr lang="en-US" altLang="zh-CN"/>
          </a:p>
        </p:txBody>
      </p:sp>
    </p:spTree>
    <p:extLst>
      <p:ext uri="{BB962C8B-B14F-4D97-AF65-F5344CB8AC3E}">
        <p14:creationId xmlns:p14="http://schemas.microsoft.com/office/powerpoint/2010/main" val="336675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36B408D-7EA6-4B5C-B33B-685C51EF0AC8}" type="datetime1">
              <a:rPr lang="zh-CN" altLang="en-US" smtClean="0"/>
              <a:pPr>
                <a:defRPr/>
              </a:pPr>
              <a:t>2014/12/15</a:t>
            </a:fld>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en-US" altLang="zh-CN"/>
          </a:p>
        </p:txBody>
      </p:sp>
      <p:sp>
        <p:nvSpPr>
          <p:cNvPr id="4" name="Slide Number Placeholder 22"/>
          <p:cNvSpPr>
            <a:spLocks noGrp="1"/>
          </p:cNvSpPr>
          <p:nvPr>
            <p:ph type="sldNum" sz="quarter" idx="12"/>
          </p:nvPr>
        </p:nvSpPr>
        <p:spPr/>
        <p:txBody>
          <a:bodyPr/>
          <a:lstStyle>
            <a:lvl1pPr>
              <a:defRPr/>
            </a:lvl1pPr>
          </a:lstStyle>
          <a:p>
            <a:pPr>
              <a:defRPr/>
            </a:pPr>
            <a:fld id="{2EADD4DA-7551-4349-BBC3-3338B4604FC4}" type="slidenum">
              <a:rPr lang="zh-CN" altLang="en-US"/>
              <a:pPr>
                <a:defRPr/>
              </a:pPr>
              <a:t>‹#›</a:t>
            </a:fld>
            <a:endParaRPr lang="en-US" altLang="zh-CN"/>
          </a:p>
        </p:txBody>
      </p:sp>
    </p:spTree>
    <p:extLst>
      <p:ext uri="{BB962C8B-B14F-4D97-AF65-F5344CB8AC3E}">
        <p14:creationId xmlns:p14="http://schemas.microsoft.com/office/powerpoint/2010/main" val="4012723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295400"/>
            <a:ext cx="8382000" cy="5105400"/>
          </a:xfrm>
        </p:spPr>
        <p:txBody>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fld id="{86737087-8C72-4B9E-90F7-F658C2768C95}" type="datetime1">
              <a:rPr lang="zh-CN" altLang="en-US" smtClean="0"/>
              <a:pPr>
                <a:defRPr/>
              </a:pPr>
              <a:t>2014/12/15</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658699C0-D733-40B7-854C-6F1FD8B05479}" type="slidenum">
              <a:rPr lang="zh-CN" altLang="en-US"/>
              <a:pPr>
                <a:defRPr/>
              </a:pPr>
              <a:t>‹#›</a:t>
            </a:fld>
            <a:endParaRPr lang="en-US" altLang="zh-CN"/>
          </a:p>
        </p:txBody>
      </p:sp>
    </p:spTree>
    <p:extLst>
      <p:ext uri="{BB962C8B-B14F-4D97-AF65-F5344CB8AC3E}">
        <p14:creationId xmlns:p14="http://schemas.microsoft.com/office/powerpoint/2010/main" val="24513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E26C57C0-881F-4F7E-9209-C31441D00D62}" type="datetime1">
              <a:rPr lang="zh-CN" altLang="en-US" smtClean="0"/>
              <a:pPr>
                <a:defRPr/>
              </a:pPr>
              <a:t>2014/12/15</a:t>
            </a:fld>
            <a:endParaRPr lang="en-US" altLang="zh-CN"/>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301CB58-858A-416C-B34A-B73A3D1FEF1C}" type="slidenum">
              <a:rPr lang="zh-CN" altLang="en-US"/>
              <a:pPr>
                <a:defRPr/>
              </a:pPr>
              <a:t>‹#›</a:t>
            </a:fld>
            <a:endParaRPr lang="en-US" altLang="zh-CN"/>
          </a:p>
        </p:txBody>
      </p:sp>
      <p:sp>
        <p:nvSpPr>
          <p:cNvPr id="9" name="Footer Placeholder 13"/>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5706933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7" name="Rectangle 6"/>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AC8F2F99-920E-48ED-A288-4457CBEE9882}" type="datetime1">
              <a:rPr lang="zh-CN" altLang="en-US" smtClean="0"/>
              <a:pPr>
                <a:defRPr/>
              </a:pPr>
              <a:t>2014/12/15</a:t>
            </a:fld>
            <a:endParaRPr lang="en-US" altLang="zh-CN"/>
          </a:p>
        </p:txBody>
      </p:sp>
      <p:sp>
        <p:nvSpPr>
          <p:cNvPr id="10" name="Slide Number Placeholder 9"/>
          <p:cNvSpPr>
            <a:spLocks noGrp="1"/>
          </p:cNvSpPr>
          <p:nvPr>
            <p:ph type="sldNum" sz="quarter" idx="11"/>
          </p:nvPr>
        </p:nvSpPr>
        <p:spPr>
          <a:xfrm>
            <a:off x="0" y="1271588"/>
            <a:ext cx="533400" cy="244475"/>
          </a:xfrm>
        </p:spPr>
        <p:txBody>
          <a:bodyPr/>
          <a:lstStyle>
            <a:lvl1pPr>
              <a:defRPr>
                <a:solidFill>
                  <a:srgbClr val="FFFFFF"/>
                </a:solidFill>
              </a:defRPr>
            </a:lvl1pPr>
          </a:lstStyle>
          <a:p>
            <a:pPr>
              <a:defRPr/>
            </a:pPr>
            <a:fld id="{F389A99C-6236-4545-BD23-431F323BE439}" type="slidenum">
              <a:rPr lang="zh-CN" altLang="en-US"/>
              <a:pPr>
                <a:defRPr/>
              </a:pPr>
              <a:t>‹#›</a:t>
            </a:fld>
            <a:endParaRPr lang="en-US" altLang="zh-CN"/>
          </a:p>
        </p:txBody>
      </p:sp>
      <p:sp>
        <p:nvSpPr>
          <p:cNvPr id="12" name="Footer Placeholder 11"/>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317468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0" name="Date Placeholder 9"/>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73B8D9AE-07B5-4159-957B-43EDF8AC1D0F}" type="datetime1">
              <a:rPr lang="zh-CN" altLang="en-US" smtClean="0"/>
              <a:pPr>
                <a:defRPr/>
              </a:pPr>
              <a:t>2014/12/15</a:t>
            </a:fld>
            <a:endParaRPr lang="en-US" altLang="zh-CN"/>
          </a:p>
        </p:txBody>
      </p:sp>
      <p:sp>
        <p:nvSpPr>
          <p:cNvPr id="12" name="Slide Number Placeholder 11"/>
          <p:cNvSpPr>
            <a:spLocks noGrp="1"/>
          </p:cNvSpPr>
          <p:nvPr>
            <p:ph type="sldNum" sz="quarter" idx="11"/>
          </p:nvPr>
        </p:nvSpPr>
        <p:spPr>
          <a:xfrm>
            <a:off x="0" y="1271588"/>
            <a:ext cx="533400" cy="244475"/>
          </a:xfrm>
        </p:spPr>
        <p:txBody>
          <a:bodyPr/>
          <a:lstStyle>
            <a:lvl1pPr>
              <a:defRPr>
                <a:solidFill>
                  <a:srgbClr val="FFFFFF"/>
                </a:solidFill>
              </a:defRPr>
            </a:lvl1pPr>
          </a:lstStyle>
          <a:p>
            <a:pPr>
              <a:defRPr/>
            </a:pPr>
            <a:fld id="{DE4AB2F9-F169-4A34-A5CD-3F184725DF04}" type="slidenum">
              <a:rPr lang="zh-CN" altLang="en-US"/>
              <a:pPr>
                <a:defRPr/>
              </a:pPr>
              <a:t>‹#›</a:t>
            </a:fld>
            <a:endParaRPr lang="en-US" altLang="zh-CN"/>
          </a:p>
        </p:txBody>
      </p:sp>
      <p:sp>
        <p:nvSpPr>
          <p:cNvPr id="14" name="Footer Placeholder 13"/>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27850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6E6667D-454B-4BE6-B774-AF06C3B8DB8F}" type="datetime1">
              <a:rPr lang="zh-CN" altLang="en-US" smtClean="0"/>
              <a:pPr>
                <a:defRPr/>
              </a:pPr>
              <a:t>2014/12/15</a:t>
            </a:fld>
            <a:endParaRPr lang="en-US" altLang="zh-CN"/>
          </a:p>
        </p:txBody>
      </p:sp>
      <p:sp>
        <p:nvSpPr>
          <p:cNvPr id="4" name="Footer Placeholder 2"/>
          <p:cNvSpPr>
            <a:spLocks noGrp="1"/>
          </p:cNvSpPr>
          <p:nvPr>
            <p:ph type="ftr" sz="quarter" idx="11"/>
          </p:nvPr>
        </p:nvSpPr>
        <p:spPr/>
        <p:txBody>
          <a:bodyPr/>
          <a:lstStyle>
            <a:lvl1pPr>
              <a:defRPr/>
            </a:lvl1pPr>
          </a:lstStyle>
          <a:p>
            <a:pPr>
              <a:defRPr/>
            </a:pPr>
            <a:endParaRPr lang="en-US" altLang="zh-CN"/>
          </a:p>
        </p:txBody>
      </p:sp>
      <p:sp>
        <p:nvSpPr>
          <p:cNvPr id="5" name="Slide Number Placeholder 22"/>
          <p:cNvSpPr>
            <a:spLocks noGrp="1"/>
          </p:cNvSpPr>
          <p:nvPr>
            <p:ph type="sldNum" sz="quarter" idx="12"/>
          </p:nvPr>
        </p:nvSpPr>
        <p:spPr/>
        <p:txBody>
          <a:bodyPr/>
          <a:lstStyle>
            <a:lvl1pPr>
              <a:defRPr/>
            </a:lvl1pPr>
          </a:lstStyle>
          <a:p>
            <a:pPr>
              <a:defRPr/>
            </a:pPr>
            <a:fld id="{334AB57F-F47D-4FFF-AD86-77605CB1AC10}" type="slidenum">
              <a:rPr lang="zh-CN" altLang="en-US"/>
              <a:pPr>
                <a:defRPr/>
              </a:pPr>
              <a:t>‹#›</a:t>
            </a:fld>
            <a:endParaRPr lang="en-US" altLang="zh-CN"/>
          </a:p>
        </p:txBody>
      </p:sp>
    </p:spTree>
    <p:extLst>
      <p:ext uri="{BB962C8B-B14F-4D97-AF65-F5344CB8AC3E}">
        <p14:creationId xmlns:p14="http://schemas.microsoft.com/office/powerpoint/2010/main" val="166671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37CA1A2B-59DA-4E40-9D69-1FBF999B2234}" type="datetime1">
              <a:rPr lang="zh-CN" altLang="en-US" smtClean="0"/>
              <a:pPr>
                <a:defRPr/>
              </a:pPr>
              <a:t>2014/12/15</a:t>
            </a:fld>
            <a:endParaRPr lang="en-US" altLang="zh-CN"/>
          </a:p>
        </p:txBody>
      </p:sp>
      <p:sp>
        <p:nvSpPr>
          <p:cNvPr id="3" name="Footer Placeholder 2"/>
          <p:cNvSpPr>
            <a:spLocks noGrp="1"/>
          </p:cNvSpPr>
          <p:nvPr>
            <p:ph type="ftr" sz="quarter" idx="11"/>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7575A84-FAFF-4CA9-96B5-1956E9548C41}" type="slidenum">
              <a:rPr lang="zh-CN" altLang="en-US"/>
              <a:pPr>
                <a:defRPr/>
              </a:pPr>
              <a:t>‹#›</a:t>
            </a:fld>
            <a:endParaRPr lang="en-US" altLang="zh-CN"/>
          </a:p>
        </p:txBody>
      </p:sp>
    </p:spTree>
    <p:extLst>
      <p:ext uri="{BB962C8B-B14F-4D97-AF65-F5344CB8AC3E}">
        <p14:creationId xmlns:p14="http://schemas.microsoft.com/office/powerpoint/2010/main" val="203039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C373833-DBDC-4830-883B-71D72D33F15D}" type="datetime1">
              <a:rPr lang="zh-CN" altLang="en-US" smtClean="0"/>
              <a:pPr>
                <a:defRPr/>
              </a:pPr>
              <a:t>2014/12/15</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A11D7F59-3D83-4C55-A296-FA5A8BD28D1B}" type="slidenum">
              <a:rPr lang="zh-CN" altLang="en-US"/>
              <a:pPr>
                <a:defRPr/>
              </a:pPr>
              <a:t>‹#›</a:t>
            </a:fld>
            <a:endParaRPr lang="en-US" altLang="zh-CN"/>
          </a:p>
        </p:txBody>
      </p:sp>
    </p:spTree>
    <p:extLst>
      <p:ext uri="{BB962C8B-B14F-4D97-AF65-F5344CB8AC3E}">
        <p14:creationId xmlns:p14="http://schemas.microsoft.com/office/powerpoint/2010/main" val="359559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lgn="l">
              <a:defRPr>
                <a:latin typeface="Tw Cen MT" pitchFamily="34" charset="0"/>
              </a:defRPr>
            </a:lvl1pPr>
          </a:lstStyle>
          <a:p>
            <a:pPr>
              <a:defRPr/>
            </a:pPr>
            <a:fld id="{106BB530-01D2-4176-BF58-AD7ECC3CEDDD}" type="datetime1">
              <a:rPr lang="zh-CN" altLang="en-US" smtClean="0"/>
              <a:pPr>
                <a:defRPr/>
              </a:pPr>
              <a:t>2014/12/15</a:t>
            </a:fld>
            <a:endParaRPr lang="en-US" altLang="zh-CN"/>
          </a:p>
        </p:txBody>
      </p:sp>
      <p:sp>
        <p:nvSpPr>
          <p:cNvPr id="10" name="Slide Number Placeholder 12"/>
          <p:cNvSpPr>
            <a:spLocks noGrp="1"/>
          </p:cNvSpPr>
          <p:nvPr>
            <p:ph type="sldNum" sz="quarter" idx="11"/>
          </p:nvPr>
        </p:nvSpPr>
        <p:spPr>
          <a:xfrm>
            <a:off x="0" y="4667250"/>
            <a:ext cx="1447800" cy="663575"/>
          </a:xfrm>
        </p:spPr>
        <p:txBody>
          <a:bodyPr/>
          <a:lstStyle>
            <a:lvl1pPr>
              <a:defRPr sz="2800">
                <a:solidFill>
                  <a:srgbClr val="FFFFFF"/>
                </a:solidFill>
              </a:defRPr>
            </a:lvl1pPr>
          </a:lstStyle>
          <a:p>
            <a:pPr>
              <a:defRPr/>
            </a:pPr>
            <a:fld id="{52C5B853-42E2-4499-9BD2-5AC1CD9920C4}" type="slidenum">
              <a:rPr lang="zh-CN" altLang="en-US"/>
              <a:pPr>
                <a:defRPr/>
              </a:pPr>
              <a:t>‹#›</a:t>
            </a:fld>
            <a:endParaRPr lang="en-US" altLang="zh-CN"/>
          </a:p>
        </p:txBody>
      </p:sp>
      <p:sp>
        <p:nvSpPr>
          <p:cNvPr id="11" name="Footer Placeholder 13"/>
          <p:cNvSpPr>
            <a:spLocks noGrp="1"/>
          </p:cNvSpPr>
          <p:nvPr>
            <p:ph type="ftr" sz="quarter" idx="12"/>
          </p:nvPr>
        </p:nvSpPr>
        <p:spPr>
          <a:xfrm>
            <a:off x="1600200" y="6248400"/>
            <a:ext cx="4572000"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3698572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227013" y="228600"/>
            <a:ext cx="6326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12"/>
          <p:cNvSpPr>
            <a:spLocks noGrp="1"/>
          </p:cNvSpPr>
          <p:nvPr>
            <p:ph type="body" idx="1"/>
          </p:nvPr>
        </p:nvSpPr>
        <p:spPr bwMode="auto">
          <a:xfrm>
            <a:off x="381000" y="12954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 name="Date Placeholder 13"/>
          <p:cNvSpPr>
            <a:spLocks noGrp="1"/>
          </p:cNvSpPr>
          <p:nvPr>
            <p:ph type="dt" sz="half" idx="2"/>
          </p:nvPr>
        </p:nvSpPr>
        <p:spPr>
          <a:xfrm>
            <a:off x="6096000" y="6400800"/>
            <a:ext cx="2667000" cy="2127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ea typeface="宋体" pitchFamily="2" charset="-122"/>
              </a:defRPr>
            </a:lvl1pPr>
          </a:lstStyle>
          <a:p>
            <a:pPr>
              <a:defRPr/>
            </a:pPr>
            <a:fld id="{CD430F31-7979-4843-90CE-FC503F0D4C0D}" type="datetime1">
              <a:rPr lang="zh-CN" altLang="en-US" smtClean="0"/>
              <a:pPr>
                <a:defRPr/>
              </a:pPr>
              <a:t>2014/12/15</a:t>
            </a:fld>
            <a:endParaRPr lang="en-US" altLang="zh-CN"/>
          </a:p>
        </p:txBody>
      </p:sp>
      <p:sp>
        <p:nvSpPr>
          <p:cNvPr id="3" name="Footer Placeholder 2"/>
          <p:cNvSpPr>
            <a:spLocks noGrp="1"/>
          </p:cNvSpPr>
          <p:nvPr>
            <p:ph type="ftr" sz="quarter" idx="3"/>
          </p:nvPr>
        </p:nvSpPr>
        <p:spPr>
          <a:xfrm>
            <a:off x="381000" y="6400800"/>
            <a:ext cx="5421313" cy="2127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ea typeface="宋体" pitchFamily="2" charset="-122"/>
              </a:defRPr>
            </a:lvl1pPr>
          </a:lstStyle>
          <a:p>
            <a:pPr>
              <a:defRPr/>
            </a:pPr>
            <a:endParaRPr lang="en-US" altLang="zh-CN" dirty="0"/>
          </a:p>
        </p:txBody>
      </p:sp>
      <p:sp>
        <p:nvSpPr>
          <p:cNvPr id="7" name="Rectangle 6"/>
          <p:cNvSpPr/>
          <p:nvPr/>
        </p:nvSpPr>
        <p:spPr bwMode="white">
          <a:xfrm>
            <a:off x="0" y="990600"/>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a:xfrm>
            <a:off x="0" y="9144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9" name="Rectangle 8"/>
          <p:cNvSpPr/>
          <p:nvPr/>
        </p:nvSpPr>
        <p:spPr>
          <a:xfrm>
            <a:off x="590550" y="9144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3" name="Slide Number Placeholder 22"/>
          <p:cNvSpPr>
            <a:spLocks noGrp="1"/>
          </p:cNvSpPr>
          <p:nvPr>
            <p:ph type="sldNum" sz="quarter" idx="4"/>
          </p:nvPr>
        </p:nvSpPr>
        <p:spPr>
          <a:xfrm>
            <a:off x="0" y="914400"/>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chemeClr val="bg1"/>
                </a:solidFill>
                <a:latin typeface="Tw Cen MT" pitchFamily="34" charset="0"/>
                <a:ea typeface="宋体" pitchFamily="2" charset="-122"/>
              </a:defRPr>
            </a:lvl1pPr>
          </a:lstStyle>
          <a:p>
            <a:pPr>
              <a:defRPr/>
            </a:pPr>
            <a:fld id="{757FCECE-B8F0-4E41-8C68-B5EF7873DDC8}" type="slidenum">
              <a:rPr lang="zh-CN" altLang="en-US"/>
              <a:pPr>
                <a:defRPr/>
              </a:pPr>
              <a:t>‹#›</a:t>
            </a:fld>
            <a:endParaRPr lang="en-US" altLang="zh-CN" dirty="0"/>
          </a:p>
        </p:txBody>
      </p:sp>
      <p:pic>
        <p:nvPicPr>
          <p:cNvPr id="1034" name="Picture 10" descr="Rulogo"/>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781800" y="242888"/>
            <a:ext cx="208438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6" r:id="rId1"/>
    <p:sldLayoutId id="2147484022" r:id="rId2"/>
    <p:sldLayoutId id="2147484037" r:id="rId3"/>
    <p:sldLayoutId id="2147484038" r:id="rId4"/>
    <p:sldLayoutId id="2147484039" r:id="rId5"/>
    <p:sldLayoutId id="2147484023" r:id="rId6"/>
    <p:sldLayoutId id="2147484040" r:id="rId7"/>
    <p:sldLayoutId id="2147484024" r:id="rId8"/>
    <p:sldLayoutId id="2147484041" r:id="rId9"/>
    <p:sldLayoutId id="2147484025" r:id="rId10"/>
    <p:sldLayoutId id="2147484042"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Palatino Linotype" pitchFamily="18" charset="0"/>
          <a:ea typeface="+mj-ea"/>
          <a:cs typeface="+mj-cs"/>
        </a:defRPr>
      </a:lvl1pPr>
      <a:lvl2pPr algn="l" rtl="0" eaLnBrk="0" fontAlgn="base" hangingPunct="0">
        <a:spcBef>
          <a:spcPct val="0"/>
        </a:spcBef>
        <a:spcAft>
          <a:spcPct val="0"/>
        </a:spcAft>
        <a:defRPr sz="3600">
          <a:solidFill>
            <a:schemeClr val="tx2"/>
          </a:solidFill>
          <a:latin typeface="Palatino Linotype" pitchFamily="18" charset="0"/>
        </a:defRPr>
      </a:lvl2pPr>
      <a:lvl3pPr algn="l" rtl="0" eaLnBrk="0" fontAlgn="base" hangingPunct="0">
        <a:spcBef>
          <a:spcPct val="0"/>
        </a:spcBef>
        <a:spcAft>
          <a:spcPct val="0"/>
        </a:spcAft>
        <a:defRPr sz="3600">
          <a:solidFill>
            <a:schemeClr val="tx2"/>
          </a:solidFill>
          <a:latin typeface="Palatino Linotype" pitchFamily="18" charset="0"/>
        </a:defRPr>
      </a:lvl3pPr>
      <a:lvl4pPr algn="l" rtl="0" eaLnBrk="0" fontAlgn="base" hangingPunct="0">
        <a:spcBef>
          <a:spcPct val="0"/>
        </a:spcBef>
        <a:spcAft>
          <a:spcPct val="0"/>
        </a:spcAft>
        <a:defRPr sz="3600">
          <a:solidFill>
            <a:schemeClr val="tx2"/>
          </a:solidFill>
          <a:latin typeface="Palatino Linotype" pitchFamily="18" charset="0"/>
        </a:defRPr>
      </a:lvl4pPr>
      <a:lvl5pPr algn="l" rtl="0" eaLnBrk="0" fontAlgn="base" hangingPunct="0">
        <a:spcBef>
          <a:spcPct val="0"/>
        </a:spcBef>
        <a:spcAft>
          <a:spcPct val="0"/>
        </a:spcAft>
        <a:defRPr sz="3600">
          <a:solidFill>
            <a:schemeClr val="tx2"/>
          </a:solidFill>
          <a:latin typeface="Palatino Linotype" pitchFamily="18"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Palatino Linotype" pitchFamily="18"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Palatino Linotype" pitchFamily="18"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Palatino Linotype" pitchFamily="18"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Palatino Linotype" pitchFamily="18"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Palatino Linotype"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9.jp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457200" y="1371600"/>
            <a:ext cx="8229600" cy="1524000"/>
          </a:xfrm>
          <a:noFill/>
        </p:spPr>
        <p:txBody>
          <a:bodyPr/>
          <a:lstStyle/>
          <a:p>
            <a:pPr algn="ctr" eaLnBrk="1" hangingPunct="1"/>
            <a:r>
              <a:rPr lang="en-US" altLang="zh-CN" b="1" cap="none" dirty="0" smtClean="0">
                <a:solidFill>
                  <a:srgbClr val="00B050"/>
                </a:solidFill>
                <a:ea typeface="宋体" pitchFamily="2" charset="-122"/>
              </a:rPr>
              <a:t>Sparse Real Estate Ranking </a:t>
            </a:r>
            <a:r>
              <a:rPr lang="en-US" altLang="zh-CN" b="1" cap="none" dirty="0" smtClean="0">
                <a:solidFill>
                  <a:srgbClr val="FF0000"/>
                </a:solidFill>
                <a:ea typeface="宋体" pitchFamily="2" charset="-122"/>
              </a:rPr>
              <a:t>with </a:t>
            </a:r>
            <a:r>
              <a:rPr lang="en-US" altLang="zh-CN" b="1" cap="none" dirty="0" smtClean="0">
                <a:solidFill>
                  <a:srgbClr val="3366FF"/>
                </a:solidFill>
                <a:ea typeface="宋体" pitchFamily="2" charset="-122"/>
              </a:rPr>
              <a:t>Online User Reviews</a:t>
            </a:r>
            <a:r>
              <a:rPr lang="en-US" altLang="zh-CN" b="1" cap="none" dirty="0" smtClean="0">
                <a:solidFill>
                  <a:srgbClr val="FF0000"/>
                </a:solidFill>
                <a:ea typeface="宋体" pitchFamily="2" charset="-122"/>
              </a:rPr>
              <a:t> and </a:t>
            </a:r>
            <a:r>
              <a:rPr lang="en-US" altLang="zh-CN" b="1" cap="none" dirty="0" smtClean="0">
                <a:solidFill>
                  <a:srgbClr val="3366FF"/>
                </a:solidFill>
                <a:ea typeface="宋体" pitchFamily="2" charset="-122"/>
              </a:rPr>
              <a:t>Offline Moving Behaviors</a:t>
            </a:r>
          </a:p>
        </p:txBody>
      </p:sp>
      <p:sp>
        <p:nvSpPr>
          <p:cNvPr id="9219" name="Rectangle 7"/>
          <p:cNvSpPr>
            <a:spLocks noChangeArrowheads="1"/>
          </p:cNvSpPr>
          <p:nvPr/>
        </p:nvSpPr>
        <p:spPr bwMode="auto">
          <a:xfrm>
            <a:off x="1447800" y="2514600"/>
            <a:ext cx="58674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9088" indent="-319088" algn="ctr" eaLnBrk="0" hangingPunct="0">
              <a:lnSpc>
                <a:spcPct val="70000"/>
              </a:lnSpc>
              <a:spcBef>
                <a:spcPts val="700"/>
              </a:spcBef>
              <a:buClr>
                <a:schemeClr val="accent2"/>
              </a:buClr>
              <a:buSzPct val="60000"/>
              <a:buFont typeface="Wingdings" pitchFamily="2" charset="2"/>
              <a:buNone/>
            </a:pPr>
            <a:endParaRPr lang="en-US" altLang="zh-CN" sz="4100">
              <a:solidFill>
                <a:srgbClr val="402674"/>
              </a:solidFill>
              <a:latin typeface="Book Antiqua" pitchFamily="18" charset="0"/>
              <a:ea typeface="宋体" pitchFamily="2" charset="-122"/>
            </a:endParaRPr>
          </a:p>
        </p:txBody>
      </p:sp>
      <p:sp>
        <p:nvSpPr>
          <p:cNvPr id="9221" name="Subtitle 2"/>
          <p:cNvSpPr>
            <a:spLocks/>
          </p:cNvSpPr>
          <p:nvPr/>
        </p:nvSpPr>
        <p:spPr bwMode="auto">
          <a:xfrm>
            <a:off x="0" y="6400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spcBef>
                <a:spcPts val="700"/>
              </a:spcBef>
              <a:buClr>
                <a:schemeClr val="accent2"/>
              </a:buClr>
              <a:buSzPct val="60000"/>
              <a:buFont typeface="Wingdings" pitchFamily="2" charset="2"/>
              <a:buNone/>
            </a:pPr>
            <a:endParaRPr lang="en-US" altLang="zh-CN" sz="1400">
              <a:solidFill>
                <a:srgbClr val="FFFFFF"/>
              </a:solidFill>
              <a:ea typeface="宋体" pitchFamily="2" charset="-122"/>
            </a:endParaRPr>
          </a:p>
        </p:txBody>
      </p:sp>
      <p:sp>
        <p:nvSpPr>
          <p:cNvPr id="7" name="Subtitle 2"/>
          <p:cNvSpPr>
            <a:spLocks noGrp="1"/>
          </p:cNvSpPr>
          <p:nvPr>
            <p:ph type="subTitle" idx="1"/>
          </p:nvPr>
        </p:nvSpPr>
        <p:spPr>
          <a:xfrm>
            <a:off x="0" y="3352800"/>
            <a:ext cx="9144000" cy="1600200"/>
          </a:xfrm>
        </p:spPr>
        <p:txBody>
          <a:bodyPr>
            <a:normAutofit/>
          </a:bodyPr>
          <a:lstStyle/>
          <a:p>
            <a:pPr algn="ctr"/>
            <a:r>
              <a:rPr lang="en-US" sz="2400" b="1" dirty="0" err="1" smtClean="0">
                <a:solidFill>
                  <a:schemeClr val="bg1"/>
                </a:solidFill>
                <a:latin typeface="Times New Roman" pitchFamily="18" charset="0"/>
                <a:cs typeface="Times New Roman" pitchFamily="18" charset="0"/>
              </a:rPr>
              <a:t>Yanjie</a:t>
            </a:r>
            <a:r>
              <a:rPr lang="en-US" sz="2400" b="1" dirty="0" smtClean="0">
                <a:solidFill>
                  <a:schemeClr val="bg1"/>
                </a:solidFill>
                <a:latin typeface="Times New Roman" pitchFamily="18" charset="0"/>
                <a:cs typeface="Times New Roman" pitchFamily="18" charset="0"/>
              </a:rPr>
              <a:t> Fu</a:t>
            </a:r>
          </a:p>
          <a:p>
            <a:pPr algn="ctr"/>
            <a:r>
              <a:rPr lang="en-US" sz="2000" dirty="0" err="1" smtClean="0">
                <a:solidFill>
                  <a:schemeClr val="bg1"/>
                </a:solidFill>
                <a:latin typeface="Times New Roman" pitchFamily="18" charset="0"/>
                <a:cs typeface="Times New Roman" pitchFamily="18" charset="0"/>
              </a:rPr>
              <a:t>Hui</a:t>
            </a:r>
            <a:r>
              <a:rPr lang="en-US" sz="2000" dirty="0" smtClean="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Xiong</a:t>
            </a:r>
            <a:r>
              <a:rPr lang="en-US" sz="2000" dirty="0">
                <a:solidFill>
                  <a:schemeClr val="bg1"/>
                </a:solidFill>
                <a:latin typeface="Times New Roman" pitchFamily="18" charset="0"/>
                <a:cs typeface="Times New Roman" pitchFamily="18" charset="0"/>
              </a:rPr>
              <a:t>, Yu </a:t>
            </a:r>
            <a:r>
              <a:rPr lang="en-US" sz="2000" dirty="0" smtClean="0">
                <a:solidFill>
                  <a:schemeClr val="bg1"/>
                </a:solidFill>
                <a:latin typeface="Times New Roman" pitchFamily="18" charset="0"/>
                <a:cs typeface="Times New Roman" pitchFamily="18" charset="0"/>
              </a:rPr>
              <a:t>Zheng, </a:t>
            </a:r>
            <a:r>
              <a:rPr lang="en-US" altLang="zh-CN" sz="2000" dirty="0">
                <a:solidFill>
                  <a:schemeClr val="bg1"/>
                </a:solidFill>
                <a:latin typeface="Times New Roman" pitchFamily="18" charset="0"/>
                <a:cs typeface="Times New Roman" pitchFamily="18" charset="0"/>
              </a:rPr>
              <a:t>Yong </a:t>
            </a:r>
            <a:r>
              <a:rPr lang="en-US" altLang="zh-CN" sz="2000" dirty="0" smtClean="0">
                <a:solidFill>
                  <a:schemeClr val="bg1"/>
                </a:solidFill>
                <a:latin typeface="Times New Roman" pitchFamily="18" charset="0"/>
                <a:cs typeface="Times New Roman" pitchFamily="18" charset="0"/>
              </a:rPr>
              <a:t>Ge, </a:t>
            </a:r>
            <a:r>
              <a:rPr lang="en-US" sz="2000" dirty="0" err="1" smtClean="0">
                <a:solidFill>
                  <a:schemeClr val="bg1"/>
                </a:solidFill>
                <a:latin typeface="Times New Roman" pitchFamily="18" charset="0"/>
                <a:cs typeface="Times New Roman" pitchFamily="18" charset="0"/>
              </a:rPr>
              <a:t>Zijun</a:t>
            </a:r>
            <a:r>
              <a:rPr lang="en-US" sz="2000" dirty="0" smtClean="0">
                <a:solidFill>
                  <a:schemeClr val="bg1"/>
                </a:solidFill>
                <a:latin typeface="Times New Roman" pitchFamily="18" charset="0"/>
                <a:cs typeface="Times New Roman" pitchFamily="18" charset="0"/>
              </a:rPr>
              <a:t> Yao, </a:t>
            </a:r>
            <a:r>
              <a:rPr lang="en-US" altLang="zh-CN" sz="2000" dirty="0" err="1">
                <a:solidFill>
                  <a:schemeClr val="bg1"/>
                </a:solidFill>
                <a:latin typeface="Times New Roman" pitchFamily="18" charset="0"/>
                <a:cs typeface="Times New Roman" pitchFamily="18" charset="0"/>
              </a:rPr>
              <a:t>Yanchi</a:t>
            </a:r>
            <a:r>
              <a:rPr lang="en-US" altLang="zh-CN" sz="2000" dirty="0">
                <a:solidFill>
                  <a:schemeClr val="bg1"/>
                </a:solidFill>
                <a:latin typeface="Times New Roman" pitchFamily="18" charset="0"/>
                <a:cs typeface="Times New Roman" pitchFamily="18" charset="0"/>
              </a:rPr>
              <a:t> Liu</a:t>
            </a:r>
            <a:r>
              <a:rPr lang="en-US" altLang="zh-CN" sz="2000" dirty="0" smtClean="0">
                <a:solidFill>
                  <a:schemeClr val="bg1"/>
                </a:solidFill>
                <a:latin typeface="Times New Roman" pitchFamily="18" charset="0"/>
                <a:cs typeface="Times New Roman" pitchFamily="18" charset="0"/>
              </a:rPr>
              <a:t>,  Jing Yuan</a:t>
            </a:r>
            <a:r>
              <a:rPr lang="en-US" sz="2000" dirty="0" smtClean="0">
                <a:solidFill>
                  <a:schemeClr val="bg1"/>
                </a:solidFill>
                <a:latin typeface="Times New Roman" pitchFamily="18" charset="0"/>
                <a:cs typeface="Times New Roman" pitchFamily="18" charset="0"/>
              </a:rPr>
              <a:t/>
            </a:r>
            <a:br>
              <a:rPr lang="en-US" sz="2000" dirty="0" smtClean="0">
                <a:solidFill>
                  <a:schemeClr val="bg1"/>
                </a:solidFill>
                <a:latin typeface="Times New Roman" pitchFamily="18" charset="0"/>
                <a:cs typeface="Times New Roman" pitchFamily="18" charset="0"/>
              </a:rPr>
            </a:br>
            <a:r>
              <a:rPr lang="en-US" sz="2000" dirty="0" smtClean="0">
                <a:solidFill>
                  <a:schemeClr val="bg1"/>
                </a:solidFill>
                <a:latin typeface="Times New Roman" pitchFamily="18" charset="0"/>
                <a:cs typeface="Times New Roman" pitchFamily="18" charset="0"/>
              </a:rPr>
              <a:t>Rutgers, the State University of New Jersey</a:t>
            </a:r>
          </a:p>
        </p:txBody>
      </p:sp>
      <p:sp>
        <p:nvSpPr>
          <p:cNvPr id="2" name="矩形 1"/>
          <p:cNvSpPr/>
          <p:nvPr/>
        </p:nvSpPr>
        <p:spPr>
          <a:xfrm>
            <a:off x="6685989" y="6477000"/>
            <a:ext cx="2396810" cy="307777"/>
          </a:xfrm>
          <a:prstGeom prst="rect">
            <a:avLst/>
          </a:prstGeom>
        </p:spPr>
        <p:txBody>
          <a:bodyPr wrap="none">
            <a:spAutoFit/>
          </a:bodyPr>
          <a:lstStyle/>
          <a:p>
            <a:pPr algn="ctr"/>
            <a:r>
              <a:rPr lang="en-US" altLang="zh-CN" sz="1400" dirty="0" smtClean="0">
                <a:solidFill>
                  <a:schemeClr val="bg1"/>
                </a:solidFill>
                <a:latin typeface="Times New Roman" pitchFamily="18" charset="0"/>
                <a:cs typeface="Times New Roman" pitchFamily="18" charset="0"/>
              </a:rPr>
              <a:t>ICDM2014@Shenzhen, China</a:t>
            </a:r>
            <a:endParaRPr lang="en-US" altLang="zh-CN" sz="1400" dirty="0">
              <a:solidFill>
                <a:schemeClr val="bg1"/>
              </a:solidFill>
              <a:latin typeface="Times New Roman" pitchFamily="18" charset="0"/>
              <a:cs typeface="Times New Roman" pitchFamily="18" charset="0"/>
            </a:endParaRPr>
          </a:p>
        </p:txBody>
      </p:sp>
      <p:pic>
        <p:nvPicPr>
          <p:cNvPr id="5122" name="Picture 2" descr="http://www.health2con.com/devchallenge/files/RU-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105400"/>
            <a:ext cx="4215274" cy="1256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Offline Moving Behaviors </a:t>
            </a:r>
            <a:r>
              <a:rPr lang="en-US" altLang="zh-CN" dirty="0" smtClean="0"/>
              <a:t>(2)</a:t>
            </a:r>
            <a:endParaRPr lang="en-US" dirty="0"/>
          </a:p>
        </p:txBody>
      </p:sp>
      <p:sp>
        <p:nvSpPr>
          <p:cNvPr id="3" name="内容占位符 2"/>
          <p:cNvSpPr>
            <a:spLocks noGrp="1"/>
          </p:cNvSpPr>
          <p:nvPr>
            <p:ph sz="quarter" idx="1"/>
          </p:nvPr>
        </p:nvSpPr>
        <p:spPr>
          <a:xfrm>
            <a:off x="0" y="3962400"/>
            <a:ext cx="2971800" cy="2057400"/>
          </a:xfrm>
        </p:spPr>
        <p:txBody>
          <a:bodyPr>
            <a:normAutofit/>
          </a:bodyPr>
          <a:lstStyle/>
          <a:p>
            <a:r>
              <a:rPr lang="en-US" dirty="0"/>
              <a:t>Taxi transits </a:t>
            </a:r>
          </a:p>
          <a:p>
            <a:pPr lvl="1"/>
            <a:r>
              <a:rPr lang="en-US" dirty="0" smtClean="0"/>
              <a:t>Fast and expensive </a:t>
            </a:r>
            <a:endParaRPr lang="en-US" dirty="0"/>
          </a:p>
          <a:p>
            <a:pPr lvl="1"/>
            <a:r>
              <a:rPr lang="en-US" dirty="0"/>
              <a:t>C</a:t>
            </a:r>
            <a:r>
              <a:rPr lang="en-US" dirty="0" smtClean="0"/>
              <a:t>entral </a:t>
            </a:r>
            <a:r>
              <a:rPr lang="en-US" dirty="0"/>
              <a:t>business district </a:t>
            </a:r>
            <a:r>
              <a:rPr lang="en-US" dirty="0" smtClean="0"/>
              <a:t>and financial areas</a:t>
            </a: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10</a:t>
            </a:fld>
            <a:endParaRPr lang="en-US" altLang="zh-CN"/>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2614613" cy="248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151922"/>
            <a:ext cx="2794161" cy="250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143000"/>
            <a:ext cx="2883456" cy="248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3657600"/>
            <a:ext cx="2819400" cy="338554"/>
          </a:xfrm>
          <a:prstGeom prst="rect">
            <a:avLst/>
          </a:prstGeom>
          <a:noFill/>
        </p:spPr>
        <p:txBody>
          <a:bodyPr wrap="square" rtlCol="0">
            <a:spAutoFit/>
          </a:bodyPr>
          <a:lstStyle/>
          <a:p>
            <a:pPr algn="ctr"/>
            <a:r>
              <a:rPr lang="en-US" sz="1600" b="1" u="sng" dirty="0" smtClean="0"/>
              <a:t>Taxi drop-off points</a:t>
            </a:r>
            <a:endParaRPr lang="en-US" sz="1600" b="1" u="sng" dirty="0"/>
          </a:p>
        </p:txBody>
      </p:sp>
      <p:sp>
        <p:nvSpPr>
          <p:cNvPr id="9" name="TextBox 8"/>
          <p:cNvSpPr txBox="1"/>
          <p:nvPr/>
        </p:nvSpPr>
        <p:spPr>
          <a:xfrm>
            <a:off x="3048000" y="3657600"/>
            <a:ext cx="2819400" cy="338554"/>
          </a:xfrm>
          <a:prstGeom prst="rect">
            <a:avLst/>
          </a:prstGeom>
          <a:noFill/>
        </p:spPr>
        <p:txBody>
          <a:bodyPr wrap="square" rtlCol="0">
            <a:spAutoFit/>
          </a:bodyPr>
          <a:lstStyle/>
          <a:p>
            <a:pPr algn="ctr"/>
            <a:r>
              <a:rPr lang="en-US" sz="1600" b="1" u="sng" dirty="0" smtClean="0"/>
              <a:t>Bus drop-off points</a:t>
            </a:r>
            <a:endParaRPr lang="en-US" sz="1600" b="1" u="sng" dirty="0"/>
          </a:p>
        </p:txBody>
      </p:sp>
      <p:sp>
        <p:nvSpPr>
          <p:cNvPr id="10" name="TextBox 9"/>
          <p:cNvSpPr txBox="1"/>
          <p:nvPr/>
        </p:nvSpPr>
        <p:spPr>
          <a:xfrm>
            <a:off x="6096000" y="3623846"/>
            <a:ext cx="2819400" cy="338554"/>
          </a:xfrm>
          <a:prstGeom prst="rect">
            <a:avLst/>
          </a:prstGeom>
          <a:noFill/>
        </p:spPr>
        <p:txBody>
          <a:bodyPr wrap="square" rtlCol="0">
            <a:spAutoFit/>
          </a:bodyPr>
          <a:lstStyle/>
          <a:p>
            <a:pPr algn="ctr"/>
            <a:r>
              <a:rPr lang="en-US" sz="1600" b="1" u="sng" dirty="0" err="1" smtClean="0"/>
              <a:t>Checkins</a:t>
            </a:r>
            <a:endParaRPr lang="en-US" sz="1600" b="1" u="sng" dirty="0"/>
          </a:p>
        </p:txBody>
      </p:sp>
      <p:sp>
        <p:nvSpPr>
          <p:cNvPr id="12" name="内容占位符 2"/>
          <p:cNvSpPr txBox="1">
            <a:spLocks/>
          </p:cNvSpPr>
          <p:nvPr/>
        </p:nvSpPr>
        <p:spPr bwMode="auto">
          <a:xfrm>
            <a:off x="2919414" y="3962400"/>
            <a:ext cx="299894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Bus transits</a:t>
            </a:r>
          </a:p>
          <a:p>
            <a:pPr lvl="1"/>
            <a:r>
              <a:rPr lang="en-US" dirty="0" smtClean="0"/>
              <a:t>Slow and cheap </a:t>
            </a:r>
          </a:p>
          <a:p>
            <a:pPr lvl="1"/>
            <a:r>
              <a:rPr lang="en-US" dirty="0"/>
              <a:t>I</a:t>
            </a:r>
            <a:r>
              <a:rPr lang="en-US" dirty="0" smtClean="0"/>
              <a:t>nformation technology  and education areas</a:t>
            </a:r>
          </a:p>
        </p:txBody>
      </p:sp>
      <p:sp>
        <p:nvSpPr>
          <p:cNvPr id="13" name="内容占位符 2"/>
          <p:cNvSpPr txBox="1">
            <a:spLocks/>
          </p:cNvSpPr>
          <p:nvPr/>
        </p:nvSpPr>
        <p:spPr bwMode="auto">
          <a:xfrm>
            <a:off x="5638800" y="3962400"/>
            <a:ext cx="365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err="1" smtClean="0"/>
              <a:t>Checkins</a:t>
            </a:r>
            <a:r>
              <a:rPr lang="en-US" dirty="0" smtClean="0"/>
              <a:t> </a:t>
            </a:r>
          </a:p>
          <a:p>
            <a:pPr lvl="1"/>
            <a:r>
              <a:rPr lang="en-US" dirty="0" smtClean="0"/>
              <a:t>Walking portion of mobility </a:t>
            </a:r>
          </a:p>
          <a:p>
            <a:pPr lvl="1"/>
            <a:r>
              <a:rPr lang="en-US" dirty="0"/>
              <a:t>A</a:t>
            </a:r>
            <a:r>
              <a:rPr lang="en-US" dirty="0" smtClean="0"/>
              <a:t>reas full of attractions, entertainments, and POIs</a:t>
            </a:r>
          </a:p>
        </p:txBody>
      </p:sp>
      <p:sp>
        <p:nvSpPr>
          <p:cNvPr id="14" name="内容占位符 2"/>
          <p:cNvSpPr txBox="1">
            <a:spLocks/>
          </p:cNvSpPr>
          <p:nvPr/>
        </p:nvSpPr>
        <p:spPr bwMode="auto">
          <a:xfrm>
            <a:off x="0" y="59436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altLang="zh-CN" sz="2400" b="1" dirty="0" smtClean="0">
                <a:solidFill>
                  <a:srgbClr val="FF0000"/>
                </a:solidFill>
              </a:rPr>
              <a:t>Encode the static statistics of urban infrastructure</a:t>
            </a:r>
          </a:p>
          <a:p>
            <a:pPr algn="ctr"/>
            <a:r>
              <a:rPr lang="en-US" altLang="zh-CN" sz="2400" b="1" dirty="0" smtClean="0">
                <a:solidFill>
                  <a:srgbClr val="FF0000"/>
                </a:solidFill>
              </a:rPr>
              <a:t>Reflect the implicit “opinions” of mobile users for a neighborhood</a:t>
            </a:r>
            <a:endParaRPr lang="zh-CN" altLang="en-US" sz="2400" b="1" dirty="0">
              <a:solidFill>
                <a:srgbClr val="FF0000"/>
              </a:solidFill>
            </a:endParaRPr>
          </a:p>
        </p:txBody>
      </p:sp>
    </p:spTree>
    <p:extLst>
      <p:ext uri="{BB962C8B-B14F-4D97-AF65-F5344CB8AC3E}">
        <p14:creationId xmlns:p14="http://schemas.microsoft.com/office/powerpoint/2010/main" val="85006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 Definition</a:t>
            </a:r>
            <a:endParaRPr lang="zh-CN" altLang="en-US" dirty="0"/>
          </a:p>
        </p:txBody>
      </p:sp>
      <p:sp>
        <p:nvSpPr>
          <p:cNvPr id="3" name="内容占位符 2"/>
          <p:cNvSpPr>
            <a:spLocks noGrp="1"/>
          </p:cNvSpPr>
          <p:nvPr>
            <p:ph idx="1"/>
          </p:nvPr>
        </p:nvSpPr>
        <p:spPr>
          <a:xfrm>
            <a:off x="533400" y="1524000"/>
            <a:ext cx="8153400" cy="5105400"/>
          </a:xfrm>
        </p:spPr>
        <p:txBody>
          <a:bodyPr>
            <a:normAutofit fontScale="77500" lnSpcReduction="20000"/>
          </a:bodyPr>
          <a:lstStyle/>
          <a:p>
            <a:r>
              <a:rPr lang="en-US" altLang="zh-CN" sz="4000" dirty="0" smtClean="0"/>
              <a:t>Given</a:t>
            </a:r>
          </a:p>
          <a:p>
            <a:pPr lvl="1"/>
            <a:r>
              <a:rPr lang="en-US" altLang="zh-CN" sz="3200" dirty="0" smtClean="0"/>
              <a:t>Estates with locations and historical prices</a:t>
            </a:r>
          </a:p>
          <a:p>
            <a:pPr lvl="1"/>
            <a:r>
              <a:rPr lang="en-US" altLang="zh-CN" sz="3200" dirty="0" smtClean="0"/>
              <a:t>Online User Reviews (rating and comments for business venues/point of interests)</a:t>
            </a:r>
          </a:p>
          <a:p>
            <a:pPr lvl="1"/>
            <a:r>
              <a:rPr lang="en-US" altLang="zh-CN" sz="3200" dirty="0" smtClean="0"/>
              <a:t>Offline Moving Behaviors (taxi traces, bus traces, mobile check-ins)</a:t>
            </a:r>
          </a:p>
          <a:p>
            <a:r>
              <a:rPr lang="en-US" altLang="zh-CN" sz="4000" dirty="0"/>
              <a:t>Objective</a:t>
            </a:r>
          </a:p>
          <a:p>
            <a:pPr lvl="1"/>
            <a:r>
              <a:rPr lang="en-US" altLang="zh-CN" sz="3200" dirty="0" smtClean="0"/>
              <a:t>Rank estates based on their investment values</a:t>
            </a:r>
            <a:endParaRPr lang="en-US" altLang="zh-CN" sz="3200" dirty="0"/>
          </a:p>
          <a:p>
            <a:r>
              <a:rPr lang="en-US" altLang="zh-CN" sz="4000" dirty="0"/>
              <a:t>Core t</a:t>
            </a:r>
            <a:r>
              <a:rPr lang="en-US" altLang="zh-CN" sz="4000" dirty="0" smtClean="0"/>
              <a:t>asks</a:t>
            </a:r>
            <a:endParaRPr lang="en-US" altLang="zh-CN" sz="4000" dirty="0"/>
          </a:p>
          <a:p>
            <a:pPr lvl="1"/>
            <a:r>
              <a:rPr lang="en-US" altLang="zh-CN" sz="3200" dirty="0"/>
              <a:t>E</a:t>
            </a:r>
            <a:r>
              <a:rPr lang="en-US" altLang="zh-CN" sz="3200" dirty="0" smtClean="0"/>
              <a:t>xtract discriminative  features that reflect residents’ opinions for estates</a:t>
            </a:r>
          </a:p>
          <a:p>
            <a:pPr lvl="1"/>
            <a:r>
              <a:rPr lang="en-US" altLang="zh-CN" sz="3200" dirty="0" smtClean="0"/>
              <a:t>Learn </a:t>
            </a:r>
            <a:r>
              <a:rPr lang="en-US" altLang="zh-CN" sz="3200" dirty="0"/>
              <a:t>an estate </a:t>
            </a:r>
            <a:r>
              <a:rPr lang="en-US" altLang="zh-CN" sz="3200" dirty="0" smtClean="0"/>
              <a:t>ranking predictor </a:t>
            </a:r>
            <a:r>
              <a:rPr lang="en-US" altLang="zh-CN" sz="3200" dirty="0"/>
              <a:t>by combining a pairwise ranking objective and </a:t>
            </a:r>
            <a:r>
              <a:rPr lang="en-US" altLang="zh-CN" sz="3200" dirty="0" smtClean="0"/>
              <a:t>a </a:t>
            </a:r>
            <a:r>
              <a:rPr lang="en-US" altLang="zh-CN" sz="3200" dirty="0" err="1" smtClean="0"/>
              <a:t>sparsity</a:t>
            </a:r>
            <a:r>
              <a:rPr lang="en-US" altLang="zh-CN" sz="3200" dirty="0" smtClean="0"/>
              <a:t> </a:t>
            </a:r>
            <a:r>
              <a:rPr lang="en-US" altLang="zh-CN" sz="3200" dirty="0"/>
              <a:t>regularization</a:t>
            </a:r>
            <a:endParaRPr lang="zh-CN" altLang="en-US" sz="3200"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11</a:t>
            </a:fld>
            <a:endParaRPr lang="en-US" altLang="zh-CN"/>
          </a:p>
        </p:txBody>
      </p:sp>
    </p:spTree>
    <p:extLst>
      <p:ext uri="{BB962C8B-B14F-4D97-AF65-F5344CB8AC3E}">
        <p14:creationId xmlns:p14="http://schemas.microsoft.com/office/powerpoint/2010/main" val="1143821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Methodology </a:t>
            </a:r>
            <a:r>
              <a:rPr lang="en-US" altLang="zh-CN" dirty="0" smtClean="0"/>
              <a:t>Overview</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12</a:t>
            </a:fld>
            <a:endParaRPr lang="en-US" altLang="zh-CN"/>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199"/>
            <a:ext cx="8991600" cy="50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417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52400"/>
            <a:ext cx="6327648" cy="612648"/>
          </a:xfrm>
        </p:spPr>
        <p:txBody>
          <a:bodyPr/>
          <a:lstStyle/>
          <a:p>
            <a:r>
              <a:rPr lang="en-US" dirty="0" smtClean="0"/>
              <a:t>Features from Online User Reviews</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13</a:t>
            </a:fld>
            <a:endParaRPr lang="en-US" altLang="zh-CN"/>
          </a:p>
        </p:txBody>
      </p:sp>
      <p:sp>
        <p:nvSpPr>
          <p:cNvPr id="5" name="内容占位符 2"/>
          <p:cNvSpPr>
            <a:spLocks noGrp="1"/>
          </p:cNvSpPr>
          <p:nvPr>
            <p:ph sz="quarter" idx="1"/>
          </p:nvPr>
        </p:nvSpPr>
        <p:spPr>
          <a:xfrm>
            <a:off x="612648" y="1600200"/>
            <a:ext cx="8153400" cy="4495800"/>
          </a:xfrm>
        </p:spPr>
        <p:txBody>
          <a:bodyPr/>
          <a:lstStyle/>
          <a:p>
            <a:r>
              <a:rPr lang="en-US" i="1" dirty="0"/>
              <a:t>Overall </a:t>
            </a:r>
            <a:r>
              <a:rPr lang="en-US" i="1" dirty="0" smtClean="0"/>
              <a:t>Satisfaction</a:t>
            </a:r>
          </a:p>
          <a:p>
            <a:endParaRPr lang="en-US" altLang="zh-CN" i="1" dirty="0"/>
          </a:p>
          <a:p>
            <a:r>
              <a:rPr lang="en-US" i="1" dirty="0"/>
              <a:t>Service </a:t>
            </a:r>
            <a:r>
              <a:rPr lang="en-US" i="1" dirty="0" smtClean="0"/>
              <a:t>Quality</a:t>
            </a:r>
          </a:p>
          <a:p>
            <a:endParaRPr lang="en-US" i="1" dirty="0"/>
          </a:p>
          <a:p>
            <a:r>
              <a:rPr lang="en-US" i="1" dirty="0"/>
              <a:t>Environment </a:t>
            </a:r>
            <a:r>
              <a:rPr lang="en-US" i="1" dirty="0" smtClean="0"/>
              <a:t>Class</a:t>
            </a:r>
          </a:p>
          <a:p>
            <a:endParaRPr lang="en-US" i="1" dirty="0"/>
          </a:p>
          <a:p>
            <a:r>
              <a:rPr lang="en-US" i="1" dirty="0"/>
              <a:t>Consumption Cost</a:t>
            </a:r>
            <a:endParaRPr lang="en-US" i="1" dirty="0" smtClean="0"/>
          </a:p>
          <a:p>
            <a:endParaRPr lang="en-US" altLang="zh-CN" i="1" dirty="0"/>
          </a:p>
          <a:p>
            <a:r>
              <a:rPr lang="en-US" i="1" dirty="0"/>
              <a:t>Functionality </a:t>
            </a:r>
            <a:r>
              <a:rPr lang="en-US" i="1" dirty="0" smtClean="0"/>
              <a:t>Planning </a:t>
            </a:r>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855" y="1375063"/>
            <a:ext cx="38957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841"/>
          <a:stretch/>
        </p:blipFill>
        <p:spPr bwMode="auto">
          <a:xfrm>
            <a:off x="4343400" y="2396836"/>
            <a:ext cx="3924300" cy="87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0027"/>
          <a:stretch/>
        </p:blipFill>
        <p:spPr bwMode="auto">
          <a:xfrm>
            <a:off x="4094008" y="3531230"/>
            <a:ext cx="4821392" cy="73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4482485"/>
            <a:ext cx="4543425" cy="92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7804" y="5657850"/>
            <a:ext cx="37338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221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52400"/>
            <a:ext cx="6327648" cy="612648"/>
          </a:xfrm>
        </p:spPr>
        <p:txBody>
          <a:bodyPr/>
          <a:lstStyle/>
          <a:p>
            <a:r>
              <a:rPr lang="en-US" dirty="0" smtClean="0"/>
              <a:t>Features from Offline Moving Behaviors</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14</a:t>
            </a:fld>
            <a:endParaRPr lang="en-US" altLang="zh-CN"/>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900" y="1143000"/>
            <a:ext cx="3288702" cy="326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箭头 4"/>
          <p:cNvSpPr/>
          <p:nvPr/>
        </p:nvSpPr>
        <p:spPr>
          <a:xfrm>
            <a:off x="3505200" y="1680996"/>
            <a:ext cx="1600200" cy="6472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右箭头 8"/>
          <p:cNvSpPr/>
          <p:nvPr/>
        </p:nvSpPr>
        <p:spPr>
          <a:xfrm>
            <a:off x="7162800" y="1719531"/>
            <a:ext cx="1600200" cy="6472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右箭头 10"/>
          <p:cNvSpPr/>
          <p:nvPr/>
        </p:nvSpPr>
        <p:spPr>
          <a:xfrm>
            <a:off x="3505200" y="2823996"/>
            <a:ext cx="1600200" cy="647265"/>
          </a:xfrm>
          <a:prstGeom prst="rightArrow">
            <a:avLst/>
          </a:prstGeom>
          <a:solidFill>
            <a:srgbClr val="3366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右箭头 11"/>
          <p:cNvSpPr/>
          <p:nvPr/>
        </p:nvSpPr>
        <p:spPr>
          <a:xfrm>
            <a:off x="7162800" y="2823996"/>
            <a:ext cx="1600200" cy="647265"/>
          </a:xfrm>
          <a:prstGeom prst="rightArrow">
            <a:avLst/>
          </a:prstGeom>
          <a:solidFill>
            <a:srgbClr val="3366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手杖形箭头 5"/>
          <p:cNvSpPr/>
          <p:nvPr/>
        </p:nvSpPr>
        <p:spPr>
          <a:xfrm>
            <a:off x="5715000" y="1416677"/>
            <a:ext cx="990600" cy="873919"/>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手杖形箭头 14"/>
          <p:cNvSpPr/>
          <p:nvPr/>
        </p:nvSpPr>
        <p:spPr>
          <a:xfrm rot="10800000">
            <a:off x="5638800" y="3016876"/>
            <a:ext cx="990600" cy="873919"/>
          </a:xfrm>
          <a:prstGeom prst="uturnArrow">
            <a:avLst/>
          </a:prstGeom>
          <a:solidFill>
            <a:srgbClr val="3366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内容占位符 2"/>
          <p:cNvSpPr>
            <a:spLocks noGrp="1"/>
          </p:cNvSpPr>
          <p:nvPr>
            <p:ph sz="quarter" idx="1"/>
          </p:nvPr>
        </p:nvSpPr>
        <p:spPr>
          <a:xfrm>
            <a:off x="0" y="1340477"/>
            <a:ext cx="4073236" cy="2621923"/>
          </a:xfrm>
        </p:spPr>
        <p:txBody>
          <a:bodyPr/>
          <a:lstStyle/>
          <a:p>
            <a:r>
              <a:rPr lang="en-US" i="1" dirty="0"/>
              <a:t>Taxi </a:t>
            </a:r>
            <a:r>
              <a:rPr lang="en-US" i="1" dirty="0" smtClean="0"/>
              <a:t>Arriving Volume</a:t>
            </a:r>
          </a:p>
          <a:p>
            <a:r>
              <a:rPr lang="en-US" i="1" dirty="0" smtClean="0"/>
              <a:t>Taxi Leaving Volume</a:t>
            </a:r>
          </a:p>
          <a:p>
            <a:r>
              <a:rPr lang="en-US" i="1" dirty="0" smtClean="0"/>
              <a:t>Taxi Transition Volume</a:t>
            </a:r>
          </a:p>
          <a:p>
            <a:r>
              <a:rPr lang="en-US" i="1" dirty="0"/>
              <a:t>Taxi Driving </a:t>
            </a:r>
            <a:r>
              <a:rPr lang="en-US" i="1" dirty="0" smtClean="0"/>
              <a:t>Velocity</a:t>
            </a:r>
          </a:p>
          <a:p>
            <a:r>
              <a:rPr lang="en-US" i="1" dirty="0"/>
              <a:t>Taxi Commute </a:t>
            </a:r>
            <a:r>
              <a:rPr lang="en-US" i="1" dirty="0" smtClean="0"/>
              <a:t>Distance</a:t>
            </a:r>
          </a:p>
          <a:p>
            <a:endParaRPr lang="zh-CN" altLang="en-US" dirty="0"/>
          </a:p>
        </p:txBody>
      </p:sp>
      <p:sp>
        <p:nvSpPr>
          <p:cNvPr id="17" name="内容占位符 2"/>
          <p:cNvSpPr txBox="1">
            <a:spLocks/>
          </p:cNvSpPr>
          <p:nvPr/>
        </p:nvSpPr>
        <p:spPr bwMode="auto">
          <a:xfrm>
            <a:off x="76200" y="4186405"/>
            <a:ext cx="3921252" cy="259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i="1" dirty="0" smtClean="0"/>
              <a:t>Bus Arriving Volume</a:t>
            </a:r>
          </a:p>
          <a:p>
            <a:r>
              <a:rPr lang="en-US" i="1" dirty="0" smtClean="0"/>
              <a:t>Bus Leaving Volume</a:t>
            </a:r>
          </a:p>
          <a:p>
            <a:r>
              <a:rPr lang="en-US" i="1" dirty="0" smtClean="0"/>
              <a:t>Bus Transition Volume</a:t>
            </a:r>
          </a:p>
          <a:p>
            <a:r>
              <a:rPr lang="en-US" i="1" dirty="0" smtClean="0"/>
              <a:t>Bus Stop Density</a:t>
            </a:r>
          </a:p>
          <a:p>
            <a:endParaRPr lang="en-US" i="1" dirty="0" smtClean="0"/>
          </a:p>
          <a:p>
            <a:endParaRPr lang="en-US" dirty="0"/>
          </a:p>
        </p:txBody>
      </p:sp>
      <p:sp>
        <p:nvSpPr>
          <p:cNvPr id="18" name="内容占位符 2"/>
          <p:cNvSpPr txBox="1">
            <a:spLocks/>
          </p:cNvSpPr>
          <p:nvPr/>
        </p:nvSpPr>
        <p:spPr bwMode="auto">
          <a:xfrm>
            <a:off x="3810000" y="4648200"/>
            <a:ext cx="5257800" cy="198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i="1" dirty="0" smtClean="0"/>
              <a:t>Popularity of </a:t>
            </a:r>
            <a:r>
              <a:rPr lang="en-US" i="1" dirty="0" err="1" smtClean="0"/>
              <a:t>Checkin</a:t>
            </a:r>
            <a:endParaRPr lang="en-US" i="1" dirty="0" smtClean="0"/>
          </a:p>
          <a:p>
            <a:r>
              <a:rPr lang="en-US" i="1" dirty="0" smtClean="0"/>
              <a:t>Topic Profile of </a:t>
            </a:r>
            <a:r>
              <a:rPr lang="en-US" i="1" dirty="0" err="1" smtClean="0"/>
              <a:t>Checkin</a:t>
            </a:r>
            <a:endParaRPr lang="en-US" i="1" dirty="0" smtClean="0"/>
          </a:p>
          <a:p>
            <a:pPr lvl="1"/>
            <a:r>
              <a:rPr lang="en-US" dirty="0" smtClean="0"/>
              <a:t>Propagating word-of-mouth from poi to neighborhood</a:t>
            </a:r>
          </a:p>
          <a:p>
            <a:pPr lvl="1"/>
            <a:r>
              <a:rPr lang="en-US" dirty="0" smtClean="0"/>
              <a:t>Textual profiling from words to topics</a:t>
            </a:r>
            <a:endParaRPr lang="en-US" dirty="0"/>
          </a:p>
        </p:txBody>
      </p:sp>
      <p:pic>
        <p:nvPicPr>
          <p:cNvPr id="2052" name="Picture 4" descr="http://ts1.mm.bing.net/th?id=HN.607992517095785848&amp;w=142&amp;h=142&amp;c=7&amp;rs=1&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8399" y="1295400"/>
            <a:ext cx="579401" cy="5794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2.mm.bing.net/th?id=HN.608024514592702833&amp;w=146&amp;h=146&amp;c=7&amp;rs=1&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2352674"/>
            <a:ext cx="695325" cy="6953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s1.mm.bing.net/th?&amp;id=HN.608018948314631955&amp;w=300&amp;h=300&amp;c=0&amp;pid=1.9&amp;rs=0&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0052" y="2362200"/>
            <a:ext cx="404389" cy="4043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ts1.mm.bing.net/th?&amp;id=HN.608018948314631955&amp;w=300&amp;h=300&amp;c=0&amp;pid=1.9&amp;rs=0&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4411" y="2567411"/>
            <a:ext cx="404389" cy="4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43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2"/>
          <p:cNvSpPr/>
          <p:nvPr/>
        </p:nvSpPr>
        <p:spPr>
          <a:xfrm>
            <a:off x="0" y="2514600"/>
            <a:ext cx="9113104" cy="285401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标题 1"/>
          <p:cNvSpPr>
            <a:spLocks noGrp="1"/>
          </p:cNvSpPr>
          <p:nvPr>
            <p:ph type="title"/>
          </p:nvPr>
        </p:nvSpPr>
        <p:spPr>
          <a:xfrm>
            <a:off x="228600" y="152400"/>
            <a:ext cx="6327648" cy="612648"/>
          </a:xfrm>
        </p:spPr>
        <p:txBody>
          <a:bodyPr>
            <a:noAutofit/>
          </a:bodyPr>
          <a:lstStyle/>
          <a:p>
            <a:r>
              <a:rPr lang="en-US" dirty="0" smtClean="0"/>
              <a:t>Predicting Estate Investment Value</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15</a:t>
            </a:fld>
            <a:endParaRPr lang="en-US" altLang="zh-CN"/>
          </a:p>
        </p:txBody>
      </p:sp>
      <p:pic>
        <p:nvPicPr>
          <p:cNvPr id="5" name="Picture 2" descr="http://static1.businessinsider.com/image/4fe37ffd69bedd132a00000c-480/ye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52800"/>
            <a:ext cx="225510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352800"/>
            <a:ext cx="2132280" cy="1752600"/>
          </a:xfrm>
          <a:prstGeom prst="rect">
            <a:avLst/>
          </a:prstGeom>
        </p:spPr>
      </p:pic>
      <p:pic>
        <p:nvPicPr>
          <p:cNvPr id="7" name="Picture 2" descr="http://image.made-in-china.com/2f0j00tvTEUqgRmBze/GPS-Tracking-System-for-B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883" y="3352800"/>
            <a:ext cx="1925717" cy="1780308"/>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3352800"/>
            <a:ext cx="2209800" cy="1905000"/>
          </a:xfrm>
          <a:prstGeom prst="rect">
            <a:avLst/>
          </a:prstGeom>
        </p:spPr>
      </p:pic>
      <p:sp>
        <p:nvSpPr>
          <p:cNvPr id="9" name="Rectangle 45"/>
          <p:cNvSpPr/>
          <p:nvPr/>
        </p:nvSpPr>
        <p:spPr>
          <a:xfrm>
            <a:off x="183296" y="2819400"/>
            <a:ext cx="1950304" cy="422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Features of User Review</a:t>
            </a:r>
            <a:endParaRPr lang="en-US" sz="1400" dirty="0">
              <a:latin typeface="Times New Roman" panose="02020603050405020304" pitchFamily="18" charset="0"/>
              <a:cs typeface="Times New Roman" panose="02020603050405020304" pitchFamily="18" charset="0"/>
            </a:endParaRPr>
          </a:p>
        </p:txBody>
      </p:sp>
      <p:sp>
        <p:nvSpPr>
          <p:cNvPr id="10" name="Rectangle 45"/>
          <p:cNvSpPr/>
          <p:nvPr/>
        </p:nvSpPr>
        <p:spPr>
          <a:xfrm>
            <a:off x="2590800" y="2819400"/>
            <a:ext cx="1950304" cy="422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Features of Taxi Trajectories</a:t>
            </a:r>
            <a:endParaRPr lang="en-US" sz="1400" dirty="0">
              <a:latin typeface="Times New Roman" panose="02020603050405020304" pitchFamily="18" charset="0"/>
              <a:cs typeface="Times New Roman" panose="02020603050405020304" pitchFamily="18" charset="0"/>
            </a:endParaRPr>
          </a:p>
        </p:txBody>
      </p:sp>
      <p:sp>
        <p:nvSpPr>
          <p:cNvPr id="11" name="Rectangle 45"/>
          <p:cNvSpPr/>
          <p:nvPr/>
        </p:nvSpPr>
        <p:spPr>
          <a:xfrm>
            <a:off x="4755296" y="2819400"/>
            <a:ext cx="1950304" cy="422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Features of Smart Card Transactions</a:t>
            </a:r>
            <a:endParaRPr lang="en-US" sz="1400" dirty="0">
              <a:latin typeface="Times New Roman" panose="02020603050405020304" pitchFamily="18" charset="0"/>
              <a:cs typeface="Times New Roman" panose="02020603050405020304" pitchFamily="18" charset="0"/>
            </a:endParaRPr>
          </a:p>
        </p:txBody>
      </p:sp>
      <p:sp>
        <p:nvSpPr>
          <p:cNvPr id="12" name="Rectangle 45"/>
          <p:cNvSpPr/>
          <p:nvPr/>
        </p:nvSpPr>
        <p:spPr>
          <a:xfrm>
            <a:off x="7010400" y="2819400"/>
            <a:ext cx="1950304" cy="422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Features of </a:t>
            </a:r>
            <a:r>
              <a:rPr lang="en-US" sz="1400" dirty="0" err="1" smtClean="0">
                <a:latin typeface="Times New Roman" panose="02020603050405020304" pitchFamily="18" charset="0"/>
                <a:cs typeface="Times New Roman" panose="02020603050405020304" pitchFamily="18" charset="0"/>
              </a:rPr>
              <a:t>Checkins</a:t>
            </a:r>
            <a:endParaRPr lang="en-US" sz="1400" dirty="0">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832"/>
          <a:stretch/>
        </p:blipFill>
        <p:spPr bwMode="auto">
          <a:xfrm>
            <a:off x="568036" y="5716151"/>
            <a:ext cx="8194964" cy="5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2895600" y="1295400"/>
            <a:ext cx="33528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Estate Investment Value</a:t>
            </a:r>
            <a:endParaRPr lang="en-US" sz="2400" b="1" dirty="0"/>
          </a:p>
        </p:txBody>
      </p:sp>
      <p:cxnSp>
        <p:nvCxnSpPr>
          <p:cNvPr id="17" name="Straight Arrow Connector 44"/>
          <p:cNvCxnSpPr>
            <a:stCxn id="9" idx="0"/>
            <a:endCxn id="16" idx="2"/>
          </p:cNvCxnSpPr>
          <p:nvPr/>
        </p:nvCxnSpPr>
        <p:spPr>
          <a:xfrm flipV="1">
            <a:off x="1158448" y="1981200"/>
            <a:ext cx="3413552" cy="838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44"/>
          <p:cNvCxnSpPr>
            <a:stCxn id="10" idx="0"/>
            <a:endCxn id="16" idx="2"/>
          </p:cNvCxnSpPr>
          <p:nvPr/>
        </p:nvCxnSpPr>
        <p:spPr>
          <a:xfrm flipV="1">
            <a:off x="3565952" y="1981200"/>
            <a:ext cx="1006048" cy="838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3" name="Straight Arrow Connector 44"/>
          <p:cNvCxnSpPr>
            <a:endCxn id="16" idx="2"/>
          </p:cNvCxnSpPr>
          <p:nvPr/>
        </p:nvCxnSpPr>
        <p:spPr>
          <a:xfrm flipH="1" flipV="1">
            <a:off x="4572000" y="1981200"/>
            <a:ext cx="1170742" cy="838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6" name="Straight Arrow Connector 44"/>
          <p:cNvCxnSpPr>
            <a:endCxn id="16" idx="2"/>
          </p:cNvCxnSpPr>
          <p:nvPr/>
        </p:nvCxnSpPr>
        <p:spPr>
          <a:xfrm flipH="1" flipV="1">
            <a:off x="4572000" y="1981200"/>
            <a:ext cx="3413552" cy="838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7394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19200" y="5922818"/>
            <a:ext cx="4876800" cy="762000"/>
            <a:chOff x="4267200" y="2362200"/>
            <a:chExt cx="4876800" cy="76200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354" y="2371730"/>
              <a:ext cx="2700646" cy="75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574503"/>
              <a:ext cx="1368135" cy="39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62200"/>
              <a:ext cx="792580" cy="72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组合 4"/>
          <p:cNvGrpSpPr/>
          <p:nvPr/>
        </p:nvGrpSpPr>
        <p:grpSpPr>
          <a:xfrm>
            <a:off x="2667000" y="2004521"/>
            <a:ext cx="3962400" cy="1043479"/>
            <a:chOff x="3267635" y="1295400"/>
            <a:chExt cx="4428565" cy="967279"/>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929" y="1295400"/>
              <a:ext cx="1974271" cy="967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7635" y="1566211"/>
              <a:ext cx="1524000" cy="41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1371600"/>
              <a:ext cx="885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标题 1"/>
          <p:cNvSpPr>
            <a:spLocks noGrp="1"/>
          </p:cNvSpPr>
          <p:nvPr>
            <p:ph type="title"/>
          </p:nvPr>
        </p:nvSpPr>
        <p:spPr>
          <a:xfrm>
            <a:off x="152400" y="152400"/>
            <a:ext cx="6327648" cy="612648"/>
          </a:xfrm>
        </p:spPr>
        <p:txBody>
          <a:bodyPr/>
          <a:lstStyle/>
          <a:p>
            <a:r>
              <a:rPr lang="en-US" dirty="0" smtClean="0"/>
              <a:t>Modeling Ranking Objective</a:t>
            </a:r>
            <a:endParaRPr lang="en-US" dirty="0"/>
          </a:p>
        </p:txBody>
      </p:sp>
      <p:sp>
        <p:nvSpPr>
          <p:cNvPr id="3" name="内容占位符 2"/>
          <p:cNvSpPr>
            <a:spLocks noGrp="1"/>
          </p:cNvSpPr>
          <p:nvPr>
            <p:ph sz="quarter" idx="1"/>
          </p:nvPr>
        </p:nvSpPr>
        <p:spPr>
          <a:xfrm>
            <a:off x="228600" y="1143000"/>
            <a:ext cx="8153400" cy="602673"/>
          </a:xfrm>
        </p:spPr>
        <p:txBody>
          <a:bodyPr/>
          <a:lstStyle/>
          <a:p>
            <a:r>
              <a:rPr lang="en-US" dirty="0" smtClean="0"/>
              <a:t>Prediction Accuracy</a:t>
            </a:r>
          </a:p>
          <a:p>
            <a:pPr lvl="1"/>
            <a:r>
              <a:rPr lang="en-US" sz="2400" dirty="0" smtClean="0"/>
              <a:t>Maximizing the likelihood </a:t>
            </a:r>
            <a:r>
              <a:rPr lang="en-US" sz="2400" dirty="0" smtClean="0">
                <a:latin typeface="Calibri"/>
              </a:rPr>
              <a:t>≈</a:t>
            </a:r>
            <a:r>
              <a:rPr lang="en-US" sz="2400" dirty="0" smtClean="0"/>
              <a:t> minimizing square loss </a:t>
            </a:r>
          </a:p>
          <a:p>
            <a:pPr marL="0" indent="0">
              <a:buNone/>
            </a:pP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16</a:t>
            </a:fld>
            <a:endParaRPr lang="en-US" altLang="zh-CN"/>
          </a:p>
        </p:txBody>
      </p:sp>
      <p:sp>
        <p:nvSpPr>
          <p:cNvPr id="9" name="内容占位符 2"/>
          <p:cNvSpPr txBox="1">
            <a:spLocks/>
          </p:cNvSpPr>
          <p:nvPr/>
        </p:nvSpPr>
        <p:spPr bwMode="auto">
          <a:xfrm>
            <a:off x="228600" y="2750127"/>
            <a:ext cx="8153400" cy="60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Ranking Consistency</a:t>
            </a:r>
          </a:p>
          <a:p>
            <a:pPr lvl="1"/>
            <a:r>
              <a:rPr lang="en-US" sz="2400" dirty="0"/>
              <a:t>A ranked </a:t>
            </a:r>
            <a:r>
              <a:rPr lang="en-US" sz="2400" dirty="0" smtClean="0"/>
              <a:t>list of estates is viewed </a:t>
            </a:r>
            <a:r>
              <a:rPr lang="en-US" sz="2400" dirty="0"/>
              <a:t>as a directed graph</a:t>
            </a:r>
          </a:p>
          <a:p>
            <a:pPr lvl="1"/>
            <a:r>
              <a:rPr lang="en-US" sz="2400" dirty="0"/>
              <a:t>Nodes </a:t>
            </a:r>
            <a:r>
              <a:rPr lang="en-US" sz="2400" dirty="0" smtClean="0"/>
              <a:t>as real estates</a:t>
            </a:r>
            <a:endParaRPr lang="en-US" sz="2400" dirty="0"/>
          </a:p>
          <a:p>
            <a:pPr lvl="1"/>
            <a:r>
              <a:rPr lang="en-US" sz="2400" dirty="0"/>
              <a:t>Directed </a:t>
            </a:r>
            <a:r>
              <a:rPr lang="en-US" sz="2400" dirty="0" smtClean="0"/>
              <a:t>edge A</a:t>
            </a:r>
            <a:r>
              <a:rPr lang="en-US" altLang="zh-CN" sz="2400" dirty="0" smtClean="0">
                <a:sym typeface="Wingdings" pitchFamily="2" charset="2"/>
              </a:rPr>
              <a:t> </a:t>
            </a:r>
            <a:r>
              <a:rPr lang="en-US" altLang="zh-CN" sz="2400" dirty="0">
                <a:sym typeface="Wingdings" pitchFamily="2" charset="2"/>
              </a:rPr>
              <a:t> </a:t>
            </a:r>
            <a:r>
              <a:rPr lang="en-US" sz="2400" dirty="0" smtClean="0"/>
              <a:t>B </a:t>
            </a:r>
            <a:r>
              <a:rPr lang="en-US" sz="2400" dirty="0"/>
              <a:t>meaning </a:t>
            </a:r>
            <a:r>
              <a:rPr lang="en-US" sz="2400" dirty="0" smtClean="0"/>
              <a:t> A ranks </a:t>
            </a:r>
            <a:r>
              <a:rPr lang="en-US" sz="2400" dirty="0"/>
              <a:t>higher than </a:t>
            </a:r>
            <a:r>
              <a:rPr lang="en-US" sz="2400" dirty="0" smtClean="0"/>
              <a:t>B</a:t>
            </a:r>
          </a:p>
          <a:p>
            <a:pPr lvl="1"/>
            <a:r>
              <a:rPr lang="en-US" sz="2400" dirty="0" smtClean="0"/>
              <a:t>Our model generate edges with certain probability</a:t>
            </a:r>
            <a:endParaRPr lang="en-US" sz="2400" dirty="0"/>
          </a:p>
          <a:p>
            <a:pPr lvl="1"/>
            <a:r>
              <a:rPr lang="en-US" sz="2400" dirty="0" smtClean="0"/>
              <a:t>Maximizing the likelihood </a:t>
            </a:r>
            <a:r>
              <a:rPr lang="en-US" sz="2400" dirty="0" smtClean="0">
                <a:latin typeface="Calibri"/>
              </a:rPr>
              <a:t>≈</a:t>
            </a:r>
            <a:r>
              <a:rPr lang="en-US" sz="2400" dirty="0" smtClean="0"/>
              <a:t> minimizing the </a:t>
            </a:r>
            <a:r>
              <a:rPr lang="en-US" sz="2400" dirty="0" smtClean="0"/>
              <a:t>ranking loss </a:t>
            </a:r>
            <a:r>
              <a:rPr lang="en-US" sz="2400" dirty="0" smtClean="0"/>
              <a:t>of  graph-based ranking </a:t>
            </a:r>
            <a:r>
              <a:rPr lang="en-US" sz="2400" dirty="0"/>
              <a:t>structure </a:t>
            </a:r>
            <a:endParaRPr lang="en-US" sz="2400" dirty="0" smtClean="0"/>
          </a:p>
          <a:p>
            <a:pPr marL="0" indent="0">
              <a:buFont typeface="Wingdings" pitchFamily="2" charset="2"/>
              <a:buNone/>
            </a:pPr>
            <a:endParaRPr lang="en-US" dirty="0"/>
          </a:p>
        </p:txBody>
      </p:sp>
      <p:grpSp>
        <p:nvGrpSpPr>
          <p:cNvPr id="14" name="组合 13"/>
          <p:cNvGrpSpPr/>
          <p:nvPr/>
        </p:nvGrpSpPr>
        <p:grpSpPr>
          <a:xfrm>
            <a:off x="7820621" y="3359349"/>
            <a:ext cx="1247179" cy="1746051"/>
            <a:chOff x="256714" y="5014226"/>
            <a:chExt cx="1247179" cy="1746051"/>
          </a:xfrm>
        </p:grpSpPr>
        <p:grpSp>
          <p:nvGrpSpPr>
            <p:cNvPr id="15" name="组合 14"/>
            <p:cNvGrpSpPr/>
            <p:nvPr/>
          </p:nvGrpSpPr>
          <p:grpSpPr>
            <a:xfrm>
              <a:off x="256714" y="5014226"/>
              <a:ext cx="1247179" cy="1746051"/>
              <a:chOff x="118678" y="4790489"/>
              <a:chExt cx="1247179" cy="1746051"/>
            </a:xfrm>
          </p:grpSpPr>
          <p:pic>
            <p:nvPicPr>
              <p:cNvPr id="18" name="Picture 4" descr="http://upload.wikimedia.org/wikipedia/commons/thumb/e/ec/DotLanguageDirected.svg/220px-DotLanguageDirected.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678" y="4790489"/>
                <a:ext cx="1247179" cy="174605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箭头连接符 18"/>
              <p:cNvCxnSpPr/>
              <p:nvPr/>
            </p:nvCxnSpPr>
            <p:spPr>
              <a:xfrm>
                <a:off x="651753" y="6366752"/>
                <a:ext cx="2042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16" name="直接箭头连接符 15"/>
            <p:cNvCxnSpPr/>
            <p:nvPr/>
          </p:nvCxnSpPr>
          <p:spPr>
            <a:xfrm flipH="1">
              <a:off x="486383" y="5391555"/>
              <a:ext cx="254768"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a:off x="994071" y="5391555"/>
              <a:ext cx="328891"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0" name="TextBox 19"/>
          <p:cNvSpPr txBox="1"/>
          <p:nvPr/>
        </p:nvSpPr>
        <p:spPr>
          <a:xfrm>
            <a:off x="7784301" y="2983468"/>
            <a:ext cx="1435899" cy="369332"/>
          </a:xfrm>
          <a:prstGeom prst="rect">
            <a:avLst/>
          </a:prstGeom>
          <a:noFill/>
        </p:spPr>
        <p:txBody>
          <a:bodyPr wrap="square" rtlCol="0">
            <a:spAutoFit/>
          </a:bodyPr>
          <a:lstStyle/>
          <a:p>
            <a:r>
              <a:rPr lang="en-US" altLang="zh-CN" dirty="0" smtClean="0"/>
              <a:t>a&gt;b&gt;c&gt;d</a:t>
            </a:r>
            <a:endParaRPr lang="zh-CN" altLang="en-US" dirty="0"/>
          </a:p>
        </p:txBody>
      </p:sp>
      <p:pic>
        <p:nvPicPr>
          <p:cNvPr id="2055"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932" t="-2971" b="-2"/>
          <a:stretch/>
        </p:blipFill>
        <p:spPr bwMode="auto">
          <a:xfrm>
            <a:off x="6565319" y="5897613"/>
            <a:ext cx="2273881" cy="57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椭圆 21"/>
          <p:cNvSpPr/>
          <p:nvPr/>
        </p:nvSpPr>
        <p:spPr>
          <a:xfrm>
            <a:off x="4443847" y="5883692"/>
            <a:ext cx="1880753" cy="8219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直接箭头连接符 22"/>
          <p:cNvCxnSpPr>
            <a:endCxn id="2055" idx="1"/>
          </p:cNvCxnSpPr>
          <p:nvPr/>
        </p:nvCxnSpPr>
        <p:spPr>
          <a:xfrm flipV="1">
            <a:off x="6172200" y="6186188"/>
            <a:ext cx="393119" cy="1223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88754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49352"/>
            <a:ext cx="6327648" cy="612648"/>
          </a:xfrm>
        </p:spPr>
        <p:txBody>
          <a:bodyPr>
            <a:normAutofit fontScale="90000"/>
          </a:bodyPr>
          <a:lstStyle/>
          <a:p>
            <a:r>
              <a:rPr lang="en-US" altLang="zh-CN" dirty="0" smtClean="0"/>
              <a:t>Incorporating </a:t>
            </a:r>
            <a:r>
              <a:rPr lang="en-US" altLang="zh-CN" dirty="0" err="1" smtClean="0"/>
              <a:t>Sparsity</a:t>
            </a:r>
            <a:r>
              <a:rPr lang="en-US" altLang="zh-CN" dirty="0" smtClean="0"/>
              <a:t> Regularization into Estate Ranking </a:t>
            </a:r>
            <a:endParaRPr lang="zh-CN" altLang="en-US" dirty="0"/>
          </a:p>
        </p:txBody>
      </p:sp>
      <p:sp>
        <p:nvSpPr>
          <p:cNvPr id="3" name="内容占位符 2"/>
          <p:cNvSpPr>
            <a:spLocks noGrp="1"/>
          </p:cNvSpPr>
          <p:nvPr>
            <p:ph sz="quarter" idx="1"/>
          </p:nvPr>
        </p:nvSpPr>
        <p:spPr>
          <a:xfrm>
            <a:off x="612648" y="1219200"/>
            <a:ext cx="8153400" cy="4495800"/>
          </a:xfrm>
        </p:spPr>
        <p:txBody>
          <a:bodyPr>
            <a:normAutofit fontScale="92500" lnSpcReduction="10000"/>
          </a:bodyPr>
          <a:lstStyle/>
          <a:p>
            <a:r>
              <a:rPr lang="en-US" altLang="zh-CN" dirty="0" smtClean="0"/>
              <a:t>Extracting large amount of </a:t>
            </a:r>
            <a:r>
              <a:rPr lang="en-US" altLang="zh-CN" dirty="0"/>
              <a:t>estate-related </a:t>
            </a:r>
            <a:r>
              <a:rPr lang="en-US" altLang="zh-CN" dirty="0" smtClean="0"/>
              <a:t>features</a:t>
            </a:r>
          </a:p>
          <a:p>
            <a:r>
              <a:rPr lang="en-US" altLang="zh-CN" dirty="0" smtClean="0"/>
              <a:t>Features are correlated </a:t>
            </a:r>
            <a:r>
              <a:rPr lang="en-US" altLang="zh-CN" dirty="0"/>
              <a:t>and </a:t>
            </a:r>
            <a:r>
              <a:rPr lang="en-US" altLang="zh-CN" dirty="0" smtClean="0"/>
              <a:t>redundant</a:t>
            </a:r>
          </a:p>
          <a:p>
            <a:pPr lvl="1"/>
            <a:r>
              <a:rPr lang="en-US" altLang="zh-CN" dirty="0"/>
              <a:t>A</a:t>
            </a:r>
            <a:r>
              <a:rPr lang="en-US" altLang="zh-CN" dirty="0" smtClean="0"/>
              <a:t> </a:t>
            </a:r>
            <a:r>
              <a:rPr lang="en-US" altLang="zh-CN" dirty="0"/>
              <a:t>small </a:t>
            </a:r>
            <a:r>
              <a:rPr lang="en-US" altLang="zh-CN" dirty="0" smtClean="0"/>
              <a:t>number of </a:t>
            </a:r>
            <a:r>
              <a:rPr lang="en-US" altLang="zh-CN" dirty="0"/>
              <a:t>good features can determine the ranking of estates based </a:t>
            </a:r>
            <a:r>
              <a:rPr lang="en-US" altLang="zh-CN" dirty="0" smtClean="0"/>
              <a:t>on investment values</a:t>
            </a:r>
          </a:p>
          <a:p>
            <a:r>
              <a:rPr lang="en-US" altLang="zh-CN" dirty="0" smtClean="0"/>
              <a:t>Two steps in </a:t>
            </a:r>
            <a:r>
              <a:rPr lang="en-US" altLang="zh-CN" dirty="0"/>
              <a:t>c</a:t>
            </a:r>
            <a:r>
              <a:rPr lang="en-US" altLang="zh-CN" dirty="0" smtClean="0"/>
              <a:t>lassic method</a:t>
            </a:r>
          </a:p>
          <a:p>
            <a:pPr lvl="1"/>
            <a:r>
              <a:rPr lang="en-US" altLang="zh-CN" dirty="0" smtClean="0"/>
              <a:t>Feature Selection</a:t>
            </a:r>
          </a:p>
          <a:p>
            <a:pPr lvl="1"/>
            <a:r>
              <a:rPr lang="en-US" altLang="zh-CN" dirty="0" smtClean="0"/>
              <a:t>Fit the selected features with ranking model</a:t>
            </a:r>
          </a:p>
          <a:p>
            <a:pPr lvl="1"/>
            <a:r>
              <a:rPr lang="en-US" altLang="zh-CN" dirty="0"/>
              <a:t>T</a:t>
            </a:r>
            <a:r>
              <a:rPr lang="en-US" altLang="zh-CN" dirty="0" smtClean="0"/>
              <a:t>he </a:t>
            </a:r>
            <a:r>
              <a:rPr lang="en-US" altLang="zh-CN" dirty="0"/>
              <a:t>selected </a:t>
            </a:r>
            <a:r>
              <a:rPr lang="en-US" altLang="zh-CN" dirty="0" smtClean="0"/>
              <a:t>feature subset </a:t>
            </a:r>
            <a:r>
              <a:rPr lang="en-US" altLang="zh-CN" dirty="0"/>
              <a:t>may not be optimal for </a:t>
            </a:r>
            <a:r>
              <a:rPr lang="en-US" altLang="zh-CN" dirty="0" smtClean="0"/>
              <a:t>ranking </a:t>
            </a:r>
            <a:r>
              <a:rPr lang="en-US" altLang="zh-CN" dirty="0"/>
              <a:t>because the two </a:t>
            </a:r>
            <a:r>
              <a:rPr lang="en-US" altLang="zh-CN" dirty="0" smtClean="0"/>
              <a:t>steps are </a:t>
            </a:r>
            <a:r>
              <a:rPr lang="en-US" altLang="zh-CN" dirty="0"/>
              <a:t>modelled </a:t>
            </a:r>
            <a:r>
              <a:rPr lang="en-US" altLang="zh-CN" dirty="0" smtClean="0"/>
              <a:t>separately</a:t>
            </a:r>
          </a:p>
          <a:p>
            <a:r>
              <a:rPr lang="en-US" altLang="zh-CN" dirty="0" smtClean="0"/>
              <a:t>Combining </a:t>
            </a:r>
            <a:r>
              <a:rPr lang="en-US" altLang="zh-CN" dirty="0" err="1" smtClean="0"/>
              <a:t>sparsity</a:t>
            </a:r>
            <a:r>
              <a:rPr lang="en-US" altLang="zh-CN" dirty="0" smtClean="0"/>
              <a:t> and ranking </a:t>
            </a:r>
            <a:r>
              <a:rPr lang="en-US" altLang="zh-CN" dirty="0"/>
              <a:t>in a unified </a:t>
            </a:r>
            <a:r>
              <a:rPr lang="en-US" altLang="zh-CN" dirty="0" smtClean="0"/>
              <a:t>model</a:t>
            </a:r>
          </a:p>
          <a:p>
            <a:pPr lvl="1"/>
            <a:r>
              <a:rPr lang="en-US" sz="2400" dirty="0"/>
              <a:t>Enforce sparse representations during learning by setting some feature weights to zero and avoiding </a:t>
            </a:r>
            <a:r>
              <a:rPr lang="en-US" sz="2400" dirty="0" err="1"/>
              <a:t>overfitting</a:t>
            </a:r>
            <a:endParaRPr lang="en-US" sz="2400" dirty="0"/>
          </a:p>
          <a:p>
            <a:pPr lvl="1"/>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17</a:t>
            </a:fld>
            <a:endParaRPr lang="en-US" altLang="zh-CN"/>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9860"/>
          <a:stretch/>
        </p:blipFill>
        <p:spPr bwMode="auto">
          <a:xfrm>
            <a:off x="2438400" y="5791200"/>
            <a:ext cx="6137564" cy="75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85091" b="65734"/>
          <a:stretch/>
        </p:blipFill>
        <p:spPr bwMode="auto">
          <a:xfrm>
            <a:off x="1447800" y="5893809"/>
            <a:ext cx="1011199" cy="47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595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Solving The Ranking Objective</a:t>
            </a:r>
            <a:endParaRPr lang="en-US" dirty="0"/>
          </a:p>
        </p:txBody>
      </p:sp>
      <p:sp>
        <p:nvSpPr>
          <p:cNvPr id="3" name="内容占位符 2"/>
          <p:cNvSpPr>
            <a:spLocks noGrp="1"/>
          </p:cNvSpPr>
          <p:nvPr>
            <p:ph sz="quarter" idx="1"/>
          </p:nvPr>
        </p:nvSpPr>
        <p:spPr>
          <a:xfrm>
            <a:off x="612648" y="1219200"/>
            <a:ext cx="8153400" cy="762000"/>
          </a:xfrm>
        </p:spPr>
        <p:txBody>
          <a:bodyPr/>
          <a:lstStyle/>
          <a:p>
            <a:r>
              <a:rPr lang="en-US" dirty="0" smtClean="0"/>
              <a:t>Log of  posterior</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18</a:t>
            </a:fld>
            <a:endParaRPr lang="en-US" altLang="zh-C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752600"/>
            <a:ext cx="67532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内容占位符 2"/>
          <p:cNvSpPr txBox="1">
            <a:spLocks/>
          </p:cNvSpPr>
          <p:nvPr/>
        </p:nvSpPr>
        <p:spPr bwMode="auto">
          <a:xfrm>
            <a:off x="609600" y="3810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Maximize A Posterior</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4343400"/>
            <a:ext cx="28003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343400"/>
            <a:ext cx="3020532"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214849"/>
            <a:ext cx="4305300" cy="118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471489"/>
            <a:ext cx="2419350" cy="67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217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Data</a:t>
            </a:r>
            <a:endParaRPr lang="zh-CN" altLang="en-US" dirty="0"/>
          </a:p>
        </p:txBody>
      </p:sp>
      <p:sp>
        <p:nvSpPr>
          <p:cNvPr id="4" name="内容占位符 3"/>
          <p:cNvSpPr>
            <a:spLocks noGrp="1"/>
          </p:cNvSpPr>
          <p:nvPr>
            <p:ph idx="1"/>
          </p:nvPr>
        </p:nvSpPr>
        <p:spPr>
          <a:xfrm>
            <a:off x="0" y="1219200"/>
            <a:ext cx="9144000" cy="4267200"/>
          </a:xfrm>
        </p:spPr>
        <p:txBody>
          <a:bodyPr>
            <a:normAutofit/>
          </a:bodyPr>
          <a:lstStyle/>
          <a:p>
            <a:r>
              <a:rPr lang="en-US" altLang="zh-CN" dirty="0" smtClean="0"/>
              <a:t>Beijing real-world Data</a:t>
            </a:r>
          </a:p>
          <a:p>
            <a:pPr lvl="1"/>
            <a:r>
              <a:rPr lang="en-US" altLang="zh-CN" dirty="0" smtClean="0"/>
              <a:t>Beijing estate data</a:t>
            </a:r>
          </a:p>
          <a:p>
            <a:pPr lvl="2"/>
            <a:r>
              <a:rPr lang="en-US" altLang="zh-CN" dirty="0" smtClean="0"/>
              <a:t>2851 estates with transaction records from 04/2011 to 09/2012</a:t>
            </a:r>
          </a:p>
          <a:p>
            <a:pPr lvl="2"/>
            <a:r>
              <a:rPr lang="en-US" altLang="zh-CN" dirty="0" smtClean="0"/>
              <a:t>Falling market(04/2011 </a:t>
            </a:r>
            <a:r>
              <a:rPr lang="en-US" altLang="zh-CN" dirty="0"/>
              <a:t>to </a:t>
            </a:r>
            <a:r>
              <a:rPr lang="en-US" altLang="zh-CN" dirty="0" smtClean="0"/>
              <a:t>02/2012) and Rising market (02/2012 to 09/2012</a:t>
            </a:r>
            <a:r>
              <a:rPr lang="en-US" altLang="zh-CN" dirty="0"/>
              <a:t>) </a:t>
            </a:r>
            <a:endParaRPr lang="en-US" altLang="zh-CN" dirty="0" smtClean="0"/>
          </a:p>
          <a:p>
            <a:pPr lvl="1"/>
            <a:r>
              <a:rPr lang="en-US" dirty="0" smtClean="0"/>
              <a:t>Beijing Taxi </a:t>
            </a:r>
            <a:r>
              <a:rPr lang="en-US" dirty="0"/>
              <a:t>Traces</a:t>
            </a:r>
            <a:endParaRPr lang="en-US" altLang="zh-CN" dirty="0" smtClean="0"/>
          </a:p>
          <a:p>
            <a:pPr lvl="1"/>
            <a:r>
              <a:rPr lang="en-US" altLang="zh-CN" dirty="0"/>
              <a:t>Beijing Smart </a:t>
            </a:r>
            <a:r>
              <a:rPr lang="en-US" altLang="zh-CN" dirty="0" smtClean="0"/>
              <a:t>Card Transactions</a:t>
            </a:r>
            <a:endParaRPr lang="en-US" altLang="zh-CN" dirty="0"/>
          </a:p>
          <a:p>
            <a:pPr lvl="1"/>
            <a:r>
              <a:rPr lang="en-US" altLang="zh-CN" dirty="0" smtClean="0"/>
              <a:t>Beijing </a:t>
            </a:r>
            <a:r>
              <a:rPr lang="en-US" dirty="0" smtClean="0"/>
              <a:t>Check-Ins</a:t>
            </a:r>
          </a:p>
          <a:p>
            <a:pPr lvl="1"/>
            <a:r>
              <a:rPr lang="en-US" altLang="zh-CN" dirty="0" smtClean="0"/>
              <a:t>Beijing </a:t>
            </a:r>
            <a:r>
              <a:rPr lang="en-US" dirty="0"/>
              <a:t>Business Review</a:t>
            </a:r>
            <a:endParaRPr lang="en-US" altLang="zh-CN" dirty="0" smtClean="0"/>
          </a:p>
        </p:txBody>
      </p:sp>
      <p:sp>
        <p:nvSpPr>
          <p:cNvPr id="3" name="灯片编号占位符 2"/>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19</a:t>
            </a:fld>
            <a:endParaRPr lang="en-US" altLang="zh-CN"/>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006224"/>
            <a:ext cx="4326416" cy="367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682"/>
          <a:stretch/>
        </p:blipFill>
        <p:spPr bwMode="auto">
          <a:xfrm>
            <a:off x="4347207" y="980209"/>
            <a:ext cx="4644393" cy="122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15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body" idx="1"/>
          </p:nvPr>
        </p:nvSpPr>
        <p:spPr>
          <a:xfrm>
            <a:off x="838200" y="1676401"/>
            <a:ext cx="7926388" cy="3352800"/>
          </a:xfrm>
        </p:spPr>
        <p:txBody>
          <a:bodyPr/>
          <a:lstStyle/>
          <a:p>
            <a:r>
              <a:rPr lang="en-US" altLang="zh-CN" sz="3600" dirty="0" smtClean="0"/>
              <a:t>Background and Motivation</a:t>
            </a:r>
          </a:p>
          <a:p>
            <a:r>
              <a:rPr lang="en-US" altLang="zh-CN" sz="3600" dirty="0" smtClean="0"/>
              <a:t>Problem Statement</a:t>
            </a:r>
          </a:p>
          <a:p>
            <a:r>
              <a:rPr lang="en-US" altLang="zh-CN" sz="3600" dirty="0" smtClean="0"/>
              <a:t>Methodology</a:t>
            </a:r>
          </a:p>
          <a:p>
            <a:r>
              <a:rPr lang="en-US" altLang="zh-CN" sz="3600" dirty="0" smtClean="0"/>
              <a:t>Evaluation</a:t>
            </a:r>
          </a:p>
          <a:p>
            <a:r>
              <a:rPr lang="en-US" altLang="zh-CN" sz="3600" dirty="0" smtClean="0"/>
              <a:t>Conclusions</a:t>
            </a:r>
            <a:endParaRPr lang="en-US" altLang="zh-CN" sz="3600" dirty="0"/>
          </a:p>
        </p:txBody>
      </p:sp>
      <p:sp>
        <p:nvSpPr>
          <p:cNvPr id="12292" name="Rectangle 3"/>
          <p:cNvSpPr>
            <a:spLocks/>
          </p:cNvSpPr>
          <p:nvPr/>
        </p:nvSpPr>
        <p:spPr bwMode="auto">
          <a:xfrm>
            <a:off x="228600" y="228600"/>
            <a:ext cx="63261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zh-CN" sz="3200" b="1" dirty="0" smtClean="0">
                <a:solidFill>
                  <a:schemeClr val="tx2"/>
                </a:solidFill>
                <a:latin typeface="Palatino Linotype" pitchFamily="18" charset="0"/>
                <a:ea typeface="宋体" pitchFamily="2" charset="-122"/>
              </a:rPr>
              <a:t>Agenda</a:t>
            </a:r>
            <a:endParaRPr lang="en-US" altLang="zh-CN" sz="3200" b="1" dirty="0">
              <a:solidFill>
                <a:schemeClr val="tx2"/>
              </a:solidFill>
              <a:latin typeface="Palatino Linotype" pitchFamily="18" charset="0"/>
              <a:ea typeface="宋体" pitchFamily="2" charset="-122"/>
            </a:endParaRP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a:t>
            </a:fld>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 </a:t>
            </a:r>
            <a:r>
              <a:rPr lang="en-US" altLang="zh-CN" dirty="0" smtClean="0"/>
              <a:t>Methods and Metrics</a:t>
            </a:r>
            <a:endParaRPr lang="zh-CN" altLang="en-US" dirty="0"/>
          </a:p>
        </p:txBody>
      </p:sp>
      <p:sp>
        <p:nvSpPr>
          <p:cNvPr id="3" name="内容占位符 2"/>
          <p:cNvSpPr>
            <a:spLocks noGrp="1"/>
          </p:cNvSpPr>
          <p:nvPr>
            <p:ph idx="1"/>
          </p:nvPr>
        </p:nvSpPr>
        <p:spPr>
          <a:xfrm>
            <a:off x="612648" y="1600200"/>
            <a:ext cx="8153400" cy="4800600"/>
          </a:xfrm>
        </p:spPr>
        <p:txBody>
          <a:bodyPr>
            <a:normAutofit fontScale="85000" lnSpcReduction="20000"/>
          </a:bodyPr>
          <a:lstStyle/>
          <a:p>
            <a:r>
              <a:rPr lang="en-US" altLang="zh-CN" dirty="0" smtClean="0"/>
              <a:t>Baseline algorithms</a:t>
            </a:r>
          </a:p>
          <a:p>
            <a:pPr lvl="1"/>
            <a:r>
              <a:rPr lang="en-US" altLang="zh-CN" b="1" u="sng" dirty="0" smtClean="0"/>
              <a:t>MART</a:t>
            </a:r>
            <a:r>
              <a:rPr lang="en-US" altLang="zh-CN" dirty="0" smtClean="0"/>
              <a:t>: it </a:t>
            </a:r>
            <a:r>
              <a:rPr lang="en-US" altLang="zh-CN" dirty="0"/>
              <a:t>is a </a:t>
            </a:r>
            <a:r>
              <a:rPr lang="en-US" altLang="zh-CN" dirty="0" smtClean="0"/>
              <a:t>boosted tree </a:t>
            </a:r>
            <a:r>
              <a:rPr lang="en-US" altLang="zh-CN" dirty="0"/>
              <a:t>model, specifically, a linear combination of the </a:t>
            </a:r>
            <a:r>
              <a:rPr lang="en-US" altLang="zh-CN" dirty="0" smtClean="0"/>
              <a:t>out</a:t>
            </a:r>
            <a:r>
              <a:rPr lang="en-US" altLang="zh-CN" dirty="0"/>
              <a:t> </a:t>
            </a:r>
            <a:r>
              <a:rPr lang="en-US" altLang="zh-CN" dirty="0" smtClean="0"/>
              <a:t>puts </a:t>
            </a:r>
            <a:r>
              <a:rPr lang="en-US" altLang="zh-CN" dirty="0"/>
              <a:t>of a set of regression </a:t>
            </a:r>
            <a:r>
              <a:rPr lang="en-US" altLang="zh-CN" dirty="0" smtClean="0"/>
              <a:t>trees</a:t>
            </a:r>
          </a:p>
          <a:p>
            <a:pPr lvl="1"/>
            <a:r>
              <a:rPr lang="en-US" altLang="zh-CN" b="1" u="sng" dirty="0" err="1" smtClean="0"/>
              <a:t>RankBoost</a:t>
            </a:r>
            <a:r>
              <a:rPr lang="en-US" altLang="zh-CN" dirty="0" smtClean="0"/>
              <a:t>: it is </a:t>
            </a:r>
            <a:r>
              <a:rPr lang="en-US" altLang="zh-CN" dirty="0"/>
              <a:t>a boosted pairwise ranking method, which trains </a:t>
            </a:r>
            <a:r>
              <a:rPr lang="en-US" altLang="zh-CN" dirty="0" smtClean="0"/>
              <a:t>multiple weak </a:t>
            </a:r>
            <a:r>
              <a:rPr lang="en-US" altLang="zh-CN" dirty="0"/>
              <a:t>rankers and combines their outputs as final </a:t>
            </a:r>
            <a:r>
              <a:rPr lang="en-US" altLang="zh-CN" dirty="0" smtClean="0"/>
              <a:t>ranking</a:t>
            </a:r>
          </a:p>
          <a:p>
            <a:pPr lvl="1"/>
            <a:r>
              <a:rPr lang="en-US" altLang="zh-CN" b="1" u="sng" dirty="0" err="1" smtClean="0"/>
              <a:t>LambdaMart</a:t>
            </a:r>
            <a:r>
              <a:rPr lang="en-US" altLang="zh-CN" dirty="0"/>
              <a:t>: it is the boosted tree version of </a:t>
            </a:r>
            <a:r>
              <a:rPr lang="en-US" altLang="zh-CN" dirty="0" err="1" smtClean="0"/>
              <a:t>LambdaRank</a:t>
            </a:r>
            <a:r>
              <a:rPr lang="en-US" altLang="zh-CN" dirty="0" smtClean="0"/>
              <a:t>, which </a:t>
            </a:r>
            <a:r>
              <a:rPr lang="en-US" altLang="zh-CN" dirty="0"/>
              <a:t>is based on </a:t>
            </a:r>
            <a:r>
              <a:rPr lang="en-US" altLang="zh-CN" dirty="0" err="1"/>
              <a:t>RankNet</a:t>
            </a:r>
            <a:endParaRPr lang="en-US" altLang="zh-CN" dirty="0"/>
          </a:p>
          <a:p>
            <a:pPr lvl="1"/>
            <a:r>
              <a:rPr lang="en-US" b="1" u="sng" dirty="0" smtClean="0"/>
              <a:t>Coordinate </a:t>
            </a:r>
            <a:r>
              <a:rPr lang="en-US" b="1" u="sng" dirty="0"/>
              <a:t>Ascent</a:t>
            </a:r>
            <a:r>
              <a:rPr lang="en-US" b="1" dirty="0"/>
              <a:t>: </a:t>
            </a:r>
            <a:r>
              <a:rPr lang="en-US" dirty="0"/>
              <a:t>it uses domination loss and applies coordinate descent for optimization</a:t>
            </a:r>
            <a:endParaRPr lang="en-US" altLang="zh-CN" dirty="0"/>
          </a:p>
          <a:p>
            <a:pPr lvl="1"/>
            <a:r>
              <a:rPr lang="en-US" altLang="zh-CN" b="1" u="sng" dirty="0" err="1" smtClean="0"/>
              <a:t>FenchRank</a:t>
            </a:r>
            <a:r>
              <a:rPr lang="en-US" altLang="zh-CN" dirty="0"/>
              <a:t>: designed for solving the sparse </a:t>
            </a:r>
            <a:r>
              <a:rPr lang="en-US" altLang="zh-CN" dirty="0" smtClean="0"/>
              <a:t>ranking problem </a:t>
            </a:r>
            <a:r>
              <a:rPr lang="en-US" altLang="zh-CN" dirty="0"/>
              <a:t>with a L1 </a:t>
            </a:r>
            <a:r>
              <a:rPr lang="en-US" altLang="zh-CN" dirty="0" smtClean="0"/>
              <a:t>constraint</a:t>
            </a:r>
            <a:endParaRPr lang="en-US" altLang="zh-CN" dirty="0"/>
          </a:p>
          <a:p>
            <a:r>
              <a:rPr lang="en-US" altLang="zh-CN" dirty="0" smtClean="0"/>
              <a:t>Evaluation metrics</a:t>
            </a:r>
          </a:p>
          <a:p>
            <a:pPr lvl="1"/>
            <a:r>
              <a:rPr lang="en-US" altLang="zh-CN" b="1" u="sng" dirty="0" smtClean="0"/>
              <a:t>Normalized </a:t>
            </a:r>
            <a:r>
              <a:rPr lang="en-US" altLang="zh-CN" b="1" u="sng" dirty="0"/>
              <a:t>Discounted Cumulative </a:t>
            </a:r>
            <a:r>
              <a:rPr lang="en-US" altLang="zh-CN" b="1" u="sng" dirty="0" smtClean="0"/>
              <a:t>Gain (NDCG)</a:t>
            </a:r>
          </a:p>
          <a:p>
            <a:pPr lvl="1"/>
            <a:r>
              <a:rPr lang="en-US" altLang="zh-CN" b="1" u="sng" dirty="0" smtClean="0"/>
              <a:t>Precision </a:t>
            </a:r>
            <a:endParaRPr lang="en-US" altLang="zh-CN" b="1" u="sng" dirty="0"/>
          </a:p>
          <a:p>
            <a:pPr lvl="1"/>
            <a:r>
              <a:rPr lang="en-US" altLang="zh-CN" b="1" u="sng" dirty="0" smtClean="0"/>
              <a:t>Recall</a:t>
            </a:r>
          </a:p>
          <a:p>
            <a:pPr lvl="1"/>
            <a:r>
              <a:rPr lang="en-US" altLang="zh-CN" b="1" u="sng" dirty="0"/>
              <a:t>Kendall’s Tau </a:t>
            </a:r>
            <a:r>
              <a:rPr lang="en-US" altLang="zh-CN" b="1" u="sng" dirty="0" smtClean="0"/>
              <a:t>Coefficient</a:t>
            </a: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20</a:t>
            </a:fld>
            <a:endParaRPr lang="en-US" altLang="zh-CN"/>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5363414"/>
            <a:ext cx="1628775" cy="27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2133600" y="5715000"/>
            <a:ext cx="1676400" cy="355029"/>
            <a:chOff x="5029200" y="5331892"/>
            <a:chExt cx="1676400" cy="355029"/>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374655"/>
              <a:ext cx="887063" cy="23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7623" y="5331892"/>
              <a:ext cx="777977" cy="35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0278" y="6019800"/>
            <a:ext cx="1499922" cy="30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940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Correlation Analysis</a:t>
            </a: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21</a:t>
            </a:fld>
            <a:endParaRPr lang="en-US" altLang="zh-C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06346"/>
            <a:ext cx="3581400" cy="283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438" y="1143000"/>
            <a:ext cx="364316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67" y="3962400"/>
            <a:ext cx="3779633" cy="284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733" y="3959597"/>
            <a:ext cx="3819921" cy="2898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椭圆 7"/>
          <p:cNvSpPr/>
          <p:nvPr/>
        </p:nvSpPr>
        <p:spPr>
          <a:xfrm>
            <a:off x="3048000" y="1206346"/>
            <a:ext cx="1004020" cy="24512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椭圆 8"/>
          <p:cNvSpPr/>
          <p:nvPr/>
        </p:nvSpPr>
        <p:spPr>
          <a:xfrm>
            <a:off x="7239000" y="1143000"/>
            <a:ext cx="1004020" cy="24512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725269"/>
            <a:ext cx="6858000" cy="646331"/>
          </a:xfrm>
          <a:prstGeom prst="rect">
            <a:avLst/>
          </a:prstGeom>
          <a:noFill/>
        </p:spPr>
        <p:txBody>
          <a:bodyPr wrap="square" rtlCol="0">
            <a:spAutoFit/>
          </a:bodyPr>
          <a:lstStyle/>
          <a:p>
            <a:r>
              <a:rPr lang="en-US" b="1" dirty="0" smtClean="0">
                <a:solidFill>
                  <a:srgbClr val="FF0000"/>
                </a:solidFill>
              </a:rPr>
              <a:t>If the heterogeneity of functional planning is too high or too low, the house will be low-valued  </a:t>
            </a:r>
            <a:endParaRPr lang="en-US" b="1" dirty="0">
              <a:solidFill>
                <a:srgbClr val="FF0000"/>
              </a:solidFill>
            </a:endParaRPr>
          </a:p>
        </p:txBody>
      </p:sp>
      <p:sp>
        <p:nvSpPr>
          <p:cNvPr id="11" name="TextBox 10"/>
          <p:cNvSpPr txBox="1"/>
          <p:nvPr/>
        </p:nvSpPr>
        <p:spPr>
          <a:xfrm>
            <a:off x="2209800" y="3429000"/>
            <a:ext cx="6858000" cy="646331"/>
          </a:xfrm>
          <a:prstGeom prst="rect">
            <a:avLst/>
          </a:prstGeom>
          <a:noFill/>
        </p:spPr>
        <p:txBody>
          <a:bodyPr wrap="square" rtlCol="0">
            <a:spAutoFit/>
          </a:bodyPr>
          <a:lstStyle/>
          <a:p>
            <a:r>
              <a:rPr lang="en-US" b="1" dirty="0" smtClean="0">
                <a:solidFill>
                  <a:srgbClr val="FF0000"/>
                </a:solidFill>
              </a:rPr>
              <a:t>If the commute distance is short, the house is close to important places and business </a:t>
            </a:r>
            <a:r>
              <a:rPr lang="en-US" b="1" dirty="0" err="1" smtClean="0">
                <a:solidFill>
                  <a:srgbClr val="FF0000"/>
                </a:solidFill>
              </a:rPr>
              <a:t>venuses</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5375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52400"/>
            <a:ext cx="6327648" cy="612648"/>
          </a:xfrm>
        </p:spPr>
        <p:txBody>
          <a:bodyPr/>
          <a:lstStyle/>
          <a:p>
            <a:r>
              <a:rPr lang="en-US" dirty="0" smtClean="0"/>
              <a:t>Feature Evaluation on Different Sources</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22</a:t>
            </a:fld>
            <a:endParaRPr lang="en-US" altLang="zh-CN"/>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0" t="10182"/>
          <a:stretch/>
        </p:blipFill>
        <p:spPr bwMode="auto">
          <a:xfrm>
            <a:off x="762000" y="990600"/>
            <a:ext cx="799637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89"/>
          <a:stretch/>
        </p:blipFill>
        <p:spPr bwMode="auto">
          <a:xfrm>
            <a:off x="617625" y="3124200"/>
            <a:ext cx="8145375" cy="206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5181600"/>
            <a:ext cx="8991600" cy="1754326"/>
          </a:xfrm>
          <a:prstGeom prst="rect">
            <a:avLst/>
          </a:prstGeom>
          <a:noFill/>
        </p:spPr>
        <p:txBody>
          <a:bodyPr wrap="square" rtlCol="0">
            <a:spAutoFit/>
          </a:bodyPr>
          <a:lstStyle/>
          <a:p>
            <a:pPr marL="342900" indent="-342900">
              <a:buFont typeface="Arial" panose="020B0604020202020204" pitchFamily="34" charset="0"/>
              <a:buChar char="•"/>
            </a:pPr>
            <a:r>
              <a:rPr lang="en-US" dirty="0"/>
              <a:t>B</a:t>
            </a:r>
            <a:r>
              <a:rPr lang="en-US" dirty="0" smtClean="0"/>
              <a:t>usiness </a:t>
            </a:r>
            <a:r>
              <a:rPr lang="en-US" dirty="0"/>
              <a:t>reviews and </a:t>
            </a:r>
            <a:r>
              <a:rPr lang="en-US" dirty="0" err="1" smtClean="0"/>
              <a:t>checkins</a:t>
            </a:r>
            <a:r>
              <a:rPr lang="en-US" dirty="0"/>
              <a:t> </a:t>
            </a:r>
            <a:r>
              <a:rPr lang="en-US" dirty="0" smtClean="0"/>
              <a:t>performs </a:t>
            </a:r>
            <a:r>
              <a:rPr lang="en-US" dirty="0"/>
              <a:t>better than taxi and bus </a:t>
            </a:r>
            <a:r>
              <a:rPr lang="en-US" dirty="0" smtClean="0"/>
              <a:t>traces </a:t>
            </a:r>
          </a:p>
          <a:p>
            <a:pPr marL="800100" lvl="1" indent="-342900">
              <a:buFont typeface="Arial" panose="020B0604020202020204" pitchFamily="34" charset="0"/>
              <a:buChar char="•"/>
            </a:pPr>
            <a:r>
              <a:rPr lang="en-US" dirty="0" err="1" smtClean="0"/>
              <a:t>Checkins</a:t>
            </a:r>
            <a:r>
              <a:rPr lang="en-US" dirty="0" smtClean="0"/>
              <a:t> and reviews represent attending phrase </a:t>
            </a:r>
            <a:endParaRPr lang="en-US" dirty="0" smtClean="0"/>
          </a:p>
          <a:p>
            <a:pPr marL="800100" lvl="1" indent="-342900">
              <a:buFont typeface="Arial" panose="020B0604020202020204" pitchFamily="34" charset="0"/>
              <a:buChar char="•"/>
            </a:pPr>
            <a:r>
              <a:rPr lang="en-US" dirty="0" smtClean="0"/>
              <a:t>Taxi </a:t>
            </a:r>
            <a:r>
              <a:rPr lang="en-US" dirty="0" smtClean="0"/>
              <a:t>and bus traces moving phrase</a:t>
            </a:r>
          </a:p>
          <a:p>
            <a:pPr marL="342900" indent="-342900">
              <a:buFont typeface="Arial" panose="020B0604020202020204" pitchFamily="34" charset="0"/>
              <a:buChar char="•"/>
            </a:pPr>
            <a:r>
              <a:rPr lang="en-US" dirty="0"/>
              <a:t>T</a:t>
            </a:r>
            <a:r>
              <a:rPr lang="en-US" dirty="0" smtClean="0"/>
              <a:t>axi </a:t>
            </a:r>
            <a:r>
              <a:rPr lang="en-US" dirty="0"/>
              <a:t>features </a:t>
            </a:r>
            <a:r>
              <a:rPr lang="en-US" dirty="0" smtClean="0"/>
              <a:t>perform better </a:t>
            </a:r>
            <a:r>
              <a:rPr lang="en-US" dirty="0"/>
              <a:t>than bus </a:t>
            </a:r>
            <a:r>
              <a:rPr lang="en-US" dirty="0" smtClean="0"/>
              <a:t>features in </a:t>
            </a:r>
            <a:r>
              <a:rPr lang="en-US" dirty="0"/>
              <a:t>falling </a:t>
            </a:r>
            <a:r>
              <a:rPr lang="en-US" dirty="0" smtClean="0"/>
              <a:t>market</a:t>
            </a:r>
          </a:p>
          <a:p>
            <a:pPr marL="800100" lvl="1" indent="-342900">
              <a:buFont typeface="Arial" panose="020B0604020202020204" pitchFamily="34" charset="0"/>
              <a:buChar char="•"/>
            </a:pPr>
            <a:r>
              <a:rPr lang="en-US" dirty="0" smtClean="0"/>
              <a:t>Taxi mobility represents white-collar and business people</a:t>
            </a:r>
          </a:p>
          <a:p>
            <a:pPr marL="800100" lvl="1" indent="-342900">
              <a:buFont typeface="Arial" panose="020B0604020202020204" pitchFamily="34" charset="0"/>
              <a:buChar char="•"/>
            </a:pPr>
            <a:r>
              <a:rPr lang="en-US" dirty="0" smtClean="0"/>
              <a:t>Bus mobility represents mediate classes</a:t>
            </a:r>
          </a:p>
        </p:txBody>
      </p:sp>
      <p:sp>
        <p:nvSpPr>
          <p:cNvPr id="3" name="AutoShape 2" descr="data:image/jpeg;base64,/9j/4AAQSkZJRgABAQAAAQABAAD/2wCEAAkGBwgHBhIIBxMVFBUXGBkWFBcVFxoYGBsfHBwgHyAcHB4dHCghGCAlHxkeJDkmMSwrMDMyIx81ODMtOCgtLy4BCgoKDg0OGxAQGywmICU0LDM0LCwsLCwvNzcsLCwsNC8sLCwsLCwsLzQsLDQsLywsLCwsLC8sLCwsLCwsLCwsLP/AABEIAPAA0gMBEQACEQEDEQH/xAAcAAEBAAIDAQEAAAAAAAAAAAAABwQGAwUIAgH/xAA+EAACAQIDBQQIAwcDBQAAAAAAAQIDBAUGESExQVFhBxIigRMVI0JSYnGRFDKxcoKhosHR8JLC4RYkJjND/8QAGgEBAQADAQEAAAAAAAAAAAAAAAUCAwQGAf/EACwRAQACAQQBAgUEAgMAAAAAAAABAgMEERIxQRMhBSJhgbFCQ1GRI9EkcfD/2gAMAwEAAhEDEQA/ALiAAAAAAAAAAAAAAAAAAAAAAAAAAAD8bSWrA6Shi8sZunQwZ+yi9Klxvjr8FLhN85bl112a4vynavX8/wCmmMnOdq9fz/p3EaNOMVFJee1+be1mezbtDkPr6AAAAAAAAAAAAAAAAAAAAAAAAADExPErPCrOV3iE1CC3t/olvb6IxteKxvLG960jlafZoVG/xPtDvpW9v3qFhB6VHunU+XXm1wWxJ6vXYjji9tRO0e1fy4IvfVW2j2p+VCs7WhY2sbW0ioQitIxW5I7YiIjaFCtYrG0OY+voAAAAAAAAAAAAAAAAAAAAAAAAANfzZmzD8tW+td9+q1rClF7X1fwx6/XTU05s9cce/f8ADnz6mmGPfv8AhNcNtMZ7Rsb9NfycaMH4mtkIL4ILjJ89vN8E+Ctb6m29ukylcmrvvbqP/eyxYfY22G2ULOyioQgtIpf5tb368SnWsVjaFmlIpHGvTIMmQAAAAAAAAAAAAAAAAAAAAAAAAANDzv2g0cJ71hgzjUrbpS3wp8/2pLluXHdoceo1UU9q9uDVa2Mfy095/Cd5cwPEc441Lvyk9ver1ZbdE/1b00S6ckcOLHbNf3+8puHDfUX95/7ldcKw21wiwhZWMe7CK0XN82+bfMsUrFY2hepStK8a9MsyZgAAAAAAAAAAAAAAAAAAAAAAAB8znGnBzqNJJatvYklxfICUZ57Q53Xew7AJOMN06y2Sl0h8K673w0W+bqNXv8tP7SNVrt/kx/3/AKaXl3A7vMGJRsrJdZyf5YR4t/24nJixTkttDhwYbZrcYXzAcGs8Bw2NjYrRLbJv80pcZSfFv+y3ItY8dcdeMPQ4sVcdeNXYmbYAAAAAAAAAAAAAAAAAAAAAAAAHDeXdvY2srq7koQitZSe5HyZiI3l8taKxvKK54zxcZgqO0stadunu3SqdZdOUfN7dNJOo1M5PavSHqtZOX5a9flrWFYbdYtfwsbGPenJ6Lkubb4JHPSk3txhyY8dsluNV7ypl21y3hitbfxSe2pPTbOX9EuC4fVtu1hxRjrtD0WDBXDXjDuja3AAAAAAAAAAAAAAAAAAAAAAAABiYriVphFjK9v5KMI73xfJJcW+Rja0VjeWN71pXlbpDM45tu8zXfi1hRi/Z09f5pc5fpuXFuPnzzln6IGp1Vs0/T+HQ29Crc140LeLlKTUYxW1tvckaYiZnaHNWs2naF0yLlOllvD+9V0lXmvaS5fJHov4vySsafBGKv1eg0umjDX6y2g6HUAAAAAAAAAAAAAAAAAAAAAAAAGDjOLWeC4fK+xCXdivvJ8IxXFv/ADYjC94pG9mGTJXHXlZCc2ZnvMy33prjw04/+umnsiufWT4sj5s9ss/R5/Uam2a3v1/DozQ51i7NMn+q6CxfEo+2mvZxa204v9JNfZbOLK2l0/COVu1vRaX04527/DfjsUAAAAAAAAAAAAAAAAAAAAAAAAAwsYxS0wfD5X1/Luwj92+CS4tmN7xSN5YZMlaV5W6QfNeZbzMuIfiLjwwWqpU09kV/WT4v+iSI2bNOWd56ef1GotmtvPX8OkNDnUPsvyj+PrLGsRj7OL9lF+/JP8z+WL+7+m3v0mDf57Keh0vKfUt14V0prAAAAAAAAAAAAAAAAAAAAAAAAAY2I31thllO8vZKEILWTf8Am1t7EuJja0VjeWN7xSOVukHzjmi5zNiHpJ6xpR1VKnyXN85P/gj5885Z+jz+p1M5rfR0BzuZsWSMs1cyYqqctVRho60ly4RXWWnktXwOjT4fUt9HVpNPOa/v1Ha9W9GlbUI0KCUYxSjFLYklsSRZiNo2h6CIiI2hyH19AAAAAAAAAAAAAAAAAAAAAAAHxWq06FGVau1GMU3KTeiSW9t8EfJnb3l8mYiN5Q3PubqmY730Ns2reD8C3d5/HJfouC+rJGp1HqTtHSFq9V6s7V6aocriZOGWFxil/Cxs13pzekV+rfJJat9EzOlJvaKwzx45yWiseXoPLeCW2X8JhYWu3TbOWmjnJ75P/NiSXAt4scY68Yejw4oxUisO0NjaAAAAAAAAAAAAAAAAAAAAAAAAEg7Tc4esK8sGw2Xsov2sl78l7q+VP7volrM1eo3+SvSPrtVyn069eU+OBMALP2Y5W9UYf6yvY6Vqq2J74Q3pdG978lwZX0mHhXlPcrui0/p15T3LeTrdwAAAAAAAAAAAAAAAAAAAAAAAAaD2nZu9WWzwjDpaVpr2klvhF9eEpfwW3imcerz8I417T9dqfTjhXuUdJKIAbr2ZZY9dYn+Pu1rRotPR7pz3qPVLe/JcTs0mHnblPUO/Q6f1Lc56j8rWVlwAAAAAAAAAAAAAAAAAAAAAAAAOizhmKjlvCHdT0dSXhpQ+KXX5Vvf23tGnNljHXdo1GeMNOU/ZAbu5rXlzK5upOU5NylJ722RbWm07y87a02nee3EYsWZhGG3GL4lTsLRaym9FyXNvolq/Izx0m9orDZixzkvFYehsEwu3wbC6eH2i8MFprxb4yfVvaXKUilYrD0mPHGOsVjwzjNmAAAAAAAAAAAAAAAAAAAAAAAOK6uKNpbSuLmSjGKcpN7klvZ8mYiN5fJmIjeXn/N+Ya2ZMYldz1UF4aUH7sf7ve/tuSIufNOS2/h53U55zX38eHSGhzgFj7Kst+rsN9bXa9pWXg192nvXnLY/p3epW0eHjXlPcrmg0/CvOe5b6djvAAAAAAAAAAAAAAAAAAAAAAAACUdrOZ/TVvUNk/DFp12uMt6h9FvfXTkybrM37cfdJ+Iaj9uv3TYnpQBsuQcu/9Q44oVl7KnpOr1XCP7zX2Ujp02H1L+/UOvR4PVv79QvSSS0RZegfoAAAAAAAAAAAAAAAAAAAAAAABr+d8xQy5gkriOnpZeCivm5tcorb9lxNOfL6dN/Ln1OeMVN/PhAak51JupUbbbbbb1bb3tviyJM7+8vOzMzO8vk+Pj9hGU5qEE229Eltbb4LmfYjciN52h6AyVgEcu4FC2lp6SXjqv5nw+iWz+PEt4MXp02ek02GMWOK+fLvzc3gAAAAAAAAAAAAAAADW895ljlzBnOk16aprGkuvGT6R1++i4mjUZvTrv5c2qzxhpv58NXyN2ielccNzDJJ7oVnsT6VOT+b783z6fV7/Lf+3Lpddy+XJ/amHepgAAB8znGnBzm0klq29yQEBzvmGWYsclcQb9FHwUV8q97TnJ7fsuBF1GX1L7+HndXn9W+8dR01853MAb92TZe/H4m8WuVrCi9Ia7nU3/yrb9XHkd2ixcrc58KXw/Byt6k9QsRUWQAAAAAAAAAAAAAAABw3dzRsrWd1dSUYQTlJvgkfJmIjeXy1orG8vPua8erZixmd7V1Ufy04/DFbl9XvfVsiZss5LbvOajPOa/Lx4dOaWhR+zjPEracMGxiWsHpGjUfucoSfw8nw3bt1DS6n9FvsqaLWbf47/aVZKSuAAJ/2s5i/A4csHtX46q1qacKfL957Popc0cWszca8Y7lP1+fhXhHc/hHyUiAHNZWta+vIWlstZzkoxXVvTyRlWs2mIhlSk3tFY8vRWAYVRwTCKeH2+6C2v4m9rl5vUu46RSsVh6XFjjHSKx4dgZtgAAAAAAAAAAAAAAAAk3axmf8AEV/UVk/DBp12uMltUPpHe+unwk3WZt/kj7pHxDUb/wCOv3TgnpYAAsXZdmp4naeqb+WtWmvBJ75wX6uO7qtOTZW0mfnHGe4W9DqfUrwt3DfjsUGNiN7Qw2wqXt09IQi5S8uC5t7jG1orG8sb2itZtPh51xrE6+M4pUxC6/NOWunJcIroloiHkvN7TaXmsuScl5tLCNbWAUzsfwDv1Z47crZHWnR15+9JfReHzlyKOixfrn7Kvw7B+5P2VQoqwAAAAAAAAAAAAAAAA1rPmZY5cwZzpNemqaxpLrxk+kdfvouJo1Gb067+XNqs8Yab+fCCznKc3Obbberb2tt8XzIszu87MzM7y/D4AADKwy/r4XiFO+tHpOElJf1T6NbH0ZnS80tFoZ48k47RaPD0RguJ0MZwuniFr+Wa104p7nF9U9UXaXi9YtD0uPJGSsWjynfa/mDvTjgNs92k62nPfGP+7/ScGty/oj7pvxHP+3H3TEnJIBlYXYV8UxGnY2q1lOSiunNvolq/IzpSb2isM8eOclorHl6LwqwoYXh1OxtV4YRUV15t9W9vmXa1isREPTUpFKxWPDLMmQAAAAAAAAAAAAAAAAjXaDgmZ73FqmJXdFyprZD0bU1GC3JpeJc29NNrJepxZbW5THsi6zDmtebTHt9GiHCnAAAAA3Ps9zhHLqrW17q6UoucEuE0t3Tv6JfVLqdmm1Hp7xbp36PVRi3rbpqd/eVsQvZ3l09Zzk5SfV8uSOW1ptMzLiveb2m0+XAYsQCo9j2A7J45cLnTo6/zS/2/6ilosXtzlX+HYdonJP2U8oKgAAAAAAAAAAAAAAAAAANJztkK1xmnK9wxKnX2tpbI1P2uUvm+/NcmfSxk947cOp0dcvzV9pRm4oVbavKhcRcZRbUotaNNcGSpiYnaUO1ZrO0uMxfAAAAAAMrDLGtieIU7G1WspyUV58X0S2+RnSk3tFYZ46Te0Vjy9GYZY0cMw+nY2y0jCKivLi+r3l2tYrERD01KxSsVjwyjJkAAAAAAAAAAAAAAAAAAABofaZlFYravFsPj7aC8aX/0iunGSW7mtm3Yceqwc45R24NbpfUjnXuEbJKGAAAAABTex3A+9UqY3XW7WnS+vvS/Ra9ZFHQ4u7yrfDsPeSfsqZRVQAAAAAAAAAAAAAAAAAAAAACK9p2WVg2J+sLOOlGs9y3Rnvceie9fvLgSdXh4W5R1KHr9Pwtzjqfy0k43AAAAHNZWta+vIWlstZTkoxXVvRGVazaYiGVKTe0Vjy9G4LhtHCMKpYfb/lhFR15vi/q22/MvUpFKxWHpsdIpWKx4ZpkzAAAAAAAAAAAAAAAAAAAAAAMDHMKt8awqph91umtNeMXwkuqe0wvSL1mssMmOMlZrPl53xKxuMMv6ljdrScJOMv7ro1tXRoh3pNLTWXmslJpaaz4YxgwAAFD7H8E/E4jUxisvDS8FP9uS2vyi/wCZHfoce8zefCn8Oxb2nJPhXSmsAAAAAAAAAAAAAAAAAAAAAAAABN+1zLvp7aOOWq8UNI1tOMddkvJvT6PocOtw7xzjwm/EMHKvqR3CTktGAPqnCdWoqdNNttJJb23uR9iN52h9iJmdoeicr4RDA8CpYfHTWMdZtcZPbJ/d/bQu4qcKRV6XDjjHSKu1NjaAAAAAAAAAAAAAAAAAAAAAAAAHHXo07ihKhXSlGScZJ7mmtGn5HyYiY2l8mImNpees14JUy/jlSwnq4/mpt+9B7n9eD6pkTPi9O+zzmpw+lkmrqDS0N17KsF9ZZh/G1VrCgu/0c3+VeW2Xkjs0ePlflPh3/D8XLJynqFrKy4AAAAAAAAAAAAAAAAAAAAAAAAAABp/aZl311gn4m3WtWjrKOm+Ufej12LVdVpxObVYudN47hx63B6mPeO4Q8jIC99n2C+pMtU6dRaVKntanPWS2LppHRfXUt6fHwxxD0WkxeniiPLZTe6QAAAAAAAAAAAAAAAAAAAAAAAAAAAEuvchf+f0/RR/7abdeWzYu613qb6OTXlLoT7aX/NE+O0u2i/5ET+ntUSgqAAAAAAAAAAAAAAAAAA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wgHBhIIBxMVFBUXGBkWFBcVFxoYGBsfHBwgHyAcHB4dHCghGCAlHxkeJDkmMSwrMDMyIx81ODMtOCgtLy4BCgoKDg0OGxAQGywmICU0LDM0LCwsLCwvNzcsLCwsNC8sLCwsLCwsLzQsLDQsLywsLCwsLC8sLCwsLCwsLCwsLP/AABEIAPAA0gMBEQACEQEDEQH/xAAcAAEBAAIDAQEAAAAAAAAAAAAABwQGAwUIAgH/xAA+EAACAQIDBQQIAwcDBQAAAAAAAQIDBAUGESExQVFhBxIigRMVI0JSYnGRFDKxcoKhosHR8JLC4RYkJjND/8QAGgEBAQADAQEAAAAAAAAAAAAAAAUCAwQGAf/EACwRAQACAQQBAgUEAgMAAAAAAAABAgMEERIxQRMhBSJhgbFCQ1GRI9EkcfD/2gAMAwEAAhEDEQA/ALiAAAAAAAAAAAAAAAAAAAAAAAAAAAD8bSWrA6Shi8sZunQwZ+yi9Klxvjr8FLhN85bl112a4vynavX8/wCmmMnOdq9fz/p3EaNOMVFJee1+be1mezbtDkPr6AAAAAAAAAAAAAAAAAAAAAAAAADExPErPCrOV3iE1CC3t/olvb6IxteKxvLG960jlafZoVG/xPtDvpW9v3qFhB6VHunU+XXm1wWxJ6vXYjji9tRO0e1fy4IvfVW2j2p+VCs7WhY2sbW0ioQitIxW5I7YiIjaFCtYrG0OY+voAAAAAAAAAAAAAAAAAAAAAAAAANfzZmzD8tW+td9+q1rClF7X1fwx6/XTU05s9cce/f8ADnz6mmGPfv8AhNcNtMZ7Rsb9NfycaMH4mtkIL4ILjJ89vN8E+Ctb6m29ukylcmrvvbqP/eyxYfY22G2ULOyioQgtIpf5tb368SnWsVjaFmlIpHGvTIMmQAAAAAAAAAAAAAAAAAAAAAAAAANDzv2g0cJ71hgzjUrbpS3wp8/2pLluXHdoceo1UU9q9uDVa2Mfy095/Cd5cwPEc441Lvyk9ver1ZbdE/1b00S6ckcOLHbNf3+8puHDfUX95/7ldcKw21wiwhZWMe7CK0XN82+bfMsUrFY2hepStK8a9MsyZgAAAAAAAAAAAAAAAAAAAAAAAB8znGnBzqNJJatvYklxfICUZ57Q53Xew7AJOMN06y2Sl0h8K673w0W+bqNXv8tP7SNVrt/kx/3/AKaXl3A7vMGJRsrJdZyf5YR4t/24nJixTkttDhwYbZrcYXzAcGs8Bw2NjYrRLbJv80pcZSfFv+y3ItY8dcdeMPQ4sVcdeNXYmbYAAAAAAAAAAAAAAAAAAAAAAAAHDeXdvY2srq7koQitZSe5HyZiI3l8taKxvKK54zxcZgqO0stadunu3SqdZdOUfN7dNJOo1M5PavSHqtZOX5a9flrWFYbdYtfwsbGPenJ6Lkubb4JHPSk3txhyY8dsluNV7ypl21y3hitbfxSe2pPTbOX9EuC4fVtu1hxRjrtD0WDBXDXjDuja3AAAAAAAAAAAAAAAAAAAAAAAABiYriVphFjK9v5KMI73xfJJcW+Rja0VjeWN71pXlbpDM45tu8zXfi1hRi/Z09f5pc5fpuXFuPnzzln6IGp1Vs0/T+HQ29Crc140LeLlKTUYxW1tvckaYiZnaHNWs2naF0yLlOllvD+9V0lXmvaS5fJHov4vySsafBGKv1eg0umjDX6y2g6HUAAAAAAAAAAAAAAAAAAAAAAAAGDjOLWeC4fK+xCXdivvJ8IxXFv/ADYjC94pG9mGTJXHXlZCc2ZnvMy33prjw04/+umnsiufWT4sj5s9ss/R5/Uam2a3v1/DozQ51i7NMn+q6CxfEo+2mvZxa204v9JNfZbOLK2l0/COVu1vRaX04527/DfjsUAAAAAAAAAAAAAAAAAAAAAAAAAwsYxS0wfD5X1/Luwj92+CS4tmN7xSN5YZMlaV5W6QfNeZbzMuIfiLjwwWqpU09kV/WT4v+iSI2bNOWd56ef1GotmtvPX8OkNDnUPsvyj+PrLGsRj7OL9lF+/JP8z+WL+7+m3v0mDf57Keh0vKfUt14V0prAAAAAAAAAAAAAAAAAAAAAAAAAY2I31thllO8vZKEILWTf8Am1t7EuJja0VjeWN7xSOVukHzjmi5zNiHpJ6xpR1VKnyXN85P/gj5885Z+jz+p1M5rfR0BzuZsWSMs1cyYqqctVRho60ly4RXWWnktXwOjT4fUt9HVpNPOa/v1Ha9W9GlbUI0KCUYxSjFLYklsSRZiNo2h6CIiI2hyH19AAAAAAAAAAAAAAAAAAAAAAAHxWq06FGVau1GMU3KTeiSW9t8EfJnb3l8mYiN5Q3PubqmY730Ns2reD8C3d5/HJfouC+rJGp1HqTtHSFq9V6s7V6aocriZOGWFxil/Cxs13pzekV+rfJJat9EzOlJvaKwzx45yWiseXoPLeCW2X8JhYWu3TbOWmjnJ75P/NiSXAt4scY68Yejw4oxUisO0NjaAAAAAAAAAAAAAAAAAAAAAAAAEg7Tc4esK8sGw2Xsov2sl78l7q+VP7volrM1eo3+SvSPrtVyn069eU+OBMALP2Y5W9UYf6yvY6Vqq2J74Q3pdG978lwZX0mHhXlPcrui0/p15T3LeTrdwAAAAAAAAAAAAAAAAAAAAAAAAaD2nZu9WWzwjDpaVpr2klvhF9eEpfwW3imcerz8I417T9dqfTjhXuUdJKIAbr2ZZY9dYn+Pu1rRotPR7pz3qPVLe/JcTs0mHnblPUO/Q6f1Lc56j8rWVlwAAAAAAAAAAAAAAAAAAAAAAAAOizhmKjlvCHdT0dSXhpQ+KXX5Vvf23tGnNljHXdo1GeMNOU/ZAbu5rXlzK5upOU5NylJ722RbWm07y87a02nee3EYsWZhGG3GL4lTsLRaym9FyXNvolq/Izx0m9orDZixzkvFYehsEwu3wbC6eH2i8MFprxb4yfVvaXKUilYrD0mPHGOsVjwzjNmAAAAAAAAAAAAAAAAAAAAAAAOK6uKNpbSuLmSjGKcpN7klvZ8mYiN5fJmIjeXn/N+Ya2ZMYldz1UF4aUH7sf7ve/tuSIufNOS2/h53U55zX38eHSGhzgFj7Kst+rsN9bXa9pWXg192nvXnLY/p3epW0eHjXlPcrmg0/CvOe5b6djvAAAAAAAAAAAAAAAAAAAAAAAACUdrOZ/TVvUNk/DFp12uMt6h9FvfXTkybrM37cfdJ+Iaj9uv3TYnpQBsuQcu/9Q44oVl7KnpOr1XCP7zX2Ujp02H1L+/UOvR4PVv79QvSSS0RZegfoAAAAAAAAAAAAAAAAAAAAAAABr+d8xQy5gkriOnpZeCivm5tcorb9lxNOfL6dN/Ln1OeMVN/PhAak51JupUbbbbbb1bb3tviyJM7+8vOzMzO8vk+Pj9hGU5qEE229Eltbb4LmfYjciN52h6AyVgEcu4FC2lp6SXjqv5nw+iWz+PEt4MXp02ek02GMWOK+fLvzc3gAAAAAAAAAAAAAAADW895ljlzBnOk16aprGkuvGT6R1++i4mjUZvTrv5c2qzxhpv58NXyN2ielccNzDJJ7oVnsT6VOT+b783z6fV7/Lf+3Lpddy+XJ/amHepgAAB8znGnBzm0klq29yQEBzvmGWYsclcQb9FHwUV8q97TnJ7fsuBF1GX1L7+HndXn9W+8dR01853MAb92TZe/H4m8WuVrCi9Ia7nU3/yrb9XHkd2ixcrc58KXw/Byt6k9QsRUWQAAAAAAAAAAAAAAABw3dzRsrWd1dSUYQTlJvgkfJmIjeXy1orG8vPua8erZixmd7V1Ufy04/DFbl9XvfVsiZss5LbvOajPOa/Lx4dOaWhR+zjPEracMGxiWsHpGjUfucoSfw8nw3bt1DS6n9FvsqaLWbf47/aVZKSuAAJ/2s5i/A4csHtX46q1qacKfL957Popc0cWszca8Y7lP1+fhXhHc/hHyUiAHNZWta+vIWlstZzkoxXVvTyRlWs2mIhlSk3tFY8vRWAYVRwTCKeH2+6C2v4m9rl5vUu46RSsVh6XFjjHSKx4dgZtgAAAAAAAAAAAAAAAAk3axmf8AEV/UVk/DBp12uMltUPpHe+unwk3WZt/kj7pHxDUb/wCOv3TgnpYAAsXZdmp4naeqb+WtWmvBJ75wX6uO7qtOTZW0mfnHGe4W9DqfUrwt3DfjsUGNiN7Qw2wqXt09IQi5S8uC5t7jG1orG8sb2itZtPh51xrE6+M4pUxC6/NOWunJcIroloiHkvN7TaXmsuScl5tLCNbWAUzsfwDv1Z47crZHWnR15+9JfReHzlyKOixfrn7Kvw7B+5P2VQoqwAAAAAAAAAAAAAAAA1rPmZY5cwZzpNemqaxpLrxk+kdfvouJo1Gb067+XNqs8Yab+fCCznKc3Obbberb2tt8XzIszu87MzM7y/D4AADKwy/r4XiFO+tHpOElJf1T6NbH0ZnS80tFoZ48k47RaPD0RguJ0MZwuniFr+Wa104p7nF9U9UXaXi9YtD0uPJGSsWjynfa/mDvTjgNs92k62nPfGP+7/ScGty/oj7pvxHP+3H3TEnJIBlYXYV8UxGnY2q1lOSiunNvolq/IzpSb2isM8eOclorHl6LwqwoYXh1OxtV4YRUV15t9W9vmXa1isREPTUpFKxWPDLMmQAAAAAAAAAAAAAAAAjXaDgmZ73FqmJXdFyprZD0bU1GC3JpeJc29NNrJepxZbW5THsi6zDmtebTHt9GiHCnAAAAA3Ps9zhHLqrW17q6UoucEuE0t3Tv6JfVLqdmm1Hp7xbp36PVRi3rbpqd/eVsQvZ3l09Zzk5SfV8uSOW1ptMzLiveb2m0+XAYsQCo9j2A7J45cLnTo6/zS/2/6ilosXtzlX+HYdonJP2U8oKgAAAAAAAAAAAAAAAAAANJztkK1xmnK9wxKnX2tpbI1P2uUvm+/NcmfSxk947cOp0dcvzV9pRm4oVbavKhcRcZRbUotaNNcGSpiYnaUO1ZrO0uMxfAAAAAAMrDLGtieIU7G1WspyUV58X0S2+RnSk3tFYZ46Te0Vjy9GYZY0cMw+nY2y0jCKivLi+r3l2tYrERD01KxSsVjwyjJkAAAAAAAAAAAAAAAAAAABofaZlFYravFsPj7aC8aX/0iunGSW7mtm3Yceqwc45R24NbpfUjnXuEbJKGAAAAABTex3A+9UqY3XW7WnS+vvS/Ra9ZFHQ4u7yrfDsPeSfsqZRVQAAAAAAAAAAAAAAAAAAAAACK9p2WVg2J+sLOOlGs9y3Rnvceie9fvLgSdXh4W5R1KHr9Pwtzjqfy0k43AAAAHNZWta+vIWlstZTkoxXVvRGVazaYiGVKTe0Vjy9G4LhtHCMKpYfb/lhFR15vi/q22/MvUpFKxWHpsdIpWKx4ZpkzAAAAAAAAAAAAAAAAAAAAAAMDHMKt8awqph91umtNeMXwkuqe0wvSL1mssMmOMlZrPl53xKxuMMv6ljdrScJOMv7ro1tXRoh3pNLTWXmslJpaaz4YxgwAAFD7H8E/E4jUxisvDS8FP9uS2vyi/wCZHfoce8zefCn8Oxb2nJPhXSmsAAAAAAAAAAAAAAAAAAAAAAAABN+1zLvp7aOOWq8UNI1tOMddkvJvT6PocOtw7xzjwm/EMHKvqR3CTktGAPqnCdWoqdNNttJJb23uR9iN52h9iJmdoeicr4RDA8CpYfHTWMdZtcZPbJ/d/bQu4qcKRV6XDjjHSKu1NjaAAAAAAAAAAAAAAAAAAAAAAAAHHXo07ihKhXSlGScZJ7mmtGn5HyYiY2l8mImNpees14JUy/jlSwnq4/mpt+9B7n9eD6pkTPi9O+zzmpw+lkmrqDS0N17KsF9ZZh/G1VrCgu/0c3+VeW2Xkjs0ePlflPh3/D8XLJynqFrKy4AAAAAAAAAAAAAAAAAAAAAAAAAABp/aZl311gn4m3WtWjrKOm+Ufej12LVdVpxObVYudN47hx63B6mPeO4Q8jIC99n2C+pMtU6dRaVKntanPWS2LppHRfXUt6fHwxxD0WkxeniiPLZTe6QAAAAAAAAAAAAAAAAAAAAAAAAAAAEuvchf+f0/RR/7abdeWzYu613qb6OTXlLoT7aX/NE+O0u2i/5ET+ntUSgqAAAAAAAAAAAAAAAAAAAAAAH/2Q=="/>
          <p:cNvSpPr>
            <a:spLocks noChangeAspect="1" noChangeArrowheads="1"/>
          </p:cNvSpPr>
          <p:nvPr/>
        </p:nvSpPr>
        <p:spPr bwMode="auto">
          <a:xfrm>
            <a:off x="155575" y="-1790700"/>
            <a:ext cx="32670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data:image/png;base64,iVBORw0KGgoAAAANSUhEUgAAANwAAADlCAMAAAAP8WnWAAAAllBMVEX////tHCTsAADtGCHtEhztERvtDRjsAA7sAAnsAAXsABL4t7n83d7uLDP+9/fsBhTvQkf1jpHycnb72Nn/+fnxWF3xY2f+7u795uf5v8H6zs/2oqT0gIP3qqzyaW3uJCzvOT/2mp3vPUP5vb7wS1DzeXz1k5buMDf94+T70dL6xsj4sbP0hIf2nqH96+v82drxXF/vSE6OYWmMAAAILklEQVR4nN1da1vaTBDd7ObCLUEoNwUJqChtFe3//3MvWFt9gZAzkWb2eL7jM2N2dmbOXNaYL4Js8609XT7Oh4uHNM3T4Wy60RbpLNi0e6OLPLGNpNWNnHPBFmGcNH9oC/ZZZJer1DZbUfiq0v/gFtrCfQ5X84aND9V6Q64t3mdwvbBxkWK7k/miLWBlDJ5ajcJv9grb1paxKm7TEtUClw+0hayGztCWqBYEjaW2lJWQzWxUplrgXKYtZxW0g6RUta3F/dSWswKyfvmJ3CK60xa0Ai5dF1AtCJodbUnlWEGfbXub9LQlFWOdIta2RXijLaoY10mI6eYSukM5A4/k9qZ80pZViMGoCaoWxENtYaUYgua2PZR2rC2sEJcW1Y0wYL4D75Ig6M61ZZViCn84F7DFlOsEvSgD+01bWClS+FDaqbasUsxbqG4JncHdwwYXX2jLKsUPWLcwZ/NwkyZ6mbhkrS2sENkCv0zoKOYRfJnQhcumBxtc81FbVinasG5dulTguYx5/YvogY2CzY7Ubo7DuYm2sFLcnapz/A/2u7asUvQbsG50ESWe5iR9bVmluMKjroW2rFJs8MskpivtX5QXct7AF3XN8MuErg4niExG2rJKgXMmYcoWmQxyNM3hS+EEnAkfAfv0hdMc3HvzVTzGAey96chlSSpARy4/4t77WltWKfBSVbLSllWKCey9I76aPhwuO0eXCszg2jBfKoCHy3wE7KS4o3cPLbpUwMBVgeiGLRXADc45tkoVbnCOLzJZw8y5vdSWVQzY4PgIWLNCDa450xZVjJ+owXX5JiFggwvpKlW4wbmQLqIUGNyVtqhiwB6Oj1w2E1S3mHBW4OILGxxc8rC32qKKcYseyoTPe4+7qIdLtUWV4w4lTZp0qYDpwQbH5wXgskD0S1tUMcYONDjXomsQMi9oWYCPOTdL9FC26NqyzTdUN0IvkKWowTXo6t5mhA2fUhJC13Cew3eZrGHd+EZrByixwNcghFPnYU5X04eLw4Rjw3gvJV+DkDFDMOziq+njYRdhTR8Ou1zMlwrAYRdhZAL3GxIuxoDp5Zgv9zYTcHsEYd3bmF8g28XXRIOzXYThMsx28bXAbr1A/oUN7gVMvhkNDk2+G3Q957gXiOh2EBi4yOgafDVG3AsQ5nDfQYPjG9HEvUC44OuiMX0wF7B8pAmcCxC25JkxuNOEkaVEGSHKVakoI2T5WrvMM6hbkzDPMQ9YaEK5BhasC7iEMM9BN1sxhl0DcIaFsLVrG5pgCSrhilu8WGX5ivpmDBarCAvfxsyxQ8m3TdTA8TLl0wJoBZVv95OBG9fsvbagFQBSeYz0stm0oENJGXahSRxjARU9lIz0ssmwRQQhI71sVpD7dpavYwGuxFG+wQKO+1GGXWYJvZzgAsKwy2zAQ0nIdhkzglwcpRcAaRNOL2AeIBfHmHwbM4VuE8rk22wi5MMp1zzWnc66SsAOBcwu1soFsqveMLCv6PalE4dY1UOr1eSyn9vWH4LAxcJ6YAfSTad7OZum+y+XyiwfirtUlhOPH7uH+y1E2z+xqodG5XsaHWUGBCQH5r4Vpmtvg6KtJHAMmEG7KetnhE49FBmiZUGo6lH/xuyr/FSjCHhxYwRz7YW4+9Mdde4B+SNjqC2vVXf/06rsXw5ttJhDoUlaczvGS2mkGwJd/th+jLrrAiPAN5VfmNhN2ai5LgA9fROV7ttaIa1rdXfBgjW0su19kPuue8cC2ggZn2bhBtBsVd00JbwIzp50vVBMWXuCOkdXyXRPNYpATb6u9tHhBf7OyIncGUp06k9Qc1C3bYJZfItDnecKNCWunAuK/sYzoptGggofyyBoFkW8N9ChVEhQR/Crg4UUMVT1UKEpe+hakqAoLuwgh1KnZeEaXlde5MiRGR0lmhLeBLRDciR6WiIfTqlTFO2r+63coTeAtraUxG7/DjcC5Vzj4OfYodSaF5jBD45s0diPfCH3rddHI3hA/tAbQIlO7azJOzKJcnvxIWSwqt2Ud7gb36cwoWqV6uxwD35W61XUD2RKDwlNdNfR4G9P7fDB6jBmQXch+ADri/yDv0HiM/Q77RbfocToAtf9zTdg7wMl2pNVU0F4GeyGN3YHbZwi/xKMh/+XwCq979i9GbC5gXy//pYFjJb7gHjR62JdeR4MffclEdgODhut8qI3WxSBCeBFq6gsAoMR+TEwIHMGKDzpXLuG3yIUQN3FvWEt83QQ/HlLU8BeovCn5fBelBkg8KgPFl3FgsOn3R9gCRLXzZtDucVKGqSchl/TEOcNUvy5KV8xOKty2hnqPs4ZpHg3hHrGIMW/IdTJ2ZRzXQ8SnT2gT1KVwsch1OWZghQv12ZLmZQC1N5yiAEbLyqDPiV0FDJavQC+LqQ5R/CsTJ6fwBmCZ99Ck3c8Cro2jsMXZuEIZOWeIwjVyfNiiJnnfXj9FvYnk7q6m7Nl+Ny59PlQ7gB1zxd+OI9Yk2P4DAnW9PpQmt3T15V1I3iVUdS28RGu6Udh4BQq5+MMa3wzaDj/EDHFGl9oTOwAXpRQy1EtNWDZKlqFSlFsy5MBfgL7HfWPsVSGnG0g2rYzlXqDhGjbzgBc4v4HKnsWKgNbRPMXPlUZAYisrkn2irmkVhfTLTwfotOQgXN078zgzLqn/PJJoA/YUr4wAM5X+1dlhAAFYWFOkQscAlgFGIWMW0V3mNgS7SK74PLeH3E1tDaJ3THbcy62duRhcViA7Md0fuNsoxWHbzo6F3VbDRtdrNo0Sc4pjDvt5ePo4iHNgzxd3M17T+0OzTXyH+lMfAfvEWph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7231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3716" y="129540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5116" y="16469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3421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37160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5516" y="114300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1516" y="14183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2916" y="14945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44780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5707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6916" y="14945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9517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4916" y="121920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6316" y="1494570"/>
            <a:ext cx="174684" cy="1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058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52400"/>
            <a:ext cx="6327648" cy="612648"/>
          </a:xfrm>
        </p:spPr>
        <p:txBody>
          <a:bodyPr/>
          <a:lstStyle/>
          <a:p>
            <a:r>
              <a:rPr lang="en-US" dirty="0"/>
              <a:t>Feature Evaluation on </a:t>
            </a:r>
            <a:r>
              <a:rPr lang="en-US" dirty="0" smtClean="0"/>
              <a:t>Different Radiuses  </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23</a:t>
            </a:fld>
            <a:endParaRPr lang="en-US" altLang="zh-CN"/>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816413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08" y="3581400"/>
            <a:ext cx="832619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76200" y="5685472"/>
            <a:ext cx="9067800" cy="1077218"/>
          </a:xfrm>
          <a:prstGeom prst="rect">
            <a:avLst/>
          </a:prstGeom>
        </p:spPr>
        <p:txBody>
          <a:bodyPr wrap="square">
            <a:spAutoFit/>
          </a:bodyPr>
          <a:lstStyle/>
          <a:p>
            <a:pPr marL="285750" indent="-285750">
              <a:buFont typeface="Arial" panose="020B0604020202020204" pitchFamily="34" charset="0"/>
              <a:buChar char="•"/>
            </a:pPr>
            <a:r>
              <a:rPr lang="en-US" sz="1600" dirty="0" smtClean="0"/>
              <a:t>We recommend </a:t>
            </a:r>
            <a:r>
              <a:rPr lang="en-US" sz="1600" dirty="0"/>
              <a:t>to set the radius of neighborhood to </a:t>
            </a:r>
            <a:r>
              <a:rPr lang="en-US" sz="1600" b="1" dirty="0" smtClean="0">
                <a:solidFill>
                  <a:srgbClr val="FF0000"/>
                </a:solidFill>
              </a:rPr>
              <a:t>0.75±0.25km</a:t>
            </a:r>
            <a:r>
              <a:rPr lang="en-US" sz="1600" dirty="0" smtClean="0"/>
              <a:t>, rather </a:t>
            </a:r>
            <a:r>
              <a:rPr lang="en-US" sz="1600" dirty="0"/>
              <a:t>than </a:t>
            </a:r>
            <a:r>
              <a:rPr lang="en-US" sz="1600" b="1" dirty="0">
                <a:solidFill>
                  <a:srgbClr val="FF0000"/>
                </a:solidFill>
              </a:rPr>
              <a:t>too short(&lt;0.25km) </a:t>
            </a:r>
            <a:r>
              <a:rPr lang="en-US" sz="1600" dirty="0"/>
              <a:t>or </a:t>
            </a:r>
            <a:r>
              <a:rPr lang="en-US" sz="1600" b="1" dirty="0">
                <a:solidFill>
                  <a:srgbClr val="FF0000"/>
                </a:solidFill>
              </a:rPr>
              <a:t>too long(&gt;2km</a:t>
            </a:r>
            <a:r>
              <a:rPr lang="en-US" sz="1600" b="1" dirty="0" smtClean="0">
                <a:solidFill>
                  <a:srgbClr val="FF0000"/>
                </a:solidFill>
              </a:rPr>
              <a:t>)</a:t>
            </a:r>
          </a:p>
          <a:p>
            <a:pPr marL="285750" indent="-285750">
              <a:buFont typeface="Arial" panose="020B0604020202020204" pitchFamily="34" charset="0"/>
              <a:buChar char="•"/>
            </a:pPr>
            <a:r>
              <a:rPr lang="en-US" sz="1600" dirty="0"/>
              <a:t>0.75km is not only a comfortable walking </a:t>
            </a:r>
            <a:r>
              <a:rPr lang="en-US" sz="1600" dirty="0" smtClean="0"/>
              <a:t>distance for </a:t>
            </a:r>
            <a:r>
              <a:rPr lang="en-US" sz="1600" dirty="0"/>
              <a:t>bus and taxi stops, but also sufficient to capture the </a:t>
            </a:r>
            <a:r>
              <a:rPr lang="en-US" sz="1600" dirty="0" smtClean="0"/>
              <a:t>outdoor activities </a:t>
            </a:r>
            <a:r>
              <a:rPr lang="en-US" sz="1600" dirty="0"/>
              <a:t>of estate neighborhoods</a:t>
            </a:r>
          </a:p>
        </p:txBody>
      </p:sp>
      <p:sp>
        <p:nvSpPr>
          <p:cNvPr id="7" name="椭圆 6"/>
          <p:cNvSpPr/>
          <p:nvPr/>
        </p:nvSpPr>
        <p:spPr>
          <a:xfrm>
            <a:off x="1371600" y="1143000"/>
            <a:ext cx="77542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椭圆 7"/>
          <p:cNvSpPr/>
          <p:nvPr/>
        </p:nvSpPr>
        <p:spPr>
          <a:xfrm>
            <a:off x="8382000" y="10668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椭圆 9"/>
          <p:cNvSpPr/>
          <p:nvPr/>
        </p:nvSpPr>
        <p:spPr>
          <a:xfrm>
            <a:off x="4419600" y="10668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椭圆 10"/>
          <p:cNvSpPr/>
          <p:nvPr/>
        </p:nvSpPr>
        <p:spPr>
          <a:xfrm>
            <a:off x="3505200" y="11430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椭圆 11"/>
          <p:cNvSpPr/>
          <p:nvPr/>
        </p:nvSpPr>
        <p:spPr>
          <a:xfrm>
            <a:off x="3276600" y="3416146"/>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nvSpPr>
        <p:spPr>
          <a:xfrm>
            <a:off x="5715000" y="3416146"/>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椭圆 13"/>
          <p:cNvSpPr/>
          <p:nvPr/>
        </p:nvSpPr>
        <p:spPr>
          <a:xfrm>
            <a:off x="7391400" y="3492346"/>
            <a:ext cx="1524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nvSpPr>
        <p:spPr>
          <a:xfrm>
            <a:off x="7848600" y="3505200"/>
            <a:ext cx="1524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p:cNvSpPr/>
          <p:nvPr/>
        </p:nvSpPr>
        <p:spPr>
          <a:xfrm>
            <a:off x="8229600" y="34290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椭圆 16"/>
          <p:cNvSpPr/>
          <p:nvPr/>
        </p:nvSpPr>
        <p:spPr>
          <a:xfrm>
            <a:off x="2895600" y="3429000"/>
            <a:ext cx="2286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椭圆 17"/>
          <p:cNvSpPr/>
          <p:nvPr/>
        </p:nvSpPr>
        <p:spPr>
          <a:xfrm>
            <a:off x="1143000" y="3505200"/>
            <a:ext cx="62302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椭圆 18"/>
          <p:cNvSpPr/>
          <p:nvPr/>
        </p:nvSpPr>
        <p:spPr>
          <a:xfrm>
            <a:off x="3962400" y="10668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椭圆 19"/>
          <p:cNvSpPr/>
          <p:nvPr/>
        </p:nvSpPr>
        <p:spPr>
          <a:xfrm>
            <a:off x="5486400" y="12192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椭圆 20"/>
          <p:cNvSpPr/>
          <p:nvPr/>
        </p:nvSpPr>
        <p:spPr>
          <a:xfrm>
            <a:off x="5943600" y="12192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椭圆 21"/>
          <p:cNvSpPr/>
          <p:nvPr/>
        </p:nvSpPr>
        <p:spPr>
          <a:xfrm>
            <a:off x="7543800" y="11430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nvSpPr>
        <p:spPr>
          <a:xfrm>
            <a:off x="7924800" y="11430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椭圆 23"/>
          <p:cNvSpPr/>
          <p:nvPr/>
        </p:nvSpPr>
        <p:spPr>
          <a:xfrm>
            <a:off x="3048000" y="12192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椭圆 24"/>
          <p:cNvSpPr/>
          <p:nvPr/>
        </p:nvSpPr>
        <p:spPr>
          <a:xfrm>
            <a:off x="3657600" y="3352800"/>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椭圆 25"/>
          <p:cNvSpPr/>
          <p:nvPr/>
        </p:nvSpPr>
        <p:spPr>
          <a:xfrm>
            <a:off x="4114800" y="3339946"/>
            <a:ext cx="304800" cy="176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250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Model Evaluation</a:t>
            </a:r>
            <a:endParaRPr lang="en-US" dirty="0"/>
          </a:p>
        </p:txBody>
      </p:sp>
      <p:sp>
        <p:nvSpPr>
          <p:cNvPr id="3" name="内容占位符 2"/>
          <p:cNvSpPr>
            <a:spLocks noGrp="1"/>
          </p:cNvSpPr>
          <p:nvPr>
            <p:ph sz="quarter" idx="1"/>
          </p:nvPr>
        </p:nvSpPr>
        <p:spPr>
          <a:xfrm>
            <a:off x="76200" y="5410200"/>
            <a:ext cx="9067800" cy="1508235"/>
          </a:xfrm>
        </p:spPr>
        <p:txBody>
          <a:bodyPr>
            <a:normAutofit fontScale="92500"/>
          </a:bodyPr>
          <a:lstStyle/>
          <a:p>
            <a:r>
              <a:rPr lang="en-US" dirty="0" smtClean="0"/>
              <a:t>Our method and </a:t>
            </a:r>
            <a:r>
              <a:rPr lang="en-US" dirty="0" err="1" smtClean="0"/>
              <a:t>FenchelRank</a:t>
            </a:r>
            <a:r>
              <a:rPr lang="en-US" dirty="0" smtClean="0"/>
              <a:t> achieve </a:t>
            </a:r>
            <a:r>
              <a:rPr lang="en-US" dirty="0"/>
              <a:t>the </a:t>
            </a:r>
            <a:r>
              <a:rPr lang="en-US" dirty="0" smtClean="0"/>
              <a:t>first and second </a:t>
            </a:r>
            <a:r>
              <a:rPr lang="en-US" dirty="0"/>
              <a:t>best ranking </a:t>
            </a:r>
            <a:r>
              <a:rPr lang="en-US" dirty="0" smtClean="0"/>
              <a:t>accuracy in top-k ranking</a:t>
            </a:r>
          </a:p>
          <a:p>
            <a:r>
              <a:rPr lang="en-US" dirty="0" smtClean="0"/>
              <a:t>Our method keep a balance between top-k and </a:t>
            </a:r>
            <a:r>
              <a:rPr lang="en-US" dirty="0" smtClean="0"/>
              <a:t>overall </a:t>
            </a:r>
            <a:r>
              <a:rPr lang="en-US" dirty="0" smtClean="0"/>
              <a:t>ranking</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24</a:t>
            </a:fld>
            <a:endParaRPr lang="en-US" altLang="zh-CN"/>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03435"/>
            <a:ext cx="6400800" cy="207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3337331"/>
            <a:ext cx="6172201" cy="207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椭圆 7"/>
          <p:cNvSpPr/>
          <p:nvPr/>
        </p:nvSpPr>
        <p:spPr>
          <a:xfrm>
            <a:off x="6553200" y="3733800"/>
            <a:ext cx="7620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椭圆 9"/>
          <p:cNvSpPr/>
          <p:nvPr/>
        </p:nvSpPr>
        <p:spPr>
          <a:xfrm>
            <a:off x="6477000" y="1676400"/>
            <a:ext cx="7620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椭圆 10"/>
          <p:cNvSpPr/>
          <p:nvPr/>
        </p:nvSpPr>
        <p:spPr>
          <a:xfrm>
            <a:off x="3048000" y="3733800"/>
            <a:ext cx="7620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椭圆 11"/>
          <p:cNvSpPr/>
          <p:nvPr/>
        </p:nvSpPr>
        <p:spPr>
          <a:xfrm>
            <a:off x="5638800" y="1676400"/>
            <a:ext cx="7620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nvSpPr>
        <p:spPr>
          <a:xfrm>
            <a:off x="5715000" y="3733800"/>
            <a:ext cx="7620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532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Conclusions</a:t>
            </a:r>
            <a:endParaRPr lang="en-US" dirty="0"/>
          </a:p>
        </p:txBody>
      </p:sp>
      <p:sp>
        <p:nvSpPr>
          <p:cNvPr id="3" name="内容占位符 2"/>
          <p:cNvSpPr>
            <a:spLocks noGrp="1"/>
          </p:cNvSpPr>
          <p:nvPr>
            <p:ph sz="quarter" idx="1"/>
          </p:nvPr>
        </p:nvSpPr>
        <p:spPr>
          <a:xfrm>
            <a:off x="612648" y="1371600"/>
            <a:ext cx="8153400" cy="5257800"/>
          </a:xfrm>
        </p:spPr>
        <p:txBody>
          <a:bodyPr>
            <a:normAutofit fontScale="92500" lnSpcReduction="10000"/>
          </a:bodyPr>
          <a:lstStyle/>
          <a:p>
            <a:r>
              <a:rPr lang="en-US" dirty="0"/>
              <a:t>High-value house discovery</a:t>
            </a:r>
          </a:p>
          <a:p>
            <a:pPr lvl="1"/>
            <a:r>
              <a:rPr lang="en-US" dirty="0"/>
              <a:t>A novel </a:t>
            </a:r>
            <a:r>
              <a:rPr lang="en-US" dirty="0" smtClean="0"/>
              <a:t>geo-</a:t>
            </a:r>
            <a:r>
              <a:rPr lang="en-US" dirty="0" err="1" smtClean="0"/>
              <a:t>buesiness</a:t>
            </a:r>
            <a:r>
              <a:rPr lang="en-US" dirty="0" smtClean="0"/>
              <a:t> problem </a:t>
            </a:r>
          </a:p>
          <a:p>
            <a:r>
              <a:rPr lang="en-US" dirty="0" smtClean="0"/>
              <a:t>Investment-value based real estate ranking</a:t>
            </a:r>
            <a:endParaRPr lang="en-US" dirty="0"/>
          </a:p>
          <a:p>
            <a:pPr lvl="1"/>
            <a:r>
              <a:rPr lang="en-US" dirty="0"/>
              <a:t>Features from </a:t>
            </a:r>
            <a:r>
              <a:rPr lang="en-US" dirty="0" smtClean="0"/>
              <a:t>online user reviews to capture </a:t>
            </a:r>
            <a:r>
              <a:rPr lang="en-US" b="1" u="sng" dirty="0" smtClean="0"/>
              <a:t>explicit opinions </a:t>
            </a:r>
            <a:r>
              <a:rPr lang="en-US" dirty="0" smtClean="0"/>
              <a:t>for POIs near an estate</a:t>
            </a:r>
            <a:endParaRPr lang="en-US" dirty="0"/>
          </a:p>
          <a:p>
            <a:pPr lvl="1"/>
            <a:r>
              <a:rPr lang="en-US" dirty="0"/>
              <a:t>Features from </a:t>
            </a:r>
            <a:r>
              <a:rPr lang="en-US" dirty="0" smtClean="0"/>
              <a:t>offline moving behaviors to capture </a:t>
            </a:r>
            <a:r>
              <a:rPr lang="en-US" b="1" u="sng" dirty="0" smtClean="0"/>
              <a:t>implicit geographical preferences</a:t>
            </a:r>
            <a:r>
              <a:rPr lang="en-US" dirty="0" smtClean="0"/>
              <a:t> of mobile users</a:t>
            </a:r>
            <a:endParaRPr lang="en-US" dirty="0"/>
          </a:p>
          <a:p>
            <a:pPr lvl="1"/>
            <a:r>
              <a:rPr lang="en-US" dirty="0" smtClean="0"/>
              <a:t>Real estate ranking by combining </a:t>
            </a:r>
            <a:r>
              <a:rPr lang="en-US" b="1" u="sng" dirty="0" smtClean="0"/>
              <a:t>prediction accuracy</a:t>
            </a:r>
            <a:r>
              <a:rPr lang="en-US" dirty="0" smtClean="0"/>
              <a:t>, </a:t>
            </a:r>
            <a:r>
              <a:rPr lang="en-US" b="1" u="sng" dirty="0" smtClean="0"/>
              <a:t>ranking consistency</a:t>
            </a:r>
            <a:r>
              <a:rPr lang="en-US" b="1" dirty="0" smtClean="0"/>
              <a:t> </a:t>
            </a:r>
            <a:r>
              <a:rPr lang="en-US" dirty="0" smtClean="0"/>
              <a:t>and </a:t>
            </a:r>
            <a:r>
              <a:rPr lang="en-US" b="1" u="sng" dirty="0" err="1" smtClean="0"/>
              <a:t>sparsity</a:t>
            </a:r>
            <a:r>
              <a:rPr lang="en-US" b="1" u="sng" dirty="0" smtClean="0"/>
              <a:t> regularization</a:t>
            </a:r>
          </a:p>
          <a:p>
            <a:r>
              <a:rPr lang="en-US" dirty="0" smtClean="0"/>
              <a:t>Benefits</a:t>
            </a:r>
          </a:p>
          <a:p>
            <a:pPr lvl="1"/>
            <a:r>
              <a:rPr lang="en-US" dirty="0" smtClean="0"/>
              <a:t>Online user reviews and offline moving behavior better sense the up-to-date geo-preference of people toward  real estates in a cheaper way</a:t>
            </a:r>
          </a:p>
          <a:p>
            <a:pPr lvl="1"/>
            <a:r>
              <a:rPr lang="en-US" dirty="0" smtClean="0"/>
              <a:t>All aspects of feature engineering of the interest of industry</a:t>
            </a:r>
          </a:p>
          <a:p>
            <a:pPr lvl="1"/>
            <a:r>
              <a:rPr lang="en-US" dirty="0" smtClean="0"/>
              <a:t>Joint modeling of prediction accuracy, ranking consistency, and </a:t>
            </a:r>
            <a:r>
              <a:rPr lang="en-US" dirty="0" err="1" smtClean="0"/>
              <a:t>sparsity</a:t>
            </a:r>
            <a:r>
              <a:rPr lang="en-US" dirty="0" smtClean="0"/>
              <a:t> regularization in a unified framework</a:t>
            </a:r>
            <a:endParaRPr lang="en-US" dirty="0" smtClean="0"/>
          </a:p>
          <a:p>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25</a:t>
            </a:fld>
            <a:endParaRPr lang="en-US" altLang="zh-CN"/>
          </a:p>
        </p:txBody>
      </p:sp>
    </p:spTree>
    <p:extLst>
      <p:ext uri="{BB962C8B-B14F-4D97-AF65-F5344CB8AC3E}">
        <p14:creationId xmlns:p14="http://schemas.microsoft.com/office/powerpoint/2010/main" val="211526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dirty="0" smtClean="0"/>
              <a:t>Why Housing Matters</a:t>
            </a:r>
            <a:endParaRPr lang="en-US" dirty="0"/>
          </a:p>
        </p:txBody>
      </p:sp>
      <p:sp>
        <p:nvSpPr>
          <p:cNvPr id="11" name="内容占位符 10"/>
          <p:cNvSpPr>
            <a:spLocks noGrp="1"/>
          </p:cNvSpPr>
          <p:nvPr>
            <p:ph sz="quarter" idx="1"/>
          </p:nvPr>
        </p:nvSpPr>
        <p:spPr>
          <a:xfrm>
            <a:off x="1196026" y="6019800"/>
            <a:ext cx="6957374" cy="533400"/>
          </a:xfrm>
        </p:spPr>
        <p:txBody>
          <a:bodyPr/>
          <a:lstStyle/>
          <a:p>
            <a:pPr marL="0" indent="0">
              <a:buNone/>
            </a:pPr>
            <a:r>
              <a:rPr lang="en-US" altLang="zh-CN" dirty="0" smtClean="0"/>
              <a:t>Make </a:t>
            </a:r>
            <a:r>
              <a:rPr lang="en-US" altLang="zh-CN" dirty="0" smtClean="0"/>
              <a:t>extra money as an investment option.</a:t>
            </a:r>
          </a:p>
        </p:txBody>
      </p:sp>
      <p:sp>
        <p:nvSpPr>
          <p:cNvPr id="3" name="灯片编号占位符 2"/>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3</a:t>
            </a:fld>
            <a:endParaRPr lang="en-US" altLang="zh-CN"/>
          </a:p>
        </p:txBody>
      </p:sp>
      <p:sp>
        <p:nvSpPr>
          <p:cNvPr id="9" name="AutoShape 8" descr="data:image/jpeg;base64,/9j/4AAQSkZJRgABAQAAAQABAAD/2wCEAAkGBxQSEhUSEBIWFRUWGBUWFxgYFxgVFxgUGBQXGBgaFhYYHCggGRslHBcUITEhJSkrLjAuFx8zODMsNygtLisBCgoKDg0OGxAQGywkICQsLCwtLCwsLCwsLC8sLSwsLCwsLCwsLCwsLTIsLCwsLCwsLCwsLCwtLDQsLCwsLC8sLP/AABEIAIEBhQMBEQACEQEDEQH/xAAcAAEAAwEAAwEAAAAAAAAAAAAABQYHBAIDCAH/xABEEAABAwICBgYHBgYABQUAAAABAAIDBBEFIQYHEjFBURMiYXGBkTJScqGxssEUI0JigpI0U6LR4fAVFiRDwhczc7PS/8QAGwEBAAMBAQEBAAAAAAAAAAAAAAQFBgMCAQf/xAA8EQACAQIDBAgFAgUCBwAAAAAAAQIDBBEhMQUSUXETMkGBkaGx0SJhweHwFDMGFUJS8SSCIzRTYnKisv/aAAwDAQACEQMRAD8A3FAEAQBARlfpBTw5STNvyHWPiG3t4qRTtK1Tqx+hylWhHVkHUawadvotkd4NA+N/cpcdlVXq0jk7uPYmcv8A6kR/yT+8f2XT+US/u8j5+rXA6IdYUB9KOQd2yfiQvEtlVFo15n1Xce1MlKXS6lf/AN3YP5wW/wBXo+9R52NePZjyOiuKb7SZhma8bTHBwO4tII8wokouLwawOqaeh7F8PoQBAEAQBAEAQBAEAQBAEAQBAEAQBAEAQBAEAQBAEB+EoCp4zpPO1xZBSyZZbZaD+0A28/JRKlWtpCHe8PcgV61zpSp97a9MfzgVt+l9R/PI/RH/APlQP1dXj6FPLaFwst7yXsc+DaTV9ZUiCCoIAze4sjyb+zepFvOtVlnLBcl7EyyqXVaXxTy5L2NVgYQ0BztogC55nmrIu0exAEAQBAEAQBAEAQBAEBG4zjUdM27zdxGTRvPaeQ7fipFC2nWeWnE5VKsaazM3xrSyepd0cd88gxl7Hv4nxyV1C2oW0d+fi/p9iE51KrwR3YRoDLLZ1VJsA/hbmfHkolbasnlSWHzev54neFrFdYs9LoNRs3x7Z5uN1AldVpazfjh6EhU4LRHS/RKjIsadi8KvVWkn4s+7keBF1+rymePui+I9huPIqRT2hXh248/zE5yoQfYUrHdGamju4jpIvXbwH5m8O9W1vf063wyyf52kWpbuOaI2kxZ0Z24nuY7m02v38x2FS50ozWElijjFuLyLfo5rIu9sVY29yGiRgzud22wfFvlxVTdbNjFOdN9z+j9/EmUq7eUjSAqclBAEAQBAEAQBAEAQBAEAQBAEAQBAEAQBAEAQBAEAQBAYTiIs5/tP+YrOS6z5mKqdd836k1qYb/1NUfyM97nK1stH3Gi2b1X3fU1xTizCAIAgCAIAgCAIAgCAiNIsZFMzKxkd6I5fmPYPf8JVrbOtL5LU41qvRr5mTYpXyTy7DCXyPNu0k/RaD4LenvPJIgRi6kjTNENFmUjA5wDpjm5x4dgWcuLideW9LuXAsoQUFgiyLgewgCAID8c0EWIuEBi+snCoYalrKW+3INp8bcw0k9W3K+ZtwsDxV9Y1pui5VHktGQ6sI72EdS0aA6DCECoqheQ5tadzf8quu7x1ngur68zvTpqPM0FQjqEAQBAEAQBAEAQBAEAQBAEAQBAEAQBAEAQBAEAQBAEBhGJnrP8Aaf8AMVnJdZ8zFT675v1JzUv/ABFV7EfzOVrZaPuNFs3qvu+pranFmEAQBAEAQBAEAQBAeueYMa57jZrQST2AXK9Ri5NJdp8bSWLMi0kxd0rnSO3u3D1WjcP943WntqCpxUV2FVOTnLEldVWD7ZfVvF7HYZ9T/vJVe1K+9NU12a8/8epOt4YLE0xVRICAIAgCAIDhOEQdIZjE3pDntWF7jj3r05NrBs+YI7l5PoQBAEAQBAEAQBAEAQBAEAQBAEAQBAEAQBAEAQBAEAQBAYLiZ60ntP8AmKzsus+Ziqn7j5v1J7Ur/EVXsR/M5Wtlo+40Wzeq+41xTSzCAIAgPAyt3bQv3hfMUet18DzX08hAfjjbM5IDxbK07nA9xBQHkDfcgKzp9XbEDYwc5HWPstzPv2fNWOzae9UcuH1/GRrqWEMOJk2MTLQJZEGJtGiFF0NHCzjsAnvIuVkq09+pKXFlrFYJImFzPQQBAEAQBAEAQBAEBw4ti0dO3akPc0eke4fVeJ1IwWLJFta1LiW7Bd/YUOr0tq6p5io27Ps5n9TyMvCyiqpVqv4ckXrsrKyipXD3nw+3vkeX/JVbKLz1AvycXPPmSvX6ZvrSOf8AO6cMqVFJc8PREZiOi1ZSjpGgSNG8x3DgO7evEreUc4kyhti2rvcqx3eea8ezww+Z6cL0zqYrbMnSN4tk6/8AUesPPwXyNWcSTX2Tb1dY4PisvLTyNC0Y0rhrBst6koF3Rk525sP4m+8cQLhS4VVMzV9s2raPF5xej9+D/EyfXQrggCAicRxpsd9mxtxO7/KpbzbEab3KS3nx7PuTaNm55yyIeOoqqnOMHZ9Zx2GnuA3+S4Rs7+5+KtU3Vw+ywXi8Tq61vSyhHH84nm7BKnfeN3Zcj3kLzP8Ah9PONTP5r7hbQXbHz+xziokidsu2o3cr5Hu4EKrrQu7GSTbXBpvB/nBolw6KusVnz1JKjx4jKUXHrDeO8cfBT7TbsotRrrFcVr3r28GR6tgnnT8CfjkDgHNNwdxC00JxnFSi8UyrlFxeDPJej4EBC47pLDSizjtP9Ru/9R/D8exS7ezqVs1kuJxqV4wy7SrDSivqb/ZYdlvAhu1/U7I+SlujZ0XhOTk/l9vc5KVaeaWBH1+M4hDnUGVg52Gz5gWUijCzq5Qwx4PU5TdaObZznSmoIuJ3+YUj9FS/tRz6afE8oMTxKZu1A+V7b2u0g2PI8iuFT9HSluzjnyZ1h00limWDRvC8ReQ+qqXsZ6l8z323KvuLii8qUFzf0XuSYQnrJl5UA7GB4oetJ7b/AJis7LrPmYqp+4+b9Sf1KfxFV7EfzOVrZ6PuNFs3qvuNdU0swgKvpLpeynu2Oz3jIk+i08svSPYPPgo1W4Uco5st7HZM6/xTyj5v2K3BTYhX9cvLIzu2jstI7GDJeFSqVM5vAmTvbK0e7QhvNdvZ45t+nA8azQWqYLxyMk/L6J8CvjtcNGe6W3oN4VKeC4p4+T9yCpsVqKdxa174ntObOF+1h6p8lyTnB4aFtKhb3MFPBST7fvqi+6IaaNqndBOAye2VvRkAGezfc4b9nlmONpdKtvZPUzm0tku2XSU84ea5/L5+PZjbXNBFiLhdymIB2HSMELmRDaiEjtkFou4vYNm97XczpBfcMroCRwWkMUZY7ftON/WJNy7xNz4oClayJ/v42erHtfucR/4BXuy4/wDDlL5+i+5Au38SXyM8xDMq1locIH0FSCzGD8rfgFjS2PagCAIAgCAIAgCAIDkxWvbBGZHcMgObjuH+8AV4nNQjizvb0JVqigv8IyTHsQkqJmsBvJK4N7r8AOQF8lXrGrPM2FONOzt3UwyivH/LNS0ewVlJEI2DO3WdxJ45qyjFRWCMbWrTrTdSbxbJRfTkEBlus3RsQn7ZALNcQJWjcHHc8d5yPaR2qNXp/wBSNRsK+cv9NP8A2/VfVd/yKIyrdG5ssTi17TdrhvB/3hxUZaminTjODhNYp9huGhukDa6mbLkHjqSNHB4Gduw5Ed/Yp8JbyxMFf2jtazh2ap/L8yZOr2QiHxiutdjT7R+ioNrX2GNGD5+3v/kn2tDH4n3EHg1J9qlcX5xRndwc7kexeNi2ieNefJfV/TxOl9V3Uqa7/YubRbILRFYfqA5cRoWzMLXeB4g8wuVehCtB05rJnunUlTkpRKU9rmOdG/e027+1YC6t5W9V05dn4maOnNVIKce07MExboZAx5+7ebey47j3c1abGvnSn0Un8L8n9+0jXtt0kN+Oq80XNbAoiD0qxn7PHZh+8ffZ/KBvd/b/AAplnb9LLF6I4V6u4stWZ3gVH9trBG8ksF3v5mx4ntKtr6q6NHCOTeXJEW3hvSxZrkELWNDWAADIALOliKiBr2lj2hzSLEEXBC+ptPFAxvTDATRz7Lb9E+7ozyHFpPZceBC01jc9PTz1WvuV1enuSy0ObRvHX0U4kBJjdYSt4FnO3rDePEcV7u7ZV4YdvYfKVTcZt8bw4BzTcEAg8wdyypZHkgPn/FD1pPbf8xWel1nzZiqn7j5v1LFqS/iKr2I/mcrSz0fcaPZvVfca8ppZFe0vxjoWdGw2e8G54tZzHadw7io9epurBalpsy06ae/LRebKLojhwrKsl4vFCA4jgXXyC420MXvMt9s3Do0VRjrLXl9/c1prQBYCwCnGUP1AZ9rZomNijqRYPDxGeG00tcfEgt8iVGuIppM0P8P1pKpKk+q1jyawX53GSSYm5jw9ji1zSHNcN4cDcFcYxwzNHVlGScGsU8mfRejuJ/aaaKe2yXsBcOTrdYed1Oi8ViYCtTVOpKCeODJFfTkEBmOsnKrb2ws+eRaDZX7D5v0RX3XX7ii1ovdWZwib5g1QJIInj8UbD5tCx047snHg8C2TxWJ2LyfQgCAIAgCAIAgCAoWnuJXlEQOUbbn23Z/Ls+ZUG5njLDgaXY9vhSdR9r8l9ypaE/eYpFfPZD3DvAt9UtlmTNtvdtMFxS+v0NqU4xwQBAcuKULZ4ZIX+jI1zT4jf3jevjWKwOlGrKlUjUjqnifO08RYXMf6TSWu9ppIPvBVfhmfpEZKcVKOjWK7y0apMVMVcYSerO0i352dZp8ttSKLwZQbeoqVFT7Yvyf3wNnqJdhrncgSuler0VKU+CbMrTjvSUeJS8SnOy48c/MrCVJuTz7S+pRSJjQdlqUHi5zyfO30Wz2dHdtocvqVF68a8vzsLAppFCAICs6WUtnMlHHqn4j6rM/xDQWEKy5P1X1LbZlTrQ7/AH+hVsR3XWcpalvEvejVb01NG85m2ye9uS/QLOr0tCM3rh5rIzV1S6OtKK/Mcyg6bVpdVSjgwNYO4NBPvLlrLCmo0Y/PMpLiWNRjVW4fapgd5jFvB2fxC4bXXwxfzZ3te01JUZMCAq2sehElG59utE5rx3X2Xe438FP2bU3K6XHI4XEcYcjH6s5LSMgRNp0CqC+gpyd4Zs+DSWj3ALKXawrzw4lnT6iLAo57Pn3E/Tk9t/zFZ6XWfNmLqfuvmyyakv4iq9iP5nK0s9H3Gi2d1X3GvKaWRlOltftzzG+5xYO5nV+IJ8VV1pb02bTZtDcowXyx8cyU1QN+7qXcelA8Nhp+pUy26hUfxB/zEf8Ax+rLrieLQ042p5Gs5AnrHuaMz4BdpTjHVlVQta1d4U4t+njoUfF9Y5cejooi47tpwufBjd3eT4KO68pZQRd09i06Md+7mkuC936Jd5DDRLEMRcJKuRzG8Ns5gHfssHVb4Beo0pPOTPVTa1tbx6O1h36fd9+BbsB1dUlNZzm9K/1nZ59gXZQSKSve1q3XllwWS/OZbo4w0ANAAG4DIL0RTyQBAZ5rVp7GCUbuvGe/Jzf/AD8ld7In1ocn+eRDu46Mz2cXVyREavqyxHpaMRk9aFxYfZPWb7jb9KzW0aW5Xb7Hn7ljQljDkW5QDsEAQBAEBGS6QUzSWunjuMj1gc/Bd1a1msVFnN1YLtPz/mOl/ns819/S1v7WOmhxPB2k9IN9TGPFP0lf+1jpYcTpw3F4Ki/QStk2bX2Te1+a51KM6fXWB6jJS0Mr0xnJrKi/rAeTGge5VFb9xm72ZD/S0+X1ZH6BT7OJw3/Fts82E/Rdrd4M5bbhvWsnwafnh9TclNMWEAQBAYPp7TdHX1IAsC4P/exrz7yVCqLCbN9sqpv2dN/LDwbXoRehkhGJU1v5g94IPuXunqiNtZ/6ea/NUb7jjrQu/T8wUbbDas5YfL/6Rk7NY1l3+hTcSN2FY1P4i9gsyw6DPvSgeq5499/qttsyW9ax715lLfrCvLu9CwKeQwgCAjNIo7wO7C0+8fQlVe2Yb1nP5YPz9iXYywrrvKDih6qxdHrGjiWbVzJenf2SG3kFt9l/8uubKHaf7/cil6cRmOtlB3O2XjtDmj6hw8FuNnyUrePyyM5cRwqM49Dq8U9bG9xs1xMbj2PyH9Wyl/R6Si0tVn4fY9UJ7skbWswWIQEVpVb7HUX/AJT/AD2Tb32Ui0/fhzRzq9R8jBq99zsjMnIDtWpnJJYsr4I3fRKgMFHDEd7WC/ecyslVnvzcuLLOKwSRLrmfT59xP05Pbf8AMVnpdZ82Yup+6+b9Syakv4iq9iP5nK1s9GaLZ3Vfca8phZGGYtL95KD/ADJPnKqZdZn6HbR/4cH8l6Etq5ZLKKinhndAbskJaGlxBBabFwNtw3WOe9TKGccMcCl221TqQquClk1njhln2NcSxRatmF21NUSSE5uJObu928roqEMcWVstt3Tjuw3Yr/tWnLHEtOF4FBTi0MTW9trnzXVJLQq6lSdSW9Ntvi8ySX08BAEAQBAQemmFmppJGNF3t+8Z7Tc7DvG0PFSrOt0NZSemj5P8xOdWG9BoxVrrrVFYTuhGN/ZKkF5tFJZknIZ9V3gfcSoN/bdNTy1Wa+qO1Gpuyz0NpBWZLEIAgCArOkeB1VSS1tUI4vUa21/aN7u87dil0LmNLNQTfFnKdNz1eRAs1aHjVHwapL2rV7Irz9zn+lhxZA6T4Z9hlZF0hftMD7kW/E4W9yn2daVeDlLDXsI9amoPBFTxOs32U1ZHNI3XRXBo6aBjYxmQC48SSLrJVKkqknKTzLSMVFYIzXWPTmKueeErWSDl6OwQPFl/FVteOE8TcbEqqpaKPbFtfX6+RVaerMM0cw/7b2v8A65HiLjxXmm8HiTrqj01OVPimvbzPoqGUPaHNNw4Ag8wRcKxPztpp4M80PgQBAYjrRePt8tuDYwe/owfgQolXrm32LlZxx4v1I3VbQmbEo3WyiDnnvtYfE+S901mQdtVsKW7xfpmbpi8W1C8Dfa/ln9Fz2hRdW2nBa4Zc1mvQzltPcqxb4lIldtNKwSeZoksCU0Fns6SI8bPHwP0Wr2HWTjKn3/R/nzKzadPOM+4t6viqCAIDixo/cSd31UHabwtKnIkWn70eZmWPTWbZYm2jjLE1FNF30BpDHRsJ3vJf4E5Ld2dPo6EY/meZmb2p0leTXLwyObWBo4aqISQi8sd7D12by3v4jx5q4sLvoJYS6r8vn7lfWpb6y1MidJYlrhYjIg5EHkQtGpJrFEBxNS0K0zZIxsNS8NkaAGvcbNeOFzwd37/AHKivdnyi3OmsVw4fYmUq6awlqXR0zQNouAbzJAHmqtRbeCRIxWpn2sHSpjozTwHa2iNtw3GxuGt552z7ON1c2Fm4PpamWGnuyJXqqXwROHQLQtzniqqm2AzYw8TzK4X190nwQ07Xx+x0o0t3NmpKsJAQHz5ifpye2/5is/LrPmzF1P3XzZZNSP8RVexH8zlaWejNFs7qvuNfUwsjD9MKfoa2dhyBeZB2iTr5eJcPBVtWOE2b/ZlXpbSD4LDwy9MGc2iWLfZKyOVxsw3jk7GOtn4ENPcCvdGe6zxtO0dxbuK1Wa5rs71iuZvAKnmDP1AEAQBAEAQBAY/rD0fNNMZox9zKSctzJDmW9gO8eIWh2dddJDo5arzX2INeng8VoVZrrqzIxougGlwAbS1LrWsInncRwY48+R8N9r0m0LF4urTXNfX3/MJlCt/TI0RUxLCAIAgCAy3WqP+qj/+Ef8A2PV7sv8AafP6IhXPWRm9fxVlI4xPpSj/APbZ7LfgFkCzKrrLwA1NOJIheWG7gBvcw+m0duQI7u1cqsN5Ftsi9VtWwk/hlk/k+x/nExbpQQoeBtccTXtVWPiWD7K8/eQjq83Q8CPZvs/t5qXRnisDH7bsnSq9NHqy8n2+OvjwL2uxSBAeMsgaC5xAABJJyAAFySUPsU5PBanzhpfi32ipllbf7x52Rx2cmsy57IaomO88Te0oK1to032LP1fniavqo0ZNJTmWUWlmsTzDeAUmEcEY6/uunq4rRZL37y9L0QjPsdpTTykfgdm09nLwWL2nYuhVe6vhea9u70NDZ1+mp56rX3PRh9X0UrZW8DmObTvCj2V07asp9nbyOtej0tNw/MTRYZQ9oc03BFwexbqElOKlF4pmalFxeD1PNej4EBCaVVgZFsXzcf6Rn8bKi29cKNBUlrJ+Sz9cCx2dScqm9wM7o6N1bUiNvo3u48mjeoGyrJzkm9Fr7FteXCoUsus9Pfu9TXIIgxoa3INAA7gtYZg80BX8f0Ppqs7UjNl/rtyPjz8V3o3NWl1H3dh4lCMtStDVjsnqVJt+Zv8AZTVtWqlnFefucXbRfaVaolDHPYDfZc5oNrXsSL+5XEFKUU5dqIMkk2kServDmVNU98ufRNDg08SSRfwt71A2rOUYRgtHjj3YEq1isWzWwFRE0IAgPnvE/Tk9t/zFZ+Wr5sxlT9182WXUj/EVXsR/M5WlpozQ7O6r7jX1MLIz7WzgZfG2rjFzENmS2/or3Dv0knwceSj14YreL/YV50c3Qk8pac/v6pGViQFRcMDXJ4mm6u9M27LaSqdYizYpDuI4MceBG4HjkN++TSq/0sy+19ktN16Ky1kuHzXy48OWmkKSZoIAgCAIAgCA56+iZNG6KVocxwsQf93r1GTi1KOqPjSawZjGluiE1E4vYDJBweMy3sePqr+1v41fhllL15exDqUXHNaFfjqQd6sVIjuJeNGNPJIAI57yxjIG/wB40dhPpDsPnwVdc7OhU+KGT8vsdqdw45SzNEwrH6eot0MrSfVPVf8AtOfjuVLVtqtLrLv7CZGpGWjJNcD2EAQGSa1MQjdUM6N7XbMYa7ZIdZ2242NtxzGSv9mQlGk95YZkG4acsjN6me91OlLE8pYH07Segz2W/ALJFge5AZjp5q8L3OqaEDaNy+LcHHiWcieS4zpY5ovdn7XdJKnWzXY+HPivNfMzalrZqSYOG1FNGbi4sRwzB3g5jkVxwcWaNTo3NNxeEov87mazo/rQp5GgVd4ZOJALo3HmLXc3uIy5ldo1l/UZ252FVi8aD3l4P2fd4E1U6eUDBc1LXdjQ5x8gMvFeukjxIcNkXknhuYc8EZ7pbpzLX3pqOJ4jO8b3v5B1smN7L5238FzlJzyRdW1jQ2eumryTl2cFy7W+73JbQTVyWOFTWgFwzbHwHae1dIU8NSp2htOVw92GUfNmngLoVJ+oDixbDWVEZY/vB4tPMLjXoQrQcJrI6UqsqUt6JnOK4bNSu67bs4PG49/JZe72XUpZrNcV9fzA0FveUqyw0fD2JPR7SXouqesw8OIPNv8AZeLHaFS0+CSxhw7Vy9jzdWKq5rJ/mpbocdgcL9IB2EEK/hta0msd/DniiolY14vqnNX6TQsHVO2fIeJP0Ue425QgsKXxPwXi/odaWzqsn8WSKfP09fIRGDY73bmgcgq+hYXF5V6avlj6cEvzvJ8rmhaw3IZvh7su2j2BspI9lmbj6TuJP9lpqVKNKKjFZFJVqzqy35vMlV0OYQBAEBiul2HmmqZGuHVc5z2HgWuJOXde3gtTZ11VpJ9qyZWVabjNkbhOJSU8omgdZwy5hzTva4cQV2rUYVY7s9DzGbg8Ua7ovpTFWDZ9CUC7oyfew/ib7xx4Xzl1ZzoPHVcfcsKVZT5k+oZ1OHGsVjpYXzynqtG7i53Bo7SV4nNQjvM51aipxcmfOlfi5c4kN3kk5cSbqnVNvNmZjayk96XaSeg+l32GZ0hi22vbsuF9k5G4INu/LtUilOVJ6Yk+3nOh2Yo1bR/WDDWSCKKCe53u2WbDfaO18ASptOtv/wBLLOlcdJ/S0W57A4EOFwRYg7iCuxIMb050Bkp3Omo2l8JuSwZuj7h+JvvCjzpYaGnsNsKSUK7wfHsfPg/noURlXwPj/lcXE0Ea6LVgWsCppgGiQSMG5sgLrD8rgQ4eZA5L3GcokG52XaXD3mt18Vl4rT6/MsY1vEDOkaT2TEDy6Ne+mfArn/D1P/q/+v3P2h0wxHEXiOkjbAw75A3aIHGzn5f0r6nOWmRHr21hZr4m5z4aLvw08e40bCKDoYwwuL3b3OcSXOdxJJzPiuyWBRVKjqS3n5ZJckdq+ngIAgCA8XsBFiLg8CgKXj+rennJfCTA859X0Ce1vDwUyjfVaeWOK+fucpUospVfq7roj92Gyjm02Pkf7qxp7UpvrJrz/PA4u3fYRUmC1rMnU0nlf4FSFtCg/wCr1OboS4HdSVmJMyjFSOy7reRNlzlVspdbDwPqhVWmJKwVmMvyAm8Q0fRcHUsF2Y9zPajW4ntfozitQLTSkNPB0jiP27l5V/b0/wBun6L3PvQTl1mddHqpBzqKgnsaLBcam06suqkvP88D3GhFFiw7V7QxWPRbZHF5uok7mrPWT/OR1UIrsLU1thYbhkuB6P1AEBH4pglPUi08LH94F/NfGsdT3CpKDxg2n8sitz6saFxuGPb7LyB5Ly6ceBMjtS7jpPyT9UeVNq0oWm5Y53tOJ+KdHHgJ7Uu5ZOo+7BemBY8NwaCAWhiazuGfmvZClJyeMni/md6HkIAgCA8XsBFiARyOaAhavROmkN+j2Tzadn3KPUtaNTrRTO8LqtDKMmcg0KhG6STzH9lH/lVp/Z5v3Ov8wuP7vJex102ilO03LS8/mJI8tykUrWjSzhBLu+pxncVZ5SkyZiiDRZoAA4AWCkHE80AQERjekUVMLOO0/wBQb/1H8Px7FKoWlStppxOVStGHMotbp3VTO2KZoaeAY3bd4udl7grP9FbUI71V/nJfcjdLVm/hPOPAsUqM5JnMB4Okd8oOS5O+toft08fBe576Co+tI/H6s535yVQJ7ifivP8ANZdkEj1+mXayqaQaOz0L7SjaYfRkb6J7DyPYrC1vIVlgsnw9uJwqUnE44KpzSHxuLXtN2uBsQeYUyUVJYPNHFYp4o2LQjSUVsJ27CaOwkA3G+54HI2OXAgrM3tr0E8tHp7FjSqb6+ZYZYw4WcAQd4OYUM6nP/wAMh/lM/aEA/wCGQ/ymftCA9sFKxnoMa2/IAID3IAgK/jOhlHUkulgbtH8Teq7zC+OKep2pXNWl1JNengQLtU1FfIyD9Z/uvPRxJX80uv7vJex20GrWhiN+jLyPWJd8V9UIo5VL+4nlKb7svQtdLSsjbsxtDRyAsvREPcgCAIAgCAIAgCAIAgCAIAgCAIAgCAIAgCAIAgCAIAgCAIAgCAIAgIbSnGPs0N2+m87LOzLN1uwe8hSrSh008HotTjWqbkctTIcQnfNK2JpJfI4C5zJc47zz5rQuUaNNz4IgQi5yNe0a0eipIw1jQX26zjvJ45rMVasqst6TzLOMVFYImVzPQQHpq6VkrDHI0Oa4WIIuCF9TaeKGpjemui5opAY7mGS+wTva7eWE8cswe/ktFYXfTRwl1l5/P3IFanuPFaDVpWFmIMaDlI17CPDaHvb7152nFOjjwa9j1b9Y2pZ4mhAEAQBAEAQBAEAQBAEAQBAEAQBAEAQBAEAQBAEAQBAEAQBAEAQBAEAQBAEAQBAEAQBAZ1rRnIlhHDYeR3lwv8Gq72VFOEuaIV3qim4BMG11O9/oiRt/Hqj3kKdewcqEkuHpmcqLwmjd1liyCAIAgKhrS2fsXW39IzZ7+te36dpWOy8eny4M4XPUKLqtojJX9JbqxNcSe12Q+qmbUqJQUOL9DnbxzxNpVESwgCAIAgCAIAgCAIAgCAIAgCAIAgCAIAgCAIAgCAIAgCAIAgCAIAgCAIAgCAIAgCAIAgKprEwJ1TTh8QvLCS5o4uaR1mjtyB/T2qdYXKo1MJaPX6M41qe+stUY30l8itImmQMDT9EdPWFjYax1nCwEu8OHDbtmD27jxsqW72a09+lpw9iXSuFpIvlPUNkbtRua9p3FpDh5hVMouLwksCSmnoexeT6cuIYlFA3amkawdpzPcN5PYF0p0p1HhBYnmUlHNmSaXY/JiU7YaZjixpswcSTkXu5dnjzsrujThZU3Ko83+YIiSbqywWhomhWjjaKDY3yO6zzzPJU1etKtNyZLhFRWCLCuJ6CAIAgCAIAgCAIAgCAIAgCAIAgCAIAgCAIAgCAIAgCAIAgCAIAgCAIAgCAIAgCAIAgCAICo6T6BQVZMjPupTvc3c4/mbx71LoXlSjks1wZznSjIolbq9roj1AyUc2mx8irKG1ab6ya8zg7Z9hyR4DiEZu2nkB5tIB8wV2e0LaSzfk/Y5/p5rQkIcLxZ+X3wH5pXAfFcXeWa0jj/ALV9j2qNTj5klQauJ5DtVUwbfeB1nHvJXCptV4YU44fnA9xtlrJl8wLR2CkbaFmfFxzcfFVlSpKo96bxZIUUlgiWXg+hAEAQBAEAQBAEAQBAEAQBAEAQBAEAQBAEAQBAEAQBAEAQBAEAQBAEAQBAEAQBAEAQBAEAQBAEAQBAEAQBAEAQBAEAQBAEAQBAEAQBA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组合 6"/>
          <p:cNvGrpSpPr/>
          <p:nvPr/>
        </p:nvGrpSpPr>
        <p:grpSpPr>
          <a:xfrm>
            <a:off x="152400" y="2297668"/>
            <a:ext cx="5364862" cy="3341132"/>
            <a:chOff x="76200" y="2526268"/>
            <a:chExt cx="5364862" cy="3341132"/>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27" y="3173809"/>
              <a:ext cx="2338439" cy="1982953"/>
            </a:xfrm>
            <a:prstGeom prst="rect">
              <a:avLst/>
            </a:prstGeom>
          </p:spPr>
        </p:pic>
        <p:sp>
          <p:nvSpPr>
            <p:cNvPr id="20" name="TextBox 19"/>
            <p:cNvSpPr txBox="1"/>
            <p:nvPr/>
          </p:nvSpPr>
          <p:spPr>
            <a:xfrm>
              <a:off x="108108" y="5288772"/>
              <a:ext cx="2338439" cy="461665"/>
            </a:xfrm>
            <a:prstGeom prst="rect">
              <a:avLst/>
            </a:prstGeom>
            <a:noFill/>
          </p:spPr>
          <p:txBody>
            <a:bodyPr wrap="square" rtlCol="0">
              <a:spAutoFit/>
            </a:bodyPr>
            <a:lstStyle/>
            <a:p>
              <a:r>
                <a:rPr lang="en-US" altLang="zh-CN" sz="1200" b="1" dirty="0" smtClean="0"/>
                <a:t>Darling, I am so sorry. You have no house.</a:t>
              </a:r>
              <a:endParaRPr lang="zh-CN" altLang="en-US" sz="1200" b="1" dirty="0"/>
            </a:p>
          </p:txBody>
        </p:sp>
        <p:sp>
          <p:nvSpPr>
            <p:cNvPr id="30" name="TextBox 29"/>
            <p:cNvSpPr txBox="1"/>
            <p:nvPr/>
          </p:nvSpPr>
          <p:spPr>
            <a:xfrm>
              <a:off x="915146" y="2667000"/>
              <a:ext cx="4110878" cy="369332"/>
            </a:xfrm>
            <a:prstGeom prst="rect">
              <a:avLst/>
            </a:prstGeom>
            <a:noFill/>
          </p:spPr>
          <p:txBody>
            <a:bodyPr wrap="square" rtlCol="0">
              <a:spAutoFit/>
            </a:bodyPr>
            <a:lstStyle/>
            <a:p>
              <a:r>
                <a:rPr lang="en-US" altLang="zh-CN" b="1" dirty="0" smtClean="0"/>
                <a:t>Without a house, you might…</a:t>
              </a:r>
              <a:endParaRPr lang="zh-CN" altLang="en-US" b="1" dirty="0"/>
            </a:p>
          </p:txBody>
        </p:sp>
        <p:pic>
          <p:nvPicPr>
            <p:cNvPr id="24" name="Picture 12" descr="http://www.personalbrandingblog.com/wp-content/uploads/2013/10/shutterstock_79223866-300x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604" y="3200722"/>
              <a:ext cx="2593457" cy="19560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967992" y="5316573"/>
              <a:ext cx="2338439" cy="461665"/>
            </a:xfrm>
            <a:prstGeom prst="rect">
              <a:avLst/>
            </a:prstGeom>
            <a:noFill/>
          </p:spPr>
          <p:txBody>
            <a:bodyPr wrap="square" rtlCol="0">
              <a:spAutoFit/>
            </a:bodyPr>
            <a:lstStyle/>
            <a:p>
              <a:r>
                <a:rPr lang="en-US" altLang="zh-CN" sz="1200" b="1" dirty="0"/>
                <a:t>Y</a:t>
              </a:r>
              <a:r>
                <a:rPr lang="en-US" altLang="zh-CN" sz="1200" b="1" dirty="0" smtClean="0"/>
                <a:t>oung man, go </a:t>
              </a:r>
              <a:r>
                <a:rPr lang="en-US" altLang="zh-CN" sz="1200" b="1" dirty="0"/>
                <a:t>home, a</a:t>
              </a:r>
              <a:r>
                <a:rPr lang="en-US" altLang="zh-CN" sz="1200" b="1" dirty="0" smtClean="0"/>
                <a:t>nd buy a new house. </a:t>
              </a:r>
              <a:endParaRPr lang="zh-CN" altLang="en-US" sz="1200" b="1" dirty="0"/>
            </a:p>
          </p:txBody>
        </p:sp>
        <p:sp>
          <p:nvSpPr>
            <p:cNvPr id="6" name="矩形 5"/>
            <p:cNvSpPr/>
            <p:nvPr/>
          </p:nvSpPr>
          <p:spPr>
            <a:xfrm>
              <a:off x="76200" y="2526268"/>
              <a:ext cx="5364862" cy="3341132"/>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863484" y="2286000"/>
            <a:ext cx="3128116" cy="3341132"/>
            <a:chOff x="5787284" y="2514600"/>
            <a:chExt cx="3128116" cy="3341132"/>
          </a:xfrm>
        </p:grpSpPr>
        <p:pic>
          <p:nvPicPr>
            <p:cNvPr id="26" name="Picture 8" descr="http://wenda.tianya.cn/zhuanti/images/3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846" y="3276601"/>
              <a:ext cx="2750154" cy="203256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034081" y="5514201"/>
              <a:ext cx="2576519" cy="276999"/>
            </a:xfrm>
            <a:prstGeom prst="rect">
              <a:avLst/>
            </a:prstGeom>
            <a:noFill/>
          </p:spPr>
          <p:txBody>
            <a:bodyPr wrap="square" rtlCol="0">
              <a:spAutoFit/>
            </a:bodyPr>
            <a:lstStyle/>
            <a:p>
              <a:pPr algn="ctr"/>
              <a:r>
                <a:rPr lang="en-US" altLang="zh-CN" sz="1200" b="1" dirty="0" smtClean="0"/>
                <a:t>Yes. I do!</a:t>
              </a:r>
              <a:endParaRPr lang="zh-CN" altLang="en-US" sz="1200" b="1" dirty="0"/>
            </a:p>
          </p:txBody>
        </p:sp>
        <p:sp>
          <p:nvSpPr>
            <p:cNvPr id="36" name="TextBox 35"/>
            <p:cNvSpPr txBox="1"/>
            <p:nvPr/>
          </p:nvSpPr>
          <p:spPr>
            <a:xfrm>
              <a:off x="6248400" y="2590800"/>
              <a:ext cx="2221315" cy="646331"/>
            </a:xfrm>
            <a:prstGeom prst="rect">
              <a:avLst/>
            </a:prstGeom>
            <a:noFill/>
          </p:spPr>
          <p:txBody>
            <a:bodyPr wrap="square" rtlCol="0">
              <a:spAutoFit/>
            </a:bodyPr>
            <a:lstStyle/>
            <a:p>
              <a:r>
                <a:rPr lang="en-US" altLang="zh-CN" b="1" dirty="0" smtClean="0"/>
                <a:t>With a house, </a:t>
              </a:r>
            </a:p>
            <a:p>
              <a:r>
                <a:rPr lang="en-US" altLang="zh-CN" b="1" dirty="0" smtClean="0"/>
                <a:t>you might…</a:t>
              </a:r>
              <a:endParaRPr lang="zh-CN" altLang="en-US" b="1" dirty="0"/>
            </a:p>
          </p:txBody>
        </p:sp>
        <p:sp>
          <p:nvSpPr>
            <p:cNvPr id="18" name="矩形 17"/>
            <p:cNvSpPr/>
            <p:nvPr/>
          </p:nvSpPr>
          <p:spPr>
            <a:xfrm>
              <a:off x="5787284" y="2514600"/>
              <a:ext cx="3128116" cy="3341132"/>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196026" y="1371600"/>
            <a:ext cx="6308137" cy="707886"/>
          </a:xfrm>
          <a:prstGeom prst="rect">
            <a:avLst/>
          </a:prstGeom>
        </p:spPr>
        <p:txBody>
          <a:bodyPr wrap="none">
            <a:spAutoFit/>
          </a:bodyPr>
          <a:lstStyle/>
          <a:p>
            <a:pPr algn="ctr"/>
            <a:r>
              <a:rPr lang="en-US" altLang="zh-CN" sz="2000" b="1" dirty="0" smtClean="0"/>
              <a:t>A house is a signature of </a:t>
            </a:r>
          </a:p>
          <a:p>
            <a:pPr algn="ctr"/>
            <a:r>
              <a:rPr lang="en-US" altLang="zh-CN" sz="2000" b="1" dirty="0" smtClean="0"/>
              <a:t>your capability to settle </a:t>
            </a:r>
            <a:r>
              <a:rPr lang="en-US" altLang="zh-CN" sz="2000" b="1" dirty="0"/>
              <a:t>down your </a:t>
            </a:r>
            <a:r>
              <a:rPr lang="en-US" altLang="zh-CN" sz="2000" b="1" dirty="0" smtClean="0"/>
              <a:t>family.</a:t>
            </a:r>
            <a:endParaRPr lang="en-US" altLang="zh-CN" sz="2000" b="1" dirty="0"/>
          </a:p>
        </p:txBody>
      </p:sp>
    </p:spTree>
    <p:extLst>
      <p:ext uri="{BB962C8B-B14F-4D97-AF65-F5344CB8AC3E}">
        <p14:creationId xmlns:p14="http://schemas.microsoft.com/office/powerpoint/2010/main" val="4255502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Real Estate Investment Value</a:t>
            </a:r>
            <a:endParaRPr lang="en-US" dirty="0"/>
          </a:p>
        </p:txBody>
      </p:sp>
      <p:sp>
        <p:nvSpPr>
          <p:cNvPr id="3" name="内容占位符 2"/>
          <p:cNvSpPr>
            <a:spLocks noGrp="1"/>
          </p:cNvSpPr>
          <p:nvPr>
            <p:ph sz="quarter" idx="1"/>
          </p:nvPr>
        </p:nvSpPr>
        <p:spPr>
          <a:xfrm>
            <a:off x="76200" y="4124172"/>
            <a:ext cx="4267200" cy="1362228"/>
          </a:xfrm>
        </p:spPr>
        <p:txBody>
          <a:bodyPr/>
          <a:lstStyle/>
          <a:p>
            <a:r>
              <a:rPr lang="en-US" sz="2400" dirty="0" smtClean="0"/>
              <a:t>Market value</a:t>
            </a:r>
          </a:p>
          <a:p>
            <a:pPr lvl="1"/>
            <a:r>
              <a:rPr lang="en-US" sz="2000" dirty="0" smtClean="0"/>
              <a:t>The price an estate would trade in the marketplace</a:t>
            </a:r>
            <a:endParaRPr lang="en-US" sz="2000"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4</a:t>
            </a:fld>
            <a:endParaRPr lang="en-US" altLang="zh-CN"/>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66"/>
          <a:stretch/>
        </p:blipFill>
        <p:spPr bwMode="auto">
          <a:xfrm>
            <a:off x="2514600" y="1219200"/>
            <a:ext cx="3429000" cy="244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内容占位符 2"/>
          <p:cNvSpPr txBox="1">
            <a:spLocks/>
          </p:cNvSpPr>
          <p:nvPr/>
        </p:nvSpPr>
        <p:spPr bwMode="auto">
          <a:xfrm>
            <a:off x="4572000" y="4038600"/>
            <a:ext cx="457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Investment value</a:t>
            </a:r>
          </a:p>
          <a:p>
            <a:pPr lvl="1"/>
            <a:r>
              <a:rPr lang="en-US" sz="2000" dirty="0"/>
              <a:t>T</a:t>
            </a:r>
            <a:r>
              <a:rPr lang="en-US" sz="2000" dirty="0" smtClean="0"/>
              <a:t>he </a:t>
            </a:r>
            <a:r>
              <a:rPr lang="en-US" sz="2000" dirty="0"/>
              <a:t>growth potential of resale value </a:t>
            </a:r>
            <a:endParaRPr lang="en-US" sz="2000" dirty="0" smtClean="0"/>
          </a:p>
          <a:p>
            <a:pPr lvl="1"/>
            <a:r>
              <a:rPr lang="en-US" sz="2000" dirty="0" smtClean="0"/>
              <a:t>Motivation to enter estate market</a:t>
            </a:r>
          </a:p>
        </p:txBody>
      </p:sp>
      <p:sp>
        <p:nvSpPr>
          <p:cNvPr id="8" name="椭圆 7"/>
          <p:cNvSpPr/>
          <p:nvPr/>
        </p:nvSpPr>
        <p:spPr>
          <a:xfrm>
            <a:off x="3581400" y="2288343"/>
            <a:ext cx="304800" cy="309486"/>
          </a:xfrm>
          <a:prstGeom prst="ellipse">
            <a:avLst/>
          </a:pr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曲线连接符 8"/>
          <p:cNvCxnSpPr/>
          <p:nvPr/>
        </p:nvCxnSpPr>
        <p:spPr>
          <a:xfrm rot="10800000" flipV="1">
            <a:off x="1219200" y="2443084"/>
            <a:ext cx="2362200" cy="1747915"/>
          </a:xfrm>
          <a:prstGeom prst="curvedConnector3">
            <a:avLst>
              <a:gd name="adj1" fmla="val 99267"/>
            </a:avLst>
          </a:prstGeom>
          <a:ln>
            <a:tailEnd type="arrow"/>
          </a:ln>
        </p:spPr>
        <p:style>
          <a:lnRef idx="3">
            <a:schemeClr val="dk1"/>
          </a:lnRef>
          <a:fillRef idx="0">
            <a:schemeClr val="dk1"/>
          </a:fillRef>
          <a:effectRef idx="2">
            <a:schemeClr val="dk1"/>
          </a:effectRef>
          <a:fontRef idx="minor">
            <a:schemeClr val="tx1"/>
          </a:fontRef>
        </p:style>
      </p:cxnSp>
      <p:sp>
        <p:nvSpPr>
          <p:cNvPr id="15" name="椭圆 14"/>
          <p:cNvSpPr/>
          <p:nvPr/>
        </p:nvSpPr>
        <p:spPr>
          <a:xfrm>
            <a:off x="5105400" y="1524000"/>
            <a:ext cx="762000" cy="1073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曲线连接符 15"/>
          <p:cNvCxnSpPr>
            <a:stCxn id="15" idx="6"/>
            <a:endCxn id="7" idx="0"/>
          </p:cNvCxnSpPr>
          <p:nvPr/>
        </p:nvCxnSpPr>
        <p:spPr>
          <a:xfrm>
            <a:off x="5867400" y="2060915"/>
            <a:ext cx="990600" cy="1977685"/>
          </a:xfrm>
          <a:prstGeom prst="curvedConnector2">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0" y="5715000"/>
            <a:ext cx="9144000" cy="830997"/>
          </a:xfrm>
          <a:prstGeom prst="rect">
            <a:avLst/>
          </a:prstGeom>
          <a:noFill/>
        </p:spPr>
        <p:txBody>
          <a:bodyPr wrap="square" rtlCol="0">
            <a:spAutoFit/>
          </a:bodyPr>
          <a:lstStyle/>
          <a:p>
            <a:pPr algn="ctr"/>
            <a:r>
              <a:rPr lang="en-US" sz="2400" dirty="0" smtClean="0"/>
              <a:t>We don’t  predict </a:t>
            </a:r>
            <a:r>
              <a:rPr lang="en-US" sz="2400" b="1" dirty="0" smtClean="0">
                <a:solidFill>
                  <a:srgbClr val="3366FF"/>
                </a:solidFill>
              </a:rPr>
              <a:t>future price</a:t>
            </a:r>
            <a:r>
              <a:rPr lang="en-US" sz="2400" dirty="0" smtClean="0"/>
              <a:t>!</a:t>
            </a:r>
          </a:p>
          <a:p>
            <a:pPr algn="ctr"/>
            <a:r>
              <a:rPr lang="en-US" sz="2400" dirty="0" smtClean="0"/>
              <a:t>We predict </a:t>
            </a:r>
            <a:r>
              <a:rPr lang="en-US" sz="2400" b="1" dirty="0" smtClean="0">
                <a:solidFill>
                  <a:srgbClr val="FF0000"/>
                </a:solidFill>
              </a:rPr>
              <a:t>investment potential</a:t>
            </a:r>
            <a:r>
              <a:rPr lang="en-US" sz="2400" dirty="0" smtClean="0"/>
              <a:t>!</a:t>
            </a:r>
            <a:endParaRPr lang="en-US" sz="2400" dirty="0"/>
          </a:p>
        </p:txBody>
      </p:sp>
    </p:spTree>
    <p:extLst>
      <p:ext uri="{BB962C8B-B14F-4D97-AF65-F5344CB8AC3E}">
        <p14:creationId xmlns:p14="http://schemas.microsoft.com/office/powerpoint/2010/main" val="2079600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6553200" cy="612648"/>
          </a:xfrm>
        </p:spPr>
        <p:txBody>
          <a:bodyPr>
            <a:normAutofit/>
          </a:bodyPr>
          <a:lstStyle/>
          <a:p>
            <a:r>
              <a:rPr lang="en-US" dirty="0"/>
              <a:t>Quantifying Investment Value</a:t>
            </a:r>
            <a:endParaRPr lang="en-US" spc="-150"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5</a:t>
            </a:fld>
            <a:endParaRPr lang="en-US" altLang="zh-CN"/>
          </a:p>
        </p:txBody>
      </p:sp>
      <p:sp>
        <p:nvSpPr>
          <p:cNvPr id="5" name="内容占位符 4"/>
          <p:cNvSpPr>
            <a:spLocks noGrp="1"/>
          </p:cNvSpPr>
          <p:nvPr>
            <p:ph sz="quarter" idx="1"/>
          </p:nvPr>
        </p:nvSpPr>
        <p:spPr>
          <a:xfrm>
            <a:off x="76199" y="1219200"/>
            <a:ext cx="8991601" cy="3276599"/>
          </a:xfrm>
        </p:spPr>
        <p:txBody>
          <a:bodyPr>
            <a:normAutofit fontScale="85000" lnSpcReduction="20000"/>
          </a:bodyPr>
          <a:lstStyle/>
          <a:p>
            <a:r>
              <a:rPr lang="en-US" dirty="0" smtClean="0"/>
              <a:t>Estate investment return rate of a given market period </a:t>
            </a:r>
          </a:p>
          <a:p>
            <a:endParaRPr lang="en-US" dirty="0"/>
          </a:p>
          <a:p>
            <a:r>
              <a:rPr lang="en-US" dirty="0"/>
              <a:t>P</a:t>
            </a:r>
            <a:r>
              <a:rPr lang="en-US" dirty="0" smtClean="0"/>
              <a:t>repare the ground-truth investment values of estates for training data</a:t>
            </a:r>
          </a:p>
          <a:p>
            <a:pPr lvl="1"/>
            <a:r>
              <a:rPr lang="en-US" dirty="0" smtClean="0"/>
              <a:t>Identify </a:t>
            </a:r>
            <a:r>
              <a:rPr lang="en-US" b="1" dirty="0" smtClean="0">
                <a:solidFill>
                  <a:srgbClr val="FF0000"/>
                </a:solidFill>
              </a:rPr>
              <a:t>rising market period </a:t>
            </a:r>
            <a:r>
              <a:rPr lang="en-US" dirty="0" smtClean="0"/>
              <a:t>and </a:t>
            </a:r>
            <a:r>
              <a:rPr lang="en-US" b="1" dirty="0" smtClean="0">
                <a:solidFill>
                  <a:srgbClr val="FF0000"/>
                </a:solidFill>
              </a:rPr>
              <a:t>falling market period </a:t>
            </a:r>
            <a:r>
              <a:rPr lang="en-US" dirty="0" smtClean="0"/>
              <a:t>of Beijing</a:t>
            </a:r>
          </a:p>
          <a:p>
            <a:pPr lvl="1"/>
            <a:endParaRPr lang="en-US" dirty="0"/>
          </a:p>
          <a:p>
            <a:pPr marL="366713" lvl="1" indent="0">
              <a:buNone/>
            </a:pPr>
            <a:endParaRPr lang="en-US" dirty="0" smtClean="0"/>
          </a:p>
          <a:p>
            <a:pPr lvl="1"/>
            <a:r>
              <a:rPr lang="en-US" dirty="0" smtClean="0"/>
              <a:t>Calculate the investment returns of each real estate during rising market period and falling market period</a:t>
            </a:r>
          </a:p>
          <a:p>
            <a:pPr lvl="1"/>
            <a:r>
              <a:rPr lang="en-US" dirty="0" smtClean="0"/>
              <a:t>Estate </a:t>
            </a:r>
            <a:r>
              <a:rPr lang="en-US" dirty="0" smtClean="0"/>
              <a:t>grading (5&gt;4&gt;3&gt;2&gt;1) </a:t>
            </a:r>
            <a:r>
              <a:rPr lang="en-US" dirty="0" smtClean="0"/>
              <a:t>by finding inflection </a:t>
            </a:r>
            <a:r>
              <a:rPr lang="en-US" dirty="0" smtClean="0"/>
              <a:t>points</a:t>
            </a:r>
            <a:endParaRPr lang="en-US"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82"/>
          <a:stretch/>
        </p:blipFill>
        <p:spPr bwMode="auto">
          <a:xfrm>
            <a:off x="2971800" y="2895600"/>
            <a:ext cx="2743200" cy="72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0934"/>
          <a:stretch/>
        </p:blipFill>
        <p:spPr bwMode="auto">
          <a:xfrm>
            <a:off x="3505199" y="1596851"/>
            <a:ext cx="1194955" cy="46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0883" y="4495799"/>
            <a:ext cx="3825034" cy="23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071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pc="-150" dirty="0" smtClean="0"/>
              <a:t>Existing </a:t>
            </a:r>
            <a:r>
              <a:rPr lang="en-US" altLang="zh-CN" spc="-150" dirty="0" smtClean="0"/>
              <a:t>Housing Analysis Methods</a:t>
            </a:r>
            <a:endParaRPr lang="zh-CN" altLang="en-US" spc="-150" dirty="0"/>
          </a:p>
        </p:txBody>
      </p:sp>
      <p:sp>
        <p:nvSpPr>
          <p:cNvPr id="3" name="内容占位符 2"/>
          <p:cNvSpPr>
            <a:spLocks noGrp="1"/>
          </p:cNvSpPr>
          <p:nvPr>
            <p:ph sz="quarter" idx="1"/>
          </p:nvPr>
        </p:nvSpPr>
        <p:spPr>
          <a:xfrm>
            <a:off x="533400" y="1600200"/>
            <a:ext cx="8153400" cy="4876800"/>
          </a:xfrm>
        </p:spPr>
        <p:txBody>
          <a:bodyPr>
            <a:normAutofit fontScale="92500" lnSpcReduction="10000"/>
          </a:bodyPr>
          <a:lstStyle/>
          <a:p>
            <a:r>
              <a:rPr lang="en-US" altLang="zh-CN" dirty="0"/>
              <a:t>H</a:t>
            </a:r>
            <a:r>
              <a:rPr lang="en-US" altLang="zh-CN" dirty="0" smtClean="0"/>
              <a:t>ousing indexes</a:t>
            </a:r>
          </a:p>
          <a:p>
            <a:pPr lvl="1"/>
            <a:r>
              <a:rPr lang="en-US" altLang="zh-CN" dirty="0" smtClean="0"/>
              <a:t>FHFA/OFHEO, S&amp;P/Case-</a:t>
            </a:r>
            <a:r>
              <a:rPr lang="en-US" altLang="zh-CN" dirty="0" err="1" smtClean="0"/>
              <a:t>Shiller</a:t>
            </a:r>
            <a:r>
              <a:rPr lang="en-US" altLang="zh-CN" dirty="0" smtClean="0"/>
              <a:t> Indices, FNC </a:t>
            </a:r>
            <a:r>
              <a:rPr lang="en-US" altLang="zh-CN" dirty="0"/>
              <a:t>Residential Price </a:t>
            </a:r>
            <a:r>
              <a:rPr lang="en-US" altLang="zh-CN" dirty="0" smtClean="0"/>
              <a:t>Index</a:t>
            </a:r>
          </a:p>
          <a:p>
            <a:pPr lvl="1"/>
            <a:r>
              <a:rPr lang="en-US" altLang="zh-CN" dirty="0" smtClean="0"/>
              <a:t>Suit for </a:t>
            </a:r>
            <a:r>
              <a:rPr lang="en-US" altLang="zh-CN" b="1" u="sng" dirty="0" smtClean="0"/>
              <a:t>regional</a:t>
            </a:r>
            <a:r>
              <a:rPr lang="en-US" altLang="zh-CN" dirty="0" smtClean="0"/>
              <a:t> housing analysis rather than a specific house </a:t>
            </a:r>
          </a:p>
          <a:p>
            <a:r>
              <a:rPr lang="en-US" altLang="zh-CN" dirty="0" smtClean="0"/>
              <a:t>Financial time series analysis</a:t>
            </a:r>
          </a:p>
          <a:p>
            <a:pPr lvl="1"/>
            <a:r>
              <a:rPr lang="en-US" altLang="zh-CN" dirty="0"/>
              <a:t>T</a:t>
            </a:r>
            <a:r>
              <a:rPr lang="en-US" altLang="zh-CN" dirty="0" smtClean="0"/>
              <a:t>rend</a:t>
            </a:r>
            <a:r>
              <a:rPr lang="en-US" altLang="zh-CN" dirty="0"/>
              <a:t>, periodicity and </a:t>
            </a:r>
            <a:r>
              <a:rPr lang="en-US" altLang="zh-CN" dirty="0" smtClean="0"/>
              <a:t>volatility of housing price time series</a:t>
            </a:r>
          </a:p>
          <a:p>
            <a:pPr lvl="1"/>
            <a:r>
              <a:rPr lang="en-US" altLang="zh-CN" b="1" u="sng" dirty="0" smtClean="0"/>
              <a:t>Noisy</a:t>
            </a:r>
            <a:r>
              <a:rPr lang="en-US" altLang="zh-CN" dirty="0" smtClean="0"/>
              <a:t>:  speculative demands/government policies affect prices</a:t>
            </a:r>
          </a:p>
          <a:p>
            <a:r>
              <a:rPr lang="en-US" altLang="zh-CN" dirty="0" smtClean="0"/>
              <a:t>Correlating estate </a:t>
            </a:r>
            <a:r>
              <a:rPr lang="en-US" altLang="zh-CN" dirty="0"/>
              <a:t>value to </a:t>
            </a:r>
            <a:r>
              <a:rPr lang="en-US" altLang="zh-CN" dirty="0" smtClean="0"/>
              <a:t>the </a:t>
            </a:r>
            <a:r>
              <a:rPr lang="en-US" altLang="zh-CN" b="1" u="sng" dirty="0" smtClean="0"/>
              <a:t>static</a:t>
            </a:r>
            <a:r>
              <a:rPr lang="en-US" altLang="zh-CN" dirty="0" smtClean="0"/>
              <a:t> </a:t>
            </a:r>
            <a:r>
              <a:rPr lang="en-US" altLang="zh-CN" dirty="0"/>
              <a:t>statistics of urban </a:t>
            </a:r>
            <a:r>
              <a:rPr lang="en-US" altLang="zh-CN" dirty="0" smtClean="0"/>
              <a:t>infrastructure</a:t>
            </a:r>
          </a:p>
          <a:p>
            <a:pPr lvl="1"/>
            <a:r>
              <a:rPr lang="en-US" altLang="zh-CN" dirty="0"/>
              <a:t>T</a:t>
            </a:r>
            <a:r>
              <a:rPr lang="en-US" altLang="zh-CN" dirty="0" smtClean="0"/>
              <a:t>he numbers/distance of bus stop, subway stations,  road network entries, and POIs</a:t>
            </a:r>
          </a:p>
          <a:p>
            <a:pPr lvl="1"/>
            <a:r>
              <a:rPr lang="en-US" altLang="zh-CN" dirty="0" smtClean="0"/>
              <a:t>Physical </a:t>
            </a:r>
            <a:r>
              <a:rPr lang="en-US" altLang="zh-CN" dirty="0"/>
              <a:t>facilities have both positive and </a:t>
            </a:r>
            <a:r>
              <a:rPr lang="en-US" altLang="zh-CN" b="1" u="sng" dirty="0"/>
              <a:t>negative</a:t>
            </a:r>
            <a:r>
              <a:rPr lang="en-US" altLang="zh-CN" dirty="0"/>
              <a:t> </a:t>
            </a:r>
            <a:r>
              <a:rPr lang="en-US" altLang="zh-CN" dirty="0" smtClean="0"/>
              <a:t>effect</a:t>
            </a:r>
          </a:p>
          <a:p>
            <a:pPr lvl="2"/>
            <a:r>
              <a:rPr lang="en-US" altLang="zh-CN" dirty="0"/>
              <a:t>T</a:t>
            </a:r>
            <a:r>
              <a:rPr lang="en-US" altLang="zh-CN" dirty="0" smtClean="0"/>
              <a:t>rain stations </a:t>
            </a:r>
            <a:r>
              <a:rPr lang="en-US" altLang="zh-CN" dirty="0"/>
              <a:t>bring </a:t>
            </a:r>
            <a:r>
              <a:rPr lang="en-US" altLang="zh-CN" dirty="0" smtClean="0"/>
              <a:t>noise and pollution and degrade estate value</a:t>
            </a:r>
          </a:p>
          <a:p>
            <a:pPr lvl="1"/>
            <a:r>
              <a:rPr lang="en-US" altLang="zh-CN" dirty="0" smtClean="0"/>
              <a:t>Lack </a:t>
            </a:r>
            <a:r>
              <a:rPr lang="en-US" altLang="zh-CN" dirty="0"/>
              <a:t>of dynamics and </a:t>
            </a:r>
            <a:r>
              <a:rPr lang="en-US" altLang="zh-CN" dirty="0" smtClean="0"/>
              <a:t>hard to reflect the </a:t>
            </a:r>
            <a:r>
              <a:rPr lang="en-US" altLang="zh-CN" dirty="0"/>
              <a:t>changing pulses of a city</a:t>
            </a:r>
            <a:endParaRPr lang="en-US" altLang="zh-CN" dirty="0" smtClean="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6</a:t>
            </a:fld>
            <a:endParaRPr lang="en-US" altLang="zh-CN"/>
          </a:p>
        </p:txBody>
      </p:sp>
    </p:spTree>
    <p:extLst>
      <p:ext uri="{BB962C8B-B14F-4D97-AF65-F5344CB8AC3E}">
        <p14:creationId xmlns:p14="http://schemas.microsoft.com/office/powerpoint/2010/main" val="386054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6327648" cy="612648"/>
          </a:xfrm>
        </p:spPr>
        <p:txBody>
          <a:bodyPr>
            <a:normAutofit fontScale="90000"/>
          </a:bodyPr>
          <a:lstStyle/>
          <a:p>
            <a:r>
              <a:rPr lang="en-US" altLang="zh-CN" dirty="0" smtClean="0"/>
              <a:t>What Better Reflects Estate Investment Value ?</a:t>
            </a:r>
            <a:endParaRPr lang="zh-CN" altLang="en-US" dirty="0"/>
          </a:p>
        </p:txBody>
      </p:sp>
      <p:sp>
        <p:nvSpPr>
          <p:cNvPr id="3" name="内容占位符 2"/>
          <p:cNvSpPr>
            <a:spLocks noGrp="1"/>
          </p:cNvSpPr>
          <p:nvPr>
            <p:ph sz="quarter" idx="1"/>
          </p:nvPr>
        </p:nvSpPr>
        <p:spPr>
          <a:xfrm>
            <a:off x="533400" y="1371600"/>
            <a:ext cx="8153400" cy="3810000"/>
          </a:xfrm>
        </p:spPr>
        <p:txBody>
          <a:bodyPr/>
          <a:lstStyle/>
          <a:p>
            <a:r>
              <a:rPr lang="en-US" altLang="zh-CN" sz="3200" dirty="0"/>
              <a:t>C</a:t>
            </a:r>
            <a:r>
              <a:rPr lang="en-US" altLang="zh-CN" sz="3200" dirty="0" smtClean="0"/>
              <a:t>onsumer psychology</a:t>
            </a:r>
          </a:p>
          <a:p>
            <a:r>
              <a:rPr lang="en-US" altLang="zh-CN" sz="3200" dirty="0" smtClean="0"/>
              <a:t>People’s opinions and estate </a:t>
            </a:r>
            <a:r>
              <a:rPr lang="en-US" altLang="zh-CN" sz="3200" dirty="0"/>
              <a:t>i</a:t>
            </a:r>
            <a:r>
              <a:rPr lang="en-US" altLang="zh-CN" sz="3200" dirty="0" smtClean="0"/>
              <a:t>nvestment </a:t>
            </a:r>
            <a:r>
              <a:rPr lang="en-US" altLang="zh-CN" sz="3200" dirty="0"/>
              <a:t>v</a:t>
            </a:r>
            <a:r>
              <a:rPr lang="en-US" altLang="zh-CN" sz="3200" dirty="0" smtClean="0"/>
              <a:t>alue</a:t>
            </a:r>
          </a:p>
          <a:p>
            <a:pPr lvl="1"/>
            <a:r>
              <a:rPr lang="en-US" altLang="zh-CN" sz="2400" dirty="0"/>
              <a:t>I</a:t>
            </a:r>
            <a:r>
              <a:rPr lang="en-US" altLang="zh-CN" sz="2400" dirty="0" smtClean="0"/>
              <a:t>f people have </a:t>
            </a:r>
            <a:r>
              <a:rPr lang="en-US" altLang="zh-CN" sz="2400" dirty="0"/>
              <a:t>better opinions for an </a:t>
            </a:r>
            <a:r>
              <a:rPr lang="en-US" altLang="zh-CN" sz="2400" dirty="0" smtClean="0"/>
              <a:t>estate, the </a:t>
            </a:r>
            <a:r>
              <a:rPr lang="en-US" altLang="zh-CN" sz="2400" dirty="0"/>
              <a:t>demand for this </a:t>
            </a:r>
            <a:r>
              <a:rPr lang="en-US" altLang="zh-CN" sz="2400" dirty="0" smtClean="0"/>
              <a:t>estate is </a:t>
            </a:r>
            <a:r>
              <a:rPr lang="en-US" altLang="zh-CN" sz="2400" dirty="0"/>
              <a:t>higher and its investment value will be </a:t>
            </a:r>
            <a:r>
              <a:rPr lang="en-US" altLang="zh-CN" sz="2400" dirty="0" smtClean="0"/>
              <a:t>higher</a:t>
            </a:r>
          </a:p>
          <a:p>
            <a:r>
              <a:rPr lang="en-US" altLang="zh-CN" sz="3200" dirty="0" smtClean="0"/>
              <a:t>Uncovering </a:t>
            </a:r>
            <a:r>
              <a:rPr lang="en-US" altLang="zh-CN" sz="3200" dirty="0"/>
              <a:t>people’s opinions for an </a:t>
            </a:r>
            <a:r>
              <a:rPr lang="en-US" altLang="zh-CN" sz="3200" dirty="0" smtClean="0"/>
              <a:t>estate from user-generated estate-related dynamic data </a:t>
            </a: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7</a:t>
            </a:fld>
            <a:endParaRPr lang="en-US" altLang="zh-CN"/>
          </a:p>
        </p:txBody>
      </p:sp>
      <p:pic>
        <p:nvPicPr>
          <p:cNvPr id="1026" name="Picture 2" descr="http://ts4.mm.bing.net/th?id=HN.608046333032599027&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724400"/>
            <a:ext cx="1485900" cy="210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67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Online User Reviews</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8</a:t>
            </a:fld>
            <a:endParaRPr lang="en-US" altLang="zh-CN"/>
          </a:p>
        </p:txBody>
      </p:sp>
      <p:pic>
        <p:nvPicPr>
          <p:cNvPr id="5" name="Picture 2" descr="http://static1.businessinsider.com/image/4fe37ffd69bedd132a00000c-480/ye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74" y="1147996"/>
            <a:ext cx="2736538" cy="2052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1612" y="3200400"/>
            <a:ext cx="2133600" cy="381000"/>
          </a:xfrm>
          <a:prstGeom prst="rect">
            <a:avLst/>
          </a:prstGeom>
          <a:noFill/>
        </p:spPr>
        <p:txBody>
          <a:bodyPr wrap="square" rtlCol="0">
            <a:spAutoFit/>
          </a:bodyPr>
          <a:lstStyle/>
          <a:p>
            <a:pPr algn="ctr"/>
            <a:r>
              <a:rPr lang="en-US" altLang="zh-CN" dirty="0" smtClean="0"/>
              <a:t>Yelp</a:t>
            </a:r>
            <a:endParaRPr lang="zh-CN" altLang="en-US" dirty="0"/>
          </a:p>
        </p:txBody>
      </p:sp>
      <p:pic>
        <p:nvPicPr>
          <p:cNvPr id="7" name="Picture 4" descr="http://www.webseoanalytics.com/blog/wp-content/uploads/2011/01/yahoo-local-busines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942" y="1219200"/>
            <a:ext cx="3537857"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15556" y="3135868"/>
            <a:ext cx="2790244" cy="369332"/>
          </a:xfrm>
          <a:prstGeom prst="rect">
            <a:avLst/>
          </a:prstGeom>
          <a:noFill/>
        </p:spPr>
        <p:txBody>
          <a:bodyPr wrap="square" rtlCol="0">
            <a:spAutoFit/>
          </a:bodyPr>
          <a:lstStyle/>
          <a:p>
            <a:pPr algn="ctr"/>
            <a:r>
              <a:rPr lang="en-US" altLang="zh-CN" dirty="0" smtClean="0"/>
              <a:t>Yahoo Local Listing</a:t>
            </a:r>
            <a:endParaRPr lang="zh-CN" altLang="en-US" dirty="0"/>
          </a:p>
        </p:txBody>
      </p:sp>
      <p:pic>
        <p:nvPicPr>
          <p:cNvPr id="9" name="Picture 6" descr="http://www.maclife.com/files/u325188/foursqu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774" y="3581400"/>
            <a:ext cx="2641599" cy="18533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90600" y="5486400"/>
            <a:ext cx="2133600" cy="369332"/>
          </a:xfrm>
          <a:prstGeom prst="rect">
            <a:avLst/>
          </a:prstGeom>
          <a:noFill/>
        </p:spPr>
        <p:txBody>
          <a:bodyPr wrap="square" rtlCol="0">
            <a:spAutoFit/>
          </a:bodyPr>
          <a:lstStyle/>
          <a:p>
            <a:pPr algn="ctr"/>
            <a:r>
              <a:rPr lang="en-US" altLang="zh-CN" dirty="0" smtClean="0"/>
              <a:t>Foursquare</a:t>
            </a:r>
            <a:endParaRPr lang="zh-CN" altLang="en-US" dirty="0"/>
          </a:p>
        </p:txBody>
      </p:sp>
      <p:pic>
        <p:nvPicPr>
          <p:cNvPr id="11" name="Picture 8" descr="http://www.entrepreneur.com/dbimages/blog/google-plus-adds-new-local-listings-page-for-business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505200"/>
            <a:ext cx="2477974" cy="19945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94310" y="5486400"/>
            <a:ext cx="3463890" cy="369332"/>
          </a:xfrm>
          <a:prstGeom prst="rect">
            <a:avLst/>
          </a:prstGeom>
          <a:noFill/>
        </p:spPr>
        <p:txBody>
          <a:bodyPr wrap="square" rtlCol="0">
            <a:spAutoFit/>
          </a:bodyPr>
          <a:lstStyle/>
          <a:p>
            <a:pPr algn="ctr"/>
            <a:r>
              <a:rPr lang="en-US" altLang="zh-CN" dirty="0"/>
              <a:t>Google Local for Business</a:t>
            </a:r>
            <a:endParaRPr lang="zh-CN" altLang="en-US" dirty="0"/>
          </a:p>
        </p:txBody>
      </p:sp>
      <p:sp>
        <p:nvSpPr>
          <p:cNvPr id="13" name="内容占位符 2"/>
          <p:cNvSpPr>
            <a:spLocks noGrp="1"/>
          </p:cNvSpPr>
          <p:nvPr>
            <p:ph sz="quarter" idx="1"/>
          </p:nvPr>
        </p:nvSpPr>
        <p:spPr>
          <a:xfrm>
            <a:off x="457200" y="5867400"/>
            <a:ext cx="8153400" cy="533400"/>
          </a:xfrm>
        </p:spPr>
        <p:txBody>
          <a:bodyPr/>
          <a:lstStyle/>
          <a:p>
            <a:pPr marL="0" indent="0" algn="ctr">
              <a:buNone/>
            </a:pPr>
            <a:r>
              <a:rPr lang="en-US" altLang="zh-CN" sz="3200" b="1" dirty="0">
                <a:solidFill>
                  <a:srgbClr val="FF0000"/>
                </a:solidFill>
              </a:rPr>
              <a:t>s</a:t>
            </a:r>
            <a:r>
              <a:rPr lang="en-US" altLang="zh-CN" b="1" dirty="0" smtClean="0">
                <a:solidFill>
                  <a:srgbClr val="FF0000"/>
                </a:solidFill>
              </a:rPr>
              <a:t>how the explicit opinions of mobile users </a:t>
            </a:r>
            <a:r>
              <a:rPr lang="en-US" altLang="zh-CN" b="1" dirty="0">
                <a:solidFill>
                  <a:srgbClr val="FF0000"/>
                </a:solidFill>
              </a:rPr>
              <a:t>for places surrounding an </a:t>
            </a:r>
            <a:r>
              <a:rPr lang="en-US" altLang="zh-CN" b="1" dirty="0" smtClean="0">
                <a:solidFill>
                  <a:srgbClr val="FF0000"/>
                </a:solidFill>
              </a:rPr>
              <a:t>estate</a:t>
            </a:r>
          </a:p>
        </p:txBody>
      </p:sp>
    </p:spTree>
    <p:extLst>
      <p:ext uri="{BB962C8B-B14F-4D97-AF65-F5344CB8AC3E}">
        <p14:creationId xmlns:p14="http://schemas.microsoft.com/office/powerpoint/2010/main" val="3448526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27648" cy="612648"/>
          </a:xfrm>
        </p:spPr>
        <p:txBody>
          <a:bodyPr>
            <a:normAutofit/>
          </a:bodyPr>
          <a:lstStyle/>
          <a:p>
            <a:r>
              <a:rPr lang="en-US" altLang="zh-CN" dirty="0" smtClean="0"/>
              <a:t>Offline Moving Behaviors (1)</a:t>
            </a:r>
            <a:endParaRPr lang="en-US" spc="-150" dirty="0">
              <a:solidFill>
                <a:srgbClr val="FF0000"/>
              </a:solidFill>
            </a:endParaRPr>
          </a:p>
        </p:txBody>
      </p:sp>
      <p:pic>
        <p:nvPicPr>
          <p:cNvPr id="3" name="Picture 4" descr="http://tarpon.files.wordpress.com/2012/04/cellphone-triangulation_intomobile-com_.jpg"/>
          <p:cNvPicPr>
            <a:picLocks noChangeAspect="1" noChangeArrowheads="1"/>
          </p:cNvPicPr>
          <p:nvPr/>
        </p:nvPicPr>
        <p:blipFill>
          <a:blip r:embed="rId3" cstate="print"/>
          <a:srcRect/>
          <a:stretch>
            <a:fillRect/>
          </a:stretch>
        </p:blipFill>
        <p:spPr bwMode="auto">
          <a:xfrm>
            <a:off x="533400" y="1280159"/>
            <a:ext cx="2362200" cy="1996441"/>
          </a:xfrm>
          <a:prstGeom prst="rect">
            <a:avLst/>
          </a:prstGeom>
          <a:noFill/>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927" y="1266305"/>
            <a:ext cx="2428946" cy="199644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73" y="3435662"/>
            <a:ext cx="2362200" cy="2355538"/>
          </a:xfrm>
          <a:prstGeom prst="rect">
            <a:avLst/>
          </a:prstGeom>
        </p:spPr>
      </p:pic>
      <p:sp>
        <p:nvSpPr>
          <p:cNvPr id="6" name="TextBox 5"/>
          <p:cNvSpPr txBox="1"/>
          <p:nvPr/>
        </p:nvSpPr>
        <p:spPr>
          <a:xfrm>
            <a:off x="2600254" y="1866207"/>
            <a:ext cx="2133600" cy="381000"/>
          </a:xfrm>
          <a:prstGeom prst="rect">
            <a:avLst/>
          </a:prstGeom>
          <a:noFill/>
        </p:spPr>
        <p:txBody>
          <a:bodyPr wrap="square" rtlCol="0">
            <a:spAutoFit/>
          </a:bodyPr>
          <a:lstStyle/>
          <a:p>
            <a:pPr algn="ctr"/>
            <a:r>
              <a:rPr lang="en-US" altLang="zh-CN" dirty="0" smtClean="0"/>
              <a:t>Cell -Tower Traces</a:t>
            </a:r>
            <a:endParaRPr lang="zh-CN" altLang="en-US" dirty="0"/>
          </a:p>
        </p:txBody>
      </p:sp>
      <p:sp>
        <p:nvSpPr>
          <p:cNvPr id="7" name="TextBox 6"/>
          <p:cNvSpPr txBox="1"/>
          <p:nvPr/>
        </p:nvSpPr>
        <p:spPr>
          <a:xfrm>
            <a:off x="7142018" y="1916003"/>
            <a:ext cx="2133600" cy="381000"/>
          </a:xfrm>
          <a:prstGeom prst="rect">
            <a:avLst/>
          </a:prstGeom>
          <a:noFill/>
        </p:spPr>
        <p:txBody>
          <a:bodyPr wrap="square" rtlCol="0">
            <a:spAutoFit/>
          </a:bodyPr>
          <a:lstStyle/>
          <a:p>
            <a:pPr algn="ctr"/>
            <a:r>
              <a:rPr lang="en-US" altLang="zh-CN" dirty="0" smtClean="0"/>
              <a:t>Taxicab GPS Traces</a:t>
            </a:r>
            <a:endParaRPr lang="zh-CN" altLang="en-US" dirty="0"/>
          </a:p>
        </p:txBody>
      </p:sp>
      <p:sp>
        <p:nvSpPr>
          <p:cNvPr id="8" name="TextBox 7"/>
          <p:cNvSpPr txBox="1"/>
          <p:nvPr/>
        </p:nvSpPr>
        <p:spPr>
          <a:xfrm>
            <a:off x="2909455" y="4232431"/>
            <a:ext cx="1817472" cy="646331"/>
          </a:xfrm>
          <a:prstGeom prst="rect">
            <a:avLst/>
          </a:prstGeom>
          <a:noFill/>
        </p:spPr>
        <p:txBody>
          <a:bodyPr wrap="square" rtlCol="0">
            <a:spAutoFit/>
          </a:bodyPr>
          <a:lstStyle/>
          <a:p>
            <a:pPr algn="ctr"/>
            <a:r>
              <a:rPr lang="en-US" altLang="zh-CN" dirty="0" smtClean="0"/>
              <a:t>Check-in Traces</a:t>
            </a:r>
            <a:endParaRPr lang="zh-CN" altLang="en-US" dirty="0"/>
          </a:p>
        </p:txBody>
      </p:sp>
      <p:pic>
        <p:nvPicPr>
          <p:cNvPr id="1026" name="Picture 2" descr="http://image.made-in-china.com/2f0j00tvTEUqgRmBze/GPS-Tracking-System-for-B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1273" y="3466476"/>
            <a:ext cx="2514600" cy="23247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169728" y="4277932"/>
            <a:ext cx="2133600" cy="381000"/>
          </a:xfrm>
          <a:prstGeom prst="rect">
            <a:avLst/>
          </a:prstGeom>
          <a:noFill/>
        </p:spPr>
        <p:txBody>
          <a:bodyPr wrap="square" rtlCol="0">
            <a:spAutoFit/>
          </a:bodyPr>
          <a:lstStyle/>
          <a:p>
            <a:pPr algn="ctr"/>
            <a:r>
              <a:rPr lang="en-US" altLang="zh-CN" dirty="0" smtClean="0"/>
              <a:t>Bus Traces</a:t>
            </a:r>
            <a:endParaRPr lang="zh-CN" altLang="en-US" dirty="0"/>
          </a:p>
        </p:txBody>
      </p:sp>
      <p:sp>
        <p:nvSpPr>
          <p:cNvPr id="12" name="内容占位符 6"/>
          <p:cNvSpPr>
            <a:spLocks noGrp="1"/>
          </p:cNvSpPr>
          <p:nvPr>
            <p:ph sz="quarter" idx="1"/>
          </p:nvPr>
        </p:nvSpPr>
        <p:spPr>
          <a:xfrm>
            <a:off x="304800" y="6019800"/>
            <a:ext cx="8330334" cy="609600"/>
          </a:xfrm>
        </p:spPr>
        <p:txBody>
          <a:bodyPr>
            <a:noAutofit/>
          </a:bodyPr>
          <a:lstStyle/>
          <a:p>
            <a:pPr marL="0" indent="0" algn="ctr">
              <a:buNone/>
            </a:pPr>
            <a:r>
              <a:rPr lang="en-US" altLang="zh-CN" sz="2400" b="1" dirty="0" smtClean="0">
                <a:solidFill>
                  <a:srgbClr val="FF0000"/>
                </a:solidFill>
              </a:rPr>
              <a:t>These data better sense the dynamic pulse of city, comparing to static statistics of urban infrastructure</a:t>
            </a:r>
          </a:p>
        </p:txBody>
      </p:sp>
    </p:spTree>
    <p:extLst>
      <p:ext uri="{BB962C8B-B14F-4D97-AF65-F5344CB8AC3E}">
        <p14:creationId xmlns:p14="http://schemas.microsoft.com/office/powerpoint/2010/main" val="1965620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29027</TotalTime>
  <Words>1686</Words>
  <Application>Microsoft Office PowerPoint</Application>
  <PresentationFormat>全屏显示(4:3)</PresentationFormat>
  <Paragraphs>244</Paragraphs>
  <Slides>25</Slides>
  <Notes>12</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Median</vt:lpstr>
      <vt:lpstr>Sparse Real Estate Ranking with Online User Reviews and Offline Moving Behaviors</vt:lpstr>
      <vt:lpstr>PowerPoint 演示文稿</vt:lpstr>
      <vt:lpstr>Why Housing Matters</vt:lpstr>
      <vt:lpstr>Real Estate Investment Value</vt:lpstr>
      <vt:lpstr>Quantifying Investment Value</vt:lpstr>
      <vt:lpstr>Existing Housing Analysis Methods</vt:lpstr>
      <vt:lpstr>What Better Reflects Estate Investment Value ?</vt:lpstr>
      <vt:lpstr>Online User Reviews</vt:lpstr>
      <vt:lpstr>Offline Moving Behaviors (1)</vt:lpstr>
      <vt:lpstr>Offline Moving Behaviors (2)</vt:lpstr>
      <vt:lpstr>Problem Definition</vt:lpstr>
      <vt:lpstr>Methodology Overview</vt:lpstr>
      <vt:lpstr>Features from Online User Reviews</vt:lpstr>
      <vt:lpstr>Features from Offline Moving Behaviors</vt:lpstr>
      <vt:lpstr>Predicting Estate Investment Value</vt:lpstr>
      <vt:lpstr>Modeling Ranking Objective</vt:lpstr>
      <vt:lpstr>Incorporating Sparsity Regularization into Estate Ranking </vt:lpstr>
      <vt:lpstr>Solving The Ranking Objective</vt:lpstr>
      <vt:lpstr>Experimental Data</vt:lpstr>
      <vt:lpstr>Evaluation Methods and Metrics</vt:lpstr>
      <vt:lpstr>Correlation Analysis</vt:lpstr>
      <vt:lpstr>Feature Evaluation on Different Sources</vt:lpstr>
      <vt:lpstr>Feature Evaluation on Different Radiuses  </vt:lpstr>
      <vt:lpstr>Model Evaluation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Computing in Dynamic and Complex Data</dc:title>
  <dc:creator>Yanjie Fu</dc:creator>
  <cp:lastModifiedBy>Yanjie</cp:lastModifiedBy>
  <cp:revision>3714</cp:revision>
  <dcterms:created xsi:type="dcterms:W3CDTF">2008-04-09T12:32:02Z</dcterms:created>
  <dcterms:modified xsi:type="dcterms:W3CDTF">2014-12-15T01:46:30Z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(3)QQLSGo55mUnPflWlV1C/9TAdOXwRq2gG1M/3pCE2/QbI32uj7dxq4yIGzPuv1S2P1DLA6hRb_x000d_
w0M3TDjUdJ2dLy2YIjQx6gsFmA+m88jHBadni/QkW4nWIMMZI1XDpT+z4ym9RdZXg2/qujBh_x000d_
LmjmhzoE8YBrnviMRS+TPx3GACAHr30/7IoffTWFiXjbEpEdiEJPKxgAnK7xbkCOo0dYMHVZ_x000d_
b+SAkCLuyR+FvdGNUj</vt:lpwstr>
  </property>
  <property fmtid="{D5CDD505-2E9C-101B-9397-08002B2CF9AE}" pid="3" name="_new_ms_pID_725431">
    <vt:lpwstr>3XDn2uDfCGGsi8CTUMXiOExT3bC+5d6tIOjes56M4cg/maF0l4lTgV_x000d_
4I+r0Eof/IpdWn3edPAEwg57Rm68hbloYkaunA3rNm9f06o9whGRj8TCOHIBOdgcsXrlo3ZE_x000d_
DL9rVuIh8nRtKthiHj2HO2aKVGcENMBIB7RfEzYhjNye2bWEOfmOkcXd5Olh/1p0BqxGkMXZ_x000d_
zqRcLiHXpLDff1HdCqnOvU0rUJXJCCFeIMVe</vt:lpwstr>
  </property>
  <property fmtid="{D5CDD505-2E9C-101B-9397-08002B2CF9AE}" pid="4" name="sflag">
    <vt:lpwstr>1408548985</vt:lpwstr>
  </property>
  <property fmtid="{D5CDD505-2E9C-101B-9397-08002B2CF9AE}" pid="5" name="_new_ms_pID_725432">
    <vt:lpwstr>D/5Ej2ylfJmZ5mmNON/kB0w=</vt:lpwstr>
  </property>
</Properties>
</file>