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Lst>
  <p:notesMasterIdLst>
    <p:notesMasterId r:id="rId41"/>
  </p:notesMasterIdLst>
  <p:sldIdLst>
    <p:sldId id="472" r:id="rId5"/>
    <p:sldId id="473" r:id="rId6"/>
    <p:sldId id="495" r:id="rId7"/>
    <p:sldId id="496" r:id="rId8"/>
    <p:sldId id="507" r:id="rId9"/>
    <p:sldId id="492" r:id="rId10"/>
    <p:sldId id="493" r:id="rId11"/>
    <p:sldId id="497" r:id="rId12"/>
    <p:sldId id="498" r:id="rId13"/>
    <p:sldId id="499" r:id="rId14"/>
    <p:sldId id="500" r:id="rId15"/>
    <p:sldId id="501" r:id="rId16"/>
    <p:sldId id="502" r:id="rId17"/>
    <p:sldId id="503" r:id="rId18"/>
    <p:sldId id="504" r:id="rId19"/>
    <p:sldId id="474" r:id="rId20"/>
    <p:sldId id="475" r:id="rId21"/>
    <p:sldId id="476" r:id="rId22"/>
    <p:sldId id="477" r:id="rId23"/>
    <p:sldId id="478" r:id="rId24"/>
    <p:sldId id="479" r:id="rId25"/>
    <p:sldId id="480" r:id="rId26"/>
    <p:sldId id="481" r:id="rId27"/>
    <p:sldId id="482" r:id="rId28"/>
    <p:sldId id="483" r:id="rId29"/>
    <p:sldId id="484" r:id="rId30"/>
    <p:sldId id="485" r:id="rId31"/>
    <p:sldId id="486" r:id="rId32"/>
    <p:sldId id="487" r:id="rId33"/>
    <p:sldId id="488" r:id="rId34"/>
    <p:sldId id="489" r:id="rId35"/>
    <p:sldId id="490" r:id="rId36"/>
    <p:sldId id="491" r:id="rId37"/>
    <p:sldId id="494" r:id="rId38"/>
    <p:sldId id="505" r:id="rId39"/>
    <p:sldId id="50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3469" autoAdjust="0"/>
  </p:normalViewPr>
  <p:slideViewPr>
    <p:cSldViewPr>
      <p:cViewPr varScale="1">
        <p:scale>
          <a:sx n="86" d="100"/>
          <a:sy n="86" d="100"/>
        </p:scale>
        <p:origin x="96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Human Errors by Activity</a:t>
            </a:r>
          </a:p>
        </c:rich>
      </c:tx>
      <c:layout/>
      <c:overlay val="0"/>
    </c:title>
    <c:autoTitleDeleted val="0"/>
    <c:plotArea>
      <c:layout/>
      <c:pieChart>
        <c:varyColors val="1"/>
        <c:ser>
          <c:idx val="0"/>
          <c:order val="0"/>
          <c:dLbls>
            <c:spPr>
              <a:noFill/>
              <a:ln>
                <a:noFill/>
              </a:ln>
              <a:effectLst/>
            </c:spPr>
            <c:txPr>
              <a:bodyPr/>
              <a:lstStyle/>
              <a:p>
                <a:pPr>
                  <a:defRPr sz="1200"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Sheet1!$B$26:$B$28</c:f>
              <c:strCache>
                <c:ptCount val="3"/>
                <c:pt idx="0">
                  <c:v>Config Changes</c:v>
                </c:pt>
                <c:pt idx="1">
                  <c:v>Device hw/sw updates</c:v>
                </c:pt>
                <c:pt idx="2">
                  <c:v>WA Cluster Setup</c:v>
                </c:pt>
              </c:strCache>
            </c:strRef>
          </c:cat>
          <c:val>
            <c:numRef>
              <c:f>Sheet1!$C$26:$C$28</c:f>
              <c:numCache>
                <c:formatCode>General</c:formatCode>
                <c:ptCount val="3"/>
                <c:pt idx="0">
                  <c:v>74</c:v>
                </c:pt>
                <c:pt idx="1">
                  <c:v>13</c:v>
                </c:pt>
                <c:pt idx="2">
                  <c:v>13</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0612849351745615"/>
          <c:y val="0.28403973010010919"/>
          <c:w val="0.49125425355122065"/>
          <c:h val="0.53444649617912809"/>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26312" units="cm"/>
          <inkml:channel name="Y" type="integer" max="16520" units="cm"/>
          <inkml:channel name="F" type="integer" max="255" units="dev"/>
        </inkml:traceFormat>
        <inkml:channelProperties>
          <inkml:channelProperty channel="X" name="resolution" value="1000.07599" units="1/cm"/>
          <inkml:channelProperty channel="Y" name="resolution" value="1000.60571" units="1/cm"/>
          <inkml:channelProperty channel="F" name="resolution" value="6.33226E-7" units="1/dev"/>
        </inkml:channelProperties>
      </inkml:inkSource>
      <inkml:timestamp xml:id="ts0" timeString="2012-11-05T02:52:27.14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3449 693 0,'0'0'10,"-15"-18"-1,15 18-3,3-16-2,-3 16 0,-3-20 0,3 20 0,-7-20 0,7 20 0,-6-19 0,6 19 0,-15-19 1,15 19-1,-12-19 0,12 19 0,-13-18 0,13 18 0,-10-18 1,10 18-2,-6-17-1,6 17 0,-7-14-1,7 14 0,0-15 0,0 15 1,-10-18 0,10 18 0,-13-23 1,6 8 0,7 15 0,-23-29 0,23 29 0,-29-28 0,7 15-1,1-2 1,-2-2 0,0 4-1,-5-3 1,-2 3 0,-3-5 0,2 3 0,1-3 0,-8-2 0,-1 5-1,-4-3 0,-6 4 0,-4-4-2,2 6 1,-7-3-1,0 6 1,-4-1-2,-1 1 2,-3-2-1,0 0 1,-3-1 0,0-1-1,-2 1 1,-1 1-1,2 3 1,-4 3-1,0 0 1,0 5-1,3 3 0,-3 4 0,0-1 0,0 4-1,5 0 1,1 1 0,4 3 0,1-1 0,-1-2 0,6-1 0,-3 2 1,2-3-1,0 3 2,-4-2-2,2 3 2,-3 0-2,6 7 2,-3 1-2,4 4 3,2 2-3,1 1 0,6 5 0,-3-2-1,10 5 1,-4-3 0,9 2-2,-2-1 2,2-1-1,3 3 1,3 0 0,7 5-1,0-3 1,7 4-1,-2 1 1,6 3 0,2-2-1,4 2 1,1 0 0,0-3-1,3 3 1,2-4 0,0-1 0,2 5-1,3-3 2,0 1 0,5 2 0,1-2 0,4-1 0,1 0 0,7-1-1,0-6 2,9 5-2,-1-5 0,4 0 0,8 5 0,-1-6 0,14 6-2,-1-2 2,11 2 0,0 2 0,6 0 0,4-4 0,5 0-1,-1 2 1,4-5 0,2 0 0,-4-4-1,4-3 2,3-1-2,0-3 2,7-2-1,1-5 0,-3-4 1,3-4-1,0-5 2,7-5-2,-5-6 1,-2-4-1,3-10 1,-1 0-1,3-9 1,2-4-1,-5-3 0,0-5 1,1-7-1,-2-2 0,-6-6 1,-5-2-1,-6-1 1,-2 2-1,-8-4 0,1 4 0,-7-2 1,-8 0 0,-6 1-2,0 4 1,-9 0-1,-10 5 1,-7 1 0,-5 4 0,-12 1 0,-3 6-1,-10-1 2,-3-3 0,-12-5-1,2-5 1,-5-5-1,-2-3 0,-1-1 1,1-1-1,2 0 0,-3 6 0,6 0-1,-3 8-1,3 4 0,-3-3-4,5 14-4,-5-3-9,-5 4-9,11 8 0,-17-5 0,9 13 1</inkml:trace>
</inkml:ink>
</file>

<file path=ppt/ink/ink2.xml><?xml version="1.0" encoding="utf-8"?>
<inkml:ink xmlns:inkml="http://www.w3.org/2003/InkML">
  <inkml:definitions>
    <inkml:context xml:id="ctx0">
      <inkml:inkSource xml:id="inkSrc0">
        <inkml:traceFormat>
          <inkml:channel name="X" type="integer" max="26312" units="cm"/>
          <inkml:channel name="Y" type="integer" max="16520" units="cm"/>
          <inkml:channel name="F" type="integer" max="255" units="dev"/>
        </inkml:traceFormat>
        <inkml:channelProperties>
          <inkml:channelProperty channel="X" name="resolution" value="1000.07599" units="1/cm"/>
          <inkml:channelProperty channel="Y" name="resolution" value="1000.60571" units="1/cm"/>
          <inkml:channelProperty channel="F" name="resolution" value="6.33226E-7" units="1/dev"/>
        </inkml:channelProperties>
      </inkml:inkSource>
      <inkml:timestamp xml:id="ts0" timeString="2012-11-05T02:52:30.68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2562 728 11,'0'0'12,"5"-20"1,-5 20-4,0 0-2,0 0-1,6-14 0,-6 14 0,0 0 1,-1-15 2,1 15-1,-7-15-1,7 15 1,-15-18-1,15 18-1,-16-20 0,16 20-2,-23-24-1,10 9-1,-4 0 0,-4-3-1,3-1 0,-7-4-1,-3-2 0,0-3 1,-5 0-1,2-3 1,-9-3 0,5 3 0,-9-4 1,3 6 0,-4-4-1,-2 5 1,0-3-1,-4 3 1,-6 0-1,1 2-1,-4 3 1,-4 1-1,-2 4 0,-3 4 0,-5 2 0,3 7 0,-1 2 0,-3 3 0,3 2 1,1 1-1,0 5 1,9 0-1,-6 5 0,7 1 1,0 4-1,3 1 0,2 4-1,2 5 1,-2 7 0,0-4 0,5 8 0,-3-1 1,1 4-1,2-1 0,1 4 0,9-4 0,0-4 1,3 3-1,7-7 0,8 1 1,0-3-1,1 0 1,9 4-1,2 1 0,1 0 0,0 5 1,5 0-1,3 2 1,-3 3-1,9 1 0,-3 1 1,1-1-1,3 2 0,5-1 0,0 3-1,-2 0 1,7 0 0,-2-1 0,5 0-1,0-1 1,5-2 0,0 3 0,9-5-1,-1 1 1,8 0 0,1-1 0,1-3 0,4 2 0,-1-3 0,4-1 0,-7-4 1,2 2-2,-5-7 2,1 2-1,2-2 0,7-2 1,-5 2-1,8 1 1,0-6-1,7 2 0,1-2 0,9-1 0,1-7 0,-2-4 0,4-4 0,-1-2 0,2-3 1,-3-6 0,0-4-1,-1-3 2,-4-2-1,4 0 0,-6-3 0,4-4 0,2-2-1,3 1 1,-1-2-1,3-1 1,1-4-1,0 0 0,0-2 1,-1-1-1,-7-3 1,-5-4 0,-9-4-1,0-1 2,-11-2-2,-7-4 2,1 0-1,-7-2 0,-3-1-1,3 2 1,-7-3 0,0-4-1,-7 0 1,-8 2-1,-2-4 1,-8-3-1,-2 0 1,-8-4-1,-2-1 1,-5-1-2,-4-4 1,3-2-1,-6 1 1,0 1 0,-1 3-1,-1 1 0,0 6-1,-4 0-2,3 15-3,-11-4-7,3 4-12,-7 14-1,-9-1-1,1 15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8CFAC-2348-48B5-816A-F8CB4527AE1B}" type="datetimeFigureOut">
              <a:rPr lang="zh-CN" altLang="en-US" smtClean="0"/>
              <a:t>2013/6/14</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077D0-F8CE-46B1-8A92-128A52D7F692}" type="slidenum">
              <a:rPr lang="zh-CN" altLang="en-US" smtClean="0"/>
              <a:t>‹#›</a:t>
            </a:fld>
            <a:endParaRPr lang="zh-CN" altLang="en-US"/>
          </a:p>
        </p:txBody>
      </p:sp>
    </p:spTree>
    <p:extLst>
      <p:ext uri="{BB962C8B-B14F-4D97-AF65-F5344CB8AC3E}">
        <p14:creationId xmlns:p14="http://schemas.microsoft.com/office/powerpoint/2010/main" val="281223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ln>
            <a:solidFill>
              <a:srgbClr val="000000"/>
            </a:solidFill>
            <a:miter lim="800000"/>
            <a:headEnd/>
            <a:tailEnd/>
          </a:ln>
          <a:extLst/>
        </p:spPr>
      </p:sp>
      <p:sp>
        <p:nvSpPr>
          <p:cNvPr id="27651"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6/14/2013 8:49 AM</a:t>
            </a:fld>
            <a:endParaRPr lang="en-US">
              <a:latin typeface="Calibri" pitchFamily="34" charset="0"/>
            </a:endParaRPr>
          </a:p>
        </p:txBody>
      </p:sp>
      <p:sp>
        <p:nvSpPr>
          <p:cNvPr id="27654" name="Footer Placeholder 5"/>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extLst>
      <p:ext uri="{BB962C8B-B14F-4D97-AF65-F5344CB8AC3E}">
        <p14:creationId xmlns:p14="http://schemas.microsoft.com/office/powerpoint/2010/main" val="230862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In additions to the Nucleus we have the kernel and applications in C#, which we compiled to typed assembly using Bartok.  We check this using the Tal checker.</a:t>
            </a:r>
          </a:p>
          <a:p>
            <a:pPr>
              <a:buFont typeface="Arial" pitchFamily="34" charset="0"/>
              <a:buChar char="•"/>
            </a:pPr>
            <a:r>
              <a:rPr lang="en-US" baseline="0" dirty="0" smtClean="0"/>
              <a:t>The C# code is untrusted: we do not have to trust its correctness because any C# code that runs goes through the TAL checker.</a:t>
            </a:r>
          </a:p>
          <a:p>
            <a:pPr>
              <a:buFont typeface="Arial" pitchFamily="34" charset="0"/>
              <a:buChar char="•"/>
            </a:pPr>
            <a:r>
              <a:rPr lang="en-US" baseline="0" dirty="0" smtClean="0"/>
              <a:t>To create the bootable CD-ROM image, we translate and assembly the Nucleus and link it with the kernel.</a:t>
            </a:r>
          </a:p>
          <a:p>
            <a:pPr>
              <a:buFont typeface="Arial" pitchFamily="34" charset="0"/>
              <a:buChar char="•"/>
            </a:pPr>
            <a:r>
              <a:rPr lang="en-US" baseline="0" dirty="0" smtClean="0"/>
              <a:t>Other than the trusted specification, all other instructions in the system have been verified.</a:t>
            </a:r>
            <a:endParaRPr lang="en-US" dirty="0" smtClean="0"/>
          </a:p>
        </p:txBody>
      </p:sp>
      <p:sp>
        <p:nvSpPr>
          <p:cNvPr id="4" name="Slide Number Placeholder 3"/>
          <p:cNvSpPr>
            <a:spLocks noGrp="1"/>
          </p:cNvSpPr>
          <p:nvPr>
            <p:ph type="sldNum" sz="quarter" idx="10"/>
          </p:nvPr>
        </p:nvSpPr>
        <p:spPr/>
        <p:txBody>
          <a:bodyPr/>
          <a:lstStyle/>
          <a:p>
            <a:fld id="{9DFE22D0-0CBC-4FDE-BADD-F9856CAB7626}"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3092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in</a:t>
            </a:r>
            <a:r>
              <a:rPr lang="en-US" baseline="0" dirty="0" smtClean="0"/>
              <a:t> detail about the </a:t>
            </a:r>
            <a:r>
              <a:rPr lang="en-US" baseline="0" dirty="0" err="1" smtClean="0"/>
              <a:t>unsatisfiability</a:t>
            </a:r>
            <a:r>
              <a:rPr lang="en-US" baseline="0" dirty="0" smtClean="0"/>
              <a:t> </a:t>
            </a:r>
            <a:r>
              <a:rPr lang="en-US" baseline="0" smtClean="0"/>
              <a:t>check in Z3</a:t>
            </a:r>
            <a:endParaRPr lang="en-US" dirty="0"/>
          </a:p>
        </p:txBody>
      </p:sp>
      <p:sp>
        <p:nvSpPr>
          <p:cNvPr id="4" name="Slide Number Placeholder 3"/>
          <p:cNvSpPr>
            <a:spLocks noGrp="1"/>
          </p:cNvSpPr>
          <p:nvPr>
            <p:ph type="sldNum" sz="quarter" idx="10"/>
          </p:nvPr>
        </p:nvSpPr>
        <p:spPr/>
        <p:txBody>
          <a:bodyPr/>
          <a:lstStyle/>
          <a:p>
            <a:fld id="{75E6FF32-28F8-4EF5-B688-6D72C7D9B789}" type="slidenum">
              <a:rPr lang="en-US" smtClean="0"/>
              <a:t>31</a:t>
            </a:fld>
            <a:endParaRPr lang="en-US"/>
          </a:p>
        </p:txBody>
      </p:sp>
    </p:spTree>
    <p:extLst>
      <p:ext uri="{BB962C8B-B14F-4D97-AF65-F5344CB8AC3E}">
        <p14:creationId xmlns:p14="http://schemas.microsoft.com/office/powerpoint/2010/main" val="88386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in</a:t>
            </a:r>
            <a:r>
              <a:rPr lang="en-US" baseline="0" dirty="0" smtClean="0"/>
              <a:t> detail about the </a:t>
            </a:r>
            <a:r>
              <a:rPr lang="en-US" baseline="0" dirty="0" err="1" smtClean="0"/>
              <a:t>unsatisfiability</a:t>
            </a:r>
            <a:r>
              <a:rPr lang="en-US" baseline="0" dirty="0" smtClean="0"/>
              <a:t> </a:t>
            </a:r>
            <a:r>
              <a:rPr lang="en-US" baseline="0" smtClean="0"/>
              <a:t>check in Z3</a:t>
            </a:r>
            <a:endParaRPr lang="en-US" dirty="0"/>
          </a:p>
        </p:txBody>
      </p:sp>
      <p:sp>
        <p:nvSpPr>
          <p:cNvPr id="4" name="Slide Number Placeholder 3"/>
          <p:cNvSpPr>
            <a:spLocks noGrp="1"/>
          </p:cNvSpPr>
          <p:nvPr>
            <p:ph type="sldNum" sz="quarter" idx="10"/>
          </p:nvPr>
        </p:nvSpPr>
        <p:spPr/>
        <p:txBody>
          <a:bodyPr/>
          <a:lstStyle/>
          <a:p>
            <a:fld id="{75E6FF32-28F8-4EF5-B688-6D72C7D9B789}" type="slidenum">
              <a:rPr lang="en-US" smtClean="0"/>
              <a:t>32</a:t>
            </a:fld>
            <a:endParaRPr lang="en-US"/>
          </a:p>
        </p:txBody>
      </p:sp>
    </p:spTree>
    <p:extLst>
      <p:ext uri="{BB962C8B-B14F-4D97-AF65-F5344CB8AC3E}">
        <p14:creationId xmlns:p14="http://schemas.microsoft.com/office/powerpoint/2010/main" val="327030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in</a:t>
            </a:r>
            <a:r>
              <a:rPr lang="en-US" baseline="0" dirty="0" smtClean="0"/>
              <a:t> detail about the </a:t>
            </a:r>
            <a:r>
              <a:rPr lang="en-US" baseline="0" dirty="0" err="1" smtClean="0"/>
              <a:t>unsatisfiability</a:t>
            </a:r>
            <a:r>
              <a:rPr lang="en-US" baseline="0" dirty="0" smtClean="0"/>
              <a:t> </a:t>
            </a:r>
            <a:r>
              <a:rPr lang="en-US" baseline="0" smtClean="0"/>
              <a:t>check in Z3</a:t>
            </a:r>
            <a:endParaRPr lang="en-US" dirty="0"/>
          </a:p>
        </p:txBody>
      </p:sp>
      <p:sp>
        <p:nvSpPr>
          <p:cNvPr id="4" name="Slide Number Placeholder 3"/>
          <p:cNvSpPr>
            <a:spLocks noGrp="1"/>
          </p:cNvSpPr>
          <p:nvPr>
            <p:ph type="sldNum" sz="quarter" idx="10"/>
          </p:nvPr>
        </p:nvSpPr>
        <p:spPr/>
        <p:txBody>
          <a:bodyPr/>
          <a:lstStyle/>
          <a:p>
            <a:fld id="{75E6FF32-28F8-4EF5-B688-6D72C7D9B789}" type="slidenum">
              <a:rPr lang="en-US" smtClean="0"/>
              <a:t>33</a:t>
            </a:fld>
            <a:endParaRPr lang="en-US"/>
          </a:p>
        </p:txBody>
      </p:sp>
    </p:spTree>
    <p:extLst>
      <p:ext uri="{BB962C8B-B14F-4D97-AF65-F5344CB8AC3E}">
        <p14:creationId xmlns:p14="http://schemas.microsoft.com/office/powerpoint/2010/main" val="133278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r>
              <a:rPr lang="en-US" dirty="0"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cstate="print"/>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012859"/>
          </a:xfrm>
        </p:spPr>
        <p:txBody>
          <a:bodyPr/>
          <a:lstStyle>
            <a:lvl1pPr>
              <a:lnSpc>
                <a:spcPct val="90000"/>
              </a:lnSpc>
              <a:defRPr sz="2800">
                <a:latin typeface="Calibri" pitchFamily="34" charset="0"/>
              </a:defRPr>
            </a:lvl1pPr>
            <a:lvl2pPr>
              <a:lnSpc>
                <a:spcPct val="90000"/>
              </a:lnSpc>
              <a:defRPr sz="2400">
                <a:latin typeface="Calibri" pitchFamily="34" charset="0"/>
              </a:defRPr>
            </a:lvl2pPr>
            <a:lvl3pPr>
              <a:lnSpc>
                <a:spcPct val="90000"/>
              </a:lnSpc>
              <a:defRPr sz="2400">
                <a:latin typeface="Calibri" pitchFamily="34" charset="0"/>
              </a:defRPr>
            </a:lvl3pPr>
            <a:lvl4pPr>
              <a:lnSpc>
                <a:spcPct val="90000"/>
              </a:lnSpc>
              <a:defRPr sz="2400">
                <a:latin typeface="Calibri" pitchFamily="34" charset="0"/>
              </a:defRPr>
            </a:lvl4pPr>
            <a:lvl5pPr>
              <a:lnSpc>
                <a:spcPct val="90000"/>
              </a:lnSpc>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extLst>
      <p:ext uri="{BB962C8B-B14F-4D97-AF65-F5344CB8AC3E}">
        <p14:creationId xmlns:p14="http://schemas.microsoft.com/office/powerpoint/2010/main" val="224817362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566CA5-9D83-4019-A7FF-E11B4CA03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46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78C457-A6B4-4B16-BB17-555E05D46C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4632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BBB38B-1948-4202-8793-450FF900A2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999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4510C-9606-4499-8D18-9B018A8A56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050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B978FEE-B6A3-4F8F-9AAC-10B9D427F7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5468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0A02DF-0528-48FD-AB34-39E28D4904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5309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873956-F731-4A59-94D0-754305B7A3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015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6/14/2013</a:t>
            </a:fld>
            <a:endParaRPr lang="en-US"/>
          </a:p>
        </p:txBody>
      </p:sp>
      <p:sp>
        <p:nvSpPr>
          <p:cNvPr id="5" name="Footer Placeholder 4"/>
          <p:cNvSpPr>
            <a:spLocks noGrp="1"/>
          </p:cNvSpPr>
          <p:nvPr>
            <p:ph type="ftr" sz="quarter" idx="11"/>
          </p:nvPr>
        </p:nvSpPr>
        <p:spPr/>
        <p:txBody>
          <a:bodyPr/>
          <a:lstStyle/>
          <a:p>
            <a:r>
              <a:rPr lang="en-US" dirty="0" smtClean="0"/>
              <a:t>Hello</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DA4B79-FEF2-4A5C-8AAE-557ACD57A0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9961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7F245A4-CB8F-4253-8D52-F03393A5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2099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789213-A070-409A-B799-D356F389C2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4439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0473AC-577E-4909-8C06-0EA090E7FD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1858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623207-78E5-45D3-BFBB-40EF06601CED}" type="datetimeFigureOut">
              <a:rPr lang="en-US" smtClean="0">
                <a:solidFill>
                  <a:prstClr val="black">
                    <a:tint val="75000"/>
                  </a:prstClr>
                </a:solidFill>
              </a:rPr>
              <a:pPr/>
              <a:t>6/14/2013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DC136B-BD7B-43A6-9D53-CD03A089C6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156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23207-78E5-45D3-BFBB-40EF06601CED}" type="datetimeFigureOut">
              <a:rPr lang="en-US" smtClean="0">
                <a:solidFill>
                  <a:prstClr val="black">
                    <a:tint val="75000"/>
                  </a:prstClr>
                </a:solidFill>
              </a:rPr>
              <a:pPr/>
              <a:t>6/14/2013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DC136B-BD7B-43A6-9D53-CD03A089C6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159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623207-78E5-45D3-BFBB-40EF06601CED}" type="datetimeFigureOut">
              <a:rPr lang="en-US" smtClean="0">
                <a:solidFill>
                  <a:prstClr val="black">
                    <a:tint val="75000"/>
                  </a:prstClr>
                </a:solidFill>
              </a:rPr>
              <a:pPr/>
              <a:t>6/14/2013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DC136B-BD7B-43A6-9D53-CD03A089C6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360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623207-78E5-45D3-BFBB-40EF06601CED}" type="datetimeFigureOut">
              <a:rPr lang="en-US" smtClean="0">
                <a:solidFill>
                  <a:prstClr val="black">
                    <a:tint val="75000"/>
                  </a:prstClr>
                </a:solidFill>
              </a:rPr>
              <a:pPr/>
              <a:t>6/14/2013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DC136B-BD7B-43A6-9D53-CD03A089C6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1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623207-78E5-45D3-BFBB-40EF06601CED}" type="datetimeFigureOut">
              <a:rPr lang="en-US" smtClean="0">
                <a:solidFill>
                  <a:prstClr val="black">
                    <a:tint val="75000"/>
                  </a:prstClr>
                </a:solidFill>
              </a:rPr>
              <a:pPr/>
              <a:t>6/14/2013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DC136B-BD7B-43A6-9D53-CD03A089C6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147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623207-78E5-45D3-BFBB-40EF06601CED}" type="datetimeFigureOut">
              <a:rPr lang="en-US" smtClean="0">
                <a:solidFill>
                  <a:prstClr val="black">
                    <a:tint val="75000"/>
                  </a:prstClr>
                </a:solidFill>
              </a:rPr>
              <a:pPr/>
              <a:t>6/14/2013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DC136B-BD7B-43A6-9D53-CD03A089C6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7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23207-78E5-45D3-BFBB-40EF06601CED}" type="datetimeFigureOut">
              <a:rPr lang="en-US" smtClean="0">
                <a:solidFill>
                  <a:prstClr val="black">
                    <a:tint val="75000"/>
                  </a:prstClr>
                </a:solidFill>
              </a:rPr>
              <a:pPr/>
              <a:t>6/14/2013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DC136B-BD7B-43A6-9D53-CD03A089C6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819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23207-78E5-45D3-BFBB-40EF06601CED}" type="datetimeFigureOut">
              <a:rPr lang="en-US" smtClean="0">
                <a:solidFill>
                  <a:prstClr val="black">
                    <a:tint val="75000"/>
                  </a:prstClr>
                </a:solidFill>
              </a:rPr>
              <a:pPr/>
              <a:t>6/14/2013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DC136B-BD7B-43A6-9D53-CD03A089C6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53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23207-78E5-45D3-BFBB-40EF06601CED}" type="datetimeFigureOut">
              <a:rPr lang="en-US" smtClean="0">
                <a:solidFill>
                  <a:prstClr val="black">
                    <a:tint val="75000"/>
                  </a:prstClr>
                </a:solidFill>
              </a:rPr>
              <a:pPr/>
              <a:t>6/14/2013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DC136B-BD7B-43A6-9D53-CD03A089C6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539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23207-78E5-45D3-BFBB-40EF06601CED}" type="datetimeFigureOut">
              <a:rPr lang="en-US" smtClean="0">
                <a:solidFill>
                  <a:prstClr val="black">
                    <a:tint val="75000"/>
                  </a:prstClr>
                </a:solidFill>
              </a:rPr>
              <a:pPr/>
              <a:t>6/14/2013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DC136B-BD7B-43A6-9D53-CD03A089C6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455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23207-78E5-45D3-BFBB-40EF06601CED}" type="datetimeFigureOut">
              <a:rPr lang="en-US" smtClean="0">
                <a:solidFill>
                  <a:prstClr val="black">
                    <a:tint val="75000"/>
                  </a:prstClr>
                </a:solidFill>
              </a:rPr>
              <a:pPr/>
              <a:t>6/14/2013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DC136B-BD7B-43A6-9D53-CD03A089C6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272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endParaRPr lang="en-US">
              <a:solidFill>
                <a:prstClr val="black">
                  <a:tint val="75000"/>
                </a:prstClr>
              </a:solidFill>
            </a:endParaRPr>
          </a:p>
        </p:txBody>
      </p:sp>
      <p:sp>
        <p:nvSpPr>
          <p:cNvPr id="5" name="Rectangle 4"/>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5"/>
          <p:cNvSpPr>
            <a:spLocks noGrp="1" noChangeArrowheads="1"/>
          </p:cNvSpPr>
          <p:nvPr>
            <p:ph type="sldNum" sz="quarter" idx="12"/>
          </p:nvPr>
        </p:nvSpPr>
        <p:spPr/>
        <p:txBody>
          <a:bodyPr/>
          <a:lstStyle>
            <a:lvl1pPr>
              <a:defRPr/>
            </a:lvl1pPr>
          </a:lstStyle>
          <a:p>
            <a:fld id="{E15894C2-CFDA-4C04-930E-514B4DAFB65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736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42BD6E-9C96-40B4-B508-94A5610168E8}" type="datetime1">
              <a:rPr lang="en-US" smtClean="0">
                <a:solidFill>
                  <a:prstClr val="black">
                    <a:tint val="75000"/>
                  </a:prstClr>
                </a:solidFill>
              </a:rPr>
              <a:pPr/>
              <a:t>6/14/2013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42226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8EE80-7CE6-4BAD-844E-2C41406B4557}" type="datetime1">
              <a:rPr lang="en-US" smtClean="0">
                <a:solidFill>
                  <a:prstClr val="black">
                    <a:tint val="75000"/>
                  </a:prstClr>
                </a:solidFill>
              </a:rPr>
              <a:pPr/>
              <a:t>6/14/2013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49305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B7721-75B9-4A69-93E3-0210DF2E9872}" type="datetime1">
              <a:rPr lang="en-US" smtClean="0">
                <a:solidFill>
                  <a:prstClr val="black">
                    <a:tint val="75000"/>
                  </a:prstClr>
                </a:solidFill>
              </a:rPr>
              <a:pPr/>
              <a:t>6/14/2013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5004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34A71B-F54B-4A5E-92A6-93F7512AFBE8}" type="datetime1">
              <a:rPr lang="en-US" smtClean="0">
                <a:solidFill>
                  <a:prstClr val="black">
                    <a:tint val="75000"/>
                  </a:prstClr>
                </a:solidFill>
              </a:rPr>
              <a:pPr/>
              <a:t>6/14/2013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82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301CAD-640D-4199-B817-CF56C76A3ED3}" type="datetime1">
              <a:rPr lang="en-US" smtClean="0">
                <a:solidFill>
                  <a:prstClr val="black">
                    <a:tint val="75000"/>
                  </a:prstClr>
                </a:solidFill>
              </a:rPr>
              <a:pPr/>
              <a:t>6/14/2013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405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D5AF9-0254-4202-B41A-A66E1912FD0C}" type="datetime1">
              <a:rPr lang="en-US" smtClean="0">
                <a:solidFill>
                  <a:prstClr val="black">
                    <a:tint val="75000"/>
                  </a:prstClr>
                </a:solidFill>
              </a:rPr>
              <a:pPr/>
              <a:t>6/14/2013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766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3477D-42AC-4FBC-A5C9-816A50C6F6CE}" type="datetime1">
              <a:rPr lang="en-US" smtClean="0">
                <a:solidFill>
                  <a:prstClr val="black">
                    <a:tint val="75000"/>
                  </a:prstClr>
                </a:solidFill>
              </a:rPr>
              <a:pPr/>
              <a:t>6/14/2013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102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9E30D-6173-4BC3-A5D9-201636EA16D6}" type="datetime1">
              <a:rPr lang="en-US" smtClean="0">
                <a:solidFill>
                  <a:prstClr val="black">
                    <a:tint val="75000"/>
                  </a:prstClr>
                </a:solidFill>
              </a:rPr>
              <a:pPr/>
              <a:t>6/14/2013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444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33086-2C0C-470B-9091-39C7EC8979E0}" type="datetime1">
              <a:rPr lang="en-US" smtClean="0">
                <a:solidFill>
                  <a:prstClr val="black">
                    <a:tint val="75000"/>
                  </a:prstClr>
                </a:solidFill>
              </a:rPr>
              <a:pPr/>
              <a:t>6/14/2013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387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13CC-9835-414D-941A-B8E7F5229257}" type="datetime1">
              <a:rPr lang="en-US" smtClean="0">
                <a:solidFill>
                  <a:prstClr val="black">
                    <a:tint val="75000"/>
                  </a:prstClr>
                </a:solidFill>
              </a:rPr>
              <a:pPr/>
              <a:t>6/14/2013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38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8394A-231D-4B5B-97E5-8BBF71EB76C9}" type="datetime1">
              <a:rPr lang="en-US" smtClean="0">
                <a:solidFill>
                  <a:prstClr val="black">
                    <a:tint val="75000"/>
                  </a:prstClr>
                </a:solidFill>
              </a:rPr>
              <a:pPr/>
              <a:t>6/14/2013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6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a:solidFill>
                  <a:prstClr val="black">
                    <a:tint val="75000"/>
                  </a:prstClr>
                </a:solidFill>
              </a:rPr>
              <a:t>March 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a:solidFill>
                  <a:prstClr val="black">
                    <a:tint val="75000"/>
                  </a:prstClr>
                </a:solidFill>
              </a:rPr>
              <a:t>TACAS'12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1785E9A-E967-4BAB-B98E-25B92D1DBF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20891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3207-78E5-45D3-BFBB-40EF06601CED}" type="datetimeFigureOut">
              <a:rPr lang="en-US" smtClean="0">
                <a:solidFill>
                  <a:prstClr val="black">
                    <a:tint val="75000"/>
                  </a:prstClr>
                </a:solidFill>
              </a:rPr>
              <a:pPr/>
              <a:t>6/14/2013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C136B-BD7B-43A6-9D53-CD03A089C6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8916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E9880-582F-40EA-AB7F-EE10CF6E5C54}" type="datetime1">
              <a:rPr lang="en-US" smtClean="0">
                <a:solidFill>
                  <a:prstClr val="black">
                    <a:tint val="75000"/>
                  </a:prstClr>
                </a:solidFill>
              </a:rPr>
              <a:pPr/>
              <a:t>6/14/2013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B49AE-0108-471B-9842-CBF24D3AA3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058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pex4fun.com/" TargetMode="External"/><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hyperlink" Target="http://pex4fun.com/" TargetMode="External"/><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customXml" Target="../ink/ink2.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26.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z3.codeplex.com/" TargetMode="External"/><Relationship Id="rId4" Type="http://schemas.openxmlformats.org/officeDocument/2006/relationships/hyperlink" Target="http://github.com/z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gif"/><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jp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206" y="2093831"/>
            <a:ext cx="7692761" cy="1218795"/>
          </a:xfrm>
        </p:spPr>
        <p:txBody>
          <a:bodyPr>
            <a:normAutofit fontScale="90000"/>
          </a:bodyPr>
          <a:lstStyle/>
          <a:p>
            <a:pPr lvl="0"/>
            <a:r>
              <a:rPr lang="en-US" sz="4400" i="1" dirty="0" err="1" smtClean="0">
                <a:effectLst/>
              </a:rPr>
              <a:t>Satisfiability</a:t>
            </a:r>
            <a:r>
              <a:rPr lang="en-US" sz="4400" i="1" dirty="0" smtClean="0">
                <a:effectLst/>
              </a:rPr>
              <a:t> Modulo Theories</a:t>
            </a:r>
            <a:br>
              <a:rPr lang="en-US" sz="4400" i="1" dirty="0" smtClean="0">
                <a:effectLst/>
              </a:rPr>
            </a:br>
            <a:r>
              <a:rPr lang="en-US" i="1" dirty="0" smtClean="0"/>
              <a:t>and </a:t>
            </a:r>
            <a:br>
              <a:rPr lang="en-US" i="1" dirty="0" smtClean="0"/>
            </a:br>
            <a:r>
              <a:rPr lang="en-US" i="1" smtClean="0"/>
              <a:t>Network Verification</a:t>
            </a:r>
            <a:endParaRPr lang="en-US" sz="3600" i="1" dirty="0">
              <a:effectLst/>
            </a:endParaRPr>
          </a:p>
        </p:txBody>
      </p:sp>
      <p:sp>
        <p:nvSpPr>
          <p:cNvPr id="11267" name="Subtitle 2"/>
          <p:cNvSpPr>
            <a:spLocks noGrp="1"/>
          </p:cNvSpPr>
          <p:nvPr>
            <p:ph type="subTitle" idx="1"/>
          </p:nvPr>
        </p:nvSpPr>
        <p:spPr>
          <a:xfrm>
            <a:off x="821206" y="5126607"/>
            <a:ext cx="7693025" cy="1274195"/>
          </a:xfrm>
          <a:ln/>
        </p:spPr>
        <p:txBody>
          <a:bodyPr>
            <a:normAutofit fontScale="70000" lnSpcReduction="20000"/>
          </a:bodyPr>
          <a:lstStyle/>
          <a:p>
            <a:pPr defTabSz="911225"/>
            <a:r>
              <a:rPr lang="en-US" dirty="0" smtClean="0"/>
              <a:t>Nikolaj Bjørner </a:t>
            </a:r>
          </a:p>
          <a:p>
            <a:pPr defTabSz="911225"/>
            <a:r>
              <a:rPr dirty="0" smtClean="0"/>
              <a:t>Microsoft Research</a:t>
            </a:r>
          </a:p>
          <a:p>
            <a:pPr defTabSz="911225"/>
            <a:r>
              <a:rPr lang="en-US" sz="2400" dirty="0" smtClean="0"/>
              <a:t>Formal Methods and Networks Summer School </a:t>
            </a:r>
          </a:p>
          <a:p>
            <a:pPr defTabSz="911225"/>
            <a:r>
              <a:rPr lang="en-US" sz="2400" dirty="0" smtClean="0"/>
              <a:t>Ithaca, June 10-14 2013</a:t>
            </a:r>
          </a:p>
        </p:txBody>
      </p:sp>
    </p:spTree>
    <p:extLst>
      <p:ext uri="{BB962C8B-B14F-4D97-AF65-F5344CB8AC3E}">
        <p14:creationId xmlns:p14="http://schemas.microsoft.com/office/powerpoint/2010/main" val="53714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Dynamic Test </a:t>
            </a:r>
            <a:r>
              <a:rPr lang="en-US" dirty="0"/>
              <a:t>G</a:t>
            </a:r>
            <a:r>
              <a:rPr lang="en-US" dirty="0" smtClean="0"/>
              <a:t>eneration </a:t>
            </a:r>
            <a:endParaRPr lang="en-US" dirty="0"/>
          </a:p>
        </p:txBody>
      </p:sp>
      <p:sp>
        <p:nvSpPr>
          <p:cNvPr id="20" name="Text Box 4"/>
          <p:cNvSpPr txBox="1">
            <a:spLocks noChangeArrowheads="1"/>
          </p:cNvSpPr>
          <p:nvPr/>
        </p:nvSpPr>
        <p:spPr bwMode="auto">
          <a:xfrm>
            <a:off x="4724400" y="4800600"/>
            <a:ext cx="4114800" cy="1939635"/>
          </a:xfrm>
          <a:prstGeom prst="rect">
            <a:avLst/>
          </a:prstGeom>
          <a:noFill/>
          <a:ln w="9525">
            <a:noFill/>
            <a:miter lim="800000"/>
            <a:headEnd/>
            <a:tailEnd/>
          </a:ln>
        </p:spPr>
        <p:txBody>
          <a:bodyPr wrap="square" lIns="92075" tIns="46038" rIns="92075" bIns="46038">
            <a:spAutoFit/>
          </a:bodyPr>
          <a:lstStyle/>
          <a:p>
            <a:r>
              <a:rPr lang="en-US" sz="2000" dirty="0">
                <a:solidFill>
                  <a:srgbClr val="FF3300"/>
                </a:solidFill>
                <a:latin typeface="Comic Sans MS" pitchFamily="66" charset="0"/>
              </a:rPr>
              <a:t>Can’t statically generate </a:t>
            </a:r>
            <a:r>
              <a:rPr lang="en-US" sz="2000" dirty="0" smtClean="0">
                <a:solidFill>
                  <a:srgbClr val="FF3300"/>
                </a:solidFill>
                <a:latin typeface="Comic Sans MS" pitchFamily="66" charset="0"/>
              </a:rPr>
              <a:t>value </a:t>
            </a:r>
            <a:r>
              <a:rPr lang="en-US" sz="2000" dirty="0">
                <a:solidFill>
                  <a:srgbClr val="FF3300"/>
                </a:solidFill>
                <a:latin typeface="Comic Sans MS" pitchFamily="66" charset="0"/>
              </a:rPr>
              <a:t>for x </a:t>
            </a:r>
            <a:r>
              <a:rPr lang="en-US" sz="2000" dirty="0" smtClean="0">
                <a:solidFill>
                  <a:srgbClr val="FF3300"/>
                </a:solidFill>
                <a:latin typeface="Comic Sans MS" pitchFamily="66" charset="0"/>
              </a:rPr>
              <a:t>that </a:t>
            </a:r>
            <a:r>
              <a:rPr lang="en-US" sz="2000" dirty="0">
                <a:solidFill>
                  <a:srgbClr val="FF3300"/>
                </a:solidFill>
                <a:latin typeface="Comic Sans MS" pitchFamily="66" charset="0"/>
              </a:rPr>
              <a:t>satisfy </a:t>
            </a:r>
            <a:r>
              <a:rPr lang="en-US" sz="2000" dirty="0" smtClean="0">
                <a:solidFill>
                  <a:srgbClr val="FF3300"/>
                </a:solidFill>
                <a:latin typeface="Comic Sans MS" pitchFamily="66" charset="0"/>
              </a:rPr>
              <a:t>“z==hash(x)” </a:t>
            </a:r>
          </a:p>
          <a:p>
            <a:endParaRPr lang="en-US" sz="2000" dirty="0" smtClean="0">
              <a:solidFill>
                <a:srgbClr val="00B050"/>
              </a:solidFill>
              <a:latin typeface="Comic Sans MS" pitchFamily="66" charset="0"/>
            </a:endParaRPr>
          </a:p>
          <a:p>
            <a:r>
              <a:rPr lang="en-US" sz="2000" dirty="0" smtClean="0">
                <a:solidFill>
                  <a:srgbClr val="00B050"/>
                </a:solidFill>
                <a:latin typeface="Comic Sans MS" pitchFamily="66" charset="0"/>
              </a:rPr>
              <a:t>But we can solve for y in:</a:t>
            </a:r>
            <a:br>
              <a:rPr lang="en-US" sz="2000" dirty="0" smtClean="0">
                <a:solidFill>
                  <a:srgbClr val="00B050"/>
                </a:solidFill>
                <a:latin typeface="Comic Sans MS" pitchFamily="66" charset="0"/>
              </a:rPr>
            </a:br>
            <a:r>
              <a:rPr lang="en-US" sz="2000" dirty="0" smtClean="0">
                <a:solidFill>
                  <a:srgbClr val="00B050"/>
                </a:solidFill>
                <a:latin typeface="Comic Sans MS" pitchFamily="66" charset="0"/>
              </a:rPr>
              <a:t> </a:t>
            </a:r>
            <a:br>
              <a:rPr lang="en-US" sz="2000" dirty="0" smtClean="0">
                <a:solidFill>
                  <a:srgbClr val="00B050"/>
                </a:solidFill>
                <a:latin typeface="Comic Sans MS" pitchFamily="66" charset="0"/>
              </a:rPr>
            </a:br>
            <a:r>
              <a:rPr lang="en-US" sz="2000" dirty="0" smtClean="0">
                <a:solidFill>
                  <a:srgbClr val="00B050"/>
                </a:solidFill>
                <a:latin typeface="Comic Sans MS" pitchFamily="66" charset="0"/>
              </a:rPr>
              <a:t>	x + y = hash(x)</a:t>
            </a:r>
            <a:endParaRPr lang="en-US" sz="2000" dirty="0">
              <a:solidFill>
                <a:srgbClr val="00B050"/>
              </a:solidFill>
              <a:latin typeface="Comic Sans MS" pitchFamily="66" charset="0"/>
            </a:endParaRPr>
          </a:p>
        </p:txBody>
      </p:sp>
      <p:sp>
        <p:nvSpPr>
          <p:cNvPr id="21" name="Rounded Rectangle 20"/>
          <p:cNvSpPr/>
          <p:nvPr/>
        </p:nvSpPr>
        <p:spPr>
          <a:xfrm>
            <a:off x="7239000" y="4037587"/>
            <a:ext cx="1490730" cy="457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1"/>
            <a:r>
              <a:rPr lang="en-US" sz="1200" dirty="0">
                <a:solidFill>
                  <a:prstClr val="white"/>
                </a:solidFill>
                <a:latin typeface="Lucida Console" pitchFamily="49" charset="0"/>
              </a:rPr>
              <a:t>e</a:t>
            </a:r>
            <a:r>
              <a:rPr lang="en-US" sz="1200" dirty="0" smtClean="0">
                <a:solidFill>
                  <a:prstClr val="white"/>
                </a:solidFill>
                <a:latin typeface="Lucida Console" pitchFamily="49" charset="0"/>
              </a:rPr>
              <a:t>rror();</a:t>
            </a:r>
            <a:endParaRPr lang="en-US" sz="1200" dirty="0">
              <a:solidFill>
                <a:prstClr val="white"/>
              </a:solidFill>
              <a:latin typeface="Lucida Console" pitchFamily="49" charset="0"/>
            </a:endParaRPr>
          </a:p>
        </p:txBody>
      </p:sp>
      <p:sp>
        <p:nvSpPr>
          <p:cNvPr id="22" name="Flowchart: Decision 21"/>
          <p:cNvSpPr/>
          <p:nvPr/>
        </p:nvSpPr>
        <p:spPr>
          <a:xfrm>
            <a:off x="5410200" y="3046987"/>
            <a:ext cx="2489915" cy="76453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Lucida Console" pitchFamily="49" charset="0"/>
              </a:rPr>
              <a:t>z</a:t>
            </a:r>
            <a:r>
              <a:rPr lang="en-US" sz="1600" dirty="0" smtClean="0">
                <a:solidFill>
                  <a:prstClr val="white"/>
                </a:solidFill>
                <a:latin typeface="Lucida Console" pitchFamily="49" charset="0"/>
              </a:rPr>
              <a:t> == hash(x)</a:t>
            </a:r>
            <a:endParaRPr lang="en-US" sz="1600" dirty="0">
              <a:solidFill>
                <a:prstClr val="white"/>
              </a:solidFill>
            </a:endParaRPr>
          </a:p>
        </p:txBody>
      </p:sp>
      <p:sp>
        <p:nvSpPr>
          <p:cNvPr id="23" name="Rounded Rectangle 22"/>
          <p:cNvSpPr/>
          <p:nvPr/>
        </p:nvSpPr>
        <p:spPr>
          <a:xfrm>
            <a:off x="4495800" y="4037587"/>
            <a:ext cx="1524000" cy="45821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1"/>
            <a:r>
              <a:rPr lang="en-US" sz="1400" dirty="0" smtClean="0">
                <a:solidFill>
                  <a:prstClr val="white"/>
                </a:solidFill>
                <a:latin typeface="Lucida Console" pitchFamily="49" charset="0"/>
              </a:rPr>
              <a:t>Return z</a:t>
            </a:r>
            <a:endParaRPr lang="en-US" sz="1400" dirty="0">
              <a:solidFill>
                <a:prstClr val="white"/>
              </a:solidFill>
              <a:latin typeface="Lucida Console" pitchFamily="49" charset="0"/>
            </a:endParaRPr>
          </a:p>
        </p:txBody>
      </p:sp>
      <p:cxnSp>
        <p:nvCxnSpPr>
          <p:cNvPr id="24" name="Shape 23"/>
          <p:cNvCxnSpPr>
            <a:stCxn id="22" idx="3"/>
          </p:cNvCxnSpPr>
          <p:nvPr/>
        </p:nvCxnSpPr>
        <p:spPr>
          <a:xfrm>
            <a:off x="7900115" y="3429253"/>
            <a:ext cx="100885" cy="608334"/>
          </a:xfrm>
          <a:prstGeom prst="bentConnector2">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p:nvPr/>
        </p:nvCxnSpPr>
        <p:spPr>
          <a:xfrm rot="10800000" flipV="1">
            <a:off x="5257800" y="3427987"/>
            <a:ext cx="157766" cy="586140"/>
          </a:xfrm>
          <a:prstGeom prst="bentConnector2">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5486400" y="1827787"/>
            <a:ext cx="2362200" cy="30581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1"/>
            <a:r>
              <a:rPr lang="en-US" dirty="0" smtClean="0">
                <a:solidFill>
                  <a:prstClr val="white"/>
                </a:solidFill>
                <a:latin typeface="Lucida Console" pitchFamily="49" charset="0"/>
              </a:rPr>
              <a:t>Input x, y</a:t>
            </a:r>
            <a:endParaRPr lang="en-US" dirty="0">
              <a:solidFill>
                <a:prstClr val="white"/>
              </a:solidFill>
              <a:latin typeface="Lucida Console" pitchFamily="49" charset="0"/>
            </a:endParaRPr>
          </a:p>
        </p:txBody>
      </p:sp>
      <p:cxnSp>
        <p:nvCxnSpPr>
          <p:cNvPr id="27" name="Straight Arrow Connector 26"/>
          <p:cNvCxnSpPr/>
          <p:nvPr/>
        </p:nvCxnSpPr>
        <p:spPr>
          <a:xfrm rot="16200000" flipH="1">
            <a:off x="6460499" y="2911089"/>
            <a:ext cx="350146" cy="1234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486400" y="2436374"/>
            <a:ext cx="2362200" cy="30581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1"/>
            <a:r>
              <a:rPr lang="en-US" dirty="0" smtClean="0">
                <a:solidFill>
                  <a:prstClr val="white"/>
                </a:solidFill>
                <a:latin typeface="Lucida Console" pitchFamily="49" charset="0"/>
              </a:rPr>
              <a:t>Z := x + y</a:t>
            </a:r>
            <a:endParaRPr lang="en-US" dirty="0">
              <a:solidFill>
                <a:prstClr val="white"/>
              </a:solidFill>
              <a:latin typeface="Lucida Console" pitchFamily="49" charset="0"/>
            </a:endParaRPr>
          </a:p>
        </p:txBody>
      </p:sp>
      <p:cxnSp>
        <p:nvCxnSpPr>
          <p:cNvPr id="29" name="Straight Arrow Connector 28"/>
          <p:cNvCxnSpPr/>
          <p:nvPr/>
        </p:nvCxnSpPr>
        <p:spPr>
          <a:xfrm rot="16200000" flipH="1">
            <a:off x="6477001" y="2284986"/>
            <a:ext cx="304799" cy="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57200" y="1676400"/>
            <a:ext cx="4572000" cy="4832092"/>
          </a:xfrm>
          <a:prstGeom prst="rect">
            <a:avLst/>
          </a:prstGeom>
        </p:spPr>
        <p:txBody>
          <a:bodyPr>
            <a:spAutoFit/>
          </a:bodyPr>
          <a:lstStyle/>
          <a:p>
            <a:r>
              <a:rPr lang="en-US" sz="2800" b="1" dirty="0" smtClean="0">
                <a:solidFill>
                  <a:prstClr val="black"/>
                </a:solidFill>
              </a:rPr>
              <a:t>Run </a:t>
            </a:r>
            <a:r>
              <a:rPr lang="en-US" sz="2800" dirty="0" smtClean="0">
                <a:solidFill>
                  <a:prstClr val="black"/>
                </a:solidFill>
              </a:rPr>
              <a:t>program with </a:t>
            </a:r>
            <a:r>
              <a:rPr lang="en-US" sz="2800" b="1" dirty="0" smtClean="0">
                <a:solidFill>
                  <a:prstClr val="black"/>
                </a:solidFill>
              </a:rPr>
              <a:t>random </a:t>
            </a:r>
            <a:r>
              <a:rPr lang="en-US" sz="2800" dirty="0" smtClean="0">
                <a:solidFill>
                  <a:prstClr val="black"/>
                </a:solidFill>
              </a:rPr>
              <a:t>inputs.</a:t>
            </a:r>
          </a:p>
          <a:p>
            <a:endParaRPr lang="en-US" sz="2800" dirty="0" smtClean="0">
              <a:solidFill>
                <a:prstClr val="black"/>
              </a:solidFill>
            </a:endParaRPr>
          </a:p>
          <a:p>
            <a:r>
              <a:rPr lang="en-US" sz="2800" b="1" dirty="0" smtClean="0">
                <a:solidFill>
                  <a:prstClr val="black"/>
                </a:solidFill>
              </a:rPr>
              <a:t>Gather constraints </a:t>
            </a:r>
            <a:r>
              <a:rPr lang="en-US" sz="2800" dirty="0" smtClean="0">
                <a:solidFill>
                  <a:prstClr val="black"/>
                </a:solidFill>
              </a:rPr>
              <a:t>on inputs.</a:t>
            </a:r>
          </a:p>
          <a:p>
            <a:endParaRPr lang="en-US" sz="2800" b="1" dirty="0" smtClean="0">
              <a:solidFill>
                <a:prstClr val="black"/>
              </a:solidFill>
            </a:endParaRPr>
          </a:p>
          <a:p>
            <a:r>
              <a:rPr lang="en-US" sz="2800" b="1" dirty="0" smtClean="0">
                <a:solidFill>
                  <a:prstClr val="black"/>
                </a:solidFill>
              </a:rPr>
              <a:t>Use constraint solver </a:t>
            </a:r>
            <a:r>
              <a:rPr lang="en-US" sz="2800" dirty="0" smtClean="0">
                <a:solidFill>
                  <a:prstClr val="black"/>
                </a:solidFill>
              </a:rPr>
              <a:t>to</a:t>
            </a:r>
          </a:p>
          <a:p>
            <a:r>
              <a:rPr lang="en-US" sz="2800" dirty="0" smtClean="0">
                <a:solidFill>
                  <a:prstClr val="black"/>
                </a:solidFill>
              </a:rPr>
              <a:t>generate new inputs.</a:t>
            </a:r>
          </a:p>
          <a:p>
            <a:endParaRPr lang="en-US" sz="2800" dirty="0" smtClean="0">
              <a:solidFill>
                <a:prstClr val="black"/>
              </a:solidFill>
            </a:endParaRPr>
          </a:p>
          <a:p>
            <a:r>
              <a:rPr lang="en-US" sz="2800" b="1" dirty="0" smtClean="0">
                <a:solidFill>
                  <a:prstClr val="black"/>
                </a:solidFill>
              </a:rPr>
              <a:t>Combination with randomization: DART </a:t>
            </a:r>
            <a:r>
              <a:rPr lang="en-US" sz="2800" dirty="0" smtClean="0">
                <a:solidFill>
                  <a:prstClr val="black"/>
                </a:solidFill>
              </a:rPr>
              <a:t>Godefroid-Klarlund-Sen-05,…</a:t>
            </a:r>
          </a:p>
        </p:txBody>
      </p:sp>
    </p:spTree>
    <p:extLst>
      <p:ext uri="{BB962C8B-B14F-4D97-AF65-F5344CB8AC3E}">
        <p14:creationId xmlns:p14="http://schemas.microsoft.com/office/powerpoint/2010/main" val="850314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1069" y="230188"/>
            <a:ext cx="8726731" cy="750887"/>
          </a:xfrm>
        </p:spPr>
        <p:txBody>
          <a:bodyPr/>
          <a:lstStyle/>
          <a:p>
            <a:pPr marL="0" lvl="1" indent="0"/>
            <a:r>
              <a:rPr lang="en-US" dirty="0"/>
              <a:t>Fuzzing and Test Case Generation</a:t>
            </a:r>
          </a:p>
        </p:txBody>
      </p:sp>
      <p:sp>
        <p:nvSpPr>
          <p:cNvPr id="4" name="TextBox 3"/>
          <p:cNvSpPr txBox="1"/>
          <p:nvPr/>
        </p:nvSpPr>
        <p:spPr>
          <a:xfrm>
            <a:off x="1308100" y="1931815"/>
            <a:ext cx="1413272" cy="769441"/>
          </a:xfrm>
          <a:prstGeom prst="rect">
            <a:avLst/>
          </a:prstGeom>
          <a:noFill/>
        </p:spPr>
        <p:txBody>
          <a:bodyPr wrap="none" rtlCol="0">
            <a:spAutoFit/>
          </a:bodyPr>
          <a:lstStyle/>
          <a:p>
            <a:pPr defTabSz="912813" fontAlgn="base">
              <a:spcBef>
                <a:spcPct val="0"/>
              </a:spcBef>
              <a:spcAft>
                <a:spcPct val="0"/>
              </a:spcAft>
            </a:pPr>
            <a:r>
              <a:rPr lang="en-US" sz="4400" b="1" dirty="0" smtClean="0">
                <a:solidFill>
                  <a:srgbClr val="F79646">
                    <a:lumMod val="50000"/>
                  </a:srgbClr>
                </a:solidFill>
                <a:latin typeface="Arial" charset="0"/>
              </a:rPr>
              <a:t>SAGE</a:t>
            </a:r>
          </a:p>
        </p:txBody>
      </p:sp>
      <p:pic>
        <p:nvPicPr>
          <p:cNvPr id="5" name="Picture 4" descr="homepagelogo.png"/>
          <p:cNvPicPr>
            <a:picLocks noChangeAspect="1"/>
          </p:cNvPicPr>
          <p:nvPr/>
        </p:nvPicPr>
        <p:blipFill>
          <a:blip r:embed="rId2" cstate="print"/>
          <a:stretch>
            <a:fillRect/>
          </a:stretch>
        </p:blipFill>
        <p:spPr>
          <a:xfrm>
            <a:off x="6071318" y="1739768"/>
            <a:ext cx="1760155" cy="1061960"/>
          </a:xfrm>
          <a:prstGeom prst="rect">
            <a:avLst/>
          </a:prstGeom>
        </p:spPr>
      </p:pic>
      <p:sp>
        <p:nvSpPr>
          <p:cNvPr id="6" name="TextBox 5"/>
          <p:cNvSpPr txBox="1"/>
          <p:nvPr/>
        </p:nvSpPr>
        <p:spPr>
          <a:xfrm>
            <a:off x="320437" y="3382579"/>
            <a:ext cx="4382033" cy="1384995"/>
          </a:xfrm>
          <a:prstGeom prst="rect">
            <a:avLst/>
          </a:prstGeom>
          <a:noFill/>
        </p:spPr>
        <p:txBody>
          <a:bodyPr wrap="none" rtlCol="0">
            <a:spAutoFit/>
          </a:bodyPr>
          <a:lstStyle/>
          <a:p>
            <a:pPr defTabSz="912813" fontAlgn="base">
              <a:spcBef>
                <a:spcPct val="0"/>
              </a:spcBef>
              <a:spcAft>
                <a:spcPct val="0"/>
              </a:spcAft>
            </a:pPr>
            <a:r>
              <a:rPr lang="en-US" sz="2800" dirty="0" smtClean="0">
                <a:solidFill>
                  <a:prstClr val="black"/>
                </a:solidFill>
                <a:latin typeface="Arial" charset="0"/>
              </a:rPr>
              <a:t>Internal. For Security Fuzzing</a:t>
            </a:r>
          </a:p>
          <a:p>
            <a:pPr defTabSz="912813" fontAlgn="base">
              <a:spcBef>
                <a:spcPct val="0"/>
              </a:spcBef>
              <a:spcAft>
                <a:spcPct val="0"/>
              </a:spcAft>
            </a:pPr>
            <a:endParaRPr lang="en-US" sz="2800" dirty="0">
              <a:solidFill>
                <a:prstClr val="black"/>
              </a:solidFill>
              <a:latin typeface="Arial" charset="0"/>
            </a:endParaRPr>
          </a:p>
          <a:p>
            <a:pPr defTabSz="912813" fontAlgn="base">
              <a:spcBef>
                <a:spcPct val="0"/>
              </a:spcBef>
              <a:spcAft>
                <a:spcPct val="0"/>
              </a:spcAft>
            </a:pPr>
            <a:r>
              <a:rPr lang="en-US" sz="2800" dirty="0" smtClean="0">
                <a:solidFill>
                  <a:prstClr val="black"/>
                </a:solidFill>
                <a:latin typeface="Arial" charset="0"/>
              </a:rPr>
              <a:t>Runs on x86 instructions</a:t>
            </a:r>
          </a:p>
        </p:txBody>
      </p:sp>
      <p:sp>
        <p:nvSpPr>
          <p:cNvPr id="7" name="TextBox 6"/>
          <p:cNvSpPr txBox="1"/>
          <p:nvPr/>
        </p:nvSpPr>
        <p:spPr>
          <a:xfrm>
            <a:off x="5172300" y="3455733"/>
            <a:ext cx="3889142" cy="1938992"/>
          </a:xfrm>
          <a:prstGeom prst="rect">
            <a:avLst/>
          </a:prstGeom>
          <a:noFill/>
        </p:spPr>
        <p:txBody>
          <a:bodyPr wrap="none" rtlCol="0">
            <a:spAutoFit/>
          </a:bodyPr>
          <a:lstStyle/>
          <a:p>
            <a:pPr defTabSz="912813" fontAlgn="base">
              <a:spcBef>
                <a:spcPct val="0"/>
              </a:spcBef>
              <a:spcAft>
                <a:spcPct val="0"/>
              </a:spcAft>
            </a:pPr>
            <a:r>
              <a:rPr lang="en-US" sz="2400" dirty="0" smtClean="0">
                <a:solidFill>
                  <a:prstClr val="black"/>
                </a:solidFill>
                <a:latin typeface="Arial" charset="0"/>
              </a:rPr>
              <a:t>External. For Developers</a:t>
            </a:r>
          </a:p>
          <a:p>
            <a:pPr defTabSz="912813" fontAlgn="base">
              <a:spcBef>
                <a:spcPct val="0"/>
              </a:spcBef>
              <a:spcAft>
                <a:spcPct val="0"/>
              </a:spcAft>
            </a:pPr>
            <a:endParaRPr lang="en-US" sz="2400" dirty="0">
              <a:solidFill>
                <a:prstClr val="black"/>
              </a:solidFill>
              <a:latin typeface="Arial" charset="0"/>
            </a:endParaRPr>
          </a:p>
          <a:p>
            <a:pPr defTabSz="912813" fontAlgn="base">
              <a:spcBef>
                <a:spcPct val="0"/>
              </a:spcBef>
              <a:spcAft>
                <a:spcPct val="0"/>
              </a:spcAft>
            </a:pPr>
            <a:r>
              <a:rPr lang="en-US" sz="2400" dirty="0" smtClean="0">
                <a:solidFill>
                  <a:prstClr val="black"/>
                </a:solidFill>
                <a:latin typeface="Arial" charset="0"/>
              </a:rPr>
              <a:t>Runs on .NET code</a:t>
            </a:r>
          </a:p>
          <a:p>
            <a:pPr defTabSz="912813" fontAlgn="base">
              <a:spcBef>
                <a:spcPct val="0"/>
              </a:spcBef>
              <a:spcAft>
                <a:spcPct val="0"/>
              </a:spcAft>
            </a:pPr>
            <a:endParaRPr lang="en-US" sz="2400" dirty="0">
              <a:solidFill>
                <a:prstClr val="black"/>
              </a:solidFill>
              <a:latin typeface="Arial" charset="0"/>
            </a:endParaRPr>
          </a:p>
          <a:p>
            <a:pPr defTabSz="912813" fontAlgn="base">
              <a:spcBef>
                <a:spcPct val="0"/>
              </a:spcBef>
              <a:spcAft>
                <a:spcPct val="0"/>
              </a:spcAft>
            </a:pPr>
            <a:r>
              <a:rPr lang="en-US" sz="2400" dirty="0" smtClean="0">
                <a:solidFill>
                  <a:prstClr val="black"/>
                </a:solidFill>
                <a:latin typeface="Arial" charset="0"/>
              </a:rPr>
              <a:t>Try it on: </a:t>
            </a:r>
            <a:r>
              <a:rPr lang="en-US" sz="2400" dirty="0" smtClean="0">
                <a:solidFill>
                  <a:prstClr val="black"/>
                </a:solidFill>
                <a:latin typeface="Arial" charset="0"/>
                <a:hlinkClick r:id="rId3"/>
              </a:rPr>
              <a:t>http://pex4fun.com</a:t>
            </a:r>
            <a:r>
              <a:rPr lang="en-US" sz="2400" dirty="0" smtClean="0">
                <a:solidFill>
                  <a:prstClr val="black"/>
                </a:solidFill>
                <a:latin typeface="Arial" charset="0"/>
              </a:rPr>
              <a:t> </a:t>
            </a:r>
          </a:p>
        </p:txBody>
      </p:sp>
      <p:pic>
        <p:nvPicPr>
          <p:cNvPr id="8" name="Picture 7" descr="blackhat.jpg"/>
          <p:cNvPicPr>
            <a:picLocks noChangeAspect="1"/>
          </p:cNvPicPr>
          <p:nvPr/>
        </p:nvPicPr>
        <p:blipFill>
          <a:blip r:embed="rId4" cstate="print"/>
          <a:stretch>
            <a:fillRect/>
          </a:stretch>
        </p:blipFill>
        <p:spPr>
          <a:xfrm>
            <a:off x="4562948" y="5394493"/>
            <a:ext cx="883920" cy="962090"/>
          </a:xfrm>
          <a:prstGeom prst="rect">
            <a:avLst/>
          </a:prstGeom>
        </p:spPr>
      </p:pic>
      <p:sp>
        <p:nvSpPr>
          <p:cNvPr id="9" name="TextBox 8"/>
          <p:cNvSpPr txBox="1"/>
          <p:nvPr/>
        </p:nvSpPr>
        <p:spPr>
          <a:xfrm>
            <a:off x="1403508" y="5738025"/>
            <a:ext cx="4916731" cy="369332"/>
          </a:xfrm>
          <a:prstGeom prst="rect">
            <a:avLst/>
          </a:prstGeom>
          <a:noFill/>
        </p:spPr>
        <p:txBody>
          <a:bodyPr wrap="none" rtlCol="0">
            <a:spAutoFit/>
          </a:bodyPr>
          <a:lstStyle/>
          <a:p>
            <a:pPr defTabSz="912813" fontAlgn="base">
              <a:spcBef>
                <a:spcPct val="0"/>
              </a:spcBef>
              <a:spcAft>
                <a:spcPct val="0"/>
              </a:spcAft>
            </a:pPr>
            <a:r>
              <a:rPr lang="en-US" dirty="0" smtClean="0">
                <a:solidFill>
                  <a:prstClr val="black"/>
                </a:solidFill>
                <a:latin typeface="Arial" charset="0"/>
              </a:rPr>
              <a:t>Finding security bugs before the          hackers</a:t>
            </a:r>
          </a:p>
        </p:txBody>
      </p:sp>
      <p:sp>
        <p:nvSpPr>
          <p:cNvPr id="3" name="Rectangle 2"/>
          <p:cNvSpPr/>
          <p:nvPr/>
        </p:nvSpPr>
        <p:spPr>
          <a:xfrm>
            <a:off x="4372882" y="6330783"/>
            <a:ext cx="1172116" cy="369332"/>
          </a:xfrm>
          <a:prstGeom prst="rect">
            <a:avLst/>
          </a:prstGeom>
        </p:spPr>
        <p:txBody>
          <a:bodyPr wrap="none">
            <a:spAutoFit/>
          </a:bodyPr>
          <a:lstStyle/>
          <a:p>
            <a:pPr defTabSz="912813" fontAlgn="base">
              <a:spcBef>
                <a:spcPct val="0"/>
              </a:spcBef>
              <a:spcAft>
                <a:spcPct val="0"/>
              </a:spcAft>
            </a:pPr>
            <a:r>
              <a:rPr lang="en-US" i="1" dirty="0">
                <a:solidFill>
                  <a:prstClr val="black"/>
                </a:solidFill>
                <a:latin typeface="Arial" charset="0"/>
              </a:rPr>
              <a:t>black </a:t>
            </a:r>
            <a:r>
              <a:rPr lang="en-US" i="1" dirty="0" smtClean="0">
                <a:solidFill>
                  <a:prstClr val="black"/>
                </a:solidFill>
                <a:latin typeface="Arial" charset="0"/>
              </a:rPr>
              <a:t>hat </a:t>
            </a:r>
            <a:endParaRPr lang="en-US" dirty="0">
              <a:solidFill>
                <a:prstClr val="black"/>
              </a:solidFill>
              <a:latin typeface="Arial" charset="0"/>
            </a:endParaRPr>
          </a:p>
        </p:txBody>
      </p:sp>
    </p:spTree>
    <p:extLst>
      <p:ext uri="{BB962C8B-B14F-4D97-AF65-F5344CB8AC3E}">
        <p14:creationId xmlns:p14="http://schemas.microsoft.com/office/powerpoint/2010/main" val="564825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1069" y="230188"/>
            <a:ext cx="8726731" cy="750887"/>
          </a:xfrm>
        </p:spPr>
        <p:txBody>
          <a:bodyPr/>
          <a:lstStyle/>
          <a:p>
            <a:pPr marL="0" lvl="1" indent="0"/>
            <a:r>
              <a:rPr lang="en-US" dirty="0"/>
              <a:t>Fuzzing and Test Case Generation</a:t>
            </a:r>
          </a:p>
        </p:txBody>
      </p:sp>
      <p:sp>
        <p:nvSpPr>
          <p:cNvPr id="4" name="TextBox 3"/>
          <p:cNvSpPr txBox="1"/>
          <p:nvPr/>
        </p:nvSpPr>
        <p:spPr>
          <a:xfrm>
            <a:off x="1384300" y="1931815"/>
            <a:ext cx="1413272" cy="769441"/>
          </a:xfrm>
          <a:prstGeom prst="rect">
            <a:avLst/>
          </a:prstGeom>
          <a:noFill/>
        </p:spPr>
        <p:txBody>
          <a:bodyPr wrap="none" rtlCol="0">
            <a:spAutoFit/>
          </a:bodyPr>
          <a:lstStyle/>
          <a:p>
            <a:pPr defTabSz="912813" fontAlgn="base">
              <a:spcBef>
                <a:spcPct val="0"/>
              </a:spcBef>
              <a:spcAft>
                <a:spcPct val="0"/>
              </a:spcAft>
            </a:pPr>
            <a:r>
              <a:rPr lang="en-US" sz="4400" b="1" dirty="0" smtClean="0">
                <a:solidFill>
                  <a:srgbClr val="F79646">
                    <a:lumMod val="50000"/>
                  </a:srgbClr>
                </a:solidFill>
                <a:latin typeface="Arial" charset="0"/>
              </a:rPr>
              <a:t>SAGE</a:t>
            </a:r>
          </a:p>
        </p:txBody>
      </p:sp>
      <p:pic>
        <p:nvPicPr>
          <p:cNvPr id="5" name="Picture 4" descr="homepagelogo.png"/>
          <p:cNvPicPr>
            <a:picLocks noChangeAspect="1"/>
          </p:cNvPicPr>
          <p:nvPr/>
        </p:nvPicPr>
        <p:blipFill>
          <a:blip r:embed="rId2" cstate="print"/>
          <a:stretch>
            <a:fillRect/>
          </a:stretch>
        </p:blipFill>
        <p:spPr>
          <a:xfrm>
            <a:off x="6147518" y="1739768"/>
            <a:ext cx="1760155" cy="1061960"/>
          </a:xfrm>
          <a:prstGeom prst="rect">
            <a:avLst/>
          </a:prstGeom>
        </p:spPr>
      </p:pic>
      <p:sp>
        <p:nvSpPr>
          <p:cNvPr id="6" name="TextBox 5"/>
          <p:cNvSpPr txBox="1"/>
          <p:nvPr/>
        </p:nvSpPr>
        <p:spPr>
          <a:xfrm>
            <a:off x="396637" y="3382579"/>
            <a:ext cx="4382033" cy="1384995"/>
          </a:xfrm>
          <a:prstGeom prst="rect">
            <a:avLst/>
          </a:prstGeom>
          <a:noFill/>
        </p:spPr>
        <p:txBody>
          <a:bodyPr wrap="none" rtlCol="0">
            <a:spAutoFit/>
          </a:bodyPr>
          <a:lstStyle/>
          <a:p>
            <a:pPr defTabSz="912813" fontAlgn="base">
              <a:spcBef>
                <a:spcPct val="0"/>
              </a:spcBef>
              <a:spcAft>
                <a:spcPct val="0"/>
              </a:spcAft>
            </a:pPr>
            <a:r>
              <a:rPr lang="en-US" sz="2800" dirty="0" smtClean="0">
                <a:solidFill>
                  <a:prstClr val="black"/>
                </a:solidFill>
                <a:latin typeface="Arial" charset="0"/>
              </a:rPr>
              <a:t>Internal. For Security Fuzzing</a:t>
            </a:r>
          </a:p>
          <a:p>
            <a:pPr defTabSz="912813" fontAlgn="base">
              <a:spcBef>
                <a:spcPct val="0"/>
              </a:spcBef>
              <a:spcAft>
                <a:spcPct val="0"/>
              </a:spcAft>
            </a:pPr>
            <a:endParaRPr lang="en-US" sz="2800" dirty="0">
              <a:solidFill>
                <a:prstClr val="black"/>
              </a:solidFill>
              <a:latin typeface="Arial" charset="0"/>
            </a:endParaRPr>
          </a:p>
          <a:p>
            <a:pPr defTabSz="912813" fontAlgn="base">
              <a:spcBef>
                <a:spcPct val="0"/>
              </a:spcBef>
              <a:spcAft>
                <a:spcPct val="0"/>
              </a:spcAft>
            </a:pPr>
            <a:r>
              <a:rPr lang="en-US" sz="2800" dirty="0" smtClean="0">
                <a:solidFill>
                  <a:prstClr val="black"/>
                </a:solidFill>
                <a:latin typeface="Arial" charset="0"/>
              </a:rPr>
              <a:t>Runs on x86 instructions</a:t>
            </a:r>
          </a:p>
        </p:txBody>
      </p:sp>
      <p:sp>
        <p:nvSpPr>
          <p:cNvPr id="7" name="TextBox 6"/>
          <p:cNvSpPr txBox="1"/>
          <p:nvPr/>
        </p:nvSpPr>
        <p:spPr>
          <a:xfrm>
            <a:off x="5248500" y="3455733"/>
            <a:ext cx="3889142" cy="1938992"/>
          </a:xfrm>
          <a:prstGeom prst="rect">
            <a:avLst/>
          </a:prstGeom>
          <a:noFill/>
        </p:spPr>
        <p:txBody>
          <a:bodyPr wrap="none" rtlCol="0">
            <a:spAutoFit/>
          </a:bodyPr>
          <a:lstStyle/>
          <a:p>
            <a:pPr defTabSz="912813" fontAlgn="base">
              <a:spcBef>
                <a:spcPct val="0"/>
              </a:spcBef>
              <a:spcAft>
                <a:spcPct val="0"/>
              </a:spcAft>
            </a:pPr>
            <a:r>
              <a:rPr lang="en-US" sz="2400" dirty="0" smtClean="0">
                <a:solidFill>
                  <a:prstClr val="black"/>
                </a:solidFill>
                <a:latin typeface="Arial" charset="0"/>
              </a:rPr>
              <a:t>External. For Developers</a:t>
            </a:r>
          </a:p>
          <a:p>
            <a:pPr defTabSz="912813" fontAlgn="base">
              <a:spcBef>
                <a:spcPct val="0"/>
              </a:spcBef>
              <a:spcAft>
                <a:spcPct val="0"/>
              </a:spcAft>
            </a:pPr>
            <a:endParaRPr lang="en-US" sz="2400" dirty="0">
              <a:solidFill>
                <a:prstClr val="black"/>
              </a:solidFill>
              <a:latin typeface="Arial" charset="0"/>
            </a:endParaRPr>
          </a:p>
          <a:p>
            <a:pPr defTabSz="912813" fontAlgn="base">
              <a:spcBef>
                <a:spcPct val="0"/>
              </a:spcBef>
              <a:spcAft>
                <a:spcPct val="0"/>
              </a:spcAft>
            </a:pPr>
            <a:r>
              <a:rPr lang="en-US" sz="2400" dirty="0" smtClean="0">
                <a:solidFill>
                  <a:prstClr val="black"/>
                </a:solidFill>
                <a:latin typeface="Arial" charset="0"/>
              </a:rPr>
              <a:t>Runs on .NET code</a:t>
            </a:r>
          </a:p>
          <a:p>
            <a:pPr defTabSz="912813" fontAlgn="base">
              <a:spcBef>
                <a:spcPct val="0"/>
              </a:spcBef>
              <a:spcAft>
                <a:spcPct val="0"/>
              </a:spcAft>
            </a:pPr>
            <a:endParaRPr lang="en-US" sz="2400" dirty="0">
              <a:solidFill>
                <a:prstClr val="black"/>
              </a:solidFill>
              <a:latin typeface="Arial" charset="0"/>
            </a:endParaRPr>
          </a:p>
          <a:p>
            <a:pPr defTabSz="912813" fontAlgn="base">
              <a:spcBef>
                <a:spcPct val="0"/>
              </a:spcBef>
              <a:spcAft>
                <a:spcPct val="0"/>
              </a:spcAft>
            </a:pPr>
            <a:r>
              <a:rPr lang="en-US" sz="2400" dirty="0" smtClean="0">
                <a:solidFill>
                  <a:prstClr val="black"/>
                </a:solidFill>
                <a:latin typeface="Arial" charset="0"/>
              </a:rPr>
              <a:t>Try it on: </a:t>
            </a:r>
            <a:r>
              <a:rPr lang="en-US" sz="2400" dirty="0" smtClean="0">
                <a:solidFill>
                  <a:prstClr val="black"/>
                </a:solidFill>
                <a:latin typeface="Arial" charset="0"/>
                <a:hlinkClick r:id="rId3"/>
              </a:rPr>
              <a:t>http://pex4fun.com</a:t>
            </a:r>
            <a:r>
              <a:rPr lang="en-US" sz="2400" dirty="0" smtClean="0">
                <a:solidFill>
                  <a:prstClr val="black"/>
                </a:solidFill>
                <a:latin typeface="Arial" charset="0"/>
              </a:rPr>
              <a:t> </a:t>
            </a:r>
          </a:p>
        </p:txBody>
      </p:sp>
      <p:pic>
        <p:nvPicPr>
          <p:cNvPr id="8" name="Picture 7" descr="blackhat.jpg"/>
          <p:cNvPicPr>
            <a:picLocks noChangeAspect="1"/>
          </p:cNvPicPr>
          <p:nvPr/>
        </p:nvPicPr>
        <p:blipFill>
          <a:blip r:embed="rId4" cstate="print"/>
          <a:stretch>
            <a:fillRect/>
          </a:stretch>
        </p:blipFill>
        <p:spPr>
          <a:xfrm>
            <a:off x="4656680" y="5394725"/>
            <a:ext cx="883920" cy="962090"/>
          </a:xfrm>
          <a:prstGeom prst="rect">
            <a:avLst/>
          </a:prstGeom>
        </p:spPr>
      </p:pic>
      <p:sp>
        <p:nvSpPr>
          <p:cNvPr id="9" name="TextBox 8"/>
          <p:cNvSpPr txBox="1"/>
          <p:nvPr/>
        </p:nvSpPr>
        <p:spPr>
          <a:xfrm>
            <a:off x="1479708" y="5738025"/>
            <a:ext cx="4916731" cy="369332"/>
          </a:xfrm>
          <a:prstGeom prst="rect">
            <a:avLst/>
          </a:prstGeom>
          <a:noFill/>
        </p:spPr>
        <p:txBody>
          <a:bodyPr wrap="none" rtlCol="0">
            <a:spAutoFit/>
          </a:bodyPr>
          <a:lstStyle/>
          <a:p>
            <a:pPr defTabSz="912813" fontAlgn="base">
              <a:spcBef>
                <a:spcPct val="0"/>
              </a:spcBef>
              <a:spcAft>
                <a:spcPct val="0"/>
              </a:spcAft>
            </a:pPr>
            <a:r>
              <a:rPr lang="en-US" dirty="0" smtClean="0">
                <a:solidFill>
                  <a:prstClr val="black"/>
                </a:solidFill>
                <a:latin typeface="Arial" charset="0"/>
              </a:rPr>
              <a:t>Finding security bugs before the          hackers</a:t>
            </a:r>
          </a:p>
        </p:txBody>
      </p:sp>
      <p:sp>
        <p:nvSpPr>
          <p:cNvPr id="3" name="Rectangle 2"/>
          <p:cNvSpPr/>
          <p:nvPr/>
        </p:nvSpPr>
        <p:spPr>
          <a:xfrm>
            <a:off x="4499882" y="6330783"/>
            <a:ext cx="1172116" cy="369332"/>
          </a:xfrm>
          <a:prstGeom prst="rect">
            <a:avLst/>
          </a:prstGeom>
        </p:spPr>
        <p:txBody>
          <a:bodyPr wrap="none">
            <a:spAutoFit/>
          </a:bodyPr>
          <a:lstStyle/>
          <a:p>
            <a:pPr defTabSz="912813" fontAlgn="base">
              <a:spcBef>
                <a:spcPct val="0"/>
              </a:spcBef>
              <a:spcAft>
                <a:spcPct val="0"/>
              </a:spcAft>
            </a:pPr>
            <a:r>
              <a:rPr lang="en-US" i="1" dirty="0">
                <a:solidFill>
                  <a:prstClr val="black"/>
                </a:solidFill>
                <a:latin typeface="Arial" charset="0"/>
              </a:rPr>
              <a:t>black </a:t>
            </a:r>
            <a:r>
              <a:rPr lang="en-US" i="1" dirty="0" smtClean="0">
                <a:solidFill>
                  <a:prstClr val="black"/>
                </a:solidFill>
                <a:latin typeface="Arial" charset="0"/>
              </a:rPr>
              <a:t>hat </a:t>
            </a:r>
            <a:endParaRPr lang="en-US" dirty="0">
              <a:solidFill>
                <a:prstClr val="black"/>
              </a:solidFill>
              <a:latin typeface="Arial" charset="0"/>
            </a:endParaRPr>
          </a:p>
        </p:txBody>
      </p:sp>
      <p:sp>
        <p:nvSpPr>
          <p:cNvPr id="11" name="TextBox 10"/>
          <p:cNvSpPr txBox="1"/>
          <p:nvPr/>
        </p:nvSpPr>
        <p:spPr>
          <a:xfrm>
            <a:off x="3499153" y="1194329"/>
            <a:ext cx="5352747" cy="4431983"/>
          </a:xfrm>
          <a:prstGeom prst="rect">
            <a:avLst/>
          </a:prstGeom>
          <a:solidFill>
            <a:srgbClr val="FFA94B">
              <a:lumMod val="20000"/>
              <a:lumOff val="80000"/>
            </a:srgbClr>
          </a:solidFill>
        </p:spPr>
        <p:txBody>
          <a:bodyPr wrap="none" rtlCol="0">
            <a:spAutoFit/>
          </a:bodyPr>
          <a:lstStyle/>
          <a:p>
            <a:pPr defTabSz="912813" fontAlgn="base">
              <a:spcBef>
                <a:spcPct val="0"/>
              </a:spcBef>
              <a:spcAft>
                <a:spcPct val="0"/>
              </a:spcAft>
              <a:defRPr/>
            </a:pPr>
            <a:r>
              <a:rPr lang="en-US" sz="2400" b="1" kern="0" dirty="0" smtClean="0">
                <a:solidFill>
                  <a:srgbClr val="000000"/>
                </a:solidFill>
                <a:latin typeface="Arial" charset="0"/>
              </a:rPr>
              <a:t>Dr. S</a:t>
            </a:r>
            <a:r>
              <a:rPr lang="en-US" sz="2400" b="1" kern="0" dirty="0" err="1" smtClean="0">
                <a:solidFill>
                  <a:srgbClr val="000000"/>
                </a:solidFill>
                <a:latin typeface="Arial" charset="0"/>
              </a:rPr>
              <a:t>trangelove</a:t>
            </a:r>
            <a:r>
              <a:rPr lang="en-US" sz="2400" b="1" kern="0" dirty="0" smtClean="0">
                <a:solidFill>
                  <a:srgbClr val="000000"/>
                </a:solidFill>
                <a:latin typeface="Arial" charset="0"/>
              </a:rPr>
              <a:t>?</a:t>
            </a:r>
          </a:p>
          <a:p>
            <a:pPr defTabSz="912813" fontAlgn="base">
              <a:spcBef>
                <a:spcPct val="0"/>
              </a:spcBef>
              <a:spcAft>
                <a:spcPct val="0"/>
              </a:spcAft>
              <a:defRPr/>
            </a:pPr>
            <a:endParaRPr lang="en-US" sz="2400" b="1" kern="0" dirty="0" smtClean="0">
              <a:solidFill>
                <a:srgbClr val="000000"/>
              </a:solidFill>
              <a:latin typeface="Arial" charset="0"/>
            </a:endParaRPr>
          </a:p>
          <a:p>
            <a:pPr defTabSz="912813" fontAlgn="base">
              <a:spcBef>
                <a:spcPct val="0"/>
              </a:spcBef>
              <a:spcAft>
                <a:spcPct val="0"/>
              </a:spcAft>
              <a:defRPr/>
            </a:pPr>
            <a:r>
              <a:rPr lang="en-US" i="1" kern="0" dirty="0" smtClean="0">
                <a:solidFill>
                  <a:srgbClr val="000000"/>
                </a:solidFill>
                <a:latin typeface="Arial" charset="0"/>
              </a:rPr>
              <a:t>Bug: ***433</a:t>
            </a:r>
          </a:p>
          <a:p>
            <a:pPr defTabSz="912813" fontAlgn="base">
              <a:spcBef>
                <a:spcPct val="0"/>
              </a:spcBef>
              <a:spcAft>
                <a:spcPct val="0"/>
              </a:spcAft>
              <a:defRPr/>
            </a:pPr>
            <a:r>
              <a:rPr lang="en-US" i="1" kern="0" dirty="0" smtClean="0">
                <a:solidFill>
                  <a:srgbClr val="000000"/>
                </a:solidFill>
                <a:latin typeface="Arial" charset="0"/>
              </a:rPr>
              <a:t>“2/29/2012 3:41 PM Edited by *****</a:t>
            </a:r>
          </a:p>
          <a:p>
            <a:pPr defTabSz="912813" fontAlgn="base">
              <a:spcBef>
                <a:spcPct val="0"/>
              </a:spcBef>
              <a:spcAft>
                <a:spcPct val="0"/>
              </a:spcAft>
              <a:defRPr/>
            </a:pPr>
            <a:r>
              <a:rPr lang="en-US" i="1" kern="0" dirty="0" err="1" smtClean="0">
                <a:solidFill>
                  <a:srgbClr val="000000"/>
                </a:solidFill>
                <a:latin typeface="Arial" charset="0"/>
              </a:rPr>
              <a:t>SubStatus</a:t>
            </a:r>
            <a:r>
              <a:rPr lang="en-US" i="1" kern="0" dirty="0" smtClean="0">
                <a:solidFill>
                  <a:srgbClr val="000000"/>
                </a:solidFill>
                <a:latin typeface="Arial" charset="0"/>
              </a:rPr>
              <a:t> -&gt; Local Fix</a:t>
            </a:r>
          </a:p>
          <a:p>
            <a:pPr defTabSz="912813" fontAlgn="base">
              <a:spcBef>
                <a:spcPct val="0"/>
              </a:spcBef>
              <a:spcAft>
                <a:spcPct val="0"/>
              </a:spcAft>
              <a:defRPr/>
            </a:pPr>
            <a:endParaRPr lang="en-US" i="1" kern="0" dirty="0" smtClean="0">
              <a:solidFill>
                <a:srgbClr val="000000"/>
              </a:solidFill>
              <a:latin typeface="Arial" charset="0"/>
            </a:endParaRPr>
          </a:p>
          <a:p>
            <a:pPr defTabSz="912813" fontAlgn="base">
              <a:spcBef>
                <a:spcPct val="0"/>
              </a:spcBef>
              <a:spcAft>
                <a:spcPct val="0"/>
              </a:spcAft>
              <a:defRPr/>
            </a:pPr>
            <a:r>
              <a:rPr lang="en-US" i="1" kern="0" dirty="0" smtClean="0">
                <a:solidFill>
                  <a:srgbClr val="000000"/>
                </a:solidFill>
                <a:latin typeface="Arial" charset="0"/>
              </a:rPr>
              <a:t>I think the </a:t>
            </a:r>
            <a:r>
              <a:rPr lang="en-US" i="1" kern="0" dirty="0" err="1" smtClean="0">
                <a:solidFill>
                  <a:srgbClr val="000000"/>
                </a:solidFill>
                <a:latin typeface="Arial" charset="0"/>
              </a:rPr>
              <a:t>fuzzers</a:t>
            </a:r>
            <a:r>
              <a:rPr lang="en-US" i="1" kern="0" dirty="0" smtClean="0">
                <a:solidFill>
                  <a:srgbClr val="000000"/>
                </a:solidFill>
                <a:latin typeface="Arial" charset="0"/>
              </a:rPr>
              <a:t> are starting to become sentient. </a:t>
            </a:r>
            <a:br>
              <a:rPr lang="en-US" i="1" kern="0" dirty="0" smtClean="0">
                <a:solidFill>
                  <a:srgbClr val="000000"/>
                </a:solidFill>
                <a:latin typeface="Arial" charset="0"/>
              </a:rPr>
            </a:br>
            <a:r>
              <a:rPr lang="en-US" i="1" kern="0" dirty="0" smtClean="0">
                <a:solidFill>
                  <a:srgbClr val="000000"/>
                </a:solidFill>
                <a:latin typeface="Arial" charset="0"/>
              </a:rPr>
              <a:t>We must crush them before it is too late.</a:t>
            </a:r>
          </a:p>
          <a:p>
            <a:pPr defTabSz="912813" fontAlgn="base">
              <a:spcBef>
                <a:spcPct val="0"/>
              </a:spcBef>
              <a:spcAft>
                <a:spcPct val="0"/>
              </a:spcAft>
              <a:defRPr/>
            </a:pPr>
            <a:endParaRPr lang="en-US" i="1" kern="0" dirty="0" smtClean="0">
              <a:solidFill>
                <a:srgbClr val="000000"/>
              </a:solidFill>
              <a:latin typeface="Arial" charset="0"/>
            </a:endParaRPr>
          </a:p>
          <a:p>
            <a:pPr defTabSz="912813" fontAlgn="base">
              <a:spcBef>
                <a:spcPct val="0"/>
              </a:spcBef>
              <a:spcAft>
                <a:spcPct val="0"/>
              </a:spcAft>
              <a:defRPr/>
            </a:pPr>
            <a:r>
              <a:rPr lang="en-US" i="1" kern="0" dirty="0" smtClean="0">
                <a:solidFill>
                  <a:srgbClr val="000000"/>
                </a:solidFill>
                <a:latin typeface="Arial" charset="0"/>
              </a:rPr>
              <a:t>In this case, the </a:t>
            </a:r>
            <a:r>
              <a:rPr lang="en-US" i="1" kern="0" dirty="0" err="1" smtClean="0">
                <a:solidFill>
                  <a:srgbClr val="000000"/>
                </a:solidFill>
                <a:latin typeface="Arial" charset="0"/>
              </a:rPr>
              <a:t>fuzzer</a:t>
            </a:r>
            <a:r>
              <a:rPr lang="en-US" i="1" kern="0" dirty="0" smtClean="0">
                <a:solidFill>
                  <a:srgbClr val="000000"/>
                </a:solidFill>
                <a:latin typeface="Arial" charset="0"/>
              </a:rPr>
              <a:t> figured out that if </a:t>
            </a:r>
          </a:p>
          <a:p>
            <a:pPr defTabSz="912813" fontAlgn="base">
              <a:spcBef>
                <a:spcPct val="0"/>
              </a:spcBef>
              <a:spcAft>
                <a:spcPct val="0"/>
              </a:spcAft>
              <a:defRPr/>
            </a:pPr>
            <a:r>
              <a:rPr lang="en-US" i="1" kern="0" dirty="0" smtClean="0">
                <a:solidFill>
                  <a:srgbClr val="000000"/>
                </a:solidFill>
                <a:latin typeface="Arial" charset="0"/>
              </a:rPr>
              <a:t>[X was between A and B then Y would get </a:t>
            </a:r>
          </a:p>
          <a:p>
            <a:pPr defTabSz="912813" fontAlgn="base">
              <a:spcBef>
                <a:spcPct val="0"/>
              </a:spcBef>
              <a:spcAft>
                <a:spcPct val="0"/>
              </a:spcAft>
              <a:defRPr/>
            </a:pPr>
            <a:r>
              <a:rPr lang="en-US" i="1" kern="0" dirty="0" smtClean="0">
                <a:solidFill>
                  <a:srgbClr val="000000"/>
                </a:solidFill>
                <a:latin typeface="Arial" charset="0"/>
              </a:rPr>
              <a:t>set to Z triggering U and V to happen……]</a:t>
            </a:r>
          </a:p>
          <a:p>
            <a:pPr defTabSz="912813" fontAlgn="base">
              <a:spcBef>
                <a:spcPct val="0"/>
              </a:spcBef>
              <a:spcAft>
                <a:spcPct val="0"/>
              </a:spcAft>
              <a:defRPr/>
            </a:pPr>
            <a:r>
              <a:rPr lang="en-US" i="1" kern="0" dirty="0" smtClean="0">
                <a:solidFill>
                  <a:srgbClr val="000000"/>
                </a:solidFill>
                <a:latin typeface="Arial" charset="0"/>
              </a:rPr>
              <a:t>…..</a:t>
            </a:r>
          </a:p>
          <a:p>
            <a:pPr defTabSz="912813" fontAlgn="base">
              <a:spcBef>
                <a:spcPct val="0"/>
              </a:spcBef>
              <a:spcAft>
                <a:spcPct val="0"/>
              </a:spcAft>
              <a:defRPr/>
            </a:pPr>
            <a:r>
              <a:rPr lang="en-US" i="1" kern="0" dirty="0" smtClean="0">
                <a:solidFill>
                  <a:srgbClr val="000000"/>
                </a:solidFill>
                <a:latin typeface="Arial" charset="0"/>
              </a:rPr>
              <a:t>And </a:t>
            </a:r>
            <a:r>
              <a:rPr lang="en-US" b="1" i="1" kern="0" dirty="0" smtClean="0">
                <a:solidFill>
                  <a:srgbClr val="000000"/>
                </a:solidFill>
                <a:latin typeface="Arial" charset="0"/>
              </a:rPr>
              <a:t>if this </a:t>
            </a:r>
            <a:r>
              <a:rPr lang="en-US" b="1" i="1" kern="0" dirty="0" err="1" smtClean="0">
                <a:solidFill>
                  <a:srgbClr val="000000"/>
                </a:solidFill>
                <a:latin typeface="Arial" charset="0"/>
              </a:rPr>
              <a:t>fuzzer</a:t>
            </a:r>
            <a:r>
              <a:rPr lang="en-US" b="1" i="1" kern="0" dirty="0" smtClean="0">
                <a:solidFill>
                  <a:srgbClr val="000000"/>
                </a:solidFill>
                <a:latin typeface="Arial" charset="0"/>
              </a:rPr>
              <a:t> asks for the nuclear launch </a:t>
            </a:r>
          </a:p>
          <a:p>
            <a:pPr defTabSz="912813" fontAlgn="base">
              <a:spcBef>
                <a:spcPct val="0"/>
              </a:spcBef>
              <a:spcAft>
                <a:spcPct val="0"/>
              </a:spcAft>
              <a:defRPr/>
            </a:pPr>
            <a:r>
              <a:rPr lang="en-US" b="1" i="1" kern="0" dirty="0" smtClean="0">
                <a:solidFill>
                  <a:srgbClr val="000000"/>
                </a:solidFill>
                <a:latin typeface="Arial" charset="0"/>
              </a:rPr>
              <a:t>codes, don’t tell it what they are </a:t>
            </a:r>
            <a:r>
              <a:rPr lang="en-US" i="1" kern="0" dirty="0" smtClean="0">
                <a:solidFill>
                  <a:srgbClr val="000000"/>
                </a:solidFill>
                <a:latin typeface="Arial" charset="0"/>
              </a:rPr>
              <a:t>…”</a:t>
            </a:r>
          </a:p>
        </p:txBody>
      </p:sp>
    </p:spTree>
    <p:extLst>
      <p:ext uri="{BB962C8B-B14F-4D97-AF65-F5344CB8AC3E}">
        <p14:creationId xmlns:p14="http://schemas.microsoft.com/office/powerpoint/2010/main" val="948993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3685" y="17040"/>
            <a:ext cx="8382000" cy="750887"/>
          </a:xfrm>
        </p:spPr>
        <p:txBody>
          <a:bodyPr/>
          <a:lstStyle/>
          <a:p>
            <a:r>
              <a:rPr lang="en-US" dirty="0" smtClean="0"/>
              <a:t>SAGE by numbers</a:t>
            </a:r>
            <a:endParaRPr lang="en-US" dirty="0"/>
          </a:p>
        </p:txBody>
      </p:sp>
      <p:sp>
        <p:nvSpPr>
          <p:cNvPr id="3" name="Content Placeholder 2"/>
          <p:cNvSpPr>
            <a:spLocks noGrp="1"/>
          </p:cNvSpPr>
          <p:nvPr>
            <p:ph idx="4294967295"/>
          </p:nvPr>
        </p:nvSpPr>
        <p:spPr>
          <a:xfrm>
            <a:off x="0" y="865188"/>
            <a:ext cx="9144000" cy="5078412"/>
          </a:xfrm>
        </p:spPr>
        <p:txBody>
          <a:bodyPr/>
          <a:lstStyle/>
          <a:p>
            <a:pPr marL="0" indent="0">
              <a:buNone/>
            </a:pPr>
            <a:r>
              <a:rPr lang="en-US" sz="2400" b="1" dirty="0" smtClean="0"/>
              <a:t>100</a:t>
            </a:r>
            <a:r>
              <a:rPr lang="en-US" sz="2400" b="1" dirty="0"/>
              <a:t>s</a:t>
            </a:r>
            <a:r>
              <a:rPr lang="en-US" sz="2400" b="1" dirty="0" smtClean="0"/>
              <a:t> CPU-years </a:t>
            </a:r>
            <a:r>
              <a:rPr lang="en-US" sz="2400" dirty="0" smtClean="0"/>
              <a:t>- largest </a:t>
            </a:r>
            <a:r>
              <a:rPr lang="en-US" sz="2400" dirty="0"/>
              <a:t>dedicated </a:t>
            </a:r>
            <a:r>
              <a:rPr lang="en-US" sz="2400" dirty="0" smtClean="0"/>
              <a:t>fuzz </a:t>
            </a:r>
            <a:r>
              <a:rPr lang="en-US" sz="2400" dirty="0"/>
              <a:t>lab in the </a:t>
            </a:r>
            <a:r>
              <a:rPr lang="en-US" sz="2400" dirty="0" smtClean="0"/>
              <a:t>world</a:t>
            </a:r>
            <a:br>
              <a:rPr lang="en-US" sz="2400" dirty="0" smtClean="0"/>
            </a:br>
            <a:endParaRPr lang="en-US" sz="2000" dirty="0" smtClean="0"/>
          </a:p>
          <a:p>
            <a:pPr marL="0" indent="0">
              <a:buNone/>
            </a:pPr>
            <a:r>
              <a:rPr lang="en-US" sz="2400" b="1" dirty="0" smtClean="0"/>
              <a:t>100s apps - </a:t>
            </a:r>
            <a:r>
              <a:rPr lang="en-US" sz="2400" dirty="0" smtClean="0"/>
              <a:t>fuzzed using SAGE</a:t>
            </a:r>
          </a:p>
          <a:p>
            <a:pPr marL="0" indent="0">
              <a:buNone/>
            </a:pPr>
            <a:endParaRPr lang="en-US" sz="2400" b="1" dirty="0" smtClean="0"/>
          </a:p>
          <a:p>
            <a:pPr marL="0" indent="0">
              <a:buNone/>
            </a:pPr>
            <a:r>
              <a:rPr lang="en-US" sz="2400" b="1" dirty="0" smtClean="0"/>
              <a:t>100s previously unknown bugs found</a:t>
            </a:r>
            <a:endParaRPr lang="en-US" sz="2400" dirty="0" smtClean="0"/>
          </a:p>
          <a:p>
            <a:pPr marL="0" indent="0">
              <a:buNone/>
            </a:pPr>
            <a:endParaRPr lang="en-US" sz="2400" dirty="0"/>
          </a:p>
          <a:p>
            <a:pPr marL="0" indent="0">
              <a:buNone/>
            </a:pPr>
            <a:r>
              <a:rPr lang="en-US" sz="2400" b="1" dirty="0" smtClean="0"/>
              <a:t>Billion+ computers updated with bug fixes</a:t>
            </a:r>
          </a:p>
          <a:p>
            <a:pPr marL="0" indent="0">
              <a:buNone/>
            </a:pPr>
            <a:endParaRPr lang="en-US" sz="2400" b="1" dirty="0" smtClean="0"/>
          </a:p>
          <a:p>
            <a:pPr marL="0" indent="0">
              <a:buNone/>
            </a:pPr>
            <a:r>
              <a:rPr lang="en-US" sz="2400" b="1" dirty="0" smtClean="0"/>
              <a:t>Millions</a:t>
            </a:r>
            <a:r>
              <a:rPr lang="en-US" sz="2400" dirty="0" smtClean="0"/>
              <a:t> of </a:t>
            </a:r>
            <a:r>
              <a:rPr lang="en-US" sz="2400" b="1" dirty="0" smtClean="0">
                <a:solidFill>
                  <a:srgbClr val="0B891A"/>
                </a:solidFill>
              </a:rPr>
              <a:t>$</a:t>
            </a:r>
            <a:r>
              <a:rPr lang="en-US" sz="2400" dirty="0" smtClean="0"/>
              <a:t> saved for Users and Microsoft</a:t>
            </a:r>
          </a:p>
          <a:p>
            <a:pPr marL="0" indent="0">
              <a:buNone/>
            </a:pPr>
            <a:endParaRPr lang="en-US" sz="2400" dirty="0"/>
          </a:p>
          <a:p>
            <a:pPr marL="0" indent="0">
              <a:buNone/>
            </a:pPr>
            <a:r>
              <a:rPr lang="en-US" sz="2400" b="1" dirty="0" smtClean="0"/>
              <a:t>10s of related tools (incl. </a:t>
            </a:r>
            <a:r>
              <a:rPr lang="en-US" sz="2400" b="1" dirty="0" err="1" smtClean="0"/>
              <a:t>Pex</a:t>
            </a:r>
            <a:r>
              <a:rPr lang="en-US" sz="2400" b="1" dirty="0" smtClean="0"/>
              <a:t>), 100s DART citations</a:t>
            </a:r>
          </a:p>
          <a:p>
            <a:pPr marL="0" indent="0">
              <a:buNone/>
            </a:pPr>
            <a:endParaRPr lang="en-US" sz="2400" b="1" dirty="0"/>
          </a:p>
          <a:p>
            <a:pPr marL="0" indent="0">
              <a:buNone/>
            </a:pPr>
            <a:r>
              <a:rPr lang="en-US" sz="2400" b="1" dirty="0" smtClean="0"/>
              <a:t>3+ Billion constraints  - </a:t>
            </a:r>
            <a:r>
              <a:rPr lang="en-US" sz="2400" dirty="0" smtClean="0"/>
              <a:t>largest </a:t>
            </a:r>
            <a:r>
              <a:rPr lang="en-US" sz="2400" dirty="0"/>
              <a:t>usage </a:t>
            </a:r>
            <a:r>
              <a:rPr lang="en-US" sz="2400" dirty="0" smtClean="0"/>
              <a:t>for </a:t>
            </a:r>
            <a:r>
              <a:rPr lang="en-US" sz="2400" dirty="0"/>
              <a:t>any SMT solver</a:t>
            </a:r>
            <a:endParaRPr lang="en-US" sz="2400" b="1" dirty="0" smtClean="0"/>
          </a:p>
        </p:txBody>
      </p:sp>
      <p:sp>
        <p:nvSpPr>
          <p:cNvPr id="4" name="TextBox 3"/>
          <p:cNvSpPr txBox="1"/>
          <p:nvPr/>
        </p:nvSpPr>
        <p:spPr>
          <a:xfrm>
            <a:off x="4344685" y="6564868"/>
            <a:ext cx="5027915"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Adapted from </a:t>
            </a:r>
            <a:r>
              <a:rPr lang="en-US" dirty="0" smtClean="0">
                <a:solidFill>
                  <a:srgbClr val="0B891A"/>
                </a:solidFill>
                <a:latin typeface="Arial" charset="0"/>
              </a:rPr>
              <a:t>[Patrice Godefroid, ISSTA 2010]</a:t>
            </a:r>
          </a:p>
        </p:txBody>
      </p:sp>
      <p:pic>
        <p:nvPicPr>
          <p:cNvPr id="5" name="Picture 4" descr="image.jpg"/>
          <p:cNvPicPr>
            <a:picLocks noChangeAspect="1"/>
          </p:cNvPicPr>
          <p:nvPr/>
        </p:nvPicPr>
        <p:blipFill>
          <a:blip r:embed="rId2" cstate="print">
            <a:extLst/>
          </a:blip>
          <a:srcRect/>
          <a:stretch>
            <a:fillRect/>
          </a:stretch>
        </p:blipFill>
        <p:spPr bwMode="auto">
          <a:xfrm>
            <a:off x="6096000" y="1295400"/>
            <a:ext cx="2895600" cy="2316480"/>
          </a:xfrm>
          <a:prstGeom prst="rect">
            <a:avLst/>
          </a:prstGeom>
          <a:extLst/>
        </p:spPr>
      </p:pic>
    </p:spTree>
    <p:extLst>
      <p:ext uri="{BB962C8B-B14F-4D97-AF65-F5344CB8AC3E}">
        <p14:creationId xmlns:p14="http://schemas.microsoft.com/office/powerpoint/2010/main" val="501370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32" y="4064571"/>
            <a:ext cx="5154168" cy="1143000"/>
          </a:xfrm>
        </p:spPr>
        <p:txBody>
          <a:bodyPr/>
          <a:lstStyle/>
          <a:p>
            <a:r>
              <a:rPr lang="en-US" dirty="0" smtClean="0"/>
              <a:t>Verification</a:t>
            </a:r>
            <a:br>
              <a:rPr lang="en-US" dirty="0" smtClean="0"/>
            </a:br>
            <a:r>
              <a:rPr lang="en-US" dirty="0" smtClean="0"/>
              <a:t>It is cool</a:t>
            </a:r>
            <a:br>
              <a:rPr lang="en-US" dirty="0" smtClean="0"/>
            </a:br>
            <a:r>
              <a:rPr lang="en-US" dirty="0" smtClean="0"/>
              <a:t>easy</a:t>
            </a:r>
            <a:br>
              <a:rPr lang="en-US" dirty="0" smtClean="0"/>
            </a:br>
            <a:r>
              <a:rPr lang="en-US" dirty="0" smtClean="0"/>
              <a:t>fun</a:t>
            </a:r>
            <a:br>
              <a:rPr lang="en-US" dirty="0" smtClean="0"/>
            </a:br>
            <a:r>
              <a:rPr lang="en-US" dirty="0" smtClean="0"/>
              <a:t>attractive</a:t>
            </a:r>
            <a:endParaRPr lang="en-US" dirty="0"/>
          </a:p>
        </p:txBody>
      </p:sp>
      <p:sp>
        <p:nvSpPr>
          <p:cNvPr id="3" name="TextBox 2"/>
          <p:cNvSpPr txBox="1"/>
          <p:nvPr/>
        </p:nvSpPr>
        <p:spPr>
          <a:xfrm>
            <a:off x="6096000" y="3140937"/>
            <a:ext cx="1635691" cy="2862322"/>
          </a:xfrm>
          <a:prstGeom prst="rect">
            <a:avLst/>
          </a:prstGeom>
          <a:noFill/>
        </p:spPr>
        <p:txBody>
          <a:bodyPr wrap="square" rtlCol="0">
            <a:spAutoFit/>
          </a:bodyPr>
          <a:lstStyle/>
          <a:p>
            <a:pPr defTabSz="912813" fontAlgn="base">
              <a:spcBef>
                <a:spcPct val="0"/>
              </a:spcBef>
              <a:spcAft>
                <a:spcPct val="0"/>
              </a:spcAft>
            </a:pPr>
            <a:r>
              <a:rPr lang="en-US" dirty="0" smtClean="0">
                <a:solidFill>
                  <a:srgbClr val="1F497D">
                    <a:lumMod val="50000"/>
                  </a:srgbClr>
                </a:solidFill>
                <a:latin typeface="Arial" charset="0"/>
              </a:rPr>
              <a:t>Program </a:t>
            </a:r>
          </a:p>
          <a:p>
            <a:pPr defTabSz="912813" fontAlgn="base">
              <a:spcBef>
                <a:spcPct val="0"/>
              </a:spcBef>
              <a:spcAft>
                <a:spcPct val="0"/>
              </a:spcAft>
            </a:pPr>
            <a:r>
              <a:rPr lang="en-US" dirty="0" smtClean="0">
                <a:solidFill>
                  <a:srgbClr val="1F497D">
                    <a:lumMod val="50000"/>
                  </a:srgbClr>
                </a:solidFill>
                <a:latin typeface="Arial" charset="0"/>
              </a:rPr>
              <a:t>Verification</a:t>
            </a:r>
          </a:p>
          <a:p>
            <a:pPr defTabSz="912813" fontAlgn="base">
              <a:spcBef>
                <a:spcPct val="0"/>
              </a:spcBef>
              <a:spcAft>
                <a:spcPct val="0"/>
              </a:spcAft>
            </a:pPr>
            <a:endParaRPr lang="en-US" dirty="0">
              <a:solidFill>
                <a:srgbClr val="1F497D">
                  <a:lumMod val="50000"/>
                </a:srgbClr>
              </a:solidFill>
              <a:latin typeface="Arial" charset="0"/>
            </a:endParaRPr>
          </a:p>
          <a:p>
            <a:pPr defTabSz="912813" fontAlgn="base">
              <a:spcBef>
                <a:spcPct val="0"/>
              </a:spcBef>
              <a:spcAft>
                <a:spcPct val="0"/>
              </a:spcAft>
            </a:pPr>
            <a:endParaRPr lang="en-US" dirty="0" smtClean="0">
              <a:solidFill>
                <a:srgbClr val="1F497D">
                  <a:lumMod val="50000"/>
                </a:srgbClr>
              </a:solidFill>
              <a:latin typeface="Arial" charset="0"/>
            </a:endParaRPr>
          </a:p>
          <a:p>
            <a:pPr defTabSz="912813" fontAlgn="base">
              <a:spcBef>
                <a:spcPct val="0"/>
              </a:spcBef>
              <a:spcAft>
                <a:spcPct val="0"/>
              </a:spcAft>
            </a:pPr>
            <a:endParaRPr lang="en-US" dirty="0">
              <a:solidFill>
                <a:srgbClr val="1F497D">
                  <a:lumMod val="50000"/>
                </a:srgbClr>
              </a:solidFill>
              <a:latin typeface="Arial" charset="0"/>
            </a:endParaRPr>
          </a:p>
          <a:p>
            <a:pPr defTabSz="912813" fontAlgn="base">
              <a:spcBef>
                <a:spcPct val="0"/>
              </a:spcBef>
              <a:spcAft>
                <a:spcPct val="0"/>
              </a:spcAft>
            </a:pPr>
            <a:r>
              <a:rPr lang="en-US" dirty="0">
                <a:solidFill>
                  <a:srgbClr val="1F497D">
                    <a:lumMod val="50000"/>
                  </a:srgbClr>
                </a:solidFill>
                <a:latin typeface="Arial" charset="0"/>
              </a:rPr>
              <a:t>Auditing</a:t>
            </a:r>
          </a:p>
          <a:p>
            <a:pPr defTabSz="912813" fontAlgn="base">
              <a:spcBef>
                <a:spcPct val="0"/>
              </a:spcBef>
              <a:spcAft>
                <a:spcPct val="0"/>
              </a:spcAft>
            </a:pPr>
            <a:endParaRPr lang="en-US" dirty="0">
              <a:solidFill>
                <a:srgbClr val="1F497D">
                  <a:lumMod val="50000"/>
                </a:srgbClr>
              </a:solidFill>
              <a:latin typeface="Arial" charset="0"/>
            </a:endParaRPr>
          </a:p>
          <a:p>
            <a:pPr defTabSz="912813" fontAlgn="base">
              <a:spcBef>
                <a:spcPct val="0"/>
              </a:spcBef>
              <a:spcAft>
                <a:spcPct val="0"/>
              </a:spcAft>
            </a:pPr>
            <a:endParaRPr lang="en-US" dirty="0" smtClean="0">
              <a:solidFill>
                <a:srgbClr val="1F497D">
                  <a:lumMod val="50000"/>
                </a:srgbClr>
              </a:solidFill>
              <a:latin typeface="Arial" charset="0"/>
            </a:endParaRPr>
          </a:p>
          <a:p>
            <a:pPr defTabSz="912813" fontAlgn="base">
              <a:spcBef>
                <a:spcPct val="0"/>
              </a:spcBef>
              <a:spcAft>
                <a:spcPct val="0"/>
              </a:spcAft>
            </a:pPr>
            <a:endParaRPr lang="en-US" dirty="0">
              <a:solidFill>
                <a:srgbClr val="1F497D">
                  <a:lumMod val="50000"/>
                </a:srgbClr>
              </a:solidFill>
              <a:latin typeface="Arial" charset="0"/>
            </a:endParaRPr>
          </a:p>
          <a:p>
            <a:pPr defTabSz="912813" fontAlgn="base">
              <a:spcBef>
                <a:spcPct val="0"/>
              </a:spcBef>
              <a:spcAft>
                <a:spcPct val="0"/>
              </a:spcAft>
            </a:pPr>
            <a:r>
              <a:rPr lang="en-US" dirty="0">
                <a:solidFill>
                  <a:srgbClr val="1F497D">
                    <a:lumMod val="50000"/>
                  </a:srgbClr>
                </a:solidFill>
                <a:latin typeface="Arial" charset="0"/>
              </a:rPr>
              <a:t>Type </a:t>
            </a:r>
            <a:r>
              <a:rPr lang="en-US" dirty="0" smtClean="0">
                <a:solidFill>
                  <a:srgbClr val="1F497D">
                    <a:lumMod val="50000"/>
                  </a:srgbClr>
                </a:solidFill>
                <a:latin typeface="Arial" charset="0"/>
              </a:rPr>
              <a:t>Safety</a:t>
            </a:r>
            <a:endParaRPr lang="en-US" dirty="0">
              <a:solidFill>
                <a:srgbClr val="1F497D">
                  <a:lumMod val="50000"/>
                </a:srgbClr>
              </a:solidFill>
              <a:latin typeface="Arial" charset="0"/>
            </a:endParaRP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87" t="23082" r="47124" b="59329"/>
          <a:stretch/>
        </p:blipFill>
        <p:spPr bwMode="auto">
          <a:xfrm>
            <a:off x="6926545" y="4945991"/>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170297" y="4047834"/>
            <a:ext cx="1737976" cy="523220"/>
          </a:xfrm>
          <a:prstGeom prst="rect">
            <a:avLst/>
          </a:prstGeom>
          <a:noFill/>
        </p:spPr>
        <p:txBody>
          <a:bodyPr wrap="none" rtlCol="0">
            <a:spAutoFit/>
          </a:bodyPr>
          <a:lstStyle/>
          <a:p>
            <a:pPr defTabSz="912813" fontAlgn="base">
              <a:spcBef>
                <a:spcPct val="0"/>
              </a:spcBef>
              <a:spcAft>
                <a:spcPct val="0"/>
              </a:spcAft>
            </a:pPr>
            <a:r>
              <a:rPr lang="en-US" sz="2800" dirty="0" smtClean="0">
                <a:solidFill>
                  <a:srgbClr val="C00000"/>
                </a:solidFill>
                <a:latin typeface="Ravie" pitchFamily="82" charset="0"/>
              </a:rPr>
              <a:t>HAVOC</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04395" y="2935426"/>
            <a:ext cx="1028700" cy="942975"/>
          </a:xfrm>
          <a:prstGeom prst="rect">
            <a:avLst/>
          </a:prstGeom>
        </p:spPr>
      </p:pic>
      <p:sp>
        <p:nvSpPr>
          <p:cNvPr id="7" name="TextBox 6"/>
          <p:cNvSpPr txBox="1"/>
          <p:nvPr/>
        </p:nvSpPr>
        <p:spPr>
          <a:xfrm>
            <a:off x="6858000" y="5965681"/>
            <a:ext cx="1605696" cy="584775"/>
          </a:xfrm>
          <a:prstGeom prst="rect">
            <a:avLst/>
          </a:prstGeom>
          <a:noFill/>
        </p:spPr>
        <p:txBody>
          <a:bodyPr wrap="none" rtlCol="0">
            <a:spAutoFit/>
          </a:bodyPr>
          <a:lstStyle/>
          <a:p>
            <a:pPr defTabSz="912813" fontAlgn="base">
              <a:spcBef>
                <a:spcPct val="0"/>
              </a:spcBef>
              <a:spcAft>
                <a:spcPct val="0"/>
              </a:spcAft>
            </a:pPr>
            <a:r>
              <a:rPr lang="en-US" sz="3200" b="1" dirty="0" err="1" smtClean="0">
                <a:solidFill>
                  <a:srgbClr val="F79646">
                    <a:lumMod val="50000"/>
                  </a:srgbClr>
                </a:solidFill>
                <a:latin typeface="Arial" charset="0"/>
              </a:rPr>
              <a:t>SLAyer</a:t>
            </a:r>
            <a:endParaRPr lang="en-US" sz="3200" b="1" dirty="0" smtClean="0">
              <a:solidFill>
                <a:srgbClr val="F79646">
                  <a:lumMod val="50000"/>
                </a:srgbClr>
              </a:solidFill>
              <a:latin typeface="Arial"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183" y="2003281"/>
            <a:ext cx="1041817" cy="104471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1894" y="1438854"/>
            <a:ext cx="1435100" cy="1599112"/>
          </a:xfrm>
          <a:prstGeom prst="rect">
            <a:avLst/>
          </a:prstGeom>
        </p:spPr>
      </p:pic>
    </p:spTree>
    <p:extLst>
      <p:ext uri="{BB962C8B-B14F-4D97-AF65-F5344CB8AC3E}">
        <p14:creationId xmlns:p14="http://schemas.microsoft.com/office/powerpoint/2010/main" val="359781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path" presetSubtype="0" accel="50000" decel="50000" fill="hold" nodeType="clickEffect">
                                  <p:stCondLst>
                                    <p:cond delay="0"/>
                                  </p:stCondLst>
                                  <p:childTnLst>
                                    <p:animMotion origin="layout" path="M 0.00208 -0.02477 C -0.06007 -0.01875 -0.11667 -0.04051 -0.12066 -0.07269 C -0.12691 -0.09746 -0.09826 -0.12199 -0.06024 -0.12593 C -0.02379 -0.12917 0.0125 -0.11181 0.01632 -0.08565 C 0.01632 -0.07199 0.01302 -0.06042 0.00104 -0.0507 C -0.0158 -0.03635 -0.04288 -0.02662 -0.07622 -0.02408 C -0.09306 -0.02199 -0.11059 -0.02269 -0.12535 -0.025 C -0.15851 -0.03125 -0.18212 -0.04607 -0.18611 -0.06598 C -0.19167 -0.08866 -0.16597 -0.11065 -0.13264 -0.11366 C -0.09809 -0.1176 -0.06684 -0.10047 -0.06094 -0.07801 C -0.06024 -0.06621 -0.06458 -0.05533 -0.07465 -0.04584 C -0.09097 -0.03334 -0.11788 -0.02454 -0.14618 -0.02176 C -0.16111 -0.02084 -0.17604 -0.02153 -0.19132 -0.02361 C -0.21927 -0.02871 -0.24236 -0.04213 -0.24601 -0.06019 C -0.25 -0.08102 -0.22517 -0.10023 -0.19531 -0.10324 C -0.1658 -0.10648 -0.13681 -0.09144 -0.13333 -0.0706 C -0.13021 -0.06019 -0.13455 -0.05023 -0.14462 -0.0419 C -0.15851 -0.03125 -0.18125 -0.02338 -0.20868 -0.0206 C -0.22083 -0.01922 -0.23629 -0.01991 -0.24879 -0.02176 C -0.27465 -0.02685 -0.29445 -0.03866 -0.29844 -0.0544 C -0.29948 -0.07408 -0.28073 -0.09051 -0.25261 -0.09375 C -0.22517 -0.09607 -0.19913 -0.08357 -0.19566 -0.06482 C -0.19531 -0.05533 -0.2 -0.04584 -0.20747 -0.03889 C -0.21927 -0.02871 -0.24149 -0.0213 -0.26424 -0.01829 C -0.27691 -0.01783 -0.28906 -0.01875 -0.29931 -0.02037 C -0.32535 -0.02454 -0.34306 -0.03565 -0.34375 -0.04977 C -0.34705 -0.06667 -0.33056 -0.08241 -0.30521 -0.08496 C -0.28038 -0.08727 -0.25729 -0.07547 -0.2533 -0.0588 C -0.25295 -0.05023 -0.25538 -0.04167 -0.26458 -0.03565 C -0.27465 -0.02685 -0.29445 -0.02037 -0.31406 -0.01829 C -0.32674 -0.0169 -0.33681 -0.01783 -0.34688 -0.01829 C -0.36962 -0.02246 -0.38542 -0.03241 -0.38906 -0.04514 C -0.38993 -0.06065 -0.37535 -0.07431 -0.35278 -0.07685 C -0.33004 -0.07917 -0.30955 -0.06922 -0.30573 -0.05348 C -0.30521 -0.04607 -0.30764 -0.03866 -0.31476 -0.03287 C -0.32483 -0.025 -0.34219 -0.01898 -0.36181 -0.01713 C -0.3724 -0.01644 -0.38004 -0.01644 -0.38993 -0.01806 C -0.41007 -0.02107 -0.42344 -0.02986 -0.42622 -0.0419 C -0.42986 -0.05556 -0.41545 -0.06829 -0.39271 -0.07037 C -0.37552 -0.07199 -0.35434 -0.06297 -0.35365 -0.04908 C -0.35122 -0.04213 -0.35538 -0.03565 -0.36007 -0.03033 C -0.36962 -0.02246 -0.3849 -0.0176 -0.40261 -0.01528 C -0.41267 -0.01505 -0.42031 -0.01528 -0.42795 -0.0169 C -0.44566 -0.01991 -0.45868 -0.02871 -0.46146 -0.03797 C -0.46441 -0.05116 -0.45017 -0.0625 -0.43247 -0.06366 C -0.41233 -0.06574 -0.39705 -0.05648 -0.39358 -0.04398 C -0.39323 -0.03866 -0.39583 -0.0331 -0.4033 -0.02755 C -0.41007 -0.02107 -0.42257 -0.01644 -0.44011 -0.01505 C -0.44757 -0.01435 -0.45521 -0.01459 -0.46302 -0.01598 C -0.47795 -0.01829 -0.49149 -0.02547 -0.49201 -0.03542 C -0.49479 -0.04607 -0.48247 -0.05672 -0.46528 -0.0581 C -0.44983 -0.05949 -0.43472 -0.05185 -0.43403 -0.04098 C -0.43108 -0.03565 -0.43333 -0.03033 -0.43837 -0.0257 C -0.44757 -0.01945 -0.46024 -0.01551 -0.47257 -0.01482 C -0.48021 -0.01343 -0.48785 -0.01412 -0.49323 -0.01505 C -0.50833 -0.01736 -0.51858 -0.02338 -0.52222 -0.03241 C -0.52257 -0.04236 -0.51007 -0.05232 -0.4974 -0.05301 C -0.48212 -0.0544 -0.46684 -0.04792 -0.46667 -0.0382 C -0.46667 -0.03218 -0.46892 -0.02732 -0.47309 -0.02385 C -0.47795 -0.01829 -0.49097 -0.01505 -0.50261 -0.01366 C -0.50816 -0.01343 -0.5158 -0.01343 -0.52118 -0.01412 C -0.53576 -0.01621 -0.54375 -0.02269 -0.5474 -0.0294 C -0.54792 -0.03912 -0.5375 -0.04723 -0.52517 -0.04861 C -0.51024 -0.05 -0.49948 -0.04398 -0.49653 -0.03473 C -0.49618 -0.03033 -0.49896 -0.02547 -0.50365 -0.02246 C -0.50833 -0.01736 -0.51858 -0.01412 -0.53125 -0.0132 C -0.53559 -0.01227 -0.54097 -0.01273 -0.54601 -0.0132 " pathEditMode="relative" rAng="5160000" ptsTypes="AAAAAAAAAAAAAAAAAAAAAAAAAAAAAAAAAAAAAAAAAAAAAAAAAAAAAAAAAAAAAAAAAAA">
                                      <p:cBhvr>
                                        <p:cTn id="6" dur="2000" fill="hold"/>
                                        <p:tgtEl>
                                          <p:spTgt spid="8"/>
                                        </p:tgtEl>
                                        <p:attrNameLst>
                                          <p:attrName>ppt_x</p:attrName>
                                          <p:attrName>ppt_y</p:attrName>
                                        </p:attrNameLst>
                                      </p:cBhvr>
                                      <p:rCtr x="-26736"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CFF66"/>
                </a:solidFill>
              </a:rPr>
              <a:t>Building Verve</a:t>
            </a:r>
            <a:endParaRPr lang="en-US" sz="6000" b="1" dirty="0">
              <a:solidFill>
                <a:srgbClr val="CCFF66"/>
              </a:solidFill>
            </a:endParaRPr>
          </a:p>
        </p:txBody>
      </p:sp>
      <p:sp>
        <p:nvSpPr>
          <p:cNvPr id="64" name="Rectangle 63"/>
          <p:cNvSpPr/>
          <p:nvPr/>
        </p:nvSpPr>
        <p:spPr>
          <a:xfrm>
            <a:off x="381000" y="2819400"/>
            <a:ext cx="8382000" cy="1295400"/>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en-US" sz="2800" b="1" dirty="0" smtClean="0">
                <a:solidFill>
                  <a:prstClr val="white"/>
                </a:solidFill>
              </a:rPr>
              <a:t>Verified</a:t>
            </a:r>
            <a:endParaRPr lang="en-US" sz="2800" b="1" dirty="0">
              <a:solidFill>
                <a:prstClr val="white"/>
              </a:solidFill>
            </a:endParaRPr>
          </a:p>
        </p:txBody>
      </p:sp>
      <p:sp>
        <p:nvSpPr>
          <p:cNvPr id="70" name="Rectangle 69"/>
          <p:cNvSpPr/>
          <p:nvPr/>
        </p:nvSpPr>
        <p:spPr>
          <a:xfrm>
            <a:off x="5486400" y="2133600"/>
            <a:ext cx="1981200" cy="4572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lumMod val="95000"/>
                    <a:lumOff val="5000"/>
                  </a:prstClr>
                </a:solidFill>
              </a:rPr>
              <a:t>C# compiler</a:t>
            </a:r>
            <a:endParaRPr lang="en-US" sz="2400" dirty="0">
              <a:solidFill>
                <a:prstClr val="black">
                  <a:lumMod val="95000"/>
                  <a:lumOff val="5000"/>
                </a:prstClr>
              </a:solidFill>
            </a:endParaRPr>
          </a:p>
        </p:txBody>
      </p:sp>
      <p:sp>
        <p:nvSpPr>
          <p:cNvPr id="72" name="Rounded Rectangle 71"/>
          <p:cNvSpPr/>
          <p:nvPr/>
        </p:nvSpPr>
        <p:spPr>
          <a:xfrm>
            <a:off x="5791200" y="1259532"/>
            <a:ext cx="1447800" cy="5334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smtClean="0">
                <a:solidFill>
                  <a:srgbClr val="F8F8F8"/>
                </a:solidFill>
              </a:rPr>
              <a:t>Kernel.cs</a:t>
            </a:r>
            <a:endParaRPr lang="en-US" sz="2400" i="1" dirty="0">
              <a:solidFill>
                <a:srgbClr val="F8F8F8"/>
              </a:solidFill>
            </a:endParaRPr>
          </a:p>
        </p:txBody>
      </p:sp>
      <p:sp>
        <p:nvSpPr>
          <p:cNvPr id="89" name="Rectangle 88"/>
          <p:cNvSpPr/>
          <p:nvPr/>
        </p:nvSpPr>
        <p:spPr>
          <a:xfrm>
            <a:off x="2133600" y="4267200"/>
            <a:ext cx="1524000" cy="4572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lumMod val="95000"/>
                    <a:lumOff val="5000"/>
                  </a:prstClr>
                </a:solidFill>
              </a:rPr>
              <a:t>Boogie/Z3</a:t>
            </a:r>
            <a:endParaRPr lang="en-US" sz="2400" dirty="0">
              <a:solidFill>
                <a:prstClr val="black">
                  <a:lumMod val="95000"/>
                  <a:lumOff val="5000"/>
                </a:prstClr>
              </a:solidFill>
            </a:endParaRPr>
          </a:p>
        </p:txBody>
      </p:sp>
      <p:sp>
        <p:nvSpPr>
          <p:cNvPr id="91" name="Rectangle 90"/>
          <p:cNvSpPr/>
          <p:nvPr/>
        </p:nvSpPr>
        <p:spPr>
          <a:xfrm>
            <a:off x="647700" y="4868332"/>
            <a:ext cx="1752600" cy="106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lumMod val="95000"/>
                    <a:lumOff val="5000"/>
                  </a:prstClr>
                </a:solidFill>
              </a:rPr>
              <a:t>Translator/</a:t>
            </a:r>
          </a:p>
          <a:p>
            <a:pPr algn="ctr"/>
            <a:r>
              <a:rPr lang="en-US" sz="2400" dirty="0" smtClean="0">
                <a:solidFill>
                  <a:prstClr val="black">
                    <a:lumMod val="95000"/>
                    <a:lumOff val="5000"/>
                  </a:prstClr>
                </a:solidFill>
              </a:rPr>
              <a:t>Assembler</a:t>
            </a:r>
            <a:endParaRPr lang="en-US" sz="2400" dirty="0">
              <a:solidFill>
                <a:prstClr val="black">
                  <a:lumMod val="95000"/>
                  <a:lumOff val="5000"/>
                </a:prstClr>
              </a:solidFill>
            </a:endParaRPr>
          </a:p>
        </p:txBody>
      </p:sp>
      <p:sp>
        <p:nvSpPr>
          <p:cNvPr id="92" name="Rectangle 91"/>
          <p:cNvSpPr/>
          <p:nvPr/>
        </p:nvSpPr>
        <p:spPr>
          <a:xfrm>
            <a:off x="6248400" y="4267200"/>
            <a:ext cx="1828800" cy="4572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lumMod val="95000"/>
                    <a:lumOff val="5000"/>
                  </a:prstClr>
                </a:solidFill>
              </a:rPr>
              <a:t>TAL checker</a:t>
            </a:r>
            <a:endParaRPr lang="en-US" sz="2400" dirty="0">
              <a:solidFill>
                <a:prstClr val="black">
                  <a:lumMod val="95000"/>
                  <a:lumOff val="5000"/>
                </a:prstClr>
              </a:solidFill>
            </a:endParaRPr>
          </a:p>
        </p:txBody>
      </p:sp>
      <p:sp>
        <p:nvSpPr>
          <p:cNvPr id="94" name="Rectangle 93"/>
          <p:cNvSpPr/>
          <p:nvPr/>
        </p:nvSpPr>
        <p:spPr>
          <a:xfrm>
            <a:off x="5181600" y="5181600"/>
            <a:ext cx="2895600" cy="4572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lumMod val="95000"/>
                    <a:lumOff val="5000"/>
                  </a:prstClr>
                </a:solidFill>
              </a:rPr>
              <a:t>Linker/ISO generator</a:t>
            </a:r>
            <a:endParaRPr lang="en-US" sz="2400" dirty="0">
              <a:solidFill>
                <a:prstClr val="black">
                  <a:lumMod val="95000"/>
                  <a:lumOff val="5000"/>
                </a:prstClr>
              </a:solidFill>
            </a:endParaRPr>
          </a:p>
        </p:txBody>
      </p:sp>
      <p:sp>
        <p:nvSpPr>
          <p:cNvPr id="176" name="Rounded Rectangle 175"/>
          <p:cNvSpPr/>
          <p:nvPr/>
        </p:nvSpPr>
        <p:spPr>
          <a:xfrm>
            <a:off x="5867400" y="6019800"/>
            <a:ext cx="1371600" cy="4572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rgbClr val="F8F8F8"/>
                </a:solidFill>
              </a:rPr>
              <a:t>Verve.iso </a:t>
            </a:r>
            <a:endParaRPr lang="en-US" sz="2400" i="1" dirty="0">
              <a:solidFill>
                <a:srgbClr val="F8F8F8"/>
              </a:solidFill>
            </a:endParaRPr>
          </a:p>
        </p:txBody>
      </p:sp>
      <p:sp>
        <p:nvSpPr>
          <p:cNvPr id="42" name="Rounded Rectangle 41"/>
          <p:cNvSpPr/>
          <p:nvPr/>
        </p:nvSpPr>
        <p:spPr>
          <a:xfrm>
            <a:off x="381000" y="1371600"/>
            <a:ext cx="228600" cy="2286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rgbClr val="F8F8F8"/>
              </a:solidFill>
            </a:endParaRPr>
          </a:p>
        </p:txBody>
      </p:sp>
      <p:sp>
        <p:nvSpPr>
          <p:cNvPr id="43" name="Rectangle 42"/>
          <p:cNvSpPr/>
          <p:nvPr/>
        </p:nvSpPr>
        <p:spPr>
          <a:xfrm>
            <a:off x="381000" y="2084541"/>
            <a:ext cx="228600" cy="2286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8080"/>
              </a:solidFill>
            </a:endParaRPr>
          </a:p>
        </p:txBody>
      </p:sp>
      <p:sp>
        <p:nvSpPr>
          <p:cNvPr id="44" name="Rectangle 43"/>
          <p:cNvSpPr/>
          <p:nvPr/>
        </p:nvSpPr>
        <p:spPr>
          <a:xfrm>
            <a:off x="381000" y="1739668"/>
            <a:ext cx="228600" cy="2286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8080"/>
              </a:solidFill>
            </a:endParaRPr>
          </a:p>
        </p:txBody>
      </p:sp>
      <p:sp>
        <p:nvSpPr>
          <p:cNvPr id="45" name="TextBox 44"/>
          <p:cNvSpPr txBox="1"/>
          <p:nvPr/>
        </p:nvSpPr>
        <p:spPr>
          <a:xfrm>
            <a:off x="609600" y="1295400"/>
            <a:ext cx="1828800" cy="461665"/>
          </a:xfrm>
          <a:prstGeom prst="rect">
            <a:avLst/>
          </a:prstGeom>
          <a:noFill/>
        </p:spPr>
        <p:txBody>
          <a:bodyPr wrap="square" rtlCol="0">
            <a:spAutoFit/>
          </a:bodyPr>
          <a:lstStyle/>
          <a:p>
            <a:r>
              <a:rPr lang="en-US" sz="2400" b="1" dirty="0" smtClean="0">
                <a:solidFill>
                  <a:srgbClr val="DDDDDD"/>
                </a:solidFill>
              </a:rPr>
              <a:t>Source file</a:t>
            </a:r>
            <a:endParaRPr lang="en-US" sz="2400" b="1" dirty="0">
              <a:solidFill>
                <a:srgbClr val="DDDDDD"/>
              </a:solidFill>
            </a:endParaRPr>
          </a:p>
        </p:txBody>
      </p:sp>
      <p:sp>
        <p:nvSpPr>
          <p:cNvPr id="46" name="TextBox 45"/>
          <p:cNvSpPr txBox="1"/>
          <p:nvPr/>
        </p:nvSpPr>
        <p:spPr>
          <a:xfrm>
            <a:off x="609600" y="2008341"/>
            <a:ext cx="2362200" cy="461665"/>
          </a:xfrm>
          <a:prstGeom prst="rect">
            <a:avLst/>
          </a:prstGeom>
          <a:noFill/>
        </p:spPr>
        <p:txBody>
          <a:bodyPr wrap="square" rtlCol="0">
            <a:spAutoFit/>
          </a:bodyPr>
          <a:lstStyle/>
          <a:p>
            <a:r>
              <a:rPr lang="en-US" sz="2400" b="1" dirty="0" smtClean="0">
                <a:solidFill>
                  <a:srgbClr val="DDDDDD"/>
                </a:solidFill>
              </a:rPr>
              <a:t>Compilation tool</a:t>
            </a:r>
            <a:endParaRPr lang="en-US" sz="2400" b="1" dirty="0">
              <a:solidFill>
                <a:srgbClr val="DDDDDD"/>
              </a:solidFill>
            </a:endParaRPr>
          </a:p>
        </p:txBody>
      </p:sp>
      <p:sp>
        <p:nvSpPr>
          <p:cNvPr id="47" name="TextBox 46"/>
          <p:cNvSpPr txBox="1"/>
          <p:nvPr/>
        </p:nvSpPr>
        <p:spPr>
          <a:xfrm>
            <a:off x="609600" y="1663468"/>
            <a:ext cx="2590800" cy="461665"/>
          </a:xfrm>
          <a:prstGeom prst="rect">
            <a:avLst/>
          </a:prstGeom>
          <a:noFill/>
        </p:spPr>
        <p:txBody>
          <a:bodyPr wrap="square" rtlCol="0">
            <a:spAutoFit/>
          </a:bodyPr>
          <a:lstStyle/>
          <a:p>
            <a:r>
              <a:rPr lang="en-US" sz="2400" b="1" dirty="0" smtClean="0">
                <a:solidFill>
                  <a:srgbClr val="DDDDDD"/>
                </a:solidFill>
              </a:rPr>
              <a:t>Verification tool</a:t>
            </a:r>
            <a:endParaRPr lang="en-US" sz="2400" b="1" dirty="0">
              <a:solidFill>
                <a:srgbClr val="DDDDDD"/>
              </a:solidFill>
            </a:endParaRPr>
          </a:p>
        </p:txBody>
      </p:sp>
      <p:sp>
        <p:nvSpPr>
          <p:cNvPr id="95" name="Rounded Rectangle 94"/>
          <p:cNvSpPr/>
          <p:nvPr/>
        </p:nvSpPr>
        <p:spPr>
          <a:xfrm>
            <a:off x="609600" y="3124200"/>
            <a:ext cx="2667000" cy="6858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rgbClr val="F8F8F8"/>
                </a:solidFill>
              </a:rPr>
              <a:t>Nucleus.bpl (x86)</a:t>
            </a:r>
            <a:endParaRPr lang="en-US" sz="2400" i="1" dirty="0">
              <a:solidFill>
                <a:srgbClr val="F8F8F8"/>
              </a:solidFill>
            </a:endParaRPr>
          </a:p>
        </p:txBody>
      </p:sp>
      <p:sp>
        <p:nvSpPr>
          <p:cNvPr id="159" name="Rounded Rectangle 158"/>
          <p:cNvSpPr/>
          <p:nvPr/>
        </p:nvSpPr>
        <p:spPr>
          <a:xfrm>
            <a:off x="5181600" y="3124200"/>
            <a:ext cx="2590800" cy="6858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rgbClr val="F8F8F8"/>
                </a:solidFill>
              </a:rPr>
              <a:t>Kernel.obj (x86)</a:t>
            </a:r>
            <a:endParaRPr lang="en-US" sz="2400" i="1" dirty="0">
              <a:solidFill>
                <a:srgbClr val="F8F8F8"/>
              </a:solidFill>
            </a:endParaRPr>
          </a:p>
        </p:txBody>
      </p:sp>
      <p:sp>
        <p:nvSpPr>
          <p:cNvPr id="31" name="Down Arrow 30"/>
          <p:cNvSpPr/>
          <p:nvPr/>
        </p:nvSpPr>
        <p:spPr>
          <a:xfrm>
            <a:off x="6373989" y="1805400"/>
            <a:ext cx="266700" cy="332201"/>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Down Arrow 31"/>
          <p:cNvSpPr/>
          <p:nvPr/>
        </p:nvSpPr>
        <p:spPr>
          <a:xfrm>
            <a:off x="6381750" y="2590800"/>
            <a:ext cx="258939" cy="5334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Down Arrow 33"/>
          <p:cNvSpPr/>
          <p:nvPr/>
        </p:nvSpPr>
        <p:spPr>
          <a:xfrm>
            <a:off x="7033330" y="3810000"/>
            <a:ext cx="258939" cy="4572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Down Arrow 34"/>
          <p:cNvSpPr/>
          <p:nvPr/>
        </p:nvSpPr>
        <p:spPr>
          <a:xfrm>
            <a:off x="5608461" y="3808588"/>
            <a:ext cx="258939" cy="1373011"/>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Down Arrow 35"/>
          <p:cNvSpPr/>
          <p:nvPr/>
        </p:nvSpPr>
        <p:spPr>
          <a:xfrm>
            <a:off x="6423730" y="5638800"/>
            <a:ext cx="258939" cy="381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Down Arrow 36"/>
          <p:cNvSpPr/>
          <p:nvPr/>
        </p:nvSpPr>
        <p:spPr>
          <a:xfrm>
            <a:off x="2766130" y="3808588"/>
            <a:ext cx="258939" cy="45861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Down Arrow 37"/>
          <p:cNvSpPr/>
          <p:nvPr/>
        </p:nvSpPr>
        <p:spPr>
          <a:xfrm>
            <a:off x="1241425" y="3808588"/>
            <a:ext cx="267053" cy="105974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ight Arrow 3"/>
          <p:cNvSpPr/>
          <p:nvPr/>
        </p:nvSpPr>
        <p:spPr>
          <a:xfrm>
            <a:off x="2400300" y="5287431"/>
            <a:ext cx="2781300" cy="266701"/>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lumMod val="65000"/>
                </a:prstClr>
              </a:solidFill>
            </a:endParaRPr>
          </a:p>
        </p:txBody>
      </p:sp>
      <p:grpSp>
        <p:nvGrpSpPr>
          <p:cNvPr id="3" name="Group 2"/>
          <p:cNvGrpSpPr/>
          <p:nvPr/>
        </p:nvGrpSpPr>
        <p:grpSpPr>
          <a:xfrm>
            <a:off x="7033330" y="304800"/>
            <a:ext cx="2057400" cy="800405"/>
            <a:chOff x="2286000" y="2748290"/>
            <a:chExt cx="4572000" cy="1676014"/>
          </a:xfrm>
        </p:grpSpPr>
        <p:pic>
          <p:nvPicPr>
            <p:cNvPr id="29" name="Picture 28" descr="verve_personyrs.png"/>
            <p:cNvPicPr>
              <a:picLocks noChangeAspect="1"/>
            </p:cNvPicPr>
            <p:nvPr/>
          </p:nvPicPr>
          <p:blipFill>
            <a:blip r:embed="rId3" cstate="print"/>
            <a:stretch>
              <a:fillRect/>
            </a:stretch>
          </p:blipFill>
          <p:spPr>
            <a:xfrm>
              <a:off x="3429000" y="2748290"/>
              <a:ext cx="2298002" cy="926515"/>
            </a:xfrm>
            <a:prstGeom prst="rect">
              <a:avLst/>
            </a:prstGeom>
          </p:spPr>
        </p:pic>
        <p:sp>
          <p:nvSpPr>
            <p:cNvPr id="30" name="TextBox 12"/>
            <p:cNvSpPr txBox="1"/>
            <p:nvPr/>
          </p:nvSpPr>
          <p:spPr>
            <a:xfrm>
              <a:off x="2286000" y="3586491"/>
              <a:ext cx="4572000" cy="8378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dirty="0" smtClean="0">
                  <a:solidFill>
                    <a:prstClr val="white"/>
                  </a:solidFill>
                </a:rPr>
                <a:t>9 person-months</a:t>
              </a:r>
            </a:p>
          </p:txBody>
        </p:sp>
      </p:grpSp>
      <p:sp>
        <p:nvSpPr>
          <p:cNvPr id="39" name="Footer Placeholder 3"/>
          <p:cNvSpPr>
            <a:spLocks noGrp="1"/>
          </p:cNvSpPr>
          <p:nvPr>
            <p:ph type="ftr" sz="quarter" idx="11"/>
          </p:nvPr>
        </p:nvSpPr>
        <p:spPr>
          <a:xfrm>
            <a:off x="1508478" y="6201832"/>
            <a:ext cx="4282722" cy="487894"/>
          </a:xfrm>
        </p:spPr>
        <p:txBody>
          <a:bodyPr/>
          <a:lstStyle/>
          <a:p>
            <a:r>
              <a:rPr lang="en-US" sz="1600" dirty="0" smtClean="0">
                <a:solidFill>
                  <a:prstClr val="black">
                    <a:tint val="75000"/>
                  </a:prstClr>
                </a:solidFill>
              </a:rPr>
              <a:t>Safe to the Last Instruction / Jean Yang &amp; Chris </a:t>
            </a:r>
            <a:r>
              <a:rPr lang="en-US" sz="1600" dirty="0" err="1" smtClean="0">
                <a:solidFill>
                  <a:prstClr val="black">
                    <a:tint val="75000"/>
                  </a:prstClr>
                </a:solidFill>
              </a:rPr>
              <a:t>Hawbliztl</a:t>
            </a:r>
            <a:r>
              <a:rPr lang="en-US" sz="1600" dirty="0" smtClean="0">
                <a:solidFill>
                  <a:prstClr val="black">
                    <a:tint val="75000"/>
                  </a:prstClr>
                </a:solidFill>
              </a:rPr>
              <a:t> PLDI 2010</a:t>
            </a:r>
            <a:endParaRPr lang="en-US" sz="1600" dirty="0">
              <a:solidFill>
                <a:prstClr val="black">
                  <a:tint val="75000"/>
                </a:prstClr>
              </a:solidFill>
            </a:endParaRPr>
          </a:p>
        </p:txBody>
      </p:sp>
    </p:spTree>
    <p:extLst>
      <p:ext uri="{BB962C8B-B14F-4D97-AF65-F5344CB8AC3E}">
        <p14:creationId xmlns:p14="http://schemas.microsoft.com/office/powerpoint/2010/main" val="25961375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1143000"/>
          </a:xfrm>
        </p:spPr>
        <p:txBody>
          <a:bodyPr/>
          <a:lstStyle/>
          <a:p>
            <a:r>
              <a:rPr lang="en-US" dirty="0" smtClean="0"/>
              <a:t>Validation</a:t>
            </a:r>
            <a:endParaRPr lang="en-US" dirty="0"/>
          </a:p>
        </p:txBody>
      </p:sp>
      <p:sp>
        <p:nvSpPr>
          <p:cNvPr id="3" name="Rectangle 2"/>
          <p:cNvSpPr/>
          <p:nvPr/>
        </p:nvSpPr>
        <p:spPr>
          <a:xfrm>
            <a:off x="1104900" y="3505200"/>
            <a:ext cx="7086600" cy="1200329"/>
          </a:xfrm>
          <a:prstGeom prst="rect">
            <a:avLst/>
          </a:prstGeom>
        </p:spPr>
        <p:txBody>
          <a:bodyPr wrap="square">
            <a:spAutoFit/>
          </a:bodyPr>
          <a:lstStyle/>
          <a:p>
            <a:r>
              <a:rPr lang="en-US" sz="3600" b="1" dirty="0" err="1">
                <a:effectLst>
                  <a:outerShdw blurRad="38100" dist="38100" dir="2700000" algn="tl">
                    <a:srgbClr val="000000">
                      <a:alpha val="43137"/>
                    </a:srgbClr>
                  </a:outerShdw>
                </a:effectLst>
                <a:latin typeface="+mj-lt"/>
              </a:rPr>
              <a:t>SecGuru</a:t>
            </a:r>
            <a:r>
              <a:rPr lang="en-US" sz="3600" b="1" dirty="0">
                <a:latin typeface="+mj-lt"/>
              </a:rPr>
              <a:t>: Automatic Validation of Network Connectivity Restrictions</a:t>
            </a:r>
          </a:p>
        </p:txBody>
      </p:sp>
      <p:sp>
        <p:nvSpPr>
          <p:cNvPr id="4" name="Rectangle 3"/>
          <p:cNvSpPr/>
          <p:nvPr/>
        </p:nvSpPr>
        <p:spPr>
          <a:xfrm>
            <a:off x="1834896" y="5233594"/>
            <a:ext cx="6172200" cy="1477328"/>
          </a:xfrm>
          <a:prstGeom prst="rect">
            <a:avLst/>
          </a:prstGeom>
        </p:spPr>
        <p:txBody>
          <a:bodyPr wrap="square">
            <a:spAutoFit/>
          </a:bodyPr>
          <a:lstStyle/>
          <a:p>
            <a:r>
              <a:rPr lang="en-US" dirty="0" smtClean="0"/>
              <a:t>		</a:t>
            </a:r>
            <a:r>
              <a:rPr lang="en-US" dirty="0"/>
              <a:t>Karthick Jayaraman, Charlie Kaufman,</a:t>
            </a:r>
          </a:p>
          <a:p>
            <a:r>
              <a:rPr lang="en-US" dirty="0"/>
              <a:t>		and </a:t>
            </a:r>
            <a:r>
              <a:rPr lang="en-US" dirty="0" err="1"/>
              <a:t>Ramanathan</a:t>
            </a:r>
            <a:r>
              <a:rPr lang="en-US" dirty="0"/>
              <a:t> </a:t>
            </a:r>
            <a:r>
              <a:rPr lang="en-US" dirty="0" err="1"/>
              <a:t>Venkatapathy</a:t>
            </a:r>
            <a:endParaRPr lang="en-US" dirty="0"/>
          </a:p>
          <a:p>
            <a:endParaRPr lang="en-US" dirty="0" smtClean="0"/>
          </a:p>
          <a:p>
            <a:r>
              <a:rPr lang="en-US" dirty="0" smtClean="0"/>
              <a:t>               	</a:t>
            </a:r>
          </a:p>
          <a:p>
            <a:r>
              <a:rPr lang="en-US" dirty="0"/>
              <a:t>	</a:t>
            </a:r>
            <a:r>
              <a:rPr lang="en-US" dirty="0" smtClean="0"/>
              <a:t>	Nikolaj </a:t>
            </a:r>
            <a:r>
              <a:rPr lang="en-US" dirty="0" err="1" smtClean="0"/>
              <a:t>Bjørner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402" y="4889754"/>
            <a:ext cx="2124075" cy="10287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434" y="6238661"/>
            <a:ext cx="1362075" cy="390525"/>
          </a:xfrm>
          <a:prstGeom prst="rect">
            <a:avLst/>
          </a:prstGeom>
        </p:spPr>
      </p:pic>
    </p:spTree>
    <p:extLst>
      <p:ext uri="{BB962C8B-B14F-4D97-AF65-F5344CB8AC3E}">
        <p14:creationId xmlns:p14="http://schemas.microsoft.com/office/powerpoint/2010/main" val="283046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Policies: </a:t>
            </a:r>
            <a:br>
              <a:rPr lang="en-US" dirty="0" smtClean="0"/>
            </a:br>
            <a:r>
              <a:rPr lang="en-US" sz="3600" dirty="0" smtClean="0"/>
              <a:t>Complexity, Challenge and Opportunity</a:t>
            </a:r>
            <a:endParaRPr lang="en-US" sz="3600" dirty="0"/>
          </a:p>
        </p:txBody>
      </p:sp>
      <p:sp>
        <p:nvSpPr>
          <p:cNvPr id="4" name="Content Placeholder 3"/>
          <p:cNvSpPr>
            <a:spLocks noGrp="1"/>
          </p:cNvSpPr>
          <p:nvPr>
            <p:ph sz="half" idx="1"/>
          </p:nvPr>
        </p:nvSpPr>
        <p:spPr>
          <a:xfrm>
            <a:off x="361846" y="1972442"/>
            <a:ext cx="4514954" cy="4428357"/>
          </a:xfrm>
        </p:spPr>
        <p:txBody>
          <a:bodyPr>
            <a:normAutofit fontScale="62500" lnSpcReduction="20000"/>
          </a:bodyPr>
          <a:lstStyle/>
          <a:p>
            <a:pPr marL="0" indent="0">
              <a:buNone/>
            </a:pPr>
            <a:r>
              <a:rPr lang="en-US" b="1" dirty="0" smtClean="0"/>
              <a:t>Several devices, vendors, formats</a:t>
            </a:r>
          </a:p>
          <a:p>
            <a:r>
              <a:rPr lang="en-US" dirty="0" smtClean="0"/>
              <a:t>Net filters</a:t>
            </a:r>
          </a:p>
          <a:p>
            <a:r>
              <a:rPr lang="en-US" dirty="0" smtClean="0"/>
              <a:t>Firewalls</a:t>
            </a:r>
          </a:p>
          <a:p>
            <a:r>
              <a:rPr lang="en-US" dirty="0" smtClean="0"/>
              <a:t>Routers</a:t>
            </a:r>
          </a:p>
          <a:p>
            <a:pPr marL="0" indent="0">
              <a:buNone/>
            </a:pPr>
            <a:endParaRPr lang="en-US" b="1" dirty="0" smtClean="0"/>
          </a:p>
          <a:p>
            <a:pPr marL="0" indent="0">
              <a:buNone/>
            </a:pPr>
            <a:r>
              <a:rPr lang="en-US" b="1" dirty="0" smtClean="0"/>
              <a:t>Challenge in </a:t>
            </a:r>
            <a:r>
              <a:rPr lang="en-US" b="1" dirty="0"/>
              <a:t>the field</a:t>
            </a:r>
          </a:p>
          <a:p>
            <a:r>
              <a:rPr lang="en-US" dirty="0" smtClean="0"/>
              <a:t>Do devices </a:t>
            </a:r>
            <a:r>
              <a:rPr lang="en-US" dirty="0"/>
              <a:t>enforce </a:t>
            </a:r>
            <a:r>
              <a:rPr lang="en-US" dirty="0" smtClean="0"/>
              <a:t>policy?</a:t>
            </a:r>
            <a:endParaRPr lang="en-US" dirty="0"/>
          </a:p>
          <a:p>
            <a:r>
              <a:rPr lang="en-US" dirty="0"/>
              <a:t>Ripple effect of policy changes </a:t>
            </a:r>
          </a:p>
          <a:p>
            <a:pPr marL="0" indent="0">
              <a:buNone/>
            </a:pPr>
            <a:endParaRPr lang="en-US" dirty="0" smtClean="0"/>
          </a:p>
          <a:p>
            <a:pPr marL="0" indent="0">
              <a:buNone/>
            </a:pPr>
            <a:r>
              <a:rPr lang="en-US" b="1" dirty="0" smtClean="0"/>
              <a:t>Arcane</a:t>
            </a:r>
          </a:p>
          <a:p>
            <a:pPr>
              <a:buFont typeface="Arial" panose="020B0604020202020204" pitchFamily="34" charset="0"/>
              <a:buChar char="•"/>
            </a:pPr>
            <a:r>
              <a:rPr lang="en-US" dirty="0" smtClean="0"/>
              <a:t>Low-level configuration files</a:t>
            </a:r>
          </a:p>
          <a:p>
            <a:pPr>
              <a:buFont typeface="Arial" panose="020B0604020202020204" pitchFamily="34" charset="0"/>
              <a:buChar char="•"/>
            </a:pPr>
            <a:r>
              <a:rPr lang="en-US" dirty="0" smtClean="0"/>
              <a:t>Mostly manual effort</a:t>
            </a:r>
          </a:p>
          <a:p>
            <a:pPr>
              <a:buFont typeface="Arial" panose="020B0604020202020204" pitchFamily="34" charset="0"/>
              <a:buChar char="•"/>
            </a:pPr>
            <a:r>
              <a:rPr lang="en-US" dirty="0" smtClean="0"/>
              <a:t>Kept working by </a:t>
            </a:r>
          </a:p>
          <a:p>
            <a:pPr marL="0" indent="0">
              <a:buNone/>
            </a:pPr>
            <a:r>
              <a:rPr lang="en-US" i="1" dirty="0"/>
              <a:t>	</a:t>
            </a:r>
            <a:r>
              <a:rPr lang="en-US" i="1" dirty="0" smtClean="0"/>
              <a:t>“Masters of Complexity”</a:t>
            </a:r>
          </a:p>
        </p:txBody>
      </p:sp>
      <p:graphicFrame>
        <p:nvGraphicFramePr>
          <p:cNvPr id="7" name="Chart 6"/>
          <p:cNvGraphicFramePr>
            <a:graphicFrameLocks/>
          </p:cNvGraphicFramePr>
          <p:nvPr>
            <p:extLst/>
          </p:nvPr>
        </p:nvGraphicFramePr>
        <p:xfrm>
          <a:off x="4291584" y="3413760"/>
          <a:ext cx="4852416" cy="344424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876800" y="2463076"/>
            <a:ext cx="3949700" cy="369332"/>
          </a:xfrm>
          <a:prstGeom prst="rect">
            <a:avLst/>
          </a:prstGeom>
        </p:spPr>
        <p:txBody>
          <a:bodyPr wrap="square">
            <a:spAutoFit/>
          </a:bodyPr>
          <a:lstStyle/>
          <a:p>
            <a:pPr marL="0" indent="0">
              <a:buNone/>
            </a:pPr>
            <a:r>
              <a:rPr lang="en-US" b="1" dirty="0" smtClean="0"/>
              <a:t>Human errors &gt; 4 x DOS attacks</a:t>
            </a:r>
            <a:endParaRPr lang="en-US" b="1" dirty="0"/>
          </a:p>
        </p:txBody>
      </p:sp>
    </p:spTree>
    <p:extLst>
      <p:ext uri="{BB962C8B-B14F-4D97-AF65-F5344CB8AC3E}">
        <p14:creationId xmlns:p14="http://schemas.microsoft.com/office/powerpoint/2010/main" val="1936236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Data-center Architecture</a:t>
            </a:r>
            <a:endParaRPr lang="en-US" dirty="0"/>
          </a:p>
        </p:txBody>
      </p:sp>
      <p:pic>
        <p:nvPicPr>
          <p:cNvPr id="10" name="Picture 9"/>
          <p:cNvPicPr>
            <a:picLocks noChangeAspect="1"/>
          </p:cNvPicPr>
          <p:nvPr/>
        </p:nvPicPr>
        <p:blipFill rotWithShape="1">
          <a:blip r:embed="rId2"/>
          <a:srcRect l="1875" t="3000" r="1875" b="4000"/>
          <a:stretch/>
        </p:blipFill>
        <p:spPr>
          <a:xfrm>
            <a:off x="457200" y="1676400"/>
            <a:ext cx="7746965" cy="4678362"/>
          </a:xfrm>
          <a:prstGeom prst="rect">
            <a:avLst/>
          </a:prstGeom>
        </p:spPr>
      </p:pic>
      <p:sp>
        <p:nvSpPr>
          <p:cNvPr id="13" name="TextBox 12"/>
          <p:cNvSpPr txBox="1"/>
          <p:nvPr/>
        </p:nvSpPr>
        <p:spPr>
          <a:xfrm>
            <a:off x="838200" y="3045321"/>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9" name="TextBox 8"/>
          <p:cNvSpPr txBox="1"/>
          <p:nvPr/>
        </p:nvSpPr>
        <p:spPr>
          <a:xfrm>
            <a:off x="3402223" y="3045321"/>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11" name="TextBox 10"/>
          <p:cNvSpPr txBox="1"/>
          <p:nvPr/>
        </p:nvSpPr>
        <p:spPr>
          <a:xfrm>
            <a:off x="6077508" y="1764268"/>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12" name="TextBox 11"/>
          <p:cNvSpPr txBox="1"/>
          <p:nvPr/>
        </p:nvSpPr>
        <p:spPr>
          <a:xfrm>
            <a:off x="6077508" y="3059668"/>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18" name="TextBox 17"/>
          <p:cNvSpPr txBox="1"/>
          <p:nvPr/>
        </p:nvSpPr>
        <p:spPr>
          <a:xfrm>
            <a:off x="6077508" y="4289745"/>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19" name="TextBox 18"/>
          <p:cNvSpPr txBox="1"/>
          <p:nvPr/>
        </p:nvSpPr>
        <p:spPr>
          <a:xfrm>
            <a:off x="2133600" y="2286000"/>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20" name="TextBox 19"/>
          <p:cNvSpPr txBox="1"/>
          <p:nvPr/>
        </p:nvSpPr>
        <p:spPr>
          <a:xfrm>
            <a:off x="7005967" y="1751714"/>
            <a:ext cx="928459" cy="369332"/>
          </a:xfrm>
          <a:prstGeom prst="rect">
            <a:avLst/>
          </a:prstGeom>
          <a:noFill/>
        </p:spPr>
        <p:txBody>
          <a:bodyPr wrap="none" rtlCol="0">
            <a:spAutoFit/>
          </a:bodyPr>
          <a:lstStyle/>
          <a:p>
            <a:pPr algn="ctr"/>
            <a:r>
              <a:rPr lang="en-US" b="1" dirty="0" smtClean="0">
                <a:solidFill>
                  <a:schemeClr val="bg2">
                    <a:lumMod val="50000"/>
                  </a:schemeClr>
                </a:solidFill>
              </a:rPr>
              <a:t>Policy</a:t>
            </a:r>
            <a:r>
              <a:rPr lang="en-US" b="1" dirty="0" smtClean="0">
                <a:solidFill>
                  <a:srgbClr val="FF0000"/>
                </a:solidFill>
              </a:rPr>
              <a:t> </a:t>
            </a:r>
            <a:endParaRPr lang="en-US" b="1" dirty="0">
              <a:solidFill>
                <a:srgbClr val="FF0000"/>
              </a:solidFill>
            </a:endParaRPr>
          </a:p>
        </p:txBody>
      </p:sp>
      <p:sp>
        <p:nvSpPr>
          <p:cNvPr id="21" name="TextBox 20"/>
          <p:cNvSpPr txBox="1"/>
          <p:nvPr/>
        </p:nvSpPr>
        <p:spPr>
          <a:xfrm>
            <a:off x="7086600" y="3011268"/>
            <a:ext cx="928459" cy="369332"/>
          </a:xfrm>
          <a:prstGeom prst="rect">
            <a:avLst/>
          </a:prstGeom>
          <a:noFill/>
        </p:spPr>
        <p:txBody>
          <a:bodyPr wrap="none" rtlCol="0">
            <a:spAutoFit/>
          </a:bodyPr>
          <a:lstStyle/>
          <a:p>
            <a:pPr algn="ctr"/>
            <a:r>
              <a:rPr lang="en-US" b="1" dirty="0" smtClean="0">
                <a:solidFill>
                  <a:schemeClr val="bg2">
                    <a:lumMod val="50000"/>
                  </a:schemeClr>
                </a:solidFill>
              </a:rPr>
              <a:t>Policy</a:t>
            </a:r>
            <a:r>
              <a:rPr lang="en-US" b="1"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261890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4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4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3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1300"/>
                            </p:stCondLst>
                            <p:childTnLst>
                              <p:par>
                                <p:cTn id="23" presetID="1" presetClass="entr" presetSubtype="0" fill="hold" grpId="0" nodeType="afterEffect">
                                  <p:stCondLst>
                                    <p:cond delay="30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600"/>
                            </p:stCondLst>
                            <p:childTnLst>
                              <p:par>
                                <p:cTn id="26" presetID="1" presetClass="entr" presetSubtype="0" fill="hold" grpId="0" nodeType="afterEffect">
                                  <p:stCondLst>
                                    <p:cond delay="40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p:bldP spid="12"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Data-center Architecture</a:t>
            </a:r>
            <a:endParaRPr lang="en-US" dirty="0"/>
          </a:p>
        </p:txBody>
      </p:sp>
      <p:grpSp>
        <p:nvGrpSpPr>
          <p:cNvPr id="3" name="Group 2"/>
          <p:cNvGrpSpPr/>
          <p:nvPr/>
        </p:nvGrpSpPr>
        <p:grpSpPr>
          <a:xfrm>
            <a:off x="2514600" y="3033729"/>
            <a:ext cx="6477000" cy="3671871"/>
            <a:chOff x="457200" y="1658146"/>
            <a:chExt cx="7746965" cy="4696616"/>
          </a:xfrm>
        </p:grpSpPr>
        <p:pic>
          <p:nvPicPr>
            <p:cNvPr id="10" name="Picture 9"/>
            <p:cNvPicPr>
              <a:picLocks noChangeAspect="1"/>
            </p:cNvPicPr>
            <p:nvPr/>
          </p:nvPicPr>
          <p:blipFill rotWithShape="1">
            <a:blip r:embed="rId2"/>
            <a:srcRect l="1875" t="3000" r="1875" b="4000"/>
            <a:stretch/>
          </p:blipFill>
          <p:spPr>
            <a:xfrm>
              <a:off x="457200" y="1676400"/>
              <a:ext cx="7746965" cy="4678362"/>
            </a:xfrm>
            <a:prstGeom prst="rect">
              <a:avLst/>
            </a:prstGeom>
          </p:spPr>
        </p:pic>
        <p:sp>
          <p:nvSpPr>
            <p:cNvPr id="13" name="TextBox 12"/>
            <p:cNvSpPr txBox="1"/>
            <p:nvPr/>
          </p:nvSpPr>
          <p:spPr>
            <a:xfrm>
              <a:off x="838200" y="3045321"/>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9" name="TextBox 8"/>
            <p:cNvSpPr txBox="1"/>
            <p:nvPr/>
          </p:nvSpPr>
          <p:spPr>
            <a:xfrm>
              <a:off x="3402223" y="3045321"/>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11" name="TextBox 10"/>
            <p:cNvSpPr txBox="1"/>
            <p:nvPr/>
          </p:nvSpPr>
          <p:spPr>
            <a:xfrm>
              <a:off x="6077508" y="1764268"/>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12" name="TextBox 11"/>
            <p:cNvSpPr txBox="1"/>
            <p:nvPr/>
          </p:nvSpPr>
          <p:spPr>
            <a:xfrm>
              <a:off x="6077508" y="3059668"/>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18" name="TextBox 17"/>
            <p:cNvSpPr txBox="1"/>
            <p:nvPr/>
          </p:nvSpPr>
          <p:spPr>
            <a:xfrm>
              <a:off x="6077508" y="4267200"/>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19" name="TextBox 18"/>
            <p:cNvSpPr txBox="1"/>
            <p:nvPr/>
          </p:nvSpPr>
          <p:spPr>
            <a:xfrm>
              <a:off x="2133600" y="2286000"/>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20" name="TextBox 19"/>
            <p:cNvSpPr txBox="1"/>
            <p:nvPr/>
          </p:nvSpPr>
          <p:spPr>
            <a:xfrm>
              <a:off x="7035132" y="1658146"/>
              <a:ext cx="928459" cy="369332"/>
            </a:xfrm>
            <a:prstGeom prst="rect">
              <a:avLst/>
            </a:prstGeom>
            <a:noFill/>
          </p:spPr>
          <p:txBody>
            <a:bodyPr wrap="none" rtlCol="0">
              <a:spAutoFit/>
            </a:bodyPr>
            <a:lstStyle/>
            <a:p>
              <a:pPr algn="ctr"/>
              <a:r>
                <a:rPr lang="en-US" b="1" dirty="0" smtClean="0">
                  <a:solidFill>
                    <a:schemeClr val="bg2">
                      <a:lumMod val="50000"/>
                    </a:schemeClr>
                  </a:solidFill>
                </a:rPr>
                <a:t>Policy</a:t>
              </a:r>
              <a:r>
                <a:rPr lang="en-US" b="1" dirty="0" smtClean="0">
                  <a:solidFill>
                    <a:srgbClr val="FF0000"/>
                  </a:solidFill>
                </a:rPr>
                <a:t> </a:t>
              </a:r>
              <a:endParaRPr lang="en-US" b="1" dirty="0">
                <a:solidFill>
                  <a:srgbClr val="FF0000"/>
                </a:solidFill>
              </a:endParaRPr>
            </a:p>
          </p:txBody>
        </p:sp>
        <p:sp>
          <p:nvSpPr>
            <p:cNvPr id="21" name="TextBox 20"/>
            <p:cNvSpPr txBox="1"/>
            <p:nvPr/>
          </p:nvSpPr>
          <p:spPr>
            <a:xfrm>
              <a:off x="7086600" y="3011268"/>
              <a:ext cx="928459" cy="369332"/>
            </a:xfrm>
            <a:prstGeom prst="rect">
              <a:avLst/>
            </a:prstGeom>
            <a:noFill/>
          </p:spPr>
          <p:txBody>
            <a:bodyPr wrap="none" rtlCol="0">
              <a:spAutoFit/>
            </a:bodyPr>
            <a:lstStyle/>
            <a:p>
              <a:pPr algn="ctr"/>
              <a:r>
                <a:rPr lang="en-US" b="1" dirty="0" smtClean="0">
                  <a:solidFill>
                    <a:schemeClr val="bg2">
                      <a:lumMod val="50000"/>
                    </a:schemeClr>
                  </a:solidFill>
                </a:rPr>
                <a:t>Policy</a:t>
              </a:r>
              <a:r>
                <a:rPr lang="en-US" b="1" dirty="0" smtClean="0">
                  <a:solidFill>
                    <a:srgbClr val="FF0000"/>
                  </a:solidFill>
                </a:rPr>
                <a:t> </a:t>
              </a:r>
              <a:endParaRPr lang="en-US" b="1" dirty="0">
                <a:solidFill>
                  <a:srgbClr val="FF0000"/>
                </a:solidFill>
              </a:endParaRPr>
            </a:p>
          </p:txBody>
        </p:sp>
      </p:grpSp>
      <p:sp>
        <p:nvSpPr>
          <p:cNvPr id="14" name="TextBox 13"/>
          <p:cNvSpPr txBox="1"/>
          <p:nvPr/>
        </p:nvSpPr>
        <p:spPr>
          <a:xfrm>
            <a:off x="191266" y="1600200"/>
            <a:ext cx="8800334" cy="923330"/>
          </a:xfrm>
          <a:prstGeom prst="rect">
            <a:avLst/>
          </a:prstGeom>
          <a:noFill/>
        </p:spPr>
        <p:txBody>
          <a:bodyPr wrap="square" rtlCol="0">
            <a:spAutoFit/>
          </a:bodyPr>
          <a:lstStyle/>
          <a:p>
            <a:r>
              <a:rPr lang="en-US" b="1" dirty="0" smtClean="0">
                <a:solidFill>
                  <a:srgbClr val="FF0000"/>
                </a:solidFill>
              </a:rPr>
              <a:t>Defense in Depth = Crypto + Policies  	            - outside IP can be spoofed</a:t>
            </a:r>
          </a:p>
          <a:p>
            <a:endParaRPr lang="en-US" b="1" dirty="0" smtClean="0">
              <a:solidFill>
                <a:srgbClr val="FF0000"/>
              </a:solidFill>
            </a:endParaRPr>
          </a:p>
          <a:p>
            <a:r>
              <a:rPr lang="en-US" b="1" dirty="0" smtClean="0">
                <a:solidFill>
                  <a:srgbClr val="FF0000"/>
                </a:solidFill>
              </a:rPr>
              <a:t>Efficient and Flexible Defense </a:t>
            </a:r>
            <a:r>
              <a:rPr lang="en-US" b="1" dirty="0">
                <a:solidFill>
                  <a:srgbClr val="FF0000"/>
                </a:solidFill>
              </a:rPr>
              <a:t>by </a:t>
            </a:r>
            <a:r>
              <a:rPr lang="en-US" b="1" dirty="0" smtClean="0">
                <a:solidFill>
                  <a:srgbClr val="FF0000"/>
                </a:solidFill>
              </a:rPr>
              <a:t>Policy only        - inside IP cannot </a:t>
            </a:r>
            <a:r>
              <a:rPr lang="en-US" b="1" dirty="0">
                <a:solidFill>
                  <a:srgbClr val="FF0000"/>
                </a:solidFill>
              </a:rPr>
              <a:t>be spoofed</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3301056" y="1409304"/>
              <a:ext cx="1360440" cy="814680"/>
            </p14:xfrm>
          </p:contentPart>
        </mc:Choice>
        <mc:Fallback xmlns="">
          <p:pic>
            <p:nvPicPr>
              <p:cNvPr id="5" name="Ink 4"/>
              <p:cNvPicPr/>
              <p:nvPr/>
            </p:nvPicPr>
            <p:blipFill>
              <a:blip r:embed="rId4"/>
              <a:stretch>
                <a:fillRect/>
              </a:stretch>
            </p:blipFill>
            <p:spPr>
              <a:xfrm>
                <a:off x="3286656" y="1394904"/>
                <a:ext cx="139032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3768754" y="1953097"/>
              <a:ext cx="1055880" cy="841320"/>
            </p14:xfrm>
          </p:contentPart>
        </mc:Choice>
        <mc:Fallback xmlns="">
          <p:pic>
            <p:nvPicPr>
              <p:cNvPr id="7" name="Ink 6"/>
              <p:cNvPicPr/>
              <p:nvPr/>
            </p:nvPicPr>
            <p:blipFill>
              <a:blip r:embed="rId6"/>
              <a:stretch>
                <a:fillRect/>
              </a:stretch>
            </p:blipFill>
            <p:spPr>
              <a:xfrm>
                <a:off x="3753994" y="1939057"/>
                <a:ext cx="1086840" cy="870120"/>
              </a:xfrm>
              <a:prstGeom prst="rect">
                <a:avLst/>
              </a:prstGeom>
            </p:spPr>
          </p:pic>
        </mc:Fallback>
      </mc:AlternateContent>
      <p:sp>
        <p:nvSpPr>
          <p:cNvPr id="8" name="TextBox 7"/>
          <p:cNvSpPr txBox="1"/>
          <p:nvPr/>
        </p:nvSpPr>
        <p:spPr>
          <a:xfrm>
            <a:off x="191266" y="2668263"/>
            <a:ext cx="4796506" cy="400110"/>
          </a:xfrm>
          <a:prstGeom prst="rect">
            <a:avLst/>
          </a:prstGeom>
          <a:noFill/>
        </p:spPr>
        <p:txBody>
          <a:bodyPr wrap="none" rtlCol="0">
            <a:spAutoFit/>
          </a:bodyPr>
          <a:lstStyle/>
          <a:p>
            <a:r>
              <a:rPr lang="en-US" sz="2000" b="1" dirty="0" smtClean="0">
                <a:solidFill>
                  <a:srgbClr val="0B891A"/>
                </a:solidFill>
              </a:rPr>
              <a:t>Policies (Access Control Lists) matter</a:t>
            </a:r>
            <a:endParaRPr lang="en-US" sz="2000" b="1" dirty="0">
              <a:solidFill>
                <a:srgbClr val="0B891A"/>
              </a:solidFill>
            </a:endParaRPr>
          </a:p>
        </p:txBody>
      </p:sp>
    </p:spTree>
    <p:extLst>
      <p:ext uri="{BB962C8B-B14F-4D97-AF65-F5344CB8AC3E}">
        <p14:creationId xmlns:p14="http://schemas.microsoft.com/office/powerpoint/2010/main" val="181376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Lectures</a:t>
            </a:r>
            <a:endParaRPr lang="zh-CN" alt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altLang="zh-CN" b="1" dirty="0" smtClean="0">
                <a:solidFill>
                  <a:schemeClr val="bg1">
                    <a:lumMod val="50000"/>
                  </a:schemeClr>
                </a:solidFill>
              </a:rPr>
              <a:t>Wednesday</a:t>
            </a:r>
            <a:r>
              <a:rPr lang="en-US" altLang="zh-CN" dirty="0" smtClean="0">
                <a:solidFill>
                  <a:schemeClr val="bg1">
                    <a:lumMod val="50000"/>
                  </a:schemeClr>
                </a:solidFill>
              </a:rPr>
              <a:t> </a:t>
            </a:r>
            <a:r>
              <a:rPr lang="en-US" dirty="0" smtClean="0"/>
              <a:t>2:00pm-2:45pm</a:t>
            </a:r>
            <a:r>
              <a:rPr lang="en-US" dirty="0"/>
              <a:t>: </a:t>
            </a:r>
            <a:r>
              <a:rPr lang="en-US" b="1" dirty="0" smtClean="0"/>
              <a:t/>
            </a:r>
            <a:br>
              <a:rPr lang="en-US" b="1" dirty="0" smtClean="0"/>
            </a:br>
            <a:r>
              <a:rPr lang="en-US" b="1" dirty="0" smtClean="0"/>
              <a:t>	</a:t>
            </a:r>
            <a:r>
              <a:rPr lang="en-US" dirty="0" smtClean="0"/>
              <a:t>An Introduction to SMT with Z3</a:t>
            </a:r>
          </a:p>
          <a:p>
            <a:pPr marL="0" indent="0">
              <a:buNone/>
            </a:pPr>
            <a:endParaRPr lang="en-US" altLang="zh-CN" b="1" dirty="0" smtClean="0">
              <a:solidFill>
                <a:schemeClr val="bg1">
                  <a:lumMod val="50000"/>
                </a:schemeClr>
              </a:solidFill>
            </a:endParaRPr>
          </a:p>
          <a:p>
            <a:pPr marL="0" indent="0">
              <a:buNone/>
            </a:pPr>
            <a:r>
              <a:rPr lang="en-US" altLang="zh-CN" b="1" dirty="0" smtClean="0">
                <a:solidFill>
                  <a:schemeClr val="bg1">
                    <a:lumMod val="50000"/>
                  </a:schemeClr>
                </a:solidFill>
              </a:rPr>
              <a:t>Thursday </a:t>
            </a:r>
            <a:r>
              <a:rPr lang="en-US" dirty="0" smtClean="0"/>
              <a:t>11:00am-11:45am</a:t>
            </a:r>
          </a:p>
          <a:p>
            <a:pPr marL="0" indent="0">
              <a:buNone/>
            </a:pPr>
            <a:r>
              <a:rPr lang="en-US" altLang="zh-CN" dirty="0"/>
              <a:t>	</a:t>
            </a:r>
            <a:r>
              <a:rPr lang="en-US" altLang="zh-CN" dirty="0" smtClean="0"/>
              <a:t>Algorithmic principles of</a:t>
            </a:r>
            <a:r>
              <a:rPr lang="en-US" dirty="0" smtClean="0"/>
              <a:t> </a:t>
            </a:r>
            <a:r>
              <a:rPr lang="en-US" dirty="0"/>
              <a:t>SAT/SMT</a:t>
            </a:r>
            <a:endParaRPr lang="en-US" altLang="zh-CN" dirty="0" smtClean="0"/>
          </a:p>
          <a:p>
            <a:pPr marL="0" indent="0">
              <a:buNone/>
            </a:pPr>
            <a:endParaRPr lang="en-US" altLang="zh-CN" b="1" dirty="0" smtClean="0">
              <a:solidFill>
                <a:schemeClr val="bg1">
                  <a:lumMod val="50000"/>
                </a:schemeClr>
              </a:solidFill>
            </a:endParaRPr>
          </a:p>
          <a:p>
            <a:pPr marL="0" indent="0">
              <a:buNone/>
            </a:pPr>
            <a:r>
              <a:rPr lang="en-US" altLang="zh-CN" b="1" dirty="0" smtClean="0">
                <a:solidFill>
                  <a:srgbClr val="FF0000"/>
                </a:solidFill>
              </a:rPr>
              <a:t>Friday</a:t>
            </a:r>
            <a:r>
              <a:rPr lang="en-US" altLang="zh-CN" b="1" dirty="0" smtClean="0">
                <a:solidFill>
                  <a:schemeClr val="bg1">
                    <a:lumMod val="50000"/>
                  </a:schemeClr>
                </a:solidFill>
              </a:rPr>
              <a:t> </a:t>
            </a:r>
            <a:r>
              <a:rPr lang="en-US" dirty="0" smtClean="0"/>
              <a:t>9:00am-9:45am</a:t>
            </a:r>
            <a:endParaRPr lang="en-US" b="1" dirty="0" smtClean="0">
              <a:solidFill>
                <a:schemeClr val="bg1">
                  <a:lumMod val="50000"/>
                </a:schemeClr>
              </a:solidFill>
            </a:endParaRPr>
          </a:p>
          <a:p>
            <a:pPr marL="0" indent="0">
              <a:buNone/>
            </a:pPr>
            <a:r>
              <a:rPr lang="en-US" b="1" dirty="0"/>
              <a:t>	</a:t>
            </a:r>
            <a:r>
              <a:rPr lang="en-US" dirty="0" smtClean="0">
                <a:solidFill>
                  <a:srgbClr val="FF0000"/>
                </a:solidFill>
              </a:rPr>
              <a:t>Theories, Solvers and </a:t>
            </a:r>
            <a:r>
              <a:rPr lang="en-US" b="1" dirty="0" smtClean="0">
                <a:solidFill>
                  <a:srgbClr val="FF0000"/>
                </a:solidFill>
              </a:rPr>
              <a:t>Applications</a:t>
            </a:r>
          </a:p>
        </p:txBody>
      </p:sp>
    </p:spTree>
    <p:extLst>
      <p:ext uri="{BB962C8B-B14F-4D97-AF65-F5344CB8AC3E}">
        <p14:creationId xmlns:p14="http://schemas.microsoft.com/office/powerpoint/2010/main" val="1410126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Policies</a:t>
            </a:r>
            <a:br>
              <a:rPr lang="en-US" dirty="0" smtClean="0"/>
            </a:br>
            <a:r>
              <a:rPr lang="en-US" dirty="0" smtClean="0"/>
              <a:t>What they look like in routers </a:t>
            </a:r>
            <a:endParaRPr lang="en-US" dirty="0"/>
          </a:p>
        </p:txBody>
      </p:sp>
      <p:grpSp>
        <p:nvGrpSpPr>
          <p:cNvPr id="16" name="Group 15"/>
          <p:cNvGrpSpPr/>
          <p:nvPr/>
        </p:nvGrpSpPr>
        <p:grpSpPr>
          <a:xfrm>
            <a:off x="2514600" y="3048000"/>
            <a:ext cx="6477000" cy="3657600"/>
            <a:chOff x="457200" y="1676400"/>
            <a:chExt cx="7746965" cy="4678362"/>
          </a:xfrm>
        </p:grpSpPr>
        <p:pic>
          <p:nvPicPr>
            <p:cNvPr id="17" name="Picture 16"/>
            <p:cNvPicPr>
              <a:picLocks noChangeAspect="1"/>
            </p:cNvPicPr>
            <p:nvPr/>
          </p:nvPicPr>
          <p:blipFill rotWithShape="1">
            <a:blip r:embed="rId2"/>
            <a:srcRect l="1875" t="3000" r="1875" b="4000"/>
            <a:stretch/>
          </p:blipFill>
          <p:spPr>
            <a:xfrm>
              <a:off x="457200" y="1676400"/>
              <a:ext cx="7746965" cy="4678362"/>
            </a:xfrm>
            <a:prstGeom prst="rect">
              <a:avLst/>
            </a:prstGeom>
          </p:spPr>
        </p:pic>
        <p:sp>
          <p:nvSpPr>
            <p:cNvPr id="22" name="TextBox 21"/>
            <p:cNvSpPr txBox="1"/>
            <p:nvPr/>
          </p:nvSpPr>
          <p:spPr>
            <a:xfrm>
              <a:off x="838200" y="3045321"/>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23" name="TextBox 22"/>
            <p:cNvSpPr txBox="1"/>
            <p:nvPr/>
          </p:nvSpPr>
          <p:spPr>
            <a:xfrm>
              <a:off x="3402223" y="3045321"/>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24" name="TextBox 23"/>
            <p:cNvSpPr txBox="1"/>
            <p:nvPr/>
          </p:nvSpPr>
          <p:spPr>
            <a:xfrm>
              <a:off x="6077508" y="1764268"/>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25" name="TextBox 24"/>
            <p:cNvSpPr txBox="1"/>
            <p:nvPr/>
          </p:nvSpPr>
          <p:spPr>
            <a:xfrm>
              <a:off x="6077508" y="3059668"/>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26" name="TextBox 25"/>
            <p:cNvSpPr txBox="1"/>
            <p:nvPr/>
          </p:nvSpPr>
          <p:spPr>
            <a:xfrm>
              <a:off x="6077508" y="4267200"/>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27" name="TextBox 26"/>
            <p:cNvSpPr txBox="1"/>
            <p:nvPr/>
          </p:nvSpPr>
          <p:spPr>
            <a:xfrm>
              <a:off x="2133600" y="2286000"/>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28" name="TextBox 27"/>
            <p:cNvSpPr txBox="1"/>
            <p:nvPr/>
          </p:nvSpPr>
          <p:spPr>
            <a:xfrm>
              <a:off x="7005967" y="1751714"/>
              <a:ext cx="928459" cy="369332"/>
            </a:xfrm>
            <a:prstGeom prst="rect">
              <a:avLst/>
            </a:prstGeom>
            <a:noFill/>
          </p:spPr>
          <p:txBody>
            <a:bodyPr wrap="none" rtlCol="0">
              <a:spAutoFit/>
            </a:bodyPr>
            <a:lstStyle/>
            <a:p>
              <a:pPr algn="ctr"/>
              <a:r>
                <a:rPr lang="en-US" b="1" dirty="0" smtClean="0">
                  <a:solidFill>
                    <a:schemeClr val="bg2">
                      <a:lumMod val="50000"/>
                    </a:schemeClr>
                  </a:solidFill>
                </a:rPr>
                <a:t>Policy</a:t>
              </a:r>
              <a:r>
                <a:rPr lang="en-US" b="1" dirty="0" smtClean="0">
                  <a:solidFill>
                    <a:srgbClr val="FF0000"/>
                  </a:solidFill>
                </a:rPr>
                <a:t> </a:t>
              </a:r>
              <a:endParaRPr lang="en-US" b="1" dirty="0">
                <a:solidFill>
                  <a:srgbClr val="FF0000"/>
                </a:solidFill>
              </a:endParaRPr>
            </a:p>
          </p:txBody>
        </p:sp>
        <p:sp>
          <p:nvSpPr>
            <p:cNvPr id="29" name="TextBox 28"/>
            <p:cNvSpPr txBox="1"/>
            <p:nvPr/>
          </p:nvSpPr>
          <p:spPr>
            <a:xfrm>
              <a:off x="7086600" y="3011268"/>
              <a:ext cx="928459" cy="369332"/>
            </a:xfrm>
            <a:prstGeom prst="rect">
              <a:avLst/>
            </a:prstGeom>
            <a:noFill/>
          </p:spPr>
          <p:txBody>
            <a:bodyPr wrap="none" rtlCol="0">
              <a:spAutoFit/>
            </a:bodyPr>
            <a:lstStyle/>
            <a:p>
              <a:pPr algn="ctr"/>
              <a:r>
                <a:rPr lang="en-US" b="1" dirty="0" smtClean="0">
                  <a:solidFill>
                    <a:schemeClr val="bg2">
                      <a:lumMod val="50000"/>
                    </a:schemeClr>
                  </a:solidFill>
                </a:rPr>
                <a:t>Policy</a:t>
              </a:r>
              <a:r>
                <a:rPr lang="en-US" b="1" dirty="0" smtClean="0">
                  <a:solidFill>
                    <a:srgbClr val="FF0000"/>
                  </a:solidFill>
                </a:rPr>
                <a:t> </a:t>
              </a:r>
              <a:endParaRPr lang="en-US" b="1" dirty="0">
                <a:solidFill>
                  <a:srgbClr val="FF0000"/>
                </a:solidFill>
              </a:endParaRPr>
            </a:p>
          </p:txBody>
        </p:sp>
      </p:grpSp>
      <p:graphicFrame>
        <p:nvGraphicFramePr>
          <p:cNvPr id="15" name="Content Placeholder 6"/>
          <p:cNvGraphicFramePr>
            <a:graphicFrameLocks noGrp="1"/>
          </p:cNvGraphicFramePr>
          <p:nvPr>
            <p:ph sz="half" idx="1"/>
            <p:extLst/>
          </p:nvPr>
        </p:nvGraphicFramePr>
        <p:xfrm>
          <a:off x="381000" y="2982584"/>
          <a:ext cx="6705479" cy="2504633"/>
        </p:xfrm>
        <a:graphic>
          <a:graphicData uri="http://schemas.openxmlformats.org/drawingml/2006/table">
            <a:tbl>
              <a:tblPr firstRow="1" bandRow="1">
                <a:tableStyleId>{5C22544A-7EE6-4342-B048-85BDC9FD1C3A}</a:tableStyleId>
              </a:tblPr>
              <a:tblGrid>
                <a:gridCol w="1030519"/>
                <a:gridCol w="1334791"/>
                <a:gridCol w="690482"/>
                <a:gridCol w="1578244"/>
                <a:gridCol w="986401"/>
                <a:gridCol w="1085042"/>
              </a:tblGrid>
              <a:tr h="574012">
                <a:tc>
                  <a:txBody>
                    <a:bodyPr/>
                    <a:lstStyle/>
                    <a:p>
                      <a:r>
                        <a:rPr lang="en-US" sz="2000" dirty="0" smtClean="0"/>
                        <a:t>Type</a:t>
                      </a:r>
                      <a:endParaRPr lang="en-US" sz="2000" dirty="0"/>
                    </a:p>
                  </a:txBody>
                  <a:tcPr marL="69880" marR="69880" marT="34299" marB="34299"/>
                </a:tc>
                <a:tc>
                  <a:txBody>
                    <a:bodyPr/>
                    <a:lstStyle/>
                    <a:p>
                      <a:r>
                        <a:rPr lang="en-US" sz="2000" dirty="0" err="1" smtClean="0"/>
                        <a:t>Src</a:t>
                      </a:r>
                      <a:r>
                        <a:rPr lang="en-US" sz="2000" dirty="0" smtClean="0"/>
                        <a:t/>
                      </a:r>
                      <a:br>
                        <a:rPr lang="en-US" sz="2000" dirty="0" smtClean="0"/>
                      </a:br>
                      <a:r>
                        <a:rPr lang="en-US" sz="2000" dirty="0" smtClean="0"/>
                        <a:t>Address</a:t>
                      </a:r>
                      <a:endParaRPr lang="en-US" sz="2000" dirty="0"/>
                    </a:p>
                  </a:txBody>
                  <a:tcPr marL="69880" marR="69880" marT="34299" marB="34299"/>
                </a:tc>
                <a:tc>
                  <a:txBody>
                    <a:bodyPr/>
                    <a:lstStyle/>
                    <a:p>
                      <a:r>
                        <a:rPr lang="en-US" sz="2000" dirty="0" err="1" smtClean="0"/>
                        <a:t>Src</a:t>
                      </a:r>
                      <a:r>
                        <a:rPr lang="en-US" sz="2000" dirty="0" smtClean="0"/>
                        <a:t> Port</a:t>
                      </a:r>
                      <a:endParaRPr lang="en-US" sz="2000" dirty="0"/>
                    </a:p>
                  </a:txBody>
                  <a:tcPr marL="69880" marR="69880" marT="34299" marB="34299"/>
                </a:tc>
                <a:tc>
                  <a:txBody>
                    <a:bodyPr/>
                    <a:lstStyle/>
                    <a:p>
                      <a:r>
                        <a:rPr lang="en-US" sz="2000" dirty="0" smtClean="0"/>
                        <a:t>Remote Address</a:t>
                      </a:r>
                      <a:endParaRPr lang="en-US" sz="2000" dirty="0"/>
                    </a:p>
                  </a:txBody>
                  <a:tcPr marL="69880" marR="69880" marT="34299" marB="34299"/>
                </a:tc>
                <a:tc>
                  <a:txBody>
                    <a:bodyPr/>
                    <a:lstStyle/>
                    <a:p>
                      <a:r>
                        <a:rPr lang="en-US" sz="2000" dirty="0" smtClean="0"/>
                        <a:t>Remote Port</a:t>
                      </a:r>
                      <a:endParaRPr lang="en-US" sz="2000" dirty="0"/>
                    </a:p>
                  </a:txBody>
                  <a:tcPr marL="69880" marR="69880" marT="34299" marB="34299"/>
                </a:tc>
                <a:tc>
                  <a:txBody>
                    <a:bodyPr/>
                    <a:lstStyle/>
                    <a:p>
                      <a:r>
                        <a:rPr lang="en-US" sz="2000" dirty="0" smtClean="0"/>
                        <a:t>Protocol</a:t>
                      </a:r>
                      <a:endParaRPr lang="en-US" sz="2000" dirty="0"/>
                    </a:p>
                  </a:txBody>
                  <a:tcPr marL="69880" marR="69880" marT="34299" marB="34299"/>
                </a:tc>
              </a:tr>
              <a:tr h="365287">
                <a:tc>
                  <a:txBody>
                    <a:bodyPr/>
                    <a:lstStyle/>
                    <a:p>
                      <a:r>
                        <a:rPr lang="en-US" sz="1400" b="1" dirty="0" smtClean="0">
                          <a:solidFill>
                            <a:srgbClr val="00B050"/>
                          </a:solidFill>
                        </a:rPr>
                        <a:t>Allow</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10.20.0.0/19</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157.55.252.0/22</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6</a:t>
                      </a:r>
                      <a:endParaRPr lang="en-US" sz="1400" b="1" dirty="0">
                        <a:solidFill>
                          <a:srgbClr val="00B050"/>
                        </a:solidFill>
                      </a:endParaRPr>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17</a:t>
                      </a:r>
                      <a:endParaRPr lang="en-US" sz="1400" dirty="0"/>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4</a:t>
                      </a:r>
                      <a:endParaRPr lang="en-US" sz="1400" dirty="0"/>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a:t>
                      </a:r>
                      <a:endParaRPr lang="en-US" sz="1400" dirty="0"/>
                    </a:p>
                  </a:txBody>
                  <a:tcPr marL="69880" marR="69880" marT="34299" marB="34299" anchor="ctr"/>
                </a:tc>
              </a:tr>
              <a:tr h="365287">
                <a:tc>
                  <a:txBody>
                    <a:bodyPr/>
                    <a:lstStyle/>
                    <a:p>
                      <a:r>
                        <a:rPr lang="en-US" sz="1400" dirty="0" smtClean="0">
                          <a:solidFill>
                            <a:srgbClr val="C00000"/>
                          </a:solidFill>
                        </a:rPr>
                        <a:t>Deny </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65.52.244.0/22</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4</a:t>
                      </a:r>
                      <a:endParaRPr lang="en-US" sz="1400" dirty="0">
                        <a:solidFill>
                          <a:srgbClr val="C00000"/>
                        </a:solidFill>
                      </a:endParaRPr>
                    </a:p>
                  </a:txBody>
                  <a:tcPr marL="69880" marR="69880" marT="34299" marB="34299" anchor="ctr"/>
                </a:tc>
              </a:tr>
            </a:tbl>
          </a:graphicData>
        </a:graphic>
      </p:graphicFrame>
      <p:sp>
        <p:nvSpPr>
          <p:cNvPr id="18" name="TextBox 17"/>
          <p:cNvSpPr txBox="1"/>
          <p:nvPr/>
        </p:nvSpPr>
        <p:spPr>
          <a:xfrm>
            <a:off x="191266" y="1600200"/>
            <a:ext cx="8800334" cy="923330"/>
          </a:xfrm>
          <a:prstGeom prst="rect">
            <a:avLst/>
          </a:prstGeom>
          <a:noFill/>
        </p:spPr>
        <p:txBody>
          <a:bodyPr wrap="square" rtlCol="0">
            <a:spAutoFit/>
          </a:bodyPr>
          <a:lstStyle/>
          <a:p>
            <a:r>
              <a:rPr lang="en-US" b="1" dirty="0" smtClean="0">
                <a:solidFill>
                  <a:srgbClr val="FF0000"/>
                </a:solidFill>
              </a:rPr>
              <a:t>Defense in Depth = Crypto + Policies  	            - outside IP can be spoofed</a:t>
            </a:r>
          </a:p>
          <a:p>
            <a:endParaRPr lang="en-US" b="1" dirty="0" smtClean="0">
              <a:solidFill>
                <a:srgbClr val="FF0000"/>
              </a:solidFill>
            </a:endParaRPr>
          </a:p>
          <a:p>
            <a:r>
              <a:rPr lang="en-US" b="1" dirty="0" smtClean="0">
                <a:solidFill>
                  <a:srgbClr val="FF0000"/>
                </a:solidFill>
              </a:rPr>
              <a:t>Efficient and Flexible Defense </a:t>
            </a:r>
            <a:r>
              <a:rPr lang="en-US" b="1" dirty="0">
                <a:solidFill>
                  <a:srgbClr val="FF0000"/>
                </a:solidFill>
              </a:rPr>
              <a:t>by </a:t>
            </a:r>
            <a:r>
              <a:rPr lang="en-US" b="1" dirty="0" smtClean="0">
                <a:solidFill>
                  <a:srgbClr val="FF0000"/>
                </a:solidFill>
              </a:rPr>
              <a:t>Policy only        - inside IP cannot </a:t>
            </a:r>
            <a:r>
              <a:rPr lang="en-US" b="1" dirty="0">
                <a:solidFill>
                  <a:srgbClr val="FF0000"/>
                </a:solidFill>
              </a:rPr>
              <a:t>be spoofed</a:t>
            </a:r>
          </a:p>
        </p:txBody>
      </p:sp>
    </p:spTree>
    <p:extLst>
      <p:ext uri="{BB962C8B-B14F-4D97-AF65-F5344CB8AC3E}">
        <p14:creationId xmlns:p14="http://schemas.microsoft.com/office/powerpoint/2010/main" val="237269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duotone>
              <a:prstClr val="black"/>
              <a:srgbClr val="6D2BD9">
                <a:tint val="45000"/>
                <a:satMod val="400000"/>
              </a:srgb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21588" t="20424" r="17947" b="7219"/>
          <a:stretch/>
        </p:blipFill>
        <p:spPr bwMode="auto">
          <a:xfrm>
            <a:off x="-76200" y="4913"/>
            <a:ext cx="9220200" cy="685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solidFill>
                  <a:schemeClr val="bg1"/>
                </a:solidFill>
              </a:rPr>
              <a:t>A Need for Automating </a:t>
            </a:r>
            <a:r>
              <a:rPr lang="en-US" dirty="0">
                <a:solidFill>
                  <a:schemeClr val="bg1"/>
                </a:solidFill>
              </a:rPr>
              <a:t>Policy Configuration</a:t>
            </a:r>
          </a:p>
        </p:txBody>
      </p:sp>
      <p:sp>
        <p:nvSpPr>
          <p:cNvPr id="3" name="Content Placeholder 2"/>
          <p:cNvSpPr>
            <a:spLocks noGrp="1"/>
          </p:cNvSpPr>
          <p:nvPr>
            <p:ph idx="1"/>
          </p:nvPr>
        </p:nvSpPr>
        <p:spPr>
          <a:xfrm>
            <a:off x="457200" y="1874837"/>
            <a:ext cx="8305800" cy="4830763"/>
          </a:xfrm>
        </p:spPr>
        <p:txBody>
          <a:bodyPr>
            <a:normAutofit lnSpcReduction="10000"/>
          </a:bodyPr>
          <a:lstStyle/>
          <a:p>
            <a:pPr marL="0" indent="0">
              <a:buNone/>
            </a:pPr>
            <a:r>
              <a:rPr lang="en-US" b="1" dirty="0">
                <a:solidFill>
                  <a:schemeClr val="bg1"/>
                </a:solidFill>
              </a:rPr>
              <a:t>Constantly </a:t>
            </a:r>
            <a:r>
              <a:rPr lang="en-US" b="1" dirty="0" smtClean="0">
                <a:solidFill>
                  <a:schemeClr val="bg1"/>
                </a:solidFill>
              </a:rPr>
              <a:t>growing </a:t>
            </a:r>
          </a:p>
          <a:p>
            <a:pPr marL="0" indent="0">
              <a:buNone/>
            </a:pPr>
            <a:r>
              <a:rPr lang="en-US" b="1" dirty="0" smtClean="0">
                <a:solidFill>
                  <a:schemeClr val="bg1"/>
                </a:solidFill>
              </a:rPr>
              <a:t>	</a:t>
            </a:r>
            <a:r>
              <a:rPr lang="en-US" i="1" dirty="0" smtClean="0">
                <a:solidFill>
                  <a:schemeClr val="bg1"/>
                </a:solidFill>
              </a:rPr>
              <a:t>New clusters </a:t>
            </a:r>
            <a:r>
              <a:rPr lang="en-US" i="1" dirty="0">
                <a:solidFill>
                  <a:schemeClr val="bg1"/>
                </a:solidFill>
              </a:rPr>
              <a:t>– </a:t>
            </a:r>
            <a:r>
              <a:rPr lang="en-US" i="1" dirty="0" smtClean="0">
                <a:solidFill>
                  <a:schemeClr val="bg1"/>
                </a:solidFill>
              </a:rPr>
              <a:t>“same” </a:t>
            </a:r>
            <a:r>
              <a:rPr lang="en-US" dirty="0" smtClean="0">
                <a:solidFill>
                  <a:schemeClr val="bg1"/>
                </a:solidFill>
              </a:rPr>
              <a:t>policy, but</a:t>
            </a:r>
            <a:br>
              <a:rPr lang="en-US" dirty="0" smtClean="0">
                <a:solidFill>
                  <a:schemeClr val="bg1"/>
                </a:solidFill>
              </a:rPr>
            </a:br>
            <a:r>
              <a:rPr lang="en-US" dirty="0" smtClean="0">
                <a:solidFill>
                  <a:schemeClr val="bg1"/>
                </a:solidFill>
              </a:rPr>
              <a:t>				different addresses </a:t>
            </a:r>
            <a:endParaRPr lang="en-US" b="1" dirty="0" smtClean="0"/>
          </a:p>
          <a:p>
            <a:pPr marL="0" indent="0">
              <a:buNone/>
            </a:pPr>
            <a:r>
              <a:rPr lang="en-US" b="1" dirty="0" smtClean="0">
                <a:solidFill>
                  <a:schemeClr val="bg1"/>
                </a:solidFill>
              </a:rPr>
              <a:t>Constantly changing</a:t>
            </a:r>
          </a:p>
          <a:p>
            <a:pPr marL="0" indent="0">
              <a:buNone/>
            </a:pPr>
            <a:r>
              <a:rPr lang="en-US" b="1" dirty="0">
                <a:solidFill>
                  <a:schemeClr val="bg1"/>
                </a:solidFill>
              </a:rPr>
              <a:t>	</a:t>
            </a:r>
            <a:r>
              <a:rPr lang="en-US" i="1" dirty="0" smtClean="0">
                <a:solidFill>
                  <a:schemeClr val="bg1"/>
                </a:solidFill>
              </a:rPr>
              <a:t>Hardware 	      – </a:t>
            </a:r>
            <a:r>
              <a:rPr lang="en-US" dirty="0" smtClean="0">
                <a:solidFill>
                  <a:schemeClr val="bg1"/>
                </a:solidFill>
              </a:rPr>
              <a:t>capacity, semantics</a:t>
            </a:r>
            <a:br>
              <a:rPr lang="en-US" dirty="0" smtClean="0">
                <a:solidFill>
                  <a:schemeClr val="bg1"/>
                </a:solidFill>
              </a:rPr>
            </a:br>
            <a:r>
              <a:rPr lang="en-US" dirty="0" smtClean="0">
                <a:solidFill>
                  <a:schemeClr val="bg1"/>
                </a:solidFill>
              </a:rPr>
              <a:t>	</a:t>
            </a:r>
            <a:r>
              <a:rPr lang="en-US" i="1" dirty="0" smtClean="0">
                <a:solidFill>
                  <a:schemeClr val="bg1"/>
                </a:solidFill>
              </a:rPr>
              <a:t>New Services </a:t>
            </a:r>
            <a:r>
              <a:rPr lang="en-US" i="1" dirty="0">
                <a:solidFill>
                  <a:schemeClr val="bg1"/>
                </a:solidFill>
              </a:rPr>
              <a:t> </a:t>
            </a:r>
            <a:r>
              <a:rPr lang="en-US" i="1" dirty="0" smtClean="0">
                <a:solidFill>
                  <a:schemeClr val="bg1"/>
                </a:solidFill>
              </a:rPr>
              <a:t>– </a:t>
            </a:r>
            <a:r>
              <a:rPr lang="en-US" dirty="0" smtClean="0">
                <a:solidFill>
                  <a:schemeClr val="bg1"/>
                </a:solidFill>
              </a:rPr>
              <a:t>selectively</a:t>
            </a:r>
            <a:r>
              <a:rPr lang="en-US" i="1" dirty="0" smtClean="0">
                <a:solidFill>
                  <a:schemeClr val="bg1"/>
                </a:solidFill>
              </a:rPr>
              <a:t> </a:t>
            </a:r>
            <a:r>
              <a:rPr lang="en-US" dirty="0" smtClean="0">
                <a:solidFill>
                  <a:schemeClr val="bg1"/>
                </a:solidFill>
              </a:rPr>
              <a:t>exposed</a:t>
            </a:r>
            <a:br>
              <a:rPr lang="en-US" dirty="0" smtClean="0">
                <a:solidFill>
                  <a:schemeClr val="bg1"/>
                </a:solidFill>
              </a:rPr>
            </a:br>
            <a:r>
              <a:rPr lang="en-US" dirty="0" smtClean="0">
                <a:solidFill>
                  <a:schemeClr val="bg1"/>
                </a:solidFill>
              </a:rPr>
              <a:t>	</a:t>
            </a:r>
            <a:r>
              <a:rPr lang="en-US" i="1" dirty="0" smtClean="0">
                <a:solidFill>
                  <a:schemeClr val="bg1"/>
                </a:solidFill>
              </a:rPr>
              <a:t>Patches 	      </a:t>
            </a:r>
            <a:r>
              <a:rPr lang="en-US" dirty="0" smtClean="0">
                <a:solidFill>
                  <a:schemeClr val="bg1"/>
                </a:solidFill>
              </a:rPr>
              <a:t>– to </a:t>
            </a:r>
            <a:r>
              <a:rPr lang="en-US" i="1" dirty="0" smtClean="0">
                <a:solidFill>
                  <a:schemeClr val="bg1"/>
                </a:solidFill>
              </a:rPr>
              <a:t>live site incidents</a:t>
            </a:r>
          </a:p>
          <a:p>
            <a:pPr marL="0" indent="0">
              <a:buNone/>
            </a:pPr>
            <a:r>
              <a:rPr lang="en-US" b="1" dirty="0" smtClean="0">
                <a:solidFill>
                  <a:schemeClr val="bg1"/>
                </a:solidFill>
              </a:rPr>
              <a:t>Bare metal</a:t>
            </a:r>
            <a:r>
              <a:rPr lang="en-US" i="1" dirty="0" smtClean="0">
                <a:solidFill>
                  <a:schemeClr val="bg1"/>
                </a:solidFill>
              </a:rPr>
              <a:t> </a:t>
            </a:r>
            <a:r>
              <a:rPr lang="en-US" dirty="0">
                <a:solidFill>
                  <a:schemeClr val="bg1"/>
                </a:solidFill>
              </a:rPr>
              <a:t>low-level format of </a:t>
            </a:r>
            <a:r>
              <a:rPr lang="en-US" dirty="0" smtClean="0">
                <a:solidFill>
                  <a:schemeClr val="bg1"/>
                </a:solidFill>
              </a:rPr>
              <a:t>routers are also used for policy configurations</a:t>
            </a:r>
          </a:p>
        </p:txBody>
      </p:sp>
    </p:spTree>
    <p:extLst>
      <p:ext uri="{BB962C8B-B14F-4D97-AF65-F5344CB8AC3E}">
        <p14:creationId xmlns:p14="http://schemas.microsoft.com/office/powerpoint/2010/main" val="389821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duotone>
              <a:prstClr val="black"/>
              <a:srgbClr val="6D2BD9">
                <a:tint val="45000"/>
                <a:satMod val="400000"/>
              </a:srgb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21588" t="20424" r="17947" b="7219"/>
          <a:stretch/>
        </p:blipFill>
        <p:spPr bwMode="auto">
          <a:xfrm>
            <a:off x="-76200" y="4913"/>
            <a:ext cx="9220200" cy="685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274638"/>
            <a:ext cx="8991600" cy="1143000"/>
          </a:xfrm>
        </p:spPr>
        <p:txBody>
          <a:bodyPr>
            <a:normAutofit fontScale="90000"/>
          </a:bodyPr>
          <a:lstStyle/>
          <a:p>
            <a:r>
              <a:rPr lang="en-US" dirty="0" smtClean="0">
                <a:solidFill>
                  <a:schemeClr val="bg1"/>
                </a:solidFill>
              </a:rPr>
              <a:t>Towards automation:</a:t>
            </a:r>
            <a:br>
              <a:rPr lang="en-US" dirty="0" smtClean="0">
                <a:solidFill>
                  <a:schemeClr val="bg1"/>
                </a:solidFill>
              </a:rPr>
            </a:br>
            <a:r>
              <a:rPr lang="en-US" sz="3600" dirty="0" smtClean="0">
                <a:solidFill>
                  <a:schemeClr val="bg1"/>
                </a:solidFill>
              </a:rPr>
              <a:t>Checking Policy Configuration with </a:t>
            </a:r>
            <a:r>
              <a:rPr lang="en-US" sz="3600" b="1" dirty="0" err="1" smtClean="0">
                <a:solidFill>
                  <a:srgbClr val="FFFF00"/>
                </a:solidFill>
              </a:rPr>
              <a:t>SecGuru</a:t>
            </a:r>
            <a:endParaRPr lang="en-US" sz="3600" b="1" dirty="0">
              <a:solidFill>
                <a:srgbClr val="FFFF00"/>
              </a:solidFill>
            </a:endParaRPr>
          </a:p>
        </p:txBody>
      </p:sp>
      <p:sp>
        <p:nvSpPr>
          <p:cNvPr id="3" name="Content Placeholder 2"/>
          <p:cNvSpPr>
            <a:spLocks noGrp="1"/>
          </p:cNvSpPr>
          <p:nvPr>
            <p:ph idx="1"/>
          </p:nvPr>
        </p:nvSpPr>
        <p:spPr>
          <a:xfrm>
            <a:off x="457200" y="1874837"/>
            <a:ext cx="8686800" cy="4525963"/>
          </a:xfrm>
        </p:spPr>
        <p:txBody>
          <a:bodyPr/>
          <a:lstStyle/>
          <a:p>
            <a:pPr marL="0" indent="0">
              <a:buNone/>
            </a:pPr>
            <a:r>
              <a:rPr lang="en-US" b="1" dirty="0">
                <a:solidFill>
                  <a:schemeClr val="bg1"/>
                </a:solidFill>
              </a:rPr>
              <a:t>Constantly </a:t>
            </a:r>
            <a:r>
              <a:rPr lang="en-US" b="1" dirty="0" smtClean="0">
                <a:solidFill>
                  <a:schemeClr val="bg1"/>
                </a:solidFill>
              </a:rPr>
              <a:t>growing </a:t>
            </a:r>
          </a:p>
          <a:p>
            <a:pPr marL="0" indent="0">
              <a:buNone/>
            </a:pPr>
            <a:r>
              <a:rPr lang="en-US" b="1" dirty="0" smtClean="0">
                <a:solidFill>
                  <a:schemeClr val="bg1"/>
                </a:solidFill>
              </a:rPr>
              <a:t>	</a:t>
            </a:r>
            <a:r>
              <a:rPr lang="en-US" i="1" dirty="0" smtClean="0">
                <a:solidFill>
                  <a:schemeClr val="bg1"/>
                </a:solidFill>
              </a:rPr>
              <a:t>New clusters </a:t>
            </a:r>
            <a:r>
              <a:rPr lang="en-US" i="1" dirty="0">
                <a:solidFill>
                  <a:schemeClr val="bg1"/>
                </a:solidFill>
              </a:rPr>
              <a:t>– </a:t>
            </a:r>
            <a:r>
              <a:rPr lang="en-US" i="1" dirty="0" smtClean="0">
                <a:solidFill>
                  <a:srgbClr val="FFFF00"/>
                </a:solidFill>
              </a:rPr>
              <a:t>enforce and check that </a:t>
            </a:r>
            <a:br>
              <a:rPr lang="en-US" i="1" dirty="0" smtClean="0">
                <a:solidFill>
                  <a:srgbClr val="FFFF00"/>
                </a:solidFill>
              </a:rPr>
            </a:br>
            <a:r>
              <a:rPr lang="en-US" i="1" dirty="0" smtClean="0">
                <a:solidFill>
                  <a:srgbClr val="FFFF00"/>
                </a:solidFill>
              </a:rPr>
              <a:t>			new policies are instances </a:t>
            </a:r>
            <a:br>
              <a:rPr lang="en-US" i="1" dirty="0" smtClean="0">
                <a:solidFill>
                  <a:srgbClr val="FFFF00"/>
                </a:solidFill>
              </a:rPr>
            </a:br>
            <a:r>
              <a:rPr lang="en-US" i="1" dirty="0" smtClean="0">
                <a:solidFill>
                  <a:srgbClr val="FFFF00"/>
                </a:solidFill>
              </a:rPr>
              <a:t>			of a master template (the intent) </a:t>
            </a:r>
            <a:endParaRPr lang="en-US" b="1" dirty="0" smtClean="0">
              <a:solidFill>
                <a:srgbClr val="FFFF00"/>
              </a:solidFill>
            </a:endParaRPr>
          </a:p>
          <a:p>
            <a:pPr marL="0" indent="0">
              <a:buNone/>
            </a:pPr>
            <a:r>
              <a:rPr lang="en-US" b="1" dirty="0" smtClean="0">
                <a:solidFill>
                  <a:schemeClr val="bg1"/>
                </a:solidFill>
              </a:rPr>
              <a:t>Constantly changing</a:t>
            </a:r>
          </a:p>
          <a:p>
            <a:pPr marL="0" indent="0">
              <a:buNone/>
            </a:pPr>
            <a:r>
              <a:rPr lang="en-US" b="1" dirty="0">
                <a:solidFill>
                  <a:schemeClr val="bg1"/>
                </a:solidFill>
              </a:rPr>
              <a:t>	</a:t>
            </a:r>
            <a:r>
              <a:rPr lang="en-US" i="1" dirty="0" smtClean="0">
                <a:solidFill>
                  <a:schemeClr val="bg1"/>
                </a:solidFill>
              </a:rPr>
              <a:t>Hardware 	      – </a:t>
            </a:r>
            <a:r>
              <a:rPr lang="en-US" dirty="0" smtClean="0">
                <a:solidFill>
                  <a:schemeClr val="bg1"/>
                </a:solidFill>
              </a:rPr>
              <a:t>capacity, semantics</a:t>
            </a:r>
            <a:br>
              <a:rPr lang="en-US" dirty="0" smtClean="0">
                <a:solidFill>
                  <a:schemeClr val="bg1"/>
                </a:solidFill>
              </a:rPr>
            </a:br>
            <a:r>
              <a:rPr lang="en-US" dirty="0" smtClean="0">
                <a:solidFill>
                  <a:schemeClr val="bg1"/>
                </a:solidFill>
              </a:rPr>
              <a:t>	</a:t>
            </a:r>
            <a:r>
              <a:rPr lang="en-US" i="1" dirty="0" smtClean="0">
                <a:solidFill>
                  <a:schemeClr val="bg1"/>
                </a:solidFill>
              </a:rPr>
              <a:t>New Services </a:t>
            </a:r>
            <a:r>
              <a:rPr lang="en-US" i="1" dirty="0">
                <a:solidFill>
                  <a:schemeClr val="bg1"/>
                </a:solidFill>
              </a:rPr>
              <a:t> </a:t>
            </a:r>
            <a:r>
              <a:rPr lang="en-US" i="1" dirty="0" smtClean="0">
                <a:solidFill>
                  <a:schemeClr val="bg1"/>
                </a:solidFill>
              </a:rPr>
              <a:t>– </a:t>
            </a:r>
            <a:r>
              <a:rPr lang="en-US" i="1" dirty="0" smtClean="0">
                <a:solidFill>
                  <a:srgbClr val="FFFF00"/>
                </a:solidFill>
              </a:rPr>
              <a:t>check effect of new rules </a:t>
            </a:r>
            <a:r>
              <a:rPr lang="en-US" dirty="0" smtClean="0">
                <a:solidFill>
                  <a:schemeClr val="bg1"/>
                </a:solidFill>
              </a:rPr>
              <a:t/>
            </a:r>
            <a:br>
              <a:rPr lang="en-US" dirty="0" smtClean="0">
                <a:solidFill>
                  <a:schemeClr val="bg1"/>
                </a:solidFill>
              </a:rPr>
            </a:br>
            <a:r>
              <a:rPr lang="en-US" dirty="0" smtClean="0">
                <a:solidFill>
                  <a:schemeClr val="bg1"/>
                </a:solidFill>
              </a:rPr>
              <a:t>	</a:t>
            </a:r>
            <a:r>
              <a:rPr lang="en-US" i="1" dirty="0" smtClean="0">
                <a:solidFill>
                  <a:schemeClr val="bg1"/>
                </a:solidFill>
              </a:rPr>
              <a:t>Patches 	      </a:t>
            </a:r>
            <a:r>
              <a:rPr lang="en-US" dirty="0" smtClean="0">
                <a:solidFill>
                  <a:schemeClr val="bg1"/>
                </a:solidFill>
              </a:rPr>
              <a:t>– </a:t>
            </a:r>
            <a:r>
              <a:rPr lang="en-US" i="1" dirty="0" smtClean="0">
                <a:solidFill>
                  <a:srgbClr val="FFFF00"/>
                </a:solidFill>
              </a:rPr>
              <a:t>check for regressions</a:t>
            </a:r>
            <a:endParaRPr lang="en-US" b="1" i="1" dirty="0" smtClean="0">
              <a:solidFill>
                <a:srgbClr val="FFFF00"/>
              </a:solidFill>
            </a:endParaRPr>
          </a:p>
        </p:txBody>
      </p:sp>
    </p:spTree>
    <p:extLst>
      <p:ext uri="{BB962C8B-B14F-4D97-AF65-F5344CB8AC3E}">
        <p14:creationId xmlns:p14="http://schemas.microsoft.com/office/powerpoint/2010/main" val="895062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duotone>
              <a:prstClr val="black"/>
              <a:srgbClr val="6D2BD9">
                <a:tint val="45000"/>
                <a:satMod val="400000"/>
              </a:srgb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21588" t="20424" r="17947" b="7219"/>
          <a:stretch/>
        </p:blipFill>
        <p:spPr bwMode="auto">
          <a:xfrm>
            <a:off x="-12700" y="0"/>
            <a:ext cx="9220200" cy="685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274638"/>
            <a:ext cx="8991600" cy="1143000"/>
          </a:xfrm>
        </p:spPr>
        <p:txBody>
          <a:bodyPr>
            <a:normAutofit fontScale="90000"/>
          </a:bodyPr>
          <a:lstStyle/>
          <a:p>
            <a:r>
              <a:rPr lang="en-US" dirty="0" smtClean="0">
                <a:solidFill>
                  <a:schemeClr val="bg1"/>
                </a:solidFill>
              </a:rPr>
              <a:t>Towards automation:</a:t>
            </a:r>
            <a:br>
              <a:rPr lang="en-US" dirty="0" smtClean="0">
                <a:solidFill>
                  <a:schemeClr val="bg1"/>
                </a:solidFill>
              </a:rPr>
            </a:br>
            <a:r>
              <a:rPr lang="en-US" sz="3600" dirty="0" smtClean="0">
                <a:solidFill>
                  <a:schemeClr val="bg1"/>
                </a:solidFill>
              </a:rPr>
              <a:t>Checking Policy Configuration with </a:t>
            </a:r>
            <a:r>
              <a:rPr lang="en-US" sz="3600" b="1" dirty="0" err="1" smtClean="0">
                <a:solidFill>
                  <a:srgbClr val="FFFF00"/>
                </a:solidFill>
              </a:rPr>
              <a:t>SecGuru</a:t>
            </a:r>
            <a:endParaRPr lang="en-US" sz="3600" b="1" dirty="0">
              <a:solidFill>
                <a:srgbClr val="FFFF00"/>
              </a:solidFill>
            </a:endParaRPr>
          </a:p>
        </p:txBody>
      </p:sp>
      <p:sp>
        <p:nvSpPr>
          <p:cNvPr id="3" name="Content Placeholder 2"/>
          <p:cNvSpPr>
            <a:spLocks noGrp="1"/>
          </p:cNvSpPr>
          <p:nvPr>
            <p:ph idx="1"/>
          </p:nvPr>
        </p:nvSpPr>
        <p:spPr>
          <a:xfrm>
            <a:off x="457200" y="1874837"/>
            <a:ext cx="8686800" cy="4525963"/>
          </a:xfrm>
        </p:spPr>
        <p:txBody>
          <a:bodyPr/>
          <a:lstStyle/>
          <a:p>
            <a:pPr marL="0" indent="0">
              <a:buNone/>
            </a:pPr>
            <a:r>
              <a:rPr lang="en-US" i="1" dirty="0">
                <a:solidFill>
                  <a:srgbClr val="FFFF00"/>
                </a:solidFill>
              </a:rPr>
              <a:t>E</a:t>
            </a:r>
            <a:r>
              <a:rPr lang="en-US" i="1" dirty="0" smtClean="0">
                <a:solidFill>
                  <a:srgbClr val="FFFF00"/>
                </a:solidFill>
              </a:rPr>
              <a:t>nforce and check that policies are instances </a:t>
            </a:r>
            <a:endParaRPr lang="en-US" i="1" dirty="0">
              <a:solidFill>
                <a:srgbClr val="FFFF00"/>
              </a:solidFill>
            </a:endParaRPr>
          </a:p>
          <a:p>
            <a:pPr marL="0" indent="0">
              <a:buNone/>
            </a:pPr>
            <a:r>
              <a:rPr lang="en-US" i="1" dirty="0" smtClean="0">
                <a:solidFill>
                  <a:srgbClr val="FFFF00"/>
                </a:solidFill>
              </a:rPr>
              <a:t>of a master template (the intent) </a:t>
            </a:r>
            <a:endParaRPr lang="en-US" b="1" dirty="0" smtClean="0">
              <a:solidFill>
                <a:srgbClr val="FFFF00"/>
              </a:solidFill>
            </a:endParaRPr>
          </a:p>
        </p:txBody>
      </p:sp>
      <p:sp>
        <p:nvSpPr>
          <p:cNvPr id="6" name="TextBox 5"/>
          <p:cNvSpPr txBox="1"/>
          <p:nvPr/>
        </p:nvSpPr>
        <p:spPr>
          <a:xfrm>
            <a:off x="4800600" y="3395246"/>
            <a:ext cx="765338" cy="338554"/>
          </a:xfrm>
          <a:prstGeom prst="rect">
            <a:avLst/>
          </a:prstGeom>
          <a:noFill/>
        </p:spPr>
        <p:txBody>
          <a:bodyPr wrap="none" rtlCol="0">
            <a:spAutoFit/>
          </a:bodyPr>
          <a:lstStyle/>
          <a:p>
            <a:r>
              <a:rPr lang="en-US" sz="1600" b="1" dirty="0" smtClean="0">
                <a:solidFill>
                  <a:schemeClr val="bg1"/>
                </a:solidFill>
              </a:rPr>
              <a:t>X := A</a:t>
            </a:r>
            <a:endParaRPr lang="en-US" sz="1600" b="1" dirty="0">
              <a:solidFill>
                <a:schemeClr val="bg1"/>
              </a:solidFill>
            </a:endParaRPr>
          </a:p>
        </p:txBody>
      </p:sp>
      <p:sp>
        <p:nvSpPr>
          <p:cNvPr id="8" name="Rectangle 7"/>
          <p:cNvSpPr/>
          <p:nvPr/>
        </p:nvSpPr>
        <p:spPr>
          <a:xfrm>
            <a:off x="2832099" y="3395246"/>
            <a:ext cx="1540923" cy="908530"/>
          </a:xfrm>
          <a:prstGeom prst="rect">
            <a:avLst/>
          </a:prstGeom>
          <a:solidFill>
            <a:schemeClr val="accent3">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Rules&lt;X&gt;</a:t>
            </a:r>
            <a:endParaRPr lang="en-US" b="1" dirty="0">
              <a:solidFill>
                <a:schemeClr val="tx1"/>
              </a:solidFill>
            </a:endParaRPr>
          </a:p>
        </p:txBody>
      </p:sp>
      <p:sp>
        <p:nvSpPr>
          <p:cNvPr id="9" name="Rectangle 8"/>
          <p:cNvSpPr/>
          <p:nvPr/>
        </p:nvSpPr>
        <p:spPr>
          <a:xfrm>
            <a:off x="5913819" y="3395246"/>
            <a:ext cx="1553781" cy="908530"/>
          </a:xfrm>
          <a:prstGeom prst="rect">
            <a:avLst/>
          </a:prstGeom>
          <a:solidFill>
            <a:schemeClr val="accent3">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Rules&lt;A&gt;</a:t>
            </a:r>
            <a:endParaRPr lang="en-US" sz="2000" b="1" dirty="0">
              <a:solidFill>
                <a:schemeClr val="tx1"/>
              </a:solidFill>
            </a:endParaRPr>
          </a:p>
        </p:txBody>
      </p:sp>
      <p:sp>
        <p:nvSpPr>
          <p:cNvPr id="10" name="Right Arrow 9"/>
          <p:cNvSpPr/>
          <p:nvPr/>
        </p:nvSpPr>
        <p:spPr>
          <a:xfrm>
            <a:off x="4373022" y="3722511"/>
            <a:ext cx="1525557" cy="288307"/>
          </a:xfrm>
          <a:prstGeom prst="rightArrow">
            <a:avLst/>
          </a:prstGeom>
          <a:solidFill>
            <a:schemeClr val="accent3">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40776" y="5605046"/>
            <a:ext cx="1553781" cy="908530"/>
          </a:xfrm>
          <a:prstGeom prst="rect">
            <a:avLst/>
          </a:prstGeom>
          <a:solidFill>
            <a:schemeClr val="accent3">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Rules on</a:t>
            </a:r>
          </a:p>
          <a:p>
            <a:pPr algn="ctr"/>
            <a:r>
              <a:rPr lang="en-US" sz="2000" b="1" dirty="0" smtClean="0">
                <a:solidFill>
                  <a:schemeClr val="tx1"/>
                </a:solidFill>
              </a:rPr>
              <a:t>Router</a:t>
            </a:r>
          </a:p>
        </p:txBody>
      </p:sp>
      <p:sp>
        <p:nvSpPr>
          <p:cNvPr id="13" name="Up-Down Arrow 12"/>
          <p:cNvSpPr/>
          <p:nvPr/>
        </p:nvSpPr>
        <p:spPr>
          <a:xfrm>
            <a:off x="6527800" y="4303776"/>
            <a:ext cx="270921" cy="1301270"/>
          </a:xfrm>
          <a:prstGeom prst="upDownArrow">
            <a:avLst/>
          </a:prstGeom>
          <a:solidFill>
            <a:schemeClr val="accent3">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563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duotone>
              <a:prstClr val="black"/>
              <a:srgbClr val="6D2BD9">
                <a:tint val="45000"/>
                <a:satMod val="400000"/>
              </a:srgb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21588" t="20424" r="17947" b="7219"/>
          <a:stretch/>
        </p:blipFill>
        <p:spPr bwMode="auto">
          <a:xfrm>
            <a:off x="-60960" y="7961"/>
            <a:ext cx="9220200" cy="685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274638"/>
            <a:ext cx="8991600" cy="1143000"/>
          </a:xfrm>
        </p:spPr>
        <p:txBody>
          <a:bodyPr>
            <a:normAutofit fontScale="90000"/>
          </a:bodyPr>
          <a:lstStyle/>
          <a:p>
            <a:r>
              <a:rPr lang="en-US" dirty="0" smtClean="0">
                <a:solidFill>
                  <a:schemeClr val="bg1"/>
                </a:solidFill>
              </a:rPr>
              <a:t>Towards automation:</a:t>
            </a:r>
            <a:br>
              <a:rPr lang="en-US" dirty="0" smtClean="0">
                <a:solidFill>
                  <a:schemeClr val="bg1"/>
                </a:solidFill>
              </a:rPr>
            </a:br>
            <a:r>
              <a:rPr lang="en-US" sz="3600" dirty="0" smtClean="0">
                <a:solidFill>
                  <a:schemeClr val="bg1"/>
                </a:solidFill>
              </a:rPr>
              <a:t>Checking Policy Configuration with </a:t>
            </a:r>
            <a:r>
              <a:rPr lang="en-US" sz="3600" b="1" dirty="0" err="1" smtClean="0">
                <a:solidFill>
                  <a:srgbClr val="FFFF00"/>
                </a:solidFill>
              </a:rPr>
              <a:t>SecGuru</a:t>
            </a:r>
            <a:endParaRPr lang="en-US" sz="3600" b="1" dirty="0">
              <a:solidFill>
                <a:srgbClr val="FFFF00"/>
              </a:solidFill>
            </a:endParaRPr>
          </a:p>
        </p:txBody>
      </p:sp>
      <p:sp>
        <p:nvSpPr>
          <p:cNvPr id="3" name="Content Placeholder 2"/>
          <p:cNvSpPr>
            <a:spLocks noGrp="1"/>
          </p:cNvSpPr>
          <p:nvPr>
            <p:ph idx="1"/>
          </p:nvPr>
        </p:nvSpPr>
        <p:spPr>
          <a:xfrm>
            <a:off x="457200" y="1874837"/>
            <a:ext cx="8686800" cy="4525963"/>
          </a:xfrm>
        </p:spPr>
        <p:txBody>
          <a:bodyPr/>
          <a:lstStyle/>
          <a:p>
            <a:pPr marL="0" indent="0">
              <a:buNone/>
            </a:pPr>
            <a:r>
              <a:rPr lang="en-US" i="1" dirty="0">
                <a:solidFill>
                  <a:srgbClr val="FFFF00"/>
                </a:solidFill>
              </a:rPr>
              <a:t>E</a:t>
            </a:r>
            <a:r>
              <a:rPr lang="en-US" i="1" dirty="0" smtClean="0">
                <a:solidFill>
                  <a:srgbClr val="FFFF00"/>
                </a:solidFill>
              </a:rPr>
              <a:t>nforce and check that policies satisfy contracts</a:t>
            </a:r>
            <a:endParaRPr lang="en-US" i="1" dirty="0">
              <a:solidFill>
                <a:srgbClr val="FFFF00"/>
              </a:solidFill>
            </a:endParaRPr>
          </a:p>
        </p:txBody>
      </p:sp>
      <p:sp>
        <p:nvSpPr>
          <p:cNvPr id="6" name="TextBox 5"/>
          <p:cNvSpPr txBox="1"/>
          <p:nvPr/>
        </p:nvSpPr>
        <p:spPr>
          <a:xfrm>
            <a:off x="3264184" y="4006370"/>
            <a:ext cx="765338" cy="338554"/>
          </a:xfrm>
          <a:prstGeom prst="rect">
            <a:avLst/>
          </a:prstGeom>
          <a:noFill/>
        </p:spPr>
        <p:txBody>
          <a:bodyPr wrap="none" rtlCol="0">
            <a:spAutoFit/>
          </a:bodyPr>
          <a:lstStyle/>
          <a:p>
            <a:r>
              <a:rPr lang="en-US" sz="1600" b="1" dirty="0" smtClean="0">
                <a:solidFill>
                  <a:schemeClr val="bg1"/>
                </a:solidFill>
              </a:rPr>
              <a:t>X := A</a:t>
            </a:r>
            <a:endParaRPr lang="en-US" sz="1600" b="1" dirty="0">
              <a:solidFill>
                <a:schemeClr val="bg1"/>
              </a:solidFill>
            </a:endParaRPr>
          </a:p>
        </p:txBody>
      </p:sp>
      <p:sp>
        <p:nvSpPr>
          <p:cNvPr id="7" name="TextBox 6"/>
          <p:cNvSpPr txBox="1"/>
          <p:nvPr/>
        </p:nvSpPr>
        <p:spPr>
          <a:xfrm>
            <a:off x="4671787" y="6332209"/>
            <a:ext cx="765338" cy="338554"/>
          </a:xfrm>
          <a:prstGeom prst="rect">
            <a:avLst/>
          </a:prstGeom>
          <a:noFill/>
        </p:spPr>
        <p:txBody>
          <a:bodyPr wrap="none" rtlCol="0">
            <a:spAutoFit/>
          </a:bodyPr>
          <a:lstStyle/>
          <a:p>
            <a:r>
              <a:rPr lang="en-US" sz="1600" b="1" dirty="0" smtClean="0">
                <a:solidFill>
                  <a:schemeClr val="bg1"/>
                </a:solidFill>
              </a:rPr>
              <a:t>X := A</a:t>
            </a:r>
            <a:endParaRPr lang="en-US" sz="1600" b="1" dirty="0">
              <a:solidFill>
                <a:schemeClr val="bg1"/>
              </a:solidFill>
            </a:endParaRPr>
          </a:p>
        </p:txBody>
      </p:sp>
      <p:sp>
        <p:nvSpPr>
          <p:cNvPr id="8" name="TextBox 7"/>
          <p:cNvSpPr txBox="1"/>
          <p:nvPr/>
        </p:nvSpPr>
        <p:spPr>
          <a:xfrm>
            <a:off x="4651215" y="3383156"/>
            <a:ext cx="765338" cy="338554"/>
          </a:xfrm>
          <a:prstGeom prst="rect">
            <a:avLst/>
          </a:prstGeom>
          <a:noFill/>
        </p:spPr>
        <p:txBody>
          <a:bodyPr wrap="none" rtlCol="0">
            <a:spAutoFit/>
          </a:bodyPr>
          <a:lstStyle/>
          <a:p>
            <a:r>
              <a:rPr lang="en-US" sz="1600" b="1" dirty="0" smtClean="0">
                <a:solidFill>
                  <a:schemeClr val="bg1"/>
                </a:solidFill>
              </a:rPr>
              <a:t>X := A</a:t>
            </a:r>
            <a:endParaRPr lang="en-US" sz="1600" b="1" dirty="0">
              <a:solidFill>
                <a:schemeClr val="bg1"/>
              </a:solidFill>
            </a:endParaRPr>
          </a:p>
        </p:txBody>
      </p:sp>
      <p:sp>
        <p:nvSpPr>
          <p:cNvPr id="9" name="Rectangle 8"/>
          <p:cNvSpPr/>
          <p:nvPr/>
        </p:nvSpPr>
        <p:spPr>
          <a:xfrm>
            <a:off x="2682714" y="3383156"/>
            <a:ext cx="1540923" cy="908530"/>
          </a:xfrm>
          <a:prstGeom prst="rect">
            <a:avLst/>
          </a:prstGeom>
          <a:solidFill>
            <a:schemeClr val="accent3">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Rules&lt;X&gt;</a:t>
            </a:r>
            <a:endParaRPr lang="en-US" b="1" dirty="0">
              <a:solidFill>
                <a:schemeClr val="tx1"/>
              </a:solidFill>
            </a:endParaRPr>
          </a:p>
        </p:txBody>
      </p:sp>
      <p:sp>
        <p:nvSpPr>
          <p:cNvPr id="10" name="Rectangle 9"/>
          <p:cNvSpPr/>
          <p:nvPr/>
        </p:nvSpPr>
        <p:spPr>
          <a:xfrm>
            <a:off x="5764434" y="3383156"/>
            <a:ext cx="1553781" cy="908530"/>
          </a:xfrm>
          <a:prstGeom prst="rect">
            <a:avLst/>
          </a:prstGeom>
          <a:solidFill>
            <a:schemeClr val="accent3">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Rules&lt;A&gt;</a:t>
            </a:r>
            <a:endParaRPr lang="en-US" sz="2000" b="1" dirty="0">
              <a:solidFill>
                <a:schemeClr val="tx1"/>
              </a:solidFill>
            </a:endParaRPr>
          </a:p>
        </p:txBody>
      </p:sp>
      <p:sp>
        <p:nvSpPr>
          <p:cNvPr id="11" name="Right Arrow 10"/>
          <p:cNvSpPr/>
          <p:nvPr/>
        </p:nvSpPr>
        <p:spPr>
          <a:xfrm>
            <a:off x="4223637" y="3710421"/>
            <a:ext cx="1525557" cy="288307"/>
          </a:xfrm>
          <a:prstGeom prst="rightArrow">
            <a:avLst/>
          </a:prstGeom>
          <a:solidFill>
            <a:schemeClr val="accent3">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96205" y="5592956"/>
            <a:ext cx="1709928" cy="908530"/>
          </a:xfrm>
          <a:prstGeom prst="rect">
            <a:avLst/>
          </a:prstGeom>
          <a:solidFill>
            <a:schemeClr val="accent3">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Contracts&lt;A&gt;</a:t>
            </a:r>
          </a:p>
        </p:txBody>
      </p:sp>
      <p:sp>
        <p:nvSpPr>
          <p:cNvPr id="14" name="Right Arrow 13"/>
          <p:cNvSpPr/>
          <p:nvPr/>
        </p:nvSpPr>
        <p:spPr>
          <a:xfrm>
            <a:off x="4403852" y="5875009"/>
            <a:ext cx="1292353" cy="324335"/>
          </a:xfrm>
          <a:prstGeom prst="rightArrow">
            <a:avLst/>
          </a:prstGeom>
          <a:solidFill>
            <a:schemeClr val="accent3">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54869" y="5573093"/>
            <a:ext cx="1709928" cy="908530"/>
          </a:xfrm>
          <a:prstGeom prst="rect">
            <a:avLst/>
          </a:prstGeom>
          <a:solidFill>
            <a:schemeClr val="accent3">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Contracts&lt;X&gt;</a:t>
            </a:r>
          </a:p>
        </p:txBody>
      </p:sp>
      <p:sp>
        <p:nvSpPr>
          <p:cNvPr id="17" name="Up Arrow 16"/>
          <p:cNvSpPr/>
          <p:nvPr/>
        </p:nvSpPr>
        <p:spPr>
          <a:xfrm>
            <a:off x="6397333" y="4291686"/>
            <a:ext cx="306453" cy="1281407"/>
          </a:xfrm>
          <a:prstGeom prst="upArrow">
            <a:avLst/>
          </a:prstGeom>
          <a:solidFill>
            <a:schemeClr val="accent3">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77160" y="4480718"/>
            <a:ext cx="1694695" cy="1015663"/>
          </a:xfrm>
          <a:prstGeom prst="rect">
            <a:avLst/>
          </a:prstGeom>
          <a:noFill/>
        </p:spPr>
        <p:txBody>
          <a:bodyPr wrap="none" rtlCol="0">
            <a:spAutoFit/>
          </a:bodyPr>
          <a:lstStyle/>
          <a:p>
            <a:r>
              <a:rPr lang="en-US" sz="2000" b="1" dirty="0" smtClean="0">
                <a:solidFill>
                  <a:schemeClr val="bg1"/>
                </a:solidFill>
              </a:rPr>
              <a:t>Does policy </a:t>
            </a:r>
          </a:p>
          <a:p>
            <a:r>
              <a:rPr lang="en-US" sz="2000" b="1" dirty="0">
                <a:solidFill>
                  <a:schemeClr val="bg1"/>
                </a:solidFill>
              </a:rPr>
              <a:t>s</a:t>
            </a:r>
            <a:r>
              <a:rPr lang="en-US" sz="2000" b="1" dirty="0" smtClean="0">
                <a:solidFill>
                  <a:schemeClr val="bg1"/>
                </a:solidFill>
              </a:rPr>
              <a:t>atisfy </a:t>
            </a:r>
          </a:p>
          <a:p>
            <a:r>
              <a:rPr lang="en-US" sz="2000" b="1" dirty="0" smtClean="0">
                <a:solidFill>
                  <a:schemeClr val="bg1"/>
                </a:solidFill>
              </a:rPr>
              <a:t>contracts?</a:t>
            </a:r>
          </a:p>
        </p:txBody>
      </p:sp>
    </p:spTree>
    <p:extLst>
      <p:ext uri="{BB962C8B-B14F-4D97-AF65-F5344CB8AC3E}">
        <p14:creationId xmlns:p14="http://schemas.microsoft.com/office/powerpoint/2010/main" val="2264773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duotone>
              <a:schemeClr val="bg2">
                <a:shade val="45000"/>
                <a:satMod val="135000"/>
              </a:schemeClr>
              <a:prstClr val="white"/>
            </a:duotone>
          </a:blip>
          <a:srcRect l="15898" t="6572" r="19642" b="18143"/>
          <a:stretch/>
        </p:blipFill>
        <p:spPr>
          <a:xfrm>
            <a:off x="-161169" y="-10632"/>
            <a:ext cx="9277141" cy="6772036"/>
          </a:xfrm>
          <a:prstGeom prst="rect">
            <a:avLst/>
          </a:prstGeom>
        </p:spPr>
      </p:pic>
      <p:sp>
        <p:nvSpPr>
          <p:cNvPr id="2" name="Title 1"/>
          <p:cNvSpPr>
            <a:spLocks noGrp="1"/>
          </p:cNvSpPr>
          <p:nvPr>
            <p:ph type="title"/>
          </p:nvPr>
        </p:nvSpPr>
        <p:spPr/>
        <p:txBody>
          <a:bodyPr/>
          <a:lstStyle/>
          <a:p>
            <a:r>
              <a:rPr lang="en-US" dirty="0"/>
              <a:t>Policies as </a:t>
            </a:r>
            <a:r>
              <a:rPr lang="en-US" dirty="0" smtClean="0"/>
              <a:t>Bit-Vector Formulas</a:t>
            </a:r>
            <a:endParaRPr lang="en-US" dirty="0"/>
          </a:p>
        </p:txBody>
      </p:sp>
      <p:sp>
        <p:nvSpPr>
          <p:cNvPr id="4" name="Content Placeholder 10"/>
          <p:cNvSpPr>
            <a:spLocks noGrp="1"/>
          </p:cNvSpPr>
          <p:nvPr>
            <p:ph sz="half" idx="4294967295"/>
          </p:nvPr>
        </p:nvSpPr>
        <p:spPr>
          <a:xfrm>
            <a:off x="5562600" y="4495800"/>
            <a:ext cx="3352800" cy="743144"/>
          </a:xfrm>
          <a:prstGeom prst="rect">
            <a:avLst/>
          </a:prstGeom>
        </p:spPr>
        <p:txBody>
          <a:bodyPr>
            <a:normAutofit/>
          </a:bodyPr>
          <a:lstStyle/>
          <a:p>
            <a:pPr marL="0" indent="0">
              <a:buNone/>
            </a:pPr>
            <a:r>
              <a:rPr lang="en-US" sz="1800" b="1" dirty="0"/>
              <a:t>IP, Port, and </a:t>
            </a:r>
            <a:r>
              <a:rPr lang="en-US" sz="1800" b="1" dirty="0" smtClean="0"/>
              <a:t>Protocol: </a:t>
            </a:r>
            <a:r>
              <a:rPr lang="en-US" sz="1800" dirty="0" smtClean="0">
                <a:solidFill>
                  <a:srgbClr val="FF0000"/>
                </a:solidFill>
              </a:rPr>
              <a:t>bit vectors   </a:t>
            </a:r>
            <a:r>
              <a:rPr lang="en-US" sz="1800" dirty="0" smtClean="0"/>
              <a:t/>
            </a:r>
            <a:br>
              <a:rPr lang="en-US" sz="1800" dirty="0" smtClean="0"/>
            </a:br>
            <a:r>
              <a:rPr lang="en-US" sz="1800" b="1" dirty="0" smtClean="0"/>
              <a:t>Policy: </a:t>
            </a:r>
            <a:r>
              <a:rPr lang="en-US" sz="1800" dirty="0" smtClean="0">
                <a:solidFill>
                  <a:srgbClr val="FF0000"/>
                </a:solidFill>
              </a:rPr>
              <a:t>Bit-vector logic</a:t>
            </a:r>
            <a:endParaRPr lang="en-US" sz="1800" dirty="0">
              <a:solidFill>
                <a:srgbClr val="FF0000"/>
              </a:solidFill>
            </a:endParaRPr>
          </a:p>
        </p:txBody>
      </p:sp>
      <p:graphicFrame>
        <p:nvGraphicFramePr>
          <p:cNvPr id="5" name="Content Placeholder 6"/>
          <p:cNvGraphicFramePr>
            <a:graphicFrameLocks noGrp="1"/>
          </p:cNvGraphicFramePr>
          <p:nvPr>
            <p:ph sz="half" idx="1"/>
            <p:extLst/>
          </p:nvPr>
        </p:nvGraphicFramePr>
        <p:xfrm>
          <a:off x="762000" y="1561401"/>
          <a:ext cx="6705479" cy="2504633"/>
        </p:xfrm>
        <a:graphic>
          <a:graphicData uri="http://schemas.openxmlformats.org/drawingml/2006/table">
            <a:tbl>
              <a:tblPr firstRow="1" bandRow="1">
                <a:tableStyleId>{5C22544A-7EE6-4342-B048-85BDC9FD1C3A}</a:tableStyleId>
              </a:tblPr>
              <a:tblGrid>
                <a:gridCol w="1030519"/>
                <a:gridCol w="1334791"/>
                <a:gridCol w="690482"/>
                <a:gridCol w="1578244"/>
                <a:gridCol w="986401"/>
                <a:gridCol w="1085042"/>
              </a:tblGrid>
              <a:tr h="574012">
                <a:tc>
                  <a:txBody>
                    <a:bodyPr/>
                    <a:lstStyle/>
                    <a:p>
                      <a:r>
                        <a:rPr lang="en-US" sz="2000" dirty="0" smtClean="0"/>
                        <a:t>Type</a:t>
                      </a:r>
                      <a:endParaRPr lang="en-US" sz="2000" dirty="0"/>
                    </a:p>
                  </a:txBody>
                  <a:tcPr marL="69880" marR="69880" marT="34299" marB="34299"/>
                </a:tc>
                <a:tc>
                  <a:txBody>
                    <a:bodyPr/>
                    <a:lstStyle/>
                    <a:p>
                      <a:r>
                        <a:rPr lang="en-US" sz="2000" dirty="0" err="1" smtClean="0"/>
                        <a:t>Src</a:t>
                      </a:r>
                      <a:r>
                        <a:rPr lang="en-US" sz="2000" dirty="0" smtClean="0"/>
                        <a:t/>
                      </a:r>
                      <a:br>
                        <a:rPr lang="en-US" sz="2000" dirty="0" smtClean="0"/>
                      </a:br>
                      <a:r>
                        <a:rPr lang="en-US" sz="2000" dirty="0" smtClean="0"/>
                        <a:t>Address</a:t>
                      </a:r>
                      <a:endParaRPr lang="en-US" sz="2000" dirty="0"/>
                    </a:p>
                  </a:txBody>
                  <a:tcPr marL="69880" marR="69880" marT="34299" marB="34299"/>
                </a:tc>
                <a:tc>
                  <a:txBody>
                    <a:bodyPr/>
                    <a:lstStyle/>
                    <a:p>
                      <a:r>
                        <a:rPr lang="en-US" sz="2000" dirty="0" err="1" smtClean="0"/>
                        <a:t>Src</a:t>
                      </a:r>
                      <a:r>
                        <a:rPr lang="en-US" sz="2000" dirty="0" smtClean="0"/>
                        <a:t> Port</a:t>
                      </a:r>
                      <a:endParaRPr lang="en-US" sz="2000" dirty="0"/>
                    </a:p>
                  </a:txBody>
                  <a:tcPr marL="69880" marR="69880" marT="34299" marB="34299"/>
                </a:tc>
                <a:tc>
                  <a:txBody>
                    <a:bodyPr/>
                    <a:lstStyle/>
                    <a:p>
                      <a:r>
                        <a:rPr lang="en-US" sz="2000" dirty="0" smtClean="0"/>
                        <a:t>Remote Address</a:t>
                      </a:r>
                      <a:endParaRPr lang="en-US" sz="2000" dirty="0"/>
                    </a:p>
                  </a:txBody>
                  <a:tcPr marL="69880" marR="69880" marT="34299" marB="34299"/>
                </a:tc>
                <a:tc>
                  <a:txBody>
                    <a:bodyPr/>
                    <a:lstStyle/>
                    <a:p>
                      <a:r>
                        <a:rPr lang="en-US" sz="2000" dirty="0" smtClean="0"/>
                        <a:t>Remote Port</a:t>
                      </a:r>
                      <a:endParaRPr lang="en-US" sz="2000" dirty="0"/>
                    </a:p>
                  </a:txBody>
                  <a:tcPr marL="69880" marR="69880" marT="34299" marB="34299"/>
                </a:tc>
                <a:tc>
                  <a:txBody>
                    <a:bodyPr/>
                    <a:lstStyle/>
                    <a:p>
                      <a:r>
                        <a:rPr lang="en-US" sz="2000" dirty="0" smtClean="0"/>
                        <a:t>Protocol</a:t>
                      </a:r>
                      <a:endParaRPr lang="en-US" sz="2000" dirty="0"/>
                    </a:p>
                  </a:txBody>
                  <a:tcPr marL="69880" marR="69880" marT="34299" marB="34299"/>
                </a:tc>
              </a:tr>
              <a:tr h="365287">
                <a:tc>
                  <a:txBody>
                    <a:bodyPr/>
                    <a:lstStyle/>
                    <a:p>
                      <a:r>
                        <a:rPr lang="en-US" sz="1400" b="1" dirty="0" smtClean="0">
                          <a:solidFill>
                            <a:srgbClr val="00B050"/>
                          </a:solidFill>
                        </a:rPr>
                        <a:t>Allow</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10.20.0.0/19</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157.55.252.0/22</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6</a:t>
                      </a:r>
                      <a:endParaRPr lang="en-US" sz="1400" b="1" dirty="0">
                        <a:solidFill>
                          <a:srgbClr val="00B050"/>
                        </a:solidFill>
                      </a:endParaRPr>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17</a:t>
                      </a:r>
                      <a:endParaRPr lang="en-US" sz="1400" dirty="0"/>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4</a:t>
                      </a:r>
                      <a:endParaRPr lang="en-US" sz="1400" dirty="0"/>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a:t>
                      </a:r>
                      <a:endParaRPr lang="en-US" sz="1400" dirty="0"/>
                    </a:p>
                  </a:txBody>
                  <a:tcPr marL="69880" marR="69880" marT="34299" marB="34299" anchor="ctr"/>
                </a:tc>
              </a:tr>
              <a:tr h="365287">
                <a:tc>
                  <a:txBody>
                    <a:bodyPr/>
                    <a:lstStyle/>
                    <a:p>
                      <a:r>
                        <a:rPr lang="en-US" sz="1400" dirty="0" smtClean="0">
                          <a:solidFill>
                            <a:srgbClr val="C00000"/>
                          </a:solidFill>
                        </a:rPr>
                        <a:t>Deny </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65.52.244.0/22</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4</a:t>
                      </a:r>
                      <a:endParaRPr lang="en-US" sz="1400" dirty="0">
                        <a:solidFill>
                          <a:srgbClr val="C00000"/>
                        </a:solidFill>
                      </a:endParaRPr>
                    </a:p>
                  </a:txBody>
                  <a:tcPr marL="69880" marR="69880" marT="34299" marB="34299" anchor="ctr"/>
                </a:tc>
              </a:tr>
            </a:tbl>
          </a:graphicData>
        </a:graphic>
      </p:graphicFrame>
      <mc:AlternateContent xmlns:mc="http://schemas.openxmlformats.org/markup-compatibility/2006" xmlns:a14="http://schemas.microsoft.com/office/drawing/2010/main">
        <mc:Choice Requires="a14">
          <p:sp>
            <p:nvSpPr>
              <p:cNvPr id="6" name="Content Placeholder 9"/>
              <p:cNvSpPr txBox="1">
                <a:spLocks/>
              </p:cNvSpPr>
              <p:nvPr/>
            </p:nvSpPr>
            <p:spPr>
              <a:xfrm>
                <a:off x="152400" y="4248135"/>
                <a:ext cx="4724400" cy="1695673"/>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5454" lvl="1" indent="0" defTabSz="914400">
                  <a:buFont typeface="Arial" charset="0"/>
                  <a:buNone/>
                </a:pPr>
                <a:r>
                  <a:rPr lang="en-US" sz="1400" i="1" dirty="0" smtClean="0">
                    <a:solidFill>
                      <a:srgbClr val="00B050"/>
                    </a:solidFill>
                    <a:latin typeface="Cambria Math"/>
                  </a:rPr>
                  <a:t/>
                </a:r>
                <a:br>
                  <a:rPr lang="en-US" sz="1400" i="1" dirty="0" smtClean="0">
                    <a:solidFill>
                      <a:srgbClr val="00B050"/>
                    </a:solidFill>
                    <a:latin typeface="Cambria Math"/>
                  </a:rPr>
                </a:br>
                <a14:m>
                  <m:oMathPara xmlns:m="http://schemas.openxmlformats.org/officeDocument/2006/math">
                    <m:oMathParaPr>
                      <m:jc m:val="left"/>
                    </m:oMathParaPr>
                    <m:oMath xmlns:m="http://schemas.openxmlformats.org/officeDocument/2006/math">
                      <m:r>
                        <a:rPr lang="en-US" sz="1400" b="1" i="1" smtClean="0">
                          <a:solidFill>
                            <a:srgbClr val="00B050"/>
                          </a:solidFill>
                          <a:latin typeface="Cambria Math"/>
                        </a:rPr>
                        <m:t> </m:t>
                      </m:r>
                    </m:oMath>
                  </m:oMathPara>
                </a14:m>
                <a:endParaRPr lang="en-US" sz="1400" b="1" i="1" dirty="0" smtClean="0">
                  <a:solidFill>
                    <a:srgbClr val="00B050"/>
                  </a:solidFill>
                  <a:latin typeface="Cambria Math"/>
                </a:endParaRPr>
              </a:p>
              <a:p>
                <a:pPr marL="0" indent="0" defTabSz="914400">
                  <a:buFont typeface="Arial" charset="0"/>
                  <a:buNone/>
                </a:pPr>
                <a14:m>
                  <m:oMathPara xmlns:m="http://schemas.openxmlformats.org/officeDocument/2006/math">
                    <m:oMathParaPr>
                      <m:jc m:val="center"/>
                    </m:oMathParaPr>
                    <m:oMath xmlns:m="http://schemas.openxmlformats.org/officeDocument/2006/math">
                      <m:m>
                        <m:mPr>
                          <m:mcs>
                            <m:mc>
                              <m:mcPr>
                                <m:count m:val="2"/>
                                <m:mcJc m:val="center"/>
                              </m:mcPr>
                            </m:mc>
                          </m:mcs>
                          <m:ctrlPr>
                            <a:rPr lang="en-US" sz="1600" b="1" i="1" smtClean="0">
                              <a:latin typeface="Cambria Math" panose="02040503050406030204" pitchFamily="18" charset="0"/>
                            </a:rPr>
                          </m:ctrlPr>
                        </m:mPr>
                        <m:mr>
                          <m:e>
                            <m:r>
                              <m:rPr>
                                <m:nor/>
                              </m:rPr>
                              <a:rPr lang="en-US" sz="1600" b="1" i="1" dirty="0">
                                <a:solidFill>
                                  <a:srgbClr val="00B050"/>
                                </a:solidFill>
                                <a:latin typeface="Cambria Math"/>
                              </a:rPr>
                              <m:t>Allow</m:t>
                            </m:r>
                            <m:r>
                              <m:rPr>
                                <m:nor/>
                              </m:rPr>
                              <a:rPr lang="en-US" sz="1600" b="1" i="1" dirty="0">
                                <a:solidFill>
                                  <a:srgbClr val="00B050"/>
                                </a:solidFill>
                                <a:latin typeface="Cambria Math"/>
                              </a:rPr>
                              <m:t>:</m:t>
                            </m:r>
                          </m:e>
                          <m:e>
                            <m:eqArr>
                              <m:eqArrPr>
                                <m:ctrlPr>
                                  <a:rPr lang="en-US" sz="1600" b="1" i="1">
                                    <a:solidFill>
                                      <a:srgbClr val="00B050"/>
                                    </a:solidFill>
                                    <a:latin typeface="Cambria Math" panose="02040503050406030204" pitchFamily="18" charset="0"/>
                                  </a:rPr>
                                </m:ctrlPr>
                              </m:eqArrPr>
                              <m:e>
                                <m:d>
                                  <m:dPr>
                                    <m:ctrlPr>
                                      <a:rPr lang="en-US" sz="1600" b="1" i="1">
                                        <a:solidFill>
                                          <a:srgbClr val="00B050"/>
                                        </a:solidFill>
                                        <a:latin typeface="Cambria Math" panose="02040503050406030204" pitchFamily="18" charset="0"/>
                                      </a:rPr>
                                    </m:ctrlPr>
                                  </m:dPr>
                                  <m:e>
                                    <m:r>
                                      <a:rPr lang="en-US" sz="1600" b="1" i="1">
                                        <a:solidFill>
                                          <a:srgbClr val="00B050"/>
                                        </a:solidFill>
                                        <a:latin typeface="Cambria Math"/>
                                      </a:rPr>
                                      <m:t>𝟏𝟎</m:t>
                                    </m:r>
                                    <m:r>
                                      <a:rPr lang="en-US" sz="1600" b="1" i="1">
                                        <a:solidFill>
                                          <a:srgbClr val="00B050"/>
                                        </a:solidFill>
                                        <a:latin typeface="Cambria Math"/>
                                      </a:rPr>
                                      <m:t>.</m:t>
                                    </m:r>
                                    <m:r>
                                      <a:rPr lang="en-US" sz="1600" b="1" i="1">
                                        <a:solidFill>
                                          <a:srgbClr val="00B050"/>
                                        </a:solidFill>
                                        <a:latin typeface="Cambria Math"/>
                                      </a:rPr>
                                      <m:t>𝟐𝟎</m:t>
                                    </m:r>
                                    <m:r>
                                      <a:rPr lang="en-US" sz="1600" b="1" i="1">
                                        <a:solidFill>
                                          <a:srgbClr val="00B050"/>
                                        </a:solidFill>
                                        <a:latin typeface="Cambria Math"/>
                                      </a:rPr>
                                      <m:t>.</m:t>
                                    </m:r>
                                    <m:r>
                                      <a:rPr lang="en-US" sz="1600" b="1" i="1">
                                        <a:solidFill>
                                          <a:srgbClr val="00B050"/>
                                        </a:solidFill>
                                        <a:latin typeface="Cambria Math"/>
                                      </a:rPr>
                                      <m:t>𝟎</m:t>
                                    </m:r>
                                    <m:r>
                                      <a:rPr lang="en-US" sz="1600" b="1" i="1">
                                        <a:solidFill>
                                          <a:srgbClr val="00B050"/>
                                        </a:solidFill>
                                        <a:latin typeface="Cambria Math"/>
                                      </a:rPr>
                                      <m:t>.</m:t>
                                    </m:r>
                                    <m:r>
                                      <a:rPr lang="en-US" sz="1600" b="1" i="1">
                                        <a:solidFill>
                                          <a:srgbClr val="00B050"/>
                                        </a:solidFill>
                                        <a:latin typeface="Cambria Math"/>
                                      </a:rPr>
                                      <m:t>𝟎</m:t>
                                    </m:r>
                                    <m:r>
                                      <a:rPr lang="en-US" sz="1600" b="1" i="1">
                                        <a:solidFill>
                                          <a:srgbClr val="00B050"/>
                                        </a:solidFill>
                                        <a:latin typeface="Cambria Math"/>
                                      </a:rPr>
                                      <m:t>≤</m:t>
                                    </m:r>
                                    <m:r>
                                      <a:rPr lang="en-US" sz="1600" b="1" i="1">
                                        <a:solidFill>
                                          <a:srgbClr val="00B050"/>
                                        </a:solidFill>
                                        <a:latin typeface="Cambria Math"/>
                                      </a:rPr>
                                      <m:t>𝒔𝒓𝒄𝑰𝒑</m:t>
                                    </m:r>
                                    <m:r>
                                      <a:rPr lang="en-US" sz="1600" b="1" i="1">
                                        <a:solidFill>
                                          <a:srgbClr val="00B050"/>
                                        </a:solidFill>
                                        <a:latin typeface="Cambria Math"/>
                                      </a:rPr>
                                      <m:t> </m:t>
                                    </m:r>
                                    <m:r>
                                      <a:rPr lang="en-US" sz="1600" b="1" i="1">
                                        <a:solidFill>
                                          <a:srgbClr val="00B050"/>
                                        </a:solidFill>
                                        <a:latin typeface="Cambria Math"/>
                                      </a:rPr>
                                      <m:t>𝟏𝟎</m:t>
                                    </m:r>
                                    <m:r>
                                      <a:rPr lang="en-US" sz="1600" b="1" i="1">
                                        <a:solidFill>
                                          <a:srgbClr val="00B050"/>
                                        </a:solidFill>
                                        <a:latin typeface="Cambria Math"/>
                                      </a:rPr>
                                      <m:t>.</m:t>
                                    </m:r>
                                    <m:r>
                                      <a:rPr lang="en-US" sz="1600" b="1" i="1">
                                        <a:solidFill>
                                          <a:srgbClr val="00B050"/>
                                        </a:solidFill>
                                        <a:latin typeface="Cambria Math"/>
                                      </a:rPr>
                                      <m:t>𝟐𝟎</m:t>
                                    </m:r>
                                    <m:r>
                                      <a:rPr lang="en-US" sz="1600" b="1" i="1">
                                        <a:solidFill>
                                          <a:srgbClr val="00B050"/>
                                        </a:solidFill>
                                        <a:latin typeface="Cambria Math"/>
                                      </a:rPr>
                                      <m:t>.</m:t>
                                    </m:r>
                                    <m:r>
                                      <a:rPr lang="en-US" sz="1600" b="1" i="1">
                                        <a:solidFill>
                                          <a:srgbClr val="00B050"/>
                                        </a:solidFill>
                                        <a:latin typeface="Cambria Math"/>
                                      </a:rPr>
                                      <m:t>𝟑𝟏</m:t>
                                    </m:r>
                                    <m:r>
                                      <a:rPr lang="en-US" sz="1600" b="1" i="1">
                                        <a:solidFill>
                                          <a:srgbClr val="00B050"/>
                                        </a:solidFill>
                                        <a:latin typeface="Cambria Math"/>
                                      </a:rPr>
                                      <m:t>.</m:t>
                                    </m:r>
                                    <m:r>
                                      <a:rPr lang="en-US" sz="1600" b="1" i="1">
                                        <a:solidFill>
                                          <a:srgbClr val="00B050"/>
                                        </a:solidFill>
                                        <a:latin typeface="Cambria Math"/>
                                      </a:rPr>
                                      <m:t>𝟐𝟓𝟓</m:t>
                                    </m:r>
                                  </m:e>
                                </m:d>
                                <m:r>
                                  <a:rPr lang="en-US" sz="1600" b="1" i="1">
                                    <a:solidFill>
                                      <a:srgbClr val="00B050"/>
                                    </a:solidFill>
                                    <a:latin typeface="Cambria Math"/>
                                  </a:rPr>
                                  <m:t> ˄</m:t>
                                </m:r>
                                <m:r>
                                  <m:rPr>
                                    <m:nor/>
                                  </m:rPr>
                                  <a:rPr lang="en-US" sz="1600" b="1" i="1" dirty="0">
                                    <a:solidFill>
                                      <a:srgbClr val="00B050"/>
                                    </a:solidFill>
                                    <a:latin typeface="Cambria Math"/>
                                  </a:rPr>
                                  <m:t> </m:t>
                                </m:r>
                                <m:r>
                                  <a:rPr lang="en-US" sz="1600" b="1" i="1">
                                    <a:solidFill>
                                      <a:srgbClr val="00B050"/>
                                    </a:solidFill>
                                    <a:latin typeface="Cambria Math"/>
                                  </a:rPr>
                                  <m:t> </m:t>
                                </m:r>
                              </m:e>
                              <m:e>
                                <m:d>
                                  <m:dPr>
                                    <m:ctrlPr>
                                      <a:rPr lang="en-US" sz="1600" b="1" i="1">
                                        <a:solidFill>
                                          <a:srgbClr val="00B050"/>
                                        </a:solidFill>
                                        <a:latin typeface="Cambria Math" panose="02040503050406030204" pitchFamily="18" charset="0"/>
                                      </a:rPr>
                                    </m:ctrlPr>
                                  </m:dPr>
                                  <m:e>
                                    <m:r>
                                      <a:rPr lang="en-US" sz="1600" b="1" i="1">
                                        <a:solidFill>
                                          <a:srgbClr val="00B050"/>
                                        </a:solidFill>
                                        <a:latin typeface="Cambria Math"/>
                                      </a:rPr>
                                      <m:t>𝟏𝟓𝟕</m:t>
                                    </m:r>
                                    <m:r>
                                      <a:rPr lang="en-US" sz="1600" b="1" i="1">
                                        <a:solidFill>
                                          <a:srgbClr val="00B050"/>
                                        </a:solidFill>
                                        <a:latin typeface="Cambria Math"/>
                                      </a:rPr>
                                      <m:t>.</m:t>
                                    </m:r>
                                    <m:r>
                                      <a:rPr lang="en-US" sz="1600" b="1" i="1">
                                        <a:solidFill>
                                          <a:srgbClr val="00B050"/>
                                        </a:solidFill>
                                        <a:latin typeface="Cambria Math"/>
                                      </a:rPr>
                                      <m:t>𝟓𝟓</m:t>
                                    </m:r>
                                    <m:r>
                                      <a:rPr lang="en-US" sz="1600" b="1" i="1">
                                        <a:solidFill>
                                          <a:srgbClr val="00B050"/>
                                        </a:solidFill>
                                        <a:latin typeface="Cambria Math"/>
                                      </a:rPr>
                                      <m:t>.</m:t>
                                    </m:r>
                                    <m:r>
                                      <a:rPr lang="en-US" sz="1600" b="1" i="1">
                                        <a:solidFill>
                                          <a:srgbClr val="00B050"/>
                                        </a:solidFill>
                                        <a:latin typeface="Cambria Math"/>
                                      </a:rPr>
                                      <m:t>𝟐𝟓𝟐</m:t>
                                    </m:r>
                                    <m:r>
                                      <a:rPr lang="en-US" sz="1600" b="1" i="1">
                                        <a:solidFill>
                                          <a:srgbClr val="00B050"/>
                                        </a:solidFill>
                                        <a:latin typeface="Cambria Math"/>
                                      </a:rPr>
                                      <m:t>.</m:t>
                                    </m:r>
                                    <m:r>
                                      <a:rPr lang="en-US" sz="1600" b="1" i="1">
                                        <a:solidFill>
                                          <a:srgbClr val="00B050"/>
                                        </a:solidFill>
                                        <a:latin typeface="Cambria Math"/>
                                      </a:rPr>
                                      <m:t>𝟎</m:t>
                                    </m:r>
                                    <m:r>
                                      <a:rPr lang="en-US" sz="1600" b="1" i="1">
                                        <a:solidFill>
                                          <a:srgbClr val="00B050"/>
                                        </a:solidFill>
                                        <a:latin typeface="Cambria Math"/>
                                      </a:rPr>
                                      <m:t>≤</m:t>
                                    </m:r>
                                    <m:r>
                                      <a:rPr lang="en-US" sz="1600" b="1" i="1">
                                        <a:solidFill>
                                          <a:srgbClr val="00B050"/>
                                        </a:solidFill>
                                        <a:latin typeface="Cambria Math"/>
                                      </a:rPr>
                                      <m:t>𝒅𝒔𝒕𝑰𝒑</m:t>
                                    </m:r>
                                    <m:r>
                                      <a:rPr lang="en-US" sz="1600" b="1" i="1">
                                        <a:solidFill>
                                          <a:srgbClr val="00B050"/>
                                        </a:solidFill>
                                        <a:latin typeface="Cambria Math"/>
                                      </a:rPr>
                                      <m:t>≤</m:t>
                                    </m:r>
                                    <m:r>
                                      <a:rPr lang="en-US" sz="1600" b="1" i="1">
                                        <a:solidFill>
                                          <a:srgbClr val="00B050"/>
                                        </a:solidFill>
                                        <a:latin typeface="Cambria Math"/>
                                      </a:rPr>
                                      <m:t>𝟏𝟓𝟕</m:t>
                                    </m:r>
                                    <m:r>
                                      <a:rPr lang="en-US" sz="1600" b="1" i="1">
                                        <a:solidFill>
                                          <a:srgbClr val="00B050"/>
                                        </a:solidFill>
                                        <a:latin typeface="Cambria Math"/>
                                      </a:rPr>
                                      <m:t>.</m:t>
                                    </m:r>
                                    <m:r>
                                      <a:rPr lang="en-US" sz="1600" b="1" i="1">
                                        <a:solidFill>
                                          <a:srgbClr val="00B050"/>
                                        </a:solidFill>
                                        <a:latin typeface="Cambria Math"/>
                                      </a:rPr>
                                      <m:t>𝟓𝟓</m:t>
                                    </m:r>
                                    <m:r>
                                      <a:rPr lang="en-US" sz="1600" b="1" i="1">
                                        <a:solidFill>
                                          <a:srgbClr val="00B050"/>
                                        </a:solidFill>
                                        <a:latin typeface="Cambria Math"/>
                                      </a:rPr>
                                      <m:t>.</m:t>
                                    </m:r>
                                    <m:r>
                                      <a:rPr lang="en-US" sz="1600" b="1" i="1">
                                        <a:solidFill>
                                          <a:srgbClr val="00B050"/>
                                        </a:solidFill>
                                        <a:latin typeface="Cambria Math"/>
                                      </a:rPr>
                                      <m:t>𝟐𝟓𝟐</m:t>
                                    </m:r>
                                    <m:r>
                                      <a:rPr lang="en-US" sz="1600" b="1" i="1">
                                        <a:solidFill>
                                          <a:srgbClr val="00B050"/>
                                        </a:solidFill>
                                        <a:latin typeface="Cambria Math"/>
                                      </a:rPr>
                                      <m:t>.</m:t>
                                    </m:r>
                                    <m:r>
                                      <a:rPr lang="en-US" sz="1600" b="1" i="1">
                                        <a:solidFill>
                                          <a:srgbClr val="00B050"/>
                                        </a:solidFill>
                                        <a:latin typeface="Cambria Math"/>
                                      </a:rPr>
                                      <m:t>𝟐𝟓𝟓</m:t>
                                    </m:r>
                                  </m:e>
                                </m:d>
                                <m:r>
                                  <a:rPr lang="en-US" sz="1600" b="1" i="1">
                                    <a:solidFill>
                                      <a:srgbClr val="00B050"/>
                                    </a:solidFill>
                                    <a:latin typeface="Cambria Math"/>
                                  </a:rPr>
                                  <m:t> ˄ </m:t>
                                </m:r>
                                <m:r>
                                  <m:rPr>
                                    <m:nor/>
                                  </m:rPr>
                                  <a:rPr lang="en-US" sz="1600" b="1" i="1" dirty="0">
                                    <a:solidFill>
                                      <a:srgbClr val="00B050"/>
                                    </a:solidFill>
                                    <a:latin typeface="Cambria Math"/>
                                  </a:rPr>
                                  <m:t> </m:t>
                                </m:r>
                              </m:e>
                              <m:e>
                                <m:r>
                                  <a:rPr lang="en-US" sz="1600" b="1" i="1" dirty="0">
                                    <a:solidFill>
                                      <a:srgbClr val="00B050"/>
                                    </a:solidFill>
                                    <a:latin typeface="Cambria Math"/>
                                  </a:rPr>
                                  <m:t>   </m:t>
                                </m:r>
                                <m:d>
                                  <m:dPr>
                                    <m:ctrlPr>
                                      <a:rPr lang="en-US" sz="1600" b="1" i="1">
                                        <a:solidFill>
                                          <a:srgbClr val="00B050"/>
                                        </a:solidFill>
                                        <a:latin typeface="Cambria Math" panose="02040503050406030204" pitchFamily="18" charset="0"/>
                                      </a:rPr>
                                    </m:ctrlPr>
                                  </m:dPr>
                                  <m:e>
                                    <m:r>
                                      <a:rPr lang="en-US" sz="1600" b="1" i="1">
                                        <a:solidFill>
                                          <a:srgbClr val="00B050"/>
                                        </a:solidFill>
                                        <a:latin typeface="Cambria Math"/>
                                      </a:rPr>
                                      <m:t>𝒑𝒓𝒐𝒕𝒐𝒄𝒐𝒍</m:t>
                                    </m:r>
                                    <m:r>
                                      <a:rPr lang="en-US" sz="1600" b="1" i="1">
                                        <a:solidFill>
                                          <a:srgbClr val="00B050"/>
                                        </a:solidFill>
                                        <a:latin typeface="Cambria Math"/>
                                      </a:rPr>
                                      <m:t>=</m:t>
                                    </m:r>
                                    <m:r>
                                      <a:rPr lang="en-US" sz="1600" b="1" i="1">
                                        <a:solidFill>
                                          <a:srgbClr val="00B050"/>
                                        </a:solidFill>
                                        <a:latin typeface="Cambria Math"/>
                                      </a:rPr>
                                      <m:t>𝟔</m:t>
                                    </m:r>
                                  </m:e>
                                </m:d>
                              </m:e>
                            </m:eqArr>
                          </m:e>
                        </m:mr>
                      </m:m>
                    </m:oMath>
                  </m:oMathPara>
                </a14:m>
                <a:endParaRPr lang="en-US" sz="1600" b="1" i="1" dirty="0" smtClean="0">
                  <a:latin typeface="Cambria Math"/>
                </a:endParaRPr>
              </a:p>
              <a:p>
                <a:pPr marL="0" indent="0" defTabSz="914400">
                  <a:buFont typeface="Arial" charset="0"/>
                  <a:buNone/>
                </a:pPr>
                <a:endParaRPr lang="en-US" sz="1600" b="1" i="1" dirty="0" smtClean="0">
                  <a:latin typeface="Cambria Math"/>
                </a:endParaRPr>
              </a:p>
              <a:p>
                <a:pPr marL="0" indent="0" defTabSz="914400">
                  <a:buFont typeface="Arial" charset="0"/>
                  <a:buNone/>
                </a:pPr>
                <a:endParaRPr lang="en-US" sz="1600" b="1" i="1" dirty="0" smtClean="0">
                  <a:latin typeface="Cambria Math"/>
                </a:endParaRPr>
              </a:p>
              <a:p>
                <a:pPr marL="0" indent="0" defTabSz="914400">
                  <a:buFont typeface="Arial" charset="0"/>
                  <a:buNone/>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1600" b="1" i="1" smtClean="0">
                              <a:latin typeface="Cambria Math" panose="02040503050406030204" pitchFamily="18" charset="0"/>
                            </a:rPr>
                          </m:ctrlPr>
                        </m:mPr>
                        <m:mr>
                          <m:e>
                            <m:r>
                              <a:rPr lang="en-US" sz="1600" b="1" i="1">
                                <a:solidFill>
                                  <a:srgbClr val="C00000"/>
                                </a:solidFill>
                                <a:latin typeface="Cambria Math"/>
                              </a:rPr>
                              <m:t>𝑫𝒆𝒏𝒚</m:t>
                            </m:r>
                            <m:r>
                              <a:rPr lang="en-US" sz="1600" b="1" i="1" smtClean="0">
                                <a:solidFill>
                                  <a:srgbClr val="C00000"/>
                                </a:solidFill>
                                <a:latin typeface="Cambria Math"/>
                              </a:rPr>
                              <m:t>:</m:t>
                            </m:r>
                          </m:e>
                          <m:e>
                            <m:eqArr>
                              <m:eqArrPr>
                                <m:ctrlPr>
                                  <a:rPr lang="en-US" sz="1600" b="1" i="1">
                                    <a:solidFill>
                                      <a:srgbClr val="C00000"/>
                                    </a:solidFill>
                                    <a:latin typeface="Cambria Math" panose="02040503050406030204" pitchFamily="18" charset="0"/>
                                  </a:rPr>
                                </m:ctrlPr>
                              </m:eqArrPr>
                              <m:e>
                                <m:d>
                                  <m:dPr>
                                    <m:ctrlPr>
                                      <a:rPr lang="en-US" sz="1600" b="1" i="1">
                                        <a:solidFill>
                                          <a:srgbClr val="C00000"/>
                                        </a:solidFill>
                                        <a:latin typeface="Cambria Math" panose="02040503050406030204" pitchFamily="18" charset="0"/>
                                      </a:rPr>
                                    </m:ctrlPr>
                                  </m:dPr>
                                  <m:e>
                                    <m:r>
                                      <a:rPr lang="en-US" sz="1600" b="1" i="1">
                                        <a:solidFill>
                                          <a:srgbClr val="C00000"/>
                                        </a:solidFill>
                                        <a:latin typeface="Cambria Math"/>
                                      </a:rPr>
                                      <m:t>𝟔𝟓</m:t>
                                    </m:r>
                                    <m:r>
                                      <a:rPr lang="en-US" sz="1600" b="1" i="1">
                                        <a:solidFill>
                                          <a:srgbClr val="C00000"/>
                                        </a:solidFill>
                                        <a:latin typeface="Cambria Math"/>
                                      </a:rPr>
                                      <m:t>.</m:t>
                                    </m:r>
                                    <m:r>
                                      <a:rPr lang="en-US" sz="1600" b="1" i="1">
                                        <a:solidFill>
                                          <a:srgbClr val="C00000"/>
                                        </a:solidFill>
                                        <a:latin typeface="Cambria Math"/>
                                      </a:rPr>
                                      <m:t>𝟓𝟐</m:t>
                                    </m:r>
                                    <m:r>
                                      <a:rPr lang="en-US" sz="1600" b="1" i="1">
                                        <a:solidFill>
                                          <a:srgbClr val="C00000"/>
                                        </a:solidFill>
                                        <a:latin typeface="Cambria Math"/>
                                      </a:rPr>
                                      <m:t>.</m:t>
                                    </m:r>
                                    <m:r>
                                      <a:rPr lang="en-US" sz="1600" b="1" i="1">
                                        <a:solidFill>
                                          <a:srgbClr val="C00000"/>
                                        </a:solidFill>
                                        <a:latin typeface="Cambria Math"/>
                                      </a:rPr>
                                      <m:t>𝟐𝟒𝟒</m:t>
                                    </m:r>
                                    <m:r>
                                      <a:rPr lang="en-US" sz="1600" b="1" i="1">
                                        <a:solidFill>
                                          <a:srgbClr val="C00000"/>
                                        </a:solidFill>
                                        <a:latin typeface="Cambria Math"/>
                                      </a:rPr>
                                      <m:t>.</m:t>
                                    </m:r>
                                    <m:r>
                                      <a:rPr lang="en-US" sz="1600" b="1" i="1">
                                        <a:solidFill>
                                          <a:srgbClr val="C00000"/>
                                        </a:solidFill>
                                        <a:latin typeface="Cambria Math"/>
                                      </a:rPr>
                                      <m:t>𝟎</m:t>
                                    </m:r>
                                    <m:r>
                                      <a:rPr lang="en-US" sz="1600" b="1" i="1">
                                        <a:solidFill>
                                          <a:srgbClr val="C00000"/>
                                        </a:solidFill>
                                        <a:latin typeface="Cambria Math"/>
                                      </a:rPr>
                                      <m:t>≤</m:t>
                                    </m:r>
                                    <m:r>
                                      <a:rPr lang="en-US" sz="1600" b="1" i="1">
                                        <a:solidFill>
                                          <a:srgbClr val="C00000"/>
                                        </a:solidFill>
                                        <a:latin typeface="Cambria Math"/>
                                      </a:rPr>
                                      <m:t>𝒅𝒔𝒕𝑰𝒑</m:t>
                                    </m:r>
                                    <m:r>
                                      <a:rPr lang="en-US" sz="1600" b="1" i="1">
                                        <a:solidFill>
                                          <a:srgbClr val="C00000"/>
                                        </a:solidFill>
                                        <a:latin typeface="Cambria Math"/>
                                      </a:rPr>
                                      <m:t>≤</m:t>
                                    </m:r>
                                    <m:r>
                                      <a:rPr lang="en-US" sz="1600" b="1" i="1">
                                        <a:solidFill>
                                          <a:srgbClr val="C00000"/>
                                        </a:solidFill>
                                        <a:latin typeface="Cambria Math"/>
                                      </a:rPr>
                                      <m:t>𝟔𝟓</m:t>
                                    </m:r>
                                    <m:r>
                                      <a:rPr lang="en-US" sz="1600" b="1" i="1">
                                        <a:solidFill>
                                          <a:srgbClr val="C00000"/>
                                        </a:solidFill>
                                        <a:latin typeface="Cambria Math"/>
                                      </a:rPr>
                                      <m:t>.</m:t>
                                    </m:r>
                                    <m:r>
                                      <a:rPr lang="en-US" sz="1600" b="1" i="1">
                                        <a:solidFill>
                                          <a:srgbClr val="C00000"/>
                                        </a:solidFill>
                                        <a:latin typeface="Cambria Math"/>
                                      </a:rPr>
                                      <m:t>𝟓𝟐</m:t>
                                    </m:r>
                                    <m:r>
                                      <a:rPr lang="en-US" sz="1600" b="1" i="1">
                                        <a:solidFill>
                                          <a:srgbClr val="C00000"/>
                                        </a:solidFill>
                                        <a:latin typeface="Cambria Math"/>
                                      </a:rPr>
                                      <m:t>.</m:t>
                                    </m:r>
                                    <m:r>
                                      <a:rPr lang="en-US" sz="1600" b="1" i="1">
                                        <a:solidFill>
                                          <a:srgbClr val="C00000"/>
                                        </a:solidFill>
                                        <a:latin typeface="Cambria Math"/>
                                      </a:rPr>
                                      <m:t>𝟐𝟒𝟕</m:t>
                                    </m:r>
                                    <m:r>
                                      <a:rPr lang="en-US" sz="1600" b="1" i="1">
                                        <a:solidFill>
                                          <a:srgbClr val="C00000"/>
                                        </a:solidFill>
                                        <a:latin typeface="Cambria Math"/>
                                      </a:rPr>
                                      <m:t>.</m:t>
                                    </m:r>
                                    <m:r>
                                      <a:rPr lang="en-US" sz="1600" b="1" i="1">
                                        <a:solidFill>
                                          <a:srgbClr val="C00000"/>
                                        </a:solidFill>
                                        <a:latin typeface="Cambria Math"/>
                                      </a:rPr>
                                      <m:t>𝟐𝟓𝟓</m:t>
                                    </m:r>
                                  </m:e>
                                </m:d>
                                <m:r>
                                  <a:rPr lang="en-US" sz="1600" b="1" i="1">
                                    <a:solidFill>
                                      <a:srgbClr val="C00000"/>
                                    </a:solidFill>
                                    <a:latin typeface="Cambria Math"/>
                                  </a:rPr>
                                  <m:t>˄</m:t>
                                </m:r>
                                <m:r>
                                  <a:rPr lang="en-US" sz="1600" b="1">
                                    <a:solidFill>
                                      <a:srgbClr val="C00000"/>
                                    </a:solidFill>
                                    <a:latin typeface="Cambria Math"/>
                                  </a:rPr>
                                  <m:t> </m:t>
                                </m:r>
                                <m:r>
                                  <m:rPr>
                                    <m:nor/>
                                  </m:rPr>
                                  <a:rPr lang="en-US" sz="1600" b="1">
                                    <a:solidFill>
                                      <a:srgbClr val="C00000"/>
                                    </a:solidFill>
                                    <a:latin typeface="Cambria Math"/>
                                  </a:rPr>
                                  <m:t> </m:t>
                                </m:r>
                              </m:e>
                              <m:e>
                                <m:r>
                                  <a:rPr lang="en-US" sz="1600" b="1">
                                    <a:solidFill>
                                      <a:srgbClr val="C00000"/>
                                    </a:solidFill>
                                    <a:latin typeface="Cambria Math"/>
                                  </a:rPr>
                                  <m:t>(</m:t>
                                </m:r>
                                <m:r>
                                  <a:rPr lang="en-US" sz="1600" b="1" i="1">
                                    <a:solidFill>
                                      <a:srgbClr val="C00000"/>
                                    </a:solidFill>
                                    <a:latin typeface="Cambria Math"/>
                                  </a:rPr>
                                  <m:t>𝐩𝐫𝐨𝐭𝐨𝐜𝐨𝐥</m:t>
                                </m:r>
                                <m:r>
                                  <a:rPr lang="en-US" sz="1600" b="1">
                                    <a:solidFill>
                                      <a:srgbClr val="C00000"/>
                                    </a:solidFill>
                                    <a:latin typeface="Cambria Math"/>
                                  </a:rPr>
                                  <m:t>=</m:t>
                                </m:r>
                                <m:r>
                                  <a:rPr lang="en-US" sz="1600" b="1" i="1">
                                    <a:solidFill>
                                      <a:srgbClr val="C00000"/>
                                    </a:solidFill>
                                    <a:latin typeface="Cambria Math"/>
                                  </a:rPr>
                                  <m:t>𝟒</m:t>
                                </m:r>
                                <m:r>
                                  <a:rPr lang="en-US" sz="1600" b="1">
                                    <a:solidFill>
                                      <a:srgbClr val="C00000"/>
                                    </a:solidFill>
                                    <a:latin typeface="Cambria Math"/>
                                  </a:rPr>
                                  <m:t>)</m:t>
                                </m:r>
                                <m:r>
                                  <m:rPr>
                                    <m:nor/>
                                  </m:rPr>
                                  <a:rPr lang="en-US" sz="1600" b="1" dirty="0">
                                    <a:solidFill>
                                      <a:srgbClr val="C00000"/>
                                    </a:solidFill>
                                  </a:rPr>
                                  <m:t> </m:t>
                                </m:r>
                              </m:e>
                            </m:eqArr>
                          </m:e>
                        </m:mr>
                      </m:m>
                    </m:oMath>
                  </m:oMathPara>
                </a14:m>
                <a:endParaRPr lang="en-US" sz="900" b="1" i="1" dirty="0" smtClean="0">
                  <a:latin typeface="Cambria Math"/>
                </a:endParaRPr>
              </a:p>
              <a:p>
                <a:pPr marL="325454" lvl="1" indent="0" defTabSz="914400">
                  <a:buFont typeface="Arial" charset="0"/>
                  <a:buNone/>
                </a:pPr>
                <a:r>
                  <a:rPr lang="en-US" sz="800" i="1" dirty="0" smtClean="0">
                    <a:solidFill>
                      <a:srgbClr val="C00000"/>
                    </a:solidFill>
                    <a:latin typeface="Cambria Math"/>
                  </a:rPr>
                  <a:t/>
                </a:r>
                <a:br>
                  <a:rPr lang="en-US" sz="800" i="1" dirty="0" smtClean="0">
                    <a:solidFill>
                      <a:srgbClr val="C00000"/>
                    </a:solidFill>
                    <a:latin typeface="Cambria Math"/>
                  </a:rPr>
                </a:br>
                <a:endParaRPr lang="en-US" sz="800" dirty="0"/>
              </a:p>
            </p:txBody>
          </p:sp>
        </mc:Choice>
        <mc:Fallback xmlns="">
          <p:sp>
            <p:nvSpPr>
              <p:cNvPr id="6" name="Content Placeholder 9"/>
              <p:cNvSpPr txBox="1">
                <a:spLocks noRot="1" noChangeAspect="1" noMove="1" noResize="1" noEditPoints="1" noAdjustHandles="1" noChangeArrowheads="1" noChangeShapeType="1" noTextEdit="1"/>
              </p:cNvSpPr>
              <p:nvPr/>
            </p:nvSpPr>
            <p:spPr>
              <a:xfrm>
                <a:off x="152400" y="4248135"/>
                <a:ext cx="4724400" cy="1695673"/>
              </a:xfrm>
              <a:prstGeom prst="rect">
                <a:avLst/>
              </a:prstGeom>
              <a:blipFill rotWithShape="0">
                <a:blip r:embed="rId3"/>
                <a:stretch>
                  <a:fillRect r="-8258" b="-34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10"/>
              <p:cNvSpPr txBox="1">
                <a:spLocks/>
              </p:cNvSpPr>
              <p:nvPr/>
            </p:nvSpPr>
            <p:spPr>
              <a:xfrm>
                <a:off x="4724400" y="5715000"/>
                <a:ext cx="4419600" cy="838200"/>
              </a:xfrm>
              <a:prstGeom prst="rect">
                <a:avLst/>
              </a:prstGeom>
            </p:spPr>
            <p:txBody>
              <a:bodyPr vert="horz" lIns="91448" tIns="45724" rIns="91448" bIns="45724" rtlCol="0">
                <a:normAutofit/>
              </a:bodyPr>
              <a:lstStyle>
                <a:lvl1pPr marL="453222" indent="-453222" algn="l" defTabSz="1218987" rtl="0" eaLnBrk="1" latinLnBrk="0" hangingPunct="1">
                  <a:lnSpc>
                    <a:spcPct val="90000"/>
                  </a:lnSpc>
                  <a:spcBef>
                    <a:spcPct val="20000"/>
                  </a:spcBef>
                  <a:buFont typeface="Arial" pitchFamily="34" charset="0"/>
                  <a:buChar char="•"/>
                  <a:defRPr sz="3700" kern="1200">
                    <a:solidFill>
                      <a:schemeClr val="tx1">
                        <a:lumMod val="65000"/>
                        <a:lumOff val="35000"/>
                      </a:schemeClr>
                    </a:solidFill>
                    <a:latin typeface="+mn-lt"/>
                    <a:ea typeface="+mn-ea"/>
                    <a:cs typeface="+mn-cs"/>
                  </a:defRPr>
                </a:lvl1pPr>
                <a:lvl2pPr marL="897627" indent="-433823" algn="l" defTabSz="1218987" rtl="0" eaLnBrk="1" latinLnBrk="0" hangingPunct="1">
                  <a:lnSpc>
                    <a:spcPct val="90000"/>
                  </a:lnSpc>
                  <a:spcBef>
                    <a:spcPct val="20000"/>
                  </a:spcBef>
                  <a:buFont typeface="Arial" pitchFamily="34" charset="0"/>
                  <a:buChar char="–"/>
                  <a:defRPr sz="3200" kern="1200">
                    <a:solidFill>
                      <a:schemeClr val="tx1">
                        <a:lumMod val="65000"/>
                        <a:lumOff val="35000"/>
                      </a:schemeClr>
                    </a:solidFill>
                    <a:latin typeface="+mn-lt"/>
                    <a:ea typeface="+mn-ea"/>
                    <a:cs typeface="+mn-cs"/>
                  </a:defRPr>
                </a:lvl2pPr>
                <a:lvl3pPr marL="1271491" indent="-384445" algn="l" defTabSz="1218987" rtl="0" eaLnBrk="1" latinLnBrk="0" hangingPunct="1">
                  <a:lnSpc>
                    <a:spcPct val="90000"/>
                  </a:lnSpc>
                  <a:spcBef>
                    <a:spcPct val="20000"/>
                  </a:spcBef>
                  <a:buFont typeface="Arial" pitchFamily="34" charset="0"/>
                  <a:buChar char="•"/>
                  <a:defRPr sz="2700" kern="1200">
                    <a:solidFill>
                      <a:schemeClr val="tx1">
                        <a:lumMod val="65000"/>
                        <a:lumOff val="35000"/>
                      </a:schemeClr>
                    </a:solidFill>
                    <a:latin typeface="+mn-lt"/>
                    <a:ea typeface="+mn-ea"/>
                    <a:cs typeface="+mn-cs"/>
                  </a:defRPr>
                </a:lvl3pPr>
                <a:lvl4pPr marL="1636538" indent="-365047" algn="l" defTabSz="1218987" rtl="0" eaLnBrk="1" latinLnBrk="0" hangingPunct="1">
                  <a:lnSpc>
                    <a:spcPct val="90000"/>
                  </a:lnSpc>
                  <a:spcBef>
                    <a:spcPct val="20000"/>
                  </a:spcBef>
                  <a:buFont typeface="Arial" pitchFamily="34" charset="0"/>
                  <a:buChar char="–"/>
                  <a:defRPr sz="2400" kern="1200">
                    <a:solidFill>
                      <a:schemeClr val="tx1">
                        <a:lumMod val="65000"/>
                        <a:lumOff val="35000"/>
                      </a:schemeClr>
                    </a:solidFill>
                    <a:latin typeface="+mn-lt"/>
                    <a:ea typeface="+mn-ea"/>
                    <a:cs typeface="+mn-cs"/>
                  </a:defRPr>
                </a:lvl4pPr>
                <a:lvl5pPr marL="2020982" indent="-373864" algn="l" defTabSz="1218987" rtl="0" eaLnBrk="1" latinLnBrk="0" hangingPunct="1">
                  <a:lnSpc>
                    <a:spcPct val="90000"/>
                  </a:lnSpc>
                  <a:spcBef>
                    <a:spcPct val="20000"/>
                  </a:spcBef>
                  <a:buFont typeface="Arial" pitchFamily="34" charset="0"/>
                  <a:buChar char="»"/>
                  <a:defRPr sz="2400" kern="1200">
                    <a:solidFill>
                      <a:schemeClr val="tx1">
                        <a:lumMod val="65000"/>
                        <a:lumOff val="35000"/>
                      </a:schemeClr>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800" b="1" i="1">
                          <a:solidFill>
                            <a:schemeClr val="tx2"/>
                          </a:solidFill>
                          <a:latin typeface="Cambria Math"/>
                        </a:rPr>
                        <m:t>𝑷𝒐𝒍𝒊𝒄𝒚</m:t>
                      </m:r>
                      <m:r>
                        <a:rPr lang="en-US" sz="1800" i="1">
                          <a:latin typeface="Cambria Math"/>
                        </a:rPr>
                        <m:t> :</m:t>
                      </m:r>
                      <m:d>
                        <m:dPr>
                          <m:ctrlPr>
                            <a:rPr lang="en-US" sz="1800" i="1">
                              <a:latin typeface="Cambria Math" panose="02040503050406030204" pitchFamily="18" charset="0"/>
                            </a:rPr>
                          </m:ctrlPr>
                        </m:dPr>
                        <m:e>
                          <m:r>
                            <a:rPr lang="en-US" sz="1800" i="1">
                              <a:latin typeface="Cambria Math"/>
                            </a:rPr>
                            <m:t> </m:t>
                          </m:r>
                          <m:nary>
                            <m:naryPr>
                              <m:chr m:val="⋁"/>
                              <m:supHide m:val="on"/>
                              <m:ctrlPr>
                                <a:rPr lang="en-US" sz="1800" i="1">
                                  <a:latin typeface="Cambria Math" panose="02040503050406030204" pitchFamily="18" charset="0"/>
                                </a:rPr>
                              </m:ctrlPr>
                            </m:naryPr>
                            <m:sub>
                              <m:r>
                                <a:rPr lang="en-US" sz="1800" i="1">
                                  <a:latin typeface="Cambria Math"/>
                                </a:rPr>
                                <m:t>𝑖</m:t>
                              </m:r>
                            </m:sub>
                            <m:sup/>
                            <m:e>
                              <m:r>
                                <a:rPr lang="en-US" sz="1800" i="1">
                                  <a:latin typeface="Cambria Math"/>
                                </a:rPr>
                                <m:t>𝐴𝑙𝑙𝑜</m:t>
                              </m:r>
                              <m:sSub>
                                <m:sSubPr>
                                  <m:ctrlPr>
                                    <a:rPr lang="en-US" sz="1800" i="1">
                                      <a:latin typeface="Cambria Math" panose="02040503050406030204" pitchFamily="18" charset="0"/>
                                    </a:rPr>
                                  </m:ctrlPr>
                                </m:sSubPr>
                                <m:e>
                                  <m:r>
                                    <a:rPr lang="en-US" sz="1800" i="1">
                                      <a:latin typeface="Cambria Math"/>
                                    </a:rPr>
                                    <m:t>𝑤</m:t>
                                  </m:r>
                                </m:e>
                                <m:sub>
                                  <m:r>
                                    <a:rPr lang="en-US" sz="1800" i="1">
                                      <a:latin typeface="Cambria Math"/>
                                    </a:rPr>
                                    <m:t>𝑖</m:t>
                                  </m:r>
                                </m:sub>
                              </m:sSub>
                            </m:e>
                          </m:nary>
                        </m:e>
                      </m:d>
                      <m:r>
                        <a:rPr lang="en-US" sz="1800" i="1">
                          <a:latin typeface="Cambria Math"/>
                        </a:rPr>
                        <m:t>∧</m:t>
                      </m:r>
                      <m:d>
                        <m:dPr>
                          <m:ctrlPr>
                            <a:rPr lang="en-US" sz="1800" i="1">
                              <a:latin typeface="Cambria Math" panose="02040503050406030204" pitchFamily="18" charset="0"/>
                            </a:rPr>
                          </m:ctrlPr>
                        </m:dPr>
                        <m:e>
                          <m:nary>
                            <m:naryPr>
                              <m:chr m:val="⋀"/>
                              <m:supHide m:val="on"/>
                              <m:ctrlPr>
                                <a:rPr lang="en-US" sz="1800" i="1">
                                  <a:latin typeface="Cambria Math" panose="02040503050406030204" pitchFamily="18" charset="0"/>
                                </a:rPr>
                              </m:ctrlPr>
                            </m:naryPr>
                            <m:sub>
                              <m:r>
                                <a:rPr lang="en-US" sz="1800" i="1">
                                  <a:latin typeface="Cambria Math"/>
                                </a:rPr>
                                <m:t>𝑗</m:t>
                              </m:r>
                            </m:sub>
                            <m:sup/>
                            <m:e>
                              <m:r>
                                <a:rPr lang="en-US" sz="1800" i="1">
                                  <a:latin typeface="Cambria Math"/>
                                </a:rPr>
                                <m:t>¬</m:t>
                              </m:r>
                              <m:r>
                                <a:rPr lang="en-US" sz="1800" i="1">
                                  <a:latin typeface="Cambria Math"/>
                                </a:rPr>
                                <m:t>𝐷𝑒𝑛</m:t>
                              </m:r>
                              <m:sSub>
                                <m:sSubPr>
                                  <m:ctrlPr>
                                    <a:rPr lang="en-US" sz="1800" i="1">
                                      <a:latin typeface="Cambria Math" panose="02040503050406030204" pitchFamily="18" charset="0"/>
                                    </a:rPr>
                                  </m:ctrlPr>
                                </m:sSubPr>
                                <m:e>
                                  <m:r>
                                    <a:rPr lang="en-US" sz="1800" i="1">
                                      <a:latin typeface="Cambria Math"/>
                                    </a:rPr>
                                    <m:t>𝑦</m:t>
                                  </m:r>
                                </m:e>
                                <m:sub>
                                  <m:r>
                                    <a:rPr lang="en-US" sz="1800" i="1">
                                      <a:latin typeface="Cambria Math"/>
                                    </a:rPr>
                                    <m:t>𝑗</m:t>
                                  </m:r>
                                </m:sub>
                              </m:sSub>
                            </m:e>
                          </m:nary>
                        </m:e>
                      </m:d>
                    </m:oMath>
                  </m:oMathPara>
                </a14:m>
                <a:endParaRPr lang="en-US" sz="1800" dirty="0"/>
              </a:p>
            </p:txBody>
          </p:sp>
        </mc:Choice>
        <mc:Fallback xmlns="">
          <p:sp>
            <p:nvSpPr>
              <p:cNvPr id="8" name="Content Placeholder 10"/>
              <p:cNvSpPr txBox="1">
                <a:spLocks noRot="1" noChangeAspect="1" noMove="1" noResize="1" noEditPoints="1" noAdjustHandles="1" noChangeArrowheads="1" noChangeShapeType="1" noTextEdit="1"/>
              </p:cNvSpPr>
              <p:nvPr/>
            </p:nvSpPr>
            <p:spPr>
              <a:xfrm>
                <a:off x="4724400" y="5715000"/>
                <a:ext cx="4419600" cy="83820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486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duotone>
              <a:schemeClr val="bg2">
                <a:shade val="45000"/>
                <a:satMod val="135000"/>
              </a:schemeClr>
              <a:prstClr val="white"/>
            </a:duotone>
          </a:blip>
          <a:srcRect l="15898" t="6572" r="19642" b="18143"/>
          <a:stretch/>
        </p:blipFill>
        <p:spPr>
          <a:xfrm>
            <a:off x="-161169" y="1"/>
            <a:ext cx="9277141" cy="6772036"/>
          </a:xfrm>
          <a:prstGeom prst="rect">
            <a:avLst/>
          </a:prstGeom>
        </p:spPr>
      </p:pic>
      <p:sp>
        <p:nvSpPr>
          <p:cNvPr id="2" name="Title 1"/>
          <p:cNvSpPr>
            <a:spLocks noGrp="1"/>
          </p:cNvSpPr>
          <p:nvPr>
            <p:ph type="title"/>
          </p:nvPr>
        </p:nvSpPr>
        <p:spPr/>
        <p:txBody>
          <a:bodyPr/>
          <a:lstStyle/>
          <a:p>
            <a:r>
              <a:rPr lang="en-US" dirty="0"/>
              <a:t>Policies as </a:t>
            </a:r>
            <a:r>
              <a:rPr lang="en-US" dirty="0" smtClean="0"/>
              <a:t>Bit-Vector Formulas</a:t>
            </a:r>
            <a:endParaRPr lang="en-US" dirty="0"/>
          </a:p>
        </p:txBody>
      </p:sp>
      <p:sp>
        <p:nvSpPr>
          <p:cNvPr id="4" name="Content Placeholder 10"/>
          <p:cNvSpPr>
            <a:spLocks noGrp="1"/>
          </p:cNvSpPr>
          <p:nvPr>
            <p:ph sz="half" idx="4294967295"/>
          </p:nvPr>
        </p:nvSpPr>
        <p:spPr>
          <a:xfrm>
            <a:off x="5562600" y="4495800"/>
            <a:ext cx="3352800" cy="743144"/>
          </a:xfrm>
          <a:prstGeom prst="rect">
            <a:avLst/>
          </a:prstGeom>
        </p:spPr>
        <p:txBody>
          <a:bodyPr>
            <a:normAutofit/>
          </a:bodyPr>
          <a:lstStyle/>
          <a:p>
            <a:pPr marL="0" indent="0">
              <a:buNone/>
            </a:pPr>
            <a:r>
              <a:rPr lang="en-US" sz="1800" b="1" dirty="0"/>
              <a:t>IP, Port, and </a:t>
            </a:r>
            <a:r>
              <a:rPr lang="en-US" sz="1800" b="1" dirty="0" smtClean="0"/>
              <a:t>Protocol: </a:t>
            </a:r>
            <a:r>
              <a:rPr lang="en-US" sz="1800" dirty="0" smtClean="0">
                <a:solidFill>
                  <a:srgbClr val="FF0000"/>
                </a:solidFill>
              </a:rPr>
              <a:t>bit vectors   </a:t>
            </a:r>
            <a:r>
              <a:rPr lang="en-US" sz="1800" dirty="0" smtClean="0"/>
              <a:t/>
            </a:r>
            <a:br>
              <a:rPr lang="en-US" sz="1800" dirty="0" smtClean="0"/>
            </a:br>
            <a:r>
              <a:rPr lang="en-US" sz="1800" b="1" dirty="0" smtClean="0"/>
              <a:t>Policy: </a:t>
            </a:r>
            <a:r>
              <a:rPr lang="en-US" sz="1800" dirty="0" smtClean="0">
                <a:solidFill>
                  <a:srgbClr val="FF0000"/>
                </a:solidFill>
              </a:rPr>
              <a:t>Bit-vector logic</a:t>
            </a:r>
            <a:endParaRPr lang="en-US" sz="1800" dirty="0">
              <a:solidFill>
                <a:srgbClr val="FF0000"/>
              </a:solidFill>
            </a:endParaRPr>
          </a:p>
        </p:txBody>
      </p:sp>
      <p:graphicFrame>
        <p:nvGraphicFramePr>
          <p:cNvPr id="5" name="Content Placeholder 6"/>
          <p:cNvGraphicFramePr>
            <a:graphicFrameLocks noGrp="1"/>
          </p:cNvGraphicFramePr>
          <p:nvPr>
            <p:ph sz="half" idx="1"/>
            <p:extLst/>
          </p:nvPr>
        </p:nvGraphicFramePr>
        <p:xfrm>
          <a:off x="762000" y="1561401"/>
          <a:ext cx="6705479" cy="2504633"/>
        </p:xfrm>
        <a:graphic>
          <a:graphicData uri="http://schemas.openxmlformats.org/drawingml/2006/table">
            <a:tbl>
              <a:tblPr firstRow="1" bandRow="1">
                <a:tableStyleId>{5C22544A-7EE6-4342-B048-85BDC9FD1C3A}</a:tableStyleId>
              </a:tblPr>
              <a:tblGrid>
                <a:gridCol w="1030519"/>
                <a:gridCol w="1334791"/>
                <a:gridCol w="690482"/>
                <a:gridCol w="1578244"/>
                <a:gridCol w="986401"/>
                <a:gridCol w="1085042"/>
              </a:tblGrid>
              <a:tr h="574012">
                <a:tc>
                  <a:txBody>
                    <a:bodyPr/>
                    <a:lstStyle/>
                    <a:p>
                      <a:r>
                        <a:rPr lang="en-US" sz="2000" dirty="0" smtClean="0"/>
                        <a:t>Type</a:t>
                      </a:r>
                      <a:endParaRPr lang="en-US" sz="2000" dirty="0"/>
                    </a:p>
                  </a:txBody>
                  <a:tcPr marL="69880" marR="69880" marT="34299" marB="34299"/>
                </a:tc>
                <a:tc>
                  <a:txBody>
                    <a:bodyPr/>
                    <a:lstStyle/>
                    <a:p>
                      <a:r>
                        <a:rPr lang="en-US" sz="2000" dirty="0" err="1" smtClean="0"/>
                        <a:t>Src</a:t>
                      </a:r>
                      <a:r>
                        <a:rPr lang="en-US" sz="2000" dirty="0" smtClean="0"/>
                        <a:t/>
                      </a:r>
                      <a:br>
                        <a:rPr lang="en-US" sz="2000" dirty="0" smtClean="0"/>
                      </a:br>
                      <a:r>
                        <a:rPr lang="en-US" sz="2000" dirty="0" smtClean="0"/>
                        <a:t>Address</a:t>
                      </a:r>
                      <a:endParaRPr lang="en-US" sz="2000" dirty="0"/>
                    </a:p>
                  </a:txBody>
                  <a:tcPr marL="69880" marR="69880" marT="34299" marB="34299"/>
                </a:tc>
                <a:tc>
                  <a:txBody>
                    <a:bodyPr/>
                    <a:lstStyle/>
                    <a:p>
                      <a:r>
                        <a:rPr lang="en-US" sz="2000" dirty="0" err="1" smtClean="0"/>
                        <a:t>Src</a:t>
                      </a:r>
                      <a:r>
                        <a:rPr lang="en-US" sz="2000" dirty="0" smtClean="0"/>
                        <a:t> Port</a:t>
                      </a:r>
                      <a:endParaRPr lang="en-US" sz="2000" dirty="0"/>
                    </a:p>
                  </a:txBody>
                  <a:tcPr marL="69880" marR="69880" marT="34299" marB="34299"/>
                </a:tc>
                <a:tc>
                  <a:txBody>
                    <a:bodyPr/>
                    <a:lstStyle/>
                    <a:p>
                      <a:r>
                        <a:rPr lang="en-US" sz="2000" dirty="0" smtClean="0"/>
                        <a:t>Remote Address</a:t>
                      </a:r>
                      <a:endParaRPr lang="en-US" sz="2000" dirty="0"/>
                    </a:p>
                  </a:txBody>
                  <a:tcPr marL="69880" marR="69880" marT="34299" marB="34299"/>
                </a:tc>
                <a:tc>
                  <a:txBody>
                    <a:bodyPr/>
                    <a:lstStyle/>
                    <a:p>
                      <a:r>
                        <a:rPr lang="en-US" sz="2000" dirty="0" smtClean="0"/>
                        <a:t>Remote Port</a:t>
                      </a:r>
                      <a:endParaRPr lang="en-US" sz="2000" dirty="0"/>
                    </a:p>
                  </a:txBody>
                  <a:tcPr marL="69880" marR="69880" marT="34299" marB="34299"/>
                </a:tc>
                <a:tc>
                  <a:txBody>
                    <a:bodyPr/>
                    <a:lstStyle/>
                    <a:p>
                      <a:r>
                        <a:rPr lang="en-US" sz="2000" dirty="0" smtClean="0"/>
                        <a:t>Protocol</a:t>
                      </a:r>
                      <a:endParaRPr lang="en-US" sz="2000" dirty="0"/>
                    </a:p>
                  </a:txBody>
                  <a:tcPr marL="69880" marR="69880" marT="34299" marB="34299"/>
                </a:tc>
              </a:tr>
              <a:tr h="365287">
                <a:tc>
                  <a:txBody>
                    <a:bodyPr/>
                    <a:lstStyle/>
                    <a:p>
                      <a:r>
                        <a:rPr lang="en-US" sz="1400" b="1" dirty="0" smtClean="0">
                          <a:solidFill>
                            <a:srgbClr val="00B050"/>
                          </a:solidFill>
                        </a:rPr>
                        <a:t>Allow</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10.20.0.0/19</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157.55.252.0/22</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6</a:t>
                      </a:r>
                      <a:endParaRPr lang="en-US" sz="1400" b="1" dirty="0">
                        <a:solidFill>
                          <a:srgbClr val="00B050"/>
                        </a:solidFill>
                      </a:endParaRPr>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17</a:t>
                      </a:r>
                      <a:endParaRPr lang="en-US" sz="1400" dirty="0"/>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4</a:t>
                      </a:r>
                      <a:endParaRPr lang="en-US" sz="1400" dirty="0"/>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a:t>
                      </a:r>
                      <a:endParaRPr lang="en-US" sz="1400" dirty="0"/>
                    </a:p>
                  </a:txBody>
                  <a:tcPr marL="69880" marR="69880" marT="34299" marB="34299" anchor="ctr"/>
                </a:tc>
              </a:tr>
              <a:tr h="365287">
                <a:tc>
                  <a:txBody>
                    <a:bodyPr/>
                    <a:lstStyle/>
                    <a:p>
                      <a:r>
                        <a:rPr lang="en-US" sz="1400" dirty="0" smtClean="0">
                          <a:solidFill>
                            <a:srgbClr val="C00000"/>
                          </a:solidFill>
                        </a:rPr>
                        <a:t>Deny </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65.52.244.0/22</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4</a:t>
                      </a:r>
                      <a:endParaRPr lang="en-US" sz="1400" dirty="0">
                        <a:solidFill>
                          <a:srgbClr val="C00000"/>
                        </a:solidFill>
                      </a:endParaRPr>
                    </a:p>
                  </a:txBody>
                  <a:tcPr marL="69880" marR="69880" marT="34299" marB="34299" anchor="ctr"/>
                </a:tc>
              </a:tr>
            </a:tbl>
          </a:graphicData>
        </a:graphic>
      </p:graphicFrame>
      <mc:AlternateContent xmlns:mc="http://schemas.openxmlformats.org/markup-compatibility/2006" xmlns:a14="http://schemas.microsoft.com/office/drawing/2010/main">
        <mc:Choice Requires="a14">
          <p:sp>
            <p:nvSpPr>
              <p:cNvPr id="6" name="Content Placeholder 9"/>
              <p:cNvSpPr txBox="1">
                <a:spLocks/>
              </p:cNvSpPr>
              <p:nvPr/>
            </p:nvSpPr>
            <p:spPr>
              <a:xfrm>
                <a:off x="152400" y="4248135"/>
                <a:ext cx="4724400" cy="1695673"/>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5454" lvl="1" indent="0" defTabSz="914400">
                  <a:buFont typeface="Arial" charset="0"/>
                  <a:buNone/>
                </a:pPr>
                <a:r>
                  <a:rPr lang="en-US" sz="1400" i="1" dirty="0" smtClean="0">
                    <a:solidFill>
                      <a:srgbClr val="00B050"/>
                    </a:solidFill>
                    <a:latin typeface="Cambria Math"/>
                  </a:rPr>
                  <a:t/>
                </a:r>
                <a:br>
                  <a:rPr lang="en-US" sz="1400" i="1" dirty="0" smtClean="0">
                    <a:solidFill>
                      <a:srgbClr val="00B050"/>
                    </a:solidFill>
                    <a:latin typeface="Cambria Math"/>
                  </a:rPr>
                </a:br>
                <a14:m>
                  <m:oMathPara xmlns:m="http://schemas.openxmlformats.org/officeDocument/2006/math">
                    <m:oMathParaPr>
                      <m:jc m:val="left"/>
                    </m:oMathParaPr>
                    <m:oMath xmlns:m="http://schemas.openxmlformats.org/officeDocument/2006/math">
                      <m:r>
                        <a:rPr lang="en-US" sz="1400" i="1" smtClean="0">
                          <a:solidFill>
                            <a:srgbClr val="00B050"/>
                          </a:solidFill>
                          <a:latin typeface="Cambria Math"/>
                        </a:rPr>
                        <m:t> </m:t>
                      </m:r>
                    </m:oMath>
                  </m:oMathPara>
                </a14:m>
                <a:endParaRPr lang="en-US" sz="1400" b="1" i="1" dirty="0" smtClean="0">
                  <a:solidFill>
                    <a:srgbClr val="00B050"/>
                  </a:solidFill>
                  <a:latin typeface="Cambria Math"/>
                </a:endParaRPr>
              </a:p>
              <a:p>
                <a:pPr marL="0" indent="0" defTabSz="914400">
                  <a:buFont typeface="Arial" charset="0"/>
                  <a:buNone/>
                </a:pPr>
                <a14:m>
                  <m:oMathPara xmlns:m="http://schemas.openxmlformats.org/officeDocument/2006/math">
                    <m:oMathParaPr>
                      <m:jc m:val="center"/>
                    </m:oMathParaPr>
                    <m:oMath xmlns:m="http://schemas.openxmlformats.org/officeDocument/2006/math">
                      <m:m>
                        <m:mPr>
                          <m:mcs>
                            <m:mc>
                              <m:mcPr>
                                <m:count m:val="2"/>
                                <m:mcJc m:val="center"/>
                              </m:mcPr>
                            </m:mc>
                          </m:mcs>
                          <m:ctrlPr>
                            <a:rPr lang="en-US" sz="1600" b="1" i="1" smtClean="0">
                              <a:latin typeface="Cambria Math" panose="02040503050406030204" pitchFamily="18" charset="0"/>
                            </a:rPr>
                          </m:ctrlPr>
                        </m:mPr>
                        <m:mr>
                          <m:e>
                            <m:r>
                              <m:rPr>
                                <m:nor/>
                              </m:rPr>
                              <a:rPr lang="en-US" sz="1600" b="1" i="1" dirty="0">
                                <a:solidFill>
                                  <a:srgbClr val="00B050"/>
                                </a:solidFill>
                                <a:latin typeface="Cambria Math"/>
                              </a:rPr>
                              <m:t>Allow</m:t>
                            </m:r>
                            <m:r>
                              <m:rPr>
                                <m:nor/>
                              </m:rPr>
                              <a:rPr lang="en-US" sz="1600" b="1" i="1" dirty="0">
                                <a:solidFill>
                                  <a:srgbClr val="00B050"/>
                                </a:solidFill>
                                <a:latin typeface="Cambria Math"/>
                              </a:rPr>
                              <m:t>:</m:t>
                            </m:r>
                          </m:e>
                          <m:e>
                            <m:eqArr>
                              <m:eqArrPr>
                                <m:ctrlPr>
                                  <a:rPr lang="en-US" sz="1600" b="1" i="1">
                                    <a:solidFill>
                                      <a:srgbClr val="00B050"/>
                                    </a:solidFill>
                                    <a:latin typeface="Cambria Math" panose="02040503050406030204" pitchFamily="18" charset="0"/>
                                  </a:rPr>
                                </m:ctrlPr>
                              </m:eqArrPr>
                              <m:e>
                                <m:d>
                                  <m:dPr>
                                    <m:ctrlPr>
                                      <a:rPr lang="en-US" sz="1600" b="1" i="1">
                                        <a:solidFill>
                                          <a:srgbClr val="00B050"/>
                                        </a:solidFill>
                                        <a:latin typeface="Cambria Math" panose="02040503050406030204" pitchFamily="18" charset="0"/>
                                      </a:rPr>
                                    </m:ctrlPr>
                                  </m:dPr>
                                  <m:e>
                                    <m:r>
                                      <a:rPr lang="en-US" sz="1600" b="1" i="1">
                                        <a:solidFill>
                                          <a:srgbClr val="00B050"/>
                                        </a:solidFill>
                                        <a:latin typeface="Cambria Math"/>
                                      </a:rPr>
                                      <m:t>𝟏𝟎</m:t>
                                    </m:r>
                                    <m:r>
                                      <a:rPr lang="en-US" sz="1600" b="1" i="1">
                                        <a:solidFill>
                                          <a:srgbClr val="00B050"/>
                                        </a:solidFill>
                                        <a:latin typeface="Cambria Math"/>
                                      </a:rPr>
                                      <m:t>.</m:t>
                                    </m:r>
                                    <m:r>
                                      <a:rPr lang="en-US" sz="1600" b="1" i="1">
                                        <a:solidFill>
                                          <a:srgbClr val="00B050"/>
                                        </a:solidFill>
                                        <a:latin typeface="Cambria Math"/>
                                      </a:rPr>
                                      <m:t>𝟐𝟎</m:t>
                                    </m:r>
                                    <m:r>
                                      <a:rPr lang="en-US" sz="1600" b="1" i="1">
                                        <a:solidFill>
                                          <a:srgbClr val="00B050"/>
                                        </a:solidFill>
                                        <a:latin typeface="Cambria Math"/>
                                      </a:rPr>
                                      <m:t>.</m:t>
                                    </m:r>
                                    <m:r>
                                      <a:rPr lang="en-US" sz="1600" b="1" i="1">
                                        <a:solidFill>
                                          <a:srgbClr val="00B050"/>
                                        </a:solidFill>
                                        <a:latin typeface="Cambria Math"/>
                                      </a:rPr>
                                      <m:t>𝟎</m:t>
                                    </m:r>
                                    <m:r>
                                      <a:rPr lang="en-US" sz="1600" b="1" i="1">
                                        <a:solidFill>
                                          <a:srgbClr val="00B050"/>
                                        </a:solidFill>
                                        <a:latin typeface="Cambria Math"/>
                                      </a:rPr>
                                      <m:t>.</m:t>
                                    </m:r>
                                    <m:r>
                                      <a:rPr lang="en-US" sz="1600" b="1" i="1">
                                        <a:solidFill>
                                          <a:srgbClr val="00B050"/>
                                        </a:solidFill>
                                        <a:latin typeface="Cambria Math"/>
                                      </a:rPr>
                                      <m:t>𝟎</m:t>
                                    </m:r>
                                    <m:r>
                                      <a:rPr lang="en-US" sz="1600" b="1" i="1">
                                        <a:solidFill>
                                          <a:srgbClr val="00B050"/>
                                        </a:solidFill>
                                        <a:latin typeface="Cambria Math"/>
                                      </a:rPr>
                                      <m:t>≤</m:t>
                                    </m:r>
                                    <m:r>
                                      <a:rPr lang="en-US" sz="1600" b="1" i="1">
                                        <a:solidFill>
                                          <a:srgbClr val="00B050"/>
                                        </a:solidFill>
                                        <a:latin typeface="Cambria Math"/>
                                      </a:rPr>
                                      <m:t>𝒔𝒓𝒄𝑰𝒑</m:t>
                                    </m:r>
                                    <m:r>
                                      <a:rPr lang="en-US" sz="1600" b="1" i="1">
                                        <a:solidFill>
                                          <a:srgbClr val="00B050"/>
                                        </a:solidFill>
                                        <a:latin typeface="Cambria Math"/>
                                      </a:rPr>
                                      <m:t> </m:t>
                                    </m:r>
                                    <m:r>
                                      <a:rPr lang="en-US" sz="1600" b="1" i="1">
                                        <a:solidFill>
                                          <a:srgbClr val="00B050"/>
                                        </a:solidFill>
                                        <a:latin typeface="Cambria Math"/>
                                      </a:rPr>
                                      <m:t>𝟏𝟎</m:t>
                                    </m:r>
                                    <m:r>
                                      <a:rPr lang="en-US" sz="1600" b="1" i="1">
                                        <a:solidFill>
                                          <a:srgbClr val="00B050"/>
                                        </a:solidFill>
                                        <a:latin typeface="Cambria Math"/>
                                      </a:rPr>
                                      <m:t>.</m:t>
                                    </m:r>
                                    <m:r>
                                      <a:rPr lang="en-US" sz="1600" b="1" i="1">
                                        <a:solidFill>
                                          <a:srgbClr val="00B050"/>
                                        </a:solidFill>
                                        <a:latin typeface="Cambria Math"/>
                                      </a:rPr>
                                      <m:t>𝟐𝟎</m:t>
                                    </m:r>
                                    <m:r>
                                      <a:rPr lang="en-US" sz="1600" b="1" i="1">
                                        <a:solidFill>
                                          <a:srgbClr val="00B050"/>
                                        </a:solidFill>
                                        <a:latin typeface="Cambria Math"/>
                                      </a:rPr>
                                      <m:t>.</m:t>
                                    </m:r>
                                    <m:r>
                                      <a:rPr lang="en-US" sz="1600" b="1" i="1">
                                        <a:solidFill>
                                          <a:srgbClr val="00B050"/>
                                        </a:solidFill>
                                        <a:latin typeface="Cambria Math"/>
                                      </a:rPr>
                                      <m:t>𝟑𝟏</m:t>
                                    </m:r>
                                    <m:r>
                                      <a:rPr lang="en-US" sz="1600" b="1" i="1">
                                        <a:solidFill>
                                          <a:srgbClr val="00B050"/>
                                        </a:solidFill>
                                        <a:latin typeface="Cambria Math"/>
                                      </a:rPr>
                                      <m:t>.</m:t>
                                    </m:r>
                                    <m:r>
                                      <a:rPr lang="en-US" sz="1600" b="1" i="1">
                                        <a:solidFill>
                                          <a:srgbClr val="00B050"/>
                                        </a:solidFill>
                                        <a:latin typeface="Cambria Math"/>
                                      </a:rPr>
                                      <m:t>𝟐𝟓𝟓</m:t>
                                    </m:r>
                                  </m:e>
                                </m:d>
                                <m:r>
                                  <a:rPr lang="en-US" sz="1600" b="1" i="1">
                                    <a:solidFill>
                                      <a:srgbClr val="00B050"/>
                                    </a:solidFill>
                                    <a:latin typeface="Cambria Math"/>
                                  </a:rPr>
                                  <m:t> ˄</m:t>
                                </m:r>
                                <m:r>
                                  <m:rPr>
                                    <m:nor/>
                                  </m:rPr>
                                  <a:rPr lang="en-US" sz="1600" b="1" i="1" dirty="0">
                                    <a:solidFill>
                                      <a:srgbClr val="00B050"/>
                                    </a:solidFill>
                                    <a:latin typeface="Cambria Math"/>
                                  </a:rPr>
                                  <m:t> </m:t>
                                </m:r>
                                <m:r>
                                  <a:rPr lang="en-US" sz="1600" b="1" i="1">
                                    <a:solidFill>
                                      <a:srgbClr val="00B050"/>
                                    </a:solidFill>
                                    <a:latin typeface="Cambria Math"/>
                                  </a:rPr>
                                  <m:t> </m:t>
                                </m:r>
                              </m:e>
                              <m:e>
                                <m:d>
                                  <m:dPr>
                                    <m:ctrlPr>
                                      <a:rPr lang="en-US" sz="1600" b="1" i="1">
                                        <a:solidFill>
                                          <a:srgbClr val="00B050"/>
                                        </a:solidFill>
                                        <a:latin typeface="Cambria Math" panose="02040503050406030204" pitchFamily="18" charset="0"/>
                                      </a:rPr>
                                    </m:ctrlPr>
                                  </m:dPr>
                                  <m:e>
                                    <m:r>
                                      <a:rPr lang="en-US" sz="1600" b="1" i="1">
                                        <a:solidFill>
                                          <a:srgbClr val="00B050"/>
                                        </a:solidFill>
                                        <a:latin typeface="Cambria Math"/>
                                      </a:rPr>
                                      <m:t>𝟏𝟓𝟕</m:t>
                                    </m:r>
                                    <m:r>
                                      <a:rPr lang="en-US" sz="1600" b="1" i="1">
                                        <a:solidFill>
                                          <a:srgbClr val="00B050"/>
                                        </a:solidFill>
                                        <a:latin typeface="Cambria Math"/>
                                      </a:rPr>
                                      <m:t>.</m:t>
                                    </m:r>
                                    <m:r>
                                      <a:rPr lang="en-US" sz="1600" b="1" i="1">
                                        <a:solidFill>
                                          <a:srgbClr val="00B050"/>
                                        </a:solidFill>
                                        <a:latin typeface="Cambria Math"/>
                                      </a:rPr>
                                      <m:t>𝟓𝟓</m:t>
                                    </m:r>
                                    <m:r>
                                      <a:rPr lang="en-US" sz="1600" b="1" i="1">
                                        <a:solidFill>
                                          <a:srgbClr val="00B050"/>
                                        </a:solidFill>
                                        <a:latin typeface="Cambria Math"/>
                                      </a:rPr>
                                      <m:t>.</m:t>
                                    </m:r>
                                    <m:r>
                                      <a:rPr lang="en-US" sz="1600" b="1" i="1">
                                        <a:solidFill>
                                          <a:srgbClr val="00B050"/>
                                        </a:solidFill>
                                        <a:latin typeface="Cambria Math"/>
                                      </a:rPr>
                                      <m:t>𝟐𝟓𝟐</m:t>
                                    </m:r>
                                    <m:r>
                                      <a:rPr lang="en-US" sz="1600" b="1" i="1">
                                        <a:solidFill>
                                          <a:srgbClr val="00B050"/>
                                        </a:solidFill>
                                        <a:latin typeface="Cambria Math"/>
                                      </a:rPr>
                                      <m:t>.</m:t>
                                    </m:r>
                                    <m:r>
                                      <a:rPr lang="en-US" sz="1600" b="1" i="1">
                                        <a:solidFill>
                                          <a:srgbClr val="00B050"/>
                                        </a:solidFill>
                                        <a:latin typeface="Cambria Math"/>
                                      </a:rPr>
                                      <m:t>𝟎</m:t>
                                    </m:r>
                                    <m:r>
                                      <a:rPr lang="en-US" sz="1600" b="1" i="1">
                                        <a:solidFill>
                                          <a:srgbClr val="00B050"/>
                                        </a:solidFill>
                                        <a:latin typeface="Cambria Math"/>
                                      </a:rPr>
                                      <m:t>≤</m:t>
                                    </m:r>
                                    <m:r>
                                      <a:rPr lang="en-US" sz="1600" b="1" i="1">
                                        <a:solidFill>
                                          <a:srgbClr val="00B050"/>
                                        </a:solidFill>
                                        <a:latin typeface="Cambria Math"/>
                                      </a:rPr>
                                      <m:t>𝒅𝒔𝒕𝑰𝒑</m:t>
                                    </m:r>
                                    <m:r>
                                      <a:rPr lang="en-US" sz="1600" b="1" i="1">
                                        <a:solidFill>
                                          <a:srgbClr val="00B050"/>
                                        </a:solidFill>
                                        <a:latin typeface="Cambria Math"/>
                                      </a:rPr>
                                      <m:t>≤</m:t>
                                    </m:r>
                                    <m:r>
                                      <a:rPr lang="en-US" sz="1600" b="1" i="1">
                                        <a:solidFill>
                                          <a:srgbClr val="00B050"/>
                                        </a:solidFill>
                                        <a:latin typeface="Cambria Math"/>
                                      </a:rPr>
                                      <m:t>𝟏𝟓𝟕</m:t>
                                    </m:r>
                                    <m:r>
                                      <a:rPr lang="en-US" sz="1600" b="1" i="1">
                                        <a:solidFill>
                                          <a:srgbClr val="00B050"/>
                                        </a:solidFill>
                                        <a:latin typeface="Cambria Math"/>
                                      </a:rPr>
                                      <m:t>.</m:t>
                                    </m:r>
                                    <m:r>
                                      <a:rPr lang="en-US" sz="1600" b="1" i="1">
                                        <a:solidFill>
                                          <a:srgbClr val="00B050"/>
                                        </a:solidFill>
                                        <a:latin typeface="Cambria Math"/>
                                      </a:rPr>
                                      <m:t>𝟓𝟓</m:t>
                                    </m:r>
                                    <m:r>
                                      <a:rPr lang="en-US" sz="1600" b="1" i="1">
                                        <a:solidFill>
                                          <a:srgbClr val="00B050"/>
                                        </a:solidFill>
                                        <a:latin typeface="Cambria Math"/>
                                      </a:rPr>
                                      <m:t>.</m:t>
                                    </m:r>
                                    <m:r>
                                      <a:rPr lang="en-US" sz="1600" b="1" i="1">
                                        <a:solidFill>
                                          <a:srgbClr val="00B050"/>
                                        </a:solidFill>
                                        <a:latin typeface="Cambria Math"/>
                                      </a:rPr>
                                      <m:t>𝟐𝟓𝟐</m:t>
                                    </m:r>
                                    <m:r>
                                      <a:rPr lang="en-US" sz="1600" b="1" i="1">
                                        <a:solidFill>
                                          <a:srgbClr val="00B050"/>
                                        </a:solidFill>
                                        <a:latin typeface="Cambria Math"/>
                                      </a:rPr>
                                      <m:t>.</m:t>
                                    </m:r>
                                    <m:r>
                                      <a:rPr lang="en-US" sz="1600" b="1" i="1">
                                        <a:solidFill>
                                          <a:srgbClr val="00B050"/>
                                        </a:solidFill>
                                        <a:latin typeface="Cambria Math"/>
                                      </a:rPr>
                                      <m:t>𝟐𝟓𝟓</m:t>
                                    </m:r>
                                  </m:e>
                                </m:d>
                                <m:r>
                                  <a:rPr lang="en-US" sz="1600" b="1" i="1">
                                    <a:solidFill>
                                      <a:srgbClr val="00B050"/>
                                    </a:solidFill>
                                    <a:latin typeface="Cambria Math"/>
                                  </a:rPr>
                                  <m:t> ˄ </m:t>
                                </m:r>
                                <m:r>
                                  <m:rPr>
                                    <m:nor/>
                                  </m:rPr>
                                  <a:rPr lang="en-US" sz="1600" b="1" i="1" dirty="0">
                                    <a:solidFill>
                                      <a:srgbClr val="00B050"/>
                                    </a:solidFill>
                                    <a:latin typeface="Cambria Math"/>
                                  </a:rPr>
                                  <m:t> </m:t>
                                </m:r>
                              </m:e>
                              <m:e>
                                <m:r>
                                  <a:rPr lang="en-US" sz="1600" b="1" i="1" dirty="0">
                                    <a:solidFill>
                                      <a:srgbClr val="00B050"/>
                                    </a:solidFill>
                                    <a:latin typeface="Cambria Math"/>
                                  </a:rPr>
                                  <m:t>   </m:t>
                                </m:r>
                                <m:d>
                                  <m:dPr>
                                    <m:ctrlPr>
                                      <a:rPr lang="en-US" sz="1600" b="1" i="1">
                                        <a:solidFill>
                                          <a:srgbClr val="00B050"/>
                                        </a:solidFill>
                                        <a:latin typeface="Cambria Math" panose="02040503050406030204" pitchFamily="18" charset="0"/>
                                      </a:rPr>
                                    </m:ctrlPr>
                                  </m:dPr>
                                  <m:e>
                                    <m:r>
                                      <a:rPr lang="en-US" sz="1600" b="1" i="1">
                                        <a:solidFill>
                                          <a:srgbClr val="00B050"/>
                                        </a:solidFill>
                                        <a:latin typeface="Cambria Math"/>
                                      </a:rPr>
                                      <m:t>𝒑𝒓𝒐𝒕𝒐𝒄𝒐𝒍</m:t>
                                    </m:r>
                                    <m:r>
                                      <a:rPr lang="en-US" sz="1600" b="1" i="1">
                                        <a:solidFill>
                                          <a:srgbClr val="00B050"/>
                                        </a:solidFill>
                                        <a:latin typeface="Cambria Math"/>
                                      </a:rPr>
                                      <m:t>=</m:t>
                                    </m:r>
                                    <m:r>
                                      <a:rPr lang="en-US" sz="1600" b="1" i="1">
                                        <a:solidFill>
                                          <a:srgbClr val="00B050"/>
                                        </a:solidFill>
                                        <a:latin typeface="Cambria Math"/>
                                      </a:rPr>
                                      <m:t>𝟔</m:t>
                                    </m:r>
                                  </m:e>
                                </m:d>
                              </m:e>
                            </m:eqArr>
                          </m:e>
                        </m:mr>
                      </m:m>
                    </m:oMath>
                  </m:oMathPara>
                </a14:m>
                <a:endParaRPr lang="en-US" sz="1600" b="1" i="1" dirty="0" smtClean="0">
                  <a:latin typeface="Cambria Math"/>
                </a:endParaRPr>
              </a:p>
              <a:p>
                <a:pPr marL="0" indent="0" defTabSz="914400">
                  <a:buFont typeface="Arial" charset="0"/>
                  <a:buNone/>
                </a:pPr>
                <a:endParaRPr lang="en-US" sz="1600" b="1" i="1" dirty="0" smtClean="0">
                  <a:latin typeface="Cambria Math"/>
                </a:endParaRPr>
              </a:p>
              <a:p>
                <a:pPr marL="0" indent="0" defTabSz="914400">
                  <a:buFont typeface="Arial" charset="0"/>
                  <a:buNone/>
                </a:pPr>
                <a:endParaRPr lang="en-US" sz="1600" b="1" i="1" dirty="0" smtClean="0">
                  <a:latin typeface="Cambria Math"/>
                </a:endParaRPr>
              </a:p>
              <a:p>
                <a:pPr marL="0" indent="0" defTabSz="914400">
                  <a:buFont typeface="Arial" charset="0"/>
                  <a:buNone/>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1600" b="1" i="1" smtClean="0">
                              <a:latin typeface="Cambria Math" panose="02040503050406030204" pitchFamily="18" charset="0"/>
                            </a:rPr>
                          </m:ctrlPr>
                        </m:mPr>
                        <m:mr>
                          <m:e>
                            <m:r>
                              <a:rPr lang="en-US" sz="1600" b="1" i="1">
                                <a:solidFill>
                                  <a:srgbClr val="C00000"/>
                                </a:solidFill>
                                <a:latin typeface="Cambria Math"/>
                              </a:rPr>
                              <m:t>𝑫𝒆𝒏𝒚</m:t>
                            </m:r>
                            <m:r>
                              <a:rPr lang="en-US" sz="1600" b="1" i="1" smtClean="0">
                                <a:solidFill>
                                  <a:srgbClr val="C00000"/>
                                </a:solidFill>
                                <a:latin typeface="Cambria Math"/>
                              </a:rPr>
                              <m:t>:</m:t>
                            </m:r>
                          </m:e>
                          <m:e>
                            <m:eqArr>
                              <m:eqArrPr>
                                <m:ctrlPr>
                                  <a:rPr lang="en-US" sz="1600" b="1" i="1">
                                    <a:solidFill>
                                      <a:srgbClr val="C00000"/>
                                    </a:solidFill>
                                    <a:latin typeface="Cambria Math" panose="02040503050406030204" pitchFamily="18" charset="0"/>
                                  </a:rPr>
                                </m:ctrlPr>
                              </m:eqArrPr>
                              <m:e>
                                <m:d>
                                  <m:dPr>
                                    <m:ctrlPr>
                                      <a:rPr lang="en-US" sz="1600" b="1" i="1">
                                        <a:solidFill>
                                          <a:srgbClr val="C00000"/>
                                        </a:solidFill>
                                        <a:latin typeface="Cambria Math" panose="02040503050406030204" pitchFamily="18" charset="0"/>
                                      </a:rPr>
                                    </m:ctrlPr>
                                  </m:dPr>
                                  <m:e>
                                    <m:r>
                                      <a:rPr lang="en-US" sz="1600" b="1" i="1">
                                        <a:solidFill>
                                          <a:srgbClr val="C00000"/>
                                        </a:solidFill>
                                        <a:latin typeface="Cambria Math"/>
                                      </a:rPr>
                                      <m:t>𝟔𝟓</m:t>
                                    </m:r>
                                    <m:r>
                                      <a:rPr lang="en-US" sz="1600" b="1" i="1">
                                        <a:solidFill>
                                          <a:srgbClr val="C00000"/>
                                        </a:solidFill>
                                        <a:latin typeface="Cambria Math"/>
                                      </a:rPr>
                                      <m:t>.</m:t>
                                    </m:r>
                                    <m:r>
                                      <a:rPr lang="en-US" sz="1600" b="1" i="1">
                                        <a:solidFill>
                                          <a:srgbClr val="C00000"/>
                                        </a:solidFill>
                                        <a:latin typeface="Cambria Math"/>
                                      </a:rPr>
                                      <m:t>𝟓𝟐</m:t>
                                    </m:r>
                                    <m:r>
                                      <a:rPr lang="en-US" sz="1600" b="1" i="1">
                                        <a:solidFill>
                                          <a:srgbClr val="C00000"/>
                                        </a:solidFill>
                                        <a:latin typeface="Cambria Math"/>
                                      </a:rPr>
                                      <m:t>.</m:t>
                                    </m:r>
                                    <m:r>
                                      <a:rPr lang="en-US" sz="1600" b="1" i="1">
                                        <a:solidFill>
                                          <a:srgbClr val="C00000"/>
                                        </a:solidFill>
                                        <a:latin typeface="Cambria Math"/>
                                      </a:rPr>
                                      <m:t>𝟐𝟒𝟒</m:t>
                                    </m:r>
                                    <m:r>
                                      <a:rPr lang="en-US" sz="1600" b="1" i="1">
                                        <a:solidFill>
                                          <a:srgbClr val="C00000"/>
                                        </a:solidFill>
                                        <a:latin typeface="Cambria Math"/>
                                      </a:rPr>
                                      <m:t>.</m:t>
                                    </m:r>
                                    <m:r>
                                      <a:rPr lang="en-US" sz="1600" b="1" i="1">
                                        <a:solidFill>
                                          <a:srgbClr val="C00000"/>
                                        </a:solidFill>
                                        <a:latin typeface="Cambria Math"/>
                                      </a:rPr>
                                      <m:t>𝟎</m:t>
                                    </m:r>
                                    <m:r>
                                      <a:rPr lang="en-US" sz="1600" b="1" i="1">
                                        <a:solidFill>
                                          <a:srgbClr val="C00000"/>
                                        </a:solidFill>
                                        <a:latin typeface="Cambria Math"/>
                                      </a:rPr>
                                      <m:t>≤</m:t>
                                    </m:r>
                                    <m:r>
                                      <a:rPr lang="en-US" sz="1600" b="1" i="1">
                                        <a:solidFill>
                                          <a:srgbClr val="C00000"/>
                                        </a:solidFill>
                                        <a:latin typeface="Cambria Math"/>
                                      </a:rPr>
                                      <m:t>𝒅𝒔𝒕𝑰𝒑</m:t>
                                    </m:r>
                                    <m:r>
                                      <a:rPr lang="en-US" sz="1600" b="1" i="1">
                                        <a:solidFill>
                                          <a:srgbClr val="C00000"/>
                                        </a:solidFill>
                                        <a:latin typeface="Cambria Math"/>
                                      </a:rPr>
                                      <m:t>≤</m:t>
                                    </m:r>
                                    <m:r>
                                      <a:rPr lang="en-US" sz="1600" b="1" i="1">
                                        <a:solidFill>
                                          <a:srgbClr val="C00000"/>
                                        </a:solidFill>
                                        <a:latin typeface="Cambria Math"/>
                                      </a:rPr>
                                      <m:t>𝟔𝟓</m:t>
                                    </m:r>
                                    <m:r>
                                      <a:rPr lang="en-US" sz="1600" b="1" i="1">
                                        <a:solidFill>
                                          <a:srgbClr val="C00000"/>
                                        </a:solidFill>
                                        <a:latin typeface="Cambria Math"/>
                                      </a:rPr>
                                      <m:t>.</m:t>
                                    </m:r>
                                    <m:r>
                                      <a:rPr lang="en-US" sz="1600" b="1" i="1">
                                        <a:solidFill>
                                          <a:srgbClr val="C00000"/>
                                        </a:solidFill>
                                        <a:latin typeface="Cambria Math"/>
                                      </a:rPr>
                                      <m:t>𝟓𝟐</m:t>
                                    </m:r>
                                    <m:r>
                                      <a:rPr lang="en-US" sz="1600" b="1" i="1">
                                        <a:solidFill>
                                          <a:srgbClr val="C00000"/>
                                        </a:solidFill>
                                        <a:latin typeface="Cambria Math"/>
                                      </a:rPr>
                                      <m:t>.</m:t>
                                    </m:r>
                                    <m:r>
                                      <a:rPr lang="en-US" sz="1600" b="1" i="1">
                                        <a:solidFill>
                                          <a:srgbClr val="C00000"/>
                                        </a:solidFill>
                                        <a:latin typeface="Cambria Math"/>
                                      </a:rPr>
                                      <m:t>𝟐𝟒𝟕</m:t>
                                    </m:r>
                                    <m:r>
                                      <a:rPr lang="en-US" sz="1600" b="1" i="1">
                                        <a:solidFill>
                                          <a:srgbClr val="C00000"/>
                                        </a:solidFill>
                                        <a:latin typeface="Cambria Math"/>
                                      </a:rPr>
                                      <m:t>.</m:t>
                                    </m:r>
                                    <m:r>
                                      <a:rPr lang="en-US" sz="1600" b="1" i="1">
                                        <a:solidFill>
                                          <a:srgbClr val="C00000"/>
                                        </a:solidFill>
                                        <a:latin typeface="Cambria Math"/>
                                      </a:rPr>
                                      <m:t>𝟐𝟓𝟓</m:t>
                                    </m:r>
                                  </m:e>
                                </m:d>
                                <m:r>
                                  <a:rPr lang="en-US" sz="1600" b="1" i="1">
                                    <a:solidFill>
                                      <a:srgbClr val="C00000"/>
                                    </a:solidFill>
                                    <a:latin typeface="Cambria Math"/>
                                  </a:rPr>
                                  <m:t>˄</m:t>
                                </m:r>
                                <m:r>
                                  <a:rPr lang="en-US" sz="1600" b="1">
                                    <a:solidFill>
                                      <a:srgbClr val="C00000"/>
                                    </a:solidFill>
                                    <a:latin typeface="Cambria Math"/>
                                  </a:rPr>
                                  <m:t> </m:t>
                                </m:r>
                                <m:r>
                                  <m:rPr>
                                    <m:nor/>
                                  </m:rPr>
                                  <a:rPr lang="en-US" sz="1600" b="1">
                                    <a:solidFill>
                                      <a:srgbClr val="C00000"/>
                                    </a:solidFill>
                                    <a:latin typeface="Cambria Math"/>
                                  </a:rPr>
                                  <m:t> </m:t>
                                </m:r>
                              </m:e>
                              <m:e>
                                <m:r>
                                  <a:rPr lang="en-US" sz="1600" b="1">
                                    <a:solidFill>
                                      <a:srgbClr val="C00000"/>
                                    </a:solidFill>
                                    <a:latin typeface="Cambria Math"/>
                                  </a:rPr>
                                  <m:t>(</m:t>
                                </m:r>
                                <m:r>
                                  <a:rPr lang="en-US" sz="1600" b="1" i="1">
                                    <a:solidFill>
                                      <a:srgbClr val="C00000"/>
                                    </a:solidFill>
                                    <a:latin typeface="Cambria Math"/>
                                  </a:rPr>
                                  <m:t>𝐩𝐫𝐨𝐭𝐨𝐜𝐨𝐥</m:t>
                                </m:r>
                                <m:r>
                                  <a:rPr lang="en-US" sz="1600" b="1">
                                    <a:solidFill>
                                      <a:srgbClr val="C00000"/>
                                    </a:solidFill>
                                    <a:latin typeface="Cambria Math"/>
                                  </a:rPr>
                                  <m:t>=</m:t>
                                </m:r>
                                <m:r>
                                  <a:rPr lang="en-US" sz="1600" b="1" i="1">
                                    <a:solidFill>
                                      <a:srgbClr val="C00000"/>
                                    </a:solidFill>
                                    <a:latin typeface="Cambria Math"/>
                                  </a:rPr>
                                  <m:t>𝟒</m:t>
                                </m:r>
                                <m:r>
                                  <a:rPr lang="en-US" sz="1600" b="1">
                                    <a:solidFill>
                                      <a:srgbClr val="C00000"/>
                                    </a:solidFill>
                                    <a:latin typeface="Cambria Math"/>
                                  </a:rPr>
                                  <m:t>)</m:t>
                                </m:r>
                                <m:r>
                                  <m:rPr>
                                    <m:nor/>
                                  </m:rPr>
                                  <a:rPr lang="en-US" sz="1600" b="1" dirty="0">
                                    <a:solidFill>
                                      <a:srgbClr val="C00000"/>
                                    </a:solidFill>
                                  </a:rPr>
                                  <m:t> </m:t>
                                </m:r>
                              </m:e>
                            </m:eqArr>
                          </m:e>
                        </m:mr>
                      </m:m>
                    </m:oMath>
                  </m:oMathPara>
                </a14:m>
                <a:endParaRPr lang="en-US" sz="900" b="1" i="1" dirty="0" smtClean="0">
                  <a:latin typeface="Cambria Math"/>
                </a:endParaRPr>
              </a:p>
              <a:p>
                <a:pPr marL="325454" lvl="1" indent="0" defTabSz="914400">
                  <a:buFont typeface="Arial" charset="0"/>
                  <a:buNone/>
                </a:pPr>
                <a:r>
                  <a:rPr lang="en-US" sz="800" i="1" dirty="0" smtClean="0">
                    <a:solidFill>
                      <a:srgbClr val="C00000"/>
                    </a:solidFill>
                    <a:latin typeface="Cambria Math"/>
                  </a:rPr>
                  <a:t/>
                </a:r>
                <a:br>
                  <a:rPr lang="en-US" sz="800" i="1" dirty="0" smtClean="0">
                    <a:solidFill>
                      <a:srgbClr val="C00000"/>
                    </a:solidFill>
                    <a:latin typeface="Cambria Math"/>
                  </a:rPr>
                </a:br>
                <a:endParaRPr lang="en-US" sz="800" dirty="0"/>
              </a:p>
            </p:txBody>
          </p:sp>
        </mc:Choice>
        <mc:Fallback xmlns="">
          <p:sp>
            <p:nvSpPr>
              <p:cNvPr id="6" name="Content Placeholder 9"/>
              <p:cNvSpPr txBox="1">
                <a:spLocks noRot="1" noChangeAspect="1" noMove="1" noResize="1" noEditPoints="1" noAdjustHandles="1" noChangeArrowheads="1" noChangeShapeType="1" noTextEdit="1"/>
              </p:cNvSpPr>
              <p:nvPr/>
            </p:nvSpPr>
            <p:spPr>
              <a:xfrm>
                <a:off x="152400" y="4248135"/>
                <a:ext cx="4724400" cy="1695673"/>
              </a:xfrm>
              <a:prstGeom prst="rect">
                <a:avLst/>
              </a:prstGeom>
              <a:blipFill rotWithShape="0">
                <a:blip r:embed="rId3"/>
                <a:stretch>
                  <a:fillRect r="-8258" b="-34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10"/>
              <p:cNvSpPr txBox="1">
                <a:spLocks/>
              </p:cNvSpPr>
              <p:nvPr/>
            </p:nvSpPr>
            <p:spPr>
              <a:xfrm>
                <a:off x="5384800" y="5238944"/>
                <a:ext cx="3759200" cy="1619056"/>
              </a:xfrm>
              <a:prstGeom prst="rect">
                <a:avLst/>
              </a:prstGeom>
            </p:spPr>
            <p:txBody>
              <a:bodyPr vert="horz" lIns="91448" tIns="45724" rIns="91448" bIns="45724" rtlCol="0">
                <a:normAutofit/>
              </a:bodyPr>
              <a:lstStyle>
                <a:lvl1pPr marL="453222" indent="-453222" algn="l" defTabSz="1218987" rtl="0" eaLnBrk="1" latinLnBrk="0" hangingPunct="1">
                  <a:lnSpc>
                    <a:spcPct val="90000"/>
                  </a:lnSpc>
                  <a:spcBef>
                    <a:spcPct val="20000"/>
                  </a:spcBef>
                  <a:buFont typeface="Arial" pitchFamily="34" charset="0"/>
                  <a:buChar char="•"/>
                  <a:defRPr sz="3700" kern="1200">
                    <a:solidFill>
                      <a:schemeClr val="tx1">
                        <a:lumMod val="65000"/>
                        <a:lumOff val="35000"/>
                      </a:schemeClr>
                    </a:solidFill>
                    <a:latin typeface="+mn-lt"/>
                    <a:ea typeface="+mn-ea"/>
                    <a:cs typeface="+mn-cs"/>
                  </a:defRPr>
                </a:lvl1pPr>
                <a:lvl2pPr marL="897627" indent="-433823" algn="l" defTabSz="1218987" rtl="0" eaLnBrk="1" latinLnBrk="0" hangingPunct="1">
                  <a:lnSpc>
                    <a:spcPct val="90000"/>
                  </a:lnSpc>
                  <a:spcBef>
                    <a:spcPct val="20000"/>
                  </a:spcBef>
                  <a:buFont typeface="Arial" pitchFamily="34" charset="0"/>
                  <a:buChar char="–"/>
                  <a:defRPr sz="3200" kern="1200">
                    <a:solidFill>
                      <a:schemeClr val="tx1">
                        <a:lumMod val="65000"/>
                        <a:lumOff val="35000"/>
                      </a:schemeClr>
                    </a:solidFill>
                    <a:latin typeface="+mn-lt"/>
                    <a:ea typeface="+mn-ea"/>
                    <a:cs typeface="+mn-cs"/>
                  </a:defRPr>
                </a:lvl2pPr>
                <a:lvl3pPr marL="1271491" indent="-384445" algn="l" defTabSz="1218987" rtl="0" eaLnBrk="1" latinLnBrk="0" hangingPunct="1">
                  <a:lnSpc>
                    <a:spcPct val="90000"/>
                  </a:lnSpc>
                  <a:spcBef>
                    <a:spcPct val="20000"/>
                  </a:spcBef>
                  <a:buFont typeface="Arial" pitchFamily="34" charset="0"/>
                  <a:buChar char="•"/>
                  <a:defRPr sz="2700" kern="1200">
                    <a:solidFill>
                      <a:schemeClr val="tx1">
                        <a:lumMod val="65000"/>
                        <a:lumOff val="35000"/>
                      </a:schemeClr>
                    </a:solidFill>
                    <a:latin typeface="+mn-lt"/>
                    <a:ea typeface="+mn-ea"/>
                    <a:cs typeface="+mn-cs"/>
                  </a:defRPr>
                </a:lvl3pPr>
                <a:lvl4pPr marL="1636538" indent="-365047" algn="l" defTabSz="1218987" rtl="0" eaLnBrk="1" latinLnBrk="0" hangingPunct="1">
                  <a:lnSpc>
                    <a:spcPct val="90000"/>
                  </a:lnSpc>
                  <a:spcBef>
                    <a:spcPct val="20000"/>
                  </a:spcBef>
                  <a:buFont typeface="Arial" pitchFamily="34" charset="0"/>
                  <a:buChar char="–"/>
                  <a:defRPr sz="2400" kern="1200">
                    <a:solidFill>
                      <a:schemeClr val="tx1">
                        <a:lumMod val="65000"/>
                        <a:lumOff val="35000"/>
                      </a:schemeClr>
                    </a:solidFill>
                    <a:latin typeface="+mn-lt"/>
                    <a:ea typeface="+mn-ea"/>
                    <a:cs typeface="+mn-cs"/>
                  </a:defRPr>
                </a:lvl4pPr>
                <a:lvl5pPr marL="2020982" indent="-373864" algn="l" defTabSz="1218987" rtl="0" eaLnBrk="1" latinLnBrk="0" hangingPunct="1">
                  <a:lnSpc>
                    <a:spcPct val="90000"/>
                  </a:lnSpc>
                  <a:spcBef>
                    <a:spcPct val="20000"/>
                  </a:spcBef>
                  <a:buFont typeface="Arial" pitchFamily="34" charset="0"/>
                  <a:buChar char="»"/>
                  <a:defRPr sz="2400" kern="1200">
                    <a:solidFill>
                      <a:schemeClr val="tx1">
                        <a:lumMod val="65000"/>
                        <a:lumOff val="35000"/>
                      </a:schemeClr>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n-US" sz="2000" b="1" dirty="0" smtClean="0">
                    <a:solidFill>
                      <a:schemeClr val="tx2"/>
                    </a:solidFill>
                  </a:rPr>
                  <a:t> </a:t>
                </a:r>
                <a14:m>
                  <m:oMath xmlns:m="http://schemas.openxmlformats.org/officeDocument/2006/math">
                    <m:r>
                      <a:rPr lang="en-US" sz="2000" b="1" i="1" smtClean="0">
                        <a:solidFill>
                          <a:schemeClr val="tx2"/>
                        </a:solidFill>
                        <a:latin typeface="Cambria Math"/>
                      </a:rPr>
                      <m:t>𝑷𝒐𝒍𝒊𝒄</m:t>
                    </m:r>
                    <m:sSub>
                      <m:sSubPr>
                        <m:ctrlPr>
                          <a:rPr lang="en-US" sz="2000" b="0" i="1" smtClean="0">
                            <a:solidFill>
                              <a:schemeClr val="tx2"/>
                            </a:solidFill>
                            <a:latin typeface="Cambria Math" panose="02040503050406030204" pitchFamily="18" charset="0"/>
                          </a:rPr>
                        </m:ctrlPr>
                      </m:sSubPr>
                      <m:e>
                        <m:r>
                          <a:rPr lang="en-US" sz="2000" b="1" i="1" smtClean="0">
                            <a:solidFill>
                              <a:schemeClr val="tx2"/>
                            </a:solidFill>
                            <a:latin typeface="Cambria Math"/>
                          </a:rPr>
                          <m:t>𝒚</m:t>
                        </m:r>
                      </m:e>
                      <m:sub>
                        <m:r>
                          <a:rPr lang="en-US" sz="2000" b="0" i="1" smtClean="0">
                            <a:solidFill>
                              <a:schemeClr val="tx2"/>
                            </a:solidFill>
                            <a:latin typeface="Cambria Math" panose="02040503050406030204" pitchFamily="18" charset="0"/>
                          </a:rPr>
                          <m:t>0</m:t>
                        </m:r>
                      </m:sub>
                    </m:sSub>
                    <m:r>
                      <a:rPr lang="en-US" sz="2000" b="0" i="1" smtClean="0">
                        <a:solidFill>
                          <a:schemeClr val="tx2"/>
                        </a:solidFill>
                        <a:latin typeface="Cambria Math" panose="02040503050406030204" pitchFamily="18" charset="0"/>
                      </a:rPr>
                      <m:t>=</m:t>
                    </m:r>
                    <m:r>
                      <a:rPr lang="en-US" sz="2000" b="0" i="1" smtClean="0">
                        <a:solidFill>
                          <a:schemeClr val="tx2"/>
                        </a:solidFill>
                        <a:latin typeface="Cambria Math" panose="02040503050406030204" pitchFamily="18" charset="0"/>
                      </a:rPr>
                      <m:t>𝑓𝑎𝑙𝑠𝑒</m:t>
                    </m:r>
                  </m:oMath>
                </a14:m>
                <a:endParaRPr lang="en-US" sz="2000" b="0" i="1" dirty="0" smtClean="0">
                  <a:solidFill>
                    <a:schemeClr val="tx2"/>
                  </a:solidFill>
                  <a:latin typeface="Cambria Math" panose="02040503050406030204" pitchFamily="18" charset="0"/>
                </a:endParaRPr>
              </a:p>
              <a:p>
                <a:pPr marL="0" indent="0">
                  <a:buNone/>
                </a:pPr>
                <a:r>
                  <a:rPr lang="en-US" sz="2000" b="1" dirty="0" smtClean="0">
                    <a:solidFill>
                      <a:schemeClr val="tx2"/>
                    </a:solidFill>
                  </a:rPr>
                  <a:t> </a:t>
                </a:r>
                <a14:m>
                  <m:oMath xmlns:m="http://schemas.openxmlformats.org/officeDocument/2006/math">
                    <m:r>
                      <a:rPr lang="en-US" sz="2000" b="1" i="1">
                        <a:solidFill>
                          <a:schemeClr val="tx2"/>
                        </a:solidFill>
                        <a:latin typeface="Cambria Math"/>
                      </a:rPr>
                      <m:t>𝑷𝒐𝒍𝒊𝒄</m:t>
                    </m:r>
                    <m:sSub>
                      <m:sSubPr>
                        <m:ctrlPr>
                          <a:rPr lang="en-US" sz="2000" i="1">
                            <a:solidFill>
                              <a:schemeClr val="tx2"/>
                            </a:solidFill>
                            <a:latin typeface="Cambria Math" panose="02040503050406030204" pitchFamily="18" charset="0"/>
                          </a:rPr>
                        </m:ctrlPr>
                      </m:sSubPr>
                      <m:e>
                        <m:r>
                          <a:rPr lang="en-US" sz="2000" b="1" i="1">
                            <a:solidFill>
                              <a:schemeClr val="tx2"/>
                            </a:solidFill>
                            <a:latin typeface="Cambria Math"/>
                          </a:rPr>
                          <m:t>𝒚</m:t>
                        </m:r>
                      </m:e>
                      <m:sub>
                        <m:r>
                          <a:rPr lang="en-US" sz="2000" b="0" i="1" smtClean="0">
                            <a:solidFill>
                              <a:schemeClr val="tx2"/>
                            </a:solidFill>
                            <a:latin typeface="Cambria Math" panose="02040503050406030204" pitchFamily="18" charset="0"/>
                          </a:rPr>
                          <m:t>𝑖</m:t>
                        </m:r>
                        <m:r>
                          <a:rPr lang="en-US" sz="2000" b="0" i="1" smtClean="0">
                            <a:solidFill>
                              <a:schemeClr val="tx2"/>
                            </a:solidFill>
                            <a:latin typeface="Cambria Math" panose="02040503050406030204" pitchFamily="18" charset="0"/>
                          </a:rPr>
                          <m:t>+1</m:t>
                        </m:r>
                      </m:sub>
                    </m:sSub>
                    <m:r>
                      <a:rPr lang="en-US" sz="2000" i="1">
                        <a:solidFill>
                          <a:schemeClr val="tx2"/>
                        </a:solidFill>
                        <a:latin typeface="Cambria Math" panose="02040503050406030204" pitchFamily="18" charset="0"/>
                      </a:rPr>
                      <m:t>=</m:t>
                    </m:r>
                    <m:r>
                      <a:rPr lang="en-US" sz="2000" b="1" i="1" smtClean="0">
                        <a:solidFill>
                          <a:schemeClr val="tx1"/>
                        </a:solidFill>
                        <a:latin typeface="Cambria Math" panose="02040503050406030204" pitchFamily="18" charset="0"/>
                      </a:rPr>
                      <m:t>𝒊𝒇</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𝐼𝑠𝐴𝑙𝑙𝑙𝑜</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 </m:t>
                    </m:r>
                  </m:oMath>
                </a14:m>
                <a:r>
                  <a:rPr lang="en-US" sz="2000" b="0" i="1" dirty="0" smtClean="0">
                    <a:solidFill>
                      <a:schemeClr val="tx1"/>
                    </a:solidFill>
                    <a:latin typeface="Cambria Math" panose="02040503050406030204" pitchFamily="18" charset="0"/>
                  </a:rPr>
                  <a:t/>
                </a:r>
                <a:br>
                  <a:rPr lang="en-US" sz="2000" b="0" i="1" dirty="0" smtClean="0">
                    <a:solidFill>
                      <a:schemeClr val="tx1"/>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rPr>
                        <m:t>𝒕𝒉𝒆𝒏</m:t>
                      </m:r>
                      <m:r>
                        <a:rPr lang="en-US" sz="2000" b="1"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𝑅𝑢𝑙</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𝑒</m:t>
                          </m:r>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r>
                        <a:rPr lang="en-US" sz="2000" b="1" i="1">
                          <a:solidFill>
                            <a:schemeClr val="tx2"/>
                          </a:solidFill>
                          <a:latin typeface="Cambria Math" panose="02040503050406030204" pitchFamily="18" charset="0"/>
                        </a:rPr>
                        <m:t>𝑷𝒐𝒍𝒊𝒄</m:t>
                      </m:r>
                      <m:sSub>
                        <m:sSubPr>
                          <m:ctrlPr>
                            <a:rPr lang="en-US" sz="2000" b="1" i="1">
                              <a:solidFill>
                                <a:schemeClr val="tx2"/>
                              </a:solidFill>
                              <a:latin typeface="Cambria Math" panose="02040503050406030204" pitchFamily="18" charset="0"/>
                            </a:rPr>
                          </m:ctrlPr>
                        </m:sSubPr>
                        <m:e>
                          <m:r>
                            <a:rPr lang="en-US" sz="2000" b="1" i="1">
                              <a:solidFill>
                                <a:schemeClr val="tx2"/>
                              </a:solidFill>
                              <a:latin typeface="Cambria Math" panose="02040503050406030204" pitchFamily="18" charset="0"/>
                            </a:rPr>
                            <m:t>𝒚</m:t>
                          </m:r>
                        </m:e>
                        <m:sub>
                          <m:r>
                            <a:rPr lang="en-US" sz="2000" i="1">
                              <a:solidFill>
                                <a:schemeClr val="tx2"/>
                              </a:solidFill>
                              <a:latin typeface="Cambria Math" panose="02040503050406030204" pitchFamily="18" charset="0"/>
                            </a:rPr>
                            <m:t>𝑖</m:t>
                          </m:r>
                        </m:sub>
                      </m:sSub>
                    </m:oMath>
                    <m:oMath xmlns:m="http://schemas.openxmlformats.org/officeDocument/2006/math">
                      <m:r>
                        <a:rPr lang="en-US" sz="2000" b="1" i="1" smtClean="0">
                          <a:solidFill>
                            <a:schemeClr val="tx1"/>
                          </a:solidFill>
                          <a:latin typeface="Cambria Math" panose="02040503050406030204" pitchFamily="18" charset="0"/>
                        </a:rPr>
                        <m:t>𝒆𝒍𝒔𝒆</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𝑅𝑢𝑙</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𝑒</m:t>
                          </m:r>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r>
                        <a:rPr lang="en-US" sz="2000" b="1" i="1" smtClean="0">
                          <a:solidFill>
                            <a:schemeClr val="tx2"/>
                          </a:solidFill>
                          <a:latin typeface="Cambria Math" panose="02040503050406030204" pitchFamily="18" charset="0"/>
                        </a:rPr>
                        <m:t>𝑷𝒐𝒍𝒊𝒄</m:t>
                      </m:r>
                      <m:sSub>
                        <m:sSubPr>
                          <m:ctrlPr>
                            <a:rPr lang="en-US" sz="2000" b="1" i="1" smtClean="0">
                              <a:solidFill>
                                <a:schemeClr val="tx2"/>
                              </a:solidFill>
                              <a:latin typeface="Cambria Math" panose="02040503050406030204" pitchFamily="18" charset="0"/>
                            </a:rPr>
                          </m:ctrlPr>
                        </m:sSubPr>
                        <m:e>
                          <m:r>
                            <a:rPr lang="en-US" sz="2000" b="1" i="1" smtClean="0">
                              <a:solidFill>
                                <a:schemeClr val="tx2"/>
                              </a:solidFill>
                              <a:latin typeface="Cambria Math" panose="02040503050406030204" pitchFamily="18" charset="0"/>
                            </a:rPr>
                            <m:t>𝒚</m:t>
                          </m:r>
                        </m:e>
                        <m:sub>
                          <m:r>
                            <a:rPr lang="en-US" sz="2000" b="0" i="1" smtClean="0">
                              <a:solidFill>
                                <a:schemeClr val="tx2"/>
                              </a:solidFill>
                              <a:latin typeface="Cambria Math" panose="02040503050406030204" pitchFamily="18" charset="0"/>
                            </a:rPr>
                            <m:t>𝑖</m:t>
                          </m:r>
                        </m:sub>
                      </m:sSub>
                      <m:r>
                        <a:rPr lang="en-US" sz="2000" b="0" i="1" smtClean="0">
                          <a:solidFill>
                            <a:schemeClr val="tx2"/>
                          </a:solidFill>
                          <a:latin typeface="Cambria Math" panose="02040503050406030204" pitchFamily="18" charset="0"/>
                        </a:rPr>
                        <m:t> </m:t>
                      </m:r>
                    </m:oMath>
                  </m:oMathPara>
                </a14:m>
                <a:endParaRPr lang="en-US" sz="1800" i="1" dirty="0">
                  <a:solidFill>
                    <a:schemeClr val="tx2"/>
                  </a:solidFill>
                  <a:latin typeface="Cambria Math" panose="02040503050406030204" pitchFamily="18" charset="0"/>
                </a:endParaRPr>
              </a:p>
            </p:txBody>
          </p:sp>
        </mc:Choice>
        <mc:Fallback xmlns="">
          <p:sp>
            <p:nvSpPr>
              <p:cNvPr id="8" name="Content Placeholder 10"/>
              <p:cNvSpPr txBox="1">
                <a:spLocks noRot="1" noChangeAspect="1" noMove="1" noResize="1" noEditPoints="1" noAdjustHandles="1" noChangeArrowheads="1" noChangeShapeType="1" noTextEdit="1"/>
              </p:cNvSpPr>
              <p:nvPr/>
            </p:nvSpPr>
            <p:spPr>
              <a:xfrm>
                <a:off x="5384800" y="5238944"/>
                <a:ext cx="3759200" cy="161905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38403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schemeClr val="bg2">
                <a:shade val="45000"/>
                <a:satMod val="135000"/>
              </a:schemeClr>
              <a:prstClr val="white"/>
            </a:duotone>
          </a:blip>
          <a:srcRect l="15898" t="6572" r="19642" b="18143"/>
          <a:stretch/>
        </p:blipFill>
        <p:spPr>
          <a:xfrm>
            <a:off x="-161169" y="1"/>
            <a:ext cx="9277141" cy="6772036"/>
          </a:xfrm>
          <a:prstGeom prst="rect">
            <a:avLst/>
          </a:prstGeom>
        </p:spPr>
      </p:pic>
      <p:sp>
        <p:nvSpPr>
          <p:cNvPr id="2" name="Title 1"/>
          <p:cNvSpPr>
            <a:spLocks noGrp="1"/>
          </p:cNvSpPr>
          <p:nvPr>
            <p:ph type="title"/>
          </p:nvPr>
        </p:nvSpPr>
        <p:spPr/>
        <p:txBody>
          <a:bodyPr/>
          <a:lstStyle/>
          <a:p>
            <a:r>
              <a:rPr lang="en-US" dirty="0" smtClean="0"/>
              <a:t>Two uses of </a:t>
            </a:r>
            <a:r>
              <a:rPr lang="en-US" b="1" dirty="0" err="1" smtClean="0"/>
              <a:t>SecGuru</a:t>
            </a:r>
            <a:endParaRPr lang="en-US" b="1" dirty="0"/>
          </a:p>
        </p:txBody>
      </p:sp>
      <p:pic>
        <p:nvPicPr>
          <p:cNvPr id="4" name="Picture 3"/>
          <p:cNvPicPr>
            <a:picLocks noChangeAspect="1"/>
          </p:cNvPicPr>
          <p:nvPr/>
        </p:nvPicPr>
        <p:blipFill rotWithShape="1">
          <a:blip r:embed="rId3">
            <a:clrChange>
              <a:clrFrom>
                <a:srgbClr val="FFFFFF"/>
              </a:clrFrom>
              <a:clrTo>
                <a:srgbClr val="FFFFFF">
                  <a:alpha val="0"/>
                </a:srgbClr>
              </a:clrTo>
            </a:clrChange>
          </a:blip>
          <a:srcRect l="33125" t="11999" r="32500" b="14000"/>
          <a:stretch/>
        </p:blipFill>
        <p:spPr>
          <a:xfrm>
            <a:off x="646612" y="1485888"/>
            <a:ext cx="3788663" cy="5097474"/>
          </a:xfrm>
          <a:prstGeom prst="rect">
            <a:avLst/>
          </a:prstGeom>
        </p:spPr>
      </p:pic>
      <p:pic>
        <p:nvPicPr>
          <p:cNvPr id="5" name="Content Placeholder 3"/>
          <p:cNvPicPr>
            <a:picLocks noGrp="1" noChangeAspect="1"/>
          </p:cNvPicPr>
          <p:nvPr>
            <p:ph idx="1"/>
          </p:nvPr>
        </p:nvPicPr>
        <p:blipFill rotWithShape="1">
          <a:blip r:embed="rId4">
            <a:clrChange>
              <a:clrFrom>
                <a:srgbClr val="FFFFFF"/>
              </a:clrFrom>
              <a:clrTo>
                <a:srgbClr val="FFFFFF">
                  <a:alpha val="0"/>
                </a:srgbClr>
              </a:clrTo>
            </a:clrChange>
          </a:blip>
          <a:srcRect l="33164" t="11785" r="33164" b="14135"/>
          <a:stretch/>
        </p:blipFill>
        <p:spPr>
          <a:xfrm>
            <a:off x="5367830" y="1443356"/>
            <a:ext cx="3596340" cy="4945075"/>
          </a:xfrm>
          <a:prstGeom prst="rect">
            <a:avLst/>
          </a:prstGeom>
        </p:spPr>
      </p:pic>
    </p:spTree>
    <p:extLst>
      <p:ext uri="{BB962C8B-B14F-4D97-AF65-F5344CB8AC3E}">
        <p14:creationId xmlns:p14="http://schemas.microsoft.com/office/powerpoint/2010/main" val="1451188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0557"/>
                    </a14:imgEffect>
                    <a14:imgEffect>
                      <a14:saturation sat="50000"/>
                    </a14:imgEffect>
                  </a14:imgLayer>
                </a14:imgProps>
              </a:ext>
            </a:extLst>
          </a:blip>
          <a:srcRect l="15898" t="6572" r="19642" b="18143"/>
          <a:stretch/>
        </p:blipFill>
        <p:spPr>
          <a:xfrm>
            <a:off x="-161169" y="1"/>
            <a:ext cx="9277141" cy="6772036"/>
          </a:xfrm>
          <a:prstGeom prst="rect">
            <a:avLst/>
          </a:prstGeom>
        </p:spPr>
      </p:pic>
      <p:sp>
        <p:nvSpPr>
          <p:cNvPr id="2" name="Title 1"/>
          <p:cNvSpPr>
            <a:spLocks noGrp="1"/>
          </p:cNvSpPr>
          <p:nvPr>
            <p:ph type="title"/>
          </p:nvPr>
        </p:nvSpPr>
        <p:spPr/>
        <p:txBody>
          <a:bodyPr/>
          <a:lstStyle/>
          <a:p>
            <a:r>
              <a:rPr lang="en-US" dirty="0" smtClean="0"/>
              <a:t>Two uses of </a:t>
            </a:r>
            <a:r>
              <a:rPr lang="en-US" b="1" dirty="0" err="1" smtClean="0"/>
              <a:t>SecGuru</a:t>
            </a:r>
            <a:endParaRPr lang="en-US" b="1" dirty="0"/>
          </a:p>
        </p:txBody>
      </p:sp>
      <p:pic>
        <p:nvPicPr>
          <p:cNvPr id="5" name="Content Placeholder 3"/>
          <p:cNvPicPr>
            <a:picLocks noGrp="1" noChangeAspect="1"/>
          </p:cNvPicPr>
          <p:nvPr>
            <p:ph idx="1"/>
          </p:nvPr>
        </p:nvPicPr>
        <p:blipFill rotWithShape="1">
          <a:blip r:embed="rId4">
            <a:clrChange>
              <a:clrFrom>
                <a:srgbClr val="FFFFFF"/>
              </a:clrFrom>
              <a:clrTo>
                <a:srgbClr val="FFFFFF">
                  <a:alpha val="0"/>
                </a:srgbClr>
              </a:clrTo>
            </a:clrChange>
          </a:blip>
          <a:srcRect l="33164" t="11785" r="33164" b="14135"/>
          <a:stretch/>
        </p:blipFill>
        <p:spPr>
          <a:xfrm>
            <a:off x="5367830" y="1485888"/>
            <a:ext cx="3596340" cy="4945075"/>
          </a:xfrm>
          <a:prstGeom prst="rect">
            <a:avLst/>
          </a:prstGeom>
        </p:spPr>
      </p:pic>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457200" y="1670303"/>
              <a:ext cx="4407408" cy="5133317"/>
            </p:xfrm>
            <a:graphic>
              <a:graphicData uri="http://schemas.openxmlformats.org/drawingml/2006/table">
                <a:tbl>
                  <a:tblPr>
                    <a:tableStyleId>{2D5ABB26-0587-4C30-8999-92F81FD0307C}</a:tableStyleId>
                  </a:tblPr>
                  <a:tblGrid>
                    <a:gridCol w="4407408"/>
                  </a:tblGrid>
                  <a:tr h="656945">
                    <a:tc>
                      <a:txBody>
                        <a:bodyPr/>
                        <a:lstStyle/>
                        <a:p>
                          <a:pPr marL="0" marR="0" lvl="1" indent="0" algn="l" defTabSz="1218987" rtl="0" eaLnBrk="1" fontAlgn="auto" latinLnBrk="0" hangingPunct="1">
                            <a:lnSpc>
                              <a:spcPct val="100000"/>
                            </a:lnSpc>
                            <a:spcBef>
                              <a:spcPts val="0"/>
                            </a:spcBef>
                            <a:spcAft>
                              <a:spcPts val="0"/>
                            </a:spcAft>
                            <a:buClrTx/>
                            <a:buSzTx/>
                            <a:buFontTx/>
                            <a:buNone/>
                            <a:tabLst/>
                            <a:defRPr/>
                          </a:pPr>
                          <a:r>
                            <a:rPr lang="en-US" sz="1800" i="1" dirty="0" smtClean="0"/>
                            <a:t>Does policy permit outgoing traffic to </a:t>
                          </a:r>
                          <a:r>
                            <a:rPr lang="en-US" sz="1800" b="1" i="1" dirty="0" smtClean="0"/>
                            <a:t>some</a:t>
                          </a:r>
                          <a:r>
                            <a:rPr lang="en-US" sz="1800" i="1" dirty="0" smtClean="0"/>
                            <a:t> address in 65.52.244.0/22?</a:t>
                          </a:r>
                        </a:p>
                      </a:txBody>
                      <a:tcPr marL="68598" marR="68598" marT="34299" marB="34299"/>
                    </a:tc>
                  </a:tr>
                  <a:tr h="485568">
                    <a:tc>
                      <a:txBody>
                        <a:bodyPr/>
                        <a:lstStyle/>
                        <a:p>
                          <a:pPr marL="0" marR="0" lvl="1" indent="0" algn="l" defTabSz="121898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1" i="1" smtClean="0">
                                    <a:solidFill>
                                      <a:schemeClr val="accent3">
                                        <a:lumMod val="50000"/>
                                      </a:schemeClr>
                                    </a:solidFill>
                                    <a:latin typeface="Cambria Math"/>
                                  </a:rPr>
                                  <m:t>𝑸𝒖𝒆𝒓𝒚</m:t>
                                </m:r>
                                <m:r>
                                  <a:rPr lang="en-US" sz="1600" b="0" i="1" smtClean="0">
                                    <a:latin typeface="Cambria Math"/>
                                  </a:rPr>
                                  <m:t>: </m:t>
                                </m:r>
                                <m:d>
                                  <m:dPr>
                                    <m:ctrlPr>
                                      <a:rPr lang="en-US" sz="1600" i="1">
                                        <a:latin typeface="Cambria Math" panose="02040503050406030204" pitchFamily="18" charset="0"/>
                                      </a:rPr>
                                    </m:ctrlPr>
                                  </m:dPr>
                                  <m:e>
                                    <m:r>
                                      <a:rPr lang="en-US" sz="1600" i="1">
                                        <a:latin typeface="Cambria Math"/>
                                      </a:rPr>
                                      <m:t>65.52.244.0≤</m:t>
                                    </m:r>
                                    <m:r>
                                      <a:rPr lang="en-US" sz="1600" i="1">
                                        <a:latin typeface="Cambria Math"/>
                                      </a:rPr>
                                      <m:t>𝑑𝑠𝑡𝐼𝑝</m:t>
                                    </m:r>
                                    <m:r>
                                      <a:rPr lang="en-US" sz="1600" i="1">
                                        <a:latin typeface="Cambria Math"/>
                                      </a:rPr>
                                      <m:t>≤65.52.247.255</m:t>
                                    </m:r>
                                  </m:e>
                                </m:d>
                              </m:oMath>
                            </m:oMathPara>
                          </a14:m>
                          <a:endParaRPr lang="en-US" sz="1500" dirty="0" smtClean="0"/>
                        </a:p>
                        <a:p>
                          <a:pPr marL="0" marR="0" lvl="1" indent="0" algn="l" defTabSz="1218987" rtl="0" eaLnBrk="1" fontAlgn="auto" latinLnBrk="0" hangingPunct="1">
                            <a:lnSpc>
                              <a:spcPct val="100000"/>
                            </a:lnSpc>
                            <a:spcBef>
                              <a:spcPts val="0"/>
                            </a:spcBef>
                            <a:spcAft>
                              <a:spcPts val="0"/>
                            </a:spcAft>
                            <a:buClrTx/>
                            <a:buSzTx/>
                            <a:buFontTx/>
                            <a:buNone/>
                            <a:tabLst/>
                            <a:defRPr/>
                          </a:pPr>
                          <a:endParaRPr lang="en-US" sz="1500" dirty="0" smtClean="0"/>
                        </a:p>
                        <a:p>
                          <a:pPr marL="0" marR="0" lvl="1" indent="0" algn="l" defTabSz="1218987" rtl="0" eaLnBrk="1" fontAlgn="auto" latinLnBrk="0" hangingPunct="1">
                            <a:lnSpc>
                              <a:spcPct val="100000"/>
                            </a:lnSpc>
                            <a:spcBef>
                              <a:spcPts val="0"/>
                            </a:spcBef>
                            <a:spcAft>
                              <a:spcPts val="0"/>
                            </a:spcAft>
                            <a:buClrTx/>
                            <a:buSzTx/>
                            <a:buFontTx/>
                            <a:buNone/>
                            <a:tabLst/>
                            <a:defRPr/>
                          </a:pPr>
                          <a:r>
                            <a:rPr lang="en-US" sz="1800" i="1" dirty="0" smtClean="0">
                              <a:latin typeface="Cambria Math" panose="02040503050406030204" pitchFamily="18" charset="0"/>
                            </a:rPr>
                            <a:t>Check</a:t>
                          </a:r>
                          <a:r>
                            <a:rPr lang="en-US" sz="1800" i="1" baseline="0" dirty="0" smtClean="0">
                              <a:latin typeface="Cambria Math" panose="02040503050406030204" pitchFamily="18" charset="0"/>
                            </a:rPr>
                            <a:t> </a:t>
                          </a:r>
                          <a:r>
                            <a:rPr lang="en-US" sz="1800" i="1" baseline="0" dirty="0" err="1" smtClean="0">
                              <a:latin typeface="Cambria Math" panose="02040503050406030204" pitchFamily="18" charset="0"/>
                            </a:rPr>
                            <a:t>Satisfiability</a:t>
                          </a:r>
                          <a:r>
                            <a:rPr lang="en-US" sz="1800" i="1" baseline="0" dirty="0" smtClean="0">
                              <a:latin typeface="Cambria Math" panose="02040503050406030204" pitchFamily="18" charset="0"/>
                            </a:rPr>
                            <a:t> of  </a:t>
                          </a:r>
                        </a:p>
                        <a:p>
                          <a:pPr marL="0" marR="0" lvl="1" indent="0" algn="l" defTabSz="1218987" rtl="0" eaLnBrk="1" fontAlgn="auto" latinLnBrk="0" hangingPunct="1">
                            <a:lnSpc>
                              <a:spcPct val="100000"/>
                            </a:lnSpc>
                            <a:spcBef>
                              <a:spcPts val="0"/>
                            </a:spcBef>
                            <a:spcAft>
                              <a:spcPts val="0"/>
                            </a:spcAft>
                            <a:buClrTx/>
                            <a:buSzTx/>
                            <a:buFontTx/>
                            <a:buNone/>
                            <a:tabLst/>
                            <a:defRPr/>
                          </a:pPr>
                          <a:endParaRPr lang="en-US" sz="1600" b="1" i="1" baseline="0" dirty="0" smtClean="0">
                            <a:solidFill>
                              <a:schemeClr val="accent3">
                                <a:lumMod val="60000"/>
                                <a:lumOff val="40000"/>
                              </a:schemeClr>
                            </a:solidFill>
                            <a:latin typeface="Cambria Math" panose="02040503050406030204" pitchFamily="18" charset="0"/>
                          </a:endParaRPr>
                        </a:p>
                        <a:p>
                          <a:pPr marL="0" marR="0" lvl="1" indent="0" algn="l" defTabSz="121898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1" i="1" smtClean="0">
                                    <a:solidFill>
                                      <a:schemeClr val="accent3">
                                        <a:lumMod val="50000"/>
                                      </a:schemeClr>
                                    </a:solidFill>
                                    <a:latin typeface="Cambria Math"/>
                                  </a:rPr>
                                  <m:t>𝑸𝒖𝒆𝒓𝒚</m:t>
                                </m:r>
                                <m:r>
                                  <a:rPr lang="en-US" sz="2400" i="1">
                                    <a:latin typeface="Cambria Math"/>
                                  </a:rPr>
                                  <m:t>∧</m:t>
                                </m:r>
                                <m:r>
                                  <a:rPr lang="en-US" sz="2400" b="1" i="1" smtClean="0">
                                    <a:solidFill>
                                      <a:schemeClr val="tx2"/>
                                    </a:solidFill>
                                    <a:latin typeface="Cambria Math"/>
                                  </a:rPr>
                                  <m:t>𝑷𝒐𝒍𝒊𝒄𝒚</m:t>
                                </m:r>
                              </m:oMath>
                            </m:oMathPara>
                          </a14:m>
                          <a:endParaRPr lang="en-US" sz="2400" dirty="0" smtClean="0"/>
                        </a:p>
                      </a:txBody>
                      <a:tcPr marL="68598" marR="68598" marT="34299" marB="34299"/>
                    </a:tc>
                  </a:tr>
                  <a:tr h="485568">
                    <a:tc>
                      <a:txBody>
                        <a:bodyPr/>
                        <a:lstStyle/>
                        <a:p>
                          <a:pPr marL="0" marR="0" lvl="1" indent="0" algn="l" defTabSz="1218987" rtl="0" eaLnBrk="1" fontAlgn="auto" latinLnBrk="0" hangingPunct="1">
                            <a:lnSpc>
                              <a:spcPct val="100000"/>
                            </a:lnSpc>
                            <a:spcBef>
                              <a:spcPts val="0"/>
                            </a:spcBef>
                            <a:spcAft>
                              <a:spcPts val="0"/>
                            </a:spcAft>
                            <a:buClrTx/>
                            <a:buSzTx/>
                            <a:buFontTx/>
                            <a:buNone/>
                            <a:tabLst/>
                            <a:defRPr/>
                          </a:pPr>
                          <a:endParaRPr lang="en-US" sz="1800" dirty="0" smtClean="0"/>
                        </a:p>
                      </a:txBody>
                      <a:tcPr marL="68598" marR="68598" marT="34299" marB="34299"/>
                    </a:tc>
                  </a:tr>
                  <a:tr h="485568">
                    <a:tc>
                      <a:txBody>
                        <a:bodyPr/>
                        <a:lstStyle/>
                        <a:p>
                          <a:pPr marL="0" marR="0" lvl="1" indent="0" algn="l" defTabSz="1218987" rtl="0" eaLnBrk="1" fontAlgn="auto" latinLnBrk="0" hangingPunct="1">
                            <a:lnSpc>
                              <a:spcPct val="100000"/>
                            </a:lnSpc>
                            <a:spcBef>
                              <a:spcPts val="0"/>
                            </a:spcBef>
                            <a:spcAft>
                              <a:spcPts val="0"/>
                            </a:spcAft>
                            <a:buClrTx/>
                            <a:buSzTx/>
                            <a:buFontTx/>
                            <a:buNone/>
                            <a:tabLst/>
                            <a:defRPr/>
                          </a:pPr>
                          <a:r>
                            <a:rPr lang="en-US" sz="1800" i="1" dirty="0" smtClean="0"/>
                            <a:t>Does policy permit connections to </a:t>
                          </a:r>
                          <a:r>
                            <a:rPr lang="en-US" sz="1800" b="1" i="1" dirty="0" smtClean="0"/>
                            <a:t>all</a:t>
                          </a:r>
                          <a:r>
                            <a:rPr lang="en-US" sz="1800" i="1" dirty="0" smtClean="0"/>
                            <a:t> the remote addresses in the range 65.52.244.0/22?</a:t>
                          </a:r>
                        </a:p>
                        <a:p>
                          <a:pPr marL="0" marR="0" lvl="1" indent="0" algn="l" defTabSz="1218987" rtl="0" eaLnBrk="1" fontAlgn="auto" latinLnBrk="0" hangingPunct="1">
                            <a:lnSpc>
                              <a:spcPct val="100000"/>
                            </a:lnSpc>
                            <a:spcBef>
                              <a:spcPts val="0"/>
                            </a:spcBef>
                            <a:spcAft>
                              <a:spcPts val="0"/>
                            </a:spcAft>
                            <a:buClrTx/>
                            <a:buSzTx/>
                            <a:buFontTx/>
                            <a:buNone/>
                            <a:tabLst/>
                            <a:defRPr/>
                          </a:pPr>
                          <a:endParaRPr lang="en-US" sz="1800" i="1" dirty="0" smtClean="0"/>
                        </a:p>
                        <a:p>
                          <a:pPr marL="0" marR="0" lvl="1" indent="0" algn="l" defTabSz="1218987" rtl="0" eaLnBrk="1" fontAlgn="auto" latinLnBrk="0" hangingPunct="1">
                            <a:lnSpc>
                              <a:spcPct val="100000"/>
                            </a:lnSpc>
                            <a:spcBef>
                              <a:spcPts val="0"/>
                            </a:spcBef>
                            <a:spcAft>
                              <a:spcPts val="0"/>
                            </a:spcAft>
                            <a:buClrTx/>
                            <a:buSzTx/>
                            <a:buFontTx/>
                            <a:buNone/>
                            <a:tabLst/>
                            <a:defRPr/>
                          </a:pPr>
                          <a:r>
                            <a:rPr lang="en-US" sz="1800" i="1" dirty="0" smtClean="0">
                              <a:latin typeface="Cambria Math" panose="02040503050406030204" pitchFamily="18" charset="0"/>
                            </a:rPr>
                            <a:t>Check</a:t>
                          </a:r>
                          <a:r>
                            <a:rPr lang="en-US" sz="1800" i="1" baseline="0" dirty="0" smtClean="0">
                              <a:latin typeface="Cambria Math" panose="02040503050406030204" pitchFamily="18" charset="0"/>
                            </a:rPr>
                            <a:t> </a:t>
                          </a:r>
                          <a:r>
                            <a:rPr lang="en-US" sz="1800" i="1" baseline="0" dirty="0" err="1" smtClean="0">
                              <a:latin typeface="Cambria Math" panose="02040503050406030204" pitchFamily="18" charset="0"/>
                            </a:rPr>
                            <a:t>Unsatisfiability</a:t>
                          </a:r>
                          <a:r>
                            <a:rPr lang="en-US" sz="1800" i="1" baseline="0" dirty="0" smtClean="0">
                              <a:latin typeface="Cambria Math" panose="02040503050406030204" pitchFamily="18" charset="0"/>
                            </a:rPr>
                            <a:t> of  </a:t>
                          </a:r>
                        </a:p>
                        <a:p>
                          <a:pPr marL="0" marR="0" lvl="1" indent="0" algn="l" defTabSz="1218987" rtl="0" eaLnBrk="1" fontAlgn="auto" latinLnBrk="0" hangingPunct="1">
                            <a:lnSpc>
                              <a:spcPct val="100000"/>
                            </a:lnSpc>
                            <a:spcBef>
                              <a:spcPts val="0"/>
                            </a:spcBef>
                            <a:spcAft>
                              <a:spcPts val="0"/>
                            </a:spcAft>
                            <a:buClrTx/>
                            <a:buSzTx/>
                            <a:buFontTx/>
                            <a:buNone/>
                            <a:tabLst/>
                            <a:defRPr/>
                          </a:pPr>
                          <a:endParaRPr lang="en-US" sz="1800" b="1" i="1" baseline="0" dirty="0" smtClean="0">
                            <a:solidFill>
                              <a:schemeClr val="accent3">
                                <a:lumMod val="60000"/>
                                <a:lumOff val="40000"/>
                              </a:schemeClr>
                            </a:solidFill>
                            <a:latin typeface="Cambria Math" panose="02040503050406030204" pitchFamily="18" charset="0"/>
                          </a:endParaRPr>
                        </a:p>
                        <a:p>
                          <a:pPr marL="0" marR="0" lvl="1" indent="0" algn="l" defTabSz="121898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1" i="1" smtClean="0">
                                    <a:solidFill>
                                      <a:schemeClr val="accent3">
                                        <a:lumMod val="50000"/>
                                      </a:schemeClr>
                                    </a:solidFill>
                                    <a:latin typeface="Cambria Math"/>
                                  </a:rPr>
                                  <m:t>𝑸𝒖𝒆𝒓𝒚</m:t>
                                </m:r>
                                <m:r>
                                  <a:rPr lang="en-US" sz="2400" i="1">
                                    <a:latin typeface="Cambria Math"/>
                                  </a:rPr>
                                  <m:t>∧</m:t>
                                </m:r>
                                <m:r>
                                  <a:rPr lang="en-US" sz="2400" b="1" i="1" smtClean="0">
                                    <a:latin typeface="Cambria Math" panose="02040503050406030204" pitchFamily="18" charset="0"/>
                                  </a:rPr>
                                  <m:t>¬</m:t>
                                </m:r>
                                <m:r>
                                  <a:rPr lang="en-US" sz="2400" b="1" i="1" smtClean="0">
                                    <a:solidFill>
                                      <a:schemeClr val="tx2"/>
                                    </a:solidFill>
                                    <a:latin typeface="Cambria Math"/>
                                  </a:rPr>
                                  <m:t>𝑷𝒐𝒍𝒊𝒄𝒚</m:t>
                                </m:r>
                              </m:oMath>
                            </m:oMathPara>
                          </a14:m>
                          <a:endParaRPr lang="en-US" sz="2400" dirty="0" smtClean="0"/>
                        </a:p>
                      </a:txBody>
                      <a:tcPr marL="68598" marR="68598" marT="34299" marB="34299"/>
                    </a:tc>
                  </a:tr>
                  <a:tr h="485568">
                    <a:tc>
                      <a:txBody>
                        <a:bodyPr/>
                        <a:lstStyle/>
                        <a:p>
                          <a:endParaRPr lang="en-US" sz="1400" dirty="0"/>
                        </a:p>
                      </a:txBody>
                      <a:tcPr marL="68598" marR="68598" marT="34299" marB="34299"/>
                    </a:tc>
                  </a:tr>
                </a:tbl>
              </a:graphicData>
            </a:graphic>
          </p:graphicFrame>
        </mc:Choice>
        <mc:Fallback xmlns="">
          <p:graphicFrame>
            <p:nvGraphicFramePr>
              <p:cNvPr id="3" name="Table 2"/>
              <p:cNvGraphicFramePr>
                <a:graphicFrameLocks noGrp="1"/>
              </p:cNvGraphicFramePr>
              <p:nvPr>
                <p:extLst/>
              </p:nvPr>
            </p:nvGraphicFramePr>
            <p:xfrm>
              <a:off x="457200" y="1670303"/>
              <a:ext cx="4407408" cy="5133317"/>
            </p:xfrm>
            <a:graphic>
              <a:graphicData uri="http://schemas.openxmlformats.org/drawingml/2006/table">
                <a:tbl>
                  <a:tblPr>
                    <a:tableStyleId>{2D5ABB26-0587-4C30-8999-92F81FD0307C}</a:tableStyleId>
                  </a:tblPr>
                  <a:tblGrid>
                    <a:gridCol w="4407408"/>
                  </a:tblGrid>
                  <a:tr h="656945">
                    <a:tc>
                      <a:txBody>
                        <a:bodyPr/>
                        <a:lstStyle/>
                        <a:p>
                          <a:pPr marL="0" marR="0" lvl="1" indent="0" algn="l" defTabSz="1218987" rtl="0" eaLnBrk="1" fontAlgn="auto" latinLnBrk="0" hangingPunct="1">
                            <a:lnSpc>
                              <a:spcPct val="100000"/>
                            </a:lnSpc>
                            <a:spcBef>
                              <a:spcPts val="0"/>
                            </a:spcBef>
                            <a:spcAft>
                              <a:spcPts val="0"/>
                            </a:spcAft>
                            <a:buClrTx/>
                            <a:buSzTx/>
                            <a:buFontTx/>
                            <a:buNone/>
                            <a:tabLst/>
                            <a:defRPr/>
                          </a:pPr>
                          <a:r>
                            <a:rPr lang="en-US" sz="1800" i="1" dirty="0" smtClean="0"/>
                            <a:t>Does policy permit outgoing traffic to </a:t>
                          </a:r>
                          <a:r>
                            <a:rPr lang="en-US" sz="1800" b="1" i="1" dirty="0" smtClean="0"/>
                            <a:t>some</a:t>
                          </a:r>
                          <a:r>
                            <a:rPr lang="en-US" sz="1800" i="1" dirty="0" smtClean="0"/>
                            <a:t> address in 65.52.244.0/22?</a:t>
                          </a:r>
                        </a:p>
                      </a:txBody>
                      <a:tcPr marL="68598" marR="68598" marT="34299" marB="34299"/>
                    </a:tc>
                  </a:tr>
                  <a:tr h="1424958">
                    <a:tc>
                      <a:txBody>
                        <a:bodyPr/>
                        <a:lstStyle/>
                        <a:p>
                          <a:endParaRPr lang="en-US"/>
                        </a:p>
                      </a:txBody>
                      <a:tcPr marL="68598" marR="68598" marT="34299" marB="34299">
                        <a:blipFill rotWithShape="0">
                          <a:blip r:embed="rId5"/>
                          <a:stretch>
                            <a:fillRect t="-48718" b="-214530"/>
                          </a:stretch>
                        </a:blipFill>
                      </a:tcPr>
                    </a:tc>
                  </a:tr>
                  <a:tr h="485568">
                    <a:tc>
                      <a:txBody>
                        <a:bodyPr/>
                        <a:lstStyle/>
                        <a:p>
                          <a:pPr marL="0" marR="0" lvl="1" indent="0" algn="l" defTabSz="1218987" rtl="0" eaLnBrk="1" fontAlgn="auto" latinLnBrk="0" hangingPunct="1">
                            <a:lnSpc>
                              <a:spcPct val="100000"/>
                            </a:lnSpc>
                            <a:spcBef>
                              <a:spcPts val="0"/>
                            </a:spcBef>
                            <a:spcAft>
                              <a:spcPts val="0"/>
                            </a:spcAft>
                            <a:buClrTx/>
                            <a:buSzTx/>
                            <a:buFontTx/>
                            <a:buNone/>
                            <a:tabLst/>
                            <a:defRPr/>
                          </a:pPr>
                          <a:endParaRPr lang="en-US" sz="1800" dirty="0" smtClean="0"/>
                        </a:p>
                      </a:txBody>
                      <a:tcPr marL="68598" marR="68598" marT="34299" marB="34299"/>
                    </a:tc>
                  </a:tr>
                  <a:tr h="2080278">
                    <a:tc>
                      <a:txBody>
                        <a:bodyPr/>
                        <a:lstStyle/>
                        <a:p>
                          <a:endParaRPr lang="en-US"/>
                        </a:p>
                      </a:txBody>
                      <a:tcPr marL="68598" marR="68598" marT="34299" marB="34299">
                        <a:blipFill rotWithShape="0">
                          <a:blip r:embed="rId5"/>
                          <a:stretch>
                            <a:fillRect t="-125146" b="-23392"/>
                          </a:stretch>
                        </a:blipFill>
                      </a:tcPr>
                    </a:tc>
                  </a:tr>
                  <a:tr h="485568">
                    <a:tc>
                      <a:txBody>
                        <a:bodyPr/>
                        <a:lstStyle/>
                        <a:p>
                          <a:endParaRPr lang="en-US" sz="1400" dirty="0"/>
                        </a:p>
                      </a:txBody>
                      <a:tcPr marL="68598" marR="68598" marT="34299" marB="34299"/>
                    </a:tc>
                  </a:tr>
                </a:tbl>
              </a:graphicData>
            </a:graphic>
          </p:graphicFrame>
        </mc:Fallback>
      </mc:AlternateContent>
    </p:spTree>
    <p:extLst>
      <p:ext uri="{BB962C8B-B14F-4D97-AF65-F5344CB8AC3E}">
        <p14:creationId xmlns:p14="http://schemas.microsoft.com/office/powerpoint/2010/main" val="2689971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410" y="42378"/>
            <a:ext cx="9272820" cy="6773243"/>
          </a:xfrm>
          <a:prstGeom prst="rect">
            <a:avLst/>
          </a:prstGeom>
        </p:spPr>
      </p:pic>
      <p:sp>
        <p:nvSpPr>
          <p:cNvPr id="2" name="Title 1"/>
          <p:cNvSpPr>
            <a:spLocks noGrp="1"/>
          </p:cNvSpPr>
          <p:nvPr>
            <p:ph type="title"/>
          </p:nvPr>
        </p:nvSpPr>
        <p:spPr/>
        <p:txBody>
          <a:bodyPr/>
          <a:lstStyle/>
          <a:p>
            <a:r>
              <a:rPr lang="en-US" dirty="0" smtClean="0"/>
              <a:t>Two uses of </a:t>
            </a:r>
            <a:r>
              <a:rPr lang="en-US" b="1" dirty="0" err="1" smtClean="0"/>
              <a:t>SecGuru</a:t>
            </a:r>
            <a:endParaRPr lang="en-US" b="1" dirty="0"/>
          </a:p>
        </p:txBody>
      </p:sp>
      <mc:AlternateContent xmlns:mc="http://schemas.openxmlformats.org/markup-compatibility/2006" xmlns:a14="http://schemas.microsoft.com/office/drawing/2010/main">
        <mc:Choice Requires="a14">
          <p:sp>
            <p:nvSpPr>
              <p:cNvPr id="6" name="Rectangle 5"/>
              <p:cNvSpPr/>
              <p:nvPr/>
            </p:nvSpPr>
            <p:spPr>
              <a:xfrm>
                <a:off x="4245862" y="1662939"/>
                <a:ext cx="4962548" cy="3416320"/>
              </a:xfrm>
              <a:prstGeom prst="rect">
                <a:avLst/>
              </a:prstGeom>
            </p:spPr>
            <p:txBody>
              <a:bodyPr wrap="square">
                <a:spAutoFit/>
              </a:bodyPr>
              <a:lstStyle/>
              <a:p>
                <a:pPr marL="0" lvl="1" indent="0">
                  <a:buNone/>
                </a:pPr>
                <a:r>
                  <a:rPr lang="en-US" sz="2400" b="1" dirty="0" smtClean="0"/>
                  <a:t>Semantic </a:t>
                </a:r>
                <a:r>
                  <a:rPr lang="en-US" sz="2400" b="1" dirty="0"/>
                  <a:t>diff </a:t>
                </a:r>
                <a:r>
                  <a:rPr lang="en-US" sz="2400" dirty="0"/>
                  <a:t>between policies</a:t>
                </a:r>
              </a:p>
              <a:p>
                <a:r>
                  <a:rPr lang="en-US" sz="2400" dirty="0"/>
                  <a:t>Is </a:t>
                </a:r>
                <a14:m>
                  <m:oMath xmlns:m="http://schemas.openxmlformats.org/officeDocument/2006/math">
                    <m:r>
                      <a:rPr lang="en-US" sz="2400" b="1" i="1">
                        <a:solidFill>
                          <a:schemeClr val="tx2"/>
                        </a:solidFill>
                        <a:latin typeface="Cambria Math"/>
                      </a:rPr>
                      <m:t>𝑷𝒐𝒍𝒊𝒄</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𝒚</m:t>
                        </m:r>
                      </m:e>
                      <m:sub>
                        <m:r>
                          <a:rPr lang="en-US" sz="2400" b="1" i="1">
                            <a:solidFill>
                              <a:schemeClr val="tx2"/>
                            </a:solidFill>
                            <a:latin typeface="Cambria Math"/>
                          </a:rPr>
                          <m:t>𝟏</m:t>
                        </m:r>
                      </m:sub>
                    </m:sSub>
                    <m:r>
                      <a:rPr lang="en-US" sz="2400" i="1">
                        <a:latin typeface="Cambria Math"/>
                      </a:rPr>
                      <m:t>≡</m:t>
                    </m:r>
                    <m:r>
                      <a:rPr lang="en-US" sz="2400" b="1" i="1">
                        <a:solidFill>
                          <a:schemeClr val="tx2"/>
                        </a:solidFill>
                        <a:latin typeface="Cambria Math"/>
                      </a:rPr>
                      <m:t>𝑷𝒐𝒍𝒊𝒄</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𝒚</m:t>
                        </m:r>
                      </m:e>
                      <m:sub>
                        <m:r>
                          <a:rPr lang="en-US" sz="2400" b="1" i="1">
                            <a:solidFill>
                              <a:schemeClr val="tx2"/>
                            </a:solidFill>
                            <a:latin typeface="Cambria Math"/>
                          </a:rPr>
                          <m:t>𝟐</m:t>
                        </m:r>
                      </m:sub>
                    </m:sSub>
                    <m:r>
                      <a:rPr lang="en-US" sz="2400" i="1">
                        <a:latin typeface="Cambria Math"/>
                      </a:rPr>
                      <m:t>?</m:t>
                    </m:r>
                    <m:r>
                      <a:rPr lang="en-US" sz="2400">
                        <a:latin typeface="Cambria Math"/>
                      </a:rPr>
                      <m:t>  </m:t>
                    </m:r>
                  </m:oMath>
                </a14:m>
                <a:r>
                  <a:rPr lang="en-US" sz="2400" dirty="0" smtClean="0"/>
                  <a:t/>
                </a:r>
                <a:br>
                  <a:rPr lang="en-US" sz="2400" dirty="0" smtClean="0"/>
                </a:br>
                <a:r>
                  <a:rPr lang="en-US" sz="2400" dirty="0" smtClean="0"/>
                  <a:t>If </a:t>
                </a:r>
                <a:r>
                  <a:rPr lang="en-US" sz="2400" dirty="0"/>
                  <a:t>not, </a:t>
                </a:r>
                <a:r>
                  <a:rPr lang="en-US" sz="2400" dirty="0" smtClean="0"/>
                  <a:t>print </a:t>
                </a:r>
                <a14:m>
                  <m:oMath xmlns:m="http://schemas.openxmlformats.org/officeDocument/2006/math">
                    <m:r>
                      <a:rPr lang="en-US" sz="2400" b="1" i="1">
                        <a:solidFill>
                          <a:schemeClr val="tx2"/>
                        </a:solidFill>
                        <a:latin typeface="Cambria Math"/>
                      </a:rPr>
                      <m:t>𝑷𝒐𝒍𝒊𝒄</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𝒚</m:t>
                        </m:r>
                      </m:e>
                      <m:sub>
                        <m:r>
                          <a:rPr lang="en-US" sz="2400" b="1" i="1">
                            <a:solidFill>
                              <a:schemeClr val="tx2"/>
                            </a:solidFill>
                            <a:latin typeface="Cambria Math"/>
                          </a:rPr>
                          <m:t>𝟏</m:t>
                        </m:r>
                      </m:sub>
                    </m:sSub>
                    <m:r>
                      <a:rPr lang="en-US" sz="2400" i="1">
                        <a:latin typeface="Cambria Math"/>
                        <a:ea typeface="Cambria Math"/>
                      </a:rPr>
                      <m:t>⊕</m:t>
                    </m:r>
                    <m:r>
                      <a:rPr lang="en-US" sz="2400" b="1" i="1">
                        <a:solidFill>
                          <a:schemeClr val="tx2"/>
                        </a:solidFill>
                        <a:latin typeface="Cambria Math"/>
                      </a:rPr>
                      <m:t>𝑷𝒐𝒍𝒊𝒄</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𝒚</m:t>
                        </m:r>
                      </m:e>
                      <m:sub>
                        <m:r>
                          <a:rPr lang="en-US" sz="2400" b="1" i="1">
                            <a:solidFill>
                              <a:schemeClr val="tx2"/>
                            </a:solidFill>
                            <a:latin typeface="Cambria Math"/>
                          </a:rPr>
                          <m:t>𝟐</m:t>
                        </m:r>
                      </m:sub>
                    </m:sSub>
                  </m:oMath>
                </a14:m>
                <a:endParaRPr lang="en-US" sz="2000" b="1" dirty="0"/>
              </a:p>
              <a:p>
                <a:endParaRPr lang="en-US" sz="2400" dirty="0" smtClean="0"/>
              </a:p>
              <a:p>
                <a:r>
                  <a:rPr lang="en-US" sz="2400" dirty="0" smtClean="0"/>
                  <a:t>Traffic accepted by </a:t>
                </a:r>
                <a14:m>
                  <m:oMath xmlns:m="http://schemas.openxmlformats.org/officeDocument/2006/math">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a:solidFill>
                              <a:schemeClr val="tx2"/>
                            </a:solidFill>
                            <a:latin typeface="Cambria Math"/>
                          </a:rPr>
                          <m:t>𝟏</m:t>
                        </m:r>
                      </m:sub>
                    </m:sSub>
                  </m:oMath>
                </a14:m>
                <a:r>
                  <a:rPr lang="en-US" sz="2400" dirty="0"/>
                  <a:t>, but not </a:t>
                </a:r>
                <a14:m>
                  <m:oMath xmlns:m="http://schemas.openxmlformats.org/officeDocument/2006/math">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a:solidFill>
                              <a:schemeClr val="tx2"/>
                            </a:solidFill>
                            <a:latin typeface="Cambria Math"/>
                          </a:rPr>
                          <m:t>𝟐</m:t>
                        </m:r>
                      </m:sub>
                    </m:sSub>
                  </m:oMath>
                </a14:m>
                <a:r>
                  <a:rPr lang="en-US" sz="2400" dirty="0"/>
                  <a:t>. </a:t>
                </a:r>
                <a:r>
                  <a:rPr lang="en-US" sz="2400" dirty="0" smtClean="0"/>
                  <a:t>Models for </a:t>
                </a:r>
                <a14:m>
                  <m:oMath xmlns:m="http://schemas.openxmlformats.org/officeDocument/2006/math">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a:solidFill>
                              <a:schemeClr val="tx2"/>
                            </a:solidFill>
                            <a:latin typeface="Cambria Math"/>
                          </a:rPr>
                          <m:t>𝟏</m:t>
                        </m:r>
                      </m:sub>
                    </m:sSub>
                    <m:r>
                      <a:rPr lang="en-US" sz="2400" i="1">
                        <a:latin typeface="Cambria Math"/>
                      </a:rPr>
                      <m:t>∧¬</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a:solidFill>
                              <a:schemeClr val="tx2"/>
                            </a:solidFill>
                            <a:latin typeface="Cambria Math"/>
                          </a:rPr>
                          <m:t>𝟐</m:t>
                        </m:r>
                      </m:sub>
                    </m:sSub>
                  </m:oMath>
                </a14:m>
                <a:endParaRPr lang="en-US" sz="2400" dirty="0"/>
              </a:p>
              <a:p>
                <a:endParaRPr lang="en-US" sz="2400" dirty="0" smtClean="0"/>
              </a:p>
              <a:p>
                <a:r>
                  <a:rPr lang="en-US" sz="2400" dirty="0" smtClean="0"/>
                  <a:t>Traffic accepted by </a:t>
                </a:r>
                <a14:m>
                  <m:oMath xmlns:m="http://schemas.openxmlformats.org/officeDocument/2006/math">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smtClean="0">
                            <a:solidFill>
                              <a:schemeClr val="tx2"/>
                            </a:solidFill>
                            <a:latin typeface="Cambria Math" panose="02040503050406030204" pitchFamily="18" charset="0"/>
                          </a:rPr>
                          <m:t>𝟐</m:t>
                        </m:r>
                      </m:sub>
                    </m:sSub>
                  </m:oMath>
                </a14:m>
                <a:r>
                  <a:rPr lang="en-US" sz="2400" dirty="0"/>
                  <a:t>, but not </a:t>
                </a:r>
                <a14:m>
                  <m:oMath xmlns:m="http://schemas.openxmlformats.org/officeDocument/2006/math">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smtClean="0">
                            <a:solidFill>
                              <a:schemeClr val="tx2"/>
                            </a:solidFill>
                            <a:latin typeface="Cambria Math" panose="02040503050406030204" pitchFamily="18" charset="0"/>
                          </a:rPr>
                          <m:t>𝟏</m:t>
                        </m:r>
                      </m:sub>
                    </m:sSub>
                  </m:oMath>
                </a14:m>
                <a:r>
                  <a:rPr lang="en-US" sz="2400" dirty="0"/>
                  <a:t>. </a:t>
                </a:r>
                <a:endParaRPr lang="en-US" sz="2400" dirty="0" smtClean="0"/>
              </a:p>
              <a:p>
                <a:r>
                  <a:rPr lang="en-US" sz="2400" dirty="0" smtClean="0"/>
                  <a:t>Models for </a:t>
                </a:r>
                <a14:m>
                  <m:oMath xmlns:m="http://schemas.openxmlformats.org/officeDocument/2006/math">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a:solidFill>
                              <a:schemeClr val="tx2"/>
                            </a:solidFill>
                            <a:latin typeface="Cambria Math"/>
                          </a:rPr>
                          <m:t>𝟐</m:t>
                        </m:r>
                      </m:sub>
                    </m:sSub>
                    <m:r>
                      <a:rPr lang="en-US" sz="2400" i="1">
                        <a:latin typeface="Cambria Math"/>
                      </a:rPr>
                      <m:t>∧¬</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a:solidFill>
                              <a:schemeClr val="tx2"/>
                            </a:solidFill>
                            <a:latin typeface="Cambria Math"/>
                          </a:rPr>
                          <m:t>𝟏</m:t>
                        </m:r>
                      </m:sub>
                    </m:sSub>
                  </m:oMath>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4245862" y="1662939"/>
                <a:ext cx="4962548" cy="3416320"/>
              </a:xfrm>
              <a:prstGeom prst="rect">
                <a:avLst/>
              </a:prstGeom>
              <a:blipFill rotWithShape="0">
                <a:blip r:embed="rId3"/>
                <a:stretch>
                  <a:fillRect l="-1840" t="-1429" b="-3214"/>
                </a:stretch>
              </a:blipFill>
            </p:spPr>
            <p:txBody>
              <a:bodyPr/>
              <a:lstStyle/>
              <a:p>
                <a:r>
                  <a:rPr lang="en-US">
                    <a:noFill/>
                  </a:rPr>
                  <a:t> </a:t>
                </a:r>
              </a:p>
            </p:txBody>
          </p:sp>
        </mc:Fallback>
      </mc:AlternateContent>
      <p:pic>
        <p:nvPicPr>
          <p:cNvPr id="7" name="Picture 6"/>
          <p:cNvPicPr>
            <a:picLocks noChangeAspect="1"/>
          </p:cNvPicPr>
          <p:nvPr/>
        </p:nvPicPr>
        <p:blipFill rotWithShape="1">
          <a:blip r:embed="rId4"/>
          <a:srcRect l="33125" t="11999" r="32500" b="14000"/>
          <a:stretch/>
        </p:blipFill>
        <p:spPr>
          <a:xfrm>
            <a:off x="457200" y="1327392"/>
            <a:ext cx="3788663" cy="5097474"/>
          </a:xfrm>
          <a:prstGeom prst="rect">
            <a:avLst/>
          </a:prstGeom>
        </p:spPr>
      </p:pic>
    </p:spTree>
    <p:extLst>
      <p:ext uri="{BB962C8B-B14F-4D97-AF65-F5344CB8AC3E}">
        <p14:creationId xmlns:p14="http://schemas.microsoft.com/office/powerpoint/2010/main" val="2093672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45424" cy="1143000"/>
          </a:xfrm>
        </p:spPr>
        <p:txBody>
          <a:bodyPr/>
          <a:lstStyle/>
          <a:p>
            <a:r>
              <a:rPr lang="en-US" i="1" dirty="0" smtClean="0"/>
              <a:t>            source is (evil) subverting 8/</a:t>
            </a:r>
            <a:endParaRPr lang="en-US" i="1" dirty="0"/>
          </a:p>
        </p:txBody>
      </p:sp>
      <p:pic>
        <p:nvPicPr>
          <p:cNvPr id="3" name="Picture 2"/>
          <p:cNvPicPr>
            <a:picLocks noChangeAspect="1"/>
          </p:cNvPicPr>
          <p:nvPr/>
        </p:nvPicPr>
        <p:blipFill rotWithShape="1">
          <a:blip r:embed="rId2"/>
          <a:srcRect l="14063" t="11400" r="11667" b="15832"/>
          <a:stretch/>
        </p:blipFill>
        <p:spPr>
          <a:xfrm>
            <a:off x="56388" y="1243584"/>
            <a:ext cx="9055100" cy="5544820"/>
          </a:xfrm>
          <a:prstGeom prst="rect">
            <a:avLst/>
          </a:prstGeom>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296" y="560161"/>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99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410" y="42378"/>
            <a:ext cx="9272820" cy="6773243"/>
          </a:xfrm>
          <a:prstGeom prst="rect">
            <a:avLst/>
          </a:prstGeom>
        </p:spPr>
      </p:pic>
      <p:sp>
        <p:nvSpPr>
          <p:cNvPr id="2" name="Title 1"/>
          <p:cNvSpPr>
            <a:spLocks noGrp="1"/>
          </p:cNvSpPr>
          <p:nvPr>
            <p:ph type="title"/>
          </p:nvPr>
        </p:nvSpPr>
        <p:spPr/>
        <p:txBody>
          <a:bodyPr/>
          <a:lstStyle/>
          <a:p>
            <a:r>
              <a:rPr lang="en-US" dirty="0" smtClean="0"/>
              <a:t>Two uses of </a:t>
            </a:r>
            <a:r>
              <a:rPr lang="en-US" b="1" dirty="0" err="1" smtClean="0"/>
              <a:t>SecGuru</a:t>
            </a:r>
            <a:endParaRPr lang="en-US" b="1" dirty="0"/>
          </a:p>
        </p:txBody>
      </p:sp>
      <p:sp>
        <p:nvSpPr>
          <p:cNvPr id="6" name="Rectangle 5"/>
          <p:cNvSpPr/>
          <p:nvPr/>
        </p:nvSpPr>
        <p:spPr>
          <a:xfrm>
            <a:off x="4245863" y="1528827"/>
            <a:ext cx="4572000" cy="738920"/>
          </a:xfrm>
          <a:prstGeom prst="rect">
            <a:avLst/>
          </a:prstGeom>
        </p:spPr>
        <p:txBody>
          <a:bodyPr>
            <a:spAutoFit/>
          </a:bodyPr>
          <a:lstStyle/>
          <a:p>
            <a:pPr marL="0" lvl="1" indent="0">
              <a:buNone/>
            </a:pPr>
            <a:r>
              <a:rPr lang="en-US" sz="2101" b="1" dirty="0" smtClean="0"/>
              <a:t>Semantic </a:t>
            </a:r>
            <a:r>
              <a:rPr lang="en-US" sz="2101" b="1" dirty="0"/>
              <a:t>diff </a:t>
            </a:r>
            <a:r>
              <a:rPr lang="en-US" sz="2101" dirty="0"/>
              <a:t>between </a:t>
            </a:r>
            <a:r>
              <a:rPr lang="en-US" sz="2101" dirty="0" smtClean="0"/>
              <a:t>policies</a:t>
            </a:r>
          </a:p>
          <a:p>
            <a:pPr marL="0" lvl="1" indent="0">
              <a:buNone/>
            </a:pPr>
            <a:endParaRPr lang="en-US" sz="2101" dirty="0"/>
          </a:p>
        </p:txBody>
      </p:sp>
      <p:pic>
        <p:nvPicPr>
          <p:cNvPr id="7" name="Picture 6"/>
          <p:cNvPicPr>
            <a:picLocks noChangeAspect="1"/>
          </p:cNvPicPr>
          <p:nvPr/>
        </p:nvPicPr>
        <p:blipFill rotWithShape="1">
          <a:blip r:embed="rId3">
            <a:clrChange>
              <a:clrFrom>
                <a:srgbClr val="FFFFFF"/>
              </a:clrFrom>
              <a:clrTo>
                <a:srgbClr val="FFFFFF">
                  <a:alpha val="0"/>
                </a:srgbClr>
              </a:clrTo>
            </a:clrChange>
          </a:blip>
          <a:srcRect l="33125" t="11999" r="32500" b="14000"/>
          <a:stretch/>
        </p:blipFill>
        <p:spPr>
          <a:xfrm>
            <a:off x="457200" y="1327392"/>
            <a:ext cx="3788663" cy="5097474"/>
          </a:xfrm>
          <a:prstGeom prst="rect">
            <a:avLst/>
          </a:prstGeom>
        </p:spPr>
      </p:pic>
      <p:pic>
        <p:nvPicPr>
          <p:cNvPr id="3" name="Picture 2"/>
          <p:cNvPicPr>
            <a:picLocks noChangeAspect="1"/>
          </p:cNvPicPr>
          <p:nvPr/>
        </p:nvPicPr>
        <p:blipFill rotWithShape="1">
          <a:blip r:embed="rId4"/>
          <a:srcRect l="12679" t="22874" r="47875" b="38000"/>
          <a:stretch/>
        </p:blipFill>
        <p:spPr>
          <a:xfrm>
            <a:off x="1798471" y="2267712"/>
            <a:ext cx="7345529" cy="4553713"/>
          </a:xfrm>
          <a:prstGeom prst="rect">
            <a:avLst/>
          </a:prstGeom>
        </p:spPr>
      </p:pic>
    </p:spTree>
    <p:extLst>
      <p:ext uri="{BB962C8B-B14F-4D97-AF65-F5344CB8AC3E}">
        <p14:creationId xmlns:p14="http://schemas.microsoft.com/office/powerpoint/2010/main" val="2655435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1" dirty="0"/>
              <a:t>All-BVSAT</a:t>
            </a:r>
            <a:r>
              <a:rPr lang="en-US" sz="2701" dirty="0" smtClean="0"/>
              <a:t>: A compact model enumeration</a:t>
            </a:r>
            <a:endParaRPr lang="en-US" sz="270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9781" y="1600200"/>
                <a:ext cx="8954219" cy="4955875"/>
              </a:xfrm>
            </p:spPr>
            <p:txBody>
              <a:bodyPr>
                <a:normAutofit/>
              </a:bodyPr>
              <a:lstStyle/>
              <a:p>
                <a:pPr marL="0" indent="0">
                  <a:buNone/>
                </a:pPr>
                <a:r>
                  <a:rPr lang="en-US" sz="2400" dirty="0" smtClean="0"/>
                  <a:t>Really naïve </a:t>
                </a:r>
                <a:r>
                  <a:rPr lang="en-US" sz="2400" dirty="0"/>
                  <a:t>model enumeration:</a:t>
                </a:r>
              </a:p>
              <a:p>
                <a:pPr>
                  <a:buFontTx/>
                  <a:buChar char="-"/>
                </a:pPr>
                <a:r>
                  <a:rPr lang="en-US" sz="2000" dirty="0"/>
                  <a:t>To generate the </a:t>
                </a:r>
                <a14:m>
                  <m:oMath xmlns:m="http://schemas.openxmlformats.org/officeDocument/2006/math">
                    <m:r>
                      <a:rPr lang="en-US" sz="2000" i="1" dirty="0">
                        <a:latin typeface="Cambria Math"/>
                      </a:rPr>
                      <m:t>(</m:t>
                    </m:r>
                    <m:r>
                      <a:rPr lang="en-US" sz="2000" i="1" dirty="0">
                        <a:latin typeface="Cambria Math"/>
                      </a:rPr>
                      <m:t>𝑘</m:t>
                    </m:r>
                    <m:r>
                      <a:rPr lang="en-US" sz="2000" i="1" dirty="0">
                        <a:latin typeface="Cambria Math"/>
                      </a:rPr>
                      <m:t>+1)</m:t>
                    </m:r>
                    <m:r>
                      <a:rPr lang="en-US" sz="2000" i="1" dirty="0" err="1">
                        <a:latin typeface="Cambria Math"/>
                      </a:rPr>
                      <m:t>𝑠𝑡</m:t>
                    </m:r>
                    <m:r>
                      <a:rPr lang="en-US" sz="2000" i="1" dirty="0">
                        <a:latin typeface="Cambria Math"/>
                      </a:rPr>
                      <m:t> </m:t>
                    </m:r>
                  </m:oMath>
                </a14:m>
                <a:r>
                  <a:rPr lang="en-US" sz="2000" dirty="0"/>
                  <a:t>model, negate all the </a:t>
                </a:r>
                <a14:m>
                  <m:oMath xmlns:m="http://schemas.openxmlformats.org/officeDocument/2006/math">
                    <m:r>
                      <a:rPr lang="en-US" sz="2000" i="1" dirty="0">
                        <a:latin typeface="Cambria Math"/>
                      </a:rPr>
                      <m:t>𝑘</m:t>
                    </m:r>
                  </m:oMath>
                </a14:m>
                <a:r>
                  <a:rPr lang="en-US" sz="2000" dirty="0"/>
                  <a:t> models seen so far</a:t>
                </a:r>
                <a:endParaRPr lang="en-US" sz="1400" dirty="0">
                  <a:latin typeface="Cambria Math"/>
                </a:endParaRPr>
              </a:p>
              <a:p>
                <a:pPr>
                  <a:buFontTx/>
                  <a:buChar char="-"/>
                </a:pPr>
                <a14:m>
                  <m:oMath xmlns:m="http://schemas.openxmlformats.org/officeDocument/2006/math">
                    <m:r>
                      <a:rPr lang="en-US" sz="2000" i="1">
                        <a:latin typeface="Cambria Math"/>
                      </a:rPr>
                      <m:t>(</m:t>
                    </m:r>
                    <m:nary>
                      <m:naryPr>
                        <m:chr m:val="⋁"/>
                        <m:supHide m:val="on"/>
                        <m:ctrlPr>
                          <a:rPr lang="en-US" sz="2000" i="1">
                            <a:latin typeface="Cambria Math" panose="02040503050406030204" pitchFamily="18" charset="0"/>
                          </a:rPr>
                        </m:ctrlPr>
                      </m:naryPr>
                      <m:sub>
                        <m:r>
                          <a:rPr lang="en-US" sz="2000" i="1">
                            <a:latin typeface="Cambria Math"/>
                          </a:rPr>
                          <m:t>𝑖</m:t>
                        </m:r>
                      </m:sub>
                      <m:sup/>
                      <m:e>
                        <m:r>
                          <a:rPr lang="en-US" sz="2000" i="1">
                            <a:latin typeface="Cambria Math"/>
                          </a:rPr>
                          <m:t>𝐴𝑙𝑙𝑜</m:t>
                        </m:r>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𝑖</m:t>
                            </m:r>
                          </m:sub>
                        </m:sSub>
                        <m:r>
                          <a:rPr lang="en-US" sz="2000" i="1">
                            <a:latin typeface="Cambria Math"/>
                          </a:rPr>
                          <m:t>)∧( </m:t>
                        </m:r>
                        <m:nary>
                          <m:naryPr>
                            <m:chr m:val="⋀"/>
                            <m:supHide m:val="on"/>
                            <m:ctrlPr>
                              <a:rPr lang="en-US" sz="2000" i="1">
                                <a:latin typeface="Cambria Math" panose="02040503050406030204" pitchFamily="18" charset="0"/>
                              </a:rPr>
                            </m:ctrlPr>
                          </m:naryPr>
                          <m:sub>
                            <m:r>
                              <a:rPr lang="en-US" sz="2000" i="1">
                                <a:latin typeface="Cambria Math"/>
                              </a:rPr>
                              <m:t>𝑗</m:t>
                            </m:r>
                          </m:sub>
                          <m:sup/>
                          <m:e>
                            <m:r>
                              <a:rPr lang="en-US" sz="2000" i="1">
                                <a:latin typeface="Cambria Math"/>
                              </a:rPr>
                              <m:t>¬</m:t>
                            </m:r>
                            <m:r>
                              <a:rPr lang="en-US" sz="2000" i="1">
                                <a:latin typeface="Cambria Math"/>
                              </a:rPr>
                              <m:t>𝐷𝑒𝑛</m:t>
                            </m:r>
                            <m:sSub>
                              <m:sSubPr>
                                <m:ctrlPr>
                                  <a:rPr lang="en-US" sz="2000" i="1">
                                    <a:latin typeface="Cambria Math" panose="02040503050406030204" pitchFamily="18" charset="0"/>
                                  </a:rPr>
                                </m:ctrlPr>
                              </m:sSubPr>
                              <m:e>
                                <m:r>
                                  <a:rPr lang="en-US" sz="2000" i="1">
                                    <a:latin typeface="Cambria Math"/>
                                  </a:rPr>
                                  <m:t>𝑦</m:t>
                                </m:r>
                              </m:e>
                              <m:sub>
                                <m:r>
                                  <a:rPr lang="en-US" sz="2000" i="1">
                                    <a:latin typeface="Cambria Math"/>
                                  </a:rPr>
                                  <m:t>𝑗</m:t>
                                </m:r>
                              </m:sub>
                            </m:sSub>
                            <m:r>
                              <a:rPr lang="en-US" sz="2000" i="1">
                                <a:latin typeface="Cambria Math"/>
                              </a:rPr>
                              <m:t>)∧( </m:t>
                            </m:r>
                            <m:nary>
                              <m:naryPr>
                                <m:chr m:val="⋀"/>
                                <m:supHide m:val="on"/>
                                <m:ctrlPr>
                                  <a:rPr lang="en-US" sz="2000" i="1">
                                    <a:latin typeface="Cambria Math" panose="02040503050406030204" pitchFamily="18" charset="0"/>
                                  </a:rPr>
                                </m:ctrlPr>
                              </m:naryPr>
                              <m:sub>
                                <m:r>
                                  <a:rPr lang="en-US" sz="2000" i="1">
                                    <a:latin typeface="Cambria Math"/>
                                  </a:rPr>
                                  <m:t>𝑘</m:t>
                                </m:r>
                              </m:sub>
                              <m:sup/>
                              <m:e>
                                <m:r>
                                  <a:rPr lang="en-US" sz="2000" i="1">
                                    <a:latin typeface="Cambria Math"/>
                                  </a:rPr>
                                  <m:t>¬</m:t>
                                </m:r>
                                <m:r>
                                  <a:rPr lang="en-US" sz="2000" i="1">
                                    <a:latin typeface="Cambria Math"/>
                                  </a:rPr>
                                  <m:t>𝑀𝑜𝑑𝑒</m:t>
                                </m:r>
                                <m:sSub>
                                  <m:sSubPr>
                                    <m:ctrlPr>
                                      <a:rPr lang="en-US" sz="2000" i="1">
                                        <a:latin typeface="Cambria Math" panose="02040503050406030204" pitchFamily="18" charset="0"/>
                                      </a:rPr>
                                    </m:ctrlPr>
                                  </m:sSubPr>
                                  <m:e>
                                    <m:r>
                                      <a:rPr lang="en-US" sz="2000" i="1">
                                        <a:latin typeface="Cambria Math"/>
                                      </a:rPr>
                                      <m:t>𝑙</m:t>
                                    </m:r>
                                  </m:e>
                                  <m:sub>
                                    <m:r>
                                      <a:rPr lang="en-US" sz="2000" i="1">
                                        <a:latin typeface="Cambria Math"/>
                                      </a:rPr>
                                      <m:t>𝑘</m:t>
                                    </m:r>
                                  </m:sub>
                                </m:sSub>
                                <m:r>
                                  <a:rPr lang="en-US" sz="2000" i="1">
                                    <a:latin typeface="Cambria Math"/>
                                  </a:rPr>
                                  <m:t>) </m:t>
                                </m:r>
                              </m:e>
                            </m:nary>
                          </m:e>
                        </m:nary>
                      </m:e>
                    </m:nary>
                  </m:oMath>
                </a14:m>
                <a:r>
                  <a:rPr lang="en-US" sz="2000" dirty="0"/>
                  <a:t>	… </a:t>
                </a:r>
                <a14:m>
                  <m:oMath xmlns:m="http://schemas.openxmlformats.org/officeDocument/2006/math">
                    <m:sSup>
                      <m:sSupPr>
                        <m:ctrlPr>
                          <a:rPr lang="en-US" sz="2000" i="1">
                            <a:latin typeface="Cambria Math" panose="02040503050406030204" pitchFamily="18" charset="0"/>
                          </a:rPr>
                        </m:ctrlPr>
                      </m:sSupPr>
                      <m:e>
                        <m:r>
                          <a:rPr lang="en-US" sz="2000" i="1">
                            <a:latin typeface="Cambria Math"/>
                          </a:rPr>
                          <m:t>2</m:t>
                        </m:r>
                      </m:e>
                      <m:sup>
                        <m:r>
                          <a:rPr lang="en-US" sz="2000" i="1">
                            <a:latin typeface="Cambria Math"/>
                          </a:rPr>
                          <m:t>32+16+32+16</m:t>
                        </m:r>
                      </m:sup>
                    </m:sSup>
                  </m:oMath>
                </a14:m>
                <a:r>
                  <a:rPr lang="en-US" sz="2000" dirty="0"/>
                  <a:t> models</a:t>
                </a:r>
              </a:p>
              <a:p>
                <a:pPr>
                  <a:buFontTx/>
                  <a:buChar char="-"/>
                </a:pPr>
                <a:endParaRPr lang="en-US" sz="2000" dirty="0"/>
              </a:p>
              <a:p>
                <a:pPr marL="0" indent="0">
                  <a:buNone/>
                </a:pPr>
                <a:r>
                  <a:rPr lang="en-US" sz="2400" dirty="0" smtClean="0"/>
                  <a:t>Smarter </a:t>
                </a:r>
                <a:r>
                  <a:rPr lang="en-US" sz="2400" dirty="0"/>
                  <a:t>model enumeration in </a:t>
                </a:r>
                <a:r>
                  <a:rPr lang="en-US" sz="2400" dirty="0" err="1"/>
                  <a:t>SecGuru</a:t>
                </a:r>
                <a:r>
                  <a:rPr lang="en-US" sz="2400" dirty="0"/>
                  <a:t> using All-BVSAT (idea):</a:t>
                </a:r>
              </a:p>
              <a:p>
                <a:pPr>
                  <a:buFontTx/>
                  <a:buChar char="-"/>
                </a:pPr>
                <a:r>
                  <a:rPr lang="en-US" sz="2251" dirty="0"/>
                  <a:t>Find initial </a:t>
                </a:r>
                <a14:m>
                  <m:oMath xmlns:m="http://schemas.openxmlformats.org/officeDocument/2006/math">
                    <m:r>
                      <a:rPr lang="en-US" sz="2251" i="1">
                        <a:latin typeface="Cambria Math"/>
                      </a:rPr>
                      <m:t>𝑠𝑟𝑐𝐼</m:t>
                    </m:r>
                    <m:sSub>
                      <m:sSubPr>
                        <m:ctrlPr>
                          <a:rPr lang="en-US" sz="2251" i="1">
                            <a:latin typeface="Cambria Math" panose="02040503050406030204" pitchFamily="18" charset="0"/>
                          </a:rPr>
                        </m:ctrlPr>
                      </m:sSubPr>
                      <m:e>
                        <m:r>
                          <a:rPr lang="en-US" sz="2251" i="1">
                            <a:latin typeface="Cambria Math"/>
                          </a:rPr>
                          <m:t>𝑝</m:t>
                        </m:r>
                      </m:e>
                      <m:sub>
                        <m:r>
                          <a:rPr lang="en-US" sz="2251" i="1">
                            <a:latin typeface="Cambria Math"/>
                          </a:rPr>
                          <m:t>0</m:t>
                        </m:r>
                      </m:sub>
                    </m:sSub>
                    <m:r>
                      <a:rPr lang="en-US" sz="2251" i="1">
                        <a:latin typeface="Cambria Math"/>
                      </a:rPr>
                      <m:t>,</m:t>
                    </m:r>
                    <m:r>
                      <a:rPr lang="en-US" sz="2251" i="1">
                        <a:latin typeface="Cambria Math"/>
                      </a:rPr>
                      <m:t>𝑠𝑟𝑐𝑃𝑜𝑟</m:t>
                    </m:r>
                    <m:sSub>
                      <m:sSubPr>
                        <m:ctrlPr>
                          <a:rPr lang="en-US" sz="2251" i="1">
                            <a:latin typeface="Cambria Math" panose="02040503050406030204" pitchFamily="18" charset="0"/>
                          </a:rPr>
                        </m:ctrlPr>
                      </m:sSubPr>
                      <m:e>
                        <m:r>
                          <a:rPr lang="en-US" sz="2251" i="1">
                            <a:latin typeface="Cambria Math"/>
                          </a:rPr>
                          <m:t>𝑡</m:t>
                        </m:r>
                      </m:e>
                      <m:sub>
                        <m:r>
                          <a:rPr lang="en-US" sz="2251" i="1">
                            <a:latin typeface="Cambria Math"/>
                          </a:rPr>
                          <m:t>0</m:t>
                        </m:r>
                      </m:sub>
                    </m:sSub>
                    <m:r>
                      <a:rPr lang="en-US" sz="2251" i="1">
                        <a:latin typeface="Cambria Math"/>
                      </a:rPr>
                      <m:t>⊨</m:t>
                    </m:r>
                    <m:r>
                      <a:rPr lang="en-US" sz="2251" b="1" i="1">
                        <a:solidFill>
                          <a:schemeClr val="tx2"/>
                        </a:solidFill>
                        <a:latin typeface="Cambria Math"/>
                      </a:rPr>
                      <m:t>𝑷𝒐𝒍𝒊</m:t>
                    </m:r>
                    <m:r>
                      <a:rPr lang="en-US" sz="2251" b="1" i="1" smtClean="0">
                        <a:solidFill>
                          <a:schemeClr val="tx2"/>
                        </a:solidFill>
                        <a:latin typeface="Cambria Math" panose="02040503050406030204" pitchFamily="18" charset="0"/>
                      </a:rPr>
                      <m:t>𝒄</m:t>
                    </m:r>
                    <m:sSub>
                      <m:sSubPr>
                        <m:ctrlPr>
                          <a:rPr lang="en-US" sz="2251" b="1" i="1" smtClean="0">
                            <a:solidFill>
                              <a:schemeClr val="tx2"/>
                            </a:solidFill>
                            <a:latin typeface="Cambria Math" panose="02040503050406030204" pitchFamily="18" charset="0"/>
                          </a:rPr>
                        </m:ctrlPr>
                      </m:sSubPr>
                      <m:e>
                        <m:r>
                          <a:rPr lang="en-US" sz="2251" b="1" i="1" smtClean="0">
                            <a:solidFill>
                              <a:schemeClr val="tx2"/>
                            </a:solidFill>
                            <a:latin typeface="Cambria Math" panose="02040503050406030204" pitchFamily="18" charset="0"/>
                          </a:rPr>
                          <m:t>𝒚</m:t>
                        </m:r>
                      </m:e>
                      <m:sub>
                        <m:r>
                          <a:rPr lang="en-US" sz="2251" b="1" i="1" smtClean="0">
                            <a:solidFill>
                              <a:schemeClr val="tx2"/>
                            </a:solidFill>
                            <a:latin typeface="Cambria Math" panose="02040503050406030204" pitchFamily="18" charset="0"/>
                          </a:rPr>
                          <m:t>𝟏</m:t>
                        </m:r>
                      </m:sub>
                    </m:sSub>
                    <m:r>
                      <a:rPr lang="en-US" sz="2251" i="1">
                        <a:latin typeface="Cambria Math"/>
                      </a:rPr>
                      <m:t>∧</m:t>
                    </m:r>
                    <m:r>
                      <a:rPr lang="en-US" sz="2251" b="0" i="1" smtClean="0">
                        <a:latin typeface="Cambria Math" panose="02040503050406030204" pitchFamily="18" charset="0"/>
                      </a:rPr>
                      <m:t>¬</m:t>
                    </m:r>
                    <m:r>
                      <a:rPr lang="en-US" sz="2251" b="1" i="1">
                        <a:solidFill>
                          <a:schemeClr val="tx2"/>
                        </a:solidFill>
                        <a:latin typeface="Cambria Math"/>
                      </a:rPr>
                      <m:t>𝑷𝒐𝒍𝒊</m:t>
                    </m:r>
                    <m:r>
                      <a:rPr lang="en-US" sz="2251" b="1" i="1">
                        <a:solidFill>
                          <a:schemeClr val="tx2"/>
                        </a:solidFill>
                        <a:latin typeface="Cambria Math" panose="02040503050406030204" pitchFamily="18" charset="0"/>
                      </a:rPr>
                      <m:t>𝒄</m:t>
                    </m:r>
                    <m:sSub>
                      <m:sSubPr>
                        <m:ctrlPr>
                          <a:rPr lang="en-US" sz="2251" b="1" i="1">
                            <a:solidFill>
                              <a:schemeClr val="tx2"/>
                            </a:solidFill>
                            <a:latin typeface="Cambria Math" panose="02040503050406030204" pitchFamily="18" charset="0"/>
                          </a:rPr>
                        </m:ctrlPr>
                      </m:sSubPr>
                      <m:e>
                        <m:r>
                          <a:rPr lang="en-US" sz="2251" b="1" i="1">
                            <a:solidFill>
                              <a:schemeClr val="tx2"/>
                            </a:solidFill>
                            <a:latin typeface="Cambria Math" panose="02040503050406030204" pitchFamily="18" charset="0"/>
                          </a:rPr>
                          <m:t>𝒚</m:t>
                        </m:r>
                      </m:e>
                      <m:sub>
                        <m:r>
                          <a:rPr lang="en-US" sz="2251" b="1" i="1" smtClean="0">
                            <a:solidFill>
                              <a:schemeClr val="tx2"/>
                            </a:solidFill>
                            <a:latin typeface="Cambria Math" panose="02040503050406030204" pitchFamily="18" charset="0"/>
                          </a:rPr>
                          <m:t>𝟐</m:t>
                        </m:r>
                      </m:sub>
                    </m:sSub>
                  </m:oMath>
                </a14:m>
                <a:endParaRPr lang="en-US" sz="2251" b="1" dirty="0">
                  <a:solidFill>
                    <a:schemeClr val="accent3">
                      <a:lumMod val="50000"/>
                    </a:schemeClr>
                  </a:solidFill>
                </a:endParaRPr>
              </a:p>
              <a:p>
                <a:pPr>
                  <a:buFontTx/>
                  <a:buChar char="-"/>
                </a:pPr>
                <a:endParaRPr lang="en-US" sz="2251" dirty="0" smtClean="0"/>
              </a:p>
              <a:p>
                <a:pPr>
                  <a:buFontTx/>
                  <a:buChar char="-"/>
                </a:pPr>
                <a:r>
                  <a:rPr lang="en-US" sz="2251" dirty="0" smtClean="0"/>
                  <a:t>Maximize bounds </a:t>
                </a:r>
                <a14:m>
                  <m:oMath xmlns:m="http://schemas.openxmlformats.org/officeDocument/2006/math">
                    <m:r>
                      <a:rPr lang="en-US" sz="2251" i="1">
                        <a:latin typeface="Cambria Math"/>
                      </a:rPr>
                      <m:t>𝑙</m:t>
                    </m:r>
                    <m:sSub>
                      <m:sSubPr>
                        <m:ctrlPr>
                          <a:rPr lang="en-US" sz="2251" i="1">
                            <a:latin typeface="Cambria Math" panose="02040503050406030204" pitchFamily="18" charset="0"/>
                          </a:rPr>
                        </m:ctrlPr>
                      </m:sSubPr>
                      <m:e>
                        <m:r>
                          <a:rPr lang="en-US" sz="2251" i="1">
                            <a:latin typeface="Cambria Math"/>
                          </a:rPr>
                          <m:t>𝑜</m:t>
                        </m:r>
                      </m:e>
                      <m:sub>
                        <m:r>
                          <a:rPr lang="en-US" sz="2251" i="1">
                            <a:latin typeface="Cambria Math"/>
                          </a:rPr>
                          <m:t>𝑠𝑟𝑐𝐼𝑝</m:t>
                        </m:r>
                      </m:sub>
                    </m:sSub>
                    <m:r>
                      <a:rPr lang="en-US" sz="2251" i="1">
                        <a:latin typeface="Cambria Math"/>
                      </a:rPr>
                      <m:t>≤</m:t>
                    </m:r>
                    <m:r>
                      <a:rPr lang="en-US" sz="2251" i="1">
                        <a:latin typeface="Cambria Math"/>
                      </a:rPr>
                      <m:t>𝑠𝑟𝑐𝐼𝑝</m:t>
                    </m:r>
                    <m:r>
                      <a:rPr lang="en-US" sz="2251" i="1">
                        <a:latin typeface="Cambria Math"/>
                      </a:rPr>
                      <m:t>≤</m:t>
                    </m:r>
                    <m:r>
                      <a:rPr lang="en-US" sz="2251" i="1">
                        <a:latin typeface="Cambria Math"/>
                      </a:rPr>
                      <m:t>h</m:t>
                    </m:r>
                    <m:sSub>
                      <m:sSubPr>
                        <m:ctrlPr>
                          <a:rPr lang="en-US" sz="2251" i="1">
                            <a:latin typeface="Cambria Math" panose="02040503050406030204" pitchFamily="18" charset="0"/>
                          </a:rPr>
                        </m:ctrlPr>
                      </m:sSubPr>
                      <m:e>
                        <m:r>
                          <a:rPr lang="en-US" sz="2251" i="1">
                            <a:latin typeface="Cambria Math"/>
                          </a:rPr>
                          <m:t>𝑖</m:t>
                        </m:r>
                      </m:e>
                      <m:sub>
                        <m:r>
                          <a:rPr lang="en-US" sz="2251" i="1">
                            <a:latin typeface="Cambria Math"/>
                          </a:rPr>
                          <m:t>𝑠𝑟𝑐𝐼𝑝</m:t>
                        </m:r>
                      </m:sub>
                    </m:sSub>
                  </m:oMath>
                </a14:m>
                <a:r>
                  <a:rPr lang="en-US" sz="2251" dirty="0"/>
                  <a:t> </a:t>
                </a:r>
                <a:r>
                  <a:rPr lang="en-US" sz="2251" dirty="0" smtClean="0"/>
                  <a:t>:</a:t>
                </a:r>
                <a:r>
                  <a:rPr lang="en-US" sz="2251" dirty="0"/>
                  <a:t/>
                </a:r>
                <a:br>
                  <a:rPr lang="en-US" sz="2251" dirty="0"/>
                </a:br>
                <a14:m>
                  <m:oMath xmlns:m="http://schemas.openxmlformats.org/officeDocument/2006/math">
                    <m:r>
                      <a:rPr lang="en-US" sz="1400" i="1" smtClean="0">
                        <a:solidFill>
                          <a:srgbClr val="C00000"/>
                        </a:solidFill>
                        <a:latin typeface="Cambria Math"/>
                      </a:rPr>
                      <m:t>𝑙</m:t>
                    </m:r>
                    <m:sSub>
                      <m:sSubPr>
                        <m:ctrlPr>
                          <a:rPr lang="en-US" sz="1400" i="1">
                            <a:solidFill>
                              <a:srgbClr val="C00000"/>
                            </a:solidFill>
                            <a:latin typeface="Cambria Math" panose="02040503050406030204" pitchFamily="18" charset="0"/>
                          </a:rPr>
                        </m:ctrlPr>
                      </m:sSubPr>
                      <m:e>
                        <m:r>
                          <a:rPr lang="en-US" sz="1400" i="1">
                            <a:solidFill>
                              <a:srgbClr val="C00000"/>
                            </a:solidFill>
                            <a:latin typeface="Cambria Math"/>
                          </a:rPr>
                          <m:t>𝑜</m:t>
                        </m:r>
                      </m:e>
                      <m:sub>
                        <m:r>
                          <a:rPr lang="en-US" sz="1400" i="1">
                            <a:solidFill>
                              <a:srgbClr val="C00000"/>
                            </a:solidFill>
                            <a:latin typeface="Cambria Math"/>
                          </a:rPr>
                          <m:t>𝑠𝑟𝑐𝐼𝑝</m:t>
                        </m:r>
                      </m:sub>
                    </m:sSub>
                    <m:r>
                      <a:rPr lang="en-US" sz="1400" i="1">
                        <a:solidFill>
                          <a:srgbClr val="C00000"/>
                        </a:solidFill>
                        <a:latin typeface="Cambria Math"/>
                      </a:rPr>
                      <m:t>≤</m:t>
                    </m:r>
                    <m:r>
                      <a:rPr lang="en-US" sz="1400" i="1">
                        <a:solidFill>
                          <a:srgbClr val="C00000"/>
                        </a:solidFill>
                        <a:latin typeface="Cambria Math"/>
                      </a:rPr>
                      <m:t>𝑠𝑟𝑐𝐼𝑝</m:t>
                    </m:r>
                    <m:r>
                      <a:rPr lang="en-US" sz="1400" i="1">
                        <a:solidFill>
                          <a:srgbClr val="C00000"/>
                        </a:solidFill>
                        <a:latin typeface="Cambria Math"/>
                      </a:rPr>
                      <m:t>≤</m:t>
                    </m:r>
                    <m:r>
                      <a:rPr lang="en-US" sz="1400" i="1">
                        <a:solidFill>
                          <a:srgbClr val="C00000"/>
                        </a:solidFill>
                        <a:latin typeface="Cambria Math"/>
                      </a:rPr>
                      <m:t>h</m:t>
                    </m:r>
                    <m:sSub>
                      <m:sSubPr>
                        <m:ctrlPr>
                          <a:rPr lang="en-US" sz="1400" i="1">
                            <a:solidFill>
                              <a:srgbClr val="C00000"/>
                            </a:solidFill>
                            <a:latin typeface="Cambria Math" panose="02040503050406030204" pitchFamily="18" charset="0"/>
                          </a:rPr>
                        </m:ctrlPr>
                      </m:sSubPr>
                      <m:e>
                        <m:r>
                          <a:rPr lang="en-US" sz="1400" i="1">
                            <a:solidFill>
                              <a:srgbClr val="C00000"/>
                            </a:solidFill>
                            <a:latin typeface="Cambria Math"/>
                          </a:rPr>
                          <m:t>𝑖</m:t>
                        </m:r>
                      </m:e>
                      <m:sub>
                        <m:r>
                          <a:rPr lang="en-US" sz="1400" i="1">
                            <a:solidFill>
                              <a:srgbClr val="C00000"/>
                            </a:solidFill>
                            <a:latin typeface="Cambria Math"/>
                          </a:rPr>
                          <m:t>𝑠𝑟𝑐𝐼𝑝</m:t>
                        </m:r>
                      </m:sub>
                    </m:sSub>
                    <m:r>
                      <a:rPr lang="en-US" sz="1400" i="1">
                        <a:latin typeface="Cambria Math"/>
                      </a:rPr>
                      <m:t>∧</m:t>
                    </m:r>
                    <m:r>
                      <a:rPr lang="en-US" sz="1400" i="1">
                        <a:latin typeface="Cambria Math"/>
                      </a:rPr>
                      <m:t>𝑠𝑟𝑐𝑃𝑜𝑟</m:t>
                    </m:r>
                    <m:sSub>
                      <m:sSubPr>
                        <m:ctrlPr>
                          <a:rPr lang="en-US" sz="1400" i="1">
                            <a:latin typeface="Cambria Math" panose="02040503050406030204" pitchFamily="18" charset="0"/>
                          </a:rPr>
                        </m:ctrlPr>
                      </m:sSubPr>
                      <m:e>
                        <m:r>
                          <a:rPr lang="en-US" sz="1400" i="1">
                            <a:latin typeface="Cambria Math"/>
                          </a:rPr>
                          <m:t>𝑡</m:t>
                        </m:r>
                      </m:e>
                      <m:sub>
                        <m:r>
                          <a:rPr lang="en-US" sz="1400" i="1">
                            <a:latin typeface="Cambria Math"/>
                          </a:rPr>
                          <m:t>0</m:t>
                        </m:r>
                      </m:sub>
                    </m:sSub>
                    <m:r>
                      <a:rPr lang="en-US" sz="1400" i="1">
                        <a:latin typeface="Cambria Math"/>
                      </a:rPr>
                      <m:t>=</m:t>
                    </m:r>
                    <m:r>
                      <a:rPr lang="en-US" sz="1400" i="1">
                        <a:latin typeface="Cambria Math"/>
                      </a:rPr>
                      <m:t>𝑠𝑟𝑐𝑃𝑜𝑟𝑡</m:t>
                    </m:r>
                    <m:r>
                      <a:rPr lang="en-US" sz="1400" b="0" i="1" smtClean="0">
                        <a:latin typeface="Cambria Math" panose="02040503050406030204" pitchFamily="18" charset="0"/>
                      </a:rPr>
                      <m:t>⊨</m:t>
                    </m:r>
                    <m:r>
                      <a:rPr lang="en-US" sz="1800" b="1" i="1">
                        <a:solidFill>
                          <a:schemeClr val="tx2"/>
                        </a:solidFill>
                        <a:latin typeface="Cambria Math"/>
                      </a:rPr>
                      <m:t>𝑷𝒐𝒍𝒊</m:t>
                    </m:r>
                    <m:r>
                      <a:rPr lang="en-US" sz="1800" b="1" i="1">
                        <a:solidFill>
                          <a:schemeClr val="tx2"/>
                        </a:solidFill>
                        <a:latin typeface="Cambria Math" panose="02040503050406030204" pitchFamily="18" charset="0"/>
                      </a:rPr>
                      <m:t>𝒄</m:t>
                    </m:r>
                    <m:sSub>
                      <m:sSubPr>
                        <m:ctrlPr>
                          <a:rPr lang="en-US" sz="1800" b="1" i="1">
                            <a:solidFill>
                              <a:schemeClr val="tx2"/>
                            </a:solidFill>
                            <a:latin typeface="Cambria Math" panose="02040503050406030204" pitchFamily="18" charset="0"/>
                          </a:rPr>
                        </m:ctrlPr>
                      </m:sSubPr>
                      <m:e>
                        <m:r>
                          <a:rPr lang="en-US" sz="1800" b="1" i="1">
                            <a:solidFill>
                              <a:schemeClr val="tx2"/>
                            </a:solidFill>
                            <a:latin typeface="Cambria Math" panose="02040503050406030204" pitchFamily="18" charset="0"/>
                          </a:rPr>
                          <m:t>𝒚</m:t>
                        </m:r>
                      </m:e>
                      <m:sub>
                        <m:r>
                          <a:rPr lang="en-US" sz="1800" b="1" i="1">
                            <a:solidFill>
                              <a:schemeClr val="tx2"/>
                            </a:solidFill>
                            <a:latin typeface="Cambria Math" panose="02040503050406030204" pitchFamily="18" charset="0"/>
                          </a:rPr>
                          <m:t>𝟏</m:t>
                        </m:r>
                      </m:sub>
                    </m:sSub>
                    <m:r>
                      <a:rPr lang="en-US" sz="1800" i="1">
                        <a:latin typeface="Cambria Math"/>
                      </a:rPr>
                      <m:t>∧</m:t>
                    </m:r>
                    <m:r>
                      <a:rPr lang="en-US" sz="1800" i="1">
                        <a:latin typeface="Cambria Math" panose="02040503050406030204" pitchFamily="18" charset="0"/>
                      </a:rPr>
                      <m:t>¬</m:t>
                    </m:r>
                    <m:r>
                      <a:rPr lang="en-US" sz="1800" b="1" i="1">
                        <a:solidFill>
                          <a:schemeClr val="tx2"/>
                        </a:solidFill>
                        <a:latin typeface="Cambria Math"/>
                      </a:rPr>
                      <m:t>𝑷𝒐𝒍𝒊</m:t>
                    </m:r>
                    <m:r>
                      <a:rPr lang="en-US" sz="1800" b="1" i="1">
                        <a:solidFill>
                          <a:schemeClr val="tx2"/>
                        </a:solidFill>
                        <a:latin typeface="Cambria Math" panose="02040503050406030204" pitchFamily="18" charset="0"/>
                      </a:rPr>
                      <m:t>𝒄</m:t>
                    </m:r>
                    <m:sSub>
                      <m:sSubPr>
                        <m:ctrlPr>
                          <a:rPr lang="en-US" sz="1800" b="1" i="1">
                            <a:solidFill>
                              <a:schemeClr val="tx2"/>
                            </a:solidFill>
                            <a:latin typeface="Cambria Math" panose="02040503050406030204" pitchFamily="18" charset="0"/>
                          </a:rPr>
                        </m:ctrlPr>
                      </m:sSubPr>
                      <m:e>
                        <m:r>
                          <a:rPr lang="en-US" sz="1800" b="1" i="1">
                            <a:solidFill>
                              <a:schemeClr val="tx2"/>
                            </a:solidFill>
                            <a:latin typeface="Cambria Math" panose="02040503050406030204" pitchFamily="18" charset="0"/>
                          </a:rPr>
                          <m:t>𝒚</m:t>
                        </m:r>
                      </m:e>
                      <m:sub>
                        <m:r>
                          <a:rPr lang="en-US" sz="1800" b="1" i="1">
                            <a:solidFill>
                              <a:schemeClr val="tx2"/>
                            </a:solidFill>
                            <a:latin typeface="Cambria Math" panose="02040503050406030204" pitchFamily="18" charset="0"/>
                          </a:rPr>
                          <m:t>𝟐</m:t>
                        </m:r>
                      </m:sub>
                    </m:sSub>
                  </m:oMath>
                </a14:m>
                <a:endParaRPr lang="en-US" sz="1800" dirty="0" smtClean="0"/>
              </a:p>
              <a:p>
                <a:pPr>
                  <a:buFontTx/>
                  <a:buChar char="-"/>
                </a:pPr>
                <a:endParaRPr lang="en-US" sz="1500" dirty="0"/>
              </a:p>
              <a:p>
                <a:pPr>
                  <a:buFontTx/>
                  <a:buChar char="-"/>
                </a:pPr>
                <a:r>
                  <a:rPr lang="en-US" sz="2251" dirty="0"/>
                  <a:t>Maximize next </a:t>
                </a:r>
                <a:r>
                  <a:rPr lang="en-US" sz="2251" dirty="0" smtClean="0"/>
                  <a:t>bounds:</a:t>
                </a:r>
                <a:r>
                  <a:rPr lang="en-US" sz="2251" dirty="0"/>
                  <a:t/>
                </a:r>
                <a:br>
                  <a:rPr lang="en-US" sz="2251" dirty="0"/>
                </a:br>
                <a14:m>
                  <m:oMath xmlns:m="http://schemas.openxmlformats.org/officeDocument/2006/math">
                    <m:r>
                      <a:rPr lang="en-US" sz="1800" i="1">
                        <a:latin typeface="Cambria Math"/>
                      </a:rPr>
                      <m:t>𝑙</m:t>
                    </m:r>
                    <m:sSub>
                      <m:sSubPr>
                        <m:ctrlPr>
                          <a:rPr lang="en-US" sz="1800" i="1">
                            <a:latin typeface="Cambria Math" panose="02040503050406030204" pitchFamily="18" charset="0"/>
                          </a:rPr>
                        </m:ctrlPr>
                      </m:sSubPr>
                      <m:e>
                        <m:r>
                          <a:rPr lang="en-US" sz="1800" i="1">
                            <a:latin typeface="Cambria Math"/>
                          </a:rPr>
                          <m:t>𝑜</m:t>
                        </m:r>
                      </m:e>
                      <m:sub>
                        <m:r>
                          <a:rPr lang="en-US" sz="1800" i="1">
                            <a:latin typeface="Cambria Math"/>
                          </a:rPr>
                          <m:t>𝑠𝑟𝑐𝐼𝑝</m:t>
                        </m:r>
                      </m:sub>
                    </m:sSub>
                    <m:r>
                      <a:rPr lang="en-US" sz="1800" i="1">
                        <a:latin typeface="Cambria Math"/>
                      </a:rPr>
                      <m:t>≤</m:t>
                    </m:r>
                    <m:r>
                      <a:rPr lang="en-US" sz="1800" i="1">
                        <a:latin typeface="Cambria Math"/>
                      </a:rPr>
                      <m:t>𝑠𝑟𝑐𝐼𝑝</m:t>
                    </m:r>
                    <m:r>
                      <a:rPr lang="en-US" sz="1800" i="1">
                        <a:latin typeface="Cambria Math"/>
                      </a:rPr>
                      <m:t>≤</m:t>
                    </m:r>
                    <m:r>
                      <a:rPr lang="en-US" sz="1800" i="1">
                        <a:latin typeface="Cambria Math"/>
                      </a:rPr>
                      <m:t>h</m:t>
                    </m:r>
                    <m:sSub>
                      <m:sSubPr>
                        <m:ctrlPr>
                          <a:rPr lang="en-US" sz="1800" i="1">
                            <a:latin typeface="Cambria Math" panose="02040503050406030204" pitchFamily="18" charset="0"/>
                          </a:rPr>
                        </m:ctrlPr>
                      </m:sSubPr>
                      <m:e>
                        <m:r>
                          <a:rPr lang="en-US" sz="1800" i="1">
                            <a:latin typeface="Cambria Math"/>
                          </a:rPr>
                          <m:t>𝑖</m:t>
                        </m:r>
                      </m:e>
                      <m:sub>
                        <m:r>
                          <a:rPr lang="en-US" sz="1800" i="1">
                            <a:latin typeface="Cambria Math"/>
                          </a:rPr>
                          <m:t>𝑠𝑟𝑐𝐼𝑝</m:t>
                        </m:r>
                      </m:sub>
                    </m:sSub>
                    <m:r>
                      <a:rPr lang="en-US" sz="1800" i="1">
                        <a:latin typeface="Cambria Math"/>
                      </a:rPr>
                      <m:t>∧</m:t>
                    </m:r>
                    <m:r>
                      <a:rPr lang="en-US" sz="1800" i="1" smtClean="0">
                        <a:solidFill>
                          <a:srgbClr val="C00000"/>
                        </a:solidFill>
                        <a:latin typeface="Cambria Math"/>
                      </a:rPr>
                      <m:t>𝑙</m:t>
                    </m:r>
                    <m:sSub>
                      <m:sSubPr>
                        <m:ctrlPr>
                          <a:rPr lang="en-US" sz="1800" i="1">
                            <a:solidFill>
                              <a:srgbClr val="C00000"/>
                            </a:solidFill>
                            <a:latin typeface="Cambria Math" panose="02040503050406030204" pitchFamily="18" charset="0"/>
                          </a:rPr>
                        </m:ctrlPr>
                      </m:sSubPr>
                      <m:e>
                        <m:r>
                          <a:rPr lang="en-US" sz="1800" i="1">
                            <a:solidFill>
                              <a:srgbClr val="C00000"/>
                            </a:solidFill>
                            <a:latin typeface="Cambria Math"/>
                          </a:rPr>
                          <m:t>𝑜</m:t>
                        </m:r>
                      </m:e>
                      <m:sub>
                        <m:r>
                          <a:rPr lang="en-US" sz="1800" i="1">
                            <a:solidFill>
                              <a:srgbClr val="C00000"/>
                            </a:solidFill>
                            <a:latin typeface="Cambria Math"/>
                          </a:rPr>
                          <m:t>𝑠𝑟𝑐𝑃𝑜𝑟𝑡</m:t>
                        </m:r>
                      </m:sub>
                    </m:sSub>
                    <m:r>
                      <a:rPr lang="en-US" sz="1800" i="1">
                        <a:solidFill>
                          <a:srgbClr val="C00000"/>
                        </a:solidFill>
                        <a:latin typeface="Cambria Math"/>
                      </a:rPr>
                      <m:t>≤</m:t>
                    </m:r>
                    <m:r>
                      <a:rPr lang="en-US" sz="1800" i="1">
                        <a:solidFill>
                          <a:srgbClr val="C00000"/>
                        </a:solidFill>
                        <a:latin typeface="Cambria Math"/>
                      </a:rPr>
                      <m:t>𝑠𝑟𝑐𝑃𝑜𝑟𝑡</m:t>
                    </m:r>
                    <m:r>
                      <a:rPr lang="en-US" sz="1800" i="1">
                        <a:solidFill>
                          <a:srgbClr val="C00000"/>
                        </a:solidFill>
                        <a:latin typeface="Cambria Math"/>
                      </a:rPr>
                      <m:t>≤</m:t>
                    </m:r>
                    <m:r>
                      <a:rPr lang="en-US" sz="1800" i="1">
                        <a:solidFill>
                          <a:srgbClr val="C00000"/>
                        </a:solidFill>
                        <a:latin typeface="Cambria Math"/>
                      </a:rPr>
                      <m:t>h</m:t>
                    </m:r>
                    <m:sSub>
                      <m:sSubPr>
                        <m:ctrlPr>
                          <a:rPr lang="en-US" sz="1800" i="1">
                            <a:solidFill>
                              <a:srgbClr val="C00000"/>
                            </a:solidFill>
                            <a:latin typeface="Cambria Math" panose="02040503050406030204" pitchFamily="18" charset="0"/>
                          </a:rPr>
                        </m:ctrlPr>
                      </m:sSubPr>
                      <m:e>
                        <m:r>
                          <a:rPr lang="en-US" sz="1800" i="1">
                            <a:solidFill>
                              <a:srgbClr val="C00000"/>
                            </a:solidFill>
                            <a:latin typeface="Cambria Math"/>
                          </a:rPr>
                          <m:t>𝑖</m:t>
                        </m:r>
                      </m:e>
                      <m:sub>
                        <m:r>
                          <a:rPr lang="en-US" sz="1800" i="1">
                            <a:solidFill>
                              <a:srgbClr val="C00000"/>
                            </a:solidFill>
                            <a:latin typeface="Cambria Math"/>
                          </a:rPr>
                          <m:t>𝑠𝑟𝑐𝑃𝑜𝑟𝑡</m:t>
                        </m:r>
                      </m:sub>
                    </m:sSub>
                    <m:r>
                      <a:rPr lang="en-US" sz="1800" b="0" i="1" smtClean="0">
                        <a:solidFill>
                          <a:schemeClr val="tx1"/>
                        </a:solidFill>
                        <a:latin typeface="Cambria Math" panose="02040503050406030204" pitchFamily="18" charset="0"/>
                      </a:rPr>
                      <m:t>⊨</m:t>
                    </m:r>
                    <m:r>
                      <a:rPr lang="en-US" sz="1800" b="1" i="1">
                        <a:solidFill>
                          <a:schemeClr val="tx2"/>
                        </a:solidFill>
                        <a:latin typeface="Cambria Math"/>
                      </a:rPr>
                      <m:t>𝑷𝒐𝒍𝒊</m:t>
                    </m:r>
                    <m:r>
                      <a:rPr lang="en-US" sz="1800" b="1" i="1">
                        <a:solidFill>
                          <a:schemeClr val="tx2"/>
                        </a:solidFill>
                        <a:latin typeface="Cambria Math" panose="02040503050406030204" pitchFamily="18" charset="0"/>
                      </a:rPr>
                      <m:t>𝒄</m:t>
                    </m:r>
                    <m:sSub>
                      <m:sSubPr>
                        <m:ctrlPr>
                          <a:rPr lang="en-US" sz="1800" b="1" i="1">
                            <a:solidFill>
                              <a:schemeClr val="tx2"/>
                            </a:solidFill>
                            <a:latin typeface="Cambria Math" panose="02040503050406030204" pitchFamily="18" charset="0"/>
                          </a:rPr>
                        </m:ctrlPr>
                      </m:sSubPr>
                      <m:e>
                        <m:r>
                          <a:rPr lang="en-US" sz="1800" b="1" i="1">
                            <a:solidFill>
                              <a:schemeClr val="tx2"/>
                            </a:solidFill>
                            <a:latin typeface="Cambria Math" panose="02040503050406030204" pitchFamily="18" charset="0"/>
                          </a:rPr>
                          <m:t>𝒚</m:t>
                        </m:r>
                      </m:e>
                      <m:sub>
                        <m:r>
                          <a:rPr lang="en-US" sz="1800" b="1" i="1">
                            <a:solidFill>
                              <a:schemeClr val="tx2"/>
                            </a:solidFill>
                            <a:latin typeface="Cambria Math" panose="02040503050406030204" pitchFamily="18" charset="0"/>
                          </a:rPr>
                          <m:t>𝟏</m:t>
                        </m:r>
                      </m:sub>
                    </m:sSub>
                    <m:r>
                      <a:rPr lang="en-US" sz="1800" i="1">
                        <a:latin typeface="Cambria Math"/>
                      </a:rPr>
                      <m:t>∧</m:t>
                    </m:r>
                    <m:r>
                      <a:rPr lang="en-US" sz="1800" i="1">
                        <a:latin typeface="Cambria Math" panose="02040503050406030204" pitchFamily="18" charset="0"/>
                      </a:rPr>
                      <m:t>¬</m:t>
                    </m:r>
                    <m:r>
                      <a:rPr lang="en-US" sz="1800" b="1" i="1">
                        <a:solidFill>
                          <a:schemeClr val="tx2"/>
                        </a:solidFill>
                        <a:latin typeface="Cambria Math"/>
                      </a:rPr>
                      <m:t>𝑷𝒐𝒍𝒊</m:t>
                    </m:r>
                    <m:r>
                      <a:rPr lang="en-US" sz="1800" b="1" i="1">
                        <a:solidFill>
                          <a:schemeClr val="tx2"/>
                        </a:solidFill>
                        <a:latin typeface="Cambria Math" panose="02040503050406030204" pitchFamily="18" charset="0"/>
                      </a:rPr>
                      <m:t>𝒄</m:t>
                    </m:r>
                    <m:sSub>
                      <m:sSubPr>
                        <m:ctrlPr>
                          <a:rPr lang="en-US" sz="1800" b="1" i="1">
                            <a:solidFill>
                              <a:schemeClr val="tx2"/>
                            </a:solidFill>
                            <a:latin typeface="Cambria Math" panose="02040503050406030204" pitchFamily="18" charset="0"/>
                          </a:rPr>
                        </m:ctrlPr>
                      </m:sSubPr>
                      <m:e>
                        <m:r>
                          <a:rPr lang="en-US" sz="1800" b="1" i="1">
                            <a:solidFill>
                              <a:schemeClr val="tx2"/>
                            </a:solidFill>
                            <a:latin typeface="Cambria Math" panose="02040503050406030204" pitchFamily="18" charset="0"/>
                          </a:rPr>
                          <m:t>𝒚</m:t>
                        </m:r>
                      </m:e>
                      <m:sub>
                        <m:r>
                          <a:rPr lang="en-US" sz="1800" b="1" i="1">
                            <a:solidFill>
                              <a:schemeClr val="tx2"/>
                            </a:solidFill>
                            <a:latin typeface="Cambria Math" panose="02040503050406030204" pitchFamily="18" charset="0"/>
                          </a:rPr>
                          <m:t>𝟐</m:t>
                        </m:r>
                      </m:sub>
                    </m:sSub>
                  </m:oMath>
                </a14:m>
                <a:endParaRPr lang="en-US" sz="1800" dirty="0"/>
              </a:p>
              <a:p>
                <a:pPr>
                  <a:buFontTx/>
                  <a:buChar char="-"/>
                </a:pPr>
                <a:endParaRPr lang="en-US" sz="1800" dirty="0"/>
              </a:p>
              <a:p>
                <a:pPr>
                  <a:buFontTx/>
                  <a:buChar char="-"/>
                </a:pPr>
                <a:endParaRPr lang="en-US" sz="225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9781" y="1600200"/>
                <a:ext cx="8954219" cy="4955875"/>
              </a:xfrm>
              <a:blipFill rotWithShape="0">
                <a:blip r:embed="rId3"/>
                <a:stretch>
                  <a:fillRect l="-1021" t="-985"/>
                </a:stretch>
              </a:blipFill>
            </p:spPr>
            <p:txBody>
              <a:bodyPr/>
              <a:lstStyle/>
              <a:p>
                <a:r>
                  <a:rPr lang="en-US">
                    <a:noFill/>
                  </a:rPr>
                  <a:t> </a:t>
                </a:r>
              </a:p>
            </p:txBody>
          </p:sp>
        </mc:Fallback>
      </mc:AlternateContent>
    </p:spTree>
    <p:extLst>
      <p:ext uri="{BB962C8B-B14F-4D97-AF65-F5344CB8AC3E}">
        <p14:creationId xmlns:p14="http://schemas.microsoft.com/office/powerpoint/2010/main" val="59513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1" dirty="0"/>
              <a:t>All-BVSAT</a:t>
            </a:r>
            <a:r>
              <a:rPr lang="en-US" sz="2701" dirty="0" smtClean="0"/>
              <a:t>: A compact model enumeration</a:t>
            </a:r>
            <a:endParaRPr lang="en-US" sz="270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sz="2400" dirty="0" smtClean="0"/>
                  <a:t>Maximize bounds:</a:t>
                </a:r>
                <a:r>
                  <a:rPr lang="en-US" sz="2400" i="1" dirty="0" smtClean="0">
                    <a:solidFill>
                      <a:schemeClr val="tx1"/>
                    </a:solidFill>
                    <a:latin typeface="Cambria Math"/>
                  </a:rPr>
                  <a:t/>
                </a:r>
                <a:br>
                  <a:rPr lang="en-US" sz="2400" i="1" dirty="0" smtClean="0">
                    <a:solidFill>
                      <a:schemeClr val="tx1"/>
                    </a:solidFill>
                    <a:latin typeface="Cambria Math"/>
                  </a:rPr>
                </a:br>
                <a:r>
                  <a:rPr lang="en-US" sz="2400" i="1" dirty="0" smtClean="0">
                    <a:solidFill>
                      <a:schemeClr val="tx1"/>
                    </a:solidFill>
                    <a:latin typeface="Cambria Math"/>
                  </a:rPr>
                  <a:t>		 </a:t>
                </a:r>
                <a14:m>
                  <m:oMath xmlns:m="http://schemas.openxmlformats.org/officeDocument/2006/math">
                    <m:m>
                      <m:mPr>
                        <m:mcs>
                          <m:mc>
                            <m:mcPr>
                              <m:count m:val="3"/>
                              <m:mcJc m:val="center"/>
                            </m:mcPr>
                          </m:mc>
                        </m:mcs>
                        <m:ctrlPr>
                          <a:rPr lang="en-US" sz="2400" b="0" i="1" smtClean="0">
                            <a:solidFill>
                              <a:schemeClr val="tx1"/>
                            </a:solidFill>
                            <a:latin typeface="Cambria Math" panose="02040503050406030204" pitchFamily="18" charset="0"/>
                          </a:rPr>
                        </m:ctrlPr>
                      </m:mPr>
                      <m:mr>
                        <m:e>
                          <m:eqArr>
                            <m:eqArrPr>
                              <m:ctrlPr>
                                <a:rPr lang="en-US" sz="2400" i="1">
                                  <a:latin typeface="Cambria Math" panose="02040503050406030204" pitchFamily="18" charset="0"/>
                                </a:rPr>
                              </m:ctrlPr>
                            </m:eqArrPr>
                            <m:e>
                              <m:r>
                                <a:rPr lang="en-US" sz="2400" i="1">
                                  <a:latin typeface="Cambria Math"/>
                                </a:rPr>
                                <m:t>𝑙</m:t>
                              </m:r>
                              <m:sSub>
                                <m:sSubPr>
                                  <m:ctrlPr>
                                    <a:rPr lang="en-US" sz="2400" i="1">
                                      <a:latin typeface="Cambria Math" panose="02040503050406030204" pitchFamily="18" charset="0"/>
                                    </a:rPr>
                                  </m:ctrlPr>
                                </m:sSubPr>
                                <m:e>
                                  <m:r>
                                    <a:rPr lang="en-US" sz="2400" i="1">
                                      <a:latin typeface="Cambria Math"/>
                                    </a:rPr>
                                    <m:t>𝑜</m:t>
                                  </m:r>
                                </m:e>
                                <m:sub>
                                  <m:r>
                                    <a:rPr lang="en-US" sz="2400" i="1">
                                      <a:latin typeface="Cambria Math"/>
                                    </a:rPr>
                                    <m:t>𝑠𝑟𝑐𝐼𝑝</m:t>
                                  </m:r>
                                </m:sub>
                              </m:sSub>
                              <m:r>
                                <a:rPr lang="en-US" sz="2400" i="1">
                                  <a:latin typeface="Cambria Math"/>
                                </a:rPr>
                                <m:t>≤</m:t>
                              </m:r>
                              <m:r>
                                <a:rPr lang="en-US" sz="2400" i="1">
                                  <a:latin typeface="Cambria Math"/>
                                </a:rPr>
                                <m:t>𝑠𝑟𝑐𝐼𝑝</m:t>
                              </m:r>
                              <m:r>
                                <a:rPr lang="en-US" sz="2400" i="1">
                                  <a:latin typeface="Cambria Math"/>
                                </a:rPr>
                                <m:t>≤</m:t>
                              </m:r>
                              <m:r>
                                <a:rPr lang="en-US" sz="2400" i="1">
                                  <a:latin typeface="Cambria Math"/>
                                </a:rPr>
                                <m:t>h</m:t>
                              </m:r>
                              <m:sSub>
                                <m:sSubPr>
                                  <m:ctrlPr>
                                    <a:rPr lang="en-US" sz="2400" i="1">
                                      <a:latin typeface="Cambria Math" panose="02040503050406030204" pitchFamily="18" charset="0"/>
                                    </a:rPr>
                                  </m:ctrlPr>
                                </m:sSubPr>
                                <m:e>
                                  <m:r>
                                    <a:rPr lang="en-US" sz="2400" i="1">
                                      <a:latin typeface="Cambria Math"/>
                                    </a:rPr>
                                    <m:t>𝑖</m:t>
                                  </m:r>
                                </m:e>
                                <m:sub>
                                  <m:r>
                                    <a:rPr lang="en-US" sz="2400" i="1">
                                      <a:latin typeface="Cambria Math"/>
                                    </a:rPr>
                                    <m:t>𝑠𝑟𝑐𝐼𝑝</m:t>
                                  </m:r>
                                </m:sub>
                              </m:sSub>
                              <m:r>
                                <a:rPr lang="en-US" sz="2400" i="1">
                                  <a:latin typeface="Cambria Math"/>
                                </a:rPr>
                                <m:t>∧</m:t>
                              </m:r>
                            </m:e>
                            <m:e>
                              <m:r>
                                <a:rPr lang="en-US" sz="2400" i="1">
                                  <a:latin typeface="Cambria Math"/>
                                </a:rPr>
                                <m:t>𝑙</m:t>
                              </m:r>
                              <m:sSub>
                                <m:sSubPr>
                                  <m:ctrlPr>
                                    <a:rPr lang="en-US" sz="2400" i="1">
                                      <a:latin typeface="Cambria Math" panose="02040503050406030204" pitchFamily="18" charset="0"/>
                                    </a:rPr>
                                  </m:ctrlPr>
                                </m:sSubPr>
                                <m:e>
                                  <m:r>
                                    <a:rPr lang="en-US" sz="2400" i="1">
                                      <a:latin typeface="Cambria Math"/>
                                    </a:rPr>
                                    <m:t>𝑜</m:t>
                                  </m:r>
                                </m:e>
                                <m:sub>
                                  <m:r>
                                    <a:rPr lang="en-US" sz="2400" i="1">
                                      <a:latin typeface="Cambria Math"/>
                                    </a:rPr>
                                    <m:t>𝑠𝑟𝑐𝑃𝑜𝑟𝑡</m:t>
                                  </m:r>
                                </m:sub>
                              </m:sSub>
                              <m:r>
                                <a:rPr lang="en-US" sz="2400" i="1">
                                  <a:latin typeface="Cambria Math"/>
                                </a:rPr>
                                <m:t>≤</m:t>
                              </m:r>
                              <m:r>
                                <a:rPr lang="en-US" sz="2400" i="1">
                                  <a:latin typeface="Cambria Math"/>
                                </a:rPr>
                                <m:t>𝑠𝑟𝑐𝑃𝑜𝑟𝑡</m:t>
                              </m:r>
                              <m:r>
                                <a:rPr lang="en-US" sz="2400" i="1">
                                  <a:latin typeface="Cambria Math"/>
                                </a:rPr>
                                <m:t>≤</m:t>
                              </m:r>
                              <m:r>
                                <a:rPr lang="en-US" sz="2400" i="1">
                                  <a:latin typeface="Cambria Math"/>
                                </a:rPr>
                                <m:t>h</m:t>
                              </m:r>
                              <m:sSub>
                                <m:sSubPr>
                                  <m:ctrlPr>
                                    <a:rPr lang="en-US" sz="2400" i="1">
                                      <a:latin typeface="Cambria Math" panose="02040503050406030204" pitchFamily="18" charset="0"/>
                                    </a:rPr>
                                  </m:ctrlPr>
                                </m:sSubPr>
                                <m:e>
                                  <m:r>
                                    <a:rPr lang="en-US" sz="2400" i="1">
                                      <a:latin typeface="Cambria Math"/>
                                    </a:rPr>
                                    <m:t>𝑖</m:t>
                                  </m:r>
                                </m:e>
                                <m:sub>
                                  <m:r>
                                    <a:rPr lang="en-US" sz="2400" i="1">
                                      <a:latin typeface="Cambria Math"/>
                                    </a:rPr>
                                    <m:t>𝑠𝑟𝑐𝑃𝑜𝑟𝑡</m:t>
                                  </m:r>
                                </m:sub>
                              </m:sSub>
                              <m:r>
                                <a:rPr lang="en-US" sz="2400" i="1">
                                  <a:latin typeface="Cambria Math"/>
                                </a:rPr>
                                <m:t>∧</m:t>
                              </m:r>
                            </m:e>
                            <m:e>
                              <m:r>
                                <a:rPr lang="en-US" sz="2400" i="1">
                                  <a:latin typeface="Cambria Math"/>
                                </a:rPr>
                                <m:t>𝑙</m:t>
                              </m:r>
                              <m:sSub>
                                <m:sSubPr>
                                  <m:ctrlPr>
                                    <a:rPr lang="en-US" sz="2400" i="1">
                                      <a:latin typeface="Cambria Math" panose="02040503050406030204" pitchFamily="18" charset="0"/>
                                    </a:rPr>
                                  </m:ctrlPr>
                                </m:sSubPr>
                                <m:e>
                                  <m:r>
                                    <a:rPr lang="en-US" sz="2400" i="1">
                                      <a:latin typeface="Cambria Math"/>
                                    </a:rPr>
                                    <m:t>𝑜</m:t>
                                  </m:r>
                                </m:e>
                                <m:sub>
                                  <m:r>
                                    <a:rPr lang="en-US" sz="2400" i="1">
                                      <a:latin typeface="Cambria Math" panose="02040503050406030204" pitchFamily="18" charset="0"/>
                                    </a:rPr>
                                    <m:t>𝑑𝑠𝑡</m:t>
                                  </m:r>
                                  <m:r>
                                    <a:rPr lang="en-US" sz="2400" i="1">
                                      <a:latin typeface="Cambria Math"/>
                                    </a:rPr>
                                    <m:t>𝐼𝑝</m:t>
                                  </m:r>
                                </m:sub>
                              </m:sSub>
                              <m:r>
                                <a:rPr lang="en-US" sz="2400" i="1">
                                  <a:latin typeface="Cambria Math"/>
                                </a:rPr>
                                <m:t>≤</m:t>
                              </m:r>
                              <m:r>
                                <a:rPr lang="en-US" sz="2400" i="1">
                                  <a:latin typeface="Cambria Math" panose="02040503050406030204" pitchFamily="18" charset="0"/>
                                </a:rPr>
                                <m:t>𝑑𝑠𝑡</m:t>
                              </m:r>
                              <m:r>
                                <a:rPr lang="en-US" sz="2400" i="1">
                                  <a:latin typeface="Cambria Math"/>
                                </a:rPr>
                                <m:t>𝐼𝑝</m:t>
                              </m:r>
                              <m:r>
                                <a:rPr lang="en-US" sz="2400" i="1">
                                  <a:latin typeface="Cambria Math"/>
                                </a:rPr>
                                <m:t>≤</m:t>
                              </m:r>
                              <m:r>
                                <a:rPr lang="en-US" sz="2400" i="1">
                                  <a:latin typeface="Cambria Math"/>
                                </a:rPr>
                                <m:t>h</m:t>
                              </m:r>
                              <m:sSub>
                                <m:sSubPr>
                                  <m:ctrlPr>
                                    <a:rPr lang="en-US" sz="2400" i="1">
                                      <a:latin typeface="Cambria Math" panose="02040503050406030204" pitchFamily="18" charset="0"/>
                                    </a:rPr>
                                  </m:ctrlPr>
                                </m:sSubPr>
                                <m:e>
                                  <m:r>
                                    <a:rPr lang="en-US" sz="2400" i="1">
                                      <a:latin typeface="Cambria Math"/>
                                    </a:rPr>
                                    <m:t>𝑖</m:t>
                                  </m:r>
                                </m:e>
                                <m:sub>
                                  <m:r>
                                    <a:rPr lang="en-US" sz="2400" i="1">
                                      <a:latin typeface="Cambria Math" panose="02040503050406030204" pitchFamily="18" charset="0"/>
                                    </a:rPr>
                                    <m:t>𝑑𝑠𝑡</m:t>
                                  </m:r>
                                  <m:r>
                                    <a:rPr lang="en-US" sz="2400" i="1">
                                      <a:latin typeface="Cambria Math"/>
                                    </a:rPr>
                                    <m:t>𝐼𝑝</m:t>
                                  </m:r>
                                </m:sub>
                              </m:sSub>
                            </m:e>
                          </m:eqArr>
                        </m:e>
                        <m:e>
                          <m:r>
                            <a:rPr lang="en-US" sz="2400" b="0" i="1" smtClean="0">
                              <a:solidFill>
                                <a:schemeClr val="tx1"/>
                              </a:solidFill>
                              <a:latin typeface="Cambria Math" panose="02040503050406030204" pitchFamily="18" charset="0"/>
                            </a:rPr>
                            <m:t>⊨</m:t>
                          </m:r>
                        </m:e>
                        <m:e>
                          <m:r>
                            <a:rPr lang="en-US" sz="2400" b="1" i="1">
                              <a:solidFill>
                                <a:schemeClr val="tx2"/>
                              </a:solidFill>
                              <a:latin typeface="Cambria Math"/>
                            </a:rPr>
                            <m:t>𝑷𝒐𝒍𝒊</m:t>
                          </m:r>
                          <m:r>
                            <a:rPr lang="en-US" sz="2400" b="1" i="1">
                              <a:solidFill>
                                <a:schemeClr val="tx2"/>
                              </a:solidFill>
                              <a:latin typeface="Cambria Math" panose="02040503050406030204" pitchFamily="18" charset="0"/>
                            </a:rPr>
                            <m:t>𝒄</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panose="02040503050406030204" pitchFamily="18" charset="0"/>
                                </a:rPr>
                                <m:t>𝒚</m:t>
                              </m:r>
                            </m:e>
                            <m:sub>
                              <m:r>
                                <a:rPr lang="en-US" sz="2400" b="1" i="1">
                                  <a:solidFill>
                                    <a:schemeClr val="tx2"/>
                                  </a:solidFill>
                                  <a:latin typeface="Cambria Math" panose="02040503050406030204" pitchFamily="18" charset="0"/>
                                </a:rPr>
                                <m:t>𝟏</m:t>
                              </m:r>
                            </m:sub>
                          </m:sSub>
                          <m:r>
                            <a:rPr lang="en-US" sz="2400" i="1">
                              <a:latin typeface="Cambria Math"/>
                            </a:rPr>
                            <m:t>∧</m:t>
                          </m:r>
                          <m:r>
                            <a:rPr lang="en-US" sz="2400" i="1">
                              <a:latin typeface="Cambria Math" panose="02040503050406030204" pitchFamily="18" charset="0"/>
                            </a:rPr>
                            <m:t>¬</m:t>
                          </m:r>
                          <m:r>
                            <a:rPr lang="en-US" sz="2400" b="1" i="1">
                              <a:solidFill>
                                <a:schemeClr val="tx2"/>
                              </a:solidFill>
                              <a:latin typeface="Cambria Math"/>
                            </a:rPr>
                            <m:t>𝑷𝒐𝒍𝒊</m:t>
                          </m:r>
                          <m:r>
                            <a:rPr lang="en-US" sz="2400" b="1" i="1">
                              <a:solidFill>
                                <a:schemeClr val="tx2"/>
                              </a:solidFill>
                              <a:latin typeface="Cambria Math" panose="02040503050406030204" pitchFamily="18" charset="0"/>
                            </a:rPr>
                            <m:t>𝒄</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panose="02040503050406030204" pitchFamily="18" charset="0"/>
                                </a:rPr>
                                <m:t>𝒚</m:t>
                              </m:r>
                            </m:e>
                            <m:sub>
                              <m:r>
                                <a:rPr lang="en-US" sz="2400" b="1" i="1">
                                  <a:solidFill>
                                    <a:schemeClr val="tx2"/>
                                  </a:solidFill>
                                  <a:latin typeface="Cambria Math" panose="02040503050406030204" pitchFamily="18" charset="0"/>
                                </a:rPr>
                                <m:t>𝟐</m:t>
                              </m:r>
                            </m:sub>
                          </m:sSub>
                        </m:e>
                      </m:mr>
                    </m:m>
                  </m:oMath>
                </a14:m>
                <a:r>
                  <a:rPr lang="en-US" sz="2400" i="1" dirty="0" smtClean="0">
                    <a:solidFill>
                      <a:schemeClr val="tx1"/>
                    </a:solidFill>
                    <a:latin typeface="Cambria Math"/>
                  </a:rPr>
                  <a:t/>
                </a:r>
                <a:br>
                  <a:rPr lang="en-US" sz="2400" i="1" dirty="0" smtClean="0">
                    <a:solidFill>
                      <a:schemeClr val="tx1"/>
                    </a:solidFill>
                    <a:latin typeface="Cambria Math"/>
                  </a:rPr>
                </a:br>
                <a:r>
                  <a:rPr lang="en-US" sz="2400" i="1" dirty="0" smtClean="0">
                    <a:solidFill>
                      <a:schemeClr val="tx1"/>
                    </a:solidFill>
                    <a:latin typeface="Cambria Math"/>
                  </a:rPr>
                  <a:t>		</a:t>
                </a:r>
                <a14:m>
                  <m:oMath xmlns:m="http://schemas.openxmlformats.org/officeDocument/2006/math">
                    <m:r>
                      <a:rPr lang="en-US" sz="2400" b="0" i="1" smtClean="0">
                        <a:latin typeface="Cambria Math" panose="02040503050406030204" pitchFamily="18" charset="0"/>
                      </a:rPr>
                      <m:t> </m:t>
                    </m:r>
                  </m:oMath>
                </a14:m>
                <a:endParaRPr lang="en-US" sz="2400" dirty="0" smtClean="0"/>
              </a:p>
              <a:p>
                <a:pPr marL="0" indent="0">
                  <a:buNone/>
                </a:pPr>
                <a:endParaRPr lang="en-US" sz="2251" dirty="0" smtClean="0"/>
              </a:p>
              <a:p>
                <a:pPr>
                  <a:buFontTx/>
                  <a:buChar char="-"/>
                </a:pPr>
                <a:endParaRPr lang="en-US" sz="2251" dirty="0" smtClean="0"/>
              </a:p>
              <a:p>
                <a:pPr>
                  <a:buFontTx/>
                  <a:buChar char="-"/>
                </a:pPr>
                <a:endParaRPr lang="en-US" sz="2251" dirty="0"/>
              </a:p>
              <a:p>
                <a:pPr marL="0" indent="0">
                  <a:buNone/>
                </a:pPr>
                <a:r>
                  <a:rPr lang="en-US" sz="2400" dirty="0" smtClean="0"/>
                  <a:t>Result is a </a:t>
                </a:r>
                <a:r>
                  <a:rPr lang="en-US" sz="2400" i="1" dirty="0" smtClean="0"/>
                  <a:t>cube:</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0">
                <a:blip r:embed="rId3"/>
                <a:stretch>
                  <a:fillRect l="-1111" t="-1078"/>
                </a:stretch>
              </a:blipFill>
            </p:spPr>
            <p:txBody>
              <a:bodyPr/>
              <a:lstStyle/>
              <a:p>
                <a:r>
                  <a:rPr lang="en-US">
                    <a:noFill/>
                  </a:rPr>
                  <a:t> </a:t>
                </a:r>
              </a:p>
            </p:txBody>
          </p:sp>
        </mc:Fallback>
      </mc:AlternateContent>
      <p:sp>
        <p:nvSpPr>
          <p:cNvPr id="4" name="Cube 3"/>
          <p:cNvSpPr/>
          <p:nvPr/>
        </p:nvSpPr>
        <p:spPr>
          <a:xfrm>
            <a:off x="4072128" y="4352544"/>
            <a:ext cx="1816608" cy="16824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89120" y="6159167"/>
            <a:ext cx="684803" cy="369332"/>
          </a:xfrm>
          <a:prstGeom prst="rect">
            <a:avLst/>
          </a:prstGeom>
          <a:noFill/>
        </p:spPr>
        <p:txBody>
          <a:bodyPr wrap="none" rtlCol="0">
            <a:spAutoFit/>
          </a:bodyPr>
          <a:lstStyle/>
          <a:p>
            <a:r>
              <a:rPr lang="en-US" dirty="0" err="1" smtClean="0"/>
              <a:t>srcIp</a:t>
            </a:r>
            <a:endParaRPr lang="en-US" dirty="0"/>
          </a:p>
        </p:txBody>
      </p:sp>
      <p:cxnSp>
        <p:nvCxnSpPr>
          <p:cNvPr id="7" name="Straight Arrow Connector 6"/>
          <p:cNvCxnSpPr/>
          <p:nvPr/>
        </p:nvCxnSpPr>
        <p:spPr>
          <a:xfrm>
            <a:off x="4072128" y="6159167"/>
            <a:ext cx="1365504"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489391" y="5716208"/>
            <a:ext cx="451104" cy="42570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14943" y="5859712"/>
            <a:ext cx="915635" cy="369332"/>
          </a:xfrm>
          <a:prstGeom prst="rect">
            <a:avLst/>
          </a:prstGeom>
          <a:noFill/>
        </p:spPr>
        <p:txBody>
          <a:bodyPr wrap="none" rtlCol="0">
            <a:spAutoFit/>
          </a:bodyPr>
          <a:lstStyle/>
          <a:p>
            <a:r>
              <a:rPr lang="en-US" dirty="0" err="1" smtClean="0"/>
              <a:t>srcPort</a:t>
            </a:r>
            <a:endParaRPr lang="en-US" dirty="0"/>
          </a:p>
        </p:txBody>
      </p:sp>
      <p:cxnSp>
        <p:nvCxnSpPr>
          <p:cNvPr id="11" name="Straight Arrow Connector 10"/>
          <p:cNvCxnSpPr/>
          <p:nvPr/>
        </p:nvCxnSpPr>
        <p:spPr>
          <a:xfrm flipH="1" flipV="1">
            <a:off x="5992254" y="4369797"/>
            <a:ext cx="7331" cy="121715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2760" y="4793706"/>
            <a:ext cx="684803" cy="369332"/>
          </a:xfrm>
          <a:prstGeom prst="rect">
            <a:avLst/>
          </a:prstGeom>
          <a:noFill/>
        </p:spPr>
        <p:txBody>
          <a:bodyPr wrap="none" rtlCol="0">
            <a:spAutoFit/>
          </a:bodyPr>
          <a:lstStyle/>
          <a:p>
            <a:r>
              <a:rPr lang="en-US" dirty="0" err="1" smtClean="0"/>
              <a:t>dstIp</a:t>
            </a:r>
            <a:endParaRPr lang="en-US" dirty="0"/>
          </a:p>
        </p:txBody>
      </p:sp>
    </p:spTree>
    <p:extLst>
      <p:ext uri="{BB962C8B-B14F-4D97-AF65-F5344CB8AC3E}">
        <p14:creationId xmlns:p14="http://schemas.microsoft.com/office/powerpoint/2010/main" val="3645058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1" dirty="0"/>
              <a:t>All-BVSAT</a:t>
            </a:r>
            <a:r>
              <a:rPr lang="en-US" sz="2701" dirty="0" smtClean="0"/>
              <a:t>: A compact model enumeration</a:t>
            </a:r>
            <a:endParaRPr lang="en-US" sz="270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686800" cy="5398008"/>
              </a:xfrm>
            </p:spPr>
            <p:txBody>
              <a:bodyPr>
                <a:normAutofit fontScale="62500" lnSpcReduction="20000"/>
              </a:bodyPr>
              <a:lstStyle/>
              <a:p>
                <a:pPr marL="0" indent="0">
                  <a:buNone/>
                </a:pPr>
                <a:r>
                  <a:rPr lang="en-US" sz="3800" dirty="0" smtClean="0"/>
                  <a:t>More succinct: </a:t>
                </a:r>
                <a:r>
                  <a:rPr lang="en-US" sz="3800" dirty="0"/>
                  <a:t>Maximize </a:t>
                </a:r>
                <a:r>
                  <a:rPr lang="en-US" sz="3800" i="1" dirty="0">
                    <a:solidFill>
                      <a:srgbClr val="C00000"/>
                    </a:solidFill>
                  </a:rPr>
                  <a:t>multiple</a:t>
                </a:r>
                <a:r>
                  <a:rPr lang="en-US" sz="3800" dirty="0">
                    <a:solidFill>
                      <a:srgbClr val="C00000"/>
                    </a:solidFill>
                  </a:rPr>
                  <a:t> </a:t>
                </a:r>
                <a:r>
                  <a:rPr lang="en-US" sz="3800" dirty="0" smtClean="0"/>
                  <a:t>bounds</a:t>
                </a:r>
              </a:p>
              <a:p>
                <a:pPr marL="0" indent="0">
                  <a:buNone/>
                </a:pPr>
                <a:r>
                  <a:rPr lang="en-US" sz="2400" i="1" dirty="0" smtClean="0">
                    <a:solidFill>
                      <a:schemeClr val="tx1"/>
                    </a:solidFill>
                    <a:latin typeface="Cambria Math"/>
                  </a:rPr>
                  <a:t/>
                </a:r>
                <a:br>
                  <a:rPr lang="en-US" sz="2400" i="1" dirty="0" smtClean="0">
                    <a:solidFill>
                      <a:schemeClr val="tx1"/>
                    </a:solidFill>
                    <a:latin typeface="Cambria Math"/>
                  </a:rPr>
                </a:br>
                <a:r>
                  <a:rPr lang="en-US" sz="2400" i="1" dirty="0" smtClean="0">
                    <a:solidFill>
                      <a:schemeClr val="tx1"/>
                    </a:solidFill>
                    <a:latin typeface="Cambria Math"/>
                  </a:rPr>
                  <a:t>		</a:t>
                </a:r>
                <a:br>
                  <a:rPr lang="en-US" sz="2400" i="1" dirty="0" smtClean="0">
                    <a:solidFill>
                      <a:schemeClr val="tx1"/>
                    </a:solidFill>
                    <a:latin typeface="Cambria Math"/>
                  </a:rPr>
                </a:br>
                <a14:m>
                  <m:oMath xmlns:m="http://schemas.openxmlformats.org/officeDocument/2006/math">
                    <m:m>
                      <m:mPr>
                        <m:mcs>
                          <m:mc>
                            <m:mcPr>
                              <m:count m:val="3"/>
                              <m:mcJc m:val="center"/>
                            </m:mcPr>
                          </m:mc>
                        </m:mcs>
                        <m:ctrlPr>
                          <a:rPr lang="en-US" sz="4000" i="1">
                            <a:latin typeface="Cambria Math" panose="02040503050406030204" pitchFamily="18" charset="0"/>
                          </a:rPr>
                        </m:ctrlPr>
                      </m:mPr>
                      <m:mr>
                        <m:e>
                          <m:eqArr>
                            <m:eqArrPr>
                              <m:ctrlPr>
                                <a:rPr lang="en-US" sz="4000" i="1" dirty="0">
                                  <a:latin typeface="Cambria Math" panose="02040503050406030204" pitchFamily="18" charset="0"/>
                                </a:rPr>
                              </m:ctrlPr>
                            </m:eqArrPr>
                            <m:e>
                              <m:r>
                                <m:rPr>
                                  <m:nor/>
                                </m:rPr>
                                <a:rPr lang="en-US" sz="4000" dirty="0"/>
                                <m:t>(</m:t>
                              </m:r>
                              <m:r>
                                <a:rPr lang="en-US" sz="4000" i="1">
                                  <a:latin typeface="Cambria Math" panose="02040503050406030204" pitchFamily="18" charset="0"/>
                                </a:rPr>
                                <m:t>𝑙</m:t>
                              </m:r>
                              <m:sSub>
                                <m:sSubPr>
                                  <m:ctrlPr>
                                    <a:rPr lang="en-US" sz="4000" i="1">
                                      <a:latin typeface="Cambria Math" panose="02040503050406030204" pitchFamily="18" charset="0"/>
                                    </a:rPr>
                                  </m:ctrlPr>
                                </m:sSubPr>
                                <m:e>
                                  <m:r>
                                    <a:rPr lang="en-US" sz="4000" i="1">
                                      <a:latin typeface="Cambria Math" panose="02040503050406030204" pitchFamily="18" charset="0"/>
                                    </a:rPr>
                                    <m:t>𝑜</m:t>
                                  </m:r>
                                </m:e>
                                <m:sub>
                                  <m:r>
                                    <a:rPr lang="en-US" sz="4000" i="1">
                                      <a:latin typeface="Cambria Math" panose="02040503050406030204" pitchFamily="18" charset="0"/>
                                    </a:rPr>
                                    <m:t>1</m:t>
                                  </m:r>
                                </m:sub>
                              </m:sSub>
                              <m:r>
                                <a:rPr lang="en-US" sz="4000" i="1">
                                  <a:latin typeface="Cambria Math"/>
                                </a:rPr>
                                <m:t>≤</m:t>
                              </m:r>
                              <m:r>
                                <a:rPr lang="en-US" sz="4000" i="1">
                                  <a:latin typeface="Cambria Math"/>
                                </a:rPr>
                                <m:t>𝑠𝑟𝑐𝐼𝑝</m:t>
                              </m:r>
                              <m:r>
                                <a:rPr lang="en-US" sz="4000" i="1">
                                  <a:latin typeface="Cambria Math"/>
                                </a:rPr>
                                <m:t>≤</m:t>
                              </m:r>
                              <m:r>
                                <a:rPr lang="en-US" sz="4000" i="1">
                                  <a:latin typeface="Cambria Math"/>
                                </a:rPr>
                                <m:t>h</m:t>
                              </m:r>
                              <m:sSub>
                                <m:sSubPr>
                                  <m:ctrlPr>
                                    <a:rPr lang="en-US" sz="4000" i="1">
                                      <a:latin typeface="Cambria Math" panose="02040503050406030204" pitchFamily="18" charset="0"/>
                                    </a:rPr>
                                  </m:ctrlPr>
                                </m:sSubPr>
                                <m:e>
                                  <m:r>
                                    <a:rPr lang="en-US" sz="4000" i="1">
                                      <a:latin typeface="Cambria Math" panose="02040503050406030204" pitchFamily="18" charset="0"/>
                                    </a:rPr>
                                    <m:t>𝑖</m:t>
                                  </m:r>
                                </m:e>
                                <m:sub>
                                  <m:r>
                                    <a:rPr lang="en-US" sz="4000" i="1">
                                      <a:latin typeface="Cambria Math" panose="02040503050406030204" pitchFamily="18" charset="0"/>
                                    </a:rPr>
                                    <m:t>2</m:t>
                                  </m:r>
                                </m:sub>
                              </m:sSub>
                              <m:r>
                                <a:rPr lang="en-US" sz="4000" i="1">
                                  <a:latin typeface="Cambria Math" panose="02040503050406030204" pitchFamily="18" charset="0"/>
                                </a:rPr>
                                <m:t>∨</m:t>
                              </m:r>
                              <m:r>
                                <a:rPr lang="en-US" sz="4000" i="1">
                                  <a:solidFill>
                                    <a:srgbClr val="C00000"/>
                                  </a:solidFill>
                                  <a:latin typeface="Cambria Math"/>
                                </a:rPr>
                                <m:t>𝑙</m:t>
                              </m:r>
                              <m:sSub>
                                <m:sSubPr>
                                  <m:ctrlPr>
                                    <a:rPr lang="en-US" sz="4000" i="1">
                                      <a:solidFill>
                                        <a:srgbClr val="C00000"/>
                                      </a:solidFill>
                                      <a:latin typeface="Cambria Math" panose="02040503050406030204" pitchFamily="18" charset="0"/>
                                    </a:rPr>
                                  </m:ctrlPr>
                                </m:sSubPr>
                                <m:e>
                                  <m:r>
                                    <a:rPr lang="en-US" sz="4000" i="1">
                                      <a:solidFill>
                                        <a:srgbClr val="C00000"/>
                                      </a:solidFill>
                                      <a:latin typeface="Cambria Math" panose="02040503050406030204" pitchFamily="18" charset="0"/>
                                    </a:rPr>
                                    <m:t>𝑜</m:t>
                                  </m:r>
                                </m:e>
                                <m:sub>
                                  <m:r>
                                    <a:rPr lang="en-US" sz="4000" i="1">
                                      <a:solidFill>
                                        <a:srgbClr val="C00000"/>
                                      </a:solidFill>
                                      <a:latin typeface="Cambria Math" panose="02040503050406030204" pitchFamily="18" charset="0"/>
                                    </a:rPr>
                                    <m:t>2</m:t>
                                  </m:r>
                                </m:sub>
                              </m:sSub>
                              <m:r>
                                <a:rPr lang="en-US" sz="4000" i="1">
                                  <a:solidFill>
                                    <a:srgbClr val="C00000"/>
                                  </a:solidFill>
                                  <a:latin typeface="Cambria Math"/>
                                </a:rPr>
                                <m:t>≤</m:t>
                              </m:r>
                              <m:r>
                                <a:rPr lang="en-US" sz="4000" i="1">
                                  <a:solidFill>
                                    <a:srgbClr val="C00000"/>
                                  </a:solidFill>
                                  <a:latin typeface="Cambria Math"/>
                                </a:rPr>
                                <m:t>𝑠𝑟𝑐𝐼𝑝</m:t>
                              </m:r>
                              <m:r>
                                <a:rPr lang="en-US" sz="4000" i="1">
                                  <a:solidFill>
                                    <a:srgbClr val="C00000"/>
                                  </a:solidFill>
                                  <a:latin typeface="Cambria Math"/>
                                </a:rPr>
                                <m:t>≤</m:t>
                              </m:r>
                              <m:r>
                                <a:rPr lang="en-US" sz="4000" i="1">
                                  <a:solidFill>
                                    <a:srgbClr val="C00000"/>
                                  </a:solidFill>
                                  <a:latin typeface="Cambria Math"/>
                                </a:rPr>
                                <m:t>h</m:t>
                              </m:r>
                              <m:sSub>
                                <m:sSubPr>
                                  <m:ctrlPr>
                                    <a:rPr lang="en-US" sz="4000" i="1">
                                      <a:solidFill>
                                        <a:srgbClr val="C00000"/>
                                      </a:solidFill>
                                      <a:latin typeface="Cambria Math" panose="02040503050406030204" pitchFamily="18" charset="0"/>
                                    </a:rPr>
                                  </m:ctrlPr>
                                </m:sSubPr>
                                <m:e>
                                  <m:r>
                                    <a:rPr lang="en-US" sz="4000" i="1">
                                      <a:solidFill>
                                        <a:srgbClr val="C00000"/>
                                      </a:solidFill>
                                      <a:latin typeface="Cambria Math" panose="02040503050406030204" pitchFamily="18" charset="0"/>
                                    </a:rPr>
                                    <m:t>𝑖</m:t>
                                  </m:r>
                                </m:e>
                                <m:sub>
                                  <m:r>
                                    <a:rPr lang="en-US" sz="4000" i="1">
                                      <a:solidFill>
                                        <a:srgbClr val="C00000"/>
                                      </a:solidFill>
                                      <a:latin typeface="Cambria Math" panose="02040503050406030204" pitchFamily="18" charset="0"/>
                                    </a:rPr>
                                    <m:t>2</m:t>
                                  </m:r>
                                </m:sub>
                              </m:sSub>
                              <m:r>
                                <a:rPr lang="en-US" sz="4000" i="1">
                                  <a:latin typeface="Cambria Math" panose="02040503050406030204" pitchFamily="18" charset="0"/>
                                </a:rPr>
                                <m:t>)</m:t>
                              </m:r>
                              <m:r>
                                <a:rPr lang="en-US" sz="4000" i="1">
                                  <a:latin typeface="Cambria Math"/>
                                </a:rPr>
                                <m:t>∧</m:t>
                              </m:r>
                            </m:e>
                            <m:e>
                              <m:r>
                                <a:rPr lang="en-US" sz="4000" i="1">
                                  <a:latin typeface="Cambria Math"/>
                                </a:rPr>
                                <m:t>𝑙</m:t>
                              </m:r>
                              <m:sSub>
                                <m:sSubPr>
                                  <m:ctrlPr>
                                    <a:rPr lang="en-US" sz="4000" i="1">
                                      <a:latin typeface="Cambria Math" panose="02040503050406030204" pitchFamily="18" charset="0"/>
                                    </a:rPr>
                                  </m:ctrlPr>
                                </m:sSubPr>
                                <m:e>
                                  <m:r>
                                    <a:rPr lang="en-US" sz="4000" i="1">
                                      <a:latin typeface="Cambria Math"/>
                                    </a:rPr>
                                    <m:t>𝑜</m:t>
                                  </m:r>
                                </m:e>
                                <m:sub>
                                  <m:r>
                                    <a:rPr lang="en-US" sz="4000" i="1">
                                      <a:latin typeface="Cambria Math"/>
                                    </a:rPr>
                                    <m:t>𝑠𝑟𝑐𝑃𝑜𝑟𝑡</m:t>
                                  </m:r>
                                </m:sub>
                              </m:sSub>
                              <m:r>
                                <a:rPr lang="en-US" sz="4000" i="1">
                                  <a:latin typeface="Cambria Math"/>
                                </a:rPr>
                                <m:t>≤</m:t>
                              </m:r>
                              <m:r>
                                <a:rPr lang="en-US" sz="4000" i="1">
                                  <a:latin typeface="Cambria Math"/>
                                </a:rPr>
                                <m:t>𝑠𝑟𝑐𝑃𝑜𝑟𝑡</m:t>
                              </m:r>
                              <m:r>
                                <a:rPr lang="en-US" sz="4000" i="1">
                                  <a:latin typeface="Cambria Math"/>
                                </a:rPr>
                                <m:t>≤</m:t>
                              </m:r>
                              <m:r>
                                <a:rPr lang="en-US" sz="4000" i="1">
                                  <a:latin typeface="Cambria Math"/>
                                </a:rPr>
                                <m:t>h</m:t>
                              </m:r>
                              <m:sSub>
                                <m:sSubPr>
                                  <m:ctrlPr>
                                    <a:rPr lang="en-US" sz="4000" i="1">
                                      <a:latin typeface="Cambria Math" panose="02040503050406030204" pitchFamily="18" charset="0"/>
                                    </a:rPr>
                                  </m:ctrlPr>
                                </m:sSubPr>
                                <m:e>
                                  <m:r>
                                    <a:rPr lang="en-US" sz="4000" i="1">
                                      <a:latin typeface="Cambria Math"/>
                                    </a:rPr>
                                    <m:t>𝑖</m:t>
                                  </m:r>
                                </m:e>
                                <m:sub>
                                  <m:r>
                                    <a:rPr lang="en-US" sz="4000" i="1">
                                      <a:latin typeface="Cambria Math"/>
                                    </a:rPr>
                                    <m:t>𝑠𝑟𝑐𝑃𝑜𝑟𝑡</m:t>
                                  </m:r>
                                </m:sub>
                              </m:sSub>
                              <m:r>
                                <a:rPr lang="en-US" sz="4000" i="1">
                                  <a:latin typeface="Cambria Math"/>
                                </a:rPr>
                                <m:t>∧</m:t>
                              </m:r>
                            </m:e>
                            <m:e>
                              <m:r>
                                <m:rPr>
                                  <m:nor/>
                                </m:rPr>
                                <a:rPr lang="en-US" sz="4000" dirty="0"/>
                                <m:t>(</m:t>
                              </m:r>
                              <m:r>
                                <a:rPr lang="en-US" sz="4000" i="1">
                                  <a:latin typeface="Cambria Math" panose="02040503050406030204" pitchFamily="18" charset="0"/>
                                </a:rPr>
                                <m:t>𝑙</m:t>
                              </m:r>
                              <m:sSub>
                                <m:sSubPr>
                                  <m:ctrlPr>
                                    <a:rPr lang="en-US" sz="4000" i="1">
                                      <a:latin typeface="Cambria Math" panose="02040503050406030204" pitchFamily="18" charset="0"/>
                                    </a:rPr>
                                  </m:ctrlPr>
                                </m:sSubPr>
                                <m:e>
                                  <m:r>
                                    <a:rPr lang="en-US" sz="4000" i="1">
                                      <a:latin typeface="Cambria Math" panose="02040503050406030204" pitchFamily="18" charset="0"/>
                                    </a:rPr>
                                    <m:t>𝑜</m:t>
                                  </m:r>
                                </m:e>
                                <m:sub>
                                  <m:r>
                                    <a:rPr lang="en-US" sz="4000" i="1">
                                      <a:latin typeface="Cambria Math" panose="02040503050406030204" pitchFamily="18" charset="0"/>
                                    </a:rPr>
                                    <m:t>3</m:t>
                                  </m:r>
                                </m:sub>
                              </m:sSub>
                              <m:r>
                                <a:rPr lang="en-US" sz="4000" i="1">
                                  <a:latin typeface="Cambria Math"/>
                                </a:rPr>
                                <m:t>≤</m:t>
                              </m:r>
                              <m:r>
                                <a:rPr lang="en-US" sz="4000" i="1">
                                  <a:latin typeface="Cambria Math" panose="02040503050406030204" pitchFamily="18" charset="0"/>
                                </a:rPr>
                                <m:t>𝑑𝑠𝑡</m:t>
                              </m:r>
                              <m:r>
                                <a:rPr lang="en-US" sz="4000" i="1">
                                  <a:latin typeface="Cambria Math"/>
                                </a:rPr>
                                <m:t>𝐼𝑝</m:t>
                              </m:r>
                              <m:r>
                                <a:rPr lang="en-US" sz="4000" i="1">
                                  <a:latin typeface="Cambria Math"/>
                                </a:rPr>
                                <m:t>≤</m:t>
                              </m:r>
                              <m:r>
                                <a:rPr lang="en-US" sz="4000" i="1">
                                  <a:latin typeface="Cambria Math"/>
                                </a:rPr>
                                <m:t>h</m:t>
                              </m:r>
                              <m:sSub>
                                <m:sSubPr>
                                  <m:ctrlPr>
                                    <a:rPr lang="en-US" sz="4000" i="1">
                                      <a:latin typeface="Cambria Math" panose="02040503050406030204" pitchFamily="18" charset="0"/>
                                    </a:rPr>
                                  </m:ctrlPr>
                                </m:sSubPr>
                                <m:e>
                                  <m:r>
                                    <a:rPr lang="en-US" sz="4000" i="1">
                                      <a:latin typeface="Cambria Math" panose="02040503050406030204" pitchFamily="18" charset="0"/>
                                    </a:rPr>
                                    <m:t>𝑖</m:t>
                                  </m:r>
                                </m:e>
                                <m:sub>
                                  <m:r>
                                    <a:rPr lang="en-US" sz="4000" i="1">
                                      <a:latin typeface="Cambria Math" panose="02040503050406030204" pitchFamily="18" charset="0"/>
                                    </a:rPr>
                                    <m:t>3</m:t>
                                  </m:r>
                                </m:sub>
                              </m:sSub>
                              <m:r>
                                <a:rPr lang="en-US" sz="4000" i="1">
                                  <a:latin typeface="Cambria Math" panose="02040503050406030204" pitchFamily="18" charset="0"/>
                                </a:rPr>
                                <m:t>∨</m:t>
                              </m:r>
                              <m:r>
                                <a:rPr lang="en-US" sz="4000" i="1">
                                  <a:solidFill>
                                    <a:srgbClr val="C00000"/>
                                  </a:solidFill>
                                  <a:latin typeface="Cambria Math"/>
                                </a:rPr>
                                <m:t>𝑙</m:t>
                              </m:r>
                              <m:sSub>
                                <m:sSubPr>
                                  <m:ctrlPr>
                                    <a:rPr lang="en-US" sz="4000" i="1">
                                      <a:solidFill>
                                        <a:srgbClr val="C00000"/>
                                      </a:solidFill>
                                      <a:latin typeface="Cambria Math" panose="02040503050406030204" pitchFamily="18" charset="0"/>
                                    </a:rPr>
                                  </m:ctrlPr>
                                </m:sSubPr>
                                <m:e>
                                  <m:r>
                                    <a:rPr lang="en-US" sz="4000" i="1">
                                      <a:solidFill>
                                        <a:srgbClr val="C00000"/>
                                      </a:solidFill>
                                      <a:latin typeface="Cambria Math" panose="02040503050406030204" pitchFamily="18" charset="0"/>
                                    </a:rPr>
                                    <m:t>𝑜</m:t>
                                  </m:r>
                                </m:e>
                                <m:sub>
                                  <m:r>
                                    <a:rPr lang="en-US" sz="4000" i="1">
                                      <a:solidFill>
                                        <a:srgbClr val="C00000"/>
                                      </a:solidFill>
                                      <a:latin typeface="Cambria Math" panose="02040503050406030204" pitchFamily="18" charset="0"/>
                                    </a:rPr>
                                    <m:t>4</m:t>
                                  </m:r>
                                </m:sub>
                              </m:sSub>
                              <m:r>
                                <a:rPr lang="en-US" sz="4000" i="1">
                                  <a:solidFill>
                                    <a:srgbClr val="C00000"/>
                                  </a:solidFill>
                                  <a:latin typeface="Cambria Math"/>
                                </a:rPr>
                                <m:t>≤</m:t>
                              </m:r>
                              <m:r>
                                <a:rPr lang="en-US" sz="4000" i="1">
                                  <a:solidFill>
                                    <a:srgbClr val="C00000"/>
                                  </a:solidFill>
                                  <a:latin typeface="Cambria Math" panose="02040503050406030204" pitchFamily="18" charset="0"/>
                                </a:rPr>
                                <m:t>𝑑𝑠𝑡</m:t>
                              </m:r>
                              <m:r>
                                <a:rPr lang="en-US" sz="4000" i="1">
                                  <a:solidFill>
                                    <a:srgbClr val="C00000"/>
                                  </a:solidFill>
                                  <a:latin typeface="Cambria Math"/>
                                </a:rPr>
                                <m:t>𝐼𝑝</m:t>
                              </m:r>
                              <m:r>
                                <a:rPr lang="en-US" sz="4000" i="1">
                                  <a:solidFill>
                                    <a:srgbClr val="C00000"/>
                                  </a:solidFill>
                                  <a:latin typeface="Cambria Math"/>
                                </a:rPr>
                                <m:t>≤</m:t>
                              </m:r>
                              <m:r>
                                <a:rPr lang="en-US" sz="4000" i="1">
                                  <a:solidFill>
                                    <a:srgbClr val="C00000"/>
                                  </a:solidFill>
                                  <a:latin typeface="Cambria Math"/>
                                </a:rPr>
                                <m:t>h</m:t>
                              </m:r>
                              <m:sSub>
                                <m:sSubPr>
                                  <m:ctrlPr>
                                    <a:rPr lang="en-US" sz="4000" i="1">
                                      <a:solidFill>
                                        <a:srgbClr val="C00000"/>
                                      </a:solidFill>
                                      <a:latin typeface="Cambria Math" panose="02040503050406030204" pitchFamily="18" charset="0"/>
                                    </a:rPr>
                                  </m:ctrlPr>
                                </m:sSubPr>
                                <m:e>
                                  <m:r>
                                    <a:rPr lang="en-US" sz="4000" i="1">
                                      <a:solidFill>
                                        <a:srgbClr val="C00000"/>
                                      </a:solidFill>
                                      <a:latin typeface="Cambria Math" panose="02040503050406030204" pitchFamily="18" charset="0"/>
                                    </a:rPr>
                                    <m:t>𝑖</m:t>
                                  </m:r>
                                </m:e>
                                <m:sub>
                                  <m:r>
                                    <a:rPr lang="en-US" sz="4000" i="1">
                                      <a:solidFill>
                                        <a:srgbClr val="C00000"/>
                                      </a:solidFill>
                                      <a:latin typeface="Cambria Math" panose="02040503050406030204" pitchFamily="18" charset="0"/>
                                    </a:rPr>
                                    <m:t>4</m:t>
                                  </m:r>
                                </m:sub>
                              </m:sSub>
                              <m:r>
                                <a:rPr lang="en-US" sz="4000" i="1">
                                  <a:latin typeface="Cambria Math" panose="02040503050406030204" pitchFamily="18" charset="0"/>
                                </a:rPr>
                                <m:t>)</m:t>
                              </m:r>
                            </m:e>
                          </m:eqArr>
                        </m:e>
                        <m:e>
                          <m:r>
                            <a:rPr lang="en-US" sz="4000" i="1">
                              <a:latin typeface="Cambria Math" panose="02040503050406030204" pitchFamily="18" charset="0"/>
                            </a:rPr>
                            <m:t>⊨</m:t>
                          </m:r>
                        </m:e>
                        <m:e>
                          <m:r>
                            <a:rPr lang="en-US" sz="2800" b="1" i="1">
                              <a:solidFill>
                                <a:schemeClr val="tx2"/>
                              </a:solidFill>
                              <a:latin typeface="Cambria Math"/>
                            </a:rPr>
                            <m:t>𝑷𝒐𝒍𝒊</m:t>
                          </m:r>
                          <m:r>
                            <a:rPr lang="en-US" sz="2800" b="1" i="1">
                              <a:solidFill>
                                <a:schemeClr val="tx2"/>
                              </a:solidFill>
                              <a:latin typeface="Cambria Math" panose="02040503050406030204" pitchFamily="18" charset="0"/>
                            </a:rPr>
                            <m:t>𝒄</m:t>
                          </m:r>
                          <m:sSub>
                            <m:sSubPr>
                              <m:ctrlPr>
                                <a:rPr lang="en-US" sz="2800" b="1" i="1">
                                  <a:solidFill>
                                    <a:schemeClr val="tx2"/>
                                  </a:solidFill>
                                  <a:latin typeface="Cambria Math" panose="02040503050406030204" pitchFamily="18" charset="0"/>
                                </a:rPr>
                              </m:ctrlPr>
                            </m:sSubPr>
                            <m:e>
                              <m:r>
                                <a:rPr lang="en-US" sz="2800" b="1" i="1">
                                  <a:solidFill>
                                    <a:schemeClr val="tx2"/>
                                  </a:solidFill>
                                  <a:latin typeface="Cambria Math" panose="02040503050406030204" pitchFamily="18" charset="0"/>
                                </a:rPr>
                                <m:t>𝒚</m:t>
                              </m:r>
                            </m:e>
                            <m:sub>
                              <m:r>
                                <a:rPr lang="en-US" sz="2800" b="1" i="1">
                                  <a:solidFill>
                                    <a:schemeClr val="tx2"/>
                                  </a:solidFill>
                                  <a:latin typeface="Cambria Math" panose="02040503050406030204" pitchFamily="18" charset="0"/>
                                </a:rPr>
                                <m:t>𝟏</m:t>
                              </m:r>
                            </m:sub>
                          </m:sSub>
                          <m:r>
                            <a:rPr lang="en-US" sz="2800" i="1">
                              <a:latin typeface="Cambria Math"/>
                            </a:rPr>
                            <m:t>∧</m:t>
                          </m:r>
                          <m:r>
                            <a:rPr lang="en-US" sz="2800" i="1">
                              <a:latin typeface="Cambria Math" panose="02040503050406030204" pitchFamily="18" charset="0"/>
                            </a:rPr>
                            <m:t>¬</m:t>
                          </m:r>
                          <m:r>
                            <a:rPr lang="en-US" sz="2800" b="1" i="1">
                              <a:solidFill>
                                <a:schemeClr val="tx2"/>
                              </a:solidFill>
                              <a:latin typeface="Cambria Math"/>
                            </a:rPr>
                            <m:t>𝑷𝒐𝒍𝒊</m:t>
                          </m:r>
                          <m:r>
                            <a:rPr lang="en-US" sz="2800" b="1" i="1">
                              <a:solidFill>
                                <a:schemeClr val="tx2"/>
                              </a:solidFill>
                              <a:latin typeface="Cambria Math" panose="02040503050406030204" pitchFamily="18" charset="0"/>
                            </a:rPr>
                            <m:t>𝒄</m:t>
                          </m:r>
                          <m:sSub>
                            <m:sSubPr>
                              <m:ctrlPr>
                                <a:rPr lang="en-US" sz="2800" b="1" i="1">
                                  <a:solidFill>
                                    <a:schemeClr val="tx2"/>
                                  </a:solidFill>
                                  <a:latin typeface="Cambria Math" panose="02040503050406030204" pitchFamily="18" charset="0"/>
                                </a:rPr>
                              </m:ctrlPr>
                            </m:sSubPr>
                            <m:e>
                              <m:r>
                                <a:rPr lang="en-US" sz="2800" b="1" i="1">
                                  <a:solidFill>
                                    <a:schemeClr val="tx2"/>
                                  </a:solidFill>
                                  <a:latin typeface="Cambria Math" panose="02040503050406030204" pitchFamily="18" charset="0"/>
                                </a:rPr>
                                <m:t>𝒚</m:t>
                              </m:r>
                            </m:e>
                            <m:sub>
                              <m:r>
                                <a:rPr lang="en-US" sz="2800" b="1" i="1">
                                  <a:solidFill>
                                    <a:schemeClr val="tx2"/>
                                  </a:solidFill>
                                  <a:latin typeface="Cambria Math" panose="02040503050406030204" pitchFamily="18" charset="0"/>
                                </a:rPr>
                                <m:t>𝟐</m:t>
                              </m:r>
                            </m:sub>
                          </m:sSub>
                        </m:e>
                      </m:mr>
                    </m:m>
                  </m:oMath>
                </a14:m>
                <a:r>
                  <a:rPr lang="en-US" sz="2400" i="1" dirty="0" smtClean="0">
                    <a:solidFill>
                      <a:schemeClr val="tx1"/>
                    </a:solidFill>
                    <a:latin typeface="Cambria Math"/>
                  </a:rPr>
                  <a:t>	</a:t>
                </a:r>
                <a14:m>
                  <m:oMath xmlns:m="http://schemas.openxmlformats.org/officeDocument/2006/math">
                    <m:r>
                      <a:rPr lang="en-US" sz="2400" b="0" i="1" smtClean="0">
                        <a:latin typeface="Cambria Math" panose="02040503050406030204" pitchFamily="18" charset="0"/>
                      </a:rPr>
                      <m:t> </m:t>
                    </m:r>
                  </m:oMath>
                </a14:m>
                <a:endParaRPr lang="en-US" sz="2251" dirty="0" smtClean="0"/>
              </a:p>
              <a:p>
                <a:pPr marL="0" indent="0">
                  <a:buNone/>
                </a:pPr>
                <a:endParaRPr lang="en-US" sz="2251" dirty="0" smtClean="0"/>
              </a:p>
              <a:p>
                <a:pPr marL="0" indent="0">
                  <a:buNone/>
                </a:pPr>
                <a:endParaRPr lang="en-US" sz="2251" dirty="0"/>
              </a:p>
              <a:p>
                <a:pPr marL="0" indent="0">
                  <a:buNone/>
                </a:pPr>
                <a:endParaRPr lang="en-US" sz="2251" dirty="0" smtClean="0"/>
              </a:p>
              <a:p>
                <a:pPr marL="0" indent="0">
                  <a:buNone/>
                </a:pPr>
                <a:endParaRPr lang="en-US" sz="2251" dirty="0"/>
              </a:p>
              <a:p>
                <a:pPr marL="0" indent="0">
                  <a:buNone/>
                </a:pPr>
                <a:endParaRPr lang="en-US" sz="2251" dirty="0" smtClean="0"/>
              </a:p>
              <a:p>
                <a:pPr marL="0" indent="0">
                  <a:buNone/>
                </a:pPr>
                <a:endParaRPr lang="en-US" dirty="0"/>
              </a:p>
              <a:p>
                <a:pPr marL="0" indent="0">
                  <a:buNone/>
                </a:pPr>
                <a:r>
                  <a:rPr lang="en-US" sz="3800" dirty="0"/>
                  <a:t>Result is a </a:t>
                </a:r>
                <a:r>
                  <a:rPr lang="en-US" sz="3800" dirty="0">
                    <a:solidFill>
                      <a:srgbClr val="C00000"/>
                    </a:solidFill>
                  </a:rPr>
                  <a:t>multi-</a:t>
                </a:r>
                <a:r>
                  <a:rPr lang="en-US" sz="3800" i="1" dirty="0"/>
                  <a:t>cube</a:t>
                </a:r>
                <a:r>
                  <a:rPr lang="en-US" sz="3800" i="1" dirty="0" smtClean="0"/>
                  <a:t>:</a:t>
                </a:r>
                <a:endParaRPr lang="en-US" sz="3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686800" cy="5398008"/>
              </a:xfrm>
              <a:blipFill rotWithShape="0">
                <a:blip r:embed="rId3"/>
                <a:stretch>
                  <a:fillRect l="-1053" t="-2147"/>
                </a:stretch>
              </a:blipFill>
            </p:spPr>
            <p:txBody>
              <a:bodyPr/>
              <a:lstStyle/>
              <a:p>
                <a:r>
                  <a:rPr lang="en-US">
                    <a:noFill/>
                  </a:rPr>
                  <a:t> </a:t>
                </a:r>
              </a:p>
            </p:txBody>
          </p:sp>
        </mc:Fallback>
      </mc:AlternateContent>
      <p:grpSp>
        <p:nvGrpSpPr>
          <p:cNvPr id="12" name="Group 11"/>
          <p:cNvGrpSpPr/>
          <p:nvPr/>
        </p:nvGrpSpPr>
        <p:grpSpPr>
          <a:xfrm>
            <a:off x="4181857" y="5120640"/>
            <a:ext cx="1499556" cy="1346899"/>
            <a:chOff x="4072128" y="3950208"/>
            <a:chExt cx="2395768" cy="2175955"/>
          </a:xfrm>
        </p:grpSpPr>
        <p:sp>
          <p:nvSpPr>
            <p:cNvPr id="14" name="Cube 13"/>
            <p:cNvSpPr/>
            <p:nvPr/>
          </p:nvSpPr>
          <p:spPr>
            <a:xfrm>
              <a:off x="4072128" y="3950208"/>
              <a:ext cx="1816608" cy="16824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89120" y="5756831"/>
              <a:ext cx="684803" cy="369332"/>
            </a:xfrm>
            <a:prstGeom prst="rect">
              <a:avLst/>
            </a:prstGeom>
            <a:noFill/>
          </p:spPr>
          <p:txBody>
            <a:bodyPr wrap="none" rtlCol="0">
              <a:spAutoFit/>
            </a:bodyPr>
            <a:lstStyle/>
            <a:p>
              <a:r>
                <a:rPr lang="en-US" dirty="0" err="1" smtClean="0"/>
                <a:t>srcIp</a:t>
              </a:r>
              <a:endParaRPr lang="en-US" dirty="0"/>
            </a:p>
          </p:txBody>
        </p:sp>
        <p:cxnSp>
          <p:nvCxnSpPr>
            <p:cNvPr id="16" name="Straight Arrow Connector 15"/>
            <p:cNvCxnSpPr/>
            <p:nvPr/>
          </p:nvCxnSpPr>
          <p:spPr>
            <a:xfrm>
              <a:off x="4072128" y="5756831"/>
              <a:ext cx="1365504"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489391" y="5313872"/>
              <a:ext cx="451104" cy="42570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992254" y="3967461"/>
              <a:ext cx="7331" cy="121715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2760" y="4391370"/>
              <a:ext cx="295136" cy="596667"/>
            </a:xfrm>
            <a:prstGeom prst="rect">
              <a:avLst/>
            </a:prstGeom>
            <a:noFill/>
          </p:spPr>
          <p:txBody>
            <a:bodyPr wrap="none" rtlCol="0">
              <a:spAutoFit/>
            </a:bodyPr>
            <a:lstStyle/>
            <a:p>
              <a:endParaRPr lang="en-US" dirty="0"/>
            </a:p>
          </p:txBody>
        </p:sp>
      </p:grpSp>
      <p:grpSp>
        <p:nvGrpSpPr>
          <p:cNvPr id="20" name="Group 19"/>
          <p:cNvGrpSpPr/>
          <p:nvPr/>
        </p:nvGrpSpPr>
        <p:grpSpPr>
          <a:xfrm>
            <a:off x="5661381" y="5068342"/>
            <a:ext cx="1743456" cy="1346899"/>
            <a:chOff x="4072128" y="3950208"/>
            <a:chExt cx="2785435" cy="2175955"/>
          </a:xfrm>
        </p:grpSpPr>
        <p:sp>
          <p:nvSpPr>
            <p:cNvPr id="21" name="Cube 20"/>
            <p:cNvSpPr/>
            <p:nvPr/>
          </p:nvSpPr>
          <p:spPr>
            <a:xfrm>
              <a:off x="4072128" y="3950208"/>
              <a:ext cx="1816608" cy="16824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389120" y="5756831"/>
              <a:ext cx="684803" cy="369332"/>
            </a:xfrm>
            <a:prstGeom prst="rect">
              <a:avLst/>
            </a:prstGeom>
            <a:noFill/>
          </p:spPr>
          <p:txBody>
            <a:bodyPr wrap="none" rtlCol="0">
              <a:spAutoFit/>
            </a:bodyPr>
            <a:lstStyle/>
            <a:p>
              <a:r>
                <a:rPr lang="en-US" dirty="0" err="1" smtClean="0"/>
                <a:t>srcIp</a:t>
              </a:r>
              <a:endParaRPr lang="en-US" dirty="0"/>
            </a:p>
          </p:txBody>
        </p:sp>
        <p:cxnSp>
          <p:nvCxnSpPr>
            <p:cNvPr id="23" name="Straight Arrow Connector 22"/>
            <p:cNvCxnSpPr/>
            <p:nvPr/>
          </p:nvCxnSpPr>
          <p:spPr>
            <a:xfrm>
              <a:off x="4072128" y="5756831"/>
              <a:ext cx="1365504"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489391" y="5313872"/>
              <a:ext cx="451104" cy="42570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14943" y="5457376"/>
              <a:ext cx="915635" cy="369332"/>
            </a:xfrm>
            <a:prstGeom prst="rect">
              <a:avLst/>
            </a:prstGeom>
            <a:noFill/>
          </p:spPr>
          <p:txBody>
            <a:bodyPr wrap="none" rtlCol="0">
              <a:spAutoFit/>
            </a:bodyPr>
            <a:lstStyle/>
            <a:p>
              <a:r>
                <a:rPr lang="en-US" dirty="0" err="1" smtClean="0"/>
                <a:t>srcPort</a:t>
              </a:r>
              <a:endParaRPr lang="en-US" dirty="0"/>
            </a:p>
          </p:txBody>
        </p:sp>
        <p:cxnSp>
          <p:nvCxnSpPr>
            <p:cNvPr id="26" name="Straight Arrow Connector 25"/>
            <p:cNvCxnSpPr/>
            <p:nvPr/>
          </p:nvCxnSpPr>
          <p:spPr>
            <a:xfrm flipH="1" flipV="1">
              <a:off x="5992254" y="3967461"/>
              <a:ext cx="7331" cy="121715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72760" y="4391370"/>
              <a:ext cx="684803" cy="369332"/>
            </a:xfrm>
            <a:prstGeom prst="rect">
              <a:avLst/>
            </a:prstGeom>
            <a:noFill/>
          </p:spPr>
          <p:txBody>
            <a:bodyPr wrap="none" rtlCol="0">
              <a:spAutoFit/>
            </a:bodyPr>
            <a:lstStyle/>
            <a:p>
              <a:r>
                <a:rPr lang="en-US" dirty="0" err="1" smtClean="0"/>
                <a:t>dstIp</a:t>
              </a:r>
              <a:endParaRPr lang="en-US" dirty="0"/>
            </a:p>
          </p:txBody>
        </p:sp>
      </p:grpSp>
      <p:grpSp>
        <p:nvGrpSpPr>
          <p:cNvPr id="28" name="Group 27"/>
          <p:cNvGrpSpPr/>
          <p:nvPr/>
        </p:nvGrpSpPr>
        <p:grpSpPr>
          <a:xfrm>
            <a:off x="5676531" y="3877965"/>
            <a:ext cx="1743456" cy="1512001"/>
            <a:chOff x="4072128" y="3910814"/>
            <a:chExt cx="2785435" cy="2442683"/>
          </a:xfrm>
        </p:grpSpPr>
        <p:sp>
          <p:nvSpPr>
            <p:cNvPr id="29" name="Cube 28"/>
            <p:cNvSpPr/>
            <p:nvPr/>
          </p:nvSpPr>
          <p:spPr>
            <a:xfrm>
              <a:off x="4072128" y="3910814"/>
              <a:ext cx="1816608" cy="168249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389120" y="5756830"/>
              <a:ext cx="295136" cy="596667"/>
            </a:xfrm>
            <a:prstGeom prst="rect">
              <a:avLst/>
            </a:prstGeom>
            <a:noFill/>
          </p:spPr>
          <p:txBody>
            <a:bodyPr wrap="none" rtlCol="0">
              <a:spAutoFit/>
            </a:bodyPr>
            <a:lstStyle/>
            <a:p>
              <a:endParaRPr lang="en-US" dirty="0"/>
            </a:p>
          </p:txBody>
        </p:sp>
        <p:cxnSp>
          <p:nvCxnSpPr>
            <p:cNvPr id="31" name="Straight Arrow Connector 30"/>
            <p:cNvCxnSpPr/>
            <p:nvPr/>
          </p:nvCxnSpPr>
          <p:spPr>
            <a:xfrm>
              <a:off x="4072128" y="5756831"/>
              <a:ext cx="1365504"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489391" y="5313872"/>
              <a:ext cx="451104" cy="42570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14943" y="5457375"/>
              <a:ext cx="295136" cy="596667"/>
            </a:xfrm>
            <a:prstGeom prst="rect">
              <a:avLst/>
            </a:prstGeom>
            <a:noFill/>
          </p:spPr>
          <p:txBody>
            <a:bodyPr wrap="none" rtlCol="0">
              <a:spAutoFit/>
            </a:bodyPr>
            <a:lstStyle/>
            <a:p>
              <a:endParaRPr lang="en-US" dirty="0"/>
            </a:p>
          </p:txBody>
        </p:sp>
        <p:cxnSp>
          <p:nvCxnSpPr>
            <p:cNvPr id="34" name="Straight Arrow Connector 33"/>
            <p:cNvCxnSpPr/>
            <p:nvPr/>
          </p:nvCxnSpPr>
          <p:spPr>
            <a:xfrm flipH="1" flipV="1">
              <a:off x="5992254" y="3967461"/>
              <a:ext cx="7331" cy="121715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172760" y="4391370"/>
              <a:ext cx="684803" cy="369332"/>
            </a:xfrm>
            <a:prstGeom prst="rect">
              <a:avLst/>
            </a:prstGeom>
            <a:noFill/>
          </p:spPr>
          <p:txBody>
            <a:bodyPr wrap="none" rtlCol="0">
              <a:spAutoFit/>
            </a:bodyPr>
            <a:lstStyle/>
            <a:p>
              <a:r>
                <a:rPr lang="en-US" dirty="0" err="1" smtClean="0"/>
                <a:t>dstIp</a:t>
              </a:r>
              <a:endParaRPr lang="en-US" dirty="0"/>
            </a:p>
          </p:txBody>
        </p:sp>
      </p:grpSp>
      <p:grpSp>
        <p:nvGrpSpPr>
          <p:cNvPr id="36" name="Group 35"/>
          <p:cNvGrpSpPr/>
          <p:nvPr/>
        </p:nvGrpSpPr>
        <p:grpSpPr>
          <a:xfrm>
            <a:off x="4211229" y="3906768"/>
            <a:ext cx="1499556" cy="1487617"/>
            <a:chOff x="4072128" y="3950208"/>
            <a:chExt cx="2395768" cy="2403289"/>
          </a:xfrm>
        </p:grpSpPr>
        <p:sp>
          <p:nvSpPr>
            <p:cNvPr id="37" name="Cube 36"/>
            <p:cNvSpPr/>
            <p:nvPr/>
          </p:nvSpPr>
          <p:spPr>
            <a:xfrm>
              <a:off x="4072128" y="3950208"/>
              <a:ext cx="1816608" cy="16824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389120" y="5756830"/>
              <a:ext cx="295136" cy="596667"/>
            </a:xfrm>
            <a:prstGeom prst="rect">
              <a:avLst/>
            </a:prstGeom>
            <a:noFill/>
          </p:spPr>
          <p:txBody>
            <a:bodyPr wrap="none" rtlCol="0">
              <a:spAutoFit/>
            </a:bodyPr>
            <a:lstStyle/>
            <a:p>
              <a:endParaRPr lang="en-US" dirty="0"/>
            </a:p>
          </p:txBody>
        </p:sp>
        <p:cxnSp>
          <p:nvCxnSpPr>
            <p:cNvPr id="39" name="Straight Arrow Connector 38"/>
            <p:cNvCxnSpPr/>
            <p:nvPr/>
          </p:nvCxnSpPr>
          <p:spPr>
            <a:xfrm>
              <a:off x="4072128" y="5756831"/>
              <a:ext cx="1365504"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489391" y="5313872"/>
              <a:ext cx="451104" cy="42570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5992254" y="3967461"/>
              <a:ext cx="7331" cy="121715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72760" y="4391370"/>
              <a:ext cx="295136" cy="596667"/>
            </a:xfrm>
            <a:prstGeom prst="rect">
              <a:avLst/>
            </a:prstGeom>
            <a:noFill/>
          </p:spPr>
          <p:txBody>
            <a:bodyPr wrap="none" rtlCol="0">
              <a:spAutoFit/>
            </a:bodyPr>
            <a:lstStyle/>
            <a:p>
              <a:endParaRPr lang="en-US" dirty="0"/>
            </a:p>
          </p:txBody>
        </p:sp>
      </p:grpSp>
    </p:spTree>
    <p:extLst>
      <p:ext uri="{BB962C8B-B14F-4D97-AF65-F5344CB8AC3E}">
        <p14:creationId xmlns:p14="http://schemas.microsoft.com/office/powerpoint/2010/main" val="424725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6"/>
            <a:ext cx="9144000" cy="6862832"/>
          </a:xfrm>
          <a:prstGeom prst="rect">
            <a:avLst/>
          </a:prstGeom>
        </p:spPr>
      </p:pic>
      <p:sp>
        <p:nvSpPr>
          <p:cNvPr id="2" name="TextBox 1"/>
          <p:cNvSpPr txBox="1"/>
          <p:nvPr/>
        </p:nvSpPr>
        <p:spPr>
          <a:xfrm>
            <a:off x="108857" y="6400800"/>
            <a:ext cx="9067800" cy="5791931"/>
          </a:xfrm>
          <a:prstGeom prst="rect">
            <a:avLst/>
          </a:prstGeom>
          <a:noFill/>
        </p:spPr>
        <p:txBody>
          <a:bodyPr wrap="square" rtlCol="0">
            <a:prstTxWarp prst="textFadeUp">
              <a:avLst>
                <a:gd name="adj" fmla="val 21569"/>
              </a:avLst>
            </a:prstTxWarp>
            <a:spAutoFit/>
          </a:bodyPr>
          <a:lstStyle/>
          <a:p>
            <a:r>
              <a:rPr lang="en-US" sz="2100" dirty="0">
                <a:solidFill>
                  <a:srgbClr val="FFC000">
                    <a:lumMod val="75000"/>
                  </a:srgbClr>
                </a:solidFill>
                <a:latin typeface="Franklin Gothic Heavy" panose="020B0903020102020204" pitchFamily="34" charset="0"/>
              </a:rPr>
              <a:t>Long ago in a network far away, the rebel Hassel forces began to claim that  networking was a separate planet and required separate verification engines . . .  Early attempts to colonize networking using weapons from the Verification Empire such as Datalog, Bounded Model Checking, and SAT solvers resulted in these weapons blowing up... All this, till a few soldiers in the Imperial Army took aim at the problem... </a:t>
            </a:r>
          </a:p>
        </p:txBody>
      </p:sp>
    </p:spTree>
    <p:extLst>
      <p:ext uri="{BB962C8B-B14F-4D97-AF65-F5344CB8AC3E}">
        <p14:creationId xmlns:p14="http://schemas.microsoft.com/office/powerpoint/2010/main" val="201558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afterEffect">
                                  <p:stCondLst>
                                    <p:cond delay="0"/>
                                  </p:stCondLst>
                                  <p:childTnLst>
                                    <p:anim calcmode="lin" valueType="num">
                                      <p:cBhvr additive="base">
                                        <p:cTn id="6" dur="25000"/>
                                        <p:tgtEl>
                                          <p:spTgt spid="2"/>
                                        </p:tgtEl>
                                        <p:attrNameLst>
                                          <p:attrName>ppt_x</p:attrName>
                                        </p:attrNameLst>
                                      </p:cBhvr>
                                      <p:tavLst>
                                        <p:tav tm="0">
                                          <p:val>
                                            <p:strVal val="ppt_x"/>
                                          </p:val>
                                        </p:tav>
                                        <p:tav tm="100000">
                                          <p:val>
                                            <p:strVal val="ppt_x"/>
                                          </p:val>
                                        </p:tav>
                                      </p:tavLst>
                                    </p:anim>
                                    <p:anim calcmode="lin" valueType="num">
                                      <p:cBhvr additive="base">
                                        <p:cTn id="7" dur="25000"/>
                                        <p:tgtEl>
                                          <p:spTgt spid="2"/>
                                        </p:tgtEl>
                                        <p:attrNameLst>
                                          <p:attrName>ppt_y</p:attrName>
                                        </p:attrNameLst>
                                      </p:cBhvr>
                                      <p:tavLst>
                                        <p:tav tm="0">
                                          <p:val>
                                            <p:strVal val="ppt_y"/>
                                          </p:val>
                                        </p:tav>
                                        <p:tav tm="100000">
                                          <p:val>
                                            <p:strVal val="0-ppt_h/2"/>
                                          </p:val>
                                        </p:tav>
                                      </p:tavLst>
                                    </p:anim>
                                    <p:set>
                                      <p:cBhvr>
                                        <p:cTn id="8" dur="1" fill="hold">
                                          <p:stCondLst>
                                            <p:cond delay="2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smtClean="0"/>
              <a:t>Do old-school tools apply </a:t>
            </a:r>
            <a:br>
              <a:rPr lang="en-US" dirty="0" smtClean="0"/>
            </a:br>
            <a:r>
              <a:rPr lang="en-US" dirty="0" smtClean="0"/>
              <a:t>to Network Verification?</a:t>
            </a:r>
            <a:endParaRPr lang="en-US" dirty="0"/>
          </a:p>
        </p:txBody>
      </p:sp>
      <p:sp>
        <p:nvSpPr>
          <p:cNvPr id="3" name="Content Placeholder 2"/>
          <p:cNvSpPr>
            <a:spLocks noGrp="1"/>
          </p:cNvSpPr>
          <p:nvPr>
            <p:ph idx="1"/>
          </p:nvPr>
        </p:nvSpPr>
        <p:spPr>
          <a:xfrm>
            <a:off x="362639" y="2057400"/>
            <a:ext cx="8610600" cy="4525963"/>
          </a:xfrm>
        </p:spPr>
        <p:txBody>
          <a:bodyPr>
            <a:normAutofit fontScale="77500" lnSpcReduction="20000"/>
          </a:bodyPr>
          <a:lstStyle/>
          <a:p>
            <a:r>
              <a:rPr lang="en-US" dirty="0" smtClean="0"/>
              <a:t>Experiments by Nuno Lopes, March-May 2013</a:t>
            </a:r>
          </a:p>
          <a:p>
            <a:r>
              <a:rPr lang="en-US" dirty="0"/>
              <a:t>Queries over Stanford Network + </a:t>
            </a:r>
            <a:r>
              <a:rPr lang="en-US" dirty="0" smtClean="0"/>
              <a:t>Extensions</a:t>
            </a:r>
          </a:p>
          <a:p>
            <a:r>
              <a:rPr lang="en-US" dirty="0" smtClean="0"/>
              <a:t>Observation: </a:t>
            </a:r>
            <a:r>
              <a:rPr lang="en-US" dirty="0" err="1" smtClean="0"/>
              <a:t>Datalog</a:t>
            </a:r>
            <a:r>
              <a:rPr lang="en-US" dirty="0" smtClean="0"/>
              <a:t> is OK to express network queries.</a:t>
            </a:r>
          </a:p>
          <a:p>
            <a:r>
              <a:rPr lang="en-US" dirty="0" smtClean="0"/>
              <a:t>Query tools tried out.</a:t>
            </a:r>
          </a:p>
          <a:p>
            <a:pPr lvl="1"/>
            <a:r>
              <a:rPr lang="en-US" dirty="0" err="1" smtClean="0"/>
              <a:t>Datalog</a:t>
            </a:r>
            <a:r>
              <a:rPr lang="en-US" dirty="0" smtClean="0"/>
              <a:t> + Hassel algebra </a:t>
            </a:r>
          </a:p>
          <a:p>
            <a:pPr lvl="1"/>
            <a:r>
              <a:rPr lang="en-US" dirty="0" smtClean="0"/>
              <a:t>PDR engine</a:t>
            </a:r>
          </a:p>
          <a:p>
            <a:pPr lvl="1"/>
            <a:r>
              <a:rPr lang="en-US" dirty="0" smtClean="0"/>
              <a:t>Hardware model checkers (ABC, IIMC, IC3)</a:t>
            </a:r>
          </a:p>
          <a:p>
            <a:pPr lvl="1"/>
            <a:r>
              <a:rPr lang="en-US" dirty="0" smtClean="0"/>
              <a:t>Bounded model checking. Two encodings.</a:t>
            </a:r>
          </a:p>
          <a:p>
            <a:pPr lvl="1"/>
            <a:r>
              <a:rPr lang="en-US" dirty="0"/>
              <a:t>S</a:t>
            </a:r>
            <a:r>
              <a:rPr lang="en-US" dirty="0" smtClean="0"/>
              <a:t>ymbolic simulation</a:t>
            </a:r>
          </a:p>
          <a:p>
            <a:pPr lvl="1"/>
            <a:endParaRPr lang="en-US" dirty="0" smtClean="0"/>
          </a:p>
          <a:p>
            <a:pPr marL="0" indent="0">
              <a:buNone/>
            </a:pPr>
            <a:r>
              <a:rPr lang="en-US" dirty="0" smtClean="0"/>
              <a:t>Very preliminary finding: PDR ~ Hassel, others work on small (Stanford) network. Hardware tools chocked. </a:t>
            </a:r>
          </a:p>
          <a:p>
            <a:pPr lvl="1"/>
            <a:endParaRPr lang="en-US" dirty="0" smtClean="0"/>
          </a:p>
          <a:p>
            <a:pPr lvl="1"/>
            <a:endParaRPr lang="en-US" dirty="0"/>
          </a:p>
        </p:txBody>
      </p:sp>
    </p:spTree>
    <p:extLst>
      <p:ext uri="{BB962C8B-B14F-4D97-AF65-F5344CB8AC3E}">
        <p14:creationId xmlns:p14="http://schemas.microsoft.com/office/powerpoint/2010/main" val="19574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Summary</a:t>
            </a:r>
            <a:endParaRPr lang="zh-CN" alt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b="1" dirty="0" smtClean="0"/>
              <a:t/>
            </a:r>
            <a:br>
              <a:rPr lang="en-US" b="1" dirty="0" smtClean="0"/>
            </a:br>
            <a:r>
              <a:rPr lang="en-US" b="1" dirty="0" smtClean="0"/>
              <a:t>	</a:t>
            </a:r>
            <a:r>
              <a:rPr lang="en-US" dirty="0" smtClean="0"/>
              <a:t>An Introduction to SMT with Z3</a:t>
            </a:r>
          </a:p>
          <a:p>
            <a:pPr marL="0" indent="0">
              <a:buNone/>
            </a:pPr>
            <a:endParaRPr lang="en-US" altLang="zh-CN" b="1" dirty="0" smtClean="0">
              <a:solidFill>
                <a:schemeClr val="bg1">
                  <a:lumMod val="50000"/>
                </a:schemeClr>
              </a:solidFill>
            </a:endParaRPr>
          </a:p>
          <a:p>
            <a:pPr marL="0" indent="0">
              <a:buNone/>
            </a:pPr>
            <a:r>
              <a:rPr lang="en-US" altLang="zh-CN" dirty="0"/>
              <a:t>	</a:t>
            </a:r>
            <a:r>
              <a:rPr lang="en-US" altLang="zh-CN" dirty="0" smtClean="0"/>
              <a:t>Algorithmic principles of</a:t>
            </a:r>
            <a:r>
              <a:rPr lang="en-US" dirty="0" smtClean="0"/>
              <a:t> </a:t>
            </a:r>
            <a:r>
              <a:rPr lang="en-US" dirty="0"/>
              <a:t>SAT/SMT</a:t>
            </a:r>
            <a:endParaRPr lang="en-US" altLang="zh-CN" dirty="0" smtClean="0"/>
          </a:p>
          <a:p>
            <a:pPr marL="0" indent="0">
              <a:buNone/>
            </a:pPr>
            <a:endParaRPr lang="en-US" altLang="zh-CN" b="1" dirty="0" smtClean="0">
              <a:solidFill>
                <a:schemeClr val="bg1">
                  <a:lumMod val="50000"/>
                </a:schemeClr>
              </a:solidFill>
            </a:endParaRPr>
          </a:p>
          <a:p>
            <a:pPr marL="0" indent="0">
              <a:buNone/>
            </a:pPr>
            <a:r>
              <a:rPr lang="en-US" b="1" dirty="0"/>
              <a:t>	</a:t>
            </a:r>
            <a:r>
              <a:rPr lang="en-US" dirty="0" smtClean="0"/>
              <a:t>Theories, Solvers and Applications</a:t>
            </a:r>
          </a:p>
        </p:txBody>
      </p:sp>
    </p:spTree>
    <p:extLst>
      <p:ext uri="{BB962C8B-B14F-4D97-AF65-F5344CB8AC3E}">
        <p14:creationId xmlns:p14="http://schemas.microsoft.com/office/powerpoint/2010/main" val="1891379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Layer>
                </a14:imgProps>
              </a:ext>
            </a:extLst>
          </a:blip>
          <a:srcRect r="19909" b="8000"/>
          <a:stretch/>
        </p:blipFill>
        <p:spPr>
          <a:xfrm>
            <a:off x="-65135" y="60960"/>
            <a:ext cx="9416526" cy="6760464"/>
          </a:xfrm>
          <a:prstGeom prst="rect">
            <a:avLst/>
          </a:prstGeom>
        </p:spPr>
      </p:pic>
      <p:sp>
        <p:nvSpPr>
          <p:cNvPr id="2" name="Title 1"/>
          <p:cNvSpPr>
            <a:spLocks noGrp="1"/>
          </p:cNvSpPr>
          <p:nvPr>
            <p:ph type="title"/>
          </p:nvPr>
        </p:nvSpPr>
        <p:spPr/>
        <p:txBody>
          <a:bodyPr/>
          <a:lstStyle/>
          <a:p>
            <a:r>
              <a:rPr lang="en-US" dirty="0"/>
              <a:t> </a:t>
            </a:r>
            <a:r>
              <a:rPr lang="en-US" dirty="0" smtClean="0"/>
              <a:t>   </a:t>
            </a:r>
            <a:r>
              <a:rPr lang="en-US" dirty="0" smtClean="0">
                <a:effectLst>
                  <a:outerShdw blurRad="38100" dist="38100" dir="2700000" algn="tl">
                    <a:srgbClr val="000000">
                      <a:alpha val="43137"/>
                    </a:srgbClr>
                  </a:outerShdw>
                </a:effectLst>
              </a:rPr>
              <a:t>is </a:t>
            </a:r>
            <a:r>
              <a:rPr lang="en-US" strike="sngStrike" dirty="0">
                <a:effectLst>
                  <a:outerShdw blurRad="38100" dist="38100" dir="2700000" algn="tl">
                    <a:srgbClr val="000000">
                      <a:alpha val="43137"/>
                    </a:srgbClr>
                  </a:outerShdw>
                </a:effectLst>
              </a:rPr>
              <a:t>open</a:t>
            </a:r>
            <a:r>
              <a:rPr lang="en-US" dirty="0">
                <a:effectLst>
                  <a:outerShdw blurRad="38100" dist="38100" dir="2700000" algn="tl">
                    <a:srgbClr val="000000">
                      <a:alpha val="43137"/>
                    </a:srgbClr>
                  </a:outerShdw>
                </a:effectLst>
              </a:rPr>
              <a:t> shared source</a:t>
            </a:r>
          </a:p>
        </p:txBody>
      </p:sp>
      <p:sp>
        <p:nvSpPr>
          <p:cNvPr id="3" name="Content Placeholder 2"/>
          <p:cNvSpPr>
            <a:spLocks noGrp="1"/>
          </p:cNvSpPr>
          <p:nvPr>
            <p:ph idx="1"/>
          </p:nvPr>
        </p:nvSpPr>
        <p:spPr/>
        <p:txBody>
          <a:bodyPr/>
          <a:lstStyle/>
          <a:p>
            <a:pPr marL="0" indent="0">
              <a:buNone/>
            </a:pPr>
            <a:endParaRPr lang="en-US" dirty="0" smtClean="0">
              <a:hlinkClick r:id="rId4"/>
            </a:endParaRPr>
          </a:p>
          <a:p>
            <a:pPr marL="0" indent="0">
              <a:buNone/>
            </a:pPr>
            <a:endParaRPr lang="en-US" dirty="0">
              <a:hlinkClick r:id="rId4"/>
            </a:endParaRPr>
          </a:p>
          <a:p>
            <a:pPr marL="0" indent="0">
              <a:buNone/>
            </a:pPr>
            <a:endParaRPr lang="en-US" dirty="0" smtClean="0"/>
          </a:p>
          <a:p>
            <a:pPr marL="0" indent="0">
              <a:buNone/>
            </a:pPr>
            <a:r>
              <a:rPr lang="en-US" dirty="0"/>
              <a:t>		</a:t>
            </a:r>
            <a:r>
              <a:rPr lang="en-US" b="1" dirty="0">
                <a:hlinkClick r:id="rId5"/>
              </a:rPr>
              <a:t>http://z3.codeplex.com/</a:t>
            </a:r>
            <a:endParaRPr lang="en-US" b="1" dirty="0"/>
          </a:p>
          <a:p>
            <a:pPr marL="0" indent="0">
              <a:buNone/>
            </a:pPr>
            <a:endParaRPr lang="en-US" dirty="0"/>
          </a:p>
        </p:txBody>
      </p:sp>
      <p:pic>
        <p:nvPicPr>
          <p:cNvPr id="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448" y="560161"/>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470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63" y="1119806"/>
            <a:ext cx="7467600" cy="552441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ysClr val="windowText" lastClr="000000"/>
                </a:solidFill>
              </a:rPr>
              <a:t>T</a:t>
            </a:r>
            <a:r>
              <a:rPr lang="en-US" sz="2000" b="1" dirty="0" smtClean="0">
                <a:solidFill>
                  <a:sysClr val="windowText" lastClr="000000"/>
                </a:solidFill>
              </a:rPr>
              <a:t>actics</a:t>
            </a:r>
            <a:endParaRPr lang="en-US" b="1" dirty="0">
              <a:solidFill>
                <a:sysClr val="windowText" lastClr="000000"/>
              </a:solidFill>
            </a:endParaRPr>
          </a:p>
        </p:txBody>
      </p:sp>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t>Z3 architecture - new</a:t>
            </a:r>
            <a:endParaRPr lang="en-US" dirty="0"/>
          </a:p>
        </p:txBody>
      </p:sp>
      <p:sp>
        <p:nvSpPr>
          <p:cNvPr id="6" name="Rectangle 5"/>
          <p:cNvSpPr/>
          <p:nvPr/>
        </p:nvSpPr>
        <p:spPr>
          <a:xfrm>
            <a:off x="2286000" y="1577008"/>
            <a:ext cx="4982818" cy="2112860"/>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SMT (legacy core)</a:t>
            </a:r>
            <a:endParaRPr lang="en-US" sz="2400" dirty="0">
              <a:solidFill>
                <a:srgbClr val="FFFFFF"/>
              </a:solidFill>
              <a:latin typeface="Calibri" pitchFamily="34" charset="0"/>
            </a:endParaRPr>
          </a:p>
        </p:txBody>
      </p:sp>
      <p:sp>
        <p:nvSpPr>
          <p:cNvPr id="10" name="Rounded Rectangle 9"/>
          <p:cNvSpPr/>
          <p:nvPr/>
        </p:nvSpPr>
        <p:spPr>
          <a:xfrm>
            <a:off x="2438526" y="1971338"/>
            <a:ext cx="2209674" cy="3029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Bit-Vectors</a:t>
            </a:r>
            <a:endParaRPr lang="en-US" sz="2000" b="1" dirty="0">
              <a:solidFill>
                <a:srgbClr val="FFFFFF"/>
              </a:solidFill>
              <a:latin typeface="Calibri" pitchFamily="34" charset="0"/>
            </a:endParaRPr>
          </a:p>
        </p:txBody>
      </p:sp>
      <p:sp>
        <p:nvSpPr>
          <p:cNvPr id="11" name="Rounded Rectangle 10"/>
          <p:cNvSpPr/>
          <p:nvPr/>
        </p:nvSpPr>
        <p:spPr>
          <a:xfrm>
            <a:off x="2415218" y="2365974"/>
            <a:ext cx="2218996" cy="3317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Lin-arithmetic</a:t>
            </a:r>
            <a:endParaRPr lang="en-US" sz="2000" b="1" dirty="0">
              <a:solidFill>
                <a:srgbClr val="FFFFFF"/>
              </a:solidFill>
              <a:latin typeface="Calibri" pitchFamily="34" charset="0"/>
            </a:endParaRPr>
          </a:p>
        </p:txBody>
      </p:sp>
      <p:sp>
        <p:nvSpPr>
          <p:cNvPr id="13" name="Rounded Rectangle 12"/>
          <p:cNvSpPr/>
          <p:nvPr/>
        </p:nvSpPr>
        <p:spPr>
          <a:xfrm>
            <a:off x="2427698" y="2764794"/>
            <a:ext cx="4595182" cy="3855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Free (</a:t>
            </a:r>
            <a:r>
              <a:rPr lang="en-US" sz="2000" b="1" dirty="0" err="1" smtClean="0">
                <a:solidFill>
                  <a:srgbClr val="FFFFFF"/>
                </a:solidFill>
                <a:latin typeface="Calibri" pitchFamily="34" charset="0"/>
              </a:rPr>
              <a:t>uninterpreted</a:t>
            </a:r>
            <a:r>
              <a:rPr lang="en-US" sz="2000" b="1" dirty="0" smtClean="0">
                <a:solidFill>
                  <a:srgbClr val="FFFFFF"/>
                </a:solidFill>
                <a:latin typeface="Calibri" pitchFamily="34" charset="0"/>
              </a:rPr>
              <a:t>) functions</a:t>
            </a:r>
            <a:endParaRPr lang="en-US" sz="2000" b="1" dirty="0">
              <a:solidFill>
                <a:srgbClr val="FFFFFF"/>
              </a:solidFill>
              <a:latin typeface="Calibri" pitchFamily="34" charset="0"/>
            </a:endParaRPr>
          </a:p>
        </p:txBody>
      </p:sp>
      <p:sp>
        <p:nvSpPr>
          <p:cNvPr id="19" name="Rounded Rectangle 18"/>
          <p:cNvSpPr/>
          <p:nvPr/>
        </p:nvSpPr>
        <p:spPr>
          <a:xfrm>
            <a:off x="4813239" y="1965576"/>
            <a:ext cx="2197161" cy="3304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Arrays</a:t>
            </a:r>
            <a:endParaRPr lang="en-US" sz="2000" b="1" dirty="0">
              <a:solidFill>
                <a:srgbClr val="FFFFFF"/>
              </a:solidFill>
              <a:latin typeface="Calibri" pitchFamily="34" charset="0"/>
            </a:endParaRPr>
          </a:p>
        </p:txBody>
      </p:sp>
      <p:sp>
        <p:nvSpPr>
          <p:cNvPr id="44" name="Rounded Rectangle 43"/>
          <p:cNvSpPr/>
          <p:nvPr/>
        </p:nvSpPr>
        <p:spPr>
          <a:xfrm>
            <a:off x="8033309" y="3088732"/>
            <a:ext cx="1091145" cy="36837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b="1" dirty="0" err="1" smtClean="0">
                <a:solidFill>
                  <a:srgbClr val="FFFFFF"/>
                </a:solidFill>
                <a:latin typeface="Calibri" pitchFamily="34" charset="0"/>
              </a:rPr>
              <a:t>OCaml</a:t>
            </a:r>
            <a:endParaRPr lang="en-US" b="1" dirty="0">
              <a:solidFill>
                <a:srgbClr val="FFFFFF"/>
              </a:solidFill>
              <a:latin typeface="Calibri" pitchFamily="34" charset="0"/>
            </a:endParaRPr>
          </a:p>
        </p:txBody>
      </p:sp>
      <p:sp>
        <p:nvSpPr>
          <p:cNvPr id="48" name="Rounded Rectangle 47"/>
          <p:cNvSpPr/>
          <p:nvPr/>
        </p:nvSpPr>
        <p:spPr>
          <a:xfrm>
            <a:off x="8116994" y="3902413"/>
            <a:ext cx="1007460" cy="35184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.NET</a:t>
            </a:r>
            <a:endParaRPr lang="en-US" sz="2000" b="1" dirty="0">
              <a:solidFill>
                <a:srgbClr val="FFFFFF"/>
              </a:solidFill>
              <a:latin typeface="Calibri" pitchFamily="34" charset="0"/>
            </a:endParaRPr>
          </a:p>
        </p:txBody>
      </p:sp>
      <p:sp>
        <p:nvSpPr>
          <p:cNvPr id="50" name="Rounded Rectangle 49"/>
          <p:cNvSpPr/>
          <p:nvPr/>
        </p:nvSpPr>
        <p:spPr>
          <a:xfrm>
            <a:off x="8436529" y="4662807"/>
            <a:ext cx="675733" cy="36288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C</a:t>
            </a:r>
            <a:endParaRPr lang="en-US" sz="2000" b="1" dirty="0">
              <a:solidFill>
                <a:srgbClr val="FFFFFF"/>
              </a:solidFill>
              <a:latin typeface="Calibri" pitchFamily="34" charset="0"/>
            </a:endParaRPr>
          </a:p>
        </p:txBody>
      </p:sp>
      <p:sp>
        <p:nvSpPr>
          <p:cNvPr id="61" name="Rounded Rectangle 60"/>
          <p:cNvSpPr/>
          <p:nvPr/>
        </p:nvSpPr>
        <p:spPr>
          <a:xfrm>
            <a:off x="7976389" y="1416188"/>
            <a:ext cx="1160258" cy="3434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SMT-LIB</a:t>
            </a:r>
            <a:endParaRPr lang="en-US" sz="2000" b="1" dirty="0">
              <a:solidFill>
                <a:srgbClr val="FFFFFF"/>
              </a:solidFill>
              <a:latin typeface="Calibri" pitchFamily="34" charset="0"/>
            </a:endParaRPr>
          </a:p>
        </p:txBody>
      </p:sp>
      <p:sp>
        <p:nvSpPr>
          <p:cNvPr id="65" name="Left Arrow 64"/>
          <p:cNvSpPr/>
          <p:nvPr/>
        </p:nvSpPr>
        <p:spPr bwMode="auto">
          <a:xfrm>
            <a:off x="7475408" y="4699569"/>
            <a:ext cx="961121" cy="27948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6" name="Left Arrow 65"/>
          <p:cNvSpPr/>
          <p:nvPr/>
        </p:nvSpPr>
        <p:spPr bwMode="auto">
          <a:xfrm>
            <a:off x="7475943" y="3966585"/>
            <a:ext cx="636105" cy="251791"/>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7" name="Left Arrow 66"/>
          <p:cNvSpPr/>
          <p:nvPr/>
        </p:nvSpPr>
        <p:spPr bwMode="auto">
          <a:xfrm>
            <a:off x="7450254" y="3136884"/>
            <a:ext cx="565445" cy="261322"/>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9" name="Right Arrow 68"/>
          <p:cNvSpPr/>
          <p:nvPr/>
        </p:nvSpPr>
        <p:spPr bwMode="auto">
          <a:xfrm rot="10800000">
            <a:off x="7459079" y="1466924"/>
            <a:ext cx="496226" cy="28056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39" name="Rounded Rectangle 38"/>
          <p:cNvSpPr/>
          <p:nvPr/>
        </p:nvSpPr>
        <p:spPr>
          <a:xfrm>
            <a:off x="4802719" y="2377079"/>
            <a:ext cx="2218199" cy="3044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b="1" dirty="0" smtClean="0">
                <a:solidFill>
                  <a:srgbClr val="FFFFFF"/>
                </a:solidFill>
                <a:latin typeface="Calibri" pitchFamily="34" charset="0"/>
              </a:rPr>
              <a:t>Recursive </a:t>
            </a:r>
            <a:r>
              <a:rPr lang="en-US" b="1" dirty="0" err="1" smtClean="0">
                <a:solidFill>
                  <a:srgbClr val="FFFFFF"/>
                </a:solidFill>
                <a:latin typeface="Calibri" pitchFamily="34" charset="0"/>
              </a:rPr>
              <a:t>Datatypes</a:t>
            </a:r>
            <a:endParaRPr lang="en-US" b="1" dirty="0">
              <a:solidFill>
                <a:srgbClr val="FFFFFF"/>
              </a:solidFill>
              <a:latin typeface="Calibri" pitchFamily="34" charset="0"/>
            </a:endParaRPr>
          </a:p>
        </p:txBody>
      </p:sp>
      <p:sp>
        <p:nvSpPr>
          <p:cNvPr id="34" name="Left Arrow 33"/>
          <p:cNvSpPr/>
          <p:nvPr/>
        </p:nvSpPr>
        <p:spPr bwMode="auto">
          <a:xfrm>
            <a:off x="7468696" y="5328141"/>
            <a:ext cx="729167" cy="278785"/>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33" name="Rounded Rectangle 32"/>
          <p:cNvSpPr/>
          <p:nvPr/>
        </p:nvSpPr>
        <p:spPr>
          <a:xfrm>
            <a:off x="8197863" y="5289778"/>
            <a:ext cx="926592" cy="36288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Java</a:t>
            </a:r>
            <a:endParaRPr lang="en-US" sz="2000" b="1" dirty="0">
              <a:solidFill>
                <a:srgbClr val="FFFFFF"/>
              </a:solidFill>
              <a:latin typeface="Calibri" pitchFamily="34" charset="0"/>
            </a:endParaRPr>
          </a:p>
        </p:txBody>
      </p:sp>
      <p:sp>
        <p:nvSpPr>
          <p:cNvPr id="35" name="Rounded Rectangle 34"/>
          <p:cNvSpPr/>
          <p:nvPr/>
        </p:nvSpPr>
        <p:spPr>
          <a:xfrm>
            <a:off x="7905984" y="6038524"/>
            <a:ext cx="1219200" cy="36288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Python</a:t>
            </a:r>
            <a:endParaRPr lang="en-US" sz="2000" b="1" dirty="0">
              <a:solidFill>
                <a:srgbClr val="FFFFFF"/>
              </a:solidFill>
              <a:latin typeface="Calibri" pitchFamily="34" charset="0"/>
            </a:endParaRPr>
          </a:p>
        </p:txBody>
      </p:sp>
      <p:sp>
        <p:nvSpPr>
          <p:cNvPr id="36" name="Left Arrow 35"/>
          <p:cNvSpPr/>
          <p:nvPr/>
        </p:nvSpPr>
        <p:spPr bwMode="auto">
          <a:xfrm>
            <a:off x="7473171" y="6089411"/>
            <a:ext cx="405855" cy="311999"/>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46" name="Rounded Rectangle 45"/>
          <p:cNvSpPr/>
          <p:nvPr/>
        </p:nvSpPr>
        <p:spPr>
          <a:xfrm>
            <a:off x="2430347" y="3232447"/>
            <a:ext cx="4595182" cy="3855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Quantifier instantiation</a:t>
            </a:r>
            <a:endParaRPr lang="en-US" sz="2000" b="1" dirty="0">
              <a:solidFill>
                <a:srgbClr val="FFFFFF"/>
              </a:solidFill>
              <a:latin typeface="Calibri" pitchFamily="34" charset="0"/>
            </a:endParaRPr>
          </a:p>
        </p:txBody>
      </p:sp>
      <p:sp>
        <p:nvSpPr>
          <p:cNvPr id="47" name="Rectangle 46"/>
          <p:cNvSpPr/>
          <p:nvPr/>
        </p:nvSpPr>
        <p:spPr>
          <a:xfrm>
            <a:off x="2299253" y="4368874"/>
            <a:ext cx="4982818"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sym typeface="Symbol" panose="05050102010706020507" pitchFamily="18" charset="2"/>
              </a:rPr>
              <a:t>R: </a:t>
            </a:r>
            <a:r>
              <a:rPr lang="en-US" sz="2400" dirty="0" smtClean="0">
                <a:solidFill>
                  <a:srgbClr val="FFFFFF"/>
                </a:solidFill>
                <a:latin typeface="Calibri" pitchFamily="34" charset="0"/>
              </a:rPr>
              <a:t>Non-linear real arithmetic</a:t>
            </a:r>
            <a:endParaRPr lang="en-US" sz="2400" dirty="0">
              <a:solidFill>
                <a:srgbClr val="FFFFFF"/>
              </a:solidFill>
              <a:latin typeface="Calibri" pitchFamily="34" charset="0"/>
            </a:endParaRPr>
          </a:p>
        </p:txBody>
      </p:sp>
      <p:sp>
        <p:nvSpPr>
          <p:cNvPr id="49" name="Rectangle 48"/>
          <p:cNvSpPr/>
          <p:nvPr/>
        </p:nvSpPr>
        <p:spPr>
          <a:xfrm>
            <a:off x="2299253" y="4926299"/>
            <a:ext cx="4982818"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Floating point arithmetic</a:t>
            </a:r>
            <a:endParaRPr lang="en-US" sz="2400" dirty="0">
              <a:solidFill>
                <a:srgbClr val="FFFFFF"/>
              </a:solidFill>
              <a:latin typeface="Calibri" pitchFamily="34" charset="0"/>
            </a:endParaRPr>
          </a:p>
        </p:txBody>
      </p:sp>
      <p:sp>
        <p:nvSpPr>
          <p:cNvPr id="51" name="Rectangle 50"/>
          <p:cNvSpPr/>
          <p:nvPr/>
        </p:nvSpPr>
        <p:spPr>
          <a:xfrm>
            <a:off x="2321830" y="5492921"/>
            <a:ext cx="4982818"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Horn clauses</a:t>
            </a:r>
            <a:endParaRPr lang="en-US" sz="2400" dirty="0">
              <a:solidFill>
                <a:srgbClr val="FFFFFF"/>
              </a:solidFill>
              <a:latin typeface="Calibri" pitchFamily="34" charset="0"/>
            </a:endParaRPr>
          </a:p>
        </p:txBody>
      </p:sp>
      <p:sp>
        <p:nvSpPr>
          <p:cNvPr id="52" name="Rounded Rectangle 51"/>
          <p:cNvSpPr/>
          <p:nvPr/>
        </p:nvSpPr>
        <p:spPr>
          <a:xfrm>
            <a:off x="7976389" y="2242161"/>
            <a:ext cx="1160258" cy="52349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Record &amp; replay</a:t>
            </a:r>
            <a:endParaRPr lang="en-US" sz="2000" b="1" dirty="0">
              <a:solidFill>
                <a:srgbClr val="FFFFFF"/>
              </a:solidFill>
              <a:latin typeface="Calibri" pitchFamily="34" charset="0"/>
            </a:endParaRPr>
          </a:p>
        </p:txBody>
      </p:sp>
      <p:sp>
        <p:nvSpPr>
          <p:cNvPr id="53" name="Right Arrow 52"/>
          <p:cNvSpPr/>
          <p:nvPr/>
        </p:nvSpPr>
        <p:spPr bwMode="auto">
          <a:xfrm rot="10800000">
            <a:off x="7446109" y="2380018"/>
            <a:ext cx="522166" cy="277158"/>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7" name="Rectangle 26"/>
          <p:cNvSpPr/>
          <p:nvPr/>
        </p:nvSpPr>
        <p:spPr>
          <a:xfrm>
            <a:off x="2286000" y="3809623"/>
            <a:ext cx="4982818"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SAT core for Bit-vectors</a:t>
            </a:r>
            <a:endParaRPr lang="en-US" sz="2400" dirty="0">
              <a:solidFill>
                <a:srgbClr val="FFFFFF"/>
              </a:solidFill>
              <a:latin typeface="Calibri" pitchFamily="34" charset="0"/>
            </a:endParaRPr>
          </a:p>
        </p:txBody>
      </p:sp>
      <p:sp>
        <p:nvSpPr>
          <p:cNvPr id="30" name="Rectangle 29"/>
          <p:cNvSpPr/>
          <p:nvPr/>
        </p:nvSpPr>
        <p:spPr>
          <a:xfrm>
            <a:off x="2321830" y="6053606"/>
            <a:ext cx="4982818"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Simplification</a:t>
            </a:r>
            <a:endParaRPr lang="en-US" sz="2400" dirty="0">
              <a:solidFill>
                <a:srgbClr val="FFFFFF"/>
              </a:solidFill>
              <a:latin typeface="Calibri" pitchFamily="34" charset="0"/>
            </a:endParaRPr>
          </a:p>
        </p:txBody>
      </p:sp>
      <p:sp>
        <p:nvSpPr>
          <p:cNvPr id="31" name="Rectangle 30"/>
          <p:cNvSpPr/>
          <p:nvPr/>
        </p:nvSpPr>
        <p:spPr>
          <a:xfrm>
            <a:off x="235170" y="3790573"/>
            <a:ext cx="1729059"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And-then</a:t>
            </a:r>
            <a:endParaRPr lang="en-US" sz="2400" dirty="0">
              <a:solidFill>
                <a:srgbClr val="FFFFFF"/>
              </a:solidFill>
              <a:latin typeface="Calibri" pitchFamily="34" charset="0"/>
            </a:endParaRPr>
          </a:p>
        </p:txBody>
      </p:sp>
      <p:sp>
        <p:nvSpPr>
          <p:cNvPr id="32" name="Rectangle 31"/>
          <p:cNvSpPr/>
          <p:nvPr/>
        </p:nvSpPr>
        <p:spPr>
          <a:xfrm>
            <a:off x="235170" y="4339533"/>
            <a:ext cx="1729059"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Or-else</a:t>
            </a:r>
            <a:endParaRPr lang="en-US" sz="2400" dirty="0">
              <a:solidFill>
                <a:srgbClr val="FFFFFF"/>
              </a:solidFill>
              <a:latin typeface="Calibri" pitchFamily="34" charset="0"/>
            </a:endParaRPr>
          </a:p>
        </p:txBody>
      </p:sp>
      <p:sp>
        <p:nvSpPr>
          <p:cNvPr id="37" name="Rectangle 36"/>
          <p:cNvSpPr/>
          <p:nvPr/>
        </p:nvSpPr>
        <p:spPr>
          <a:xfrm>
            <a:off x="210094" y="4890709"/>
            <a:ext cx="1729059"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Try-for</a:t>
            </a:r>
            <a:endParaRPr lang="en-US" sz="2400" dirty="0">
              <a:solidFill>
                <a:srgbClr val="FFFFFF"/>
              </a:solidFill>
              <a:latin typeface="Calibri" pitchFamily="34" charset="0"/>
            </a:endParaRPr>
          </a:p>
        </p:txBody>
      </p:sp>
      <p:sp>
        <p:nvSpPr>
          <p:cNvPr id="38" name="Rectangle 37"/>
          <p:cNvSpPr/>
          <p:nvPr/>
        </p:nvSpPr>
        <p:spPr>
          <a:xfrm>
            <a:off x="203514" y="5472364"/>
            <a:ext cx="1729059"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Par-or</a:t>
            </a:r>
            <a:endParaRPr lang="en-US" sz="2400" dirty="0">
              <a:solidFill>
                <a:srgbClr val="FFFFFF"/>
              </a:solidFill>
              <a:latin typeface="Calibri" pitchFamily="34" charset="0"/>
            </a:endParaRPr>
          </a:p>
        </p:txBody>
      </p:sp>
      <p:sp>
        <p:nvSpPr>
          <p:cNvPr id="40" name="Rectangle 39"/>
          <p:cNvSpPr/>
          <p:nvPr/>
        </p:nvSpPr>
        <p:spPr>
          <a:xfrm>
            <a:off x="203513" y="6051805"/>
            <a:ext cx="1729059"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Par-then</a:t>
            </a:r>
            <a:endParaRPr lang="en-US" sz="2400" dirty="0">
              <a:solidFill>
                <a:srgbClr val="FFFFFF"/>
              </a:solidFill>
              <a:latin typeface="Calibri" pitchFamily="34" charset="0"/>
            </a:endParaRPr>
          </a:p>
        </p:txBody>
      </p:sp>
      <p:pic>
        <p:nvPicPr>
          <p:cNvPr id="41" name="Picture 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9955">
            <a:off x="1623561" y="201322"/>
            <a:ext cx="946029" cy="71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425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679" t="52308" r="66357" b="34417"/>
          <a:stretch/>
        </p:blipFill>
        <p:spPr bwMode="auto">
          <a:xfrm>
            <a:off x="6436793" y="4282106"/>
            <a:ext cx="2250007" cy="7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3613" y="4973095"/>
            <a:ext cx="523349" cy="698697"/>
          </a:xfrm>
          <a:prstGeom prst="rect">
            <a:avLst/>
          </a:prstGeom>
        </p:spPr>
      </p:pic>
      <p:sp>
        <p:nvSpPr>
          <p:cNvPr id="10" name="TextBox 9"/>
          <p:cNvSpPr txBox="1"/>
          <p:nvPr/>
        </p:nvSpPr>
        <p:spPr>
          <a:xfrm>
            <a:off x="381000" y="3043349"/>
            <a:ext cx="1635691" cy="2862322"/>
          </a:xfrm>
          <a:prstGeom prst="rect">
            <a:avLst/>
          </a:prstGeom>
          <a:noFill/>
        </p:spPr>
        <p:txBody>
          <a:bodyPr wrap="square" rtlCol="0">
            <a:spAutoFit/>
          </a:bodyPr>
          <a:lstStyle/>
          <a:p>
            <a:r>
              <a:rPr lang="en-US" dirty="0" smtClean="0">
                <a:solidFill>
                  <a:schemeClr val="tx2">
                    <a:lumMod val="50000"/>
                  </a:schemeClr>
                </a:solidFill>
              </a:rPr>
              <a:t>Program </a:t>
            </a:r>
          </a:p>
          <a:p>
            <a:r>
              <a:rPr lang="en-US" dirty="0" smtClean="0">
                <a:solidFill>
                  <a:schemeClr val="tx2">
                    <a:lumMod val="50000"/>
                  </a:schemeClr>
                </a:solidFill>
              </a:rPr>
              <a:t>Verification</a:t>
            </a:r>
          </a:p>
          <a:p>
            <a:endParaRPr lang="en-US" dirty="0">
              <a:solidFill>
                <a:schemeClr val="tx2">
                  <a:lumMod val="50000"/>
                </a:schemeClr>
              </a:solidFill>
            </a:endParaRPr>
          </a:p>
          <a:p>
            <a:endParaRPr lang="en-US" dirty="0" smtClean="0">
              <a:solidFill>
                <a:schemeClr val="tx2">
                  <a:lumMod val="50000"/>
                </a:schemeClr>
              </a:solidFill>
            </a:endParaRPr>
          </a:p>
          <a:p>
            <a:endParaRPr lang="en-US" dirty="0">
              <a:solidFill>
                <a:schemeClr val="tx2">
                  <a:lumMod val="50000"/>
                </a:schemeClr>
              </a:solidFill>
            </a:endParaRPr>
          </a:p>
          <a:p>
            <a:r>
              <a:rPr lang="en-US" dirty="0">
                <a:solidFill>
                  <a:schemeClr val="tx2">
                    <a:lumMod val="50000"/>
                  </a:schemeClr>
                </a:solidFill>
              </a:rPr>
              <a:t>Auditing</a:t>
            </a:r>
          </a:p>
          <a:p>
            <a:endParaRPr lang="en-US" dirty="0">
              <a:solidFill>
                <a:schemeClr val="tx2">
                  <a:lumMod val="50000"/>
                </a:schemeClr>
              </a:solidFill>
            </a:endParaRPr>
          </a:p>
          <a:p>
            <a:endParaRPr lang="en-US" dirty="0" smtClean="0">
              <a:solidFill>
                <a:schemeClr val="tx2">
                  <a:lumMod val="50000"/>
                </a:schemeClr>
              </a:solidFill>
            </a:endParaRPr>
          </a:p>
          <a:p>
            <a:endParaRPr lang="en-US" dirty="0">
              <a:solidFill>
                <a:schemeClr val="tx2">
                  <a:lumMod val="50000"/>
                </a:schemeClr>
              </a:solidFill>
            </a:endParaRPr>
          </a:p>
          <a:p>
            <a:r>
              <a:rPr lang="en-US" dirty="0">
                <a:solidFill>
                  <a:schemeClr val="tx2">
                    <a:lumMod val="50000"/>
                  </a:schemeClr>
                </a:solidFill>
              </a:rPr>
              <a:t>Type </a:t>
            </a:r>
            <a:r>
              <a:rPr lang="en-US" dirty="0" smtClean="0">
                <a:solidFill>
                  <a:schemeClr val="tx2">
                    <a:lumMod val="50000"/>
                  </a:schemeClr>
                </a:solidFill>
              </a:rPr>
              <a:t>Safety</a:t>
            </a:r>
            <a:endParaRPr lang="en-US" dirty="0">
              <a:solidFill>
                <a:schemeClr val="tx2">
                  <a:lumMod val="50000"/>
                </a:schemeClr>
              </a:solidFill>
            </a:endParaRPr>
          </a:p>
        </p:txBody>
      </p:sp>
      <p:sp>
        <p:nvSpPr>
          <p:cNvPr id="13" name="TextBox 12"/>
          <p:cNvSpPr txBox="1"/>
          <p:nvPr/>
        </p:nvSpPr>
        <p:spPr>
          <a:xfrm>
            <a:off x="3521901" y="3054170"/>
            <a:ext cx="1964499" cy="2585323"/>
          </a:xfrm>
          <a:prstGeom prst="rect">
            <a:avLst/>
          </a:prstGeom>
          <a:noFill/>
        </p:spPr>
        <p:txBody>
          <a:bodyPr wrap="square" rtlCol="0">
            <a:spAutoFit/>
          </a:bodyPr>
          <a:lstStyle/>
          <a:p>
            <a:r>
              <a:rPr lang="en-US" dirty="0" smtClean="0">
                <a:solidFill>
                  <a:schemeClr val="tx2">
                    <a:lumMod val="50000"/>
                  </a:schemeClr>
                </a:solidFill>
              </a:rPr>
              <a:t>Over-Approximation</a:t>
            </a:r>
            <a:endParaRPr lang="en-US" dirty="0">
              <a:solidFill>
                <a:schemeClr val="tx2">
                  <a:lumMod val="50000"/>
                </a:schemeClr>
              </a:solidFill>
            </a:endParaRPr>
          </a:p>
          <a:p>
            <a:endParaRPr lang="en-US" dirty="0" smtClean="0">
              <a:solidFill>
                <a:schemeClr val="tx2">
                  <a:lumMod val="50000"/>
                </a:schemeClr>
              </a:solidFill>
            </a:endParaRPr>
          </a:p>
          <a:p>
            <a:endParaRPr lang="en-US" dirty="0" smtClean="0">
              <a:solidFill>
                <a:schemeClr val="tx2">
                  <a:lumMod val="50000"/>
                </a:schemeClr>
              </a:solidFill>
            </a:endParaRPr>
          </a:p>
          <a:p>
            <a:endParaRPr lang="en-US" dirty="0" smtClean="0">
              <a:solidFill>
                <a:schemeClr val="tx2">
                  <a:lumMod val="50000"/>
                </a:schemeClr>
              </a:solidFill>
            </a:endParaRPr>
          </a:p>
          <a:p>
            <a:endParaRPr lang="en-US" dirty="0">
              <a:solidFill>
                <a:schemeClr val="tx2">
                  <a:lumMod val="50000"/>
                </a:schemeClr>
              </a:solidFill>
            </a:endParaRPr>
          </a:p>
          <a:p>
            <a:endParaRPr lang="en-US" dirty="0">
              <a:solidFill>
                <a:schemeClr val="tx2">
                  <a:lumMod val="50000"/>
                </a:schemeClr>
              </a:solidFill>
            </a:endParaRPr>
          </a:p>
          <a:p>
            <a:r>
              <a:rPr lang="en-US" dirty="0" smtClean="0">
                <a:solidFill>
                  <a:schemeClr val="tx2">
                    <a:lumMod val="50000"/>
                  </a:schemeClr>
                </a:solidFill>
              </a:rPr>
              <a:t>Under-Approximation</a:t>
            </a:r>
          </a:p>
        </p:txBody>
      </p:sp>
      <p:sp>
        <p:nvSpPr>
          <p:cNvPr id="16" name="TextBox 15"/>
          <p:cNvSpPr txBox="1"/>
          <p:nvPr/>
        </p:nvSpPr>
        <p:spPr>
          <a:xfrm>
            <a:off x="5758059" y="2957123"/>
            <a:ext cx="1964499" cy="2862322"/>
          </a:xfrm>
          <a:prstGeom prst="rect">
            <a:avLst/>
          </a:prstGeom>
          <a:noFill/>
        </p:spPr>
        <p:txBody>
          <a:bodyPr wrap="square" rtlCol="0">
            <a:spAutoFit/>
          </a:bodyPr>
          <a:lstStyle/>
          <a:p>
            <a:r>
              <a:rPr lang="en-US" dirty="0" smtClean="0">
                <a:solidFill>
                  <a:schemeClr val="tx2">
                    <a:lumMod val="50000"/>
                  </a:schemeClr>
                </a:solidFill>
              </a:rPr>
              <a:t>Testing</a:t>
            </a:r>
          </a:p>
          <a:p>
            <a:endParaRPr lang="en-US" dirty="0">
              <a:solidFill>
                <a:schemeClr val="tx2">
                  <a:lumMod val="50000"/>
                </a:schemeClr>
              </a:solidFill>
            </a:endParaRPr>
          </a:p>
          <a:p>
            <a:endParaRPr lang="en-US" dirty="0" smtClean="0">
              <a:solidFill>
                <a:schemeClr val="tx2">
                  <a:lumMod val="50000"/>
                </a:schemeClr>
              </a:solidFill>
            </a:endParaRPr>
          </a:p>
          <a:p>
            <a:endParaRPr lang="en-US" dirty="0">
              <a:solidFill>
                <a:schemeClr val="tx2">
                  <a:lumMod val="50000"/>
                </a:schemeClr>
              </a:solidFill>
            </a:endParaRPr>
          </a:p>
          <a:p>
            <a:r>
              <a:rPr lang="en-US" dirty="0" smtClean="0">
                <a:solidFill>
                  <a:schemeClr val="tx2">
                    <a:lumMod val="50000"/>
                  </a:schemeClr>
                </a:solidFill>
              </a:rPr>
              <a:t>Analysis</a:t>
            </a:r>
            <a:endParaRPr lang="en-US" dirty="0">
              <a:solidFill>
                <a:schemeClr val="tx2">
                  <a:lumMod val="50000"/>
                </a:schemeClr>
              </a:solidFill>
            </a:endParaRPr>
          </a:p>
          <a:p>
            <a:endParaRPr lang="en-US" dirty="0" smtClean="0">
              <a:solidFill>
                <a:schemeClr val="tx2">
                  <a:lumMod val="50000"/>
                </a:schemeClr>
              </a:solidFill>
            </a:endParaRPr>
          </a:p>
          <a:p>
            <a:endParaRPr lang="en-US" dirty="0">
              <a:solidFill>
                <a:schemeClr val="tx2">
                  <a:lumMod val="50000"/>
                </a:schemeClr>
              </a:solidFill>
            </a:endParaRPr>
          </a:p>
          <a:p>
            <a:endParaRPr lang="en-US" dirty="0" smtClean="0">
              <a:solidFill>
                <a:schemeClr val="tx2">
                  <a:lumMod val="50000"/>
                </a:schemeClr>
              </a:solidFill>
            </a:endParaRPr>
          </a:p>
          <a:p>
            <a:endParaRPr lang="en-US" dirty="0" smtClean="0">
              <a:solidFill>
                <a:schemeClr val="tx2">
                  <a:lumMod val="50000"/>
                </a:schemeClr>
              </a:solidFill>
            </a:endParaRPr>
          </a:p>
          <a:p>
            <a:r>
              <a:rPr lang="en-US" dirty="0" smtClean="0">
                <a:solidFill>
                  <a:schemeClr val="tx2">
                    <a:lumMod val="50000"/>
                  </a:schemeClr>
                </a:solidFill>
              </a:rPr>
              <a:t>Synthesis</a:t>
            </a:r>
          </a:p>
        </p:txBody>
      </p:sp>
      <p:pic>
        <p:nvPicPr>
          <p:cNvPr id="15" name="Picture 2"/>
          <p:cNvPicPr>
            <a:picLocks noChangeAspect="1" noChangeArrowheads="1"/>
          </p:cNvPicPr>
          <p:nvPr/>
        </p:nvPicPr>
        <p:blipFill>
          <a:blip r:embed="rId4" cstate="print"/>
          <a:srcRect/>
          <a:stretch>
            <a:fillRect/>
          </a:stretch>
        </p:blipFill>
        <p:spPr bwMode="auto">
          <a:xfrm>
            <a:off x="3620979" y="2211634"/>
            <a:ext cx="1468636" cy="655001"/>
          </a:xfrm>
          <a:prstGeom prst="rect">
            <a:avLst/>
          </a:prstGeom>
          <a:noFill/>
          <a:ln w="9525">
            <a:noFill/>
            <a:miter lim="800000"/>
            <a:headEnd/>
            <a:tailEnd/>
          </a:ln>
          <a:effectLst/>
        </p:spPr>
      </p:pic>
      <p:pic>
        <p:nvPicPr>
          <p:cNvPr id="17" name="Picture 16" descr="homepagelogo.png"/>
          <p:cNvPicPr>
            <a:picLocks noChangeAspect="1"/>
          </p:cNvPicPr>
          <p:nvPr/>
        </p:nvPicPr>
        <p:blipFill>
          <a:blip r:embed="rId5" cstate="print"/>
          <a:stretch>
            <a:fillRect/>
          </a:stretch>
        </p:blipFill>
        <p:spPr>
          <a:xfrm>
            <a:off x="4495800" y="5835734"/>
            <a:ext cx="1143000" cy="689610"/>
          </a:xfrm>
          <a:prstGeom prst="rect">
            <a:avLst/>
          </a:prstGeom>
        </p:spPr>
      </p:pic>
      <p:pic>
        <p:nvPicPr>
          <p:cNvPr id="18" name="Picture 17" descr="yogi_logo.jpg"/>
          <p:cNvPicPr>
            <a:picLocks noChangeAspect="1"/>
          </p:cNvPicPr>
          <p:nvPr/>
        </p:nvPicPr>
        <p:blipFill>
          <a:blip r:embed="rId6" cstate="print">
            <a:clrChange>
              <a:clrFrom>
                <a:srgbClr val="FFFFFF"/>
              </a:clrFrom>
              <a:clrTo>
                <a:srgbClr val="FFFFFF">
                  <a:alpha val="0"/>
                </a:srgbClr>
              </a:clrTo>
            </a:clrChange>
          </a:blip>
          <a:stretch>
            <a:fillRect/>
          </a:stretch>
        </p:blipFill>
        <p:spPr>
          <a:xfrm>
            <a:off x="3275487" y="4164277"/>
            <a:ext cx="2210914" cy="1094215"/>
          </a:xfrm>
          <a:prstGeom prst="rect">
            <a:avLst/>
          </a:prstGeom>
        </p:spPr>
      </p:pic>
      <p:sp>
        <p:nvSpPr>
          <p:cNvPr id="3" name="TextBox 2"/>
          <p:cNvSpPr txBox="1"/>
          <p:nvPr/>
        </p:nvSpPr>
        <p:spPr>
          <a:xfrm>
            <a:off x="3060993" y="5918929"/>
            <a:ext cx="1348446" cy="584775"/>
          </a:xfrm>
          <a:prstGeom prst="rect">
            <a:avLst/>
          </a:prstGeom>
          <a:noFill/>
        </p:spPr>
        <p:txBody>
          <a:bodyPr wrap="none" rtlCol="0">
            <a:spAutoFit/>
          </a:bodyPr>
          <a:lstStyle/>
          <a:p>
            <a:r>
              <a:rPr lang="en-US" sz="3200" b="1" dirty="0" smtClean="0">
                <a:solidFill>
                  <a:schemeClr val="accent6">
                    <a:lumMod val="50000"/>
                  </a:schemeClr>
                </a:solidFill>
              </a:rPr>
              <a:t>SAGE</a:t>
            </a:r>
          </a:p>
        </p:txBody>
      </p:sp>
      <p:pic>
        <p:nvPicPr>
          <p:cNvPr id="512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87" t="23082" r="47124" b="59329"/>
          <a:stretch/>
        </p:blipFill>
        <p:spPr bwMode="auto">
          <a:xfrm>
            <a:off x="1211545" y="4848403"/>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8760" y="5907135"/>
            <a:ext cx="2236940" cy="546807"/>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3269" y="3309325"/>
            <a:ext cx="760344" cy="643895"/>
          </a:xfrm>
          <a:prstGeom prst="rect">
            <a:avLst/>
          </a:prstGeom>
        </p:spPr>
      </p:pic>
      <p:sp>
        <p:nvSpPr>
          <p:cNvPr id="25" name="TextBox 24"/>
          <p:cNvSpPr txBox="1"/>
          <p:nvPr/>
        </p:nvSpPr>
        <p:spPr>
          <a:xfrm>
            <a:off x="1455297" y="3950246"/>
            <a:ext cx="1737976" cy="523220"/>
          </a:xfrm>
          <a:prstGeom prst="rect">
            <a:avLst/>
          </a:prstGeom>
          <a:noFill/>
        </p:spPr>
        <p:txBody>
          <a:bodyPr wrap="none" rtlCol="0">
            <a:spAutoFit/>
          </a:bodyPr>
          <a:lstStyle/>
          <a:p>
            <a:r>
              <a:rPr lang="en-US" sz="2800" dirty="0" smtClean="0">
                <a:solidFill>
                  <a:srgbClr val="C00000"/>
                </a:solidFill>
                <a:latin typeface="Ravie" pitchFamily="82" charset="0"/>
              </a:rPr>
              <a:t>HAVOC</a:t>
            </a:r>
          </a:p>
        </p:txBody>
      </p:sp>
      <p:pic>
        <p:nvPicPr>
          <p:cNvPr id="5" name="Picture 4"/>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89395" y="2837838"/>
            <a:ext cx="1028700" cy="942975"/>
          </a:xfrm>
          <a:prstGeom prst="rect">
            <a:avLst/>
          </a:prstGeom>
        </p:spPr>
      </p:pic>
      <p:sp>
        <p:nvSpPr>
          <p:cNvPr id="27" name="TextBox 26"/>
          <p:cNvSpPr txBox="1"/>
          <p:nvPr/>
        </p:nvSpPr>
        <p:spPr>
          <a:xfrm>
            <a:off x="1143000" y="5868093"/>
            <a:ext cx="1605696" cy="584775"/>
          </a:xfrm>
          <a:prstGeom prst="rect">
            <a:avLst/>
          </a:prstGeom>
          <a:noFill/>
        </p:spPr>
        <p:txBody>
          <a:bodyPr wrap="none" rtlCol="0">
            <a:spAutoFit/>
          </a:bodyPr>
          <a:lstStyle/>
          <a:p>
            <a:r>
              <a:rPr lang="en-US" sz="3200" b="1" dirty="0" err="1" smtClean="0">
                <a:solidFill>
                  <a:schemeClr val="accent6">
                    <a:lumMod val="50000"/>
                  </a:schemeClr>
                </a:solidFill>
              </a:rPr>
              <a:t>SLAyer</a:t>
            </a:r>
            <a:endParaRPr lang="en-US" sz="3200" b="1" dirty="0" smtClean="0">
              <a:solidFill>
                <a:schemeClr val="accent6">
                  <a:lumMod val="50000"/>
                </a:schemeClr>
              </a:solidFill>
            </a:endParaRPr>
          </a:p>
        </p:txBody>
      </p:sp>
      <p:grpSp>
        <p:nvGrpSpPr>
          <p:cNvPr id="24" name="Group 23"/>
          <p:cNvGrpSpPr/>
          <p:nvPr/>
        </p:nvGrpSpPr>
        <p:grpSpPr>
          <a:xfrm>
            <a:off x="7880054" y="3219334"/>
            <a:ext cx="895646" cy="1122957"/>
            <a:chOff x="8047937" y="3358103"/>
            <a:chExt cx="895646" cy="1122957"/>
          </a:xfrm>
        </p:grpSpPr>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47937" y="3358103"/>
              <a:ext cx="895646" cy="895646"/>
            </a:xfrm>
            <a:prstGeom prst="rect">
              <a:avLst/>
            </a:prstGeom>
          </p:spPr>
        </p:pic>
        <p:sp>
          <p:nvSpPr>
            <p:cNvPr id="23" name="TextBox 22"/>
            <p:cNvSpPr txBox="1"/>
            <p:nvPr/>
          </p:nvSpPr>
          <p:spPr>
            <a:xfrm>
              <a:off x="8183368" y="4111728"/>
              <a:ext cx="646331" cy="369332"/>
            </a:xfrm>
            <a:prstGeom prst="rect">
              <a:avLst/>
            </a:prstGeom>
            <a:noFill/>
          </p:spPr>
          <p:txBody>
            <a:bodyPr wrap="none" rtlCol="0">
              <a:spAutoFit/>
            </a:bodyPr>
            <a:lstStyle/>
            <a:p>
              <a:r>
                <a:rPr lang="en-US" dirty="0" smtClean="0">
                  <a:solidFill>
                    <a:schemeClr val="bg1"/>
                  </a:solidFill>
                </a:rPr>
                <a:t>BEK</a:t>
              </a:r>
            </a:p>
          </p:txBody>
        </p:sp>
      </p:gr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06183" y="1905693"/>
            <a:ext cx="1041817" cy="1044719"/>
          </a:xfrm>
          <a:prstGeom prst="rect">
            <a:avLst/>
          </a:prstGeom>
        </p:spPr>
      </p:pic>
      <p:pic>
        <p:nvPicPr>
          <p:cNvPr id="9" name="Picture 8"/>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538" r="22266" b="37174"/>
          <a:stretch/>
        </p:blipFill>
        <p:spPr>
          <a:xfrm>
            <a:off x="3496501" y="3874388"/>
            <a:ext cx="1163718" cy="337468"/>
          </a:xfrm>
          <a:prstGeom prst="rect">
            <a:avLst/>
          </a:prstGeom>
        </p:spPr>
      </p:pic>
      <p:pic>
        <p:nvPicPr>
          <p:cNvPr id="11" name="Pictur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34015" y="3667157"/>
            <a:ext cx="777307" cy="693480"/>
          </a:xfrm>
          <a:prstGeom prst="rect">
            <a:avLst/>
          </a:prstGeom>
        </p:spPr>
      </p:pic>
      <p:sp>
        <p:nvSpPr>
          <p:cNvPr id="4" name="Title 3"/>
          <p:cNvSpPr>
            <a:spLocks noGrp="1"/>
          </p:cNvSpPr>
          <p:nvPr>
            <p:ph type="title" idx="4294967295"/>
          </p:nvPr>
        </p:nvSpPr>
        <p:spPr>
          <a:xfrm>
            <a:off x="0" y="230188"/>
            <a:ext cx="8382000" cy="609600"/>
          </a:xfrm>
        </p:spPr>
        <p:txBody>
          <a:bodyPr>
            <a:normAutofit fontScale="90000"/>
          </a:bodyPr>
          <a:lstStyle/>
          <a:p>
            <a:r>
              <a:rPr lang="en-US" sz="4400" dirty="0" smtClean="0"/>
              <a:t>Some Microsoft Tools based on </a:t>
            </a:r>
            <a:endParaRPr lang="en-US" sz="4400" dirty="0"/>
          </a:p>
        </p:txBody>
      </p:sp>
      <p:pic>
        <p:nvPicPr>
          <p:cNvPr id="30" name="Picture 29"/>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87099" y="296652"/>
            <a:ext cx="875901" cy="504056"/>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2164" y="1875335"/>
            <a:ext cx="1055500" cy="1176129"/>
          </a:xfrm>
          <a:prstGeom prst="rect">
            <a:avLst/>
          </a:prstGeom>
        </p:spPr>
      </p:pic>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72777" y="2154240"/>
            <a:ext cx="2578038" cy="683598"/>
          </a:xfrm>
          <a:prstGeom prst="rect">
            <a:avLst/>
          </a:prstGeom>
        </p:spPr>
      </p:pic>
    </p:spTree>
    <p:extLst>
      <p:ext uri="{BB962C8B-B14F-4D97-AF65-F5344CB8AC3E}">
        <p14:creationId xmlns:p14="http://schemas.microsoft.com/office/powerpoint/2010/main" val="221403347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750887"/>
          </a:xfrm>
        </p:spPr>
        <p:txBody>
          <a:bodyPr>
            <a:normAutofit fontScale="90000"/>
          </a:bodyPr>
          <a:lstStyle/>
          <a:p>
            <a:r>
              <a:rPr lang="en-US" dirty="0" smtClean="0"/>
              <a:t>Cool tools using </a:t>
            </a:r>
            <a:endParaRPr lang="en-US" dirty="0"/>
          </a:p>
        </p:txBody>
      </p:sp>
      <p:sp>
        <p:nvSpPr>
          <p:cNvPr id="4" name="Content Placeholder 2"/>
          <p:cNvSpPr txBox="1">
            <a:spLocks/>
          </p:cNvSpPr>
          <p:nvPr/>
        </p:nvSpPr>
        <p:spPr bwMode="auto">
          <a:xfrm>
            <a:off x="1143000" y="1921619"/>
            <a:ext cx="2057400" cy="914096"/>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b="1" dirty="0" smtClean="0">
                <a:solidFill>
                  <a:schemeClr val="accent3">
                    <a:lumMod val="50000"/>
                  </a:schemeClr>
                </a:solidFill>
              </a:rPr>
              <a:t>Sledge Hammer</a:t>
            </a:r>
            <a:endParaRPr lang="en-US" b="1" dirty="0">
              <a:solidFill>
                <a:schemeClr val="accent3">
                  <a:lumMod val="50000"/>
                </a:schemeClr>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946" y="1921619"/>
            <a:ext cx="3920836" cy="10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20988"/>
            <a:ext cx="3368312" cy="289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170741" y="5127712"/>
            <a:ext cx="2685735" cy="707886"/>
          </a:xfrm>
          <a:prstGeom prst="rect">
            <a:avLst/>
          </a:prstGeom>
          <a:noFill/>
        </p:spPr>
        <p:txBody>
          <a:bodyPr wrap="none" rtlCol="0">
            <a:spAutoFit/>
          </a:bodyPr>
          <a:lstStyle/>
          <a:p>
            <a:r>
              <a:rPr lang="en-US" sz="4000" b="1" dirty="0" err="1" smtClean="0">
                <a:solidFill>
                  <a:schemeClr val="accent3">
                    <a:lumMod val="50000"/>
                  </a:schemeClr>
                </a:solidFill>
              </a:rPr>
              <a:t>MetiTarski</a:t>
            </a:r>
            <a:endParaRPr lang="en-US" sz="4000" b="1" dirty="0" smtClean="0">
              <a:solidFill>
                <a:schemeClr val="accent3">
                  <a:lumMod val="50000"/>
                </a:schemeClr>
              </a:solidFill>
            </a:endParaRPr>
          </a:p>
        </p:txBody>
      </p:sp>
      <p:sp>
        <p:nvSpPr>
          <p:cNvPr id="11" name="TextBox 10"/>
          <p:cNvSpPr txBox="1"/>
          <p:nvPr/>
        </p:nvSpPr>
        <p:spPr>
          <a:xfrm>
            <a:off x="6937364" y="3351508"/>
            <a:ext cx="2036135" cy="707886"/>
          </a:xfrm>
          <a:prstGeom prst="rect">
            <a:avLst/>
          </a:prstGeom>
          <a:noFill/>
        </p:spPr>
        <p:txBody>
          <a:bodyPr wrap="none" rtlCol="0">
            <a:spAutoFit/>
          </a:bodyPr>
          <a:lstStyle/>
          <a:p>
            <a:r>
              <a:rPr lang="en-US" sz="4000" b="1" dirty="0">
                <a:solidFill>
                  <a:schemeClr val="accent3">
                    <a:lumMod val="50000"/>
                  </a:schemeClr>
                </a:solidFill>
              </a:rPr>
              <a:t>ESBMC</a:t>
            </a:r>
            <a:endParaRPr lang="en-US" sz="4000" b="1" dirty="0" smtClean="0">
              <a:solidFill>
                <a:schemeClr val="accent3">
                  <a:lumMod val="50000"/>
                </a:schemeClr>
              </a:solidFill>
            </a:endParaRPr>
          </a:p>
        </p:txBody>
      </p:sp>
      <p:sp>
        <p:nvSpPr>
          <p:cNvPr id="12" name="TextBox 11"/>
          <p:cNvSpPr txBox="1"/>
          <p:nvPr/>
        </p:nvSpPr>
        <p:spPr>
          <a:xfrm>
            <a:off x="7049574" y="4360493"/>
            <a:ext cx="1923925" cy="707886"/>
          </a:xfrm>
          <a:prstGeom prst="rect">
            <a:avLst/>
          </a:prstGeom>
          <a:noFill/>
        </p:spPr>
        <p:txBody>
          <a:bodyPr wrap="none" rtlCol="0">
            <a:spAutoFit/>
          </a:bodyPr>
          <a:lstStyle/>
          <a:p>
            <a:r>
              <a:rPr lang="en-US" sz="4000" b="1" dirty="0" smtClean="0">
                <a:solidFill>
                  <a:schemeClr val="accent3">
                    <a:lumMod val="50000"/>
                  </a:schemeClr>
                </a:solidFill>
              </a:rPr>
              <a:t>Scala</a:t>
            </a:r>
            <a:r>
              <a:rPr lang="en-US" sz="4000" b="1" baseline="30000" dirty="0" smtClean="0">
                <a:solidFill>
                  <a:schemeClr val="accent3">
                    <a:lumMod val="50000"/>
                  </a:schemeClr>
                </a:solidFill>
              </a:rPr>
              <a:t>Z3</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2148" y="4721784"/>
            <a:ext cx="1682075" cy="1567388"/>
          </a:xfrm>
          <a:prstGeom prst="rect">
            <a:avLst/>
          </a:prstGeom>
        </p:spPr>
      </p:pic>
      <p:sp>
        <p:nvSpPr>
          <p:cNvPr id="15" name="TextBox 14"/>
          <p:cNvSpPr txBox="1"/>
          <p:nvPr/>
        </p:nvSpPr>
        <p:spPr>
          <a:xfrm>
            <a:off x="4171276" y="6150114"/>
            <a:ext cx="1611339" cy="707886"/>
          </a:xfrm>
          <a:prstGeom prst="rect">
            <a:avLst/>
          </a:prstGeom>
          <a:noFill/>
        </p:spPr>
        <p:txBody>
          <a:bodyPr wrap="none" rtlCol="0">
            <a:spAutoFit/>
          </a:bodyPr>
          <a:lstStyle/>
          <a:p>
            <a:r>
              <a:rPr lang="en-US" sz="4000" b="1" dirty="0" err="1" smtClean="0">
                <a:solidFill>
                  <a:schemeClr val="accent3">
                    <a:lumMod val="50000"/>
                  </a:schemeClr>
                </a:solidFill>
              </a:rPr>
              <a:t>Jeves</a:t>
            </a:r>
            <a:endParaRPr lang="en-US" sz="4000" b="1" dirty="0" smtClean="0">
              <a:solidFill>
                <a:schemeClr val="accent3">
                  <a:lumMod val="50000"/>
                </a:schemeClr>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3437" y="3085875"/>
            <a:ext cx="1504950" cy="1428750"/>
          </a:xfrm>
          <a:prstGeom prst="rect">
            <a:avLst/>
          </a:prstGeom>
        </p:spPr>
      </p:pic>
      <p:sp>
        <p:nvSpPr>
          <p:cNvPr id="16" name="TextBox 15"/>
          <p:cNvSpPr txBox="1"/>
          <p:nvPr/>
        </p:nvSpPr>
        <p:spPr>
          <a:xfrm>
            <a:off x="4620585" y="3933056"/>
            <a:ext cx="851515" cy="461665"/>
          </a:xfrm>
          <a:prstGeom prst="rect">
            <a:avLst/>
          </a:prstGeom>
          <a:noFill/>
        </p:spPr>
        <p:txBody>
          <a:bodyPr wrap="none" rtlCol="0">
            <a:spAutoFit/>
          </a:bodyPr>
          <a:lstStyle/>
          <a:p>
            <a:r>
              <a:rPr lang="en-US" sz="2400" b="1" dirty="0" smtClean="0">
                <a:solidFill>
                  <a:schemeClr val="accent3">
                    <a:lumMod val="50000"/>
                  </a:schemeClr>
                </a:solidFill>
              </a:rPr>
              <a:t>PUG</a:t>
            </a:r>
          </a:p>
        </p:txBody>
      </p:sp>
      <p:pic>
        <p:nvPicPr>
          <p:cNvPr id="17" name="Picture 16"/>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337681"/>
            <a:ext cx="929734" cy="535035"/>
          </a:xfrm>
          <a:prstGeom prst="rect">
            <a:avLst/>
          </a:prstGeom>
        </p:spPr>
      </p:pic>
      <p:sp>
        <p:nvSpPr>
          <p:cNvPr id="18" name="TextBox 17"/>
          <p:cNvSpPr txBox="1"/>
          <p:nvPr/>
        </p:nvSpPr>
        <p:spPr>
          <a:xfrm>
            <a:off x="6336196" y="5935229"/>
            <a:ext cx="2694969" cy="707886"/>
          </a:xfrm>
          <a:prstGeom prst="rect">
            <a:avLst/>
          </a:prstGeom>
          <a:noFill/>
        </p:spPr>
        <p:txBody>
          <a:bodyPr wrap="none" rtlCol="0">
            <a:spAutoFit/>
          </a:bodyPr>
          <a:lstStyle/>
          <a:p>
            <a:r>
              <a:rPr lang="en-US" sz="4000" b="1" dirty="0" err="1" smtClean="0">
                <a:solidFill>
                  <a:schemeClr val="accent3">
                    <a:lumMod val="50000"/>
                  </a:schemeClr>
                </a:solidFill>
              </a:rPr>
              <a:t>KeYmaera</a:t>
            </a:r>
            <a:endParaRPr lang="en-US" sz="4000" b="1" dirty="0" smtClean="0">
              <a:solidFill>
                <a:schemeClr val="accent3">
                  <a:lumMod val="50000"/>
                </a:schemeClr>
              </a:solidFill>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1775" y="2009775"/>
            <a:ext cx="885825" cy="657225"/>
          </a:xfrm>
          <a:prstGeom prst="rect">
            <a:avLst/>
          </a:prstGeom>
        </p:spPr>
      </p:pic>
    </p:spTree>
    <p:extLst>
      <p:ext uri="{BB962C8B-B14F-4D97-AF65-F5344CB8AC3E}">
        <p14:creationId xmlns:p14="http://schemas.microsoft.com/office/powerpoint/2010/main" val="83017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8229600" cy="1143000"/>
          </a:xfrm>
        </p:spPr>
        <p:txBody>
          <a:bodyPr/>
          <a:lstStyle/>
          <a:p>
            <a:r>
              <a:rPr lang="en-US" dirty="0" smtClean="0"/>
              <a:t>Testing</a:t>
            </a:r>
            <a:endParaRPr lang="en-US" dirty="0"/>
          </a:p>
        </p:txBody>
      </p:sp>
    </p:spTree>
    <p:extLst>
      <p:ext uri="{BB962C8B-B14F-4D97-AF65-F5344CB8AC3E}">
        <p14:creationId xmlns:p14="http://schemas.microsoft.com/office/powerpoint/2010/main" val="2967550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Title 1"/>
          <p:cNvSpPr>
            <a:spLocks noGrp="1"/>
          </p:cNvSpPr>
          <p:nvPr>
            <p:ph type="title" idx="4294967295"/>
          </p:nvPr>
        </p:nvSpPr>
        <p:spPr>
          <a:xfrm>
            <a:off x="228600" y="292100"/>
            <a:ext cx="8293100" cy="774700"/>
          </a:xfrm>
        </p:spPr>
        <p:txBody>
          <a:bodyPr lIns="91440" tIns="45720" rIns="91440" bIns="45720"/>
          <a:lstStyle/>
          <a:p>
            <a:pPr eaLnBrk="1" hangingPunct="1">
              <a:defRPr/>
            </a:pPr>
            <a:r>
              <a:rPr lang="en-US" dirty="0" smtClean="0"/>
              <a:t>Hunting for Security Bugs</a:t>
            </a:r>
          </a:p>
        </p:txBody>
      </p:sp>
      <p:sp>
        <p:nvSpPr>
          <p:cNvPr id="10243" name="Content Placeholder 2"/>
          <p:cNvSpPr>
            <a:spLocks noGrp="1"/>
          </p:cNvSpPr>
          <p:nvPr>
            <p:ph idx="4294967295"/>
          </p:nvPr>
        </p:nvSpPr>
        <p:spPr/>
        <p:txBody>
          <a:bodyPr lIns="91440" tIns="45720" rIns="91440" bIns="45720">
            <a:normAutofit fontScale="85000" lnSpcReduction="10000"/>
          </a:bodyPr>
          <a:lstStyle/>
          <a:p>
            <a:pPr eaLnBrk="1" hangingPunct="1"/>
            <a:r>
              <a:rPr lang="en-US" dirty="0" smtClean="0"/>
              <a:t>Two main techniques used by “black hats”: </a:t>
            </a:r>
          </a:p>
          <a:p>
            <a:pPr lvl="1" eaLnBrk="1" hangingPunct="1"/>
            <a:r>
              <a:rPr lang="en-US" b="1" i="1" dirty="0" smtClean="0">
                <a:solidFill>
                  <a:schemeClr val="accent2">
                    <a:lumMod val="75000"/>
                  </a:schemeClr>
                </a:solidFill>
              </a:rPr>
              <a:t>Code inspection </a:t>
            </a:r>
            <a:r>
              <a:rPr lang="en-US" dirty="0" smtClean="0"/>
              <a:t>(of binaries) and </a:t>
            </a:r>
            <a:r>
              <a:rPr lang="en-US" b="1" i="1" dirty="0" err="1" smtClean="0">
                <a:solidFill>
                  <a:schemeClr val="accent2">
                    <a:lumMod val="75000"/>
                  </a:schemeClr>
                </a:solidFill>
              </a:rPr>
              <a:t>Blackbox</a:t>
            </a:r>
            <a:r>
              <a:rPr lang="en-US" b="1" i="1" dirty="0" smtClean="0">
                <a:solidFill>
                  <a:schemeClr val="accent2">
                    <a:lumMod val="75000"/>
                  </a:schemeClr>
                </a:solidFill>
              </a:rPr>
              <a:t> fuzz testing</a:t>
            </a:r>
          </a:p>
          <a:p>
            <a:pPr eaLnBrk="1" hangingPunct="1"/>
            <a:r>
              <a:rPr lang="en-US" b="1" dirty="0" err="1" smtClean="0"/>
              <a:t>Blackbox</a:t>
            </a:r>
            <a:r>
              <a:rPr lang="en-US" dirty="0" smtClean="0"/>
              <a:t> fuzz testing:</a:t>
            </a:r>
          </a:p>
          <a:p>
            <a:pPr lvl="1" eaLnBrk="1" hangingPunct="1"/>
            <a:r>
              <a:rPr lang="en-US" dirty="0" smtClean="0"/>
              <a:t>A form of </a:t>
            </a:r>
            <a:r>
              <a:rPr lang="en-US" dirty="0" err="1" smtClean="0"/>
              <a:t>blackbox</a:t>
            </a:r>
            <a:r>
              <a:rPr lang="en-US" dirty="0" smtClean="0"/>
              <a:t> random testing</a:t>
            </a:r>
          </a:p>
          <a:p>
            <a:pPr lvl="1" eaLnBrk="1" hangingPunct="1"/>
            <a:r>
              <a:rPr lang="en-US" dirty="0" smtClean="0"/>
              <a:t>Randomly </a:t>
            </a:r>
            <a:r>
              <a:rPr lang="en-US" dirty="0" smtClean="0">
                <a:solidFill>
                  <a:schemeClr val="accent2"/>
                </a:solidFill>
              </a:rPr>
              <a:t>fuzz</a:t>
            </a:r>
            <a:r>
              <a:rPr lang="en-US" dirty="0" smtClean="0"/>
              <a:t> (=modify) a well-formed input</a:t>
            </a:r>
          </a:p>
          <a:p>
            <a:pPr lvl="1" eaLnBrk="1" hangingPunct="1"/>
            <a:r>
              <a:rPr lang="en-US" dirty="0" smtClean="0"/>
              <a:t>Grammar-based </a:t>
            </a:r>
            <a:r>
              <a:rPr lang="en-US" dirty="0" err="1" smtClean="0"/>
              <a:t>fuzzing</a:t>
            </a:r>
            <a:r>
              <a:rPr lang="en-US" dirty="0" smtClean="0"/>
              <a:t>: rules that encode how to fuzz</a:t>
            </a:r>
          </a:p>
          <a:p>
            <a:pPr eaLnBrk="1" hangingPunct="1"/>
            <a:r>
              <a:rPr lang="en-US" b="1" dirty="0" smtClean="0"/>
              <a:t>Heavily</a:t>
            </a:r>
            <a:r>
              <a:rPr lang="en-US" dirty="0" smtClean="0"/>
              <a:t> used in security testing</a:t>
            </a:r>
          </a:p>
          <a:p>
            <a:pPr lvl="1"/>
            <a:r>
              <a:rPr lang="en-US" dirty="0" smtClean="0"/>
              <a:t>At MS: various internal tools </a:t>
            </a:r>
          </a:p>
          <a:p>
            <a:pPr lvl="1" eaLnBrk="1" hangingPunct="1"/>
            <a:r>
              <a:rPr lang="en-US" dirty="0" smtClean="0"/>
              <a:t>Conceptually simple yet effective in practice…</a:t>
            </a:r>
          </a:p>
          <a:p>
            <a:pPr lvl="2"/>
            <a:r>
              <a:rPr lang="en-US" dirty="0" smtClean="0"/>
              <a:t>Has been instrumental in weeding out 1000’s of bugs during development and test</a:t>
            </a:r>
          </a:p>
          <a:p>
            <a:pPr eaLnBrk="1" hangingPunct="1"/>
            <a:endParaRPr lang="en-US" dirty="0" smtClean="0"/>
          </a:p>
        </p:txBody>
      </p:sp>
      <p:pic>
        <p:nvPicPr>
          <p:cNvPr id="4" name="Picture 3" descr="blackhat.jpg"/>
          <p:cNvPicPr>
            <a:picLocks noChangeAspect="1"/>
          </p:cNvPicPr>
          <p:nvPr/>
        </p:nvPicPr>
        <p:blipFill>
          <a:blip r:embed="rId2"/>
          <a:stretch>
            <a:fillRect/>
          </a:stretch>
        </p:blipFill>
        <p:spPr>
          <a:xfrm>
            <a:off x="5943600" y="1143000"/>
            <a:ext cx="490062" cy="533401"/>
          </a:xfrm>
          <a:prstGeom prst="rect">
            <a:avLst/>
          </a:prstGeom>
        </p:spPr>
      </p:pic>
      <p:sp>
        <p:nvSpPr>
          <p:cNvPr id="2" name="TextBox 1"/>
          <p:cNvSpPr txBox="1"/>
          <p:nvPr/>
        </p:nvSpPr>
        <p:spPr>
          <a:xfrm>
            <a:off x="1131516" y="2524353"/>
            <a:ext cx="6856364" cy="2677656"/>
          </a:xfrm>
          <a:prstGeom prst="rect">
            <a:avLst/>
          </a:prstGeom>
          <a:noFill/>
        </p:spPr>
        <p:txBody>
          <a:bodyPr wrap="none" rtlCol="0">
            <a:spAutoFit/>
          </a:bodyPr>
          <a:lstStyle/>
          <a:p>
            <a:pPr algn="ctr" defTabSz="912813" fontAlgn="base">
              <a:spcBef>
                <a:spcPct val="0"/>
              </a:spcBef>
              <a:spcAft>
                <a:spcPct val="0"/>
              </a:spcAft>
            </a:pPr>
            <a:r>
              <a:rPr lang="en-US" sz="2800" dirty="0" smtClean="0">
                <a:solidFill>
                  <a:prstClr val="black"/>
                </a:solidFill>
                <a:latin typeface="Arial" charset="0"/>
              </a:rPr>
              <a:t>Old introduction slide to SAGE &amp; </a:t>
            </a:r>
            <a:r>
              <a:rPr lang="en-US" sz="2800" dirty="0" err="1" smtClean="0">
                <a:solidFill>
                  <a:prstClr val="black"/>
                </a:solidFill>
                <a:latin typeface="Arial" charset="0"/>
              </a:rPr>
              <a:t>Pex</a:t>
            </a:r>
            <a:endParaRPr lang="en-US" sz="2800" dirty="0" smtClean="0">
              <a:solidFill>
                <a:prstClr val="black"/>
              </a:solidFill>
              <a:latin typeface="Arial" charset="0"/>
            </a:endParaRPr>
          </a:p>
          <a:p>
            <a:pPr algn="ctr" defTabSz="912813" fontAlgn="base">
              <a:spcBef>
                <a:spcPct val="0"/>
              </a:spcBef>
              <a:spcAft>
                <a:spcPct val="0"/>
              </a:spcAft>
            </a:pPr>
            <a:endParaRPr lang="en-US" sz="2800" dirty="0">
              <a:solidFill>
                <a:prstClr val="black"/>
              </a:solidFill>
              <a:latin typeface="Arial" charset="0"/>
            </a:endParaRPr>
          </a:p>
          <a:p>
            <a:pPr algn="ctr" defTabSz="912813" fontAlgn="base">
              <a:spcBef>
                <a:spcPct val="0"/>
              </a:spcBef>
              <a:spcAft>
                <a:spcPct val="0"/>
              </a:spcAft>
            </a:pPr>
            <a:r>
              <a:rPr lang="en-US" sz="2800" dirty="0" smtClean="0">
                <a:solidFill>
                  <a:prstClr val="black"/>
                </a:solidFill>
                <a:latin typeface="Arial" charset="0"/>
              </a:rPr>
              <a:t>State today: </a:t>
            </a:r>
          </a:p>
          <a:p>
            <a:pPr algn="ctr" defTabSz="912813" fontAlgn="base">
              <a:spcBef>
                <a:spcPct val="0"/>
              </a:spcBef>
              <a:spcAft>
                <a:spcPct val="0"/>
              </a:spcAft>
            </a:pPr>
            <a:endParaRPr lang="en-US" sz="2800" dirty="0">
              <a:solidFill>
                <a:prstClr val="black"/>
              </a:solidFill>
              <a:latin typeface="Arial" charset="0"/>
            </a:endParaRPr>
          </a:p>
          <a:p>
            <a:pPr algn="ctr" defTabSz="912813" fontAlgn="base">
              <a:spcBef>
                <a:spcPct val="0"/>
              </a:spcBef>
              <a:spcAft>
                <a:spcPct val="0"/>
              </a:spcAft>
            </a:pPr>
            <a:r>
              <a:rPr lang="en-US" sz="2800" dirty="0" err="1" smtClean="0">
                <a:solidFill>
                  <a:prstClr val="black"/>
                </a:solidFill>
                <a:latin typeface="Arial" charset="0"/>
              </a:rPr>
              <a:t>Pex</a:t>
            </a:r>
            <a:r>
              <a:rPr lang="en-US" sz="2800" dirty="0" smtClean="0">
                <a:solidFill>
                  <a:prstClr val="black"/>
                </a:solidFill>
                <a:latin typeface="Arial" charset="0"/>
              </a:rPr>
              <a:t> is mature &amp; Moles in VS2012</a:t>
            </a:r>
          </a:p>
          <a:p>
            <a:pPr algn="ctr" defTabSz="912813" fontAlgn="base">
              <a:spcBef>
                <a:spcPct val="0"/>
              </a:spcBef>
              <a:spcAft>
                <a:spcPct val="0"/>
              </a:spcAft>
            </a:pPr>
            <a:r>
              <a:rPr lang="en-US" sz="2800" dirty="0" smtClean="0">
                <a:solidFill>
                  <a:prstClr val="black"/>
                </a:solidFill>
                <a:latin typeface="Arial" charset="0"/>
              </a:rPr>
              <a:t>SAGE actively used internally at Microsoft</a:t>
            </a:r>
            <a:endParaRPr lang="en-US" sz="2800" dirty="0">
              <a:solidFill>
                <a:prstClr val="black"/>
              </a:solidFill>
              <a:latin typeface="Arial" charset="0"/>
            </a:endParaRPr>
          </a:p>
        </p:txBody>
      </p:sp>
    </p:spTree>
    <p:extLst>
      <p:ext uri="{BB962C8B-B14F-4D97-AF65-F5344CB8AC3E}">
        <p14:creationId xmlns:p14="http://schemas.microsoft.com/office/powerpoint/2010/main" val="208167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0243">
                                            <p:txEl>
                                              <p:pRg st="0" end="0"/>
                                            </p:txEl>
                                          </p:spTgt>
                                        </p:tgtEl>
                                        <p:attrNameLst>
                                          <p:attrName>ppt_w</p:attrName>
                                        </p:attrNameLst>
                                      </p:cBhvr>
                                      <p:tavLst>
                                        <p:tav tm="0">
                                          <p:val>
                                            <p:strVal val="ppt_w"/>
                                          </p:val>
                                        </p:tav>
                                        <p:tav tm="100000">
                                          <p:val>
                                            <p:fltVal val="0"/>
                                          </p:val>
                                        </p:tav>
                                      </p:tavLst>
                                    </p:anim>
                                    <p:anim calcmode="lin" valueType="num">
                                      <p:cBhvr>
                                        <p:cTn id="7" dur="500"/>
                                        <p:tgtEl>
                                          <p:spTgt spid="1024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10243">
                                            <p:txEl>
                                              <p:pRg st="0" end="0"/>
                                            </p:txEl>
                                          </p:spTgt>
                                        </p:tgtEl>
                                      </p:cBhvr>
                                    </p:animEffect>
                                    <p:set>
                                      <p:cBhvr>
                                        <p:cTn id="9" dur="1" fill="hold">
                                          <p:stCondLst>
                                            <p:cond delay="499"/>
                                          </p:stCondLst>
                                        </p:cTn>
                                        <p:tgtEl>
                                          <p:spTgt spid="10243">
                                            <p:txEl>
                                              <p:pRg st="0" end="0"/>
                                            </p:txEl>
                                          </p:spTgt>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10243">
                                            <p:txEl>
                                              <p:pRg st="1" end="1"/>
                                            </p:txEl>
                                          </p:spTgt>
                                        </p:tgtEl>
                                        <p:attrNameLst>
                                          <p:attrName>ppt_w</p:attrName>
                                        </p:attrNameLst>
                                      </p:cBhvr>
                                      <p:tavLst>
                                        <p:tav tm="0">
                                          <p:val>
                                            <p:strVal val="ppt_w"/>
                                          </p:val>
                                        </p:tav>
                                        <p:tav tm="100000">
                                          <p:val>
                                            <p:fltVal val="0"/>
                                          </p:val>
                                        </p:tav>
                                      </p:tavLst>
                                    </p:anim>
                                    <p:anim calcmode="lin" valueType="num">
                                      <p:cBhvr>
                                        <p:cTn id="12" dur="500"/>
                                        <p:tgtEl>
                                          <p:spTgt spid="10243">
                                            <p:txEl>
                                              <p:pRg st="1" end="1"/>
                                            </p:txEl>
                                          </p:spTgt>
                                        </p:tgtEl>
                                        <p:attrNameLst>
                                          <p:attrName>ppt_h</p:attrName>
                                        </p:attrNameLst>
                                      </p:cBhvr>
                                      <p:tavLst>
                                        <p:tav tm="0">
                                          <p:val>
                                            <p:strVal val="ppt_h"/>
                                          </p:val>
                                        </p:tav>
                                        <p:tav tm="100000">
                                          <p:val>
                                            <p:fltVal val="0"/>
                                          </p:val>
                                        </p:tav>
                                      </p:tavLst>
                                    </p:anim>
                                    <p:animEffect transition="out" filter="fade">
                                      <p:cBhvr>
                                        <p:cTn id="13" dur="500"/>
                                        <p:tgtEl>
                                          <p:spTgt spid="10243">
                                            <p:txEl>
                                              <p:pRg st="1" end="1"/>
                                            </p:txEl>
                                          </p:spTgt>
                                        </p:tgtEl>
                                      </p:cBhvr>
                                    </p:animEffect>
                                    <p:set>
                                      <p:cBhvr>
                                        <p:cTn id="14" dur="1" fill="hold">
                                          <p:stCondLst>
                                            <p:cond delay="499"/>
                                          </p:stCondLst>
                                        </p:cTn>
                                        <p:tgtEl>
                                          <p:spTgt spid="10243">
                                            <p:txEl>
                                              <p:pRg st="1" end="1"/>
                                            </p:txEl>
                                          </p:spTgt>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10243">
                                            <p:txEl>
                                              <p:pRg st="2" end="2"/>
                                            </p:txEl>
                                          </p:spTgt>
                                        </p:tgtEl>
                                        <p:attrNameLst>
                                          <p:attrName>ppt_w</p:attrName>
                                        </p:attrNameLst>
                                      </p:cBhvr>
                                      <p:tavLst>
                                        <p:tav tm="0">
                                          <p:val>
                                            <p:strVal val="ppt_w"/>
                                          </p:val>
                                        </p:tav>
                                        <p:tav tm="100000">
                                          <p:val>
                                            <p:fltVal val="0"/>
                                          </p:val>
                                        </p:tav>
                                      </p:tavLst>
                                    </p:anim>
                                    <p:anim calcmode="lin" valueType="num">
                                      <p:cBhvr>
                                        <p:cTn id="17" dur="500"/>
                                        <p:tgtEl>
                                          <p:spTgt spid="10243">
                                            <p:txEl>
                                              <p:pRg st="2" end="2"/>
                                            </p:txEl>
                                          </p:spTgt>
                                        </p:tgtEl>
                                        <p:attrNameLst>
                                          <p:attrName>ppt_h</p:attrName>
                                        </p:attrNameLst>
                                      </p:cBhvr>
                                      <p:tavLst>
                                        <p:tav tm="0">
                                          <p:val>
                                            <p:strVal val="ppt_h"/>
                                          </p:val>
                                        </p:tav>
                                        <p:tav tm="100000">
                                          <p:val>
                                            <p:fltVal val="0"/>
                                          </p:val>
                                        </p:tav>
                                      </p:tavLst>
                                    </p:anim>
                                    <p:animEffect transition="out" filter="fade">
                                      <p:cBhvr>
                                        <p:cTn id="18" dur="500"/>
                                        <p:tgtEl>
                                          <p:spTgt spid="10243">
                                            <p:txEl>
                                              <p:pRg st="2" end="2"/>
                                            </p:txEl>
                                          </p:spTgt>
                                        </p:tgtEl>
                                      </p:cBhvr>
                                    </p:animEffect>
                                    <p:set>
                                      <p:cBhvr>
                                        <p:cTn id="19" dur="1" fill="hold">
                                          <p:stCondLst>
                                            <p:cond delay="499"/>
                                          </p:stCondLst>
                                        </p:cTn>
                                        <p:tgtEl>
                                          <p:spTgt spid="10243">
                                            <p:txEl>
                                              <p:pRg st="2" end="2"/>
                                            </p:txEl>
                                          </p:spTgt>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500"/>
                                        <p:tgtEl>
                                          <p:spTgt spid="10243">
                                            <p:txEl>
                                              <p:pRg st="3" end="3"/>
                                            </p:txEl>
                                          </p:spTgt>
                                        </p:tgtEl>
                                        <p:attrNameLst>
                                          <p:attrName>ppt_w</p:attrName>
                                        </p:attrNameLst>
                                      </p:cBhvr>
                                      <p:tavLst>
                                        <p:tav tm="0">
                                          <p:val>
                                            <p:strVal val="ppt_w"/>
                                          </p:val>
                                        </p:tav>
                                        <p:tav tm="100000">
                                          <p:val>
                                            <p:fltVal val="0"/>
                                          </p:val>
                                        </p:tav>
                                      </p:tavLst>
                                    </p:anim>
                                    <p:anim calcmode="lin" valueType="num">
                                      <p:cBhvr>
                                        <p:cTn id="22" dur="500"/>
                                        <p:tgtEl>
                                          <p:spTgt spid="10243">
                                            <p:txEl>
                                              <p:pRg st="3" end="3"/>
                                            </p:txEl>
                                          </p:spTgt>
                                        </p:tgtEl>
                                        <p:attrNameLst>
                                          <p:attrName>ppt_h</p:attrName>
                                        </p:attrNameLst>
                                      </p:cBhvr>
                                      <p:tavLst>
                                        <p:tav tm="0">
                                          <p:val>
                                            <p:strVal val="ppt_h"/>
                                          </p:val>
                                        </p:tav>
                                        <p:tav tm="100000">
                                          <p:val>
                                            <p:fltVal val="0"/>
                                          </p:val>
                                        </p:tav>
                                      </p:tavLst>
                                    </p:anim>
                                    <p:animEffect transition="out" filter="fade">
                                      <p:cBhvr>
                                        <p:cTn id="23" dur="500"/>
                                        <p:tgtEl>
                                          <p:spTgt spid="10243">
                                            <p:txEl>
                                              <p:pRg st="3" end="3"/>
                                            </p:txEl>
                                          </p:spTgt>
                                        </p:tgtEl>
                                      </p:cBhvr>
                                    </p:animEffect>
                                    <p:set>
                                      <p:cBhvr>
                                        <p:cTn id="24" dur="1" fill="hold">
                                          <p:stCondLst>
                                            <p:cond delay="499"/>
                                          </p:stCondLst>
                                        </p:cTn>
                                        <p:tgtEl>
                                          <p:spTgt spid="10243">
                                            <p:txEl>
                                              <p:pRg st="3" end="3"/>
                                            </p:txEl>
                                          </p:spTgt>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500"/>
                                        <p:tgtEl>
                                          <p:spTgt spid="10243">
                                            <p:txEl>
                                              <p:pRg st="4" end="4"/>
                                            </p:txEl>
                                          </p:spTgt>
                                        </p:tgtEl>
                                        <p:attrNameLst>
                                          <p:attrName>ppt_w</p:attrName>
                                        </p:attrNameLst>
                                      </p:cBhvr>
                                      <p:tavLst>
                                        <p:tav tm="0">
                                          <p:val>
                                            <p:strVal val="ppt_w"/>
                                          </p:val>
                                        </p:tav>
                                        <p:tav tm="100000">
                                          <p:val>
                                            <p:fltVal val="0"/>
                                          </p:val>
                                        </p:tav>
                                      </p:tavLst>
                                    </p:anim>
                                    <p:anim calcmode="lin" valueType="num">
                                      <p:cBhvr>
                                        <p:cTn id="27" dur="500"/>
                                        <p:tgtEl>
                                          <p:spTgt spid="10243">
                                            <p:txEl>
                                              <p:pRg st="4" end="4"/>
                                            </p:txEl>
                                          </p:spTgt>
                                        </p:tgtEl>
                                        <p:attrNameLst>
                                          <p:attrName>ppt_h</p:attrName>
                                        </p:attrNameLst>
                                      </p:cBhvr>
                                      <p:tavLst>
                                        <p:tav tm="0">
                                          <p:val>
                                            <p:strVal val="ppt_h"/>
                                          </p:val>
                                        </p:tav>
                                        <p:tav tm="100000">
                                          <p:val>
                                            <p:fltVal val="0"/>
                                          </p:val>
                                        </p:tav>
                                      </p:tavLst>
                                    </p:anim>
                                    <p:animEffect transition="out" filter="fade">
                                      <p:cBhvr>
                                        <p:cTn id="28" dur="500"/>
                                        <p:tgtEl>
                                          <p:spTgt spid="10243">
                                            <p:txEl>
                                              <p:pRg st="4" end="4"/>
                                            </p:txEl>
                                          </p:spTgt>
                                        </p:tgtEl>
                                      </p:cBhvr>
                                    </p:animEffect>
                                    <p:set>
                                      <p:cBhvr>
                                        <p:cTn id="29" dur="1" fill="hold">
                                          <p:stCondLst>
                                            <p:cond delay="499"/>
                                          </p:stCondLst>
                                        </p:cTn>
                                        <p:tgtEl>
                                          <p:spTgt spid="10243">
                                            <p:txEl>
                                              <p:pRg st="4" end="4"/>
                                            </p:txEl>
                                          </p:spTgt>
                                        </p:tgtEl>
                                        <p:attrNameLst>
                                          <p:attrName>style.visibility</p:attrName>
                                        </p:attrNameLst>
                                      </p:cBhvr>
                                      <p:to>
                                        <p:strVal val="hidden"/>
                                      </p:to>
                                    </p:set>
                                  </p:childTnLst>
                                </p:cTn>
                              </p:par>
                              <p:par>
                                <p:cTn id="30" presetID="53" presetClass="exit" presetSubtype="32" fill="hold" grpId="0" nodeType="withEffect">
                                  <p:stCondLst>
                                    <p:cond delay="0"/>
                                  </p:stCondLst>
                                  <p:childTnLst>
                                    <p:anim calcmode="lin" valueType="num">
                                      <p:cBhvr>
                                        <p:cTn id="31" dur="500"/>
                                        <p:tgtEl>
                                          <p:spTgt spid="10243">
                                            <p:txEl>
                                              <p:pRg st="5" end="5"/>
                                            </p:txEl>
                                          </p:spTgt>
                                        </p:tgtEl>
                                        <p:attrNameLst>
                                          <p:attrName>ppt_w</p:attrName>
                                        </p:attrNameLst>
                                      </p:cBhvr>
                                      <p:tavLst>
                                        <p:tav tm="0">
                                          <p:val>
                                            <p:strVal val="ppt_w"/>
                                          </p:val>
                                        </p:tav>
                                        <p:tav tm="100000">
                                          <p:val>
                                            <p:fltVal val="0"/>
                                          </p:val>
                                        </p:tav>
                                      </p:tavLst>
                                    </p:anim>
                                    <p:anim calcmode="lin" valueType="num">
                                      <p:cBhvr>
                                        <p:cTn id="32" dur="500"/>
                                        <p:tgtEl>
                                          <p:spTgt spid="10243">
                                            <p:txEl>
                                              <p:pRg st="5" end="5"/>
                                            </p:txEl>
                                          </p:spTgt>
                                        </p:tgtEl>
                                        <p:attrNameLst>
                                          <p:attrName>ppt_h</p:attrName>
                                        </p:attrNameLst>
                                      </p:cBhvr>
                                      <p:tavLst>
                                        <p:tav tm="0">
                                          <p:val>
                                            <p:strVal val="ppt_h"/>
                                          </p:val>
                                        </p:tav>
                                        <p:tav tm="100000">
                                          <p:val>
                                            <p:fltVal val="0"/>
                                          </p:val>
                                        </p:tav>
                                      </p:tavLst>
                                    </p:anim>
                                    <p:animEffect transition="out" filter="fade">
                                      <p:cBhvr>
                                        <p:cTn id="33" dur="500"/>
                                        <p:tgtEl>
                                          <p:spTgt spid="10243">
                                            <p:txEl>
                                              <p:pRg st="5" end="5"/>
                                            </p:txEl>
                                          </p:spTgt>
                                        </p:tgtEl>
                                      </p:cBhvr>
                                    </p:animEffect>
                                    <p:set>
                                      <p:cBhvr>
                                        <p:cTn id="34" dur="1" fill="hold">
                                          <p:stCondLst>
                                            <p:cond delay="499"/>
                                          </p:stCondLst>
                                        </p:cTn>
                                        <p:tgtEl>
                                          <p:spTgt spid="10243">
                                            <p:txEl>
                                              <p:pRg st="5" end="5"/>
                                            </p:txEl>
                                          </p:spTgt>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500"/>
                                        <p:tgtEl>
                                          <p:spTgt spid="10243">
                                            <p:txEl>
                                              <p:pRg st="6" end="6"/>
                                            </p:txEl>
                                          </p:spTgt>
                                        </p:tgtEl>
                                        <p:attrNameLst>
                                          <p:attrName>ppt_w</p:attrName>
                                        </p:attrNameLst>
                                      </p:cBhvr>
                                      <p:tavLst>
                                        <p:tav tm="0">
                                          <p:val>
                                            <p:strVal val="ppt_w"/>
                                          </p:val>
                                        </p:tav>
                                        <p:tav tm="100000">
                                          <p:val>
                                            <p:fltVal val="0"/>
                                          </p:val>
                                        </p:tav>
                                      </p:tavLst>
                                    </p:anim>
                                    <p:anim calcmode="lin" valueType="num">
                                      <p:cBhvr>
                                        <p:cTn id="37" dur="500"/>
                                        <p:tgtEl>
                                          <p:spTgt spid="10243">
                                            <p:txEl>
                                              <p:pRg st="6" end="6"/>
                                            </p:txEl>
                                          </p:spTgt>
                                        </p:tgtEl>
                                        <p:attrNameLst>
                                          <p:attrName>ppt_h</p:attrName>
                                        </p:attrNameLst>
                                      </p:cBhvr>
                                      <p:tavLst>
                                        <p:tav tm="0">
                                          <p:val>
                                            <p:strVal val="ppt_h"/>
                                          </p:val>
                                        </p:tav>
                                        <p:tav tm="100000">
                                          <p:val>
                                            <p:fltVal val="0"/>
                                          </p:val>
                                        </p:tav>
                                      </p:tavLst>
                                    </p:anim>
                                    <p:animEffect transition="out" filter="fade">
                                      <p:cBhvr>
                                        <p:cTn id="38" dur="500"/>
                                        <p:tgtEl>
                                          <p:spTgt spid="10243">
                                            <p:txEl>
                                              <p:pRg st="6" end="6"/>
                                            </p:txEl>
                                          </p:spTgt>
                                        </p:tgtEl>
                                      </p:cBhvr>
                                    </p:animEffect>
                                    <p:set>
                                      <p:cBhvr>
                                        <p:cTn id="39" dur="1" fill="hold">
                                          <p:stCondLst>
                                            <p:cond delay="499"/>
                                          </p:stCondLst>
                                        </p:cTn>
                                        <p:tgtEl>
                                          <p:spTgt spid="10243">
                                            <p:txEl>
                                              <p:pRg st="6" end="6"/>
                                            </p:txEl>
                                          </p:spTgt>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500"/>
                                        <p:tgtEl>
                                          <p:spTgt spid="10243">
                                            <p:txEl>
                                              <p:pRg st="8" end="8"/>
                                            </p:txEl>
                                          </p:spTgt>
                                        </p:tgtEl>
                                        <p:attrNameLst>
                                          <p:attrName>ppt_w</p:attrName>
                                        </p:attrNameLst>
                                      </p:cBhvr>
                                      <p:tavLst>
                                        <p:tav tm="0">
                                          <p:val>
                                            <p:strVal val="ppt_w"/>
                                          </p:val>
                                        </p:tav>
                                        <p:tav tm="100000">
                                          <p:val>
                                            <p:fltVal val="0"/>
                                          </p:val>
                                        </p:tav>
                                      </p:tavLst>
                                    </p:anim>
                                    <p:anim calcmode="lin" valueType="num">
                                      <p:cBhvr>
                                        <p:cTn id="42" dur="500"/>
                                        <p:tgtEl>
                                          <p:spTgt spid="10243">
                                            <p:txEl>
                                              <p:pRg st="8" end="8"/>
                                            </p:txEl>
                                          </p:spTgt>
                                        </p:tgtEl>
                                        <p:attrNameLst>
                                          <p:attrName>ppt_h</p:attrName>
                                        </p:attrNameLst>
                                      </p:cBhvr>
                                      <p:tavLst>
                                        <p:tav tm="0">
                                          <p:val>
                                            <p:strVal val="ppt_h"/>
                                          </p:val>
                                        </p:tav>
                                        <p:tav tm="100000">
                                          <p:val>
                                            <p:fltVal val="0"/>
                                          </p:val>
                                        </p:tav>
                                      </p:tavLst>
                                    </p:anim>
                                    <p:animEffect transition="out" filter="fade">
                                      <p:cBhvr>
                                        <p:cTn id="43" dur="500"/>
                                        <p:tgtEl>
                                          <p:spTgt spid="10243">
                                            <p:txEl>
                                              <p:pRg st="8" end="8"/>
                                            </p:txEl>
                                          </p:spTgt>
                                        </p:tgtEl>
                                      </p:cBhvr>
                                    </p:animEffect>
                                    <p:set>
                                      <p:cBhvr>
                                        <p:cTn id="44" dur="1" fill="hold">
                                          <p:stCondLst>
                                            <p:cond delay="499"/>
                                          </p:stCondLst>
                                        </p:cTn>
                                        <p:tgtEl>
                                          <p:spTgt spid="10243">
                                            <p:txEl>
                                              <p:pRg st="8" end="8"/>
                                            </p:txEl>
                                          </p:spTgt>
                                        </p:tgtEl>
                                        <p:attrNameLst>
                                          <p:attrName>style.visibility</p:attrName>
                                        </p:attrNameLst>
                                      </p:cBhvr>
                                      <p:to>
                                        <p:strVal val="hidden"/>
                                      </p:to>
                                    </p:set>
                                  </p:childTnLst>
                                </p:cTn>
                              </p:par>
                              <p:par>
                                <p:cTn id="45" presetID="53" presetClass="exit" presetSubtype="32" fill="hold" grpId="0" nodeType="withEffect">
                                  <p:stCondLst>
                                    <p:cond delay="0"/>
                                  </p:stCondLst>
                                  <p:childTnLst>
                                    <p:anim calcmode="lin" valueType="num">
                                      <p:cBhvr>
                                        <p:cTn id="46" dur="500"/>
                                        <p:tgtEl>
                                          <p:spTgt spid="10243">
                                            <p:txEl>
                                              <p:pRg st="7" end="7"/>
                                            </p:txEl>
                                          </p:spTgt>
                                        </p:tgtEl>
                                        <p:attrNameLst>
                                          <p:attrName>ppt_w</p:attrName>
                                        </p:attrNameLst>
                                      </p:cBhvr>
                                      <p:tavLst>
                                        <p:tav tm="0">
                                          <p:val>
                                            <p:strVal val="ppt_w"/>
                                          </p:val>
                                        </p:tav>
                                        <p:tav tm="100000">
                                          <p:val>
                                            <p:fltVal val="0"/>
                                          </p:val>
                                        </p:tav>
                                      </p:tavLst>
                                    </p:anim>
                                    <p:anim calcmode="lin" valueType="num">
                                      <p:cBhvr>
                                        <p:cTn id="47" dur="500"/>
                                        <p:tgtEl>
                                          <p:spTgt spid="10243">
                                            <p:txEl>
                                              <p:pRg st="7" end="7"/>
                                            </p:txEl>
                                          </p:spTgt>
                                        </p:tgtEl>
                                        <p:attrNameLst>
                                          <p:attrName>ppt_h</p:attrName>
                                        </p:attrNameLst>
                                      </p:cBhvr>
                                      <p:tavLst>
                                        <p:tav tm="0">
                                          <p:val>
                                            <p:strVal val="ppt_h"/>
                                          </p:val>
                                        </p:tav>
                                        <p:tav tm="100000">
                                          <p:val>
                                            <p:fltVal val="0"/>
                                          </p:val>
                                        </p:tav>
                                      </p:tavLst>
                                    </p:anim>
                                    <p:animEffect transition="out" filter="fade">
                                      <p:cBhvr>
                                        <p:cTn id="48" dur="500"/>
                                        <p:tgtEl>
                                          <p:spTgt spid="10243">
                                            <p:txEl>
                                              <p:pRg st="7" end="7"/>
                                            </p:txEl>
                                          </p:spTgt>
                                        </p:tgtEl>
                                      </p:cBhvr>
                                    </p:animEffect>
                                    <p:set>
                                      <p:cBhvr>
                                        <p:cTn id="49" dur="1" fill="hold">
                                          <p:stCondLst>
                                            <p:cond delay="499"/>
                                          </p:stCondLst>
                                        </p:cTn>
                                        <p:tgtEl>
                                          <p:spTgt spid="10243">
                                            <p:txEl>
                                              <p:pRg st="7" end="7"/>
                                            </p:txEl>
                                          </p:spTgt>
                                        </p:tgtEl>
                                        <p:attrNameLst>
                                          <p:attrName>style.visibility</p:attrName>
                                        </p:attrNameLst>
                                      </p:cBhvr>
                                      <p:to>
                                        <p:strVal val="hidden"/>
                                      </p:to>
                                    </p:set>
                                  </p:childTnLst>
                                </p:cTn>
                              </p:par>
                              <p:par>
                                <p:cTn id="50" presetID="53" presetClass="exit" presetSubtype="32" fill="hold" grpId="0" nodeType="withEffect">
                                  <p:stCondLst>
                                    <p:cond delay="0"/>
                                  </p:stCondLst>
                                  <p:childTnLst>
                                    <p:anim calcmode="lin" valueType="num">
                                      <p:cBhvr>
                                        <p:cTn id="51" dur="500"/>
                                        <p:tgtEl>
                                          <p:spTgt spid="10243">
                                            <p:txEl>
                                              <p:pRg st="9" end="9"/>
                                            </p:txEl>
                                          </p:spTgt>
                                        </p:tgtEl>
                                        <p:attrNameLst>
                                          <p:attrName>ppt_w</p:attrName>
                                        </p:attrNameLst>
                                      </p:cBhvr>
                                      <p:tavLst>
                                        <p:tav tm="0">
                                          <p:val>
                                            <p:strVal val="ppt_w"/>
                                          </p:val>
                                        </p:tav>
                                        <p:tav tm="100000">
                                          <p:val>
                                            <p:fltVal val="0"/>
                                          </p:val>
                                        </p:tav>
                                      </p:tavLst>
                                    </p:anim>
                                    <p:anim calcmode="lin" valueType="num">
                                      <p:cBhvr>
                                        <p:cTn id="52" dur="500"/>
                                        <p:tgtEl>
                                          <p:spTgt spid="10243">
                                            <p:txEl>
                                              <p:pRg st="9" end="9"/>
                                            </p:txEl>
                                          </p:spTgt>
                                        </p:tgtEl>
                                        <p:attrNameLst>
                                          <p:attrName>ppt_h</p:attrName>
                                        </p:attrNameLst>
                                      </p:cBhvr>
                                      <p:tavLst>
                                        <p:tav tm="0">
                                          <p:val>
                                            <p:strVal val="ppt_h"/>
                                          </p:val>
                                        </p:tav>
                                        <p:tav tm="100000">
                                          <p:val>
                                            <p:fltVal val="0"/>
                                          </p:val>
                                        </p:tav>
                                      </p:tavLst>
                                    </p:anim>
                                    <p:animEffect transition="out" filter="fade">
                                      <p:cBhvr>
                                        <p:cTn id="53" dur="500"/>
                                        <p:tgtEl>
                                          <p:spTgt spid="10243">
                                            <p:txEl>
                                              <p:pRg st="9" end="9"/>
                                            </p:txEl>
                                          </p:spTgt>
                                        </p:tgtEl>
                                      </p:cBhvr>
                                    </p:animEffect>
                                    <p:set>
                                      <p:cBhvr>
                                        <p:cTn id="54" dur="1" fill="hold">
                                          <p:stCondLst>
                                            <p:cond delay="499"/>
                                          </p:stCondLst>
                                        </p:cTn>
                                        <p:tgtEl>
                                          <p:spTgt spid="10243">
                                            <p:txEl>
                                              <p:pRg st="9" end="9"/>
                                            </p:txEl>
                                          </p:spTgt>
                                        </p:tgtEl>
                                        <p:attrNameLst>
                                          <p:attrName>style.visibility</p:attrName>
                                        </p:attrNameLst>
                                      </p:cBhvr>
                                      <p:to>
                                        <p:strVal val="hidden"/>
                                      </p:to>
                                    </p:set>
                                  </p:childTnLst>
                                </p:cTn>
                              </p:par>
                              <p:par>
                                <p:cTn id="55" presetID="2" presetClass="exit" presetSubtype="3" fill="hold" nodeType="withEffect">
                                  <p:stCondLst>
                                    <p:cond delay="0"/>
                                  </p:stCondLst>
                                  <p:childTnLst>
                                    <p:anim calcmode="lin" valueType="num">
                                      <p:cBhvr additive="base">
                                        <p:cTn id="56" dur="500"/>
                                        <p:tgtEl>
                                          <p:spTgt spid="4"/>
                                        </p:tgtEl>
                                        <p:attrNameLst>
                                          <p:attrName>ppt_x</p:attrName>
                                        </p:attrNameLst>
                                      </p:cBhvr>
                                      <p:tavLst>
                                        <p:tav tm="0">
                                          <p:val>
                                            <p:strVal val="ppt_x"/>
                                          </p:val>
                                        </p:tav>
                                        <p:tav tm="100000">
                                          <p:val>
                                            <p:strVal val="1+ppt_w/2"/>
                                          </p:val>
                                        </p:tav>
                                      </p:tavLst>
                                    </p:anim>
                                    <p:anim calcmode="lin" valueType="num">
                                      <p:cBhvr additive="base">
                                        <p:cTn id="57" dur="500"/>
                                        <p:tgtEl>
                                          <p:spTgt spid="4"/>
                                        </p:tgtEl>
                                        <p:attrNameLst>
                                          <p:attrName>ppt_y</p:attrName>
                                        </p:attrNameLst>
                                      </p:cBhvr>
                                      <p:tavLst>
                                        <p:tav tm="0">
                                          <p:val>
                                            <p:strVal val="ppt_y"/>
                                          </p:val>
                                        </p:tav>
                                        <p:tav tm="100000">
                                          <p:val>
                                            <p:strVal val="0-ppt_h/2"/>
                                          </p:val>
                                        </p:tav>
                                      </p:tavLst>
                                    </p:anim>
                                    <p:set>
                                      <p:cBhvr>
                                        <p:cTn id="58" dur="1" fill="hold">
                                          <p:stCondLst>
                                            <p:cond delay="499"/>
                                          </p:stCondLst>
                                        </p:cTn>
                                        <p:tgtEl>
                                          <p:spTgt spid="4"/>
                                        </p:tgtEl>
                                        <p:attrNameLst>
                                          <p:attrName>style.visibility</p:attrName>
                                        </p:attrNameLst>
                                      </p:cBhvr>
                                      <p:to>
                                        <p:strVal val="hidden"/>
                                      </p:to>
                                    </p:se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Custom 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2197</TotalTime>
  <Words>1311</Words>
  <Application>Microsoft Office PowerPoint</Application>
  <PresentationFormat>On-screen Show (4:3)</PresentationFormat>
  <Paragraphs>510</Paragraphs>
  <Slides>36</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36</vt:i4>
      </vt:variant>
    </vt:vector>
  </HeadingPairs>
  <TitlesOfParts>
    <vt:vector size="50" baseType="lpstr">
      <vt:lpstr>宋体</vt:lpstr>
      <vt:lpstr>Arial</vt:lpstr>
      <vt:lpstr>Calibri</vt:lpstr>
      <vt:lpstr>Cambria Math</vt:lpstr>
      <vt:lpstr>Comic Sans MS</vt:lpstr>
      <vt:lpstr>Franklin Gothic Heavy</vt:lpstr>
      <vt:lpstr>Lucida Console</vt:lpstr>
      <vt:lpstr>Ravie</vt:lpstr>
      <vt:lpstr>Segoe</vt:lpstr>
      <vt:lpstr>Symbol</vt:lpstr>
      <vt:lpstr>Office Theme</vt:lpstr>
      <vt:lpstr>1_Office Theme</vt:lpstr>
      <vt:lpstr>2_Office Theme</vt:lpstr>
      <vt:lpstr>4_Office Theme</vt:lpstr>
      <vt:lpstr>Satisfiability Modulo Theories and  Network Verification</vt:lpstr>
      <vt:lpstr>Lectures</vt:lpstr>
      <vt:lpstr>            source is (evil) subverting 8/</vt:lpstr>
      <vt:lpstr>    is open shared source</vt:lpstr>
      <vt:lpstr>Z3 architecture - new</vt:lpstr>
      <vt:lpstr>Some Microsoft Tools based on </vt:lpstr>
      <vt:lpstr>Cool tools using </vt:lpstr>
      <vt:lpstr>Testing</vt:lpstr>
      <vt:lpstr>Hunting for Security Bugs</vt:lpstr>
      <vt:lpstr>Method: Dynamic Test Generation </vt:lpstr>
      <vt:lpstr>Fuzzing and Test Case Generation</vt:lpstr>
      <vt:lpstr>Fuzzing and Test Case Generation</vt:lpstr>
      <vt:lpstr>SAGE by numbers</vt:lpstr>
      <vt:lpstr>Verification It is cool easy fun attractive</vt:lpstr>
      <vt:lpstr>Building Verve</vt:lpstr>
      <vt:lpstr>Validation</vt:lpstr>
      <vt:lpstr>Network Policies:  Complexity, Challenge and Opportunity</vt:lpstr>
      <vt:lpstr>A Data-center Architecture</vt:lpstr>
      <vt:lpstr>A Data-center Architecture</vt:lpstr>
      <vt:lpstr>Network Policies What they look like in routers </vt:lpstr>
      <vt:lpstr>A Need for Automating Policy Configuration</vt:lpstr>
      <vt:lpstr>Towards automation: Checking Policy Configuration with SecGuru</vt:lpstr>
      <vt:lpstr>Towards automation: Checking Policy Configuration with SecGuru</vt:lpstr>
      <vt:lpstr>Towards automation: Checking Policy Configuration with SecGuru</vt:lpstr>
      <vt:lpstr>Policies as Bit-Vector Formulas</vt:lpstr>
      <vt:lpstr>Policies as Bit-Vector Formulas</vt:lpstr>
      <vt:lpstr>Two uses of SecGuru</vt:lpstr>
      <vt:lpstr>Two uses of SecGuru</vt:lpstr>
      <vt:lpstr>Two uses of SecGuru</vt:lpstr>
      <vt:lpstr>Two uses of SecGuru</vt:lpstr>
      <vt:lpstr>All-BVSAT: A compact model enumeration</vt:lpstr>
      <vt:lpstr>All-BVSAT: A compact model enumeration</vt:lpstr>
      <vt:lpstr>All-BVSAT: A compact model enumeration</vt:lpstr>
      <vt:lpstr>PowerPoint Presentation</vt:lpstr>
      <vt:lpstr>Do old-school tools apply  to Network Verification?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Nikolaj Bjorner</dc:creator>
  <cp:lastModifiedBy>Nikolaj Bjorner</cp:lastModifiedBy>
  <cp:revision>132</cp:revision>
  <dcterms:created xsi:type="dcterms:W3CDTF">2006-08-16T00:00:00Z</dcterms:created>
  <dcterms:modified xsi:type="dcterms:W3CDTF">2013-06-14T21:51:55Z</dcterms:modified>
</cp:coreProperties>
</file>