
<file path=[Content_Types].xml><?xml version="1.0" encoding="utf-8"?>
<Types xmlns="http://schemas.openxmlformats.org/package/2006/content-types">
  <Default Extension="png" ContentType="image/png"/>
  <Default Extension="tmp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43891200" cy="329184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11" autoAdjust="0"/>
    <p:restoredTop sz="94660"/>
  </p:normalViewPr>
  <p:slideViewPr>
    <p:cSldViewPr snapToObjects="1">
      <p:cViewPr>
        <p:scale>
          <a:sx n="40" d="100"/>
          <a:sy n="40" d="100"/>
        </p:scale>
        <p:origin x="-84" y="-72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5F5B7F6B-925D-3F45-86E5-F227F1ECB8BC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8E917508-63F1-B94C-8577-C6E910369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5F5B7F6B-925D-3F45-86E5-F227F1ECB8BC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8E917508-63F1-B94C-8577-C6E910369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heme" Target="../theme/theme1.xml"/><Relationship Id="rId7" Type="http://schemas.openxmlformats.org/officeDocument/2006/relationships/image" Target="../media/image4.pd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5" Type="http://schemas.openxmlformats.org/officeDocument/2006/relationships/image" Target="../media/image2.pdf"/><Relationship Id="rId10" Type="http://schemas.openxmlformats.org/officeDocument/2006/relationships/image" Target="../media/image7.pdf"/><Relationship Id="rId4" Type="http://schemas.openxmlformats.org/officeDocument/2006/relationships/image" Target="../media/image1.png"/><Relationship Id="rId9" Type="http://schemas.openxmlformats.org/officeDocument/2006/relationships/image" Target="../media/image4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1.bmp"/>
          <p:cNvPicPr>
            <a:picLocks noChangeAspect="1"/>
          </p:cNvPicPr>
          <p:nvPr userDrawn="1"/>
        </p:nvPicPr>
        <p:blipFill>
          <a:blip r:embed="rId4"/>
          <a:srcRect l="2041" b="25510"/>
          <a:stretch>
            <a:fillRect/>
          </a:stretch>
        </p:blipFill>
        <p:spPr>
          <a:xfrm>
            <a:off x="0" y="0"/>
            <a:ext cx="43891200" cy="3708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054100" y="914400"/>
            <a:ext cx="6870700" cy="19304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 rot="10800000">
            <a:off x="0" y="3706811"/>
            <a:ext cx="438912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7"/>
              <a:srcRect t="72254" r="23252" b="17475"/>
              <a:stretch>
                <a:fillRect/>
              </a:stretch>
            </p:blipFill>
          </mc:Choice>
          <mc:Fallback>
            <p:blipFill>
              <a:blip r:embed="rId8"/>
              <a:srcRect t="72254" r="23252" b="17475"/>
              <a:stretch>
                <a:fillRect/>
              </a:stretch>
            </p:blipFill>
          </mc:Fallback>
        </mc:AlternateContent>
        <p:spPr>
          <a:xfrm>
            <a:off x="23393400" y="30175200"/>
            <a:ext cx="20497800" cy="2743200"/>
          </a:xfrm>
          <a:prstGeom prst="rect">
            <a:avLst/>
          </a:prstGeom>
        </p:spPr>
      </p:pic>
      <p:pic>
        <p:nvPicPr>
          <p:cNvPr id="25" name="Picture 24" descr="MSLogo.gif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8862000" y="31076654"/>
            <a:ext cx="3922517" cy="851146"/>
          </a:xfrm>
          <a:prstGeom prst="rect">
            <a:avLst/>
          </a:prstGeom>
        </p:spPr>
      </p:pic>
      <p:cxnSp>
        <p:nvCxnSpPr>
          <p:cNvPr id="26" name="Straight Connector 25"/>
          <p:cNvCxnSpPr/>
          <p:nvPr userDrawn="1"/>
        </p:nvCxnSpPr>
        <p:spPr>
          <a:xfrm rot="10800000">
            <a:off x="0" y="30175200"/>
            <a:ext cx="438912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914400" y="30822900"/>
            <a:ext cx="4787900" cy="133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mp"/><Relationship Id="rId3" Type="http://schemas.openxmlformats.org/officeDocument/2006/relationships/image" Target="../media/image7.tmp"/><Relationship Id="rId7" Type="http://schemas.openxmlformats.org/officeDocument/2006/relationships/image" Target="../media/image11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62200" y="4529182"/>
            <a:ext cx="21564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 smtClean="0"/>
              <a:t>Lattice-Based Cryptography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12" y="12953995"/>
            <a:ext cx="10576132" cy="791352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12953995"/>
            <a:ext cx="10563748" cy="791352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781" y="20689564"/>
            <a:ext cx="5506219" cy="18656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59152" y="6858000"/>
            <a:ext cx="135791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(</a:t>
            </a:r>
            <a:r>
              <a:rPr lang="en-US" sz="6000" i="1" dirty="0" smtClean="0"/>
              <a:t>or</a:t>
            </a:r>
            <a:r>
              <a:rPr lang="en-US" sz="6000" dirty="0" smtClean="0"/>
              <a:t>, fast </a:t>
            </a:r>
            <a:r>
              <a:rPr lang="en-US" sz="6000" i="1" dirty="0" smtClean="0"/>
              <a:t>and</a:t>
            </a:r>
            <a:r>
              <a:rPr lang="en-US" sz="6000" dirty="0" smtClean="0"/>
              <a:t> provably secure cryptography)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25621250" y="14630400"/>
            <a:ext cx="12380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Ring-based learning with errors problem (R-LWE)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25621250" y="23808647"/>
            <a:ext cx="87640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(One-time) Signatures from R-LWE</a:t>
            </a:r>
            <a:endParaRPr lang="en-US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1582501" y="23469600"/>
            <a:ext cx="8704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Secret-key Encryption from R-LWE</a:t>
            </a:r>
            <a:endParaRPr lang="en-US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3449792" y="12504003"/>
            <a:ext cx="4475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What is a lattice?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621250" y="24883451"/>
                <a:ext cx="16804921" cy="3620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3200" b="0" i="0" smtClean="0">
                        <a:solidFill>
                          <a:schemeClr val="tx1"/>
                        </a:solidFill>
                        <a:latin typeface="Cambria Math"/>
                      </a:rPr>
                      <m:t>Gen</m:t>
                    </m:r>
                    <m:r>
                      <a:rPr lang="de-DE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de-DE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de-DE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de-DE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/>
                  <a:t>: Sample uniform </a:t>
                </a:r>
                <a:r>
                  <a:rPr lang="en-US" sz="3200" dirty="0"/>
                  <a:t>random </a:t>
                </a:r>
                <a14:m>
                  <m:oMath xmlns:m="http://schemas.openxmlformats.org/officeDocument/2006/math">
                    <m:r>
                      <a:rPr lang="de-DE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𝑎</m:t>
                    </m:r>
                    <m:r>
                      <a:rPr lang="de-DE" sz="32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←</m:t>
                    </m:r>
                    <m:sSub>
                      <m:sSubPr>
                        <m:ctrlPr>
                          <a:rPr lang="de-DE" sz="32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32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de-DE" sz="32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3200" dirty="0" smtClean="0"/>
                  <a:t>, </a:t>
                </a:r>
                <a:r>
                  <a:rPr lang="en-US" sz="3200" dirty="0"/>
                  <a:t>four “</a:t>
                </a:r>
                <a:r>
                  <a:rPr lang="en-US" sz="3200" dirty="0" smtClean="0"/>
                  <a:t>small” </a:t>
                </a:r>
                <a:r>
                  <a:rPr lang="en-US" sz="3200" dirty="0"/>
                  <a:t>ring elements </a:t>
                </a:r>
                <a14:m>
                  <m:oMath xmlns:m="http://schemas.openxmlformats.org/officeDocument/2006/math">
                    <m:r>
                      <a:rPr lang="de-DE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𝑠</m:t>
                    </m:r>
                    <m:r>
                      <a:rPr lang="de-DE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de-DE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de-DE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de-DE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de-DE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de-DE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e-DE" sz="320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←</m:t>
                    </m:r>
                    <m:sSub>
                      <m:sSubPr>
                        <m:ctrlPr>
                          <a:rPr lang="de-DE" sz="320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32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de-DE" sz="32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de-DE" sz="32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𝑞</m:t>
                        </m:r>
                      </m:sub>
                    </m:sSub>
                    <m:r>
                      <a:rPr lang="de-DE" sz="32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3200" dirty="0" smtClean="0"/>
                  <a:t>.</a:t>
                </a:r>
              </a:p>
              <a:p>
                <a:r>
                  <a:rPr lang="en-US" sz="3200" dirty="0" smtClean="0"/>
                  <a:t>	Verification key: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3200" b="0" i="0" smtClean="0">
                        <a:solidFill>
                          <a:srgbClr val="0070C0"/>
                        </a:solidFill>
                        <a:latin typeface="Cambria Math"/>
                      </a:rPr>
                      <m:t>vk</m:t>
                    </m:r>
                    <m:r>
                      <a:rPr lang="de-DE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=(</m:t>
                    </m:r>
                    <m:r>
                      <a:rPr lang="de-DE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𝑎</m:t>
                    </m:r>
                    <m:r>
                      <a:rPr lang="de-DE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de-DE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𝑏</m:t>
                    </m:r>
                    <m:r>
                      <a:rPr lang="de-DE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de-DE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𝑎𝑠</m:t>
                    </m:r>
                    <m:r>
                      <a:rPr lang="de-DE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de-DE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  <m:r>
                      <a:rPr lang="de-DE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de-DE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𝑎𝑡</m:t>
                    </m:r>
                    <m:r>
                      <a:rPr lang="de-DE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de-DE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e-DE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/>
                  <a:t>,</a:t>
                </a:r>
              </a:p>
              <a:p>
                <a:r>
                  <a:rPr lang="en-US" sz="3200" dirty="0" smtClean="0"/>
                  <a:t>	</a:t>
                </a:r>
                <a:r>
                  <a:rPr lang="en-US" sz="3200" dirty="0"/>
                  <a:t>S</a:t>
                </a:r>
                <a:r>
                  <a:rPr lang="en-US" sz="3200" dirty="0" smtClean="0"/>
                  <a:t>ecret key: 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3200" b="0" i="0" smtClean="0">
                        <a:solidFill>
                          <a:srgbClr val="0070C0"/>
                        </a:solidFill>
                        <a:latin typeface="Cambria Math"/>
                      </a:rPr>
                      <m:t>sk</m:t>
                    </m:r>
                    <m:r>
                      <a:rPr lang="de-DE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de-DE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de-DE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de-DE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de-DE" sz="32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3200" dirty="0"/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3200" b="0" i="0" smtClean="0">
                        <a:solidFill>
                          <a:schemeClr val="tx1"/>
                        </a:solidFill>
                        <a:latin typeface="Cambria Math"/>
                      </a:rPr>
                      <m:t>Sign</m:t>
                    </m:r>
                    <m:r>
                      <a:rPr lang="de-DE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de-DE" sz="3200" b="0" i="0" smtClean="0">
                        <a:solidFill>
                          <a:schemeClr val="tx1"/>
                        </a:solidFill>
                        <a:latin typeface="Cambria Math"/>
                      </a:rPr>
                      <m:t>sk</m:t>
                    </m:r>
                    <m:r>
                      <a:rPr lang="de-DE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de-DE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  <m:r>
                      <a:rPr lang="de-DE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/>
                  <a:t>: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3200" b="0" i="0" smtClean="0">
                        <a:solidFill>
                          <a:srgbClr val="0070C0"/>
                        </a:solidFill>
                        <a:latin typeface="Cambria Math"/>
                      </a:rPr>
                      <m:t>m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/>
                  <a:t>be the encoding </a:t>
                </a:r>
                <a:r>
                  <a:rPr lang="en-US" sz="3200" dirty="0" smtClean="0"/>
                  <a:t>of </a:t>
                </a:r>
                <a:r>
                  <a:rPr lang="en-US" sz="3200" dirty="0"/>
                  <a:t>message </a:t>
                </a:r>
                <a14:m>
                  <m:oMath xmlns:m="http://schemas.openxmlformats.org/officeDocument/2006/math">
                    <m:r>
                      <a:rPr lang="de-DE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de-DE" sz="32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de-DE" sz="32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{0,1}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 smtClean="0"/>
                  <a:t> as </a:t>
                </a:r>
                <a:r>
                  <a:rPr lang="en-US" sz="3200" dirty="0"/>
                  <a:t>a “</a:t>
                </a:r>
                <a:r>
                  <a:rPr lang="en-US" sz="3200" dirty="0" smtClean="0"/>
                  <a:t>small” element </a:t>
                </a:r>
                <a:r>
                  <a:rPr lang="en-US" sz="3200" dirty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de-DE" sz="3200" dirty="0" smtClean="0">
                    <a:ea typeface="Cambria Math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de-DE" sz="3200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sz="3200" i="0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m</m:t>
                        </m:r>
                      </m:e>
                    </m:d>
                    <m:r>
                      <a:rPr lang="de-DE" sz="3200" b="0" i="1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de-DE" sz="3200" b="0" i="1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de-DE" sz="3200" dirty="0" smtClean="0">
                    <a:ea typeface="Cambria Math"/>
                  </a:rPr>
                  <a:t>.</a:t>
                </a:r>
              </a:p>
              <a:p>
                <a:r>
                  <a:rPr lang="de-DE" sz="3200" dirty="0">
                    <a:ea typeface="Cambria Math"/>
                  </a:rPr>
                  <a:t>	</a:t>
                </a:r>
                <a:r>
                  <a:rPr lang="de-DE" sz="3200" dirty="0" smtClean="0">
                    <a:ea typeface="Cambria Math"/>
                  </a:rPr>
                  <a:t>Signature:		</a:t>
                </a:r>
                <a14:m>
                  <m:oMath xmlns:m="http://schemas.openxmlformats.org/officeDocument/2006/math">
                    <m:r>
                      <a:rPr lang="de-DE" sz="320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𝜎</m:t>
                    </m:r>
                    <m:r>
                      <a:rPr lang="de-DE" sz="32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de-DE" sz="32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𝑠</m:t>
                    </m:r>
                    <m:r>
                      <m:rPr>
                        <m:sty m:val="p"/>
                      </m:rPr>
                      <a:rPr lang="de-DE" sz="3200" b="0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m</m:t>
                    </m:r>
                    <m:r>
                      <a:rPr lang="de-DE" sz="32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de-DE" sz="32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de-DE" sz="3200" dirty="0" smtClean="0">
                    <a:ea typeface="Cambria Math"/>
                  </a:rPr>
                  <a:t>.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3200" dirty="0" smtClean="0">
                        <a:solidFill>
                          <a:schemeClr val="tx1"/>
                        </a:solidFill>
                        <a:latin typeface="Cambria Math"/>
                      </a:rPr>
                      <m:t>V</m:t>
                    </m:r>
                    <m:r>
                      <m:rPr>
                        <m:sty m:val="p"/>
                      </m:rPr>
                      <a:rPr lang="de-DE" sz="32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erify</m:t>
                    </m:r>
                    <m:r>
                      <a:rPr lang="de-DE" sz="32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de-DE" sz="3200" b="0" i="0" smtClean="0">
                        <a:solidFill>
                          <a:schemeClr val="tx1"/>
                        </a:solidFill>
                        <a:latin typeface="Cambria Math"/>
                      </a:rPr>
                      <m:t>v</m:t>
                    </m:r>
                    <m:r>
                      <m:rPr>
                        <m:sty m:val="p"/>
                      </m:rPr>
                      <a:rPr lang="de-DE" sz="3200">
                        <a:solidFill>
                          <a:schemeClr val="tx1"/>
                        </a:solidFill>
                        <a:latin typeface="Cambria Math"/>
                      </a:rPr>
                      <m:t>k</m:t>
                    </m:r>
                    <m:r>
                      <a:rPr lang="de-DE" sz="3200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de-DE" sz="3200" b="0" i="0" smtClean="0">
                        <a:solidFill>
                          <a:schemeClr val="tx1"/>
                        </a:solidFill>
                        <a:latin typeface="Cambria Math"/>
                      </a:rPr>
                      <m:t>m</m:t>
                    </m:r>
                    <m:r>
                      <a:rPr lang="de-DE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de-DE" sz="32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𝜎</m:t>
                    </m:r>
                    <m:r>
                      <a:rPr lang="de-DE" sz="32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/>
                  <a:t>: Check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de-DE" sz="320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sz="3200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</m:d>
                    <m:r>
                      <a:rPr lang="de-DE" sz="3200" i="1" dirty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de-DE" sz="3200" i="1" dirty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sz="3200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de-DE" sz="320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sz="3200" b="0" i="0" dirty="0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l-GR" sz="3200" b="0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σ</m:t>
                        </m:r>
                        <m:r>
                          <a:rPr lang="de-DE" sz="3200" b="0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 −(</m:t>
                        </m:r>
                        <m:r>
                          <a:rPr lang="de-DE" sz="3200" b="0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  <m:r>
                          <m:rPr>
                            <m:sty m:val="p"/>
                          </m:rPr>
                          <a:rPr lang="de-DE" sz="3200" b="0" i="0" dirty="0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m</m:t>
                        </m:r>
                        <m:r>
                          <a:rPr lang="de-DE" sz="3200" b="0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de-DE" sz="3200" b="0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  <m:r>
                          <a:rPr lang="de-DE" sz="3200" b="0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d>
                    <m:r>
                      <a:rPr lang="de-DE" sz="3200" i="1" dirty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de-DE" sz="3200" i="1" dirty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sz="3200" dirty="0" smtClean="0"/>
                  <a:t>.</a:t>
                </a:r>
              </a:p>
              <a:p>
                <a:pPr lvl="1"/>
                <a:r>
                  <a:rPr lang="en-US" sz="3200" dirty="0" smtClean="0"/>
                  <a:t>Output </a:t>
                </a:r>
                <a:r>
                  <a:rPr lang="en-US" sz="3200" dirty="0"/>
                  <a:t>“</a:t>
                </a:r>
                <a:r>
                  <a:rPr lang="en-US" sz="3200" dirty="0">
                    <a:solidFill>
                      <a:srgbClr val="00B050"/>
                    </a:solidFill>
                  </a:rPr>
                  <a:t>accept</a:t>
                </a:r>
                <a:r>
                  <a:rPr lang="en-US" sz="3200" dirty="0"/>
                  <a:t>” if both checks succeed, and “</a:t>
                </a:r>
                <a:r>
                  <a:rPr lang="en-US" sz="3200" dirty="0">
                    <a:solidFill>
                      <a:srgbClr val="FF0000"/>
                    </a:solidFill>
                  </a:rPr>
                  <a:t>reject</a:t>
                </a:r>
                <a:r>
                  <a:rPr lang="en-US" sz="3200" dirty="0"/>
                  <a:t>” otherwise.</a:t>
                </a:r>
                <a:endParaRPr lang="de-DE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1250" y="24883451"/>
                <a:ext cx="16804921" cy="3620158"/>
              </a:xfrm>
              <a:prstGeom prst="rect">
                <a:avLst/>
              </a:prstGeom>
              <a:blipFill rotWithShape="1">
                <a:blip r:embed="rId5"/>
                <a:stretch>
                  <a:fillRect t="-2020" r="-399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6680510" y="4114800"/>
            <a:ext cx="71232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 smtClean="0"/>
              <a:t>Gaussian error distributions</a:t>
            </a:r>
            <a:endParaRPr lang="de-DE" sz="4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25621250" y="15760960"/>
                <a:ext cx="16611600" cy="4259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3200" dirty="0" smtClean="0"/>
                  <a:t>Let </a:t>
                </a:r>
                <a14:m>
                  <m:oMath xmlns:m="http://schemas.openxmlformats.org/officeDocument/2006/math">
                    <m:r>
                      <a:rPr lang="de-DE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de-DE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 ≡1 </m:t>
                    </m:r>
                    <m:r>
                      <m:rPr>
                        <m:sty m:val="p"/>
                      </m:rPr>
                      <a:rPr lang="de-DE" sz="3200" b="0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de-DE" sz="32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2</m:t>
                    </m:r>
                    <m:r>
                      <a:rPr lang="de-DE" sz="32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de-DE" sz="3200" dirty="0" smtClean="0">
                    <a:solidFill>
                      <a:srgbClr val="0070C0"/>
                    </a:solidFill>
                  </a:rPr>
                  <a:t> </a:t>
                </a:r>
                <a:r>
                  <a:rPr lang="de-DE" sz="3200" dirty="0" smtClean="0"/>
                  <a:t>be a prime,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2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320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de-DE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de-DE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de-DE" sz="32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ℤ</m:t>
                    </m:r>
                    <m:r>
                      <a:rPr lang="de-DE" sz="32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/</m:t>
                    </m:r>
                    <m:r>
                      <a:rPr lang="de-DE" sz="32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𝑞</m:t>
                    </m:r>
                    <m:r>
                      <a:rPr lang="de-DE" sz="32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r>
                  <a:rPr lang="de-DE" sz="3200" dirty="0" smtClean="0"/>
                  <a:t>. Consider the ring of polynomials</a:t>
                </a:r>
              </a:p>
              <a:p>
                <a:r>
                  <a:rPr lang="de-DE" sz="3200" dirty="0"/>
                  <a:t>	</a:t>
                </a:r>
                <a:r>
                  <a:rPr lang="de-DE" sz="32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𝑞</m:t>
                        </m:r>
                      </m:sub>
                    </m:sSub>
                    <m:r>
                      <a:rPr lang="de-DE" sz="32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de-DE" sz="32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de-DE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/(</m:t>
                    </m:r>
                    <m:sSup>
                      <m:sSupPr>
                        <m:ctrlPr>
                          <a:rPr lang="de-DE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de-DE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de-DE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+1)</m:t>
                    </m:r>
                  </m:oMath>
                </a14:m>
                <a:r>
                  <a:rPr lang="de-DE" sz="3200" dirty="0" smtClean="0"/>
                  <a:t>.</a:t>
                </a:r>
              </a:p>
              <a:p>
                <a:r>
                  <a:rPr lang="de-DE" sz="3200" dirty="0" smtClean="0"/>
                  <a:t>Given a secret element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32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de-DE" sz="32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de-DE" sz="3200" dirty="0" smtClean="0"/>
                  <a:t> and a number of pairs </a:t>
                </a:r>
              </a:p>
              <a:p>
                <a:r>
                  <a:rPr lang="de-DE" sz="3200" dirty="0"/>
                  <a:t>	</a:t>
                </a:r>
                <a:r>
                  <a:rPr lang="de-DE" sz="3200" dirty="0" smtClean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32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32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de-DE" sz="32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de-DE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de-DE" sz="32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32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de-DE" sz="32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de-DE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de-DE" sz="32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32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de-DE" sz="32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de-DE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de-DE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de-DE" sz="32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32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de-DE" sz="32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de-DE" sz="3200" b="0" i="0" smtClean="0">
                        <a:latin typeface="Cambria Math"/>
                      </a:rPr>
                      <m:t>,</m:t>
                    </m:r>
                  </m:oMath>
                </a14:m>
                <a:endParaRPr lang="de-DE" sz="3200" b="0" dirty="0" smtClean="0"/>
              </a:p>
              <a:p>
                <a:r>
                  <a:rPr lang="de-DE" sz="32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de-DE" sz="320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←</m:t>
                    </m:r>
                    <m:sSub>
                      <m:sSubPr>
                        <m:ctrlP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de-DE" sz="3200" dirty="0" smtClean="0"/>
                  <a:t> are chosen uniformly at random,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de-DE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de-DE" sz="32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←</m:t>
                    </m:r>
                    <m:sSub>
                      <m:sSubPr>
                        <m:ctrlP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de-DE" sz="32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𝑞</m:t>
                        </m:r>
                      </m:sub>
                    </m:sSub>
                    <m:r>
                      <a:rPr lang="de-DE" sz="32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de-DE" sz="3200" dirty="0" smtClean="0"/>
                  <a:t> are chosen coefficient wise according to the discrete error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20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de-DE" sz="32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320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𝑞</m:t>
                        </m:r>
                      </m:sub>
                    </m:sSub>
                    <m:r>
                      <a:rPr lang="de-DE" sz="32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de-DE" sz="3200" dirty="0" smtClean="0"/>
                  <a:t>.</a:t>
                </a:r>
              </a:p>
              <a:p>
                <a:r>
                  <a:rPr lang="de-DE" sz="3200" b="1" dirty="0"/>
                  <a:t>R-LWE problem</a:t>
                </a:r>
                <a:r>
                  <a:rPr lang="de-DE" sz="3200" b="1" dirty="0" smtClean="0"/>
                  <a:t>:</a:t>
                </a:r>
                <a:r>
                  <a:rPr lang="de-DE" sz="3200" dirty="0" smtClean="0"/>
                  <a:t> Find the secret </a:t>
                </a:r>
                <a14:m>
                  <m:oMath xmlns:m="http://schemas.openxmlformats.org/officeDocument/2006/math">
                    <m:r>
                      <a:rPr lang="de-DE" sz="32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r>
                  <a:rPr lang="de-DE" sz="3200" dirty="0" smtClean="0"/>
                  <a:t> (search), or distinguish whether a list of pairs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de-DE" sz="3200" i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de-DE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de-DE" sz="3200" dirty="0" smtClean="0"/>
                  <a:t> was chosen as described above or whether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de-DE" sz="3200" i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de-DE" sz="32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←</m:t>
                    </m:r>
                    <m:sSub>
                      <m:sSubPr>
                        <m:ctrlP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de-DE" sz="3200" dirty="0" smtClean="0"/>
                  <a:t>were chosen uniformly at random (decision).</a:t>
                </a: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1250" y="15760960"/>
                <a:ext cx="16611600" cy="4259628"/>
              </a:xfrm>
              <a:prstGeom prst="rect">
                <a:avLst/>
              </a:prstGeom>
              <a:blipFill rotWithShape="1">
                <a:blip r:embed="rId6"/>
                <a:stretch>
                  <a:fillRect l="-954" t="-1717" r="-734" b="-3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5600" y="4859807"/>
            <a:ext cx="8991600" cy="6722593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2400" y="4859807"/>
            <a:ext cx="8991600" cy="671471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352800" y="8915400"/>
            <a:ext cx="8414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Why lattice-based cryptography?</a:t>
            </a:r>
            <a:endParaRPr lang="en-US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3960826" y="19895403"/>
            <a:ext cx="4725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Short basis = Good basis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14667813" y="19888200"/>
            <a:ext cx="4305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Long basis = Bad basis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3777004" y="9913203"/>
            <a:ext cx="19616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l"/>
            </a:pPr>
            <a:r>
              <a:rPr lang="en-US" sz="4800" b="1" dirty="0" smtClean="0">
                <a:solidFill>
                  <a:srgbClr val="FF0000"/>
                </a:solidFill>
              </a:rPr>
              <a:t>FAST: </a:t>
            </a:r>
            <a:r>
              <a:rPr lang="en-US" sz="4800" dirty="0" smtClean="0"/>
              <a:t>Speeds approaching Symmetric  Crypto primitives (e.g., AES)</a:t>
            </a:r>
            <a:endParaRPr lang="en-US" sz="4800" dirty="0"/>
          </a:p>
        </p:txBody>
      </p:sp>
      <p:sp>
        <p:nvSpPr>
          <p:cNvPr id="25" name="TextBox 24"/>
          <p:cNvSpPr txBox="1"/>
          <p:nvPr/>
        </p:nvSpPr>
        <p:spPr>
          <a:xfrm>
            <a:off x="3777004" y="11056203"/>
            <a:ext cx="19844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u"/>
            </a:pPr>
            <a:r>
              <a:rPr lang="en-US" sz="4800" b="1" dirty="0" smtClean="0">
                <a:solidFill>
                  <a:srgbClr val="0000FF"/>
                </a:solidFill>
              </a:rPr>
              <a:t>SECURE: </a:t>
            </a:r>
            <a:r>
              <a:rPr lang="en-US" sz="4800" dirty="0" smtClean="0"/>
              <a:t>Best attacks take exponential time, secure against quantum attacks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547210" y="24883451"/>
                <a:ext cx="21160389" cy="3160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3200" b="0" i="0" smtClean="0">
                        <a:solidFill>
                          <a:schemeClr val="tx1"/>
                        </a:solidFill>
                        <a:latin typeface="Cambria Math"/>
                      </a:rPr>
                      <m:t>Gen</m:t>
                    </m:r>
                    <m:r>
                      <a:rPr lang="de-DE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de-DE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de-DE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de-DE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/>
                  <a:t>: Sample a “small” </a:t>
                </a:r>
                <a:r>
                  <a:rPr lang="en-US" sz="3200" dirty="0"/>
                  <a:t>ring </a:t>
                </a:r>
                <a:r>
                  <a:rPr lang="en-US" sz="3200" dirty="0" smtClean="0"/>
                  <a:t>element </a:t>
                </a:r>
                <a14:m>
                  <m:oMath xmlns:m="http://schemas.openxmlformats.org/officeDocument/2006/math">
                    <m:r>
                      <a:rPr lang="de-DE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𝑠</m:t>
                    </m:r>
                    <m:r>
                      <a:rPr lang="de-DE" sz="320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←</m:t>
                    </m:r>
                    <m:sSub>
                      <m:sSubPr>
                        <m:ctrlPr>
                          <a:rPr lang="de-DE" sz="320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32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de-DE" sz="32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de-DE" sz="32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𝑞</m:t>
                        </m:r>
                      </m:sub>
                    </m:sSub>
                    <m:r>
                      <a:rPr lang="de-DE" sz="32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3200" dirty="0" smtClean="0"/>
                  <a:t>.</a:t>
                </a:r>
              </a:p>
              <a:p>
                <a:r>
                  <a:rPr lang="en-US" sz="3200" dirty="0" smtClean="0"/>
                  <a:t>	</a:t>
                </a:r>
                <a:r>
                  <a:rPr lang="en-US" sz="3200" dirty="0"/>
                  <a:t>S</a:t>
                </a:r>
                <a:r>
                  <a:rPr lang="en-US" sz="3200" dirty="0" smtClean="0"/>
                  <a:t>ecret key: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3200" b="0" i="0" smtClean="0">
                        <a:solidFill>
                          <a:srgbClr val="0070C0"/>
                        </a:solidFill>
                        <a:latin typeface="Cambria Math"/>
                      </a:rPr>
                      <m:t>sk</m:t>
                    </m:r>
                    <m:r>
                      <a:rPr lang="de-DE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𝑠</m:t>
                    </m:r>
                    <m:r>
                      <a:rPr lang="de-DE" sz="32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3200" dirty="0"/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3200">
                        <a:latin typeface="Cambria Math"/>
                      </a:rPr>
                      <m:t>E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</a:rPr>
                      <m:t>nc</m:t>
                    </m:r>
                    <m:r>
                      <a:rPr lang="de-DE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de-DE" sz="3200" b="0" i="0" smtClean="0">
                        <a:solidFill>
                          <a:schemeClr val="tx1"/>
                        </a:solidFill>
                        <a:latin typeface="Cambria Math"/>
                      </a:rPr>
                      <m:t>sk</m:t>
                    </m:r>
                    <m:r>
                      <a:rPr lang="de-DE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de-DE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  <m:r>
                      <a:rPr lang="de-DE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/>
                  <a:t>: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3200" b="0" i="0" smtClean="0">
                        <a:solidFill>
                          <a:srgbClr val="0070C0"/>
                        </a:solidFill>
                        <a:latin typeface="Cambria Math"/>
                      </a:rPr>
                      <m:t>m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/>
                  <a:t>be the encoding </a:t>
                </a:r>
                <a:r>
                  <a:rPr lang="en-US" sz="3200" dirty="0" smtClean="0"/>
                  <a:t>of </a:t>
                </a:r>
                <a:r>
                  <a:rPr lang="en-US" sz="3200" dirty="0"/>
                  <a:t>message </a:t>
                </a:r>
                <a14:m>
                  <m:oMath xmlns:m="http://schemas.openxmlformats.org/officeDocument/2006/math">
                    <m:r>
                      <a:rPr lang="de-DE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de-DE" sz="32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de-DE" sz="32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{0,1}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 smtClean="0"/>
                  <a:t> as </a:t>
                </a:r>
                <a:r>
                  <a:rPr lang="en-US" sz="3200" dirty="0"/>
                  <a:t>a “</a:t>
                </a:r>
                <a:r>
                  <a:rPr lang="en-US" sz="3200" dirty="0" smtClean="0"/>
                  <a:t>small” element </a:t>
                </a:r>
                <a:r>
                  <a:rPr lang="en-US" sz="3200" dirty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de-DE" sz="3200" dirty="0" smtClean="0">
                    <a:ea typeface="Cambria Math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𝑎</m:t>
                    </m:r>
                  </m:oMath>
                </a14:m>
                <a:r>
                  <a:rPr lang="de-DE" sz="3200" dirty="0" smtClean="0">
                    <a:ea typeface="Cambria Math"/>
                  </a:rPr>
                  <a:t> is uniformly random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𝑞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,  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𝑒</m:t>
                    </m:r>
                  </m:oMath>
                </a14:m>
                <a:r>
                  <a:rPr lang="de-DE" sz="3200" dirty="0" smtClean="0">
                    <a:ea typeface="Cambria Math"/>
                  </a:rPr>
                  <a:t>  is a</a:t>
                </a:r>
              </a:p>
              <a:p>
                <a:pPr lvl="1"/>
                <a:r>
                  <a:rPr lang="de-DE" sz="3200" dirty="0">
                    <a:ea typeface="Cambria Math"/>
                  </a:rPr>
                  <a:t>s</a:t>
                </a:r>
                <a:r>
                  <a:rPr lang="de-DE" sz="3200" dirty="0" smtClean="0">
                    <a:ea typeface="Cambria Math"/>
                  </a:rPr>
                  <a:t>mall ring element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𝑒</m:t>
                    </m:r>
                    <m:r>
                      <a:rPr lang="de-DE" sz="32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←</m:t>
                    </m:r>
                    <m:sSub>
                      <m:sSubPr>
                        <m:ctrlP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de-DE" sz="32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𝑞</m:t>
                        </m:r>
                      </m:sub>
                    </m:sSub>
                    <m:r>
                      <a:rPr lang="de-DE" sz="32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3200" dirty="0" smtClean="0"/>
                  <a:t>.</a:t>
                </a:r>
                <a:endParaRPr lang="de-DE" sz="3200" dirty="0" smtClean="0">
                  <a:ea typeface="Cambria Math"/>
                </a:endParaRPr>
              </a:p>
              <a:p>
                <a:r>
                  <a:rPr lang="de-DE" sz="3200" dirty="0">
                    <a:ea typeface="Cambria Math"/>
                  </a:rPr>
                  <a:t>	</a:t>
                </a:r>
                <a:r>
                  <a:rPr lang="de-DE" sz="3200" dirty="0" smtClean="0">
                    <a:ea typeface="Cambria Math"/>
                  </a:rPr>
                  <a:t>Encryption: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,  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𝑎𝑠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+2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𝑒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de-DE" sz="3200" dirty="0" smtClean="0">
                    <a:ea typeface="Cambria Math"/>
                  </a:rPr>
                  <a:t>.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3200" dirty="0">
                        <a:latin typeface="Cambria Math"/>
                      </a:rPr>
                      <m:t>D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atin typeface="Cambria Math"/>
                      </a:rPr>
                      <m:t>ec</m:t>
                    </m:r>
                    <m:r>
                      <a:rPr lang="de-DE" sz="32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tx1"/>
                        </a:solidFill>
                        <a:latin typeface="Cambria Math"/>
                      </a:rPr>
                      <m:t>s</m:t>
                    </m:r>
                    <m:r>
                      <m:rPr>
                        <m:sty m:val="p"/>
                      </m:rPr>
                      <a:rPr lang="de-DE" sz="3200">
                        <a:solidFill>
                          <a:schemeClr val="tx1"/>
                        </a:solidFill>
                        <a:latin typeface="Cambria Math"/>
                      </a:rPr>
                      <m:t>k</m:t>
                    </m:r>
                    <m:r>
                      <a:rPr lang="de-DE" sz="3200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tx1"/>
                        </a:solidFill>
                        <a:latin typeface="Cambria Math"/>
                      </a:rPr>
                      <m:t>a</m:t>
                    </m:r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tx1"/>
                        </a:solidFill>
                        <a:latin typeface="Cambria Math"/>
                      </a:rPr>
                      <m:t>b</m:t>
                    </m:r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de-DE" sz="32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/>
                  <a:t>: Output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  <m:r>
                          <a:rPr lang="en-US" sz="3200" b="0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3200" b="0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𝑎𝑠</m:t>
                        </m:r>
                      </m:e>
                    </m:d>
                    <m:r>
                      <a:rPr lang="en-US" sz="3200" b="0" i="1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3200" b="0" i="1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𝑚𝑜𝑑</m:t>
                    </m:r>
                    <m:r>
                      <a:rPr lang="en-US" sz="3200" b="0" i="1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2.</m:t>
                    </m:r>
                  </m:oMath>
                </a14:m>
                <a:endParaRPr lang="de-DE" sz="3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210" y="24883451"/>
                <a:ext cx="21160389" cy="3160865"/>
              </a:xfrm>
              <a:prstGeom prst="rect">
                <a:avLst/>
              </a:prstGeom>
              <a:blipFill rotWithShape="1">
                <a:blip r:embed="rId10"/>
                <a:stretch>
                  <a:fillRect t="-2317" b="-5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807832" y="28498857"/>
            <a:ext cx="21814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</a:t>
            </a:r>
            <a:r>
              <a:rPr lang="en-US" sz="3600" dirty="0" smtClean="0"/>
              <a:t>his scheme can be turned into a </a:t>
            </a:r>
            <a:r>
              <a:rPr lang="en-US" sz="3600" i="1" dirty="0" smtClean="0">
                <a:solidFill>
                  <a:srgbClr val="FF0000"/>
                </a:solidFill>
              </a:rPr>
              <a:t>fully </a:t>
            </a:r>
            <a:r>
              <a:rPr lang="en-US" sz="3600" i="1" dirty="0" err="1" smtClean="0">
                <a:solidFill>
                  <a:srgbClr val="FF0000"/>
                </a:solidFill>
              </a:rPr>
              <a:t>homomorphic</a:t>
            </a:r>
            <a:r>
              <a:rPr lang="en-US" sz="3600" i="1" dirty="0" smtClean="0">
                <a:solidFill>
                  <a:srgbClr val="FF0000"/>
                </a:solidFill>
              </a:rPr>
              <a:t> encryption, </a:t>
            </a:r>
            <a:r>
              <a:rPr lang="en-US" sz="3600" dirty="0" smtClean="0"/>
              <a:t>that can compute any function on </a:t>
            </a:r>
            <a:r>
              <a:rPr lang="en-US" sz="3600" smtClean="0"/>
              <a:t>encrypted data.</a:t>
            </a:r>
            <a:endParaRPr lang="en-US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23280583" y="16002000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=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298400" y="14325600"/>
            <a:ext cx="17127771" cy="63639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5298400" y="23469600"/>
            <a:ext cx="17127771" cy="63639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388829" y="23506436"/>
            <a:ext cx="22291062" cy="63639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121902612BC449BDE2377D7B4C2377" ma:contentTypeVersion="1" ma:contentTypeDescription="Create a new document." ma:contentTypeScope="" ma:versionID="8e2c02d5d3dc0b81c2b481715b446cf7">
  <xsd:schema xmlns:xsd="http://www.w3.org/2001/XMLSchema" xmlns:xs="http://www.w3.org/2001/XMLSchema" xmlns:p="http://schemas.microsoft.com/office/2006/metadata/properties" xmlns:ns2="514f1569-2f64-4830-a063-3faf6e2c62dc" targetNamespace="http://schemas.microsoft.com/office/2006/metadata/properties" ma:root="true" ma:fieldsID="34b5b7952e6db3ce7eb3cf69d20dc7ee" ns2:_="">
    <xsd:import namespace="514f1569-2f64-4830-a063-3faf6e2c62dc"/>
    <xsd:element name="properties">
      <xsd:complexType>
        <xsd:sequence>
          <xsd:element name="documentManagement">
            <xsd:complexType>
              <xsd:all>
                <xsd:element ref="ns2:Show_x0020_on_x0020_Ho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4f1569-2f64-4830-a063-3faf6e2c62dc" elementFormDefault="qualified">
    <xsd:import namespace="http://schemas.microsoft.com/office/2006/documentManagement/types"/>
    <xsd:import namespace="http://schemas.microsoft.com/office/infopath/2007/PartnerControls"/>
    <xsd:element name="Show_x0020_on_x0020_Home" ma:index="8" nillable="true" ma:displayName="Show on Home" ma:default="0" ma:internalName="Show_x0020_on_x0020_Hom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ow_x0020_on_x0020_Home xmlns="514f1569-2f64-4830-a063-3faf6e2c62dc">false</Show_x0020_on_x0020_Hom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ACCB34-45F5-44A5-8EF1-3712CCC592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4f1569-2f64-4830-a063-3faf6e2c62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208250-B2EC-45F8-9E43-AE8CA0860BCD}">
  <ds:schemaRefs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514f1569-2f64-4830-a063-3faf6e2c62dc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E364F6D-DD05-49F5-8617-B72A9F96B4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195</Words>
  <Application>Microsoft Office PowerPoint</Application>
  <PresentationFormat>Custom</PresentationFormat>
  <Paragraphs>33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Subert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Paulette Lee</dc:creator>
  <cp:lastModifiedBy>Vinod Vaikuntanathan</cp:lastModifiedBy>
  <cp:revision>64</cp:revision>
  <dcterms:created xsi:type="dcterms:W3CDTF">2010-12-03T22:11:55Z</dcterms:created>
  <dcterms:modified xsi:type="dcterms:W3CDTF">2011-02-22T09:53:53Z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0x01010014121902612BC449BDE2377D7B4C2377</vt:lpwstr>
  </property>
</Properties>
</file>