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93" r:id="rId8"/>
    <p:sldId id="284" r:id="rId9"/>
    <p:sldId id="285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66B15-CC94-42F2-B87B-4DCAE4AD3EAF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A9278-F768-4057-9601-F9A7E876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23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C5BD5-AC38-40B8-8972-46D6B209DB50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8510-B188-421D-B128-8E71C7F19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0FBE-EED7-4C15-8FDB-0DF20B6AE7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9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0FBE-EED7-4C15-8FDB-0DF20B6AE7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0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6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0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7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213360" y="1320483"/>
            <a:ext cx="11841003" cy="1429"/>
          </a:xfrm>
          <a:prstGeom prst="line">
            <a:avLst/>
          </a:prstGeom>
          <a:ln w="38100" cmpd="tri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20781" y="84534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139422-359E-4EC8-8216-1B04C77B1028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6219599"/>
            <a:ext cx="1676908" cy="4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81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5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6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8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42C1E-1728-4FA1-82F3-7C33FB95012E}" type="datetimeFigureOut">
              <a:rPr lang="en-US" smtClean="0"/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C5CD-4AF2-4EC2-A9B4-090CA712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5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c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err="1" smtClean="0"/>
              <a:t>TxMiner</a:t>
            </a:r>
            <a:r>
              <a:rPr lang="en-US" sz="4400" b="1" u="sng" dirty="0" smtClean="0"/>
              <a:t>:</a:t>
            </a:r>
            <a:r>
              <a:rPr lang="en-US" sz="4400" b="1" dirty="0" smtClean="0"/>
              <a:t> </a:t>
            </a:r>
            <a:br>
              <a:rPr lang="en-US" sz="4400" b="1" dirty="0" smtClean="0"/>
            </a:br>
            <a:r>
              <a:rPr lang="en-US" sz="4400" b="1" dirty="0" smtClean="0"/>
              <a:t>Identifying Transmitters in Real World Spectrum Measurements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Mariya </a:t>
            </a:r>
            <a:r>
              <a:rPr lang="en-US" dirty="0" err="1" smtClean="0"/>
              <a:t>Zheleva</a:t>
            </a:r>
            <a:endParaRPr lang="en-US" dirty="0" smtClean="0"/>
          </a:p>
          <a:p>
            <a:r>
              <a:rPr lang="en-US" dirty="0" smtClean="0"/>
              <a:t>University at Albany, SUNY</a:t>
            </a:r>
          </a:p>
        </p:txBody>
      </p:sp>
    </p:spTree>
    <p:extLst>
      <p:ext uri="{BB962C8B-B14F-4D97-AF65-F5344CB8AC3E}">
        <p14:creationId xmlns:p14="http://schemas.microsoft.com/office/powerpoint/2010/main" val="2179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 Distribution?</a:t>
            </a:r>
          </a:p>
        </p:txBody>
      </p:sp>
      <p:pic>
        <p:nvPicPr>
          <p:cNvPr id="4" name="512-700MHz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369" y="2470636"/>
            <a:ext cx="4806462" cy="3604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23" y="1690688"/>
            <a:ext cx="1802060" cy="1579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466" y="3525102"/>
            <a:ext cx="3072004" cy="2352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808" y="1381558"/>
            <a:ext cx="1720362" cy="1720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805" y="2428388"/>
            <a:ext cx="922125" cy="70615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9618785" y="2444262"/>
            <a:ext cx="1362807" cy="272561"/>
          </a:xfrm>
          <a:custGeom>
            <a:avLst/>
            <a:gdLst>
              <a:gd name="connsiteX0" fmla="*/ 1362807 w 1362807"/>
              <a:gd name="connsiteY0" fmla="*/ 272561 h 272561"/>
              <a:gd name="connsiteX1" fmla="*/ 817684 w 1362807"/>
              <a:gd name="connsiteY1" fmla="*/ 87923 h 272561"/>
              <a:gd name="connsiteX2" fmla="*/ 0 w 1362807"/>
              <a:gd name="connsiteY2" fmla="*/ 0 h 27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2807" h="272561">
                <a:moveTo>
                  <a:pt x="1362807" y="272561"/>
                </a:moveTo>
                <a:cubicBezTo>
                  <a:pt x="1203812" y="202955"/>
                  <a:pt x="1044818" y="133350"/>
                  <a:pt x="817684" y="87923"/>
                </a:cubicBezTo>
                <a:cubicBezTo>
                  <a:pt x="590550" y="42496"/>
                  <a:pt x="0" y="0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230249">
            <a:off x="6926978" y="1974876"/>
            <a:ext cx="2057004" cy="301871"/>
            <a:chOff x="8680313" y="5233914"/>
            <a:chExt cx="1305996" cy="19099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9115645" y="5233914"/>
              <a:ext cx="870664" cy="21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8680313" y="5424692"/>
              <a:ext cx="870664" cy="21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15645" y="5233914"/>
              <a:ext cx="435332" cy="19077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7357631" y="4492267"/>
            <a:ext cx="1811215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168846" y="4492267"/>
            <a:ext cx="0" cy="87043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392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Unsupervised machine learning.</a:t>
            </a:r>
          </a:p>
          <a:p>
            <a:r>
              <a:rPr lang="en-US" dirty="0" smtClean="0"/>
              <a:t>Captures sub-populations in a </a:t>
            </a:r>
          </a:p>
          <a:p>
            <a:pPr marL="0" indent="0">
              <a:buNone/>
            </a:pPr>
            <a:r>
              <a:rPr lang="en-US" dirty="0" smtClean="0"/>
              <a:t>given population.</a:t>
            </a:r>
          </a:p>
          <a:p>
            <a:r>
              <a:rPr lang="en-US" dirty="0" smtClean="0"/>
              <a:t>Fit goodness based on </a:t>
            </a:r>
          </a:p>
          <a:p>
            <a:pPr marL="0" indent="0">
              <a:buNone/>
            </a:pPr>
            <a:r>
              <a:rPr lang="en-US" dirty="0" smtClean="0"/>
              <a:t>minimization of BIC (Bayesian </a:t>
            </a:r>
          </a:p>
          <a:p>
            <a:pPr marL="0" indent="0">
              <a:buNone/>
            </a:pPr>
            <a:r>
              <a:rPr lang="en-US" dirty="0" smtClean="0"/>
              <a:t>Information Criterion).</a:t>
            </a:r>
          </a:p>
          <a:p>
            <a:r>
              <a:rPr lang="en-US" dirty="0" smtClean="0"/>
              <a:t>Each Gaussian is characterized with a weight </a:t>
            </a:r>
            <a:r>
              <a:rPr lang="el-GR" dirty="0" smtClean="0"/>
              <a:t>ω</a:t>
            </a:r>
            <a:r>
              <a:rPr lang="en-US" baseline="-25000" dirty="0" smtClean="0"/>
              <a:t>g</a:t>
            </a:r>
            <a:r>
              <a:rPr lang="en-US" dirty="0" smtClean="0"/>
              <a:t>, a mean µ</a:t>
            </a:r>
            <a:r>
              <a:rPr lang="en-US" baseline="-25000" dirty="0" smtClean="0"/>
              <a:t>g</a:t>
            </a:r>
            <a:r>
              <a:rPr lang="en-US" dirty="0" smtClean="0"/>
              <a:t> and a variance </a:t>
            </a:r>
            <a:r>
              <a:rPr lang="el-GR" dirty="0" smtClean="0"/>
              <a:t>σ</a:t>
            </a:r>
            <a:r>
              <a:rPr lang="en-US" baseline="-25000" dirty="0" smtClean="0"/>
              <a:t>g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l-GR" dirty="0" smtClean="0"/>
              <a:t>ω</a:t>
            </a:r>
            <a:r>
              <a:rPr lang="en-US" baseline="-25000" dirty="0" smtClean="0"/>
              <a:t>g</a:t>
            </a:r>
            <a:r>
              <a:rPr lang="en-US" dirty="0" smtClean="0"/>
              <a:t> – how represented is a Gaussian in the measured data</a:t>
            </a:r>
          </a:p>
          <a:p>
            <a:pPr lvl="1"/>
            <a:r>
              <a:rPr lang="en-US" dirty="0" smtClean="0"/>
              <a:t>µ</a:t>
            </a:r>
            <a:r>
              <a:rPr lang="en-US" baseline="-25000" dirty="0" smtClean="0"/>
              <a:t>g</a:t>
            </a:r>
            <a:r>
              <a:rPr lang="en-US" dirty="0" smtClean="0"/>
              <a:t> – the mean of the measured signal</a:t>
            </a:r>
          </a:p>
          <a:p>
            <a:pPr lvl="1"/>
            <a:r>
              <a:rPr lang="el-GR" dirty="0" smtClean="0"/>
              <a:t>σ</a:t>
            </a:r>
            <a:r>
              <a:rPr lang="en-US" baseline="-25000" dirty="0" smtClean="0"/>
              <a:t>g</a:t>
            </a:r>
            <a:r>
              <a:rPr lang="en-US" dirty="0" smtClean="0"/>
              <a:t> – the variance of the measured signa</a:t>
            </a:r>
            <a:r>
              <a:rPr lang="en-US" dirty="0"/>
              <a:t>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239" y="1489825"/>
            <a:ext cx="6162675" cy="225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2612" y="3747250"/>
            <a:ext cx="213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Measured PSD over </a:t>
            </a:r>
          </a:p>
          <a:p>
            <a:pPr algn="ctr"/>
            <a:r>
              <a:rPr lang="en-US" dirty="0" smtClean="0"/>
              <a:t>frequency and time.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03075" y="3611984"/>
            <a:ext cx="2738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 histogram of measured</a:t>
            </a:r>
          </a:p>
          <a:p>
            <a:pPr algn="ctr"/>
            <a:r>
              <a:rPr lang="en-US" dirty="0" smtClean="0"/>
              <a:t>signal with fitted Gaussians</a:t>
            </a:r>
          </a:p>
          <a:p>
            <a:pPr algn="ctr"/>
            <a:r>
              <a:rPr lang="en-US" dirty="0" smtClean="0"/>
              <a:t>as per GMM.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Ready to extract some transmitters?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Post-processing is necessary to:</a:t>
            </a:r>
          </a:p>
          <a:p>
            <a:pPr lvl="1"/>
            <a:r>
              <a:rPr lang="en-US" dirty="0" smtClean="0"/>
              <a:t>Determine components due to the same transmission.</a:t>
            </a:r>
          </a:p>
          <a:p>
            <a:pPr lvl="1"/>
            <a:r>
              <a:rPr lang="en-US" dirty="0" smtClean="0"/>
              <a:t>Extract transmitter characteristics.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21" y="2457234"/>
            <a:ext cx="6162675" cy="22574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897217" y="2849217"/>
            <a:ext cx="1577009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711687" y="2941983"/>
            <a:ext cx="1762539" cy="1148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30489" y="2716353"/>
            <a:ext cx="400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than one Gaussian per transmitter.</a:t>
            </a:r>
          </a:p>
        </p:txBody>
      </p:sp>
    </p:spTree>
    <p:extLst>
      <p:ext uri="{BB962C8B-B14F-4D97-AF65-F5344CB8AC3E}">
        <p14:creationId xmlns:p14="http://schemas.microsoft.com/office/powerpoint/2010/main" val="16931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Transmitters: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54" y="1743908"/>
            <a:ext cx="1837101" cy="132455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899955" y="2210243"/>
            <a:ext cx="509452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98520" y="1743907"/>
            <a:ext cx="6058990" cy="13245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13910" y="2060020"/>
            <a:ext cx="1319348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Noise floor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972594" y="2211894"/>
            <a:ext cx="509452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586549" y="2061671"/>
            <a:ext cx="1702526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Anticipated transmissions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428411" y="2210243"/>
            <a:ext cx="509452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042366" y="2060020"/>
            <a:ext cx="1271452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GMM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0600" y="1690688"/>
            <a:ext cx="238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From raw PSD to GMM</a:t>
            </a:r>
          </a:p>
        </p:txBody>
      </p:sp>
      <p:sp>
        <p:nvSpPr>
          <p:cNvPr id="15" name="U-Turn Arrow 14"/>
          <p:cNvSpPr/>
          <p:nvPr/>
        </p:nvSpPr>
        <p:spPr>
          <a:xfrm rot="5400000">
            <a:off x="8761256" y="2987476"/>
            <a:ext cx="3214774" cy="1783080"/>
          </a:xfrm>
          <a:prstGeom prst="uturnArrow">
            <a:avLst>
              <a:gd name="adj1" fmla="val 17674"/>
              <a:gd name="adj2" fmla="val 25000"/>
              <a:gd name="adj3" fmla="val 25000"/>
              <a:gd name="adj4" fmla="val 43750"/>
              <a:gd name="adj5" fmla="val 61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23961" y="4611190"/>
            <a:ext cx="1629937" cy="977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Association probabilities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09407" y="4264325"/>
            <a:ext cx="6707775" cy="1483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26571" y="4211106"/>
            <a:ext cx="32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Transmitter signature extraction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931622" y="4612485"/>
            <a:ext cx="1702526" cy="976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Smooth association probabilities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7712183" y="4904092"/>
            <a:ext cx="509452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539283" y="4611190"/>
            <a:ext cx="1702526" cy="976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Extract signatures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5319844" y="4902797"/>
            <a:ext cx="509452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147" y="2863162"/>
            <a:ext cx="1995728" cy="150336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081671" y="4617075"/>
            <a:ext cx="1702526" cy="976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Mine transmitters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2862232" y="4908682"/>
            <a:ext cx="509452" cy="39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 animBg="1"/>
      <p:bldP spid="16" grpId="0" animBg="1"/>
      <p:bldP spid="17" grpId="0" animBg="1"/>
      <p:bldP spid="18" grpId="0"/>
      <p:bldP spid="20" grpId="0" animBg="1"/>
      <p:bldP spid="21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Transmitter Signature Extraction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123346" y="3167553"/>
            <a:ext cx="2763750" cy="13798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4001668" y="1954845"/>
            <a:ext cx="121677" cy="120208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679342" y="2767870"/>
            <a:ext cx="188914" cy="102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86324" y="3253313"/>
            <a:ext cx="325063" cy="106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Frequency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675" y="1992120"/>
            <a:ext cx="2288119" cy="1154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795" y="2002745"/>
            <a:ext cx="217764" cy="1143557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999529" y="5751798"/>
            <a:ext cx="2763750" cy="13798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2507" y="5837558"/>
            <a:ext cx="325063" cy="106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Frequency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133" y="4128302"/>
            <a:ext cx="3954204" cy="146978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787133" y="4282010"/>
            <a:ext cx="3506073" cy="1162373"/>
          </a:xfrm>
          <a:prstGeom prst="roundRect">
            <a:avLst/>
          </a:prstGeom>
          <a:solidFill>
            <a:srgbClr val="FFC000">
              <a:alpha val="4700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>
            <a:off x="7779584" y="5521126"/>
            <a:ext cx="3046406" cy="974146"/>
          </a:xfrm>
          <a:prstGeom prst="cloudCallout">
            <a:avLst>
              <a:gd name="adj1" fmla="val -78322"/>
              <a:gd name="adj2" fmla="val -110141"/>
            </a:avLst>
          </a:prstGeom>
          <a:solidFill>
            <a:schemeClr val="accent2">
              <a:lumMod val="60000"/>
              <a:lumOff val="40000"/>
              <a:alpha val="46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Same signature =&gt; same transmitter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7085" y="2208653"/>
            <a:ext cx="322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space (time, frequency, PSD) 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>
            <a:off x="9250774" y="3354295"/>
            <a:ext cx="501575" cy="773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97085" y="4667426"/>
            <a:ext cx="320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D space (frequency, Signature)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 animBg="1"/>
      <p:bldP spid="24" grpId="0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TxMiner</a:t>
            </a:r>
            <a:r>
              <a:rPr lang="en-US" dirty="0" smtClean="0"/>
              <a:t> implemented in MATLAB.</a:t>
            </a:r>
          </a:p>
          <a:p>
            <a:r>
              <a:rPr lang="en-US" dirty="0" smtClean="0"/>
              <a:t>Evaluation </a:t>
            </a:r>
            <a:r>
              <a:rPr lang="en-US" b="1" dirty="0" smtClean="0"/>
              <a:t>goals:</a:t>
            </a:r>
          </a:p>
          <a:p>
            <a:pPr lvl="1"/>
            <a:r>
              <a:rPr lang="en-US" dirty="0" smtClean="0"/>
              <a:t>Accuracy in occupancy detection.</a:t>
            </a:r>
          </a:p>
          <a:p>
            <a:pPr lvl="1"/>
            <a:r>
              <a:rPr lang="en-US" dirty="0" smtClean="0"/>
              <a:t>Transmitter count and bandwidth.</a:t>
            </a:r>
          </a:p>
          <a:p>
            <a:pPr lvl="1"/>
            <a:r>
              <a:rPr lang="en-US" dirty="0" smtClean="0"/>
              <a:t>Comparison with edge detection.</a:t>
            </a:r>
          </a:p>
        </p:txBody>
      </p:sp>
      <p:pic>
        <p:nvPicPr>
          <p:cNvPr id="3074" name="Picture 2" descr="http://blogs.oregonstate.edu/morningclover/files/2014/02/eval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3897085"/>
            <a:ext cx="3947886" cy="29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1" y="2609826"/>
            <a:ext cx="6393703" cy="3108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309" y="3004470"/>
            <a:ext cx="2333625" cy="194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4373" y="5071818"/>
            <a:ext cx="2486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RfEye</a:t>
            </a:r>
            <a:r>
              <a:rPr lang="en-US" dirty="0" smtClean="0"/>
              <a:t> spectrum scanner </a:t>
            </a:r>
          </a:p>
          <a:p>
            <a:pPr algn="ctr"/>
            <a:r>
              <a:rPr lang="en-US" dirty="0" smtClean="0"/>
              <a:t>manufactured by CRFS*.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39301" y="6485860"/>
            <a:ext cx="420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http://www.crfs.com/products/rf-sensor-rfeye-node/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073" y="1912556"/>
            <a:ext cx="2455005" cy="3181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63960" y="5100845"/>
            <a:ext cx="2725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Multi-polarized Rx antenna</a:t>
            </a:r>
          </a:p>
          <a:p>
            <a:pPr algn="ctr"/>
            <a:r>
              <a:rPr lang="en-US" dirty="0" smtClean="0"/>
              <a:t>25MHz – 6GHz.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87" y="2062581"/>
            <a:ext cx="12668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truth – detection of known transmitters:</a:t>
            </a:r>
          </a:p>
          <a:p>
            <a:pPr lvl="1"/>
            <a:r>
              <a:rPr lang="en-US" dirty="0" smtClean="0"/>
              <a:t>TV-UHF.</a:t>
            </a:r>
          </a:p>
          <a:p>
            <a:pPr lvl="1"/>
            <a:r>
              <a:rPr lang="en-US" dirty="0" smtClean="0"/>
              <a:t>Combined with FCC CDBS, </a:t>
            </a:r>
            <a:r>
              <a:rPr lang="en-US" dirty="0" err="1" smtClean="0"/>
              <a:t>AntennaWeb</a:t>
            </a:r>
            <a:r>
              <a:rPr lang="en-US" dirty="0" smtClean="0"/>
              <a:t>, </a:t>
            </a:r>
            <a:r>
              <a:rPr lang="en-US" dirty="0" err="1" smtClean="0"/>
              <a:t>TVFool</a:t>
            </a:r>
            <a:r>
              <a:rPr lang="en-US" dirty="0"/>
              <a:t> </a:t>
            </a:r>
            <a:r>
              <a:rPr lang="en-US" dirty="0" smtClean="0"/>
              <a:t>and Spectrum Bridge.</a:t>
            </a:r>
          </a:p>
          <a:p>
            <a:r>
              <a:rPr lang="en-US" dirty="0" smtClean="0"/>
              <a:t>Controlled – detection of custom transmitters:</a:t>
            </a:r>
          </a:p>
          <a:p>
            <a:pPr lvl="1"/>
            <a:r>
              <a:rPr lang="en-US" dirty="0" err="1" smtClean="0"/>
              <a:t>WiMax</a:t>
            </a:r>
            <a:r>
              <a:rPr lang="en-US" dirty="0" smtClean="0"/>
              <a:t> using 1.75MHz, 3.5MHz and 7MhHz bandwidth. </a:t>
            </a:r>
          </a:p>
          <a:p>
            <a:r>
              <a:rPr lang="en-US" dirty="0" smtClean="0"/>
              <a:t>Artificially mixed signals.</a:t>
            </a:r>
          </a:p>
        </p:txBody>
      </p:sp>
      <p:pic>
        <p:nvPicPr>
          <p:cNvPr id="2050" name="Picture 2" descr="http://www.codeforest.net/wp-content/uploads/2010/09/Databas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457" y="4339771"/>
            <a:ext cx="1972129" cy="197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odeforest.net/wp-content/uploads/2010/09/Databas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64" y="5196115"/>
            <a:ext cx="1226586" cy="12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Detection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2209257"/>
            <a:ext cx="6696075" cy="2857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07725" y="2729552"/>
            <a:ext cx="1255594" cy="2606723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67784" y="2470245"/>
            <a:ext cx="3766783" cy="2866029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1485425" y="3355681"/>
            <a:ext cx="2817310" cy="35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 smtClean="0">
                <a:solidFill>
                  <a:schemeClr val="tx1"/>
                </a:solidFill>
              </a:rPr>
              <a:t>Detected Bandwidth, MHz</a:t>
            </a:r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Multiple Transmitters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072" y="1690688"/>
            <a:ext cx="5826030" cy="44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Allocation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99" y="1462025"/>
            <a:ext cx="6244597" cy="451656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08525" y="2278272"/>
            <a:ext cx="608445" cy="165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58302" y="2228794"/>
            <a:ext cx="2756452" cy="2836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9327468">
            <a:off x="5082001" y="3212739"/>
            <a:ext cx="4695986" cy="10151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100%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</a:t>
            </a:r>
            <a:r>
              <a:rPr lang="en-US" dirty="0" smtClean="0"/>
              <a:t>of Multiple 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4995"/>
            <a:ext cx="10515600" cy="4351338"/>
          </a:xfrm>
        </p:spPr>
        <p:txBody>
          <a:bodyPr/>
          <a:lstStyle/>
          <a:p>
            <a:r>
              <a:rPr lang="en-US" dirty="0" smtClean="0"/>
              <a:t>Multiple transmitters with variable bandwidths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87" y="2080115"/>
            <a:ext cx="6252891" cy="2527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9486" y="449132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Case 1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89223" y="448588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Case 2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32" y="5038100"/>
            <a:ext cx="7019925" cy="14382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79928" y="3493827"/>
            <a:ext cx="2429302" cy="85980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79928" y="2674495"/>
            <a:ext cx="1255594" cy="85980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873436" y="2674495"/>
            <a:ext cx="735794" cy="85980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228167" y="3022096"/>
            <a:ext cx="954864" cy="71739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07611" y="3649920"/>
            <a:ext cx="1654252" cy="71739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328608" y="2381272"/>
            <a:ext cx="327786" cy="71739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err="1" smtClean="0"/>
              <a:t>TxMiner</a:t>
            </a:r>
            <a:r>
              <a:rPr lang="en-US" dirty="0" smtClean="0"/>
              <a:t> successfully detects key transmitter characteristics.</a:t>
            </a:r>
          </a:p>
          <a:p>
            <a:r>
              <a:rPr lang="en-US" dirty="0" smtClean="0"/>
              <a:t>An integral component that enables:</a:t>
            </a:r>
          </a:p>
          <a:p>
            <a:pPr lvl="1"/>
            <a:r>
              <a:rPr lang="en-US" dirty="0" smtClean="0"/>
              <a:t>DSA beyond TV White Spaces.</a:t>
            </a:r>
          </a:p>
          <a:p>
            <a:pPr lvl="1"/>
            <a:r>
              <a:rPr lang="en-US" dirty="0" smtClean="0"/>
              <a:t>Better regulation of DSA spectrum.</a:t>
            </a:r>
          </a:p>
          <a:p>
            <a:pPr lvl="1"/>
            <a:r>
              <a:rPr lang="en-US" dirty="0" smtClean="0"/>
              <a:t>Spectrum regulation in developing countries.</a:t>
            </a:r>
          </a:p>
          <a:p>
            <a:r>
              <a:rPr lang="en-US" dirty="0" smtClean="0"/>
              <a:t>Avenues for improvement:</a:t>
            </a:r>
          </a:p>
          <a:p>
            <a:pPr lvl="1"/>
            <a:r>
              <a:rPr lang="en-US" dirty="0" smtClean="0"/>
              <a:t>Channel modeling beyond log-normal (e.g. Rayleigh in fast-fading conditions).</a:t>
            </a:r>
          </a:p>
          <a:p>
            <a:pPr lvl="1"/>
            <a:r>
              <a:rPr lang="en-US" dirty="0" smtClean="0"/>
              <a:t>Detection of mobile transmitters.</a:t>
            </a:r>
          </a:p>
          <a:p>
            <a:pPr lvl="1"/>
            <a:r>
              <a:rPr lang="en-US" dirty="0" smtClean="0"/>
              <a:t>Integration with known transmitter signatures.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7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 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Mariya </a:t>
            </a:r>
            <a:r>
              <a:rPr lang="en-US" dirty="0" err="1" smtClean="0"/>
              <a:t>Zheleva</a:t>
            </a:r>
            <a:endParaRPr lang="en-US" dirty="0" smtClean="0"/>
          </a:p>
          <a:p>
            <a:r>
              <a:rPr lang="en-US" i="1" dirty="0" smtClean="0"/>
              <a:t>mjeleva@gmail.com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77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Assignment (in Washington State)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719609"/>
            <a:ext cx="10515600" cy="4351338"/>
          </a:xfrm>
        </p:spPr>
        <p:txBody>
          <a:bodyPr/>
          <a:lstStyle/>
          <a:p>
            <a:r>
              <a:rPr lang="en-US" dirty="0" smtClean="0"/>
              <a:t>According to FCC dashboard:</a:t>
            </a:r>
          </a:p>
          <a:p>
            <a:pPr lvl="1"/>
            <a:r>
              <a:rPr lang="en-US" dirty="0" smtClean="0"/>
              <a:t>A total of 2498MHz (</a:t>
            </a:r>
            <a:r>
              <a:rPr lang="en-US" dirty="0" smtClean="0">
                <a:solidFill>
                  <a:srgbClr val="FF0000"/>
                </a:solidFill>
              </a:rPr>
              <a:t>77.3%</a:t>
            </a:r>
            <a:r>
              <a:rPr lang="en-US" dirty="0" smtClean="0"/>
              <a:t>) appear </a:t>
            </a:r>
            <a:r>
              <a:rPr lang="en-US" dirty="0" smtClean="0">
                <a:solidFill>
                  <a:srgbClr val="FF0000"/>
                </a:solidFill>
              </a:rPr>
              <a:t>unassigned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Assignments are granted to </a:t>
            </a:r>
            <a:r>
              <a:rPr lang="en-US" dirty="0" smtClean="0">
                <a:solidFill>
                  <a:srgbClr val="FF0000"/>
                </a:solidFill>
              </a:rPr>
              <a:t>88 unique entities </a:t>
            </a:r>
            <a:r>
              <a:rPr lang="en-US" dirty="0" smtClean="0"/>
              <a:t>in Washington.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50%</a:t>
            </a:r>
            <a:r>
              <a:rPr lang="en-US" dirty="0" smtClean="0"/>
              <a:t> of all </a:t>
            </a:r>
            <a:r>
              <a:rPr lang="en-US" dirty="0" smtClean="0">
                <a:solidFill>
                  <a:srgbClr val="FF0000"/>
                </a:solidFill>
              </a:rPr>
              <a:t>licenses</a:t>
            </a:r>
            <a:r>
              <a:rPr lang="en-US" dirty="0" smtClean="0"/>
              <a:t> are owned by </a:t>
            </a:r>
            <a:r>
              <a:rPr lang="en-US" dirty="0" smtClean="0">
                <a:solidFill>
                  <a:srgbClr val="FF0000"/>
                </a:solidFill>
              </a:rPr>
              <a:t>10 companies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45" y="3357378"/>
            <a:ext cx="6657111" cy="29111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1263" y="354532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14.7%	New </a:t>
            </a:r>
            <a:r>
              <a:rPr lang="en-US" sz="1600" dirty="0">
                <a:solidFill>
                  <a:prstClr val="black"/>
                </a:solidFill>
                <a:latin typeface="Lucida Console" panose="020B0609040504020204" pitchFamily="49" charset="0"/>
              </a:rPr>
              <a:t>Cingular Wireless </a:t>
            </a:r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PCS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8.9%	AT&amp;T Mobility</a:t>
            </a:r>
          </a:p>
          <a:p>
            <a:r>
              <a:rPr lang="fr-FR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6.8%	T-Mobile License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6.6%	</a:t>
            </a:r>
            <a:r>
              <a:rPr lang="en-US" sz="1600" dirty="0" err="1" smtClean="0">
                <a:solidFill>
                  <a:prstClr val="black"/>
                </a:solidFill>
                <a:latin typeface="Lucida Console" panose="020B0609040504020204" pitchFamily="49" charset="0"/>
              </a:rPr>
              <a:t>Cellco</a:t>
            </a:r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 Partnership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5.8%	Verizon Wireless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4.2%	</a:t>
            </a:r>
            <a:r>
              <a:rPr lang="en-US" sz="1600" dirty="0" err="1" smtClean="0">
                <a:solidFill>
                  <a:prstClr val="black"/>
                </a:solidFill>
                <a:latin typeface="Lucida Console" panose="020B0609040504020204" pitchFamily="49" charset="0"/>
              </a:rPr>
              <a:t>Clearwire</a:t>
            </a:r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Lucida Console" panose="020B0609040504020204" pitchFamily="49" charset="0"/>
              </a:rPr>
              <a:t>Spectrum </a:t>
            </a:r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Holdings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2.9%	American </a:t>
            </a:r>
            <a:r>
              <a:rPr lang="en-US" sz="1600" dirty="0">
                <a:solidFill>
                  <a:prstClr val="black"/>
                </a:solidFill>
                <a:latin typeface="Lucida Console" panose="020B0609040504020204" pitchFamily="49" charset="0"/>
              </a:rPr>
              <a:t>Telecasting </a:t>
            </a:r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Development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2.1%	Seattle </a:t>
            </a:r>
            <a:r>
              <a:rPr lang="en-US" sz="1600" dirty="0">
                <a:solidFill>
                  <a:prstClr val="black"/>
                </a:solidFill>
                <a:latin typeface="Lucida Console" panose="020B0609040504020204" pitchFamily="49" charset="0"/>
              </a:rPr>
              <a:t>SMSA Limited </a:t>
            </a:r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Partnership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2.1%	Cricket </a:t>
            </a:r>
            <a:r>
              <a:rPr lang="en-US" sz="1600" dirty="0">
                <a:solidFill>
                  <a:prstClr val="black"/>
                </a:solidFill>
                <a:latin typeface="Lucida Console" panose="020B0609040504020204" pitchFamily="49" charset="0"/>
              </a:rPr>
              <a:t>License </a:t>
            </a:r>
            <a:r>
              <a:rPr lang="en-US" sz="1600" dirty="0" smtClean="0">
                <a:solidFill>
                  <a:prstClr val="black"/>
                </a:solidFill>
                <a:latin typeface="Lucida Console" panose="020B0609040504020204" pitchFamily="49" charset="0"/>
              </a:rPr>
              <a:t>Company</a:t>
            </a:r>
          </a:p>
          <a:p>
            <a:r>
              <a:rPr lang="en-US" sz="1600" dirty="0" smtClean="0">
                <a:latin typeface="Lucida Console" panose="020B0609040504020204" pitchFamily="49" charset="0"/>
              </a:rPr>
              <a:t>1.8%	NSAC</a:t>
            </a:r>
            <a:endParaRPr lang="en-US" sz="1600" dirty="0">
              <a:solidFill>
                <a:prstClr val="black"/>
              </a:solidFill>
              <a:latin typeface="Lucida Console" panose="020B0609040504020204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52073" y="5043705"/>
            <a:ext cx="452582" cy="868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8980" y="4674373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UHF TV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63748" y="5043705"/>
            <a:ext cx="166255" cy="868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53426" y="4674373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Cellular 698-902MHz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35219" y="5043705"/>
            <a:ext cx="216402" cy="868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0174" y="4674373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Cellular 628-960MHz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63234" y="4877511"/>
            <a:ext cx="358572" cy="868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33637" y="4235606"/>
            <a:ext cx="162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PCS Cellular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1700-2200MHz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43169" y="3946742"/>
            <a:ext cx="265878" cy="1803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29347" y="4049874"/>
            <a:ext cx="15333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Broadband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and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Educational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Radio Services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(BRS and EBS)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1295" y="6392644"/>
            <a:ext cx="49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www.fcc.gov/</a:t>
            </a:r>
            <a:r>
              <a:rPr lang="en-US" sz="1400" dirty="0" smtClean="0"/>
              <a:t>developers/spectrum-dashboard-api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71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spectrum is occupied?</a:t>
            </a:r>
          </a:p>
          <a:p>
            <a:r>
              <a:rPr lang="en-US" dirty="0" smtClean="0"/>
              <a:t>How good is the available spectrum for DSA?</a:t>
            </a:r>
          </a:p>
          <a:p>
            <a:pPr lvl="1"/>
            <a:r>
              <a:rPr lang="en-US" dirty="0" smtClean="0"/>
              <a:t>What transmitters are occupying the spectrum?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8327" y="3216464"/>
            <a:ext cx="2206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i="1" dirty="0" smtClean="0">
                <a:solidFill>
                  <a:srgbClr val="FF0000"/>
                </a:solidFill>
              </a:rPr>
              <a:t>??%</a:t>
            </a:r>
            <a:endParaRPr lang="en-US" sz="96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599" y="4100446"/>
            <a:ext cx="4439541" cy="23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Occupancy?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76400" y="184689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Help </a:t>
            </a:r>
            <a:r>
              <a:rPr lang="en-US" dirty="0"/>
              <a:t>regulators, e.g. FCC, </a:t>
            </a:r>
            <a:r>
              <a:rPr lang="en-US" dirty="0" smtClean="0"/>
              <a:t>to open </a:t>
            </a:r>
            <a:r>
              <a:rPr lang="en-US" dirty="0"/>
              <a:t>up additional spectrum:</a:t>
            </a:r>
          </a:p>
          <a:p>
            <a:pPr lvl="1"/>
            <a:r>
              <a:rPr lang="en-US" dirty="0"/>
              <a:t>Who is using the spectrum?</a:t>
            </a:r>
          </a:p>
          <a:p>
            <a:pPr lvl="1"/>
            <a:r>
              <a:rPr lang="en-US" dirty="0"/>
              <a:t>How much bandwidth can the system get using DSA</a:t>
            </a:r>
            <a:r>
              <a:rPr lang="en-US" dirty="0" smtClean="0"/>
              <a:t>?</a:t>
            </a:r>
          </a:p>
          <a:p>
            <a:r>
              <a:rPr lang="en-US" dirty="0" smtClean="0"/>
              <a:t>Help interested parties make a case for release of DSA spectrum.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Inform DSA techniques in different spectrum bands:</a:t>
            </a:r>
          </a:p>
          <a:p>
            <a:pPr lvl="1"/>
            <a:r>
              <a:rPr lang="en-US" dirty="0" smtClean="0"/>
              <a:t>Which bands are continuously available and which are periodically available?</a:t>
            </a:r>
          </a:p>
          <a:p>
            <a:pPr lvl="2"/>
            <a:r>
              <a:rPr lang="en-US" dirty="0" smtClean="0"/>
              <a:t>What implications would the type of availability have on DSA devices.</a:t>
            </a:r>
          </a:p>
          <a:p>
            <a:pPr lvl="1"/>
            <a:r>
              <a:rPr lang="en-US" dirty="0" smtClean="0"/>
              <a:t>Will spectrum sensing work?</a:t>
            </a:r>
          </a:p>
          <a:p>
            <a:pPr lvl="1"/>
            <a:r>
              <a:rPr lang="en-US" dirty="0" smtClean="0"/>
              <a:t>How accurate is a geo-location database?</a:t>
            </a:r>
          </a:p>
          <a:p>
            <a:pPr lvl="1"/>
            <a:r>
              <a:rPr lang="en-US" dirty="0" smtClean="0"/>
              <a:t>How much interference will it cause on the primary user?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6200000">
            <a:off x="315619" y="2449216"/>
            <a:ext cx="1778811" cy="574159"/>
          </a:xfrm>
          <a:prstGeom prst="round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Policy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241640" y="4638706"/>
            <a:ext cx="1926771" cy="574159"/>
          </a:xfrm>
          <a:prstGeom prst="roundRect">
            <a:avLst/>
          </a:prstGeom>
          <a:solidFill>
            <a:schemeClr val="accent4">
              <a:lumMod val="75000"/>
              <a:alpha val="47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Technology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TxMiner</a:t>
            </a:r>
            <a:r>
              <a:rPr lang="en-US" dirty="0" smtClean="0"/>
              <a:t> Goal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648188"/>
            <a:ext cx="6111240" cy="2926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4637" y="2241788"/>
            <a:ext cx="29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Spectral Density Graph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8898" y="3717488"/>
            <a:ext cx="141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PSD, </a:t>
            </a:r>
            <a:r>
              <a:rPr lang="en-US" dirty="0" err="1" smtClean="0"/>
              <a:t>dBm</a:t>
            </a:r>
            <a:r>
              <a:rPr lang="en-US" dirty="0" smtClean="0"/>
              <a:t>/Hz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04651" y="5606732"/>
            <a:ext cx="169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Frequency, MHz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64080" y="2956560"/>
            <a:ext cx="5842000" cy="119501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72080" y="2956560"/>
            <a:ext cx="5334000" cy="13976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27680" y="2956560"/>
            <a:ext cx="49784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565256" y="2956560"/>
            <a:ext cx="6440825" cy="47279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6080" y="2725727"/>
            <a:ext cx="34547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Transmissions: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Center frequency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Number of transmitters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Bandwidth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TDMA/FDMA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Mobility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15082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TxMiner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845" y="2011680"/>
            <a:ext cx="12028395" cy="3027680"/>
          </a:xfrm>
          <a:prstGeom prst="rect">
            <a:avLst/>
          </a:prstGeom>
          <a:solidFill>
            <a:schemeClr val="bg2">
              <a:alpha val="36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85" y="2330791"/>
            <a:ext cx="2153252" cy="1733853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 rot="5400000">
            <a:off x="1082111" y="1149319"/>
            <a:ext cx="1242602" cy="3303133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566" y="2119065"/>
            <a:ext cx="27697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TX periodicity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TX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Mobile TX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Primary or Secondary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25338" y="4064644"/>
            <a:ext cx="2804546" cy="720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TxMiner</a:t>
            </a:r>
            <a:r>
              <a:rPr lang="en-US" sz="2800" b="1" dirty="0" smtClean="0"/>
              <a:t>-enhanced</a:t>
            </a:r>
          </a:p>
          <a:p>
            <a:pPr algn="ctr"/>
            <a:r>
              <a:rPr lang="en-US" sz="2800" b="1" dirty="0" smtClean="0"/>
              <a:t>DSA Database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15" y="2582269"/>
            <a:ext cx="694477" cy="1359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7192" y="3069581"/>
            <a:ext cx="924646" cy="74454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2254431">
            <a:off x="7829300" y="3230521"/>
            <a:ext cx="1225155" cy="144274"/>
            <a:chOff x="8680313" y="5233914"/>
            <a:chExt cx="1305996" cy="19099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9115645" y="5233914"/>
              <a:ext cx="870664" cy="21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8680313" y="5424692"/>
              <a:ext cx="870664" cy="217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15645" y="5233914"/>
              <a:ext cx="435332" cy="19077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loud 14"/>
          <p:cNvSpPr/>
          <p:nvPr/>
        </p:nvSpPr>
        <p:spPr>
          <a:xfrm>
            <a:off x="6727139" y="2313583"/>
            <a:ext cx="4814621" cy="1803551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35754" y="4064644"/>
            <a:ext cx="2428781" cy="720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Secondary User </a:t>
            </a:r>
          </a:p>
          <a:p>
            <a:pPr algn="ctr"/>
            <a:r>
              <a:rPr lang="en-US" sz="2800" b="1" dirty="0" smtClean="0"/>
              <a:t>Network</a:t>
            </a:r>
            <a:endParaRPr lang="en-US" sz="28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39139" y="3055070"/>
            <a:ext cx="3557076" cy="4048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182832">
            <a:off x="4068621" y="2920591"/>
            <a:ext cx="2632453" cy="302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1)</a:t>
            </a:r>
            <a:r>
              <a:rPr lang="en-US" sz="2000" b="1" dirty="0" smtClean="0"/>
              <a:t> Spectrum availability?</a:t>
            </a:r>
            <a:endParaRPr lang="en-US" sz="2000" b="1" dirty="0"/>
          </a:p>
        </p:txBody>
      </p:sp>
      <p:cxnSp>
        <p:nvCxnSpPr>
          <p:cNvPr id="19" name="Straight Arrow Connector 18"/>
          <p:cNvCxnSpPr>
            <a:endCxn id="9" idx="1"/>
          </p:cNvCxnSpPr>
          <p:nvPr/>
        </p:nvCxnSpPr>
        <p:spPr>
          <a:xfrm flipV="1">
            <a:off x="3840856" y="3262059"/>
            <a:ext cx="3455358" cy="3942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21182832">
            <a:off x="3980363" y="3424404"/>
            <a:ext cx="2833658" cy="627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r>
              <a:rPr lang="en-US" sz="2000" b="1" dirty="0" smtClean="0"/>
              <a:t> Spectrum availability </a:t>
            </a:r>
            <a:r>
              <a:rPr lang="en-US" sz="2800" b="1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en-US" sz="2000" b="1" dirty="0" smtClean="0"/>
              <a:t>Transmitter Characteristics</a:t>
            </a:r>
            <a:endParaRPr lang="en-US" sz="2000" b="1" dirty="0"/>
          </a:p>
        </p:txBody>
      </p:sp>
      <p:sp>
        <p:nvSpPr>
          <p:cNvPr id="21" name="Flowchart: Punched Tape 20"/>
          <p:cNvSpPr/>
          <p:nvPr/>
        </p:nvSpPr>
        <p:spPr>
          <a:xfrm rot="5400000">
            <a:off x="8345534" y="1421513"/>
            <a:ext cx="984670" cy="2568792"/>
          </a:xfrm>
          <a:prstGeom prst="flowChartPunchedTap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829030" y="2182581"/>
            <a:ext cx="1872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3)</a:t>
            </a:r>
            <a:r>
              <a:rPr lang="en-US" sz="2000" b="1" dirty="0" smtClean="0"/>
              <a:t> Bandwidth X </a:t>
            </a:r>
          </a:p>
          <a:p>
            <a:pPr algn="ctr"/>
            <a:r>
              <a:rPr lang="en-US" sz="2000" b="1" dirty="0" smtClean="0"/>
              <a:t>satisfies user </a:t>
            </a:r>
          </a:p>
          <a:p>
            <a:pPr algn="ctr"/>
            <a:r>
              <a:rPr lang="en-US" sz="2000" b="1" dirty="0" smtClean="0"/>
              <a:t>demand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11407" y="4064957"/>
            <a:ext cx="2181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Geo-location </a:t>
            </a:r>
          </a:p>
          <a:p>
            <a:pPr algn="ctr"/>
            <a:r>
              <a:rPr lang="en-US" sz="2800" b="1" dirty="0" smtClean="0"/>
              <a:t>database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21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15" grpId="0" animBg="1"/>
      <p:bldP spid="16" grpId="0"/>
      <p:bldP spid="18" grpId="0"/>
      <p:bldP spid="20" grpId="0"/>
      <p:bldP spid="21" grpId="0" animBg="1"/>
      <p:bldP spid="22" grpId="0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1121"/>
            <a:ext cx="10515600" cy="4351338"/>
          </a:xfrm>
        </p:spPr>
        <p:txBody>
          <a:bodyPr/>
          <a:lstStyle/>
          <a:p>
            <a:r>
              <a:rPr lang="en-US" dirty="0" smtClean="0"/>
              <a:t>Measured signal distributions tell us about channel occupancy.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3" y="2234814"/>
            <a:ext cx="8574950" cy="2112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52" y="4347302"/>
            <a:ext cx="5428570" cy="20738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5287" y="2116183"/>
            <a:ext cx="11766416" cy="22137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43703" y="2761392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0"/>
              </a:rPr>
              <a:t>Stationary sensor. Wide-range </a:t>
            </a:r>
            <a:r>
              <a:rPr lang="en-US" dirty="0">
                <a:latin typeface="CMR10"/>
              </a:rPr>
              <a:t>TV broadcast </a:t>
            </a:r>
            <a:r>
              <a:rPr lang="en-US" dirty="0" smtClean="0">
                <a:latin typeface="CMR10"/>
              </a:rPr>
              <a:t>service.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5287" y="4373260"/>
            <a:ext cx="4464279" cy="212469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0147" y="4794984"/>
            <a:ext cx="329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0"/>
              </a:rPr>
              <a:t>Stationary sensor. </a:t>
            </a:r>
          </a:p>
          <a:p>
            <a:r>
              <a:rPr lang="en-US" dirty="0" smtClean="0">
                <a:latin typeface="CMR10"/>
              </a:rPr>
              <a:t>Short-range </a:t>
            </a:r>
          </a:p>
          <a:p>
            <a:r>
              <a:rPr lang="en-US" dirty="0" smtClean="0">
                <a:latin typeface="CMR10"/>
              </a:rPr>
              <a:t>frequency-hopping </a:t>
            </a:r>
          </a:p>
          <a:p>
            <a:r>
              <a:rPr lang="en-US" dirty="0" smtClean="0">
                <a:latin typeface="CMR10"/>
              </a:rPr>
              <a:t>transmission.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15837" y="4373260"/>
            <a:ext cx="4765485" cy="212469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38829" y="4886715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MR10"/>
              </a:rPr>
              <a:t>Mobile sensor. </a:t>
            </a:r>
          </a:p>
          <a:p>
            <a:r>
              <a:rPr lang="en-US" dirty="0" smtClean="0">
                <a:latin typeface="CMR10"/>
              </a:rPr>
              <a:t>Wide-range </a:t>
            </a:r>
            <a:r>
              <a:rPr lang="en-US" dirty="0">
                <a:latin typeface="CMR10"/>
              </a:rPr>
              <a:t>TV </a:t>
            </a:r>
            <a:endParaRPr lang="en-US" dirty="0" smtClean="0">
              <a:latin typeface="CMR10"/>
            </a:endParaRPr>
          </a:p>
          <a:p>
            <a:r>
              <a:rPr lang="en-US" dirty="0" smtClean="0">
                <a:latin typeface="CMR10"/>
              </a:rPr>
              <a:t>broadcast service.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1121"/>
            <a:ext cx="10515600" cy="4351338"/>
          </a:xfrm>
        </p:spPr>
        <p:txBody>
          <a:bodyPr/>
          <a:lstStyle/>
          <a:p>
            <a:r>
              <a:rPr lang="en-US" dirty="0" smtClean="0"/>
              <a:t>Measured signal distributions tell us about channel occupancy.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93" y="2234814"/>
            <a:ext cx="8574950" cy="2112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52" y="4347302"/>
            <a:ext cx="5428570" cy="20738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2293" y="2116183"/>
            <a:ext cx="2814233" cy="22137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859734" y="2249349"/>
            <a:ext cx="3239500" cy="39924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Idle </a:t>
            </a:r>
            <a:r>
              <a:rPr lang="en-US" dirty="0">
                <a:solidFill>
                  <a:schemeClr val="tx1"/>
                </a:solidFill>
              </a:rPr>
              <a:t>TV </a:t>
            </a:r>
            <a:r>
              <a:rPr lang="en-US" dirty="0" smtClean="0">
                <a:solidFill>
                  <a:schemeClr val="tx1"/>
                </a:solidFill>
              </a:rPr>
              <a:t>channel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Mean -108dBm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Occupied TV channel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Mean -70dBm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Two occupied TV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Bimodal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Bluetooth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Long tail at high PSD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Mobile transmitter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Large variation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Stationary: </a:t>
            </a:r>
            <a:r>
              <a:rPr lang="en-US" dirty="0" smtClean="0">
                <a:solidFill>
                  <a:srgbClr val="FF0000"/>
                </a:solidFill>
              </a:rPr>
              <a:t>Δ=10dBm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Mobile: </a:t>
            </a:r>
            <a:r>
              <a:rPr lang="en-US" dirty="0" smtClean="0">
                <a:solidFill>
                  <a:srgbClr val="FF0000"/>
                </a:solidFill>
              </a:rPr>
              <a:t>Δ=25dBm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81767" y="2124868"/>
            <a:ext cx="2814233" cy="22137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51241" y="2116182"/>
            <a:ext cx="2814233" cy="22137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85535" y="4345738"/>
            <a:ext cx="2814233" cy="22137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754326" y="4350909"/>
            <a:ext cx="2814233" cy="22137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720</Words>
  <Application>Microsoft Office PowerPoint</Application>
  <PresentationFormat>Widescreen</PresentationFormat>
  <Paragraphs>189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CMR10</vt:lpstr>
      <vt:lpstr>Lucida Console</vt:lpstr>
      <vt:lpstr>Office Theme</vt:lpstr>
      <vt:lpstr>TxMiner:  Identifying Transmitters in Real World Spectrum Measurements</vt:lpstr>
      <vt:lpstr>Spectrum Allocation</vt:lpstr>
      <vt:lpstr>Spectrum Assignment (in Washington State)</vt:lpstr>
      <vt:lpstr>Occupancy</vt:lpstr>
      <vt:lpstr>Why Do We Care About Occupancy?</vt:lpstr>
      <vt:lpstr>TxMiner Goal</vt:lpstr>
      <vt:lpstr>TxMiner Applications</vt:lpstr>
      <vt:lpstr>Key Insight</vt:lpstr>
      <vt:lpstr>Key Insight</vt:lpstr>
      <vt:lpstr>Key Insight</vt:lpstr>
      <vt:lpstr>Gaussian Mixture Models</vt:lpstr>
      <vt:lpstr>Mining Transmitters</vt:lpstr>
      <vt:lpstr>Mining Transmitters: Algorithm</vt:lpstr>
      <vt:lpstr>Transmitter Signature Extraction</vt:lpstr>
      <vt:lpstr>Evaluation</vt:lpstr>
      <vt:lpstr>Measurement Setup</vt:lpstr>
      <vt:lpstr>Data</vt:lpstr>
      <vt:lpstr>Bandwidth Detection</vt:lpstr>
      <vt:lpstr>Detection of Multiple Transmitters</vt:lpstr>
      <vt:lpstr>Detection of Multiple Transmitters</vt:lpstr>
      <vt:lpstr>Conclusion and Future Outlook</vt:lpstr>
      <vt:lpstr>Thank you!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TxMiner:  Identifying Transmitters in Real World Spectrum Measurements</dc:title>
  <dc:creator>Microsoft account</dc:creator>
  <cp:lastModifiedBy>Anoop Gupta (TPG)</cp:lastModifiedBy>
  <cp:revision>43</cp:revision>
  <dcterms:created xsi:type="dcterms:W3CDTF">2014-08-04T16:07:39Z</dcterms:created>
  <dcterms:modified xsi:type="dcterms:W3CDTF">2014-08-07T17:51:28Z</dcterms:modified>
</cp:coreProperties>
</file>