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72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50kbs/300ms</c:v>
          </c:tx>
          <c:spPr>
            <a:gradFill rotWithShape="1">
              <a:gsLst>
                <a:gs pos="0">
                  <a:schemeClr val="accent4">
                    <a:shade val="47500"/>
                    <a:satMod val="137000"/>
                  </a:schemeClr>
                </a:gs>
                <a:gs pos="55000">
                  <a:schemeClr val="accent4">
                    <a:shade val="69000"/>
                    <a:satMod val="137000"/>
                  </a:schemeClr>
                </a:gs>
                <a:gs pos="100000">
                  <a:schemeClr val="accent4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Sheet2!$D$6:$D$10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17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v>300kbs/300ms</c:v>
          </c:tx>
          <c:spPr>
            <a:gradFill rotWithShape="1">
              <a:gsLst>
                <a:gs pos="0">
                  <a:schemeClr val="accent5">
                    <a:shade val="47500"/>
                    <a:satMod val="137000"/>
                  </a:schemeClr>
                </a:gs>
                <a:gs pos="55000">
                  <a:schemeClr val="accent5">
                    <a:shade val="69000"/>
                    <a:satMod val="137000"/>
                  </a:schemeClr>
                </a:gs>
                <a:gs pos="100000">
                  <a:schemeClr val="accent5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Sheet2!$E$6:$E$10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v>300kbs/50ms</c:v>
          </c:tx>
          <c:spPr>
            <a:gradFill rotWithShape="1">
              <a:gsLst>
                <a:gs pos="0">
                  <a:schemeClr val="accent6">
                    <a:shade val="47500"/>
                    <a:satMod val="137000"/>
                  </a:schemeClr>
                </a:gs>
                <a:gs pos="55000">
                  <a:schemeClr val="accent6">
                    <a:shade val="69000"/>
                    <a:satMod val="137000"/>
                  </a:schemeClr>
                </a:gs>
                <a:gs pos="100000">
                  <a:schemeClr val="accent6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Sheet2!$F$6:$F$10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27</c:v>
                </c:pt>
                <c:pt idx="4">
                  <c:v>39</c:v>
                </c:pt>
              </c:numCache>
            </c:numRef>
          </c:val>
        </c:ser>
        <c:axId val="119917952"/>
        <c:axId val="117904512"/>
      </c:barChart>
      <c:catAx>
        <c:axId val="119917952"/>
        <c:scaling>
          <c:orientation val="minMax"/>
        </c:scaling>
        <c:axPos val="b"/>
        <c:tickLblPos val="nextTo"/>
        <c:crossAx val="117904512"/>
        <c:crosses val="autoZero"/>
        <c:auto val="1"/>
        <c:lblAlgn val="ctr"/>
        <c:lblOffset val="100"/>
      </c:catAx>
      <c:valAx>
        <c:axId val="117904512"/>
        <c:scaling>
          <c:orientation val="minMax"/>
          <c:max val="100"/>
        </c:scaling>
        <c:axPos val="l"/>
        <c:majorGridlines>
          <c:spPr>
            <a:ln>
              <a:solidFill>
                <a:schemeClr val="tx1">
                  <a:lumMod val="65000"/>
                </a:schemeClr>
              </a:solidFill>
              <a:prstDash val="dash"/>
            </a:ln>
          </c:spPr>
        </c:majorGridlines>
        <c:numFmt formatCode="#,##0\%" sourceLinked="0"/>
        <c:tickLblPos val="nextTo"/>
        <c:crossAx val="119917952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F006F0-41AF-4376-863D-4ECE3CDE2036}" type="datetimeFigureOut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5EDCBF-7C1D-49DD-8DF2-0DC93DCE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Update the map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D4EBC-1C0B-4472-987C-9EA4DE50BC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7D48E-36AC-410A-97EE-2324626E22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E806-19D7-4F73-B198-3470F7A87E33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E36F-D4A3-498E-A754-9878A61511F5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9FFC-C74F-49DC-9A37-AF64943F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A283-FB5F-42AA-9DDD-0AF395D56A10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D261-34F6-4504-B45C-53641112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013192" cy="1447800"/>
          </a:xfrm>
        </p:spPr>
        <p:txBody>
          <a:bodyPr tIns="0" rIns="91440" bIns="0" anchor="b"/>
          <a:lstStyle>
            <a:lvl1pPr algn="ctr">
              <a:defRPr sz="47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8E86-BD2A-4259-AF94-F0AF4D85AE5D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1DBC-7DC5-4AC8-A856-7FBE3C77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BE0B-6204-49A0-9FF5-57ED59ADC32D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57D7-490B-41E3-97BC-518787BF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B197-F386-4084-8337-440B672441D4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769F-FB87-4E34-A81F-BC354A36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485-B28B-4D7D-83F7-394C340BC8D8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843-3828-4032-8C4E-DA3C84BB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A6B1-0717-4CC8-A832-75646B0A47DF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548E-D66F-4B19-A065-F2086BAA3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F211-D0F4-4C17-ACB7-3E03CE9BB4B0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12D6-A9E1-49A4-8C02-EE672362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426877-A723-4FA4-80F0-12855FA074CB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1235D3-DDB9-49BD-8AC7-F340279A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1" r:id="rId4"/>
    <p:sldLayoutId id="2147483692" r:id="rId5"/>
    <p:sldLayoutId id="2147483693" r:id="rId6"/>
    <p:sldLayoutId id="2147483698" r:id="rId7"/>
    <p:sldLayoutId id="2147483699" r:id="rId8"/>
    <p:sldLayoutId id="2147483700" r:id="rId9"/>
    <p:sldLayoutId id="2147483694" r:id="rId10"/>
    <p:sldLayoutId id="21474837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ivshits@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82000" cy="297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Doloto: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Code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Splitting for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AJAX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Applications 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8077200" cy="1042988"/>
          </a:xfrm>
        </p:spPr>
        <p:txBody>
          <a:bodyPr/>
          <a:lstStyle/>
          <a:p>
            <a:pPr algn="r"/>
            <a:r>
              <a:rPr lang="en-US" b="1" dirty="0" smtClean="0"/>
              <a:t>Ben Livshits and Emre Kiciman</a:t>
            </a:r>
          </a:p>
          <a:p>
            <a:pPr algn="r"/>
            <a:r>
              <a:rPr lang="en-US" b="1" dirty="0" smtClean="0"/>
              <a:t>Microsoft Research</a:t>
            </a:r>
          </a:p>
          <a:p>
            <a:pPr algn="r"/>
            <a:r>
              <a:rPr lang="en-US" b="1" dirty="0" smtClean="0"/>
              <a:t>Redmond, 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Runtime </a:t>
            </a: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Savings with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4625"/>
          <a:ext cx="84772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Contact 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Ben Livshits (</a:t>
            </a:r>
            <a:r>
              <a:rPr lang="en-US" sz="2400" dirty="0" smtClean="0">
                <a:hlinkClick r:id="rId2"/>
              </a:rPr>
              <a:t>livshits@microsoft.com</a:t>
            </a:r>
            <a:r>
              <a:rPr lang="en-US" sz="2400" dirty="0" smtClean="0"/>
              <a:t>)</a:t>
            </a:r>
          </a:p>
        </p:txBody>
      </p:sp>
      <p:pic>
        <p:nvPicPr>
          <p:cNvPr id="20484" name="Picture 2" descr="http://blogs.technet.com/blogfiles/seanearp/WindowsLiveWriter/Relevance_10DEE/Windows_Live_Searc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834825"/>
            <a:ext cx="41910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cs typeface="+mn-cs"/>
              </a:rPr>
              <a:t>Doloto MSR _</a:t>
            </a:r>
            <a:endParaRPr lang="en-US" sz="3200" dirty="0">
              <a:latin typeface="Calibri" pitchFamily="34" charset="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1828800"/>
            <a:ext cx="223202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3957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 Web 2.0 Application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Disected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038600"/>
            <a:ext cx="3429000" cy="2438400"/>
          </a:xfrm>
          <a:prstGeom prst="wedgeRoundRectCallout">
            <a:avLst>
              <a:gd name="adj1" fmla="val 74624"/>
              <a:gd name="adj2" fmla="val -49202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70,000+ lines of JavaScript code downloaded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4038600"/>
            <a:ext cx="3429000" cy="2438400"/>
          </a:xfrm>
          <a:prstGeom prst="wedgeRoundRectCallout">
            <a:avLst>
              <a:gd name="adj1" fmla="val -76746"/>
              <a:gd name="adj2" fmla="val -48775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2,855 Functions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1143000"/>
            <a:ext cx="3429000" cy="2438400"/>
          </a:xfrm>
          <a:prstGeom prst="wedgeRoundRectCallout">
            <a:avLst>
              <a:gd name="adj1" fmla="val -72481"/>
              <a:gd name="adj2" fmla="val 55498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1+ MB code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1219200"/>
            <a:ext cx="3581400" cy="2438400"/>
          </a:xfrm>
          <a:prstGeom prst="wedgeRoundRectCallout">
            <a:avLst>
              <a:gd name="adj1" fmla="val 71158"/>
              <a:gd name="adj2" fmla="val 52387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Talks to 14 backend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(traffic, images,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directions, ads, …)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AJAX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Apps Have Lots of Code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134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4600" y="2971800"/>
            <a:ext cx="3886200" cy="2767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Calibri" pitchFamily="34" charset="0"/>
              </a:rPr>
              <a:t>Up to 90% of a Web 2.0 app is JavaScript code!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2D2F53D4-6941-4D08-ADF4-FB0ABCFE86C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Why 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AJAX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Client-side JavaScript code </a:t>
            </a:r>
          </a:p>
          <a:p>
            <a:pPr lvl="1"/>
            <a:r>
              <a:rPr lang="en-US" dirty="0" smtClean="0"/>
              <a:t>Reduces latency and improves user experience</a:t>
            </a:r>
          </a:p>
          <a:p>
            <a:pPr lvl="1"/>
            <a:r>
              <a:rPr lang="en-US" dirty="0" smtClean="0"/>
              <a:t>Avoids constant network round trips</a:t>
            </a:r>
          </a:p>
          <a:p>
            <a:endParaRPr lang="en-US" dirty="0" smtClean="0"/>
          </a:p>
          <a:p>
            <a:r>
              <a:rPr lang="en-US" dirty="0" smtClean="0"/>
              <a:t>Catch-22</a:t>
            </a:r>
          </a:p>
          <a:p>
            <a:pPr lvl="1"/>
            <a:r>
              <a:rPr lang="en-US" dirty="0" smtClean="0"/>
              <a:t>Takes a while to transfer code to the client</a:t>
            </a:r>
          </a:p>
          <a:p>
            <a:pPr lvl="1"/>
            <a:r>
              <a:rPr lang="en-US" dirty="0" smtClean="0"/>
              <a:t>Code can be MBs in size</a:t>
            </a:r>
          </a:p>
          <a:p>
            <a:pPr lvl="1"/>
            <a:r>
              <a:rPr lang="en-US" dirty="0" smtClean="0"/>
              <a:t>Application execution is blocked until code arrives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Motivation for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Idea behind Doloto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Start with a small piece of code on the client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Download required code on demand (pull)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Send code when bandwidth available (push)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Leads to better application responsiveness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Interleave code download &amp; execution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Faster startup times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Rarely executed code is rarely downloaded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02C239D5-397D-4A4D-A52E-11673D41A19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Corbel" pitchFamily="34" charset="0"/>
              <a:buAutoNum type="arabicPeriod"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en-US" sz="3200" dirty="0">
                <a:latin typeface="Calibri" pitchFamily="34" charset="0"/>
              </a:rPr>
              <a:t>] Runtime training to collect access </a:t>
            </a:r>
            <a:r>
              <a:rPr lang="en-US" sz="3200" dirty="0" smtClean="0">
                <a:latin typeface="Calibri" pitchFamily="34" charset="0"/>
              </a:rPr>
              <a:t>profile (</a:t>
            </a:r>
            <a:r>
              <a:rPr lang="en-US" sz="3200" dirty="0" err="1" smtClean="0">
                <a:latin typeface="Calibri" pitchFamily="34" charset="0"/>
              </a:rPr>
              <a:t>AjaxView</a:t>
            </a:r>
            <a:r>
              <a:rPr lang="en-US" sz="3200" dirty="0" smtClean="0">
                <a:latin typeface="Calibri" pitchFamily="34" charset="0"/>
              </a:rPr>
              <a:t> Fiddler </a:t>
            </a:r>
            <a:r>
              <a:rPr lang="en-US" sz="3200" dirty="0" err="1" smtClean="0">
                <a:latin typeface="Calibri" pitchFamily="34" charset="0"/>
              </a:rPr>
              <a:t>plugin</a:t>
            </a:r>
            <a:r>
              <a:rPr lang="en-US" sz="3200" dirty="0" smtClean="0">
                <a:latin typeface="Calibri" pitchFamily="34" charset="0"/>
              </a:rPr>
              <a:t>)</a:t>
            </a:r>
          </a:p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rewriting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Background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 of clusters as the application is 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running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" y="1874838"/>
            <a:ext cx="763905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 Training Tool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smtClean="0">
                <a:solidFill>
                  <a:srgbClr val="FFFF00"/>
                </a:solidFill>
              </a:rPr>
              <a:t>rewriting</a:t>
            </a:r>
            <a:r>
              <a:rPr lang="en-US" sz="3200" dirty="0" smtClean="0"/>
              <a:t>] Function rewriting or “stubbing” for on-demand code </a:t>
            </a:r>
            <a:r>
              <a:rPr lang="en-US" sz="3200" dirty="0" smtClean="0"/>
              <a:t>loading</a:t>
            </a:r>
          </a:p>
          <a:p>
            <a:pPr marL="971550" lvl="1" indent="-514350" fontAlgn="auto">
              <a:spcAft>
                <a:spcPts val="0"/>
              </a:spcAft>
              <a:buNone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prefetch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Background </a:t>
            </a:r>
            <a:r>
              <a:rPr lang="en-US" sz="32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prefetch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of clusters as the application is running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Function Splitting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00748"/>
            <a:ext cx="2563522" cy="3785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function f1(){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x=g+1;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return …;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700213"/>
            <a:ext cx="5943600" cy="3786187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function f1()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if(!real_f1){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code = load(“f1”);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real_f1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(code);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f1 =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return real_f1.apply(this,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              arguments);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5F205D43-C1B6-4BB7-8E77-FB0A998CAD2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275388"/>
            <a:ext cx="59436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($exp(“f1”), “”);	    </a:t>
            </a: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ourier New" pitchFamily="49" charset="0"/>
              </a:rPr>
              <a:t>// 21 chars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67400" y="5638800"/>
            <a:ext cx="533400" cy="533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build="allAtOnce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Architecture of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rewriting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err="1" smtClean="0">
                <a:solidFill>
                  <a:srgbClr val="FFFF00"/>
                </a:solidFill>
              </a:rPr>
              <a:t>prefetch</a:t>
            </a:r>
            <a:r>
              <a:rPr lang="en-US" sz="3200" dirty="0" smtClean="0"/>
              <a:t>] Background </a:t>
            </a:r>
            <a:r>
              <a:rPr lang="en-US" sz="3200" dirty="0" err="1" smtClean="0"/>
              <a:t>prefetch</a:t>
            </a:r>
            <a:r>
              <a:rPr lang="en-US" sz="3200" dirty="0" smtClean="0"/>
              <a:t> of clusters as the application is running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Size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Savings with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4525963"/>
        </p:xfrm>
        <a:graphic>
          <a:graphicData uri="http://schemas.openxmlformats.org/presentationml/2006/ole">
            <p:oleObj spid="_x0000_s18435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2018-12-15T16:00:00+00:00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D48B7C11-43F7-4921-B462-22E13E2F4F9F}"/>
</file>

<file path=customXml/itemProps2.xml><?xml version="1.0" encoding="utf-8"?>
<ds:datastoreItem xmlns:ds="http://schemas.openxmlformats.org/officeDocument/2006/customXml" ds:itemID="{3A5FC4DB-F5E2-4A36-9DEA-F87D13BFB2B0}"/>
</file>

<file path=customXml/itemProps3.xml><?xml version="1.0" encoding="utf-8"?>
<ds:datastoreItem xmlns:ds="http://schemas.openxmlformats.org/officeDocument/2006/customXml" ds:itemID="{AEEC36FF-5EDC-4729-AA35-9921BB1136EA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5920</TotalTime>
  <Words>375</Words>
  <Application>Microsoft Office PowerPoint</Application>
  <PresentationFormat>On-screen Show (4:3)</PresentationFormat>
  <Paragraphs>84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Corbel</vt:lpstr>
      <vt:lpstr>Arial</vt:lpstr>
      <vt:lpstr>Calibri</vt:lpstr>
      <vt:lpstr>Wingdings 2</vt:lpstr>
      <vt:lpstr>Wingdings</vt:lpstr>
      <vt:lpstr>Wingdings 3</vt:lpstr>
      <vt:lpstr>Courier New</vt:lpstr>
      <vt:lpstr>Module</vt:lpstr>
      <vt:lpstr>Microsoft Office Excel Chart</vt:lpstr>
      <vt:lpstr>Doloto:  Code Splitting for AJAX Applications   </vt:lpstr>
      <vt:lpstr>A Web 2.0 Application Disected</vt:lpstr>
      <vt:lpstr>AJAX Apps Have Lots of Code</vt:lpstr>
      <vt:lpstr>Why AJAX?</vt:lpstr>
      <vt:lpstr>Motivation for Doloto</vt:lpstr>
      <vt:lpstr>Doloto Training Tool</vt:lpstr>
      <vt:lpstr>Automated Function Splitting</vt:lpstr>
      <vt:lpstr>Architecture of Doloto</vt:lpstr>
      <vt:lpstr>Size Savings with Doloto</vt:lpstr>
      <vt:lpstr>Runtime Savings with Doloto</vt:lpstr>
      <vt:lpstr>Contact 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Spectator: Detection and Containment of JavaScript worms</dc:title>
  <dc:creator>Ben Livshits</dc:creator>
  <cp:lastModifiedBy>Ben Livshits</cp:lastModifiedBy>
  <cp:revision>109</cp:revision>
  <dcterms:created xsi:type="dcterms:W3CDTF">2008-04-26T21:57:39Z</dcterms:created>
  <dcterms:modified xsi:type="dcterms:W3CDTF">2008-06-24T20:18:46Z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