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26"/>
  </p:notesMasterIdLst>
  <p:sldIdLst>
    <p:sldId id="256" r:id="rId3"/>
    <p:sldId id="298" r:id="rId4"/>
    <p:sldId id="319" r:id="rId5"/>
    <p:sldId id="318" r:id="rId6"/>
    <p:sldId id="312" r:id="rId7"/>
    <p:sldId id="326" r:id="rId8"/>
    <p:sldId id="322" r:id="rId9"/>
    <p:sldId id="323" r:id="rId10"/>
    <p:sldId id="324" r:id="rId11"/>
    <p:sldId id="325" r:id="rId12"/>
    <p:sldId id="327" r:id="rId13"/>
    <p:sldId id="321" r:id="rId14"/>
    <p:sldId id="329" r:id="rId15"/>
    <p:sldId id="328" r:id="rId16"/>
    <p:sldId id="331" r:id="rId17"/>
    <p:sldId id="332" r:id="rId18"/>
    <p:sldId id="333" r:id="rId19"/>
    <p:sldId id="334" r:id="rId20"/>
    <p:sldId id="272" r:id="rId21"/>
    <p:sldId id="330" r:id="rId22"/>
    <p:sldId id="302" r:id="rId23"/>
    <p:sldId id="320" r:id="rId24"/>
    <p:sldId id="33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dan Musuvathi" initials="MM" lastIdx="2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3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danm\AppData\Local\Microsoft\Windows\Temporary%20Internet%20Files\Content.Outlook\ALCHB1W3\Excel%20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45946503878041"/>
          <c:y val="4.1939924176144713E-2"/>
          <c:w val="0.8010497594050765"/>
          <c:h val="0.77684878973461657"/>
        </c:manualLayout>
      </c:layout>
      <c:lineChart>
        <c:grouping val="standard"/>
        <c:varyColors val="0"/>
        <c:ser>
          <c:idx val="2"/>
          <c:order val="0"/>
          <c:tx>
            <c:strRef>
              <c:f>Sheet1!$N$3</c:f>
              <c:strCache>
                <c:ptCount val="1"/>
                <c:pt idx="0">
                  <c:v>64 items</c:v>
                </c:pt>
              </c:strCache>
            </c:strRef>
          </c:tx>
          <c:spPr>
            <a:ln w="50800"/>
          </c:spPr>
          <c:marker>
            <c:symbol val="square"/>
            <c:size val="10"/>
          </c:marker>
          <c:cat>
            <c:numRef>
              <c:f>Sheet1!$K$4:$K$10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9</c:v>
                </c:pt>
                <c:pt idx="4">
                  <c:v>17</c:v>
                </c:pt>
                <c:pt idx="5">
                  <c:v>33</c:v>
                </c:pt>
                <c:pt idx="6">
                  <c:v>65</c:v>
                </c:pt>
              </c:numCache>
            </c:numRef>
          </c:cat>
          <c:val>
            <c:numRef>
              <c:f>Sheet1!$N$4:$N$10</c:f>
              <c:numCache>
                <c:formatCode>General</c:formatCode>
                <c:ptCount val="7"/>
                <c:pt idx="0">
                  <c:v>2.0000000000000074E-4</c:v>
                </c:pt>
                <c:pt idx="1">
                  <c:v>2.3000000000000052E-3</c:v>
                </c:pt>
                <c:pt idx="2">
                  <c:v>3.8000000000000074E-3</c:v>
                </c:pt>
                <c:pt idx="3">
                  <c:v>7.5000000000000214E-3</c:v>
                </c:pt>
                <c:pt idx="4">
                  <c:v>1.030000000000003E-2</c:v>
                </c:pt>
                <c:pt idx="5">
                  <c:v>1.3299999999999999E-2</c:v>
                </c:pt>
                <c:pt idx="6">
                  <c:v>1.8400000000000059E-2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154240"/>
        <c:axId val="82156160"/>
      </c:lineChart>
      <c:catAx>
        <c:axId val="821542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Threads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100" b="1"/>
            </a:pPr>
            <a:endParaRPr lang="en-US"/>
          </a:p>
        </c:txPr>
        <c:crossAx val="82156160"/>
        <c:crosses val="autoZero"/>
        <c:auto val="1"/>
        <c:lblAlgn val="ctr"/>
        <c:lblOffset val="100"/>
        <c:noMultiLvlLbl val="0"/>
      </c:catAx>
      <c:valAx>
        <c:axId val="821561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Measured Probability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28575">
            <a:solidFill>
              <a:schemeClr val="tx1"/>
            </a:solidFill>
          </a:ln>
        </c:spPr>
        <c:txPr>
          <a:bodyPr/>
          <a:lstStyle/>
          <a:p>
            <a:pPr>
              <a:defRPr sz="1100" b="1"/>
            </a:pPr>
            <a:endParaRPr lang="en-US"/>
          </a:p>
        </c:txPr>
        <c:crossAx val="82154240"/>
        <c:crosses val="autoZero"/>
        <c:crossBetween val="between"/>
      </c:valAx>
      <c:spPr>
        <a:ln cmpd="sng"/>
      </c:spPr>
    </c:plotArea>
    <c:plotVisOnly val="1"/>
    <c:dispBlanksAs val="zero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10-28T09:17:42.662" idx="15">
    <p:pos x="10" y="10"/>
    <p:text>The slide design is not showing well on my computer - you probably dont care at this point.
For instance, the sub bullet after bullet 2 does not show well.</p:text>
  </p:cm>
  <p:cm authorId="0" dt="2009-10-28T09:18:26.750" idx="16">
    <p:pos x="106" y="106"/>
    <p:text>replace "shallow bugs" with "bugs with smaller depth"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10-28T09:44:57.859" idx="10">
    <p:pos x="10" y="10"/>
    <p:text>Emphasize the point that the worst-case bound is much lower than 0.0375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E4EB3-B5FF-4A3D-9516-1EB36ACD2FC6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F32B0-5AA1-4DAC-BE56-9E4734BC3D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52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95BF6-E79E-4275-A32D-733A11A504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0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95BF6-E79E-4275-A32D-733A11A5043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95BF6-E79E-4275-A32D-733A11A5043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95BF6-E79E-4275-A32D-733A11A5043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2/14/2012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04800"/>
            <a:ext cx="7467600" cy="23622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A Randomized Scheduler </a:t>
            </a:r>
            <a:br>
              <a:rPr lang="en-US" sz="4000" dirty="0" smtClean="0"/>
            </a:br>
            <a:r>
              <a:rPr lang="en-US" sz="4000" dirty="0" smtClean="0"/>
              <a:t>with Probabilistic Guarantees </a:t>
            </a:r>
            <a:br>
              <a:rPr lang="en-US" sz="4000" dirty="0" smtClean="0"/>
            </a:br>
            <a:r>
              <a:rPr lang="en-US" sz="4000" dirty="0" smtClean="0"/>
              <a:t>of Finding Bugs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581400"/>
            <a:ext cx="4114800" cy="10668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Sebastian Burckhardt</a:t>
            </a:r>
          </a:p>
          <a:p>
            <a:pPr algn="ctr"/>
            <a:r>
              <a:rPr lang="en-US" sz="2000" dirty="0" smtClean="0"/>
              <a:t>Microsoft Research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990600" y="4800600"/>
            <a:ext cx="4114800" cy="1219200"/>
          </a:xfrm>
          <a:prstGeom prst="rect">
            <a:avLst/>
          </a:prstGeom>
        </p:spPr>
        <p:txBody>
          <a:bodyPr tIns="0">
            <a:noAutofit/>
          </a:bodyPr>
          <a:lstStyle/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Pravesh Kothari</a:t>
            </a: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Indian Institute of Technology, Kanpur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572000" y="4800600"/>
            <a:ext cx="4572000" cy="914400"/>
          </a:xfrm>
          <a:prstGeom prst="rect">
            <a:avLst/>
          </a:prstGeom>
        </p:spPr>
        <p:txBody>
          <a:bodyPr tIns="0">
            <a:noAutofit/>
          </a:bodyPr>
          <a:lstStyle/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Santosh Nagarakatte</a:t>
            </a: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University of Pennsylvania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572000" y="3581400"/>
            <a:ext cx="4572000" cy="1066800"/>
          </a:xfrm>
          <a:prstGeom prst="rect">
            <a:avLst/>
          </a:prstGeom>
        </p:spPr>
        <p:txBody>
          <a:bodyPr tIns="0">
            <a:noAutofit/>
          </a:bodyPr>
          <a:lstStyle/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Madanlal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Musuvathi</a:t>
            </a: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Research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Deadlock</a:t>
            </a:r>
            <a:r>
              <a:rPr lang="en-US" dirty="0" smtClean="0"/>
              <a:t> Example: </a:t>
            </a:r>
            <a:br>
              <a:rPr lang="en-US" dirty="0" smtClean="0"/>
            </a:br>
            <a:r>
              <a:rPr lang="en-US" dirty="0" smtClean="0"/>
              <a:t>A Bug of Depth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371600" y="1905000"/>
            <a:ext cx="7543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Bug depth = the number of </a:t>
            </a:r>
            <a:r>
              <a:rPr lang="en-US" sz="1800" dirty="0" smtClean="0">
                <a:solidFill>
                  <a:srgbClr val="FF0000"/>
                </a:solidFill>
              </a:rPr>
              <a:t>ordering constraints </a:t>
            </a:r>
            <a:r>
              <a:rPr lang="en-US" sz="1800" dirty="0" smtClean="0"/>
              <a:t>sufficient to find the bug.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All schedules that satisfy both “</a:t>
            </a:r>
            <a:r>
              <a:rPr lang="en-US" sz="2800" dirty="0" smtClean="0">
                <a:solidFill>
                  <a:srgbClr val="FF0000"/>
                </a:solidFill>
                <a:sym typeface="Wingdings"/>
              </a:rPr>
              <a:t></a:t>
            </a:r>
            <a:r>
              <a:rPr lang="en-US" sz="2800" dirty="0" smtClean="0">
                <a:solidFill>
                  <a:srgbClr val="7030A0"/>
                </a:solidFill>
                <a:sym typeface="Wingdings"/>
              </a:rPr>
              <a:t>”</a:t>
            </a:r>
            <a:r>
              <a:rPr lang="en-US" sz="2800" dirty="0" smtClean="0"/>
              <a:t> find the bug.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2209800" y="3200400"/>
            <a:ext cx="2362200" cy="2362200"/>
          </a:xfrm>
          <a:prstGeom prst="roundRect">
            <a:avLst/>
          </a:prstGeom>
          <a:gradFill flip="none" rotWithShape="1">
            <a:gsLst>
              <a:gs pos="10000">
                <a:schemeClr val="bg1"/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20700" sx="110000" sy="110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Lock(A);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Lock(B);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2667000"/>
            <a:ext cx="2222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Parent Thread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181600" y="3200400"/>
            <a:ext cx="2667000" cy="2362200"/>
          </a:xfrm>
          <a:prstGeom prst="round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20700" sx="110000" sy="110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Lock(B);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Lock(A);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2667000"/>
            <a:ext cx="2052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Child Thread</a:t>
            </a:r>
            <a:endParaRPr lang="en-US" sz="2800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3657600" y="3886200"/>
            <a:ext cx="1676400" cy="8382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  <a:effectLst>
            <a:outerShdw blurRad="63500" dist="50800" dir="5400000" rotWithShape="0">
              <a:srgbClr val="000000"/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657600" y="3962400"/>
            <a:ext cx="1676400" cy="6858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  <a:effectLst>
            <a:outerShdw blurRad="63500" dist="50800" dir="5400000" rotWithShape="0">
              <a:srgbClr val="000000"/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PCT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8001000" cy="1066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PCT Algorithm:  </a:t>
            </a:r>
            <a:br>
              <a:rPr lang="en-US" sz="3200" dirty="0" smtClean="0"/>
            </a:br>
            <a:r>
              <a:rPr lang="en-US" sz="3200" dirty="0" smtClean="0"/>
              <a:t>Randomly Assign &amp; Change Thread Priorities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066800" y="1948544"/>
            <a:ext cx="7772400" cy="4572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643744"/>
            <a:ext cx="8077200" cy="18288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tint val="56000"/>
                  <a:satMod val="2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495300" sx="112000" sy="112000" algn="ctr" rotWithShape="0">
              <a:schemeClr val="accent4">
                <a:alpha val="40000"/>
              </a:scheme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Input:</a:t>
            </a:r>
          </a:p>
          <a:p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 k;	        </a:t>
            </a:r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 no. of steps  - guessed from previous runs</a:t>
            </a:r>
          </a:p>
          <a:p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 d;	        </a:t>
            </a:r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 target bug depth - randomly chosen</a:t>
            </a:r>
          </a:p>
          <a:p>
            <a:endParaRPr lang="en-US" sz="14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b="1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State:</a:t>
            </a:r>
          </a:p>
          <a:p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pri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[];     </a:t>
            </a:r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 thread priorities</a:t>
            </a:r>
          </a:p>
          <a:p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 change[];  </a:t>
            </a:r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 when to change priorities</a:t>
            </a:r>
          </a:p>
          <a:p>
            <a:r>
              <a:rPr lang="en-US" sz="1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err="1" smtClean="0">
                <a:latin typeface="Consolas" pitchFamily="49" charset="0"/>
                <a:cs typeface="Consolas" pitchFamily="49" charset="0"/>
              </a:rPr>
              <a:t>stepCnt</a:t>
            </a:r>
            <a:r>
              <a:rPr lang="en-US" sz="1400" b="1" dirty="0" smtClean="0">
                <a:latin typeface="Consolas" pitchFamily="49" charset="0"/>
                <a:cs typeface="Consolas" pitchFamily="49" charset="0"/>
              </a:rPr>
              <a:t>;   </a:t>
            </a:r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 current step count</a:t>
            </a:r>
          </a:p>
          <a:p>
            <a:endParaRPr lang="en-US" sz="1500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3777344"/>
            <a:ext cx="3048000" cy="277585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accent3">
                  <a:tint val="42000"/>
                  <a:satMod val="255000"/>
                </a:schemeClr>
              </a:gs>
              <a:gs pos="97000">
                <a:schemeClr val="accent3">
                  <a:tint val="53000"/>
                  <a:satMod val="260000"/>
                </a:schemeClr>
              </a:gs>
              <a:gs pos="100000">
                <a:schemeClr val="accent3">
                  <a:tint val="56000"/>
                  <a:satMod val="2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419100" sx="114000" sy="114000" algn="ctr" rotWithShape="0">
              <a:schemeClr val="accent2">
                <a:alpha val="40000"/>
              </a:scheme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500" b="1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PCT::Init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endParaRPr lang="en-US" sz="800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5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stepCnt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= 0;</a:t>
            </a:r>
          </a:p>
          <a:p>
            <a:endParaRPr lang="en-US" sz="1500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foreach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tid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n-US" sz="15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pri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tid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] = rand() + d;</a:t>
            </a:r>
          </a:p>
          <a:p>
            <a:endParaRPr lang="en-US" sz="1500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5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for( i=0; i&lt;d-1; i++ )</a:t>
            </a:r>
          </a:p>
          <a:p>
            <a:r>
              <a:rPr lang="en-US" sz="15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  change[i] = rand() % k;</a:t>
            </a:r>
          </a:p>
          <a:p>
            <a:endParaRPr lang="en-US" sz="1500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sz="15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</a:t>
            </a:r>
            <a:endParaRPr lang="en-US" sz="15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62400" y="3777344"/>
            <a:ext cx="4800600" cy="276652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accent3">
                  <a:tint val="42000"/>
                  <a:satMod val="255000"/>
                </a:schemeClr>
              </a:gs>
              <a:gs pos="97000">
                <a:schemeClr val="accent3">
                  <a:tint val="53000"/>
                  <a:satMod val="260000"/>
                </a:schemeClr>
              </a:gs>
              <a:gs pos="100000">
                <a:schemeClr val="accent3">
                  <a:tint val="56000"/>
                  <a:satMod val="2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419100" sx="114000" sy="114000" algn="ctr" rotWithShape="0">
              <a:schemeClr val="accent2">
                <a:alpha val="40000"/>
              </a:scheme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500" b="1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PCT::</a:t>
            </a:r>
            <a:r>
              <a:rPr lang="en-US" sz="1500" b="1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RandDelay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 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tid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) {</a:t>
            </a:r>
          </a:p>
          <a:p>
            <a:endParaRPr lang="en-US" sz="800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5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stepCnt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++;</a:t>
            </a:r>
          </a:p>
          <a:p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r>
              <a:rPr lang="en-US" sz="15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if 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stepCnt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== change[i] for some i</a:t>
            </a:r>
          </a:p>
          <a:p>
            <a:r>
              <a:rPr lang="en-US" sz="15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pri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tid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] = i;</a:t>
            </a:r>
          </a:p>
          <a:p>
            <a:r>
              <a:rPr lang="en-US" sz="1500" b="1" dirty="0">
                <a:latin typeface="Consolas" pitchFamily="49" charset="0"/>
                <a:cs typeface="Consolas" pitchFamily="49" charset="0"/>
              </a:rPr>
              <a:t> </a:t>
            </a:r>
            <a:endParaRPr lang="en-US" sz="1500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5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if (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tid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is not highest 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pri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enabled thread)</a:t>
            </a:r>
          </a:p>
          <a:p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    spin;</a:t>
            </a:r>
          </a:p>
          <a:p>
            <a:endParaRPr lang="en-US" sz="1500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}  </a:t>
            </a:r>
            <a:endParaRPr lang="en-US" sz="15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5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PCT</a:t>
            </a:r>
            <a:r>
              <a:rPr lang="en-US" dirty="0" smtClean="0"/>
              <a:t> Guarantee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1524000" y="1676400"/>
            <a:ext cx="7162800" cy="5181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Given a program with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threads                     	(~tens)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k</a:t>
            </a:r>
            <a:r>
              <a:rPr lang="en-US" dirty="0" smtClean="0"/>
              <a:t> steps 			      	(~millions)</a:t>
            </a:r>
          </a:p>
          <a:p>
            <a:pPr lvl="1"/>
            <a:r>
              <a:rPr lang="en-US" dirty="0" smtClean="0"/>
              <a:t>a bug of depth </a:t>
            </a:r>
            <a:r>
              <a:rPr lang="en-US" i="1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           	(1,2)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Each run PCT finds the bug with a probability of at least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(this is a worst-case guarantee)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3429000" y="4648200"/>
            <a:ext cx="3200400" cy="1219200"/>
          </a:xfrm>
          <a:prstGeom prst="roundRect">
            <a:avLst/>
          </a:prstGeom>
          <a:gradFill flip="none" rotWithShape="1">
            <a:gsLst>
              <a:gs pos="15000">
                <a:schemeClr val="bg1"/>
              </a:gs>
              <a:gs pos="70000">
                <a:srgbClr val="FFFF00"/>
              </a:gs>
              <a:gs pos="97000">
                <a:schemeClr val="accent2">
                  <a:shade val="62000"/>
                  <a:satMod val="1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headEnd type="none" w="med" len="med"/>
            <a:tailEnd type="none" w="med" len="med"/>
          </a:ln>
          <a:effectLst>
            <a:outerShdw blurRad="1079500" sx="135000" sy="135000" algn="ctr" rotWithShape="0">
              <a:srgbClr val="002060">
                <a:alpha val="49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557588" y="4754563"/>
          <a:ext cx="2989262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2" name="Equation" r:id="rId3" imgW="698400" imgH="431640" progId="Equation.3">
                  <p:embed/>
                </p:oleObj>
              </mc:Choice>
              <mc:Fallback>
                <p:oleObj name="Equation" r:id="rId3" imgW="6984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7588" y="4754563"/>
                        <a:ext cx="2989262" cy="103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>
                <a:solidFill>
                  <a:srgbClr val="FF0000"/>
                </a:solidFill>
              </a:rPr>
              <a:t>cuzz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Tool</a:t>
            </a:r>
            <a:br>
              <a:rPr lang="en-US" dirty="0" smtClean="0"/>
            </a:br>
            <a:r>
              <a:rPr lang="en-US" dirty="0" smtClean="0"/>
              <a:t>&amp; Results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III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909"/>
            <a:ext cx="7534174" cy="666387"/>
          </a:xfrm>
        </p:spPr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648200"/>
            <a:ext cx="7848600" cy="324633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Intercept at synchronization points</a:t>
            </a:r>
          </a:p>
          <a:p>
            <a:pPr lvl="1"/>
            <a:r>
              <a:rPr lang="en-US" sz="2400" smtClean="0"/>
              <a:t>Detour win32 </a:t>
            </a:r>
            <a:r>
              <a:rPr lang="en-US" sz="2400" dirty="0" smtClean="0"/>
              <a:t>synchronization calls</a:t>
            </a:r>
          </a:p>
          <a:p>
            <a:pPr lvl="1"/>
            <a:r>
              <a:rPr lang="en-US" sz="2400" dirty="0" smtClean="0"/>
              <a:t>Optionally instrument data accesses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No manual instrumentation required</a:t>
            </a:r>
          </a:p>
          <a:p>
            <a:pPr lvl="1"/>
            <a:endParaRPr lang="en-US" sz="2400" dirty="0" smtClean="0"/>
          </a:p>
          <a:p>
            <a:pPr lvl="2">
              <a:buNone/>
            </a:pPr>
            <a:endParaRPr lang="en-US" dirty="0" smtClean="0"/>
          </a:p>
          <a:p>
            <a:pPr lvl="1"/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462978" y="3581400"/>
            <a:ext cx="2471222" cy="0"/>
          </a:xfrm>
          <a:prstGeom prst="line">
            <a:avLst/>
          </a:prstGeom>
          <a:noFill/>
          <a:ln w="6350" cap="rnd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5026017" y="3429000"/>
            <a:ext cx="1412884" cy="3048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hape 25"/>
          <p:cNvCxnSpPr>
            <a:stCxn id="5" idx="1"/>
            <a:endCxn id="13" idx="2"/>
          </p:cNvCxnSpPr>
          <p:nvPr/>
        </p:nvCxnSpPr>
        <p:spPr>
          <a:xfrm rot="10800000">
            <a:off x="1916657" y="3005920"/>
            <a:ext cx="3109361" cy="575481"/>
          </a:xfrm>
          <a:prstGeom prst="curvedConnector2">
            <a:avLst/>
          </a:prstGeom>
          <a:ln>
            <a:tailEnd type="triangle" w="med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5046124" y="1600200"/>
            <a:ext cx="1430876" cy="15240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Program</a:t>
            </a:r>
            <a:br>
              <a:rPr lang="en-US" sz="1600" b="1" dirty="0" smtClean="0"/>
            </a:b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5046124" y="4038600"/>
            <a:ext cx="1430876" cy="533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Kernel Scheduler</a:t>
            </a:r>
            <a:endParaRPr lang="en-US" sz="1400" b="1" dirty="0"/>
          </a:p>
        </p:txBody>
      </p:sp>
      <p:cxnSp>
        <p:nvCxnSpPr>
          <p:cNvPr id="9" name="Straight Arrow Connector 8"/>
          <p:cNvCxnSpPr>
            <a:stCxn id="8" idx="0"/>
            <a:endCxn id="11" idx="2"/>
          </p:cNvCxnSpPr>
          <p:nvPr/>
        </p:nvCxnSpPr>
        <p:spPr>
          <a:xfrm rot="5400000" flipH="1" flipV="1">
            <a:off x="5631544" y="3897572"/>
            <a:ext cx="271046" cy="11011"/>
          </a:xfrm>
          <a:prstGeom prst="straightConnector1">
            <a:avLst/>
          </a:prstGeom>
          <a:ln>
            <a:tailEnd type="triangle" w="med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2"/>
            <a:endCxn id="11" idx="0"/>
          </p:cNvCxnSpPr>
          <p:nvPr/>
        </p:nvCxnSpPr>
        <p:spPr>
          <a:xfrm rot="16200000" flipH="1">
            <a:off x="5614667" y="3271094"/>
            <a:ext cx="304800" cy="11011"/>
          </a:xfrm>
          <a:prstGeom prst="straightConnector1">
            <a:avLst/>
          </a:prstGeom>
          <a:ln>
            <a:tailEnd type="triangle" w="med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" name="Rectangle 20"/>
          <p:cNvSpPr txBox="1"/>
          <p:nvPr/>
        </p:nvSpPr>
        <p:spPr>
          <a:xfrm>
            <a:off x="5105400" y="3429000"/>
            <a:ext cx="13343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Win32 API</a:t>
            </a:r>
            <a:endParaRPr lang="en-US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1143000" y="2209800"/>
            <a:ext cx="1547312" cy="7961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Cuzz</a:t>
            </a:r>
            <a:endParaRPr lang="en-US" sz="1400" b="1" dirty="0" smtClean="0"/>
          </a:p>
          <a:p>
            <a:pPr algn="ctr"/>
            <a:r>
              <a:rPr lang="en-US" sz="1400" b="1" dirty="0" smtClean="0"/>
              <a:t>Randomized</a:t>
            </a:r>
          </a:p>
          <a:p>
            <a:pPr algn="ctr"/>
            <a:r>
              <a:rPr lang="en-US" sz="1400" b="1" dirty="0" smtClean="0"/>
              <a:t>Algorithm</a:t>
            </a:r>
            <a:endParaRPr lang="en-US" sz="1100" b="1" dirty="0"/>
          </a:p>
        </p:txBody>
      </p:sp>
      <p:cxnSp>
        <p:nvCxnSpPr>
          <p:cNvPr id="15" name="Shape 25"/>
          <p:cNvCxnSpPr>
            <a:endCxn id="13" idx="3"/>
          </p:cNvCxnSpPr>
          <p:nvPr/>
        </p:nvCxnSpPr>
        <p:spPr>
          <a:xfrm rot="10800000" flipV="1">
            <a:off x="2690312" y="2590800"/>
            <a:ext cx="2415088" cy="17060"/>
          </a:xfrm>
          <a:prstGeom prst="curvedConnector3">
            <a:avLst>
              <a:gd name="adj1" fmla="val 50000"/>
            </a:avLst>
          </a:prstGeom>
          <a:ln>
            <a:prstDash val="dash"/>
            <a:tailEnd type="triangle" w="med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7" name="Rectangle 20"/>
          <p:cNvSpPr txBox="1"/>
          <p:nvPr/>
        </p:nvSpPr>
        <p:spPr>
          <a:xfrm>
            <a:off x="2971800" y="1828800"/>
            <a:ext cx="16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binary instrumentation</a:t>
            </a:r>
          </a:p>
          <a:p>
            <a:r>
              <a:rPr lang="en-US" sz="1600" dirty="0" smtClean="0"/>
              <a:t>for data accesses</a:t>
            </a:r>
          </a:p>
          <a:p>
            <a:r>
              <a:rPr lang="en-US" sz="1600" dirty="0" smtClean="0"/>
              <a:t>(optional)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0" y="274638"/>
            <a:ext cx="1923288" cy="2011362"/>
          </a:xfrm>
        </p:spPr>
        <p:txBody>
          <a:bodyPr/>
          <a:lstStyle/>
          <a:p>
            <a:r>
              <a:rPr lang="en-US" dirty="0" smtClean="0"/>
              <a:t>Some </a:t>
            </a:r>
            <a:br>
              <a:rPr lang="en-US" dirty="0" smtClean="0"/>
            </a:br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663086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82600" sx="102000" sy="102000" algn="ctr" rotWithShape="0">
              <a:schemeClr val="accent3"/>
            </a:outerShdw>
          </a:effectLst>
        </p:spPr>
      </p:pic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967163"/>
            <a:ext cx="6857699" cy="266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19100" sx="102000" sy="102000" algn="ctr" rotWithShape="0">
              <a:srgbClr val="00206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Beats Worst-Case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Measured Probability often significantly better than worst-case guaranteed probability</a:t>
            </a:r>
          </a:p>
          <a:p>
            <a:endParaRPr lang="en-US" dirty="0"/>
          </a:p>
        </p:txBody>
      </p:sp>
      <p:pic>
        <p:nvPicPr>
          <p:cNvPr id="1116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581400"/>
            <a:ext cx="7391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965200" sx="113000" sy="113000" algn="ctr" rotWithShape="0">
              <a:srgbClr val="002060"/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6096000" y="5486400"/>
            <a:ext cx="2438400" cy="304800"/>
          </a:xfrm>
          <a:prstGeom prst="rect">
            <a:avLst/>
          </a:pr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Why Does Practice Beat Worst-Case?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708392" cy="4953000"/>
          </a:xfrm>
        </p:spPr>
        <p:txBody>
          <a:bodyPr/>
          <a:lstStyle/>
          <a:p>
            <a:r>
              <a:rPr lang="en-US" sz="2400" dirty="0" smtClean="0"/>
              <a:t>Worst-case guarantee applies to </a:t>
            </a:r>
            <a:br>
              <a:rPr lang="en-US" sz="2400" dirty="0" smtClean="0"/>
            </a:br>
            <a:r>
              <a:rPr lang="en-US" sz="2400" i="1" dirty="0" smtClean="0"/>
              <a:t>hardest-to-find</a:t>
            </a:r>
            <a:r>
              <a:rPr lang="en-US" sz="2400" dirty="0" smtClean="0"/>
              <a:t> bug of given depth</a:t>
            </a:r>
            <a:endParaRPr lang="en-US" sz="1200" dirty="0" smtClean="0"/>
          </a:p>
          <a:p>
            <a:r>
              <a:rPr lang="en-US" sz="2400" dirty="0" smtClean="0"/>
              <a:t>If bugs can be found in multiple ways, </a:t>
            </a:r>
            <a:br>
              <a:rPr lang="en-US" sz="2400" dirty="0" smtClean="0"/>
            </a:br>
            <a:r>
              <a:rPr lang="en-US" sz="2400" dirty="0" smtClean="0"/>
              <a:t>probabilities add up!</a:t>
            </a:r>
          </a:p>
          <a:p>
            <a:r>
              <a:rPr lang="en-US" sz="2400" dirty="0" smtClean="0"/>
              <a:t>Example:  </a:t>
            </a:r>
            <a:r>
              <a:rPr lang="en-US" sz="2000" dirty="0" smtClean="0"/>
              <a:t>I</a:t>
            </a:r>
            <a:r>
              <a:rPr lang="en-US" sz="2400" dirty="0" smtClean="0"/>
              <a:t>ncreasing the number of threads helps: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209800" y="3505200"/>
          <a:ext cx="51816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3340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Internal Tool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09800"/>
            <a:ext cx="67818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smtClean="0"/>
              <a:t>The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Cuzz</a:t>
            </a:r>
            <a:r>
              <a:rPr lang="en-US" sz="4000" dirty="0" smtClean="0"/>
              <a:t> tool is available internally at Microsoft</a:t>
            </a:r>
          </a:p>
          <a:p>
            <a:endParaRPr lang="en-US" sz="4000" dirty="0" smtClean="0"/>
          </a:p>
          <a:p>
            <a:r>
              <a:rPr lang="en-US" sz="4000" dirty="0" smtClean="0"/>
              <a:t>We are working with several product groups that actively use </a:t>
            </a:r>
            <a:r>
              <a:rPr lang="en-US" sz="4000" dirty="0" err="1" smtClean="0">
                <a:solidFill>
                  <a:srgbClr val="FF0000"/>
                </a:solidFill>
              </a:rPr>
              <a:t>Cuzz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/>
              <a:t>to improve their stress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>
                <a:solidFill>
                  <a:srgbClr val="FF0000"/>
                </a:solidFill>
              </a:rPr>
              <a:t>Concurrency</a:t>
            </a:r>
            <a:r>
              <a:rPr lang="en-US" dirty="0" smtClean="0"/>
              <a:t> Testing?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52600"/>
            <a:ext cx="7498080" cy="4724400"/>
          </a:xfrm>
          <a:effectLst/>
        </p:spPr>
        <p:txBody>
          <a:bodyPr>
            <a:normAutofit/>
          </a:bodyPr>
          <a:lstStyle/>
          <a:p>
            <a:r>
              <a:rPr lang="en-US" sz="2800" dirty="0" smtClean="0"/>
              <a:t>Whether a test finds a bug depends on</a:t>
            </a:r>
          </a:p>
          <a:p>
            <a:pPr lvl="1"/>
            <a:r>
              <a:rPr lang="en-US" sz="2400" dirty="0" smtClean="0"/>
              <a:t>the configuration</a:t>
            </a:r>
          </a:p>
          <a:p>
            <a:pPr lvl="1"/>
            <a:r>
              <a:rPr lang="en-US" sz="2400" dirty="0" smtClean="0"/>
              <a:t>the inputs</a:t>
            </a:r>
          </a:p>
          <a:p>
            <a:pPr lvl="1"/>
            <a:r>
              <a:rPr lang="en-US" sz="2400" i="1" dirty="0" smtClean="0"/>
              <a:t>the schedule</a:t>
            </a:r>
          </a:p>
          <a:p>
            <a:pPr lvl="1"/>
            <a:endParaRPr lang="en-US" sz="700" i="1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Concurrency bugs </a:t>
            </a:r>
            <a:r>
              <a:rPr lang="en-US" sz="2800" dirty="0" smtClean="0"/>
              <a:t>are bugs that </a:t>
            </a:r>
            <a:br>
              <a:rPr lang="en-US" sz="2800" dirty="0" smtClean="0"/>
            </a:br>
            <a:r>
              <a:rPr lang="en-US" sz="2800" dirty="0" smtClean="0"/>
              <a:t>surface only for some schedules</a:t>
            </a:r>
          </a:p>
          <a:p>
            <a:endParaRPr lang="en-US" sz="1050" dirty="0" smtClean="0">
              <a:effectLst>
                <a:outerShdw blurRad="431800" sx="120000" sy="120000" algn="ctr" rotWithShape="0">
                  <a:schemeClr val="accent3"/>
                </a:outerShdw>
              </a:effectLst>
            </a:endParaRPr>
          </a:p>
          <a:p>
            <a:r>
              <a:rPr lang="en-US" sz="2800" dirty="0" smtClean="0"/>
              <a:t>The Concurrency Testing Problem</a:t>
            </a:r>
          </a:p>
          <a:p>
            <a:pPr lvl="1"/>
            <a:r>
              <a:rPr lang="en-US" sz="2400" dirty="0" smtClean="0"/>
              <a:t>How to cover buggy schedules as best we can?</a:t>
            </a:r>
          </a:p>
          <a:p>
            <a:pPr lvl="1"/>
            <a:r>
              <a:rPr lang="en-US" sz="2400" dirty="0" smtClean="0"/>
              <a:t>Testing all schedules is infeasible!</a:t>
            </a: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5400" y="5334000"/>
            <a:ext cx="7010400" cy="1295400"/>
          </a:xfrm>
          <a:prstGeom prst="rect">
            <a:avLst/>
          </a:prstGeom>
          <a:gradFill>
            <a:gsLst>
              <a:gs pos="70000">
                <a:schemeClr val="tx1"/>
              </a:gs>
              <a:gs pos="0">
                <a:srgbClr val="002060"/>
              </a:gs>
            </a:gsLst>
            <a:lin ang="5400000" scaled="0"/>
          </a:gradFill>
          <a:ln>
            <a:noFill/>
          </a:ln>
          <a:effectLst>
            <a:outerShdw blurRad="622300" sx="121000" sy="121000" algn="ctr" rotWithShape="0">
              <a:srgbClr val="FFFF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/>
          <a:lstStyle/>
          <a:p>
            <a:r>
              <a:rPr lang="en-US" dirty="0" smtClean="0"/>
              <a:t>Demo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19200"/>
            <a:ext cx="7498080" cy="5638800"/>
          </a:xfrm>
          <a:effectLst>
            <a:outerShdw blurRad="63500" sx="102000" sy="102000" algn="ctr" rotWithShape="0">
              <a:schemeClr val="accent6"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en-US" dirty="0" smtClean="0"/>
              <a:t>Measure probabilities on cluster</a:t>
            </a:r>
          </a:p>
          <a:p>
            <a:pPr lvl="1"/>
            <a:r>
              <a:rPr lang="en-US" dirty="0" smtClean="0"/>
              <a:t>Without </a:t>
            </a:r>
            <a:r>
              <a:rPr lang="en-US" dirty="0" err="1" smtClean="0"/>
              <a:t>Cuzz</a:t>
            </a:r>
            <a:r>
              <a:rPr lang="en-US" dirty="0" smtClean="0"/>
              <a:t>: 	1 Fail in 238’820 runs</a:t>
            </a:r>
            <a:br>
              <a:rPr lang="en-US" dirty="0" smtClean="0"/>
            </a:br>
            <a:r>
              <a:rPr lang="en-US" dirty="0" smtClean="0"/>
              <a:t>   			ratio = </a:t>
            </a:r>
            <a:r>
              <a:rPr lang="en-US" dirty="0" smtClean="0">
                <a:solidFill>
                  <a:srgbClr val="FF0000"/>
                </a:solidFill>
              </a:rPr>
              <a:t>0.000004817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Cuzz</a:t>
            </a:r>
            <a:r>
              <a:rPr lang="en-US" dirty="0" smtClean="0"/>
              <a:t>: 		12 Fails in 320 runs</a:t>
            </a:r>
            <a:br>
              <a:rPr lang="en-US" dirty="0" smtClean="0"/>
            </a:br>
            <a:r>
              <a:rPr lang="en-US" dirty="0" smtClean="0"/>
              <a:t>   			ratio = </a:t>
            </a:r>
            <a:r>
              <a:rPr lang="en-US" dirty="0" smtClean="0">
                <a:solidFill>
                  <a:srgbClr val="FF0000"/>
                </a:solidFill>
              </a:rPr>
              <a:t>0.0375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Resource Savings:   </a:t>
            </a:r>
            <a:r>
              <a:rPr lang="en-US" dirty="0" smtClean="0">
                <a:solidFill>
                  <a:srgbClr val="FF0000"/>
                </a:solidFill>
              </a:rPr>
              <a:t> factor  7,800</a:t>
            </a:r>
          </a:p>
          <a:p>
            <a:pPr lvl="1">
              <a:buNone/>
            </a:pPr>
            <a:endParaRPr lang="en-US" sz="1000" dirty="0" smtClean="0">
              <a:solidFill>
                <a:srgbClr val="FF0000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500" b="1" dirty="0" smtClean="0">
                <a:ln w="19050">
                  <a:noFill/>
                </a:ln>
                <a:solidFill>
                  <a:srgbClr val="FFFF00"/>
                </a:solidFill>
              </a:rPr>
              <a:t>1 day of stress testing </a:t>
            </a:r>
            <a:br>
              <a:rPr lang="en-US" sz="3500" b="1" dirty="0" smtClean="0">
                <a:ln w="19050">
                  <a:noFill/>
                </a:ln>
                <a:solidFill>
                  <a:srgbClr val="FFFF00"/>
                </a:solidFill>
              </a:rPr>
            </a:br>
            <a:r>
              <a:rPr lang="en-US" sz="3500" b="1" dirty="0" smtClean="0">
                <a:ln w="19050">
                  <a:noFill/>
                </a:ln>
                <a:solidFill>
                  <a:srgbClr val="FFFF00"/>
                </a:solidFill>
              </a:rPr>
              <a:t>= 11 seconds of </a:t>
            </a:r>
            <a:r>
              <a:rPr lang="en-US" sz="3500" b="1" dirty="0" err="1" smtClean="0">
                <a:ln w="19050">
                  <a:noFill/>
                </a:ln>
                <a:solidFill>
                  <a:srgbClr val="FFFF00"/>
                </a:solidFill>
              </a:rPr>
              <a:t>Cuzz</a:t>
            </a:r>
            <a:r>
              <a:rPr lang="en-US" sz="3500" b="1" dirty="0" smtClean="0">
                <a:ln w="19050">
                  <a:noFill/>
                </a:ln>
                <a:solidFill>
                  <a:srgbClr val="FFFF00"/>
                </a:solidFill>
              </a:rPr>
              <a:t> testing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381000"/>
            <a:ext cx="749808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05000"/>
            <a:ext cx="7498080" cy="4114800"/>
          </a:xfrm>
        </p:spPr>
        <p:txBody>
          <a:bodyPr/>
          <a:lstStyle/>
          <a:p>
            <a:r>
              <a:rPr lang="en-US" dirty="0" smtClean="0"/>
              <a:t>Bug depth is a useful metric to focus testing efforts</a:t>
            </a:r>
          </a:p>
          <a:p>
            <a:endParaRPr lang="en-US" sz="1400" dirty="0" smtClean="0"/>
          </a:p>
          <a:p>
            <a:r>
              <a:rPr lang="en-US" dirty="0" smtClean="0"/>
              <a:t>Systematic randomization improves concurrency testing</a:t>
            </a:r>
          </a:p>
          <a:p>
            <a:endParaRPr lang="en-US" sz="1400" dirty="0" smtClean="0"/>
          </a:p>
          <a:p>
            <a:r>
              <a:rPr lang="en-US" dirty="0" smtClean="0"/>
              <a:t>No reason not to use </a:t>
            </a:r>
            <a:r>
              <a:rPr lang="en-US" dirty="0" err="1" smtClean="0"/>
              <a:t>Cuzz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5638800"/>
            <a:ext cx="823442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You For  Your Attention</a:t>
            </a:r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077200" cy="1143000"/>
          </a:xfrm>
        </p:spPr>
        <p:txBody>
          <a:bodyPr/>
          <a:lstStyle/>
          <a:p>
            <a:r>
              <a:rPr lang="en-US" dirty="0" smtClean="0"/>
              <a:t>Idea: Randomize the Schedule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2" y="1801591"/>
            <a:ext cx="2066731" cy="1600200"/>
          </a:xfrm>
          <a:prstGeom prst="roundRect">
            <a:avLst>
              <a:gd name="adj" fmla="val 560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void* p = 0; 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CreateThd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(child);</a:t>
            </a:r>
          </a:p>
          <a:p>
            <a:pPr>
              <a:lnSpc>
                <a:spcPct val="150000"/>
              </a:lnSpc>
            </a:pP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p = 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(…);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953716" y="2209800"/>
            <a:ext cx="2066731" cy="1600200"/>
          </a:xfrm>
          <a:prstGeom prst="roundRect">
            <a:avLst>
              <a:gd name="adj" fmla="val 560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Init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DoMoreWork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p-&gt;f ++;</a:t>
            </a:r>
            <a:endParaRPr lang="en-US" sz="15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7683" y="1413598"/>
            <a:ext cx="798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87997" y="1413217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Child</a:t>
            </a:r>
          </a:p>
        </p:txBody>
      </p:sp>
      <p:sp>
        <p:nvSpPr>
          <p:cNvPr id="11" name="Vertical Scroll 10"/>
          <p:cNvSpPr/>
          <p:nvPr/>
        </p:nvSpPr>
        <p:spPr>
          <a:xfrm>
            <a:off x="5715000" y="2041450"/>
            <a:ext cx="3009900" cy="4359350"/>
          </a:xfrm>
          <a:prstGeom prst="verticalScroll">
            <a:avLst>
              <a:gd name="adj" fmla="val 413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Instrument code with calls to insert random delays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If we are lucky, delay exposes bugs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But: how long to delay? where not to delay?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12" name="Rounded Rectangle 11"/>
          <p:cNvSpPr/>
          <p:nvPr/>
        </p:nvSpPr>
        <p:spPr>
          <a:xfrm>
            <a:off x="533400" y="1801591"/>
            <a:ext cx="2066731" cy="2026287"/>
          </a:xfrm>
          <a:prstGeom prst="roundRect">
            <a:avLst>
              <a:gd name="adj" fmla="val 560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void* p = 0;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RandDelay</a:t>
            </a:r>
            <a:r>
              <a:rPr lang="en-US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CreateThd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(child);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RandDelay</a:t>
            </a:r>
            <a:r>
              <a:rPr lang="en-US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p = 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(…);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953716" y="2209800"/>
            <a:ext cx="2066731" cy="2025503"/>
          </a:xfrm>
          <a:prstGeom prst="roundRect">
            <a:avLst>
              <a:gd name="adj" fmla="val 560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Init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RandDelay</a:t>
            </a:r>
            <a:r>
              <a:rPr lang="en-US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DoMoreWork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RandDelay</a:t>
            </a:r>
            <a:r>
              <a:rPr lang="en-US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p-&gt;f ++;</a:t>
            </a:r>
            <a:endParaRPr lang="en-US" sz="15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33400" y="1801591"/>
            <a:ext cx="2066731" cy="2026287"/>
          </a:xfrm>
          <a:prstGeom prst="roundRect">
            <a:avLst>
              <a:gd name="adj" fmla="val 560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void* p = 0;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RandDelay</a:t>
            </a:r>
            <a:r>
              <a:rPr lang="en-US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(); 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CreateThd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(child);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RandDelay</a:t>
            </a:r>
            <a:r>
              <a:rPr lang="en-US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p = 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(…);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962469" y="2202797"/>
            <a:ext cx="2066731" cy="2025503"/>
          </a:xfrm>
          <a:prstGeom prst="roundRect">
            <a:avLst>
              <a:gd name="adj" fmla="val 560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Init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RandDelay</a:t>
            </a:r>
            <a:r>
              <a:rPr lang="en-US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DoMoreWork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RandDelay</a:t>
            </a:r>
            <a:r>
              <a:rPr lang="en-US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p-&gt;f ++;</a:t>
            </a:r>
            <a:endParaRPr lang="en-US" sz="15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33400" y="1801591"/>
            <a:ext cx="2066731" cy="1170209"/>
          </a:xfrm>
          <a:prstGeom prst="roundRect">
            <a:avLst>
              <a:gd name="adj" fmla="val 560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void* p = 0;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RandDelay</a:t>
            </a:r>
            <a:r>
              <a:rPr lang="en-US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(); </a:t>
            </a:r>
          </a:p>
          <a:p>
            <a:pPr>
              <a:lnSpc>
                <a:spcPct val="150000"/>
              </a:lnSpc>
            </a:pP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Start(child);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33975" y="2973734"/>
            <a:ext cx="2066731" cy="860743"/>
          </a:xfrm>
          <a:prstGeom prst="roundRect">
            <a:avLst>
              <a:gd name="adj" fmla="val 560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RandDelay</a:t>
            </a:r>
            <a:r>
              <a:rPr lang="en-US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p = </a:t>
            </a: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(…);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962468" y="2209800"/>
            <a:ext cx="2066731" cy="1143000"/>
          </a:xfrm>
          <a:prstGeom prst="roundRect">
            <a:avLst>
              <a:gd name="adj" fmla="val 560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Init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RandDelay</a:t>
            </a:r>
            <a:r>
              <a:rPr lang="en-US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err="1" smtClean="0">
                <a:latin typeface="Consolas" pitchFamily="49" charset="0"/>
                <a:cs typeface="Consolas" pitchFamily="49" charset="0"/>
              </a:rPr>
              <a:t>DoMoreWork</a:t>
            </a: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();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962469" y="3348140"/>
            <a:ext cx="2066731" cy="886396"/>
          </a:xfrm>
          <a:prstGeom prst="roundRect">
            <a:avLst>
              <a:gd name="adj" fmla="val 560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RandDelay</a:t>
            </a:r>
            <a:r>
              <a:rPr lang="en-US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ct val="150000"/>
              </a:lnSpc>
            </a:pPr>
            <a:r>
              <a:rPr lang="en-US" sz="1500" b="1" dirty="0" smtClean="0">
                <a:latin typeface="Consolas" pitchFamily="49" charset="0"/>
                <a:cs typeface="Consolas" pitchFamily="49" charset="0"/>
              </a:rPr>
              <a:t>p-&gt;f ++;</a:t>
            </a:r>
            <a:endParaRPr lang="en-US" sz="1500" b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1828800" y="4114800"/>
            <a:ext cx="1371600" cy="990600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C:\Users\madanm\AppData\Local\Microsoft\Windows\Temporary Internet Files\Content.IE5\493X9KU1\MC90032042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914" y="4419600"/>
            <a:ext cx="532486" cy="53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3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4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7" grpId="0" animBg="1"/>
      <p:bldP spid="17" grpId="1" animBg="1"/>
      <p:bldP spid="18" grpId="0" animBg="1"/>
      <p:bldP spid="19" grpId="0" animBg="1"/>
      <p:bldP spid="1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98080" cy="13255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is a </a:t>
            </a:r>
            <a:r>
              <a:rPr lang="en-US" sz="4000" dirty="0" smtClean="0">
                <a:solidFill>
                  <a:srgbClr val="FF0000"/>
                </a:solidFill>
              </a:rPr>
              <a:t>Randomized</a:t>
            </a:r>
            <a:r>
              <a:rPr lang="en-US" sz="4000" dirty="0" smtClean="0"/>
              <a:t> Algorithm?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8153400" cy="4419600"/>
          </a:xfrm>
          <a:noFill/>
        </p:spPr>
        <p:txBody>
          <a:bodyPr/>
          <a:lstStyle/>
          <a:p>
            <a:r>
              <a:rPr lang="en-US" dirty="0" smtClean="0"/>
              <a:t>A randomized algorithm:</a:t>
            </a:r>
          </a:p>
          <a:p>
            <a:pPr lvl="1"/>
            <a:r>
              <a:rPr lang="en-US" dirty="0" smtClean="0"/>
              <a:t>“</a:t>
            </a:r>
            <a:r>
              <a:rPr lang="en-US" sz="2400" dirty="0" smtClean="0"/>
              <a:t>An algorithm that makes nondeterministic choices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An algorithm using a random source with a precisely defined distribution</a:t>
            </a:r>
          </a:p>
          <a:p>
            <a:pPr lvl="1"/>
            <a:endParaRPr lang="en-US" sz="2000" dirty="0" smtClean="0"/>
          </a:p>
          <a:p>
            <a:r>
              <a:rPr lang="en-US" dirty="0" smtClean="0"/>
              <a:t>A probabilistic guarantee:</a:t>
            </a:r>
          </a:p>
          <a:p>
            <a:pPr lvl="1"/>
            <a:r>
              <a:rPr lang="en-US" sz="2400" dirty="0" smtClean="0"/>
              <a:t>“A guarantee that doesn’t always hold”</a:t>
            </a:r>
          </a:p>
          <a:p>
            <a:pPr lvl="1"/>
            <a:r>
              <a:rPr lang="en-US" dirty="0" smtClean="0"/>
              <a:t>A lower bound on the probability of success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1907822" y="2419720"/>
            <a:ext cx="6550378" cy="414085"/>
          </a:xfrm>
          <a:custGeom>
            <a:avLst/>
            <a:gdLst>
              <a:gd name="connsiteX0" fmla="*/ 0 w 6333067"/>
              <a:gd name="connsiteY0" fmla="*/ 312191 h 414085"/>
              <a:gd name="connsiteX1" fmla="*/ 67734 w 6333067"/>
              <a:gd name="connsiteY1" fmla="*/ 255747 h 414085"/>
              <a:gd name="connsiteX2" fmla="*/ 112889 w 6333067"/>
              <a:gd name="connsiteY2" fmla="*/ 233169 h 414085"/>
              <a:gd name="connsiteX3" fmla="*/ 146756 w 6333067"/>
              <a:gd name="connsiteY3" fmla="*/ 199302 h 414085"/>
              <a:gd name="connsiteX4" fmla="*/ 237067 w 6333067"/>
              <a:gd name="connsiteY4" fmla="*/ 142858 h 414085"/>
              <a:gd name="connsiteX5" fmla="*/ 304800 w 6333067"/>
              <a:gd name="connsiteY5" fmla="*/ 120280 h 414085"/>
              <a:gd name="connsiteX6" fmla="*/ 282222 w 6333067"/>
              <a:gd name="connsiteY6" fmla="*/ 176724 h 414085"/>
              <a:gd name="connsiteX7" fmla="*/ 259645 w 6333067"/>
              <a:gd name="connsiteY7" fmla="*/ 289613 h 414085"/>
              <a:gd name="connsiteX8" fmla="*/ 316089 w 6333067"/>
              <a:gd name="connsiteY8" fmla="*/ 267036 h 414085"/>
              <a:gd name="connsiteX9" fmla="*/ 395111 w 6333067"/>
              <a:gd name="connsiteY9" fmla="*/ 221880 h 414085"/>
              <a:gd name="connsiteX10" fmla="*/ 428978 w 6333067"/>
              <a:gd name="connsiteY10" fmla="*/ 188013 h 414085"/>
              <a:gd name="connsiteX11" fmla="*/ 519289 w 6333067"/>
              <a:gd name="connsiteY11" fmla="*/ 142858 h 414085"/>
              <a:gd name="connsiteX12" fmla="*/ 553156 w 6333067"/>
              <a:gd name="connsiteY12" fmla="*/ 108991 h 414085"/>
              <a:gd name="connsiteX13" fmla="*/ 632178 w 6333067"/>
              <a:gd name="connsiteY13" fmla="*/ 52547 h 414085"/>
              <a:gd name="connsiteX14" fmla="*/ 598311 w 6333067"/>
              <a:gd name="connsiteY14" fmla="*/ 131569 h 414085"/>
              <a:gd name="connsiteX15" fmla="*/ 564445 w 6333067"/>
              <a:gd name="connsiteY15" fmla="*/ 233169 h 414085"/>
              <a:gd name="connsiteX16" fmla="*/ 553156 w 6333067"/>
              <a:gd name="connsiteY16" fmla="*/ 267036 h 414085"/>
              <a:gd name="connsiteX17" fmla="*/ 541867 w 6333067"/>
              <a:gd name="connsiteY17" fmla="*/ 323480 h 414085"/>
              <a:gd name="connsiteX18" fmla="*/ 620889 w 6333067"/>
              <a:gd name="connsiteY18" fmla="*/ 300902 h 414085"/>
              <a:gd name="connsiteX19" fmla="*/ 666045 w 6333067"/>
              <a:gd name="connsiteY19" fmla="*/ 278324 h 414085"/>
              <a:gd name="connsiteX20" fmla="*/ 733778 w 6333067"/>
              <a:gd name="connsiteY20" fmla="*/ 233169 h 414085"/>
              <a:gd name="connsiteX21" fmla="*/ 801511 w 6333067"/>
              <a:gd name="connsiteY21" fmla="*/ 188013 h 414085"/>
              <a:gd name="connsiteX22" fmla="*/ 846667 w 6333067"/>
              <a:gd name="connsiteY22" fmla="*/ 154147 h 414085"/>
              <a:gd name="connsiteX23" fmla="*/ 857956 w 6333067"/>
              <a:gd name="connsiteY23" fmla="*/ 244458 h 414085"/>
              <a:gd name="connsiteX24" fmla="*/ 869245 w 6333067"/>
              <a:gd name="connsiteY24" fmla="*/ 368636 h 414085"/>
              <a:gd name="connsiteX25" fmla="*/ 914400 w 6333067"/>
              <a:gd name="connsiteY25" fmla="*/ 346058 h 414085"/>
              <a:gd name="connsiteX26" fmla="*/ 948267 w 6333067"/>
              <a:gd name="connsiteY26" fmla="*/ 334769 h 414085"/>
              <a:gd name="connsiteX27" fmla="*/ 993422 w 6333067"/>
              <a:gd name="connsiteY27" fmla="*/ 300902 h 414085"/>
              <a:gd name="connsiteX28" fmla="*/ 1049867 w 6333067"/>
              <a:gd name="connsiteY28" fmla="*/ 267036 h 414085"/>
              <a:gd name="connsiteX29" fmla="*/ 1185334 w 6333067"/>
              <a:gd name="connsiteY29" fmla="*/ 199302 h 414085"/>
              <a:gd name="connsiteX30" fmla="*/ 1298222 w 6333067"/>
              <a:gd name="connsiteY30" fmla="*/ 142858 h 414085"/>
              <a:gd name="connsiteX31" fmla="*/ 1365956 w 6333067"/>
              <a:gd name="connsiteY31" fmla="*/ 120280 h 414085"/>
              <a:gd name="connsiteX32" fmla="*/ 1365956 w 6333067"/>
              <a:gd name="connsiteY32" fmla="*/ 210591 h 414085"/>
              <a:gd name="connsiteX33" fmla="*/ 1377245 w 6333067"/>
              <a:gd name="connsiteY33" fmla="*/ 323480 h 414085"/>
              <a:gd name="connsiteX34" fmla="*/ 1444978 w 6333067"/>
              <a:gd name="connsiteY34" fmla="*/ 289613 h 414085"/>
              <a:gd name="connsiteX35" fmla="*/ 1546578 w 6333067"/>
              <a:gd name="connsiteY35" fmla="*/ 255747 h 414085"/>
              <a:gd name="connsiteX36" fmla="*/ 1682045 w 6333067"/>
              <a:gd name="connsiteY36" fmla="*/ 188013 h 414085"/>
              <a:gd name="connsiteX37" fmla="*/ 1749778 w 6333067"/>
              <a:gd name="connsiteY37" fmla="*/ 165436 h 414085"/>
              <a:gd name="connsiteX38" fmla="*/ 1806222 w 6333067"/>
              <a:gd name="connsiteY38" fmla="*/ 131569 h 414085"/>
              <a:gd name="connsiteX39" fmla="*/ 1840089 w 6333067"/>
              <a:gd name="connsiteY39" fmla="*/ 108991 h 414085"/>
              <a:gd name="connsiteX40" fmla="*/ 1885245 w 6333067"/>
              <a:gd name="connsiteY40" fmla="*/ 97702 h 414085"/>
              <a:gd name="connsiteX41" fmla="*/ 1873956 w 6333067"/>
              <a:gd name="connsiteY41" fmla="*/ 142858 h 414085"/>
              <a:gd name="connsiteX42" fmla="*/ 1851378 w 6333067"/>
              <a:gd name="connsiteY42" fmla="*/ 255747 h 414085"/>
              <a:gd name="connsiteX43" fmla="*/ 1840089 w 6333067"/>
              <a:gd name="connsiteY43" fmla="*/ 289613 h 414085"/>
              <a:gd name="connsiteX44" fmla="*/ 1873956 w 6333067"/>
              <a:gd name="connsiteY44" fmla="*/ 278324 h 414085"/>
              <a:gd name="connsiteX45" fmla="*/ 1919111 w 6333067"/>
              <a:gd name="connsiteY45" fmla="*/ 244458 h 414085"/>
              <a:gd name="connsiteX46" fmla="*/ 1952978 w 6333067"/>
              <a:gd name="connsiteY46" fmla="*/ 233169 h 414085"/>
              <a:gd name="connsiteX47" fmla="*/ 2043289 w 6333067"/>
              <a:gd name="connsiteY47" fmla="*/ 188013 h 414085"/>
              <a:gd name="connsiteX48" fmla="*/ 2088445 w 6333067"/>
              <a:gd name="connsiteY48" fmla="*/ 165436 h 414085"/>
              <a:gd name="connsiteX49" fmla="*/ 2156178 w 6333067"/>
              <a:gd name="connsiteY49" fmla="*/ 131569 h 414085"/>
              <a:gd name="connsiteX50" fmla="*/ 2133600 w 6333067"/>
              <a:gd name="connsiteY50" fmla="*/ 210591 h 414085"/>
              <a:gd name="connsiteX51" fmla="*/ 2111022 w 6333067"/>
              <a:gd name="connsiteY51" fmla="*/ 289613 h 414085"/>
              <a:gd name="connsiteX52" fmla="*/ 2144889 w 6333067"/>
              <a:gd name="connsiteY52" fmla="*/ 346058 h 414085"/>
              <a:gd name="connsiteX53" fmla="*/ 2178756 w 6333067"/>
              <a:gd name="connsiteY53" fmla="*/ 323480 h 414085"/>
              <a:gd name="connsiteX54" fmla="*/ 2235200 w 6333067"/>
              <a:gd name="connsiteY54" fmla="*/ 300902 h 414085"/>
              <a:gd name="connsiteX55" fmla="*/ 2269067 w 6333067"/>
              <a:gd name="connsiteY55" fmla="*/ 267036 h 414085"/>
              <a:gd name="connsiteX56" fmla="*/ 2336800 w 6333067"/>
              <a:gd name="connsiteY56" fmla="*/ 244458 h 414085"/>
              <a:gd name="connsiteX57" fmla="*/ 2393245 w 6333067"/>
              <a:gd name="connsiteY57" fmla="*/ 210591 h 414085"/>
              <a:gd name="connsiteX58" fmla="*/ 2438400 w 6333067"/>
              <a:gd name="connsiteY58" fmla="*/ 199302 h 414085"/>
              <a:gd name="connsiteX59" fmla="*/ 2528711 w 6333067"/>
              <a:gd name="connsiteY59" fmla="*/ 154147 h 414085"/>
              <a:gd name="connsiteX60" fmla="*/ 2506134 w 6333067"/>
              <a:gd name="connsiteY60" fmla="*/ 233169 h 414085"/>
              <a:gd name="connsiteX61" fmla="*/ 2483556 w 6333067"/>
              <a:gd name="connsiteY61" fmla="*/ 267036 h 414085"/>
              <a:gd name="connsiteX62" fmla="*/ 2494845 w 6333067"/>
              <a:gd name="connsiteY62" fmla="*/ 334769 h 414085"/>
              <a:gd name="connsiteX63" fmla="*/ 2551289 w 6333067"/>
              <a:gd name="connsiteY63" fmla="*/ 300902 h 414085"/>
              <a:gd name="connsiteX64" fmla="*/ 2585156 w 6333067"/>
              <a:gd name="connsiteY64" fmla="*/ 289613 h 414085"/>
              <a:gd name="connsiteX65" fmla="*/ 2641600 w 6333067"/>
              <a:gd name="connsiteY65" fmla="*/ 255747 h 414085"/>
              <a:gd name="connsiteX66" fmla="*/ 2709334 w 6333067"/>
              <a:gd name="connsiteY66" fmla="*/ 233169 h 414085"/>
              <a:gd name="connsiteX67" fmla="*/ 2844800 w 6333067"/>
              <a:gd name="connsiteY67" fmla="*/ 165436 h 414085"/>
              <a:gd name="connsiteX68" fmla="*/ 2991556 w 6333067"/>
              <a:gd name="connsiteY68" fmla="*/ 108991 h 414085"/>
              <a:gd name="connsiteX69" fmla="*/ 3025422 w 6333067"/>
              <a:gd name="connsiteY69" fmla="*/ 120280 h 414085"/>
              <a:gd name="connsiteX70" fmla="*/ 3002845 w 6333067"/>
              <a:gd name="connsiteY70" fmla="*/ 165436 h 414085"/>
              <a:gd name="connsiteX71" fmla="*/ 2980267 w 6333067"/>
              <a:gd name="connsiteY71" fmla="*/ 221880 h 414085"/>
              <a:gd name="connsiteX72" fmla="*/ 2968978 w 6333067"/>
              <a:gd name="connsiteY72" fmla="*/ 255747 h 414085"/>
              <a:gd name="connsiteX73" fmla="*/ 2946400 w 6333067"/>
              <a:gd name="connsiteY73" fmla="*/ 300902 h 414085"/>
              <a:gd name="connsiteX74" fmla="*/ 2991556 w 6333067"/>
              <a:gd name="connsiteY74" fmla="*/ 278324 h 414085"/>
              <a:gd name="connsiteX75" fmla="*/ 3059289 w 6333067"/>
              <a:gd name="connsiteY75" fmla="*/ 233169 h 414085"/>
              <a:gd name="connsiteX76" fmla="*/ 3104445 w 6333067"/>
              <a:gd name="connsiteY76" fmla="*/ 199302 h 414085"/>
              <a:gd name="connsiteX77" fmla="*/ 3160889 w 6333067"/>
              <a:gd name="connsiteY77" fmla="*/ 176724 h 414085"/>
              <a:gd name="connsiteX78" fmla="*/ 3262489 w 6333067"/>
              <a:gd name="connsiteY78" fmla="*/ 120280 h 414085"/>
              <a:gd name="connsiteX79" fmla="*/ 3307645 w 6333067"/>
              <a:gd name="connsiteY79" fmla="*/ 97702 h 414085"/>
              <a:gd name="connsiteX80" fmla="*/ 3375378 w 6333067"/>
              <a:gd name="connsiteY80" fmla="*/ 75124 h 414085"/>
              <a:gd name="connsiteX81" fmla="*/ 3341511 w 6333067"/>
              <a:gd name="connsiteY81" fmla="*/ 165436 h 414085"/>
              <a:gd name="connsiteX82" fmla="*/ 3330222 w 6333067"/>
              <a:gd name="connsiteY82" fmla="*/ 199302 h 414085"/>
              <a:gd name="connsiteX83" fmla="*/ 3307645 w 6333067"/>
              <a:gd name="connsiteY83" fmla="*/ 244458 h 414085"/>
              <a:gd name="connsiteX84" fmla="*/ 3330222 w 6333067"/>
              <a:gd name="connsiteY84" fmla="*/ 323480 h 414085"/>
              <a:gd name="connsiteX85" fmla="*/ 3375378 w 6333067"/>
              <a:gd name="connsiteY85" fmla="*/ 278324 h 414085"/>
              <a:gd name="connsiteX86" fmla="*/ 3409245 w 6333067"/>
              <a:gd name="connsiteY86" fmla="*/ 255747 h 414085"/>
              <a:gd name="connsiteX87" fmla="*/ 3454400 w 6333067"/>
              <a:gd name="connsiteY87" fmla="*/ 221880 h 414085"/>
              <a:gd name="connsiteX88" fmla="*/ 3544711 w 6333067"/>
              <a:gd name="connsiteY88" fmla="*/ 165436 h 414085"/>
              <a:gd name="connsiteX89" fmla="*/ 3578578 w 6333067"/>
              <a:gd name="connsiteY89" fmla="*/ 142858 h 414085"/>
              <a:gd name="connsiteX90" fmla="*/ 3635022 w 6333067"/>
              <a:gd name="connsiteY90" fmla="*/ 131569 h 414085"/>
              <a:gd name="connsiteX91" fmla="*/ 3680178 w 6333067"/>
              <a:gd name="connsiteY91" fmla="*/ 97702 h 414085"/>
              <a:gd name="connsiteX92" fmla="*/ 3702756 w 6333067"/>
              <a:gd name="connsiteY92" fmla="*/ 154147 h 414085"/>
              <a:gd name="connsiteX93" fmla="*/ 3680178 w 6333067"/>
              <a:gd name="connsiteY93" fmla="*/ 221880 h 414085"/>
              <a:gd name="connsiteX94" fmla="*/ 3668889 w 6333067"/>
              <a:gd name="connsiteY94" fmla="*/ 289613 h 414085"/>
              <a:gd name="connsiteX95" fmla="*/ 3680178 w 6333067"/>
              <a:gd name="connsiteY95" fmla="*/ 357347 h 414085"/>
              <a:gd name="connsiteX96" fmla="*/ 3725334 w 6333067"/>
              <a:gd name="connsiteY96" fmla="*/ 334769 h 414085"/>
              <a:gd name="connsiteX97" fmla="*/ 3759200 w 6333067"/>
              <a:gd name="connsiteY97" fmla="*/ 300902 h 414085"/>
              <a:gd name="connsiteX98" fmla="*/ 3793067 w 6333067"/>
              <a:gd name="connsiteY98" fmla="*/ 278324 h 414085"/>
              <a:gd name="connsiteX99" fmla="*/ 3838222 w 6333067"/>
              <a:gd name="connsiteY99" fmla="*/ 244458 h 414085"/>
              <a:gd name="connsiteX100" fmla="*/ 3883378 w 6333067"/>
              <a:gd name="connsiteY100" fmla="*/ 233169 h 414085"/>
              <a:gd name="connsiteX101" fmla="*/ 3996267 w 6333067"/>
              <a:gd name="connsiteY101" fmla="*/ 176724 h 414085"/>
              <a:gd name="connsiteX102" fmla="*/ 4030134 w 6333067"/>
              <a:gd name="connsiteY102" fmla="*/ 154147 h 414085"/>
              <a:gd name="connsiteX103" fmla="*/ 4064000 w 6333067"/>
              <a:gd name="connsiteY103" fmla="*/ 142858 h 414085"/>
              <a:gd name="connsiteX104" fmla="*/ 4109156 w 6333067"/>
              <a:gd name="connsiteY104" fmla="*/ 120280 h 414085"/>
              <a:gd name="connsiteX105" fmla="*/ 4086578 w 6333067"/>
              <a:gd name="connsiteY105" fmla="*/ 255747 h 414085"/>
              <a:gd name="connsiteX106" fmla="*/ 4075289 w 6333067"/>
              <a:gd name="connsiteY106" fmla="*/ 323480 h 414085"/>
              <a:gd name="connsiteX107" fmla="*/ 4086578 w 6333067"/>
              <a:gd name="connsiteY107" fmla="*/ 368636 h 414085"/>
              <a:gd name="connsiteX108" fmla="*/ 4131734 w 6333067"/>
              <a:gd name="connsiteY108" fmla="*/ 334769 h 414085"/>
              <a:gd name="connsiteX109" fmla="*/ 4188178 w 6333067"/>
              <a:gd name="connsiteY109" fmla="*/ 278324 h 414085"/>
              <a:gd name="connsiteX110" fmla="*/ 4289778 w 6333067"/>
              <a:gd name="connsiteY110" fmla="*/ 210591 h 414085"/>
              <a:gd name="connsiteX111" fmla="*/ 4413956 w 6333067"/>
              <a:gd name="connsiteY111" fmla="*/ 154147 h 414085"/>
              <a:gd name="connsiteX112" fmla="*/ 4425245 w 6333067"/>
              <a:gd name="connsiteY112" fmla="*/ 199302 h 414085"/>
              <a:gd name="connsiteX113" fmla="*/ 4447822 w 6333067"/>
              <a:gd name="connsiteY113" fmla="*/ 379924 h 414085"/>
              <a:gd name="connsiteX114" fmla="*/ 4459111 w 6333067"/>
              <a:gd name="connsiteY114" fmla="*/ 413791 h 414085"/>
              <a:gd name="connsiteX115" fmla="*/ 4549422 w 6333067"/>
              <a:gd name="connsiteY115" fmla="*/ 346058 h 414085"/>
              <a:gd name="connsiteX116" fmla="*/ 4583289 w 6333067"/>
              <a:gd name="connsiteY116" fmla="*/ 323480 h 414085"/>
              <a:gd name="connsiteX117" fmla="*/ 4617156 w 6333067"/>
              <a:gd name="connsiteY117" fmla="*/ 289613 h 414085"/>
              <a:gd name="connsiteX118" fmla="*/ 4662311 w 6333067"/>
              <a:gd name="connsiteY118" fmla="*/ 255747 h 414085"/>
              <a:gd name="connsiteX119" fmla="*/ 4707467 w 6333067"/>
              <a:gd name="connsiteY119" fmla="*/ 210591 h 414085"/>
              <a:gd name="connsiteX120" fmla="*/ 4752622 w 6333067"/>
              <a:gd name="connsiteY120" fmla="*/ 176724 h 414085"/>
              <a:gd name="connsiteX121" fmla="*/ 4842934 w 6333067"/>
              <a:gd name="connsiteY121" fmla="*/ 120280 h 414085"/>
              <a:gd name="connsiteX122" fmla="*/ 4876800 w 6333067"/>
              <a:gd name="connsiteY122" fmla="*/ 86413 h 414085"/>
              <a:gd name="connsiteX123" fmla="*/ 4921956 w 6333067"/>
              <a:gd name="connsiteY123" fmla="*/ 63836 h 414085"/>
              <a:gd name="connsiteX124" fmla="*/ 5000978 w 6333067"/>
              <a:gd name="connsiteY124" fmla="*/ 18680 h 414085"/>
              <a:gd name="connsiteX125" fmla="*/ 5000978 w 6333067"/>
              <a:gd name="connsiteY125" fmla="*/ 346058 h 414085"/>
              <a:gd name="connsiteX126" fmla="*/ 5046134 w 6333067"/>
              <a:gd name="connsiteY126" fmla="*/ 312191 h 414085"/>
              <a:gd name="connsiteX127" fmla="*/ 5125156 w 6333067"/>
              <a:gd name="connsiteY127" fmla="*/ 244458 h 414085"/>
              <a:gd name="connsiteX128" fmla="*/ 5204178 w 6333067"/>
              <a:gd name="connsiteY128" fmla="*/ 165436 h 414085"/>
              <a:gd name="connsiteX129" fmla="*/ 5283200 w 6333067"/>
              <a:gd name="connsiteY129" fmla="*/ 86413 h 414085"/>
              <a:gd name="connsiteX130" fmla="*/ 5384800 w 6333067"/>
              <a:gd name="connsiteY130" fmla="*/ 7391 h 414085"/>
              <a:gd name="connsiteX131" fmla="*/ 5384800 w 6333067"/>
              <a:gd name="connsiteY131" fmla="*/ 86413 h 414085"/>
              <a:gd name="connsiteX132" fmla="*/ 5373511 w 6333067"/>
              <a:gd name="connsiteY132" fmla="*/ 165436 h 414085"/>
              <a:gd name="connsiteX133" fmla="*/ 5362222 w 6333067"/>
              <a:gd name="connsiteY133" fmla="*/ 221880 h 414085"/>
              <a:gd name="connsiteX134" fmla="*/ 5373511 w 6333067"/>
              <a:gd name="connsiteY134" fmla="*/ 346058 h 414085"/>
              <a:gd name="connsiteX135" fmla="*/ 5407378 w 6333067"/>
              <a:gd name="connsiteY135" fmla="*/ 312191 h 414085"/>
              <a:gd name="connsiteX136" fmla="*/ 5520267 w 6333067"/>
              <a:gd name="connsiteY136" fmla="*/ 210591 h 414085"/>
              <a:gd name="connsiteX137" fmla="*/ 5542845 w 6333067"/>
              <a:gd name="connsiteY137" fmla="*/ 165436 h 414085"/>
              <a:gd name="connsiteX138" fmla="*/ 5588000 w 6333067"/>
              <a:gd name="connsiteY138" fmla="*/ 131569 h 414085"/>
              <a:gd name="connsiteX139" fmla="*/ 5633156 w 6333067"/>
              <a:gd name="connsiteY139" fmla="*/ 86413 h 414085"/>
              <a:gd name="connsiteX140" fmla="*/ 5644445 w 6333067"/>
              <a:gd name="connsiteY140" fmla="*/ 142858 h 414085"/>
              <a:gd name="connsiteX141" fmla="*/ 5621867 w 6333067"/>
              <a:gd name="connsiteY141" fmla="*/ 210591 h 414085"/>
              <a:gd name="connsiteX142" fmla="*/ 5610578 w 6333067"/>
              <a:gd name="connsiteY142" fmla="*/ 255747 h 414085"/>
              <a:gd name="connsiteX143" fmla="*/ 5621867 w 6333067"/>
              <a:gd name="connsiteY143" fmla="*/ 357347 h 414085"/>
              <a:gd name="connsiteX144" fmla="*/ 5655734 w 6333067"/>
              <a:gd name="connsiteY144" fmla="*/ 323480 h 414085"/>
              <a:gd name="connsiteX145" fmla="*/ 5689600 w 6333067"/>
              <a:gd name="connsiteY145" fmla="*/ 278324 h 414085"/>
              <a:gd name="connsiteX146" fmla="*/ 5825067 w 6333067"/>
              <a:gd name="connsiteY146" fmla="*/ 154147 h 414085"/>
              <a:gd name="connsiteX147" fmla="*/ 5825067 w 6333067"/>
              <a:gd name="connsiteY147" fmla="*/ 221880 h 414085"/>
              <a:gd name="connsiteX148" fmla="*/ 5836356 w 6333067"/>
              <a:gd name="connsiteY148" fmla="*/ 391213 h 414085"/>
              <a:gd name="connsiteX149" fmla="*/ 5904089 w 6333067"/>
              <a:gd name="connsiteY149" fmla="*/ 312191 h 414085"/>
              <a:gd name="connsiteX150" fmla="*/ 5926667 w 6333067"/>
              <a:gd name="connsiteY150" fmla="*/ 267036 h 414085"/>
              <a:gd name="connsiteX151" fmla="*/ 5960534 w 6333067"/>
              <a:gd name="connsiteY151" fmla="*/ 244458 h 414085"/>
              <a:gd name="connsiteX152" fmla="*/ 6005689 w 6333067"/>
              <a:gd name="connsiteY152" fmla="*/ 188013 h 414085"/>
              <a:gd name="connsiteX153" fmla="*/ 6039556 w 6333067"/>
              <a:gd name="connsiteY153" fmla="*/ 154147 h 414085"/>
              <a:gd name="connsiteX154" fmla="*/ 6050845 w 6333067"/>
              <a:gd name="connsiteY154" fmla="*/ 199302 h 414085"/>
              <a:gd name="connsiteX155" fmla="*/ 6062134 w 6333067"/>
              <a:gd name="connsiteY155" fmla="*/ 402502 h 414085"/>
              <a:gd name="connsiteX156" fmla="*/ 6096000 w 6333067"/>
              <a:gd name="connsiteY156" fmla="*/ 391213 h 414085"/>
              <a:gd name="connsiteX157" fmla="*/ 6129867 w 6333067"/>
              <a:gd name="connsiteY157" fmla="*/ 368636 h 414085"/>
              <a:gd name="connsiteX158" fmla="*/ 6208889 w 6333067"/>
              <a:gd name="connsiteY158" fmla="*/ 289613 h 414085"/>
              <a:gd name="connsiteX159" fmla="*/ 6287911 w 6333067"/>
              <a:gd name="connsiteY159" fmla="*/ 210591 h 414085"/>
              <a:gd name="connsiteX160" fmla="*/ 6333067 w 6333067"/>
              <a:gd name="connsiteY160" fmla="*/ 176724 h 414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6333067" h="414085">
                <a:moveTo>
                  <a:pt x="0" y="312191"/>
                </a:moveTo>
                <a:cubicBezTo>
                  <a:pt x="31134" y="281057"/>
                  <a:pt x="31058" y="276704"/>
                  <a:pt x="67734" y="255747"/>
                </a:cubicBezTo>
                <a:cubicBezTo>
                  <a:pt x="82345" y="247398"/>
                  <a:pt x="99195" y="242950"/>
                  <a:pt x="112889" y="233169"/>
                </a:cubicBezTo>
                <a:cubicBezTo>
                  <a:pt x="125880" y="223889"/>
                  <a:pt x="134491" y="209523"/>
                  <a:pt x="146756" y="199302"/>
                </a:cubicBezTo>
                <a:cubicBezTo>
                  <a:pt x="161655" y="186886"/>
                  <a:pt x="229188" y="147585"/>
                  <a:pt x="237067" y="142858"/>
                </a:cubicBezTo>
                <a:cubicBezTo>
                  <a:pt x="237085" y="142831"/>
                  <a:pt x="282121" y="52242"/>
                  <a:pt x="304800" y="120280"/>
                </a:cubicBezTo>
                <a:cubicBezTo>
                  <a:pt x="311208" y="139504"/>
                  <a:pt x="289748" y="157909"/>
                  <a:pt x="282222" y="176724"/>
                </a:cubicBezTo>
                <a:cubicBezTo>
                  <a:pt x="274696" y="214354"/>
                  <a:pt x="224015" y="303865"/>
                  <a:pt x="259645" y="289613"/>
                </a:cubicBezTo>
                <a:cubicBezTo>
                  <a:pt x="278460" y="282087"/>
                  <a:pt x="298375" y="276877"/>
                  <a:pt x="316089" y="267036"/>
                </a:cubicBezTo>
                <a:cubicBezTo>
                  <a:pt x="418610" y="210081"/>
                  <a:pt x="313136" y="249206"/>
                  <a:pt x="395111" y="221880"/>
                </a:cubicBezTo>
                <a:cubicBezTo>
                  <a:pt x="406400" y="210591"/>
                  <a:pt x="416206" y="197592"/>
                  <a:pt x="428978" y="188013"/>
                </a:cubicBezTo>
                <a:cubicBezTo>
                  <a:pt x="471632" y="156023"/>
                  <a:pt x="477619" y="156748"/>
                  <a:pt x="519289" y="142858"/>
                </a:cubicBezTo>
                <a:cubicBezTo>
                  <a:pt x="530578" y="131569"/>
                  <a:pt x="541034" y="119381"/>
                  <a:pt x="553156" y="108991"/>
                </a:cubicBezTo>
                <a:cubicBezTo>
                  <a:pt x="577668" y="87980"/>
                  <a:pt x="605369" y="70419"/>
                  <a:pt x="632178" y="52547"/>
                </a:cubicBezTo>
                <a:cubicBezTo>
                  <a:pt x="597538" y="191105"/>
                  <a:pt x="647038" y="14623"/>
                  <a:pt x="598311" y="131569"/>
                </a:cubicBezTo>
                <a:cubicBezTo>
                  <a:pt x="584581" y="164522"/>
                  <a:pt x="575734" y="199302"/>
                  <a:pt x="564445" y="233169"/>
                </a:cubicBezTo>
                <a:cubicBezTo>
                  <a:pt x="560682" y="244458"/>
                  <a:pt x="555490" y="255367"/>
                  <a:pt x="553156" y="267036"/>
                </a:cubicBezTo>
                <a:lnTo>
                  <a:pt x="541867" y="323480"/>
                </a:lnTo>
                <a:cubicBezTo>
                  <a:pt x="598094" y="342222"/>
                  <a:pt x="559082" y="339532"/>
                  <a:pt x="620889" y="300902"/>
                </a:cubicBezTo>
                <a:cubicBezTo>
                  <a:pt x="635160" y="291983"/>
                  <a:pt x="651615" y="286982"/>
                  <a:pt x="666045" y="278324"/>
                </a:cubicBezTo>
                <a:cubicBezTo>
                  <a:pt x="689313" y="264363"/>
                  <a:pt x="711200" y="248221"/>
                  <a:pt x="733778" y="233169"/>
                </a:cubicBezTo>
                <a:cubicBezTo>
                  <a:pt x="733789" y="233162"/>
                  <a:pt x="801500" y="188021"/>
                  <a:pt x="801511" y="188013"/>
                </a:cubicBezTo>
                <a:lnTo>
                  <a:pt x="846667" y="154147"/>
                </a:lnTo>
                <a:cubicBezTo>
                  <a:pt x="892855" y="246521"/>
                  <a:pt x="857956" y="152236"/>
                  <a:pt x="857956" y="244458"/>
                </a:cubicBezTo>
                <a:cubicBezTo>
                  <a:pt x="857956" y="286021"/>
                  <a:pt x="865482" y="327243"/>
                  <a:pt x="869245" y="368636"/>
                </a:cubicBezTo>
                <a:cubicBezTo>
                  <a:pt x="884297" y="361110"/>
                  <a:pt x="898932" y="352687"/>
                  <a:pt x="914400" y="346058"/>
                </a:cubicBezTo>
                <a:cubicBezTo>
                  <a:pt x="925337" y="341370"/>
                  <a:pt x="937935" y="340673"/>
                  <a:pt x="948267" y="334769"/>
                </a:cubicBezTo>
                <a:cubicBezTo>
                  <a:pt x="964603" y="325434"/>
                  <a:pt x="977767" y="311339"/>
                  <a:pt x="993422" y="300902"/>
                </a:cubicBezTo>
                <a:cubicBezTo>
                  <a:pt x="1011679" y="288731"/>
                  <a:pt x="1030475" y="277302"/>
                  <a:pt x="1049867" y="267036"/>
                </a:cubicBezTo>
                <a:cubicBezTo>
                  <a:pt x="1094486" y="243414"/>
                  <a:pt x="1142043" y="225276"/>
                  <a:pt x="1185334" y="199302"/>
                </a:cubicBezTo>
                <a:cubicBezTo>
                  <a:pt x="1246356" y="162689"/>
                  <a:pt x="1233226" y="166493"/>
                  <a:pt x="1298222" y="142858"/>
                </a:cubicBezTo>
                <a:cubicBezTo>
                  <a:pt x="1320588" y="134725"/>
                  <a:pt x="1365956" y="120280"/>
                  <a:pt x="1365956" y="120280"/>
                </a:cubicBezTo>
                <a:cubicBezTo>
                  <a:pt x="1396060" y="240697"/>
                  <a:pt x="1365956" y="90176"/>
                  <a:pt x="1365956" y="210591"/>
                </a:cubicBezTo>
                <a:cubicBezTo>
                  <a:pt x="1365956" y="248408"/>
                  <a:pt x="1373482" y="285850"/>
                  <a:pt x="1377245" y="323480"/>
                </a:cubicBezTo>
                <a:cubicBezTo>
                  <a:pt x="1462373" y="295103"/>
                  <a:pt x="1357437" y="333383"/>
                  <a:pt x="1444978" y="289613"/>
                </a:cubicBezTo>
                <a:cubicBezTo>
                  <a:pt x="1487486" y="268359"/>
                  <a:pt x="1503463" y="266526"/>
                  <a:pt x="1546578" y="255747"/>
                </a:cubicBezTo>
                <a:cubicBezTo>
                  <a:pt x="1591734" y="233169"/>
                  <a:pt x="1634150" y="203978"/>
                  <a:pt x="1682045" y="188013"/>
                </a:cubicBezTo>
                <a:cubicBezTo>
                  <a:pt x="1704623" y="180487"/>
                  <a:pt x="1728112" y="175284"/>
                  <a:pt x="1749778" y="165436"/>
                </a:cubicBezTo>
                <a:cubicBezTo>
                  <a:pt x="1769753" y="156357"/>
                  <a:pt x="1787616" y="143198"/>
                  <a:pt x="1806222" y="131569"/>
                </a:cubicBezTo>
                <a:cubicBezTo>
                  <a:pt x="1817727" y="124378"/>
                  <a:pt x="1827618" y="114336"/>
                  <a:pt x="1840089" y="108991"/>
                </a:cubicBezTo>
                <a:cubicBezTo>
                  <a:pt x="1854350" y="102879"/>
                  <a:pt x="1870193" y="101465"/>
                  <a:pt x="1885245" y="97702"/>
                </a:cubicBezTo>
                <a:cubicBezTo>
                  <a:pt x="1881482" y="112754"/>
                  <a:pt x="1876999" y="127644"/>
                  <a:pt x="1873956" y="142858"/>
                </a:cubicBezTo>
                <a:cubicBezTo>
                  <a:pt x="1859172" y="216776"/>
                  <a:pt x="1868858" y="194567"/>
                  <a:pt x="1851378" y="255747"/>
                </a:cubicBezTo>
                <a:cubicBezTo>
                  <a:pt x="1848109" y="267188"/>
                  <a:pt x="1831675" y="281199"/>
                  <a:pt x="1840089" y="289613"/>
                </a:cubicBezTo>
                <a:cubicBezTo>
                  <a:pt x="1848504" y="298027"/>
                  <a:pt x="1862667" y="282087"/>
                  <a:pt x="1873956" y="278324"/>
                </a:cubicBezTo>
                <a:cubicBezTo>
                  <a:pt x="1889008" y="267035"/>
                  <a:pt x="1902775" y="253793"/>
                  <a:pt x="1919111" y="244458"/>
                </a:cubicBezTo>
                <a:cubicBezTo>
                  <a:pt x="1929443" y="238554"/>
                  <a:pt x="1942145" y="238093"/>
                  <a:pt x="1952978" y="233169"/>
                </a:cubicBezTo>
                <a:cubicBezTo>
                  <a:pt x="1983618" y="219242"/>
                  <a:pt x="2013185" y="203065"/>
                  <a:pt x="2043289" y="188013"/>
                </a:cubicBezTo>
                <a:cubicBezTo>
                  <a:pt x="2058341" y="180487"/>
                  <a:pt x="2072480" y="170758"/>
                  <a:pt x="2088445" y="165436"/>
                </a:cubicBezTo>
                <a:cubicBezTo>
                  <a:pt x="2135182" y="149856"/>
                  <a:pt x="2112410" y="160748"/>
                  <a:pt x="2156178" y="131569"/>
                </a:cubicBezTo>
                <a:cubicBezTo>
                  <a:pt x="2177739" y="196253"/>
                  <a:pt x="2167772" y="135413"/>
                  <a:pt x="2133600" y="210591"/>
                </a:cubicBezTo>
                <a:cubicBezTo>
                  <a:pt x="2122264" y="235530"/>
                  <a:pt x="2119078" y="263430"/>
                  <a:pt x="2111022" y="289613"/>
                </a:cubicBezTo>
                <a:cubicBezTo>
                  <a:pt x="2084725" y="375080"/>
                  <a:pt x="2063216" y="362393"/>
                  <a:pt x="2144889" y="346058"/>
                </a:cubicBezTo>
                <a:cubicBezTo>
                  <a:pt x="2156178" y="338532"/>
                  <a:pt x="2166621" y="329548"/>
                  <a:pt x="2178756" y="323480"/>
                </a:cubicBezTo>
                <a:cubicBezTo>
                  <a:pt x="2196881" y="314418"/>
                  <a:pt x="2218016" y="311642"/>
                  <a:pt x="2235200" y="300902"/>
                </a:cubicBezTo>
                <a:cubicBezTo>
                  <a:pt x="2248738" y="292441"/>
                  <a:pt x="2255111" y="274789"/>
                  <a:pt x="2269067" y="267036"/>
                </a:cubicBezTo>
                <a:cubicBezTo>
                  <a:pt x="2289871" y="255478"/>
                  <a:pt x="2315134" y="254306"/>
                  <a:pt x="2336800" y="244458"/>
                </a:cubicBezTo>
                <a:cubicBezTo>
                  <a:pt x="2356775" y="235378"/>
                  <a:pt x="2373194" y="219503"/>
                  <a:pt x="2393245" y="210591"/>
                </a:cubicBezTo>
                <a:cubicBezTo>
                  <a:pt x="2407423" y="204290"/>
                  <a:pt x="2423681" y="204208"/>
                  <a:pt x="2438400" y="199302"/>
                </a:cubicBezTo>
                <a:cubicBezTo>
                  <a:pt x="2493634" y="180891"/>
                  <a:pt x="2487229" y="181801"/>
                  <a:pt x="2528711" y="154147"/>
                </a:cubicBezTo>
                <a:cubicBezTo>
                  <a:pt x="2525096" y="168607"/>
                  <a:pt x="2514229" y="216979"/>
                  <a:pt x="2506134" y="233169"/>
                </a:cubicBezTo>
                <a:cubicBezTo>
                  <a:pt x="2500066" y="245304"/>
                  <a:pt x="2491082" y="255747"/>
                  <a:pt x="2483556" y="267036"/>
                </a:cubicBezTo>
                <a:cubicBezTo>
                  <a:pt x="2487319" y="289614"/>
                  <a:pt x="2474372" y="324533"/>
                  <a:pt x="2494845" y="334769"/>
                </a:cubicBezTo>
                <a:cubicBezTo>
                  <a:pt x="2514470" y="344581"/>
                  <a:pt x="2531664" y="310715"/>
                  <a:pt x="2551289" y="300902"/>
                </a:cubicBezTo>
                <a:cubicBezTo>
                  <a:pt x="2561932" y="295580"/>
                  <a:pt x="2574513" y="294935"/>
                  <a:pt x="2585156" y="289613"/>
                </a:cubicBezTo>
                <a:cubicBezTo>
                  <a:pt x="2604781" y="279801"/>
                  <a:pt x="2621625" y="264826"/>
                  <a:pt x="2641600" y="255747"/>
                </a:cubicBezTo>
                <a:cubicBezTo>
                  <a:pt x="2663266" y="245899"/>
                  <a:pt x="2687586" y="242835"/>
                  <a:pt x="2709334" y="233169"/>
                </a:cubicBezTo>
                <a:cubicBezTo>
                  <a:pt x="2755468" y="212665"/>
                  <a:pt x="2797926" y="184186"/>
                  <a:pt x="2844800" y="165436"/>
                </a:cubicBezTo>
                <a:cubicBezTo>
                  <a:pt x="2968738" y="115861"/>
                  <a:pt x="2919240" y="133096"/>
                  <a:pt x="2991556" y="108991"/>
                </a:cubicBezTo>
                <a:cubicBezTo>
                  <a:pt x="3002845" y="112754"/>
                  <a:pt x="3023088" y="108612"/>
                  <a:pt x="3025422" y="120280"/>
                </a:cubicBezTo>
                <a:cubicBezTo>
                  <a:pt x="3028722" y="136782"/>
                  <a:pt x="3009680" y="150058"/>
                  <a:pt x="3002845" y="165436"/>
                </a:cubicBezTo>
                <a:cubicBezTo>
                  <a:pt x="2994615" y="183954"/>
                  <a:pt x="2987382" y="202906"/>
                  <a:pt x="2980267" y="221880"/>
                </a:cubicBezTo>
                <a:cubicBezTo>
                  <a:pt x="2976089" y="233022"/>
                  <a:pt x="2973666" y="244810"/>
                  <a:pt x="2968978" y="255747"/>
                </a:cubicBezTo>
                <a:cubicBezTo>
                  <a:pt x="2962349" y="271215"/>
                  <a:pt x="2934500" y="289003"/>
                  <a:pt x="2946400" y="300902"/>
                </a:cubicBezTo>
                <a:cubicBezTo>
                  <a:pt x="2958300" y="312801"/>
                  <a:pt x="2977126" y="286982"/>
                  <a:pt x="2991556" y="278324"/>
                </a:cubicBezTo>
                <a:cubicBezTo>
                  <a:pt x="3014824" y="264363"/>
                  <a:pt x="3037059" y="248730"/>
                  <a:pt x="3059289" y="233169"/>
                </a:cubicBezTo>
                <a:cubicBezTo>
                  <a:pt x="3074703" y="222379"/>
                  <a:pt x="3087998" y="208439"/>
                  <a:pt x="3104445" y="199302"/>
                </a:cubicBezTo>
                <a:cubicBezTo>
                  <a:pt x="3122159" y="189461"/>
                  <a:pt x="3142371" y="184954"/>
                  <a:pt x="3160889" y="176724"/>
                </a:cubicBezTo>
                <a:cubicBezTo>
                  <a:pt x="3215036" y="152659"/>
                  <a:pt x="3205480" y="151952"/>
                  <a:pt x="3262489" y="120280"/>
                </a:cubicBezTo>
                <a:cubicBezTo>
                  <a:pt x="3277200" y="112107"/>
                  <a:pt x="3292020" y="103952"/>
                  <a:pt x="3307645" y="97702"/>
                </a:cubicBezTo>
                <a:cubicBezTo>
                  <a:pt x="3329742" y="88863"/>
                  <a:pt x="3375378" y="75124"/>
                  <a:pt x="3375378" y="75124"/>
                </a:cubicBezTo>
                <a:cubicBezTo>
                  <a:pt x="3349756" y="151989"/>
                  <a:pt x="3382004" y="57457"/>
                  <a:pt x="3341511" y="165436"/>
                </a:cubicBezTo>
                <a:cubicBezTo>
                  <a:pt x="3337333" y="176578"/>
                  <a:pt x="3334909" y="188365"/>
                  <a:pt x="3330222" y="199302"/>
                </a:cubicBezTo>
                <a:cubicBezTo>
                  <a:pt x="3323593" y="214770"/>
                  <a:pt x="3315171" y="229406"/>
                  <a:pt x="3307645" y="244458"/>
                </a:cubicBezTo>
                <a:cubicBezTo>
                  <a:pt x="3315171" y="270799"/>
                  <a:pt x="3305719" y="311229"/>
                  <a:pt x="3330222" y="323480"/>
                </a:cubicBezTo>
                <a:cubicBezTo>
                  <a:pt x="3349261" y="333000"/>
                  <a:pt x="3359216" y="292177"/>
                  <a:pt x="3375378" y="278324"/>
                </a:cubicBezTo>
                <a:cubicBezTo>
                  <a:pt x="3385679" y="269494"/>
                  <a:pt x="3398205" y="263633"/>
                  <a:pt x="3409245" y="255747"/>
                </a:cubicBezTo>
                <a:cubicBezTo>
                  <a:pt x="3424555" y="244811"/>
                  <a:pt x="3439090" y="232816"/>
                  <a:pt x="3454400" y="221880"/>
                </a:cubicBezTo>
                <a:cubicBezTo>
                  <a:pt x="3490510" y="196087"/>
                  <a:pt x="3502530" y="191799"/>
                  <a:pt x="3544711" y="165436"/>
                </a:cubicBezTo>
                <a:cubicBezTo>
                  <a:pt x="3556216" y="158245"/>
                  <a:pt x="3565874" y="147622"/>
                  <a:pt x="3578578" y="142858"/>
                </a:cubicBezTo>
                <a:cubicBezTo>
                  <a:pt x="3596544" y="136121"/>
                  <a:pt x="3616207" y="135332"/>
                  <a:pt x="3635022" y="131569"/>
                </a:cubicBezTo>
                <a:cubicBezTo>
                  <a:pt x="3650074" y="120280"/>
                  <a:pt x="3662329" y="91752"/>
                  <a:pt x="3680178" y="97702"/>
                </a:cubicBezTo>
                <a:cubicBezTo>
                  <a:pt x="3699402" y="104110"/>
                  <a:pt x="3702756" y="133883"/>
                  <a:pt x="3702756" y="154147"/>
                </a:cubicBezTo>
                <a:cubicBezTo>
                  <a:pt x="3702756" y="177946"/>
                  <a:pt x="3685950" y="198792"/>
                  <a:pt x="3680178" y="221880"/>
                </a:cubicBezTo>
                <a:cubicBezTo>
                  <a:pt x="3674626" y="244086"/>
                  <a:pt x="3672652" y="267035"/>
                  <a:pt x="3668889" y="289613"/>
                </a:cubicBezTo>
                <a:cubicBezTo>
                  <a:pt x="3672652" y="312191"/>
                  <a:pt x="3662304" y="343048"/>
                  <a:pt x="3680178" y="357347"/>
                </a:cubicBezTo>
                <a:cubicBezTo>
                  <a:pt x="3693319" y="367860"/>
                  <a:pt x="3711640" y="344551"/>
                  <a:pt x="3725334" y="334769"/>
                </a:cubicBezTo>
                <a:cubicBezTo>
                  <a:pt x="3738325" y="325490"/>
                  <a:pt x="3746936" y="311123"/>
                  <a:pt x="3759200" y="300902"/>
                </a:cubicBezTo>
                <a:cubicBezTo>
                  <a:pt x="3769623" y="292216"/>
                  <a:pt x="3782026" y="286210"/>
                  <a:pt x="3793067" y="278324"/>
                </a:cubicBezTo>
                <a:cubicBezTo>
                  <a:pt x="3808377" y="267388"/>
                  <a:pt x="3821394" y="252872"/>
                  <a:pt x="3838222" y="244458"/>
                </a:cubicBezTo>
                <a:cubicBezTo>
                  <a:pt x="3852099" y="237519"/>
                  <a:pt x="3868326" y="236932"/>
                  <a:pt x="3883378" y="233169"/>
                </a:cubicBezTo>
                <a:cubicBezTo>
                  <a:pt x="4040346" y="138986"/>
                  <a:pt x="3842658" y="253527"/>
                  <a:pt x="3996267" y="176724"/>
                </a:cubicBezTo>
                <a:cubicBezTo>
                  <a:pt x="4008402" y="170657"/>
                  <a:pt x="4017999" y="160215"/>
                  <a:pt x="4030134" y="154147"/>
                </a:cubicBezTo>
                <a:cubicBezTo>
                  <a:pt x="4040777" y="148826"/>
                  <a:pt x="4053063" y="147545"/>
                  <a:pt x="4064000" y="142858"/>
                </a:cubicBezTo>
                <a:cubicBezTo>
                  <a:pt x="4079468" y="136229"/>
                  <a:pt x="4094104" y="127806"/>
                  <a:pt x="4109156" y="120280"/>
                </a:cubicBezTo>
                <a:lnTo>
                  <a:pt x="4086578" y="255747"/>
                </a:lnTo>
                <a:lnTo>
                  <a:pt x="4075289" y="323480"/>
                </a:lnTo>
                <a:cubicBezTo>
                  <a:pt x="4079052" y="338532"/>
                  <a:pt x="4071364" y="365593"/>
                  <a:pt x="4086578" y="368636"/>
                </a:cubicBezTo>
                <a:cubicBezTo>
                  <a:pt x="4105028" y="372326"/>
                  <a:pt x="4117672" y="347269"/>
                  <a:pt x="4131734" y="334769"/>
                </a:cubicBezTo>
                <a:cubicBezTo>
                  <a:pt x="4151621" y="317091"/>
                  <a:pt x="4168400" y="296124"/>
                  <a:pt x="4188178" y="278324"/>
                </a:cubicBezTo>
                <a:cubicBezTo>
                  <a:pt x="4266400" y="207924"/>
                  <a:pt x="4217039" y="254234"/>
                  <a:pt x="4289778" y="210591"/>
                </a:cubicBezTo>
                <a:cubicBezTo>
                  <a:pt x="4387426" y="152003"/>
                  <a:pt x="4321039" y="172730"/>
                  <a:pt x="4413956" y="154147"/>
                </a:cubicBezTo>
                <a:cubicBezTo>
                  <a:pt x="4417719" y="169199"/>
                  <a:pt x="4423051" y="183943"/>
                  <a:pt x="4425245" y="199302"/>
                </a:cubicBezTo>
                <a:cubicBezTo>
                  <a:pt x="4437735" y="286733"/>
                  <a:pt x="4430969" y="304082"/>
                  <a:pt x="4447822" y="379924"/>
                </a:cubicBezTo>
                <a:cubicBezTo>
                  <a:pt x="4450403" y="391540"/>
                  <a:pt x="4455348" y="402502"/>
                  <a:pt x="4459111" y="413791"/>
                </a:cubicBezTo>
                <a:cubicBezTo>
                  <a:pt x="4489215" y="391213"/>
                  <a:pt x="4518112" y="366931"/>
                  <a:pt x="4549422" y="346058"/>
                </a:cubicBezTo>
                <a:cubicBezTo>
                  <a:pt x="4560711" y="338532"/>
                  <a:pt x="4572866" y="332166"/>
                  <a:pt x="4583289" y="323480"/>
                </a:cubicBezTo>
                <a:cubicBezTo>
                  <a:pt x="4595554" y="313259"/>
                  <a:pt x="4605034" y="300003"/>
                  <a:pt x="4617156" y="289613"/>
                </a:cubicBezTo>
                <a:cubicBezTo>
                  <a:pt x="4631441" y="277369"/>
                  <a:pt x="4648152" y="268136"/>
                  <a:pt x="4662311" y="255747"/>
                </a:cubicBezTo>
                <a:cubicBezTo>
                  <a:pt x="4678331" y="241730"/>
                  <a:pt x="4691447" y="224609"/>
                  <a:pt x="4707467" y="210591"/>
                </a:cubicBezTo>
                <a:cubicBezTo>
                  <a:pt x="4721626" y="198201"/>
                  <a:pt x="4736967" y="187161"/>
                  <a:pt x="4752622" y="176724"/>
                </a:cubicBezTo>
                <a:cubicBezTo>
                  <a:pt x="4782160" y="157032"/>
                  <a:pt x="4817832" y="145383"/>
                  <a:pt x="4842934" y="120280"/>
                </a:cubicBezTo>
                <a:cubicBezTo>
                  <a:pt x="4854223" y="108991"/>
                  <a:pt x="4863809" y="95692"/>
                  <a:pt x="4876800" y="86413"/>
                </a:cubicBezTo>
                <a:cubicBezTo>
                  <a:pt x="4890494" y="76632"/>
                  <a:pt x="4907345" y="72185"/>
                  <a:pt x="4921956" y="63836"/>
                </a:cubicBezTo>
                <a:cubicBezTo>
                  <a:pt x="5033670" y="0"/>
                  <a:pt x="4864494" y="86922"/>
                  <a:pt x="5000978" y="18680"/>
                </a:cubicBezTo>
                <a:cubicBezTo>
                  <a:pt x="4993831" y="104438"/>
                  <a:pt x="4973644" y="269523"/>
                  <a:pt x="5000978" y="346058"/>
                </a:cubicBezTo>
                <a:cubicBezTo>
                  <a:pt x="5007306" y="363777"/>
                  <a:pt x="5031974" y="324581"/>
                  <a:pt x="5046134" y="312191"/>
                </a:cubicBezTo>
                <a:cubicBezTo>
                  <a:pt x="5133733" y="235542"/>
                  <a:pt x="5052640" y="292802"/>
                  <a:pt x="5125156" y="244458"/>
                </a:cubicBezTo>
                <a:cubicBezTo>
                  <a:pt x="5192890" y="154144"/>
                  <a:pt x="5121391" y="240697"/>
                  <a:pt x="5204178" y="165436"/>
                </a:cubicBezTo>
                <a:cubicBezTo>
                  <a:pt x="5231742" y="140378"/>
                  <a:pt x="5253795" y="109283"/>
                  <a:pt x="5283200" y="86413"/>
                </a:cubicBezTo>
                <a:lnTo>
                  <a:pt x="5384800" y="7391"/>
                </a:lnTo>
                <a:cubicBezTo>
                  <a:pt x="5402914" y="61733"/>
                  <a:pt x="5396474" y="22209"/>
                  <a:pt x="5384800" y="86413"/>
                </a:cubicBezTo>
                <a:cubicBezTo>
                  <a:pt x="5380040" y="112592"/>
                  <a:pt x="5377885" y="139190"/>
                  <a:pt x="5373511" y="165436"/>
                </a:cubicBezTo>
                <a:cubicBezTo>
                  <a:pt x="5370357" y="184362"/>
                  <a:pt x="5365985" y="203065"/>
                  <a:pt x="5362222" y="221880"/>
                </a:cubicBezTo>
                <a:cubicBezTo>
                  <a:pt x="5365985" y="263273"/>
                  <a:pt x="5354923" y="308883"/>
                  <a:pt x="5373511" y="346058"/>
                </a:cubicBezTo>
                <a:cubicBezTo>
                  <a:pt x="5380651" y="360338"/>
                  <a:pt x="5396865" y="324206"/>
                  <a:pt x="5407378" y="312191"/>
                </a:cubicBezTo>
                <a:cubicBezTo>
                  <a:pt x="5483459" y="225242"/>
                  <a:pt x="5416749" y="279604"/>
                  <a:pt x="5520267" y="210591"/>
                </a:cubicBezTo>
                <a:cubicBezTo>
                  <a:pt x="5527793" y="195539"/>
                  <a:pt x="5531893" y="178213"/>
                  <a:pt x="5542845" y="165436"/>
                </a:cubicBezTo>
                <a:cubicBezTo>
                  <a:pt x="5555089" y="151151"/>
                  <a:pt x="5573841" y="143959"/>
                  <a:pt x="5588000" y="131569"/>
                </a:cubicBezTo>
                <a:cubicBezTo>
                  <a:pt x="5604020" y="117551"/>
                  <a:pt x="5618104" y="101465"/>
                  <a:pt x="5633156" y="86413"/>
                </a:cubicBezTo>
                <a:cubicBezTo>
                  <a:pt x="5636919" y="105228"/>
                  <a:pt x="5646182" y="123749"/>
                  <a:pt x="5644445" y="142858"/>
                </a:cubicBezTo>
                <a:cubicBezTo>
                  <a:pt x="5642290" y="166559"/>
                  <a:pt x="5627639" y="187503"/>
                  <a:pt x="5621867" y="210591"/>
                </a:cubicBezTo>
                <a:lnTo>
                  <a:pt x="5610578" y="255747"/>
                </a:lnTo>
                <a:cubicBezTo>
                  <a:pt x="5614341" y="289614"/>
                  <a:pt x="5602965" y="328995"/>
                  <a:pt x="5621867" y="357347"/>
                </a:cubicBezTo>
                <a:cubicBezTo>
                  <a:pt x="5630723" y="370631"/>
                  <a:pt x="5645344" y="335602"/>
                  <a:pt x="5655734" y="323480"/>
                </a:cubicBezTo>
                <a:cubicBezTo>
                  <a:pt x="5667978" y="309195"/>
                  <a:pt x="5676838" y="292149"/>
                  <a:pt x="5689600" y="278324"/>
                </a:cubicBezTo>
                <a:cubicBezTo>
                  <a:pt x="5778555" y="181956"/>
                  <a:pt x="5757648" y="199091"/>
                  <a:pt x="5825067" y="154147"/>
                </a:cubicBezTo>
                <a:cubicBezTo>
                  <a:pt x="5855171" y="244455"/>
                  <a:pt x="5825067" y="131570"/>
                  <a:pt x="5825067" y="221880"/>
                </a:cubicBezTo>
                <a:cubicBezTo>
                  <a:pt x="5825067" y="278450"/>
                  <a:pt x="5832593" y="334769"/>
                  <a:pt x="5836356" y="391213"/>
                </a:cubicBezTo>
                <a:cubicBezTo>
                  <a:pt x="5867143" y="360426"/>
                  <a:pt x="5879952" y="350810"/>
                  <a:pt x="5904089" y="312191"/>
                </a:cubicBezTo>
                <a:cubicBezTo>
                  <a:pt x="5913008" y="297921"/>
                  <a:pt x="5915894" y="279964"/>
                  <a:pt x="5926667" y="267036"/>
                </a:cubicBezTo>
                <a:cubicBezTo>
                  <a:pt x="5935353" y="256613"/>
                  <a:pt x="5950940" y="254052"/>
                  <a:pt x="5960534" y="244458"/>
                </a:cubicBezTo>
                <a:cubicBezTo>
                  <a:pt x="5977571" y="227420"/>
                  <a:pt x="5989823" y="206146"/>
                  <a:pt x="6005689" y="188013"/>
                </a:cubicBezTo>
                <a:cubicBezTo>
                  <a:pt x="6016202" y="175998"/>
                  <a:pt x="6028267" y="165436"/>
                  <a:pt x="6039556" y="154147"/>
                </a:cubicBezTo>
                <a:cubicBezTo>
                  <a:pt x="6043319" y="169199"/>
                  <a:pt x="6049440" y="183851"/>
                  <a:pt x="6050845" y="199302"/>
                </a:cubicBezTo>
                <a:cubicBezTo>
                  <a:pt x="6056987" y="266861"/>
                  <a:pt x="6046597" y="336467"/>
                  <a:pt x="6062134" y="402502"/>
                </a:cubicBezTo>
                <a:cubicBezTo>
                  <a:pt x="6064859" y="414085"/>
                  <a:pt x="6085357" y="396534"/>
                  <a:pt x="6096000" y="391213"/>
                </a:cubicBezTo>
                <a:cubicBezTo>
                  <a:pt x="6108135" y="385145"/>
                  <a:pt x="6118578" y="376162"/>
                  <a:pt x="6129867" y="368636"/>
                </a:cubicBezTo>
                <a:cubicBezTo>
                  <a:pt x="6197600" y="278326"/>
                  <a:pt x="6126106" y="364871"/>
                  <a:pt x="6208889" y="289613"/>
                </a:cubicBezTo>
                <a:cubicBezTo>
                  <a:pt x="6236453" y="264555"/>
                  <a:pt x="6261570" y="236932"/>
                  <a:pt x="6287911" y="210591"/>
                </a:cubicBezTo>
                <a:cubicBezTo>
                  <a:pt x="6324439" y="174063"/>
                  <a:pt x="6305813" y="176724"/>
                  <a:pt x="6333067" y="176724"/>
                </a:cubicBezTo>
              </a:path>
            </a:pathLst>
          </a:custGeom>
          <a:ln w="31750">
            <a:solidFill>
              <a:srgbClr val="FF0000">
                <a:alpha val="7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600201" y="4800600"/>
            <a:ext cx="5181600" cy="414085"/>
          </a:xfrm>
          <a:custGeom>
            <a:avLst/>
            <a:gdLst>
              <a:gd name="connsiteX0" fmla="*/ 0 w 6333067"/>
              <a:gd name="connsiteY0" fmla="*/ 312191 h 414085"/>
              <a:gd name="connsiteX1" fmla="*/ 67734 w 6333067"/>
              <a:gd name="connsiteY1" fmla="*/ 255747 h 414085"/>
              <a:gd name="connsiteX2" fmla="*/ 112889 w 6333067"/>
              <a:gd name="connsiteY2" fmla="*/ 233169 h 414085"/>
              <a:gd name="connsiteX3" fmla="*/ 146756 w 6333067"/>
              <a:gd name="connsiteY3" fmla="*/ 199302 h 414085"/>
              <a:gd name="connsiteX4" fmla="*/ 237067 w 6333067"/>
              <a:gd name="connsiteY4" fmla="*/ 142858 h 414085"/>
              <a:gd name="connsiteX5" fmla="*/ 304800 w 6333067"/>
              <a:gd name="connsiteY5" fmla="*/ 120280 h 414085"/>
              <a:gd name="connsiteX6" fmla="*/ 282222 w 6333067"/>
              <a:gd name="connsiteY6" fmla="*/ 176724 h 414085"/>
              <a:gd name="connsiteX7" fmla="*/ 259645 w 6333067"/>
              <a:gd name="connsiteY7" fmla="*/ 289613 h 414085"/>
              <a:gd name="connsiteX8" fmla="*/ 316089 w 6333067"/>
              <a:gd name="connsiteY8" fmla="*/ 267036 h 414085"/>
              <a:gd name="connsiteX9" fmla="*/ 395111 w 6333067"/>
              <a:gd name="connsiteY9" fmla="*/ 221880 h 414085"/>
              <a:gd name="connsiteX10" fmla="*/ 428978 w 6333067"/>
              <a:gd name="connsiteY10" fmla="*/ 188013 h 414085"/>
              <a:gd name="connsiteX11" fmla="*/ 519289 w 6333067"/>
              <a:gd name="connsiteY11" fmla="*/ 142858 h 414085"/>
              <a:gd name="connsiteX12" fmla="*/ 553156 w 6333067"/>
              <a:gd name="connsiteY12" fmla="*/ 108991 h 414085"/>
              <a:gd name="connsiteX13" fmla="*/ 632178 w 6333067"/>
              <a:gd name="connsiteY13" fmla="*/ 52547 h 414085"/>
              <a:gd name="connsiteX14" fmla="*/ 598311 w 6333067"/>
              <a:gd name="connsiteY14" fmla="*/ 131569 h 414085"/>
              <a:gd name="connsiteX15" fmla="*/ 564445 w 6333067"/>
              <a:gd name="connsiteY15" fmla="*/ 233169 h 414085"/>
              <a:gd name="connsiteX16" fmla="*/ 553156 w 6333067"/>
              <a:gd name="connsiteY16" fmla="*/ 267036 h 414085"/>
              <a:gd name="connsiteX17" fmla="*/ 541867 w 6333067"/>
              <a:gd name="connsiteY17" fmla="*/ 323480 h 414085"/>
              <a:gd name="connsiteX18" fmla="*/ 620889 w 6333067"/>
              <a:gd name="connsiteY18" fmla="*/ 300902 h 414085"/>
              <a:gd name="connsiteX19" fmla="*/ 666045 w 6333067"/>
              <a:gd name="connsiteY19" fmla="*/ 278324 h 414085"/>
              <a:gd name="connsiteX20" fmla="*/ 733778 w 6333067"/>
              <a:gd name="connsiteY20" fmla="*/ 233169 h 414085"/>
              <a:gd name="connsiteX21" fmla="*/ 801511 w 6333067"/>
              <a:gd name="connsiteY21" fmla="*/ 188013 h 414085"/>
              <a:gd name="connsiteX22" fmla="*/ 846667 w 6333067"/>
              <a:gd name="connsiteY22" fmla="*/ 154147 h 414085"/>
              <a:gd name="connsiteX23" fmla="*/ 857956 w 6333067"/>
              <a:gd name="connsiteY23" fmla="*/ 244458 h 414085"/>
              <a:gd name="connsiteX24" fmla="*/ 869245 w 6333067"/>
              <a:gd name="connsiteY24" fmla="*/ 368636 h 414085"/>
              <a:gd name="connsiteX25" fmla="*/ 914400 w 6333067"/>
              <a:gd name="connsiteY25" fmla="*/ 346058 h 414085"/>
              <a:gd name="connsiteX26" fmla="*/ 948267 w 6333067"/>
              <a:gd name="connsiteY26" fmla="*/ 334769 h 414085"/>
              <a:gd name="connsiteX27" fmla="*/ 993422 w 6333067"/>
              <a:gd name="connsiteY27" fmla="*/ 300902 h 414085"/>
              <a:gd name="connsiteX28" fmla="*/ 1049867 w 6333067"/>
              <a:gd name="connsiteY28" fmla="*/ 267036 h 414085"/>
              <a:gd name="connsiteX29" fmla="*/ 1185334 w 6333067"/>
              <a:gd name="connsiteY29" fmla="*/ 199302 h 414085"/>
              <a:gd name="connsiteX30" fmla="*/ 1298222 w 6333067"/>
              <a:gd name="connsiteY30" fmla="*/ 142858 h 414085"/>
              <a:gd name="connsiteX31" fmla="*/ 1365956 w 6333067"/>
              <a:gd name="connsiteY31" fmla="*/ 120280 h 414085"/>
              <a:gd name="connsiteX32" fmla="*/ 1365956 w 6333067"/>
              <a:gd name="connsiteY32" fmla="*/ 210591 h 414085"/>
              <a:gd name="connsiteX33" fmla="*/ 1377245 w 6333067"/>
              <a:gd name="connsiteY33" fmla="*/ 323480 h 414085"/>
              <a:gd name="connsiteX34" fmla="*/ 1444978 w 6333067"/>
              <a:gd name="connsiteY34" fmla="*/ 289613 h 414085"/>
              <a:gd name="connsiteX35" fmla="*/ 1546578 w 6333067"/>
              <a:gd name="connsiteY35" fmla="*/ 255747 h 414085"/>
              <a:gd name="connsiteX36" fmla="*/ 1682045 w 6333067"/>
              <a:gd name="connsiteY36" fmla="*/ 188013 h 414085"/>
              <a:gd name="connsiteX37" fmla="*/ 1749778 w 6333067"/>
              <a:gd name="connsiteY37" fmla="*/ 165436 h 414085"/>
              <a:gd name="connsiteX38" fmla="*/ 1806222 w 6333067"/>
              <a:gd name="connsiteY38" fmla="*/ 131569 h 414085"/>
              <a:gd name="connsiteX39" fmla="*/ 1840089 w 6333067"/>
              <a:gd name="connsiteY39" fmla="*/ 108991 h 414085"/>
              <a:gd name="connsiteX40" fmla="*/ 1885245 w 6333067"/>
              <a:gd name="connsiteY40" fmla="*/ 97702 h 414085"/>
              <a:gd name="connsiteX41" fmla="*/ 1873956 w 6333067"/>
              <a:gd name="connsiteY41" fmla="*/ 142858 h 414085"/>
              <a:gd name="connsiteX42" fmla="*/ 1851378 w 6333067"/>
              <a:gd name="connsiteY42" fmla="*/ 255747 h 414085"/>
              <a:gd name="connsiteX43" fmla="*/ 1840089 w 6333067"/>
              <a:gd name="connsiteY43" fmla="*/ 289613 h 414085"/>
              <a:gd name="connsiteX44" fmla="*/ 1873956 w 6333067"/>
              <a:gd name="connsiteY44" fmla="*/ 278324 h 414085"/>
              <a:gd name="connsiteX45" fmla="*/ 1919111 w 6333067"/>
              <a:gd name="connsiteY45" fmla="*/ 244458 h 414085"/>
              <a:gd name="connsiteX46" fmla="*/ 1952978 w 6333067"/>
              <a:gd name="connsiteY46" fmla="*/ 233169 h 414085"/>
              <a:gd name="connsiteX47" fmla="*/ 2043289 w 6333067"/>
              <a:gd name="connsiteY47" fmla="*/ 188013 h 414085"/>
              <a:gd name="connsiteX48" fmla="*/ 2088445 w 6333067"/>
              <a:gd name="connsiteY48" fmla="*/ 165436 h 414085"/>
              <a:gd name="connsiteX49" fmla="*/ 2156178 w 6333067"/>
              <a:gd name="connsiteY49" fmla="*/ 131569 h 414085"/>
              <a:gd name="connsiteX50" fmla="*/ 2133600 w 6333067"/>
              <a:gd name="connsiteY50" fmla="*/ 210591 h 414085"/>
              <a:gd name="connsiteX51" fmla="*/ 2111022 w 6333067"/>
              <a:gd name="connsiteY51" fmla="*/ 289613 h 414085"/>
              <a:gd name="connsiteX52" fmla="*/ 2144889 w 6333067"/>
              <a:gd name="connsiteY52" fmla="*/ 346058 h 414085"/>
              <a:gd name="connsiteX53" fmla="*/ 2178756 w 6333067"/>
              <a:gd name="connsiteY53" fmla="*/ 323480 h 414085"/>
              <a:gd name="connsiteX54" fmla="*/ 2235200 w 6333067"/>
              <a:gd name="connsiteY54" fmla="*/ 300902 h 414085"/>
              <a:gd name="connsiteX55" fmla="*/ 2269067 w 6333067"/>
              <a:gd name="connsiteY55" fmla="*/ 267036 h 414085"/>
              <a:gd name="connsiteX56" fmla="*/ 2336800 w 6333067"/>
              <a:gd name="connsiteY56" fmla="*/ 244458 h 414085"/>
              <a:gd name="connsiteX57" fmla="*/ 2393245 w 6333067"/>
              <a:gd name="connsiteY57" fmla="*/ 210591 h 414085"/>
              <a:gd name="connsiteX58" fmla="*/ 2438400 w 6333067"/>
              <a:gd name="connsiteY58" fmla="*/ 199302 h 414085"/>
              <a:gd name="connsiteX59" fmla="*/ 2528711 w 6333067"/>
              <a:gd name="connsiteY59" fmla="*/ 154147 h 414085"/>
              <a:gd name="connsiteX60" fmla="*/ 2506134 w 6333067"/>
              <a:gd name="connsiteY60" fmla="*/ 233169 h 414085"/>
              <a:gd name="connsiteX61" fmla="*/ 2483556 w 6333067"/>
              <a:gd name="connsiteY61" fmla="*/ 267036 h 414085"/>
              <a:gd name="connsiteX62" fmla="*/ 2494845 w 6333067"/>
              <a:gd name="connsiteY62" fmla="*/ 334769 h 414085"/>
              <a:gd name="connsiteX63" fmla="*/ 2551289 w 6333067"/>
              <a:gd name="connsiteY63" fmla="*/ 300902 h 414085"/>
              <a:gd name="connsiteX64" fmla="*/ 2585156 w 6333067"/>
              <a:gd name="connsiteY64" fmla="*/ 289613 h 414085"/>
              <a:gd name="connsiteX65" fmla="*/ 2641600 w 6333067"/>
              <a:gd name="connsiteY65" fmla="*/ 255747 h 414085"/>
              <a:gd name="connsiteX66" fmla="*/ 2709334 w 6333067"/>
              <a:gd name="connsiteY66" fmla="*/ 233169 h 414085"/>
              <a:gd name="connsiteX67" fmla="*/ 2844800 w 6333067"/>
              <a:gd name="connsiteY67" fmla="*/ 165436 h 414085"/>
              <a:gd name="connsiteX68" fmla="*/ 2991556 w 6333067"/>
              <a:gd name="connsiteY68" fmla="*/ 108991 h 414085"/>
              <a:gd name="connsiteX69" fmla="*/ 3025422 w 6333067"/>
              <a:gd name="connsiteY69" fmla="*/ 120280 h 414085"/>
              <a:gd name="connsiteX70" fmla="*/ 3002845 w 6333067"/>
              <a:gd name="connsiteY70" fmla="*/ 165436 h 414085"/>
              <a:gd name="connsiteX71" fmla="*/ 2980267 w 6333067"/>
              <a:gd name="connsiteY71" fmla="*/ 221880 h 414085"/>
              <a:gd name="connsiteX72" fmla="*/ 2968978 w 6333067"/>
              <a:gd name="connsiteY72" fmla="*/ 255747 h 414085"/>
              <a:gd name="connsiteX73" fmla="*/ 2946400 w 6333067"/>
              <a:gd name="connsiteY73" fmla="*/ 300902 h 414085"/>
              <a:gd name="connsiteX74" fmla="*/ 2991556 w 6333067"/>
              <a:gd name="connsiteY74" fmla="*/ 278324 h 414085"/>
              <a:gd name="connsiteX75" fmla="*/ 3059289 w 6333067"/>
              <a:gd name="connsiteY75" fmla="*/ 233169 h 414085"/>
              <a:gd name="connsiteX76" fmla="*/ 3104445 w 6333067"/>
              <a:gd name="connsiteY76" fmla="*/ 199302 h 414085"/>
              <a:gd name="connsiteX77" fmla="*/ 3160889 w 6333067"/>
              <a:gd name="connsiteY77" fmla="*/ 176724 h 414085"/>
              <a:gd name="connsiteX78" fmla="*/ 3262489 w 6333067"/>
              <a:gd name="connsiteY78" fmla="*/ 120280 h 414085"/>
              <a:gd name="connsiteX79" fmla="*/ 3307645 w 6333067"/>
              <a:gd name="connsiteY79" fmla="*/ 97702 h 414085"/>
              <a:gd name="connsiteX80" fmla="*/ 3375378 w 6333067"/>
              <a:gd name="connsiteY80" fmla="*/ 75124 h 414085"/>
              <a:gd name="connsiteX81" fmla="*/ 3341511 w 6333067"/>
              <a:gd name="connsiteY81" fmla="*/ 165436 h 414085"/>
              <a:gd name="connsiteX82" fmla="*/ 3330222 w 6333067"/>
              <a:gd name="connsiteY82" fmla="*/ 199302 h 414085"/>
              <a:gd name="connsiteX83" fmla="*/ 3307645 w 6333067"/>
              <a:gd name="connsiteY83" fmla="*/ 244458 h 414085"/>
              <a:gd name="connsiteX84" fmla="*/ 3330222 w 6333067"/>
              <a:gd name="connsiteY84" fmla="*/ 323480 h 414085"/>
              <a:gd name="connsiteX85" fmla="*/ 3375378 w 6333067"/>
              <a:gd name="connsiteY85" fmla="*/ 278324 h 414085"/>
              <a:gd name="connsiteX86" fmla="*/ 3409245 w 6333067"/>
              <a:gd name="connsiteY86" fmla="*/ 255747 h 414085"/>
              <a:gd name="connsiteX87" fmla="*/ 3454400 w 6333067"/>
              <a:gd name="connsiteY87" fmla="*/ 221880 h 414085"/>
              <a:gd name="connsiteX88" fmla="*/ 3544711 w 6333067"/>
              <a:gd name="connsiteY88" fmla="*/ 165436 h 414085"/>
              <a:gd name="connsiteX89" fmla="*/ 3578578 w 6333067"/>
              <a:gd name="connsiteY89" fmla="*/ 142858 h 414085"/>
              <a:gd name="connsiteX90" fmla="*/ 3635022 w 6333067"/>
              <a:gd name="connsiteY90" fmla="*/ 131569 h 414085"/>
              <a:gd name="connsiteX91" fmla="*/ 3680178 w 6333067"/>
              <a:gd name="connsiteY91" fmla="*/ 97702 h 414085"/>
              <a:gd name="connsiteX92" fmla="*/ 3702756 w 6333067"/>
              <a:gd name="connsiteY92" fmla="*/ 154147 h 414085"/>
              <a:gd name="connsiteX93" fmla="*/ 3680178 w 6333067"/>
              <a:gd name="connsiteY93" fmla="*/ 221880 h 414085"/>
              <a:gd name="connsiteX94" fmla="*/ 3668889 w 6333067"/>
              <a:gd name="connsiteY94" fmla="*/ 289613 h 414085"/>
              <a:gd name="connsiteX95" fmla="*/ 3680178 w 6333067"/>
              <a:gd name="connsiteY95" fmla="*/ 357347 h 414085"/>
              <a:gd name="connsiteX96" fmla="*/ 3725334 w 6333067"/>
              <a:gd name="connsiteY96" fmla="*/ 334769 h 414085"/>
              <a:gd name="connsiteX97" fmla="*/ 3759200 w 6333067"/>
              <a:gd name="connsiteY97" fmla="*/ 300902 h 414085"/>
              <a:gd name="connsiteX98" fmla="*/ 3793067 w 6333067"/>
              <a:gd name="connsiteY98" fmla="*/ 278324 h 414085"/>
              <a:gd name="connsiteX99" fmla="*/ 3838222 w 6333067"/>
              <a:gd name="connsiteY99" fmla="*/ 244458 h 414085"/>
              <a:gd name="connsiteX100" fmla="*/ 3883378 w 6333067"/>
              <a:gd name="connsiteY100" fmla="*/ 233169 h 414085"/>
              <a:gd name="connsiteX101" fmla="*/ 3996267 w 6333067"/>
              <a:gd name="connsiteY101" fmla="*/ 176724 h 414085"/>
              <a:gd name="connsiteX102" fmla="*/ 4030134 w 6333067"/>
              <a:gd name="connsiteY102" fmla="*/ 154147 h 414085"/>
              <a:gd name="connsiteX103" fmla="*/ 4064000 w 6333067"/>
              <a:gd name="connsiteY103" fmla="*/ 142858 h 414085"/>
              <a:gd name="connsiteX104" fmla="*/ 4109156 w 6333067"/>
              <a:gd name="connsiteY104" fmla="*/ 120280 h 414085"/>
              <a:gd name="connsiteX105" fmla="*/ 4086578 w 6333067"/>
              <a:gd name="connsiteY105" fmla="*/ 255747 h 414085"/>
              <a:gd name="connsiteX106" fmla="*/ 4075289 w 6333067"/>
              <a:gd name="connsiteY106" fmla="*/ 323480 h 414085"/>
              <a:gd name="connsiteX107" fmla="*/ 4086578 w 6333067"/>
              <a:gd name="connsiteY107" fmla="*/ 368636 h 414085"/>
              <a:gd name="connsiteX108" fmla="*/ 4131734 w 6333067"/>
              <a:gd name="connsiteY108" fmla="*/ 334769 h 414085"/>
              <a:gd name="connsiteX109" fmla="*/ 4188178 w 6333067"/>
              <a:gd name="connsiteY109" fmla="*/ 278324 h 414085"/>
              <a:gd name="connsiteX110" fmla="*/ 4289778 w 6333067"/>
              <a:gd name="connsiteY110" fmla="*/ 210591 h 414085"/>
              <a:gd name="connsiteX111" fmla="*/ 4413956 w 6333067"/>
              <a:gd name="connsiteY111" fmla="*/ 154147 h 414085"/>
              <a:gd name="connsiteX112" fmla="*/ 4425245 w 6333067"/>
              <a:gd name="connsiteY112" fmla="*/ 199302 h 414085"/>
              <a:gd name="connsiteX113" fmla="*/ 4447822 w 6333067"/>
              <a:gd name="connsiteY113" fmla="*/ 379924 h 414085"/>
              <a:gd name="connsiteX114" fmla="*/ 4459111 w 6333067"/>
              <a:gd name="connsiteY114" fmla="*/ 413791 h 414085"/>
              <a:gd name="connsiteX115" fmla="*/ 4549422 w 6333067"/>
              <a:gd name="connsiteY115" fmla="*/ 346058 h 414085"/>
              <a:gd name="connsiteX116" fmla="*/ 4583289 w 6333067"/>
              <a:gd name="connsiteY116" fmla="*/ 323480 h 414085"/>
              <a:gd name="connsiteX117" fmla="*/ 4617156 w 6333067"/>
              <a:gd name="connsiteY117" fmla="*/ 289613 h 414085"/>
              <a:gd name="connsiteX118" fmla="*/ 4662311 w 6333067"/>
              <a:gd name="connsiteY118" fmla="*/ 255747 h 414085"/>
              <a:gd name="connsiteX119" fmla="*/ 4707467 w 6333067"/>
              <a:gd name="connsiteY119" fmla="*/ 210591 h 414085"/>
              <a:gd name="connsiteX120" fmla="*/ 4752622 w 6333067"/>
              <a:gd name="connsiteY120" fmla="*/ 176724 h 414085"/>
              <a:gd name="connsiteX121" fmla="*/ 4842934 w 6333067"/>
              <a:gd name="connsiteY121" fmla="*/ 120280 h 414085"/>
              <a:gd name="connsiteX122" fmla="*/ 4876800 w 6333067"/>
              <a:gd name="connsiteY122" fmla="*/ 86413 h 414085"/>
              <a:gd name="connsiteX123" fmla="*/ 4921956 w 6333067"/>
              <a:gd name="connsiteY123" fmla="*/ 63836 h 414085"/>
              <a:gd name="connsiteX124" fmla="*/ 5000978 w 6333067"/>
              <a:gd name="connsiteY124" fmla="*/ 18680 h 414085"/>
              <a:gd name="connsiteX125" fmla="*/ 5000978 w 6333067"/>
              <a:gd name="connsiteY125" fmla="*/ 346058 h 414085"/>
              <a:gd name="connsiteX126" fmla="*/ 5046134 w 6333067"/>
              <a:gd name="connsiteY126" fmla="*/ 312191 h 414085"/>
              <a:gd name="connsiteX127" fmla="*/ 5125156 w 6333067"/>
              <a:gd name="connsiteY127" fmla="*/ 244458 h 414085"/>
              <a:gd name="connsiteX128" fmla="*/ 5204178 w 6333067"/>
              <a:gd name="connsiteY128" fmla="*/ 165436 h 414085"/>
              <a:gd name="connsiteX129" fmla="*/ 5283200 w 6333067"/>
              <a:gd name="connsiteY129" fmla="*/ 86413 h 414085"/>
              <a:gd name="connsiteX130" fmla="*/ 5384800 w 6333067"/>
              <a:gd name="connsiteY130" fmla="*/ 7391 h 414085"/>
              <a:gd name="connsiteX131" fmla="*/ 5384800 w 6333067"/>
              <a:gd name="connsiteY131" fmla="*/ 86413 h 414085"/>
              <a:gd name="connsiteX132" fmla="*/ 5373511 w 6333067"/>
              <a:gd name="connsiteY132" fmla="*/ 165436 h 414085"/>
              <a:gd name="connsiteX133" fmla="*/ 5362222 w 6333067"/>
              <a:gd name="connsiteY133" fmla="*/ 221880 h 414085"/>
              <a:gd name="connsiteX134" fmla="*/ 5373511 w 6333067"/>
              <a:gd name="connsiteY134" fmla="*/ 346058 h 414085"/>
              <a:gd name="connsiteX135" fmla="*/ 5407378 w 6333067"/>
              <a:gd name="connsiteY135" fmla="*/ 312191 h 414085"/>
              <a:gd name="connsiteX136" fmla="*/ 5520267 w 6333067"/>
              <a:gd name="connsiteY136" fmla="*/ 210591 h 414085"/>
              <a:gd name="connsiteX137" fmla="*/ 5542845 w 6333067"/>
              <a:gd name="connsiteY137" fmla="*/ 165436 h 414085"/>
              <a:gd name="connsiteX138" fmla="*/ 5588000 w 6333067"/>
              <a:gd name="connsiteY138" fmla="*/ 131569 h 414085"/>
              <a:gd name="connsiteX139" fmla="*/ 5633156 w 6333067"/>
              <a:gd name="connsiteY139" fmla="*/ 86413 h 414085"/>
              <a:gd name="connsiteX140" fmla="*/ 5644445 w 6333067"/>
              <a:gd name="connsiteY140" fmla="*/ 142858 h 414085"/>
              <a:gd name="connsiteX141" fmla="*/ 5621867 w 6333067"/>
              <a:gd name="connsiteY141" fmla="*/ 210591 h 414085"/>
              <a:gd name="connsiteX142" fmla="*/ 5610578 w 6333067"/>
              <a:gd name="connsiteY142" fmla="*/ 255747 h 414085"/>
              <a:gd name="connsiteX143" fmla="*/ 5621867 w 6333067"/>
              <a:gd name="connsiteY143" fmla="*/ 357347 h 414085"/>
              <a:gd name="connsiteX144" fmla="*/ 5655734 w 6333067"/>
              <a:gd name="connsiteY144" fmla="*/ 323480 h 414085"/>
              <a:gd name="connsiteX145" fmla="*/ 5689600 w 6333067"/>
              <a:gd name="connsiteY145" fmla="*/ 278324 h 414085"/>
              <a:gd name="connsiteX146" fmla="*/ 5825067 w 6333067"/>
              <a:gd name="connsiteY146" fmla="*/ 154147 h 414085"/>
              <a:gd name="connsiteX147" fmla="*/ 5825067 w 6333067"/>
              <a:gd name="connsiteY147" fmla="*/ 221880 h 414085"/>
              <a:gd name="connsiteX148" fmla="*/ 5836356 w 6333067"/>
              <a:gd name="connsiteY148" fmla="*/ 391213 h 414085"/>
              <a:gd name="connsiteX149" fmla="*/ 5904089 w 6333067"/>
              <a:gd name="connsiteY149" fmla="*/ 312191 h 414085"/>
              <a:gd name="connsiteX150" fmla="*/ 5926667 w 6333067"/>
              <a:gd name="connsiteY150" fmla="*/ 267036 h 414085"/>
              <a:gd name="connsiteX151" fmla="*/ 5960534 w 6333067"/>
              <a:gd name="connsiteY151" fmla="*/ 244458 h 414085"/>
              <a:gd name="connsiteX152" fmla="*/ 6005689 w 6333067"/>
              <a:gd name="connsiteY152" fmla="*/ 188013 h 414085"/>
              <a:gd name="connsiteX153" fmla="*/ 6039556 w 6333067"/>
              <a:gd name="connsiteY153" fmla="*/ 154147 h 414085"/>
              <a:gd name="connsiteX154" fmla="*/ 6050845 w 6333067"/>
              <a:gd name="connsiteY154" fmla="*/ 199302 h 414085"/>
              <a:gd name="connsiteX155" fmla="*/ 6062134 w 6333067"/>
              <a:gd name="connsiteY155" fmla="*/ 402502 h 414085"/>
              <a:gd name="connsiteX156" fmla="*/ 6096000 w 6333067"/>
              <a:gd name="connsiteY156" fmla="*/ 391213 h 414085"/>
              <a:gd name="connsiteX157" fmla="*/ 6129867 w 6333067"/>
              <a:gd name="connsiteY157" fmla="*/ 368636 h 414085"/>
              <a:gd name="connsiteX158" fmla="*/ 6208889 w 6333067"/>
              <a:gd name="connsiteY158" fmla="*/ 289613 h 414085"/>
              <a:gd name="connsiteX159" fmla="*/ 6287911 w 6333067"/>
              <a:gd name="connsiteY159" fmla="*/ 210591 h 414085"/>
              <a:gd name="connsiteX160" fmla="*/ 6333067 w 6333067"/>
              <a:gd name="connsiteY160" fmla="*/ 176724 h 414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6333067" h="414085">
                <a:moveTo>
                  <a:pt x="0" y="312191"/>
                </a:moveTo>
                <a:cubicBezTo>
                  <a:pt x="31134" y="281057"/>
                  <a:pt x="31058" y="276704"/>
                  <a:pt x="67734" y="255747"/>
                </a:cubicBezTo>
                <a:cubicBezTo>
                  <a:pt x="82345" y="247398"/>
                  <a:pt x="99195" y="242950"/>
                  <a:pt x="112889" y="233169"/>
                </a:cubicBezTo>
                <a:cubicBezTo>
                  <a:pt x="125880" y="223889"/>
                  <a:pt x="134491" y="209523"/>
                  <a:pt x="146756" y="199302"/>
                </a:cubicBezTo>
                <a:cubicBezTo>
                  <a:pt x="161655" y="186886"/>
                  <a:pt x="229188" y="147585"/>
                  <a:pt x="237067" y="142858"/>
                </a:cubicBezTo>
                <a:cubicBezTo>
                  <a:pt x="237085" y="142831"/>
                  <a:pt x="282121" y="52242"/>
                  <a:pt x="304800" y="120280"/>
                </a:cubicBezTo>
                <a:cubicBezTo>
                  <a:pt x="311208" y="139504"/>
                  <a:pt x="289748" y="157909"/>
                  <a:pt x="282222" y="176724"/>
                </a:cubicBezTo>
                <a:cubicBezTo>
                  <a:pt x="274696" y="214354"/>
                  <a:pt x="224015" y="303865"/>
                  <a:pt x="259645" y="289613"/>
                </a:cubicBezTo>
                <a:cubicBezTo>
                  <a:pt x="278460" y="282087"/>
                  <a:pt x="298375" y="276877"/>
                  <a:pt x="316089" y="267036"/>
                </a:cubicBezTo>
                <a:cubicBezTo>
                  <a:pt x="418610" y="210081"/>
                  <a:pt x="313136" y="249206"/>
                  <a:pt x="395111" y="221880"/>
                </a:cubicBezTo>
                <a:cubicBezTo>
                  <a:pt x="406400" y="210591"/>
                  <a:pt x="416206" y="197592"/>
                  <a:pt x="428978" y="188013"/>
                </a:cubicBezTo>
                <a:cubicBezTo>
                  <a:pt x="471632" y="156023"/>
                  <a:pt x="477619" y="156748"/>
                  <a:pt x="519289" y="142858"/>
                </a:cubicBezTo>
                <a:cubicBezTo>
                  <a:pt x="530578" y="131569"/>
                  <a:pt x="541034" y="119381"/>
                  <a:pt x="553156" y="108991"/>
                </a:cubicBezTo>
                <a:cubicBezTo>
                  <a:pt x="577668" y="87980"/>
                  <a:pt x="605369" y="70419"/>
                  <a:pt x="632178" y="52547"/>
                </a:cubicBezTo>
                <a:cubicBezTo>
                  <a:pt x="597538" y="191105"/>
                  <a:pt x="647038" y="14623"/>
                  <a:pt x="598311" y="131569"/>
                </a:cubicBezTo>
                <a:cubicBezTo>
                  <a:pt x="584581" y="164522"/>
                  <a:pt x="575734" y="199302"/>
                  <a:pt x="564445" y="233169"/>
                </a:cubicBezTo>
                <a:cubicBezTo>
                  <a:pt x="560682" y="244458"/>
                  <a:pt x="555490" y="255367"/>
                  <a:pt x="553156" y="267036"/>
                </a:cubicBezTo>
                <a:lnTo>
                  <a:pt x="541867" y="323480"/>
                </a:lnTo>
                <a:cubicBezTo>
                  <a:pt x="598094" y="342222"/>
                  <a:pt x="559082" y="339532"/>
                  <a:pt x="620889" y="300902"/>
                </a:cubicBezTo>
                <a:cubicBezTo>
                  <a:pt x="635160" y="291983"/>
                  <a:pt x="651615" y="286982"/>
                  <a:pt x="666045" y="278324"/>
                </a:cubicBezTo>
                <a:cubicBezTo>
                  <a:pt x="689313" y="264363"/>
                  <a:pt x="711200" y="248221"/>
                  <a:pt x="733778" y="233169"/>
                </a:cubicBezTo>
                <a:cubicBezTo>
                  <a:pt x="733789" y="233162"/>
                  <a:pt x="801500" y="188021"/>
                  <a:pt x="801511" y="188013"/>
                </a:cubicBezTo>
                <a:lnTo>
                  <a:pt x="846667" y="154147"/>
                </a:lnTo>
                <a:cubicBezTo>
                  <a:pt x="892855" y="246521"/>
                  <a:pt x="857956" y="152236"/>
                  <a:pt x="857956" y="244458"/>
                </a:cubicBezTo>
                <a:cubicBezTo>
                  <a:pt x="857956" y="286021"/>
                  <a:pt x="865482" y="327243"/>
                  <a:pt x="869245" y="368636"/>
                </a:cubicBezTo>
                <a:cubicBezTo>
                  <a:pt x="884297" y="361110"/>
                  <a:pt x="898932" y="352687"/>
                  <a:pt x="914400" y="346058"/>
                </a:cubicBezTo>
                <a:cubicBezTo>
                  <a:pt x="925337" y="341370"/>
                  <a:pt x="937935" y="340673"/>
                  <a:pt x="948267" y="334769"/>
                </a:cubicBezTo>
                <a:cubicBezTo>
                  <a:pt x="964603" y="325434"/>
                  <a:pt x="977767" y="311339"/>
                  <a:pt x="993422" y="300902"/>
                </a:cubicBezTo>
                <a:cubicBezTo>
                  <a:pt x="1011679" y="288731"/>
                  <a:pt x="1030475" y="277302"/>
                  <a:pt x="1049867" y="267036"/>
                </a:cubicBezTo>
                <a:cubicBezTo>
                  <a:pt x="1094486" y="243414"/>
                  <a:pt x="1142043" y="225276"/>
                  <a:pt x="1185334" y="199302"/>
                </a:cubicBezTo>
                <a:cubicBezTo>
                  <a:pt x="1246356" y="162689"/>
                  <a:pt x="1233226" y="166493"/>
                  <a:pt x="1298222" y="142858"/>
                </a:cubicBezTo>
                <a:cubicBezTo>
                  <a:pt x="1320588" y="134725"/>
                  <a:pt x="1365956" y="120280"/>
                  <a:pt x="1365956" y="120280"/>
                </a:cubicBezTo>
                <a:cubicBezTo>
                  <a:pt x="1396060" y="240697"/>
                  <a:pt x="1365956" y="90176"/>
                  <a:pt x="1365956" y="210591"/>
                </a:cubicBezTo>
                <a:cubicBezTo>
                  <a:pt x="1365956" y="248408"/>
                  <a:pt x="1373482" y="285850"/>
                  <a:pt x="1377245" y="323480"/>
                </a:cubicBezTo>
                <a:cubicBezTo>
                  <a:pt x="1462373" y="295103"/>
                  <a:pt x="1357437" y="333383"/>
                  <a:pt x="1444978" y="289613"/>
                </a:cubicBezTo>
                <a:cubicBezTo>
                  <a:pt x="1487486" y="268359"/>
                  <a:pt x="1503463" y="266526"/>
                  <a:pt x="1546578" y="255747"/>
                </a:cubicBezTo>
                <a:cubicBezTo>
                  <a:pt x="1591734" y="233169"/>
                  <a:pt x="1634150" y="203978"/>
                  <a:pt x="1682045" y="188013"/>
                </a:cubicBezTo>
                <a:cubicBezTo>
                  <a:pt x="1704623" y="180487"/>
                  <a:pt x="1728112" y="175284"/>
                  <a:pt x="1749778" y="165436"/>
                </a:cubicBezTo>
                <a:cubicBezTo>
                  <a:pt x="1769753" y="156357"/>
                  <a:pt x="1787616" y="143198"/>
                  <a:pt x="1806222" y="131569"/>
                </a:cubicBezTo>
                <a:cubicBezTo>
                  <a:pt x="1817727" y="124378"/>
                  <a:pt x="1827618" y="114336"/>
                  <a:pt x="1840089" y="108991"/>
                </a:cubicBezTo>
                <a:cubicBezTo>
                  <a:pt x="1854350" y="102879"/>
                  <a:pt x="1870193" y="101465"/>
                  <a:pt x="1885245" y="97702"/>
                </a:cubicBezTo>
                <a:cubicBezTo>
                  <a:pt x="1881482" y="112754"/>
                  <a:pt x="1876999" y="127644"/>
                  <a:pt x="1873956" y="142858"/>
                </a:cubicBezTo>
                <a:cubicBezTo>
                  <a:pt x="1859172" y="216776"/>
                  <a:pt x="1868858" y="194567"/>
                  <a:pt x="1851378" y="255747"/>
                </a:cubicBezTo>
                <a:cubicBezTo>
                  <a:pt x="1848109" y="267188"/>
                  <a:pt x="1831675" y="281199"/>
                  <a:pt x="1840089" y="289613"/>
                </a:cubicBezTo>
                <a:cubicBezTo>
                  <a:pt x="1848504" y="298027"/>
                  <a:pt x="1862667" y="282087"/>
                  <a:pt x="1873956" y="278324"/>
                </a:cubicBezTo>
                <a:cubicBezTo>
                  <a:pt x="1889008" y="267035"/>
                  <a:pt x="1902775" y="253793"/>
                  <a:pt x="1919111" y="244458"/>
                </a:cubicBezTo>
                <a:cubicBezTo>
                  <a:pt x="1929443" y="238554"/>
                  <a:pt x="1942145" y="238093"/>
                  <a:pt x="1952978" y="233169"/>
                </a:cubicBezTo>
                <a:cubicBezTo>
                  <a:pt x="1983618" y="219242"/>
                  <a:pt x="2013185" y="203065"/>
                  <a:pt x="2043289" y="188013"/>
                </a:cubicBezTo>
                <a:cubicBezTo>
                  <a:pt x="2058341" y="180487"/>
                  <a:pt x="2072480" y="170758"/>
                  <a:pt x="2088445" y="165436"/>
                </a:cubicBezTo>
                <a:cubicBezTo>
                  <a:pt x="2135182" y="149856"/>
                  <a:pt x="2112410" y="160748"/>
                  <a:pt x="2156178" y="131569"/>
                </a:cubicBezTo>
                <a:cubicBezTo>
                  <a:pt x="2177739" y="196253"/>
                  <a:pt x="2167772" y="135413"/>
                  <a:pt x="2133600" y="210591"/>
                </a:cubicBezTo>
                <a:cubicBezTo>
                  <a:pt x="2122264" y="235530"/>
                  <a:pt x="2119078" y="263430"/>
                  <a:pt x="2111022" y="289613"/>
                </a:cubicBezTo>
                <a:cubicBezTo>
                  <a:pt x="2084725" y="375080"/>
                  <a:pt x="2063216" y="362393"/>
                  <a:pt x="2144889" y="346058"/>
                </a:cubicBezTo>
                <a:cubicBezTo>
                  <a:pt x="2156178" y="338532"/>
                  <a:pt x="2166621" y="329548"/>
                  <a:pt x="2178756" y="323480"/>
                </a:cubicBezTo>
                <a:cubicBezTo>
                  <a:pt x="2196881" y="314418"/>
                  <a:pt x="2218016" y="311642"/>
                  <a:pt x="2235200" y="300902"/>
                </a:cubicBezTo>
                <a:cubicBezTo>
                  <a:pt x="2248738" y="292441"/>
                  <a:pt x="2255111" y="274789"/>
                  <a:pt x="2269067" y="267036"/>
                </a:cubicBezTo>
                <a:cubicBezTo>
                  <a:pt x="2289871" y="255478"/>
                  <a:pt x="2315134" y="254306"/>
                  <a:pt x="2336800" y="244458"/>
                </a:cubicBezTo>
                <a:cubicBezTo>
                  <a:pt x="2356775" y="235378"/>
                  <a:pt x="2373194" y="219503"/>
                  <a:pt x="2393245" y="210591"/>
                </a:cubicBezTo>
                <a:cubicBezTo>
                  <a:pt x="2407423" y="204290"/>
                  <a:pt x="2423681" y="204208"/>
                  <a:pt x="2438400" y="199302"/>
                </a:cubicBezTo>
                <a:cubicBezTo>
                  <a:pt x="2493634" y="180891"/>
                  <a:pt x="2487229" y="181801"/>
                  <a:pt x="2528711" y="154147"/>
                </a:cubicBezTo>
                <a:cubicBezTo>
                  <a:pt x="2525096" y="168607"/>
                  <a:pt x="2514229" y="216979"/>
                  <a:pt x="2506134" y="233169"/>
                </a:cubicBezTo>
                <a:cubicBezTo>
                  <a:pt x="2500066" y="245304"/>
                  <a:pt x="2491082" y="255747"/>
                  <a:pt x="2483556" y="267036"/>
                </a:cubicBezTo>
                <a:cubicBezTo>
                  <a:pt x="2487319" y="289614"/>
                  <a:pt x="2474372" y="324533"/>
                  <a:pt x="2494845" y="334769"/>
                </a:cubicBezTo>
                <a:cubicBezTo>
                  <a:pt x="2514470" y="344581"/>
                  <a:pt x="2531664" y="310715"/>
                  <a:pt x="2551289" y="300902"/>
                </a:cubicBezTo>
                <a:cubicBezTo>
                  <a:pt x="2561932" y="295580"/>
                  <a:pt x="2574513" y="294935"/>
                  <a:pt x="2585156" y="289613"/>
                </a:cubicBezTo>
                <a:cubicBezTo>
                  <a:pt x="2604781" y="279801"/>
                  <a:pt x="2621625" y="264826"/>
                  <a:pt x="2641600" y="255747"/>
                </a:cubicBezTo>
                <a:cubicBezTo>
                  <a:pt x="2663266" y="245899"/>
                  <a:pt x="2687586" y="242835"/>
                  <a:pt x="2709334" y="233169"/>
                </a:cubicBezTo>
                <a:cubicBezTo>
                  <a:pt x="2755468" y="212665"/>
                  <a:pt x="2797926" y="184186"/>
                  <a:pt x="2844800" y="165436"/>
                </a:cubicBezTo>
                <a:cubicBezTo>
                  <a:pt x="2968738" y="115861"/>
                  <a:pt x="2919240" y="133096"/>
                  <a:pt x="2991556" y="108991"/>
                </a:cubicBezTo>
                <a:cubicBezTo>
                  <a:pt x="3002845" y="112754"/>
                  <a:pt x="3023088" y="108612"/>
                  <a:pt x="3025422" y="120280"/>
                </a:cubicBezTo>
                <a:cubicBezTo>
                  <a:pt x="3028722" y="136782"/>
                  <a:pt x="3009680" y="150058"/>
                  <a:pt x="3002845" y="165436"/>
                </a:cubicBezTo>
                <a:cubicBezTo>
                  <a:pt x="2994615" y="183954"/>
                  <a:pt x="2987382" y="202906"/>
                  <a:pt x="2980267" y="221880"/>
                </a:cubicBezTo>
                <a:cubicBezTo>
                  <a:pt x="2976089" y="233022"/>
                  <a:pt x="2973666" y="244810"/>
                  <a:pt x="2968978" y="255747"/>
                </a:cubicBezTo>
                <a:cubicBezTo>
                  <a:pt x="2962349" y="271215"/>
                  <a:pt x="2934500" y="289003"/>
                  <a:pt x="2946400" y="300902"/>
                </a:cubicBezTo>
                <a:cubicBezTo>
                  <a:pt x="2958300" y="312801"/>
                  <a:pt x="2977126" y="286982"/>
                  <a:pt x="2991556" y="278324"/>
                </a:cubicBezTo>
                <a:cubicBezTo>
                  <a:pt x="3014824" y="264363"/>
                  <a:pt x="3037059" y="248730"/>
                  <a:pt x="3059289" y="233169"/>
                </a:cubicBezTo>
                <a:cubicBezTo>
                  <a:pt x="3074703" y="222379"/>
                  <a:pt x="3087998" y="208439"/>
                  <a:pt x="3104445" y="199302"/>
                </a:cubicBezTo>
                <a:cubicBezTo>
                  <a:pt x="3122159" y="189461"/>
                  <a:pt x="3142371" y="184954"/>
                  <a:pt x="3160889" y="176724"/>
                </a:cubicBezTo>
                <a:cubicBezTo>
                  <a:pt x="3215036" y="152659"/>
                  <a:pt x="3205480" y="151952"/>
                  <a:pt x="3262489" y="120280"/>
                </a:cubicBezTo>
                <a:cubicBezTo>
                  <a:pt x="3277200" y="112107"/>
                  <a:pt x="3292020" y="103952"/>
                  <a:pt x="3307645" y="97702"/>
                </a:cubicBezTo>
                <a:cubicBezTo>
                  <a:pt x="3329742" y="88863"/>
                  <a:pt x="3375378" y="75124"/>
                  <a:pt x="3375378" y="75124"/>
                </a:cubicBezTo>
                <a:cubicBezTo>
                  <a:pt x="3349756" y="151989"/>
                  <a:pt x="3382004" y="57457"/>
                  <a:pt x="3341511" y="165436"/>
                </a:cubicBezTo>
                <a:cubicBezTo>
                  <a:pt x="3337333" y="176578"/>
                  <a:pt x="3334909" y="188365"/>
                  <a:pt x="3330222" y="199302"/>
                </a:cubicBezTo>
                <a:cubicBezTo>
                  <a:pt x="3323593" y="214770"/>
                  <a:pt x="3315171" y="229406"/>
                  <a:pt x="3307645" y="244458"/>
                </a:cubicBezTo>
                <a:cubicBezTo>
                  <a:pt x="3315171" y="270799"/>
                  <a:pt x="3305719" y="311229"/>
                  <a:pt x="3330222" y="323480"/>
                </a:cubicBezTo>
                <a:cubicBezTo>
                  <a:pt x="3349261" y="333000"/>
                  <a:pt x="3359216" y="292177"/>
                  <a:pt x="3375378" y="278324"/>
                </a:cubicBezTo>
                <a:cubicBezTo>
                  <a:pt x="3385679" y="269494"/>
                  <a:pt x="3398205" y="263633"/>
                  <a:pt x="3409245" y="255747"/>
                </a:cubicBezTo>
                <a:cubicBezTo>
                  <a:pt x="3424555" y="244811"/>
                  <a:pt x="3439090" y="232816"/>
                  <a:pt x="3454400" y="221880"/>
                </a:cubicBezTo>
                <a:cubicBezTo>
                  <a:pt x="3490510" y="196087"/>
                  <a:pt x="3502530" y="191799"/>
                  <a:pt x="3544711" y="165436"/>
                </a:cubicBezTo>
                <a:cubicBezTo>
                  <a:pt x="3556216" y="158245"/>
                  <a:pt x="3565874" y="147622"/>
                  <a:pt x="3578578" y="142858"/>
                </a:cubicBezTo>
                <a:cubicBezTo>
                  <a:pt x="3596544" y="136121"/>
                  <a:pt x="3616207" y="135332"/>
                  <a:pt x="3635022" y="131569"/>
                </a:cubicBezTo>
                <a:cubicBezTo>
                  <a:pt x="3650074" y="120280"/>
                  <a:pt x="3662329" y="91752"/>
                  <a:pt x="3680178" y="97702"/>
                </a:cubicBezTo>
                <a:cubicBezTo>
                  <a:pt x="3699402" y="104110"/>
                  <a:pt x="3702756" y="133883"/>
                  <a:pt x="3702756" y="154147"/>
                </a:cubicBezTo>
                <a:cubicBezTo>
                  <a:pt x="3702756" y="177946"/>
                  <a:pt x="3685950" y="198792"/>
                  <a:pt x="3680178" y="221880"/>
                </a:cubicBezTo>
                <a:cubicBezTo>
                  <a:pt x="3674626" y="244086"/>
                  <a:pt x="3672652" y="267035"/>
                  <a:pt x="3668889" y="289613"/>
                </a:cubicBezTo>
                <a:cubicBezTo>
                  <a:pt x="3672652" y="312191"/>
                  <a:pt x="3662304" y="343048"/>
                  <a:pt x="3680178" y="357347"/>
                </a:cubicBezTo>
                <a:cubicBezTo>
                  <a:pt x="3693319" y="367860"/>
                  <a:pt x="3711640" y="344551"/>
                  <a:pt x="3725334" y="334769"/>
                </a:cubicBezTo>
                <a:cubicBezTo>
                  <a:pt x="3738325" y="325490"/>
                  <a:pt x="3746936" y="311123"/>
                  <a:pt x="3759200" y="300902"/>
                </a:cubicBezTo>
                <a:cubicBezTo>
                  <a:pt x="3769623" y="292216"/>
                  <a:pt x="3782026" y="286210"/>
                  <a:pt x="3793067" y="278324"/>
                </a:cubicBezTo>
                <a:cubicBezTo>
                  <a:pt x="3808377" y="267388"/>
                  <a:pt x="3821394" y="252872"/>
                  <a:pt x="3838222" y="244458"/>
                </a:cubicBezTo>
                <a:cubicBezTo>
                  <a:pt x="3852099" y="237519"/>
                  <a:pt x="3868326" y="236932"/>
                  <a:pt x="3883378" y="233169"/>
                </a:cubicBezTo>
                <a:cubicBezTo>
                  <a:pt x="4040346" y="138986"/>
                  <a:pt x="3842658" y="253527"/>
                  <a:pt x="3996267" y="176724"/>
                </a:cubicBezTo>
                <a:cubicBezTo>
                  <a:pt x="4008402" y="170657"/>
                  <a:pt x="4017999" y="160215"/>
                  <a:pt x="4030134" y="154147"/>
                </a:cubicBezTo>
                <a:cubicBezTo>
                  <a:pt x="4040777" y="148826"/>
                  <a:pt x="4053063" y="147545"/>
                  <a:pt x="4064000" y="142858"/>
                </a:cubicBezTo>
                <a:cubicBezTo>
                  <a:pt x="4079468" y="136229"/>
                  <a:pt x="4094104" y="127806"/>
                  <a:pt x="4109156" y="120280"/>
                </a:cubicBezTo>
                <a:lnTo>
                  <a:pt x="4086578" y="255747"/>
                </a:lnTo>
                <a:lnTo>
                  <a:pt x="4075289" y="323480"/>
                </a:lnTo>
                <a:cubicBezTo>
                  <a:pt x="4079052" y="338532"/>
                  <a:pt x="4071364" y="365593"/>
                  <a:pt x="4086578" y="368636"/>
                </a:cubicBezTo>
                <a:cubicBezTo>
                  <a:pt x="4105028" y="372326"/>
                  <a:pt x="4117672" y="347269"/>
                  <a:pt x="4131734" y="334769"/>
                </a:cubicBezTo>
                <a:cubicBezTo>
                  <a:pt x="4151621" y="317091"/>
                  <a:pt x="4168400" y="296124"/>
                  <a:pt x="4188178" y="278324"/>
                </a:cubicBezTo>
                <a:cubicBezTo>
                  <a:pt x="4266400" y="207924"/>
                  <a:pt x="4217039" y="254234"/>
                  <a:pt x="4289778" y="210591"/>
                </a:cubicBezTo>
                <a:cubicBezTo>
                  <a:pt x="4387426" y="152003"/>
                  <a:pt x="4321039" y="172730"/>
                  <a:pt x="4413956" y="154147"/>
                </a:cubicBezTo>
                <a:cubicBezTo>
                  <a:pt x="4417719" y="169199"/>
                  <a:pt x="4423051" y="183943"/>
                  <a:pt x="4425245" y="199302"/>
                </a:cubicBezTo>
                <a:cubicBezTo>
                  <a:pt x="4437735" y="286733"/>
                  <a:pt x="4430969" y="304082"/>
                  <a:pt x="4447822" y="379924"/>
                </a:cubicBezTo>
                <a:cubicBezTo>
                  <a:pt x="4450403" y="391540"/>
                  <a:pt x="4455348" y="402502"/>
                  <a:pt x="4459111" y="413791"/>
                </a:cubicBezTo>
                <a:cubicBezTo>
                  <a:pt x="4489215" y="391213"/>
                  <a:pt x="4518112" y="366931"/>
                  <a:pt x="4549422" y="346058"/>
                </a:cubicBezTo>
                <a:cubicBezTo>
                  <a:pt x="4560711" y="338532"/>
                  <a:pt x="4572866" y="332166"/>
                  <a:pt x="4583289" y="323480"/>
                </a:cubicBezTo>
                <a:cubicBezTo>
                  <a:pt x="4595554" y="313259"/>
                  <a:pt x="4605034" y="300003"/>
                  <a:pt x="4617156" y="289613"/>
                </a:cubicBezTo>
                <a:cubicBezTo>
                  <a:pt x="4631441" y="277369"/>
                  <a:pt x="4648152" y="268136"/>
                  <a:pt x="4662311" y="255747"/>
                </a:cubicBezTo>
                <a:cubicBezTo>
                  <a:pt x="4678331" y="241730"/>
                  <a:pt x="4691447" y="224609"/>
                  <a:pt x="4707467" y="210591"/>
                </a:cubicBezTo>
                <a:cubicBezTo>
                  <a:pt x="4721626" y="198201"/>
                  <a:pt x="4736967" y="187161"/>
                  <a:pt x="4752622" y="176724"/>
                </a:cubicBezTo>
                <a:cubicBezTo>
                  <a:pt x="4782160" y="157032"/>
                  <a:pt x="4817832" y="145383"/>
                  <a:pt x="4842934" y="120280"/>
                </a:cubicBezTo>
                <a:cubicBezTo>
                  <a:pt x="4854223" y="108991"/>
                  <a:pt x="4863809" y="95692"/>
                  <a:pt x="4876800" y="86413"/>
                </a:cubicBezTo>
                <a:cubicBezTo>
                  <a:pt x="4890494" y="76632"/>
                  <a:pt x="4907345" y="72185"/>
                  <a:pt x="4921956" y="63836"/>
                </a:cubicBezTo>
                <a:cubicBezTo>
                  <a:pt x="5033670" y="0"/>
                  <a:pt x="4864494" y="86922"/>
                  <a:pt x="5000978" y="18680"/>
                </a:cubicBezTo>
                <a:cubicBezTo>
                  <a:pt x="4993831" y="104438"/>
                  <a:pt x="4973644" y="269523"/>
                  <a:pt x="5000978" y="346058"/>
                </a:cubicBezTo>
                <a:cubicBezTo>
                  <a:pt x="5007306" y="363777"/>
                  <a:pt x="5031974" y="324581"/>
                  <a:pt x="5046134" y="312191"/>
                </a:cubicBezTo>
                <a:cubicBezTo>
                  <a:pt x="5133733" y="235542"/>
                  <a:pt x="5052640" y="292802"/>
                  <a:pt x="5125156" y="244458"/>
                </a:cubicBezTo>
                <a:cubicBezTo>
                  <a:pt x="5192890" y="154144"/>
                  <a:pt x="5121391" y="240697"/>
                  <a:pt x="5204178" y="165436"/>
                </a:cubicBezTo>
                <a:cubicBezTo>
                  <a:pt x="5231742" y="140378"/>
                  <a:pt x="5253795" y="109283"/>
                  <a:pt x="5283200" y="86413"/>
                </a:cubicBezTo>
                <a:lnTo>
                  <a:pt x="5384800" y="7391"/>
                </a:lnTo>
                <a:cubicBezTo>
                  <a:pt x="5402914" y="61733"/>
                  <a:pt x="5396474" y="22209"/>
                  <a:pt x="5384800" y="86413"/>
                </a:cubicBezTo>
                <a:cubicBezTo>
                  <a:pt x="5380040" y="112592"/>
                  <a:pt x="5377885" y="139190"/>
                  <a:pt x="5373511" y="165436"/>
                </a:cubicBezTo>
                <a:cubicBezTo>
                  <a:pt x="5370357" y="184362"/>
                  <a:pt x="5365985" y="203065"/>
                  <a:pt x="5362222" y="221880"/>
                </a:cubicBezTo>
                <a:cubicBezTo>
                  <a:pt x="5365985" y="263273"/>
                  <a:pt x="5354923" y="308883"/>
                  <a:pt x="5373511" y="346058"/>
                </a:cubicBezTo>
                <a:cubicBezTo>
                  <a:pt x="5380651" y="360338"/>
                  <a:pt x="5396865" y="324206"/>
                  <a:pt x="5407378" y="312191"/>
                </a:cubicBezTo>
                <a:cubicBezTo>
                  <a:pt x="5483459" y="225242"/>
                  <a:pt x="5416749" y="279604"/>
                  <a:pt x="5520267" y="210591"/>
                </a:cubicBezTo>
                <a:cubicBezTo>
                  <a:pt x="5527793" y="195539"/>
                  <a:pt x="5531893" y="178213"/>
                  <a:pt x="5542845" y="165436"/>
                </a:cubicBezTo>
                <a:cubicBezTo>
                  <a:pt x="5555089" y="151151"/>
                  <a:pt x="5573841" y="143959"/>
                  <a:pt x="5588000" y="131569"/>
                </a:cubicBezTo>
                <a:cubicBezTo>
                  <a:pt x="5604020" y="117551"/>
                  <a:pt x="5618104" y="101465"/>
                  <a:pt x="5633156" y="86413"/>
                </a:cubicBezTo>
                <a:cubicBezTo>
                  <a:pt x="5636919" y="105228"/>
                  <a:pt x="5646182" y="123749"/>
                  <a:pt x="5644445" y="142858"/>
                </a:cubicBezTo>
                <a:cubicBezTo>
                  <a:pt x="5642290" y="166559"/>
                  <a:pt x="5627639" y="187503"/>
                  <a:pt x="5621867" y="210591"/>
                </a:cubicBezTo>
                <a:lnTo>
                  <a:pt x="5610578" y="255747"/>
                </a:lnTo>
                <a:cubicBezTo>
                  <a:pt x="5614341" y="289614"/>
                  <a:pt x="5602965" y="328995"/>
                  <a:pt x="5621867" y="357347"/>
                </a:cubicBezTo>
                <a:cubicBezTo>
                  <a:pt x="5630723" y="370631"/>
                  <a:pt x="5645344" y="335602"/>
                  <a:pt x="5655734" y="323480"/>
                </a:cubicBezTo>
                <a:cubicBezTo>
                  <a:pt x="5667978" y="309195"/>
                  <a:pt x="5676838" y="292149"/>
                  <a:pt x="5689600" y="278324"/>
                </a:cubicBezTo>
                <a:cubicBezTo>
                  <a:pt x="5778555" y="181956"/>
                  <a:pt x="5757648" y="199091"/>
                  <a:pt x="5825067" y="154147"/>
                </a:cubicBezTo>
                <a:cubicBezTo>
                  <a:pt x="5855171" y="244455"/>
                  <a:pt x="5825067" y="131570"/>
                  <a:pt x="5825067" y="221880"/>
                </a:cubicBezTo>
                <a:cubicBezTo>
                  <a:pt x="5825067" y="278450"/>
                  <a:pt x="5832593" y="334769"/>
                  <a:pt x="5836356" y="391213"/>
                </a:cubicBezTo>
                <a:cubicBezTo>
                  <a:pt x="5867143" y="360426"/>
                  <a:pt x="5879952" y="350810"/>
                  <a:pt x="5904089" y="312191"/>
                </a:cubicBezTo>
                <a:cubicBezTo>
                  <a:pt x="5913008" y="297921"/>
                  <a:pt x="5915894" y="279964"/>
                  <a:pt x="5926667" y="267036"/>
                </a:cubicBezTo>
                <a:cubicBezTo>
                  <a:pt x="5935353" y="256613"/>
                  <a:pt x="5950940" y="254052"/>
                  <a:pt x="5960534" y="244458"/>
                </a:cubicBezTo>
                <a:cubicBezTo>
                  <a:pt x="5977571" y="227420"/>
                  <a:pt x="5989823" y="206146"/>
                  <a:pt x="6005689" y="188013"/>
                </a:cubicBezTo>
                <a:cubicBezTo>
                  <a:pt x="6016202" y="175998"/>
                  <a:pt x="6028267" y="165436"/>
                  <a:pt x="6039556" y="154147"/>
                </a:cubicBezTo>
                <a:cubicBezTo>
                  <a:pt x="6043319" y="169199"/>
                  <a:pt x="6049440" y="183851"/>
                  <a:pt x="6050845" y="199302"/>
                </a:cubicBezTo>
                <a:cubicBezTo>
                  <a:pt x="6056987" y="266861"/>
                  <a:pt x="6046597" y="336467"/>
                  <a:pt x="6062134" y="402502"/>
                </a:cubicBezTo>
                <a:cubicBezTo>
                  <a:pt x="6064859" y="414085"/>
                  <a:pt x="6085357" y="396534"/>
                  <a:pt x="6096000" y="391213"/>
                </a:cubicBezTo>
                <a:cubicBezTo>
                  <a:pt x="6108135" y="385145"/>
                  <a:pt x="6118578" y="376162"/>
                  <a:pt x="6129867" y="368636"/>
                </a:cubicBezTo>
                <a:cubicBezTo>
                  <a:pt x="6197600" y="278326"/>
                  <a:pt x="6126106" y="364871"/>
                  <a:pt x="6208889" y="289613"/>
                </a:cubicBezTo>
                <a:cubicBezTo>
                  <a:pt x="6236453" y="264555"/>
                  <a:pt x="6261570" y="236932"/>
                  <a:pt x="6287911" y="210591"/>
                </a:cubicBezTo>
                <a:cubicBezTo>
                  <a:pt x="6324439" y="174063"/>
                  <a:pt x="6305813" y="176724"/>
                  <a:pt x="6333067" y="176724"/>
                </a:cubicBezTo>
              </a:path>
            </a:pathLst>
          </a:custGeom>
          <a:ln w="31750">
            <a:solidFill>
              <a:srgbClr val="FF0000">
                <a:alpha val="7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did / Talk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772400" cy="4800600"/>
          </a:xfrm>
        </p:spPr>
        <p:txBody>
          <a:bodyPr>
            <a:normAutofit/>
          </a:bodyPr>
          <a:lstStyle/>
          <a:p>
            <a:endParaRPr lang="en-US" sz="1200" dirty="0" smtClean="0"/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Define </a:t>
            </a:r>
            <a:r>
              <a:rPr lang="en-US" dirty="0" smtClean="0">
                <a:solidFill>
                  <a:srgbClr val="FF0000"/>
                </a:solidFill>
              </a:rPr>
              <a:t>bug depth </a:t>
            </a:r>
            <a:r>
              <a:rPr lang="en-US" dirty="0" smtClean="0"/>
              <a:t>in such a way that common bugs have </a:t>
            </a:r>
            <a:r>
              <a:rPr lang="en-US" i="1" dirty="0" smtClean="0"/>
              <a:t>low depth</a:t>
            </a:r>
          </a:p>
          <a:p>
            <a:pPr marL="916686" lvl="1" indent="-514350">
              <a:buFont typeface="+mj-lt"/>
              <a:buAutoNum type="arabicPeriod"/>
            </a:pPr>
            <a:endParaRPr lang="en-US" i="1" dirty="0" smtClean="0">
              <a:solidFill>
                <a:srgbClr val="FF0000"/>
              </a:solidFill>
            </a:endParaRP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Develop </a:t>
            </a:r>
            <a:r>
              <a:rPr lang="en-US" dirty="0" smtClean="0">
                <a:solidFill>
                  <a:srgbClr val="FF0000"/>
                </a:solidFill>
              </a:rPr>
              <a:t>PCT algorithm </a:t>
            </a:r>
            <a:r>
              <a:rPr lang="en-US" dirty="0" smtClean="0"/>
              <a:t>(probabilistic concurrency testing), a randomized scheduling algorithm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with a good probabilistic guarantee to find bugs of </a:t>
            </a:r>
            <a:r>
              <a:rPr lang="en-US" i="1" dirty="0" smtClean="0"/>
              <a:t>low depth</a:t>
            </a:r>
            <a:endParaRPr lang="en-US" i="1" dirty="0" smtClean="0">
              <a:solidFill>
                <a:srgbClr val="7030A0"/>
              </a:solidFill>
            </a:endParaRPr>
          </a:p>
          <a:p>
            <a:pPr lvl="2"/>
            <a:endParaRPr lang="en-US" dirty="0" smtClean="0"/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Build it into </a:t>
            </a:r>
            <a:r>
              <a:rPr lang="en-US" dirty="0" err="1" smtClean="0">
                <a:solidFill>
                  <a:srgbClr val="FF0000"/>
                </a:solidFill>
              </a:rPr>
              <a:t>Cuzz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smtClean="0"/>
              <a:t>a concurrency </a:t>
            </a:r>
            <a:r>
              <a:rPr lang="en-US" dirty="0" err="1" smtClean="0"/>
              <a:t>fuzzing</a:t>
            </a:r>
            <a:r>
              <a:rPr lang="en-US" dirty="0" smtClean="0"/>
              <a:t> tool that improves the efficiency of stress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 depth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 Depth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Bug Depth </a:t>
            </a:r>
            <a:r>
              <a:rPr lang="en-US" dirty="0" smtClean="0"/>
              <a:t>= the number of </a:t>
            </a:r>
            <a:r>
              <a:rPr lang="en-US" dirty="0" smtClean="0">
                <a:solidFill>
                  <a:srgbClr val="7030A0"/>
                </a:solidFill>
              </a:rPr>
              <a:t>ordering constraints </a:t>
            </a:r>
            <a:r>
              <a:rPr lang="en-US" dirty="0" smtClean="0"/>
              <a:t>a schedule has to satisfy to find the bug.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dirty="0" smtClean="0"/>
              <a:t>More constraints means more things have to go “just right” to find the bug.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dirty="0" smtClean="0"/>
              <a:t>Conjecture: many typical bugs have low depth.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Let’s look at 3 examples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Ordering Violation </a:t>
            </a:r>
            <a:r>
              <a:rPr lang="en-US" dirty="0" smtClean="0"/>
              <a:t>Example: </a:t>
            </a:r>
            <a:br>
              <a:rPr lang="en-US" dirty="0" smtClean="0"/>
            </a:br>
            <a:r>
              <a:rPr lang="en-US" dirty="0" smtClean="0"/>
              <a:t>A Bug of Depth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371600" y="1905000"/>
            <a:ext cx="7543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Bug depth = the number of </a:t>
            </a:r>
            <a:r>
              <a:rPr lang="en-US" sz="1800" dirty="0" smtClean="0">
                <a:solidFill>
                  <a:srgbClr val="FF0000"/>
                </a:solidFill>
              </a:rPr>
              <a:t>ordering constraints</a:t>
            </a:r>
            <a:r>
              <a:rPr lang="en-US" sz="1800" dirty="0" smtClean="0">
                <a:solidFill>
                  <a:srgbClr val="7030A0"/>
                </a:solidFill>
              </a:rPr>
              <a:t> </a:t>
            </a:r>
            <a:r>
              <a:rPr lang="en-US" sz="1800" dirty="0" smtClean="0"/>
              <a:t>sufficient to find the bug.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All schedules that satisfy the “</a:t>
            </a:r>
            <a:r>
              <a:rPr lang="en-US" sz="2800" dirty="0" smtClean="0">
                <a:solidFill>
                  <a:srgbClr val="FF0000"/>
                </a:solidFill>
                <a:sym typeface="Wingdings"/>
              </a:rPr>
              <a:t></a:t>
            </a:r>
            <a:r>
              <a:rPr lang="en-US" sz="2800" dirty="0" smtClean="0">
                <a:solidFill>
                  <a:srgbClr val="7030A0"/>
                </a:solidFill>
                <a:sym typeface="Wingdings"/>
              </a:rPr>
              <a:t>”</a:t>
            </a:r>
            <a:r>
              <a:rPr lang="en-US" sz="2800" dirty="0" smtClean="0"/>
              <a:t> find the bug.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1905000" y="3352800"/>
            <a:ext cx="2667000" cy="1981200"/>
          </a:xfrm>
          <a:prstGeom prst="roundRect">
            <a:avLst/>
          </a:prstGeom>
          <a:gradFill flip="none" rotWithShape="1">
            <a:gsLst>
              <a:gs pos="10000">
                <a:schemeClr val="bg1"/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355600" sx="112000" sy="112000" algn="ctr" rotWithShape="0">
              <a:prstClr val="black">
                <a:alpha val="27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start(child);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 =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malloc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();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2819400"/>
            <a:ext cx="2222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Parent Thread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181600" y="3352800"/>
            <a:ext cx="2667000" cy="1981200"/>
          </a:xfrm>
          <a:prstGeom prst="round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355600" sx="112000" sy="112000" algn="ctr" rotWithShape="0">
              <a:prstClr val="black">
                <a:alpha val="27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do_init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();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p-&gt;f ++;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2819400"/>
            <a:ext cx="2052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Child Thread</a:t>
            </a:r>
            <a:endParaRPr lang="en-US" sz="2800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3733800" y="4419600"/>
            <a:ext cx="1676400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  <a:effectLst>
            <a:outerShdw blurRad="63500" dist="50800" dir="5400000" rotWithShape="0">
              <a:srgbClr val="000000"/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Atomicity Violation </a:t>
            </a:r>
            <a:r>
              <a:rPr lang="en-US" dirty="0" smtClean="0"/>
              <a:t>Example: </a:t>
            </a:r>
            <a:br>
              <a:rPr lang="en-US" dirty="0" smtClean="0"/>
            </a:br>
            <a:r>
              <a:rPr lang="en-US" dirty="0" smtClean="0"/>
              <a:t>A Bug of Depth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371600" y="1905000"/>
            <a:ext cx="75438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Bug depth = the number of </a:t>
            </a:r>
            <a:r>
              <a:rPr lang="en-US" sz="1800" dirty="0" smtClean="0">
                <a:solidFill>
                  <a:srgbClr val="FF0000"/>
                </a:solidFill>
              </a:rPr>
              <a:t>ordering constraints </a:t>
            </a:r>
            <a:r>
              <a:rPr lang="en-US" sz="1800" dirty="0" smtClean="0"/>
              <a:t>sufficient to find the bug.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All schedules that satisfy both “</a:t>
            </a:r>
            <a:r>
              <a:rPr lang="en-US" sz="2800" dirty="0" smtClean="0">
                <a:solidFill>
                  <a:srgbClr val="FF0000"/>
                </a:solidFill>
                <a:sym typeface="Wingdings"/>
              </a:rPr>
              <a:t></a:t>
            </a:r>
            <a:r>
              <a:rPr lang="en-US" sz="2800" dirty="0" smtClean="0">
                <a:solidFill>
                  <a:srgbClr val="7030A0"/>
                </a:solidFill>
                <a:sym typeface="Wingdings"/>
              </a:rPr>
              <a:t>”</a:t>
            </a:r>
            <a:r>
              <a:rPr lang="en-US" sz="2800" dirty="0" smtClean="0"/>
              <a:t> find the bug.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2057400" y="3200400"/>
            <a:ext cx="2743200" cy="2362200"/>
          </a:xfrm>
          <a:prstGeom prst="roundRect">
            <a:avLst/>
          </a:prstGeom>
          <a:gradFill flip="none" rotWithShape="1">
            <a:gsLst>
              <a:gs pos="6000">
                <a:schemeClr val="bg1"/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723900" sx="110000" sy="110000" algn="ctr" rotWithShape="0">
              <a:prstClr val="black">
                <a:alpha val="27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 =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malloc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();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start(child);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If (p != null)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p-&gt;f++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2667000"/>
            <a:ext cx="2222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Parent Thread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181600" y="3200400"/>
            <a:ext cx="2667000" cy="1752600"/>
          </a:xfrm>
          <a:prstGeom prst="round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723900" sx="110000" sy="110000" algn="ctr" rotWithShape="0">
              <a:prstClr val="black">
                <a:alpha val="27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 = null;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2667000"/>
            <a:ext cx="2052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Child Thread</a:t>
            </a:r>
            <a:endParaRPr lang="en-US" sz="2800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3581400" y="4038600"/>
            <a:ext cx="1752600" cy="9906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  <a:effectLst>
            <a:outerShdw blurRad="63500" dist="50800" dir="5400000" rotWithShape="0">
              <a:srgbClr val="000000"/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733800" y="3962400"/>
            <a:ext cx="1600200" cy="6858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  <a:effectLst>
            <a:outerShdw blurRad="63500" dist="50800" dir="5400000" rotWithShape="0">
              <a:srgbClr val="000000"/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2009-10-28T16:15:39Z</outs:dateTime>
      <outs:isPinned>true</outs:isPinned>
    </outs:relatedDate>
    <outs:relatedDate>
      <outs:type>2</outs:type>
      <outs:displayName>Created</outs:displayName>
      <outs:dateTime>2009-10-27T17:41:28Z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Sebastian Burckhardt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Madan Musuvathi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BA62C6CF-D3CC-493F-89E8-31DD4B6CCD7D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745</Words>
  <Application>Microsoft Office PowerPoint</Application>
  <PresentationFormat>On-screen Show (4:3)</PresentationFormat>
  <Paragraphs>268</Paragraphs>
  <Slides>23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Solstice</vt:lpstr>
      <vt:lpstr>Equation</vt:lpstr>
      <vt:lpstr>A Randomized Scheduler  with Probabilistic Guarantees  of Finding Bugs</vt:lpstr>
      <vt:lpstr>What is Concurrency Testing?</vt:lpstr>
      <vt:lpstr>Idea: Randomize the Schedule</vt:lpstr>
      <vt:lpstr>What is a Randomized Algorithm?</vt:lpstr>
      <vt:lpstr>What we did / Talk Outline</vt:lpstr>
      <vt:lpstr>Bug depth</vt:lpstr>
      <vt:lpstr>Bug Depth</vt:lpstr>
      <vt:lpstr>Ordering Violation Example:  A Bug of Depth 1</vt:lpstr>
      <vt:lpstr>Atomicity Violation Example:  A Bug of Depth 2</vt:lpstr>
      <vt:lpstr>Deadlock Example:  A Bug of Depth 2</vt:lpstr>
      <vt:lpstr>the PCT ALGORITHM</vt:lpstr>
      <vt:lpstr>PCT Algorithm:   Randomly Assign &amp; Change Thread Priorities</vt:lpstr>
      <vt:lpstr>The PCT Guarantee</vt:lpstr>
      <vt:lpstr>the cuzz Tool &amp; Results</vt:lpstr>
      <vt:lpstr>How it Works</vt:lpstr>
      <vt:lpstr>Some  Results</vt:lpstr>
      <vt:lpstr>Practice Beats Worst-Case</vt:lpstr>
      <vt:lpstr>Why Does Practice Beat Worst-Case?</vt:lpstr>
      <vt:lpstr>Internal Tool Status</vt:lpstr>
      <vt:lpstr>DEmo</vt:lpstr>
      <vt:lpstr>Demo Conclusion</vt:lpstr>
      <vt:lpstr>Conclusions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Sebastian Burckhardt</dc:creator>
  <cp:lastModifiedBy>Sebastian Burckhardt</cp:lastModifiedBy>
  <cp:revision>122</cp:revision>
  <dcterms:created xsi:type="dcterms:W3CDTF">2009-10-27T17:41:28Z</dcterms:created>
  <dcterms:modified xsi:type="dcterms:W3CDTF">2012-02-14T20:21:20Z</dcterms:modified>
</cp:coreProperties>
</file>