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0" r:id="rId3"/>
    <p:sldId id="313" r:id="rId4"/>
    <p:sldId id="314" r:id="rId5"/>
    <p:sldId id="315" r:id="rId6"/>
    <p:sldId id="350" r:id="rId7"/>
    <p:sldId id="359" r:id="rId8"/>
    <p:sldId id="366" r:id="rId9"/>
    <p:sldId id="281" r:id="rId10"/>
    <p:sldId id="332" r:id="rId11"/>
    <p:sldId id="364" r:id="rId12"/>
    <p:sldId id="356" r:id="rId13"/>
    <p:sldId id="367" r:id="rId14"/>
    <p:sldId id="353" r:id="rId15"/>
    <p:sldId id="320" r:id="rId16"/>
    <p:sldId id="357" r:id="rId17"/>
    <p:sldId id="343" r:id="rId18"/>
    <p:sldId id="329" r:id="rId19"/>
    <p:sldId id="338" r:id="rId20"/>
    <p:sldId id="365" r:id="rId21"/>
    <p:sldId id="326" r:id="rId22"/>
    <p:sldId id="348" r:id="rId23"/>
    <p:sldId id="368" r:id="rId24"/>
  </p:sldIdLst>
  <p:sldSz cx="9144000" cy="6858000" type="screen4x3"/>
  <p:notesSz cx="6858000" cy="9144000"/>
  <p:defaultTextStyle>
    <a:defPPr>
      <a:defRPr lang="en-US"/>
    </a:defPPr>
    <a:lvl1pPr marL="0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6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13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73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29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86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42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98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59" algn="l" defTabSz="9141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505CB"/>
    <a:srgbClr val="FFFF99"/>
    <a:srgbClr val="FFEAA7"/>
    <a:srgbClr val="00FF00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2" autoAdjust="0"/>
    <p:restoredTop sz="92462" autoAdjust="0"/>
  </p:normalViewPr>
  <p:slideViewPr>
    <p:cSldViewPr>
      <p:cViewPr varScale="1">
        <p:scale>
          <a:sx n="73" d="100"/>
          <a:sy n="73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1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75AE4-F9DF-447F-91D2-0A7DC02ADDA2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6F430-B868-495D-BCAE-238DAFC651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8675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E2486-D677-4383-A5D0-3938210DC07E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E5F3F-6DEF-4917-9EBB-B732606E53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068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056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113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173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229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286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342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398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459" algn="l" defTabSz="91411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title</a:t>
            </a:r>
            <a:r>
              <a:rPr lang="en-US" baseline="0" dirty="0" smtClean="0"/>
              <a:t> of the talk is … .  It has been done as an intern project last summer. </a:t>
            </a:r>
            <a:r>
              <a:rPr lang="en-US" dirty="0" smtClean="0"/>
              <a:t>This</a:t>
            </a:r>
            <a:r>
              <a:rPr lang="en-US" baseline="0" dirty="0" smtClean="0"/>
              <a:t> is joint work with my mentor </a:t>
            </a:r>
            <a:r>
              <a:rPr lang="en-US" baseline="0" dirty="0" err="1" smtClean="0"/>
              <a:t>Suman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Nath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Jie</a:t>
            </a:r>
            <a:r>
              <a:rPr lang="en-US" baseline="0" dirty="0" smtClean="0"/>
              <a:t> Liu.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context</a:t>
            </a:r>
            <a:r>
              <a:rPr lang="en-US" baseline="0" dirty="0" smtClean="0"/>
              <a:t> of the problem is a Data center monitoring application. Typically a data center has hundreds of thousand machines. A monitoring application records performance counters for all of these machines one sample in every 15 seconds. This accumulates to more than a </a:t>
            </a:r>
            <a:r>
              <a:rPr lang="en-US" baseline="0" dirty="0" err="1" smtClean="0"/>
              <a:t>terrabyte</a:t>
            </a:r>
            <a:r>
              <a:rPr lang="en-US" baseline="0" dirty="0" smtClean="0"/>
              <a:t> data everyday for a modest sized data center of 100 thousand servers. The biggest challenge is how to store and query this massive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Correlation queries can be</a:t>
            </a:r>
            <a:r>
              <a:rPr lang="en-US" baseline="0" dirty="0" smtClean="0"/>
              <a:t> of different forms for different purposes. A single pair correlation can reveal information like “Is </a:t>
            </a:r>
            <a:r>
              <a:rPr lang="en-US" baseline="0" dirty="0" err="1" smtClean="0"/>
              <a:t>cpu</a:t>
            </a:r>
            <a:r>
              <a:rPr lang="en-US" baseline="0" dirty="0" smtClean="0"/>
              <a:t> utilization correlated to the connected users in the server?” or Are the two servers in the same rack behave similarly, etc. Obviously a more difficult task is to find an all-pair correlation matrix which will help us to know if there is any clustering or anomaly or unusual similarity the  in the chosen set machines.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fourier</a:t>
            </a:r>
            <a:r>
              <a:rPr lang="en-US" baseline="0" dirty="0" smtClean="0"/>
              <a:t> transform is an </a:t>
            </a:r>
            <a:r>
              <a:rPr lang="en-US" baseline="0" dirty="0" err="1" smtClean="0"/>
              <a:t>orthonormal</a:t>
            </a:r>
            <a:r>
              <a:rPr lang="en-US" baseline="0" dirty="0" smtClean="0"/>
              <a:t> transform it preserves the </a:t>
            </a:r>
            <a:r>
              <a:rPr lang="en-US" baseline="0" dirty="0" err="1" smtClean="0"/>
              <a:t>euclidean</a:t>
            </a:r>
            <a:r>
              <a:rPr lang="en-US" baseline="0" dirty="0" smtClean="0"/>
              <a:t> distance after transformation. Therefore correlation can be computed using the frequency coefficients. If we use a subset of the frequency </a:t>
            </a:r>
            <a:r>
              <a:rPr lang="en-US" baseline="0" dirty="0" err="1" smtClean="0"/>
              <a:t>coeffs</a:t>
            </a:r>
            <a:r>
              <a:rPr lang="en-US" baseline="0" dirty="0" smtClean="0"/>
              <a:t> then we get a lower bound on the true distance and can use it to prune uncorrelated pairs by comparing against the threshold. Many work previously used lower bounds computed by the </a:t>
            </a:r>
            <a:r>
              <a:rPr lang="en-US" baseline="0" dirty="0" err="1" smtClean="0"/>
              <a:t>frq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Coeffs</a:t>
            </a:r>
            <a:r>
              <a:rPr lang="en-US" baseline="0" dirty="0" smtClean="0"/>
              <a:t> for pruning dissimilar pairs. Many compression and archival methods use </a:t>
            </a:r>
            <a:r>
              <a:rPr lang="en-US" baseline="0" dirty="0" err="1" smtClean="0"/>
              <a:t>fourier</a:t>
            </a:r>
            <a:r>
              <a:rPr lang="en-US" baseline="0" dirty="0" smtClean="0"/>
              <a:t> transform to compress the real sequences and thus can be used to get good lower bounds on the correlation.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pruning by the lower bounds we now</a:t>
            </a:r>
            <a:r>
              <a:rPr lang="en-US" baseline="0" dirty="0" smtClean="0"/>
              <a:t> have the set of pairs which needs to be compared in the time domain. </a:t>
            </a:r>
            <a:r>
              <a:rPr lang="en-US" dirty="0" smtClean="0"/>
              <a:t>The </a:t>
            </a:r>
            <a:r>
              <a:rPr lang="en-US" dirty="0" err="1" smtClean="0"/>
              <a:t>lowerbound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pairwise</a:t>
            </a:r>
            <a:r>
              <a:rPr lang="en-US" baseline="0" dirty="0" smtClean="0"/>
              <a:t> distances give us a pruning matrix as shown in the figure where a black cell or value 1 means the corresponding pair is correlated and a white cell or a value 0 means the pair is not correlated. In such a matrix, the apparently correlated signals should be placed in the same batch and the signals that are already pruned should be placed in different batch. The problem can be mapped to a node </a:t>
            </a:r>
            <a:r>
              <a:rPr lang="en-US" baseline="0" dirty="0" err="1" smtClean="0"/>
              <a:t>capacited</a:t>
            </a:r>
            <a:r>
              <a:rPr lang="en-US" baseline="0" dirty="0" smtClean="0"/>
              <a:t> graph partitioning problem which is proven to be NP-hard. Since we need to partition the graph while processing the query we have to resort to heuristics. We used F-M algorithm for circuit partitioning recursively to create batches of size less than half of the caches and then merged the bad partitions to have larger batches.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some cases</a:t>
            </a:r>
            <a:r>
              <a:rPr lang="en-US" baseline="0" dirty="0" smtClean="0"/>
              <a:t> users may need to know only the binary decision if a pair is correlated or not. We chose to skip the full scan through the signal by using cheap bounds.  </a:t>
            </a:r>
            <a:r>
              <a:rPr lang="en-US" dirty="0" smtClean="0"/>
              <a:t>The idea is to use bounds while deciding about a pair </a:t>
            </a:r>
            <a:r>
              <a:rPr lang="en-US" baseline="0" dirty="0" smtClean="0"/>
              <a:t>instead of computing the correlation in the time domain and checking against the threshold. If bounds fail then we compute the correlation in time domain. UB and LBs on </a:t>
            </a:r>
            <a:r>
              <a:rPr lang="en-US" baseline="0" dirty="0" err="1" smtClean="0"/>
              <a:t>eucledian</a:t>
            </a:r>
            <a:r>
              <a:rPr lang="en-US" baseline="0" dirty="0" smtClean="0"/>
              <a:t> distance can easily be defined using the triangular inequality.  If we use the </a:t>
            </a:r>
            <a:r>
              <a:rPr lang="en-US" baseline="0" dirty="0" err="1" smtClean="0"/>
              <a:t>eucledian</a:t>
            </a:r>
            <a:r>
              <a:rPr lang="en-US" baseline="0" dirty="0" smtClean="0"/>
              <a:t> format of correlation simple addition and subtraction can give us bounds.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E5F3F-6DEF-4917-9EBB-B732606E530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505C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406899"/>
            <a:ext cx="77724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906715"/>
            <a:ext cx="7772400" cy="150018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17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8282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852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74234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993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6564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90" cy="63976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056" indent="0">
              <a:buNone/>
              <a:defRPr sz="2200" b="1"/>
            </a:lvl2pPr>
            <a:lvl3pPr marL="914113" indent="0">
              <a:buNone/>
              <a:defRPr sz="1800" b="1"/>
            </a:lvl3pPr>
            <a:lvl4pPr marL="1371173" indent="0">
              <a:buNone/>
              <a:defRPr sz="1800" b="1"/>
            </a:lvl4pPr>
            <a:lvl5pPr marL="1828229" indent="0">
              <a:buNone/>
              <a:defRPr sz="1800" b="1"/>
            </a:lvl5pPr>
            <a:lvl6pPr marL="2285286" indent="0">
              <a:buNone/>
              <a:defRPr sz="1800" b="1"/>
            </a:lvl6pPr>
            <a:lvl7pPr marL="2742342" indent="0">
              <a:buNone/>
              <a:defRPr sz="1800" b="1"/>
            </a:lvl7pPr>
            <a:lvl8pPr marL="3199398" indent="0">
              <a:buNone/>
              <a:defRPr sz="1800" b="1"/>
            </a:lvl8pPr>
            <a:lvl9pPr marL="36564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90" cy="3951289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7"/>
            <a:ext cx="4041775" cy="63976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056" indent="0">
              <a:buNone/>
              <a:defRPr sz="2200" b="1"/>
            </a:lvl2pPr>
            <a:lvl3pPr marL="914113" indent="0">
              <a:buNone/>
              <a:defRPr sz="1800" b="1"/>
            </a:lvl3pPr>
            <a:lvl4pPr marL="1371173" indent="0">
              <a:buNone/>
              <a:defRPr sz="1800" b="1"/>
            </a:lvl4pPr>
            <a:lvl5pPr marL="1828229" indent="0">
              <a:buNone/>
              <a:defRPr sz="1800" b="1"/>
            </a:lvl5pPr>
            <a:lvl6pPr marL="2285286" indent="0">
              <a:buNone/>
              <a:defRPr sz="1800" b="1"/>
            </a:lvl6pPr>
            <a:lvl7pPr marL="2742342" indent="0">
              <a:buNone/>
              <a:defRPr sz="1800" b="1"/>
            </a:lvl7pPr>
            <a:lvl8pPr marL="3199398" indent="0">
              <a:buNone/>
              <a:defRPr sz="1800" b="1"/>
            </a:lvl8pPr>
            <a:lvl9pPr marL="36564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9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5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5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57056" indent="0">
              <a:buNone/>
              <a:defRPr sz="1300"/>
            </a:lvl2pPr>
            <a:lvl3pPr marL="914113" indent="0">
              <a:buNone/>
              <a:defRPr sz="900"/>
            </a:lvl3pPr>
            <a:lvl4pPr marL="1371173" indent="0">
              <a:buNone/>
              <a:defRPr sz="900"/>
            </a:lvl4pPr>
            <a:lvl5pPr marL="1828229" indent="0">
              <a:buNone/>
              <a:defRPr sz="900"/>
            </a:lvl5pPr>
            <a:lvl6pPr marL="2285286" indent="0">
              <a:buNone/>
              <a:defRPr sz="900"/>
            </a:lvl6pPr>
            <a:lvl7pPr marL="2742342" indent="0">
              <a:buNone/>
              <a:defRPr sz="900"/>
            </a:lvl7pPr>
            <a:lvl8pPr marL="3199398" indent="0">
              <a:buNone/>
              <a:defRPr sz="900"/>
            </a:lvl8pPr>
            <a:lvl9pPr marL="365645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6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7056" indent="0">
              <a:buNone/>
              <a:defRPr sz="2600"/>
            </a:lvl2pPr>
            <a:lvl3pPr marL="914113" indent="0">
              <a:buNone/>
              <a:defRPr sz="2200"/>
            </a:lvl3pPr>
            <a:lvl4pPr marL="1371173" indent="0">
              <a:buNone/>
              <a:defRPr sz="2200"/>
            </a:lvl4pPr>
            <a:lvl5pPr marL="1828229" indent="0">
              <a:buNone/>
              <a:defRPr sz="2200"/>
            </a:lvl5pPr>
            <a:lvl6pPr marL="2285286" indent="0">
              <a:buNone/>
              <a:defRPr sz="2200"/>
            </a:lvl6pPr>
            <a:lvl7pPr marL="2742342" indent="0">
              <a:buNone/>
              <a:defRPr sz="2200"/>
            </a:lvl7pPr>
            <a:lvl8pPr marL="3199398" indent="0">
              <a:buNone/>
              <a:defRPr sz="2200"/>
            </a:lvl8pPr>
            <a:lvl9pPr marL="3656459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37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57056" indent="0">
              <a:buNone/>
              <a:defRPr sz="1300"/>
            </a:lvl2pPr>
            <a:lvl3pPr marL="914113" indent="0">
              <a:buNone/>
              <a:defRPr sz="900"/>
            </a:lvl3pPr>
            <a:lvl4pPr marL="1371173" indent="0">
              <a:buNone/>
              <a:defRPr sz="900"/>
            </a:lvl4pPr>
            <a:lvl5pPr marL="1828229" indent="0">
              <a:buNone/>
              <a:defRPr sz="900"/>
            </a:lvl5pPr>
            <a:lvl6pPr marL="2285286" indent="0">
              <a:buNone/>
              <a:defRPr sz="900"/>
            </a:lvl6pPr>
            <a:lvl7pPr marL="2742342" indent="0">
              <a:buNone/>
              <a:defRPr sz="900"/>
            </a:lvl7pPr>
            <a:lvl8pPr marL="3199398" indent="0">
              <a:buNone/>
              <a:defRPr sz="900"/>
            </a:lvl8pPr>
            <a:lvl9pPr marL="365645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11" tIns="45706" rIns="91411" bIns="4570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1"/>
          </a:xfrm>
          <a:prstGeom prst="rect">
            <a:avLst/>
          </a:prstGeom>
        </p:spPr>
        <p:txBody>
          <a:bodyPr vert="horz" lIns="91411" tIns="45706" rIns="91411" bIns="457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6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B7D6-D087-4740-8148-524079177CA0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6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6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0CF8-14E3-4145-9E8A-3439B5E94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1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4" indent="-342794" algn="l" defTabSz="914113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18" indent="-285661" algn="l" defTabSz="914113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45" indent="-228528" algn="l" defTabSz="9141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01" indent="-228528" algn="l" defTabSz="91411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58" indent="-228528" algn="l" defTabSz="91411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14" indent="-228528" algn="l" defTabSz="9141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70" indent="-228528" algn="l" defTabSz="9141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31" indent="-228528" algn="l" defTabSz="9141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87" indent="-228528" algn="l" defTabSz="91411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3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3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29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6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2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98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59" algn="l" defTabSz="9141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7239000" cy="838200"/>
          </a:xfrm>
        </p:spPr>
        <p:txBody>
          <a:bodyPr numCol="3">
            <a:norm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Abdullah </a:t>
            </a:r>
            <a:r>
              <a:rPr lang="en-US" sz="2000" b="1" dirty="0" err="1" smtClean="0">
                <a:solidFill>
                  <a:srgbClr val="7030A0"/>
                </a:solidFill>
              </a:rPr>
              <a:t>Mueen</a:t>
            </a:r>
            <a:r>
              <a:rPr lang="en-US" sz="2000" b="1" dirty="0" smtClean="0">
                <a:solidFill>
                  <a:srgbClr val="7030A0"/>
                </a:solidFill>
              </a:rPr>
              <a:t>      UC Riverside       Suman Nath Microsoft Research </a:t>
            </a:r>
            <a:r>
              <a:rPr lang="en-US" sz="2000" b="1" dirty="0" err="1" smtClean="0">
                <a:solidFill>
                  <a:srgbClr val="7030A0"/>
                </a:solidFill>
              </a:rPr>
              <a:t>Jie</a:t>
            </a:r>
            <a:r>
              <a:rPr lang="en-US" sz="2000" b="1" dirty="0" smtClean="0">
                <a:solidFill>
                  <a:srgbClr val="7030A0"/>
                </a:solidFill>
              </a:rPr>
              <a:t> Liu             Microsoft Research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981200"/>
            <a:ext cx="7467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Fast Approximate Correlation for Massive Time Series Data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Min-cut Partitioning</a:t>
            </a:r>
            <a:endParaRPr lang="en-US" dirty="0"/>
          </a:p>
        </p:txBody>
      </p:sp>
      <p:grpSp>
        <p:nvGrpSpPr>
          <p:cNvPr id="103" name="Group 102"/>
          <p:cNvGrpSpPr/>
          <p:nvPr/>
        </p:nvGrpSpPr>
        <p:grpSpPr>
          <a:xfrm>
            <a:off x="1100983" y="4251963"/>
            <a:ext cx="2758734" cy="2060969"/>
            <a:chOff x="3539383" y="4343400"/>
            <a:chExt cx="2758734" cy="2060969"/>
          </a:xfrm>
        </p:grpSpPr>
        <p:grpSp>
          <p:nvGrpSpPr>
            <p:cNvPr id="87" name="Group 86"/>
            <p:cNvGrpSpPr/>
            <p:nvPr/>
          </p:nvGrpSpPr>
          <p:grpSpPr>
            <a:xfrm>
              <a:off x="3539383" y="4343400"/>
              <a:ext cx="2736500" cy="1716970"/>
              <a:chOff x="4758583" y="4343400"/>
              <a:chExt cx="2736500" cy="1716970"/>
            </a:xfrm>
          </p:grpSpPr>
          <p:sp>
            <p:nvSpPr>
              <p:cNvPr id="216" name="Oval 215"/>
              <p:cNvSpPr/>
              <p:nvPr/>
            </p:nvSpPr>
            <p:spPr>
              <a:xfrm>
                <a:off x="5638800" y="5257800"/>
                <a:ext cx="990600" cy="30480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5638800" y="4648200"/>
                <a:ext cx="990600" cy="304800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 rot="2700000">
                <a:off x="6846820" y="5147557"/>
                <a:ext cx="381000" cy="914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 rot="18889698">
                <a:off x="6847383" y="4165100"/>
                <a:ext cx="381000" cy="914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 rot="8100000">
                <a:off x="5022961" y="5145970"/>
                <a:ext cx="381000" cy="914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 rot="13500000">
                <a:off x="5025283" y="4151122"/>
                <a:ext cx="381000" cy="914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>
                <a:off x="4944291" y="4343400"/>
                <a:ext cx="2362200" cy="1524000"/>
                <a:chOff x="1447800" y="4343400"/>
                <a:chExt cx="2362200" cy="1524000"/>
              </a:xfrm>
            </p:grpSpPr>
            <p:grpSp>
              <p:nvGrpSpPr>
                <p:cNvPr id="118" name="Group 44"/>
                <p:cNvGrpSpPr/>
                <p:nvPr/>
              </p:nvGrpSpPr>
              <p:grpSpPr>
                <a:xfrm>
                  <a:off x="1447800" y="43434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151" name="Oval 150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Oval 151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3" name="Oval 152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54" name="Straight Connector 153"/>
                  <p:cNvCxnSpPr>
                    <a:stCxn id="151" idx="3"/>
                    <a:endCxn id="153" idx="7"/>
                  </p:cNvCxnSpPr>
                  <p:nvPr/>
                </p:nvCxnSpPr>
                <p:spPr>
                  <a:xfrm rot="5400000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Group 45"/>
                <p:cNvGrpSpPr/>
                <p:nvPr/>
              </p:nvGrpSpPr>
              <p:grpSpPr>
                <a:xfrm>
                  <a:off x="2895600" y="43434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145" name="Oval 144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Oval 145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Oval 146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9" name="Straight Connector 148"/>
                  <p:cNvCxnSpPr>
                    <a:stCxn id="146" idx="1"/>
                    <a:endCxn id="145" idx="5"/>
                  </p:cNvCxnSpPr>
                  <p:nvPr/>
                </p:nvCxnSpPr>
                <p:spPr>
                  <a:xfrm rot="16200000" flipV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Group 76"/>
                <p:cNvGrpSpPr/>
                <p:nvPr/>
              </p:nvGrpSpPr>
              <p:grpSpPr>
                <a:xfrm flipV="1">
                  <a:off x="1447800" y="5334000"/>
                  <a:ext cx="905691" cy="533400"/>
                  <a:chOff x="2286000" y="4343400"/>
                  <a:chExt cx="905691" cy="533400"/>
                </a:xfrm>
                <a:solidFill>
                  <a:srgbClr val="7030A0"/>
                </a:solidFill>
              </p:grpSpPr>
              <p:sp>
                <p:nvSpPr>
                  <p:cNvPr id="139" name="Oval 138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0" name="Oval 139"/>
                  <p:cNvSpPr/>
                  <p:nvPr/>
                </p:nvSpPr>
                <p:spPr>
                  <a:xfrm>
                    <a:off x="3039291" y="4715691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Oval 140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3" name="Straight Connector 142"/>
                  <p:cNvCxnSpPr>
                    <a:stCxn id="141" idx="7"/>
                    <a:endCxn id="139" idx="3"/>
                  </p:cNvCxnSpPr>
                  <p:nvPr/>
                </p:nvCxnSpPr>
                <p:spPr>
                  <a:xfrm rot="5400000" flipH="1" flipV="1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1" name="Group 87"/>
                <p:cNvGrpSpPr/>
                <p:nvPr/>
              </p:nvGrpSpPr>
              <p:grpSpPr>
                <a:xfrm flipV="1">
                  <a:off x="2895600" y="53340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133" name="Oval 132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" name="Oval 133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" name="Oval 134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36" name="Straight Connector 135"/>
                  <p:cNvCxnSpPr>
                    <a:stCxn id="133" idx="5"/>
                    <a:endCxn id="134" idx="1"/>
                  </p:cNvCxnSpPr>
                  <p:nvPr/>
                </p:nvCxnSpPr>
                <p:spPr>
                  <a:xfrm rot="16200000" flipH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78" name="Straight Connector 77"/>
              <p:cNvCxnSpPr/>
              <p:nvPr/>
            </p:nvCxnSpPr>
            <p:spPr>
              <a:xfrm>
                <a:off x="5867400" y="4800600"/>
                <a:ext cx="533400" cy="0"/>
              </a:xfrm>
              <a:prstGeom prst="line">
                <a:avLst/>
              </a:prstGeom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867400" y="5418909"/>
                <a:ext cx="533400" cy="0"/>
              </a:xfrm>
              <a:prstGeom prst="line">
                <a:avLst/>
              </a:prstGeom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Box 98"/>
            <p:cNvSpPr txBox="1"/>
            <p:nvPr/>
          </p:nvSpPr>
          <p:spPr>
            <a:xfrm>
              <a:off x="3810000" y="6035037"/>
              <a:ext cx="24881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Merging smaller batches</a:t>
              </a:r>
              <a:endParaRPr lang="en-US" dirty="0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4572000" y="1295400"/>
            <a:ext cx="3082590" cy="2274332"/>
            <a:chOff x="876696" y="3962400"/>
            <a:chExt cx="3082590" cy="2274332"/>
          </a:xfrm>
        </p:grpSpPr>
        <p:grpSp>
          <p:nvGrpSpPr>
            <p:cNvPr id="104" name="Group 103"/>
            <p:cNvGrpSpPr/>
            <p:nvPr/>
          </p:nvGrpSpPr>
          <p:grpSpPr>
            <a:xfrm>
              <a:off x="1295400" y="4267200"/>
              <a:ext cx="2376997" cy="1969532"/>
              <a:chOff x="228600" y="4343400"/>
              <a:chExt cx="2376997" cy="1969532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228600" y="4343400"/>
                <a:ext cx="2362200" cy="1524000"/>
                <a:chOff x="1447800" y="4343400"/>
                <a:chExt cx="2362200" cy="1524000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1447800" y="43434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7" name="Oval 6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Oval 10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" name="Straight Connector 19"/>
                  <p:cNvCxnSpPr>
                    <a:stCxn id="7" idx="5"/>
                    <a:endCxn id="9" idx="1"/>
                  </p:cNvCxnSpPr>
                  <p:nvPr/>
                </p:nvCxnSpPr>
                <p:spPr>
                  <a:xfrm rot="16200000" flipH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>
                    <a:stCxn id="11" idx="7"/>
                    <a:endCxn id="7" idx="3"/>
                  </p:cNvCxnSpPr>
                  <p:nvPr/>
                </p:nvCxnSpPr>
                <p:spPr>
                  <a:xfrm rot="5400000" flipH="1" flipV="1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6" name="Group 45"/>
                <p:cNvGrpSpPr/>
                <p:nvPr/>
              </p:nvGrpSpPr>
              <p:grpSpPr>
                <a:xfrm>
                  <a:off x="2895600" y="43434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47" name="Oval 46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0" name="Straight Connector 49"/>
                  <p:cNvCxnSpPr>
                    <a:stCxn id="47" idx="5"/>
                    <a:endCxn id="48" idx="1"/>
                  </p:cNvCxnSpPr>
                  <p:nvPr/>
                </p:nvCxnSpPr>
                <p:spPr>
                  <a:xfrm rot="16200000" flipH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>
                    <a:stCxn id="49" idx="7"/>
                    <a:endCxn id="47" idx="3"/>
                  </p:cNvCxnSpPr>
                  <p:nvPr/>
                </p:nvCxnSpPr>
                <p:spPr>
                  <a:xfrm rot="5400000" flipH="1" flipV="1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7" name="Group 76"/>
                <p:cNvGrpSpPr/>
                <p:nvPr/>
              </p:nvGrpSpPr>
              <p:grpSpPr>
                <a:xfrm flipV="1">
                  <a:off x="1447800" y="53340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79" name="Oval 78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2" name="Straight Connector 81"/>
                  <p:cNvCxnSpPr>
                    <a:stCxn id="79" idx="5"/>
                    <a:endCxn id="80" idx="1"/>
                  </p:cNvCxnSpPr>
                  <p:nvPr/>
                </p:nvCxnSpPr>
                <p:spPr>
                  <a:xfrm rot="16200000" flipH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>
                    <a:stCxn id="81" idx="7"/>
                    <a:endCxn id="79" idx="3"/>
                  </p:cNvCxnSpPr>
                  <p:nvPr/>
                </p:nvCxnSpPr>
                <p:spPr>
                  <a:xfrm rot="5400000" flipH="1" flipV="1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>
                    <a:stCxn id="81" idx="6"/>
                    <a:endCxn id="80" idx="2"/>
                  </p:cNvCxnSpPr>
                  <p:nvPr/>
                </p:nvCxnSpPr>
                <p:spPr>
                  <a:xfrm>
                    <a:off x="2438400" y="4800600"/>
                    <a:ext cx="609600" cy="0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Group 87"/>
                <p:cNvGrpSpPr/>
                <p:nvPr/>
              </p:nvGrpSpPr>
              <p:grpSpPr>
                <a:xfrm flipV="1">
                  <a:off x="2895600" y="5334000"/>
                  <a:ext cx="914400" cy="533400"/>
                  <a:chOff x="2286000" y="4343400"/>
                  <a:chExt cx="914400" cy="533400"/>
                </a:xfrm>
                <a:solidFill>
                  <a:srgbClr val="7030A0"/>
                </a:solidFill>
              </p:grpSpPr>
              <p:sp>
                <p:nvSpPr>
                  <p:cNvPr id="89" name="Oval 88"/>
                  <p:cNvSpPr/>
                  <p:nvPr/>
                </p:nvSpPr>
                <p:spPr>
                  <a:xfrm>
                    <a:off x="2667000" y="4343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3048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Oval 90"/>
                  <p:cNvSpPr/>
                  <p:nvPr/>
                </p:nvSpPr>
                <p:spPr>
                  <a:xfrm>
                    <a:off x="2286000" y="4724400"/>
                    <a:ext cx="152400" cy="152400"/>
                  </a:xfrm>
                  <a:prstGeom prst="ellipse">
                    <a:avLst/>
                  </a:prstGeom>
                  <a:grpFill/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2" name="Straight Connector 91"/>
                  <p:cNvCxnSpPr>
                    <a:stCxn id="89" idx="5"/>
                    <a:endCxn id="90" idx="1"/>
                  </p:cNvCxnSpPr>
                  <p:nvPr/>
                </p:nvCxnSpPr>
                <p:spPr>
                  <a:xfrm rot="16200000" flipH="1">
                    <a:off x="2797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>
                    <a:stCxn id="91" idx="7"/>
                    <a:endCxn id="89" idx="3"/>
                  </p:cNvCxnSpPr>
                  <p:nvPr/>
                </p:nvCxnSpPr>
                <p:spPr>
                  <a:xfrm rot="5400000" flipH="1" flipV="1">
                    <a:off x="2416082" y="4473482"/>
                    <a:ext cx="273236" cy="273236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>
                    <a:stCxn id="91" idx="6"/>
                    <a:endCxn id="90" idx="2"/>
                  </p:cNvCxnSpPr>
                  <p:nvPr/>
                </p:nvCxnSpPr>
                <p:spPr>
                  <a:xfrm>
                    <a:off x="2438400" y="4800600"/>
                    <a:ext cx="609600" cy="0"/>
                  </a:xfrm>
                  <a:prstGeom prst="line">
                    <a:avLst/>
                  </a:prstGeom>
                  <a:grpFill/>
                  <a:ln w="158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6" name="Straight Connector 95"/>
                <p:cNvCxnSpPr>
                  <a:stCxn id="9" idx="6"/>
                  <a:endCxn id="49" idx="2"/>
                </p:cNvCxnSpPr>
                <p:nvPr/>
              </p:nvCxnSpPr>
              <p:spPr>
                <a:xfrm>
                  <a:off x="2362200" y="4800600"/>
                  <a:ext cx="5334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362200" y="5410200"/>
                  <a:ext cx="5334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>
                  <a:stCxn id="11" idx="4"/>
                  <a:endCxn id="81" idx="4"/>
                </p:cNvCxnSpPr>
                <p:nvPr/>
              </p:nvCxnSpPr>
              <p:spPr>
                <a:xfrm rot="5400000">
                  <a:off x="1295400" y="5105400"/>
                  <a:ext cx="4572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5400000">
                  <a:off x="3505200" y="5105400"/>
                  <a:ext cx="457200" cy="0"/>
                </a:xfrm>
                <a:prstGeom prst="line">
                  <a:avLst/>
                </a:prstGeom>
                <a:grpFill/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7" name="TextBox 96"/>
              <p:cNvSpPr txBox="1"/>
              <p:nvPr/>
            </p:nvSpPr>
            <p:spPr>
              <a:xfrm>
                <a:off x="228600" y="5943600"/>
                <a:ext cx="23769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Likely Correlated Graph</a:t>
                </a:r>
                <a:endParaRPr lang="en-US" dirty="0"/>
              </a:p>
            </p:txBody>
          </p:sp>
        </p:grpSp>
        <p:sp>
          <p:nvSpPr>
            <p:cNvPr id="245" name="TextBox 244"/>
            <p:cNvSpPr txBox="1"/>
            <p:nvPr/>
          </p:nvSpPr>
          <p:spPr>
            <a:xfrm>
              <a:off x="2057400" y="4343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1524000" y="3962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990600" y="4495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657600" y="4495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3716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19812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2590800" y="4343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32766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3657600" y="5105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876696" y="513805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3200400" y="3962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2476896" y="532825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</p:grpSp>
      <p:pic>
        <p:nvPicPr>
          <p:cNvPr id="258" name="Picture 257" descr="matri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92132" y="1545542"/>
            <a:ext cx="1836868" cy="1731058"/>
          </a:xfrm>
          <a:prstGeom prst="rect">
            <a:avLst/>
          </a:prstGeom>
        </p:spPr>
      </p:pic>
      <p:cxnSp>
        <p:nvCxnSpPr>
          <p:cNvPr id="306" name="Straight Connector 305"/>
          <p:cNvCxnSpPr/>
          <p:nvPr/>
        </p:nvCxnSpPr>
        <p:spPr>
          <a:xfrm>
            <a:off x="4732863" y="5143195"/>
            <a:ext cx="28194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6171954" y="4592377"/>
            <a:ext cx="0" cy="1084218"/>
            <a:chOff x="6171954" y="4592377"/>
            <a:chExt cx="0" cy="1084218"/>
          </a:xfrm>
        </p:grpSpPr>
        <p:cxnSp>
          <p:nvCxnSpPr>
            <p:cNvPr id="305" name="Straight Connector 304"/>
            <p:cNvCxnSpPr/>
            <p:nvPr/>
          </p:nvCxnSpPr>
          <p:spPr>
            <a:xfrm rot="5400000">
              <a:off x="5943354" y="4820977"/>
              <a:ext cx="4572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5400000">
              <a:off x="5943354" y="5447995"/>
              <a:ext cx="4572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8"/>
          <p:cNvGrpSpPr/>
          <p:nvPr/>
        </p:nvGrpSpPr>
        <p:grpSpPr>
          <a:xfrm>
            <a:off x="5409954" y="4457395"/>
            <a:ext cx="1447800" cy="1219200"/>
            <a:chOff x="5409954" y="4457395"/>
            <a:chExt cx="1447800" cy="1219200"/>
          </a:xfrm>
        </p:grpSpPr>
        <p:cxnSp>
          <p:nvCxnSpPr>
            <p:cNvPr id="308" name="Straight Connector 307"/>
            <p:cNvCxnSpPr/>
            <p:nvPr/>
          </p:nvCxnSpPr>
          <p:spPr>
            <a:xfrm rot="16200000" flipH="1">
              <a:off x="5409954" y="5371795"/>
              <a:ext cx="304800" cy="3048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 rot="10800000" flipH="1">
              <a:off x="6552954" y="5371795"/>
              <a:ext cx="304800" cy="3048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 flipH="1">
              <a:off x="5494864" y="4457395"/>
              <a:ext cx="304800" cy="3048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85464" y="4466104"/>
              <a:ext cx="354873" cy="330927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2" name="TextBox 311"/>
          <p:cNvSpPr txBox="1"/>
          <p:nvPr/>
        </p:nvSpPr>
        <p:spPr>
          <a:xfrm>
            <a:off x="8001000" y="46482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</a:t>
            </a:r>
            <a:endParaRPr lang="en-US" dirty="0"/>
          </a:p>
        </p:txBody>
      </p:sp>
      <p:cxnSp>
        <p:nvCxnSpPr>
          <p:cNvPr id="314" name="Straight Arrow Connector 313"/>
          <p:cNvCxnSpPr>
            <a:stCxn id="312" idx="2"/>
          </p:cNvCxnSpPr>
          <p:nvPr/>
        </p:nvCxnSpPr>
        <p:spPr>
          <a:xfrm rot="5400000">
            <a:off x="7893283" y="4744250"/>
            <a:ext cx="87871" cy="634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ight Arrow 315"/>
          <p:cNvSpPr/>
          <p:nvPr/>
        </p:nvSpPr>
        <p:spPr>
          <a:xfrm>
            <a:off x="3962400" y="2286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own Arrow 317"/>
          <p:cNvSpPr/>
          <p:nvPr/>
        </p:nvSpPr>
        <p:spPr>
          <a:xfrm>
            <a:off x="6061164" y="36576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Left Arrow 319"/>
          <p:cNvSpPr/>
          <p:nvPr/>
        </p:nvSpPr>
        <p:spPr>
          <a:xfrm>
            <a:off x="4038600" y="5029200"/>
            <a:ext cx="381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extBox 320"/>
          <p:cNvSpPr txBox="1"/>
          <p:nvPr/>
        </p:nvSpPr>
        <p:spPr>
          <a:xfrm>
            <a:off x="1752600" y="3276600"/>
            <a:ext cx="1565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Pruning matrix</a:t>
            </a:r>
            <a:endParaRPr lang="en-US" dirty="0"/>
          </a:p>
        </p:txBody>
      </p:sp>
      <p:sp>
        <p:nvSpPr>
          <p:cNvPr id="194" name="Oval 193"/>
          <p:cNvSpPr/>
          <p:nvPr/>
        </p:nvSpPr>
        <p:spPr>
          <a:xfrm>
            <a:off x="5334000" y="4343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5715000" y="4724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4953000" y="4724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Connector 197"/>
          <p:cNvCxnSpPr>
            <a:stCxn id="196" idx="7"/>
            <a:endCxn id="194" idx="3"/>
          </p:cNvCxnSpPr>
          <p:nvPr/>
        </p:nvCxnSpPr>
        <p:spPr>
          <a:xfrm rot="5400000" flipH="1" flipV="1">
            <a:off x="5083082" y="4473482"/>
            <a:ext cx="273236" cy="273236"/>
          </a:xfrm>
          <a:prstGeom prst="line">
            <a:avLst/>
          </a:prstGeom>
          <a:solidFill>
            <a:srgbClr val="7030A0"/>
          </a:solidFill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/>
          <p:cNvSpPr/>
          <p:nvPr/>
        </p:nvSpPr>
        <p:spPr>
          <a:xfrm>
            <a:off x="6781800" y="4343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7162800" y="4724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400800" y="47244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2" name="Straight Connector 191"/>
          <p:cNvCxnSpPr>
            <a:stCxn id="189" idx="5"/>
            <a:endCxn id="190" idx="1"/>
          </p:cNvCxnSpPr>
          <p:nvPr/>
        </p:nvCxnSpPr>
        <p:spPr>
          <a:xfrm rot="16200000" flipH="1">
            <a:off x="6911882" y="4473482"/>
            <a:ext cx="273236" cy="273236"/>
          </a:xfrm>
          <a:prstGeom prst="line">
            <a:avLst/>
          </a:prstGeom>
          <a:solidFill>
            <a:srgbClr val="7030A0"/>
          </a:solidFill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val 182"/>
          <p:cNvSpPr/>
          <p:nvPr/>
        </p:nvSpPr>
        <p:spPr>
          <a:xfrm flipV="1">
            <a:off x="5334000" y="5715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 flipV="1">
            <a:off x="5715000" y="5334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 flipV="1">
            <a:off x="4953000" y="5334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7" name="Straight Connector 186"/>
          <p:cNvCxnSpPr>
            <a:stCxn id="185" idx="7"/>
            <a:endCxn id="183" idx="3"/>
          </p:cNvCxnSpPr>
          <p:nvPr/>
        </p:nvCxnSpPr>
        <p:spPr>
          <a:xfrm rot="16200000" flipH="1">
            <a:off x="5083082" y="5464082"/>
            <a:ext cx="273236" cy="273236"/>
          </a:xfrm>
          <a:prstGeom prst="line">
            <a:avLst/>
          </a:prstGeom>
          <a:solidFill>
            <a:srgbClr val="7030A0"/>
          </a:solidFill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 176"/>
          <p:cNvSpPr/>
          <p:nvPr/>
        </p:nvSpPr>
        <p:spPr>
          <a:xfrm flipV="1">
            <a:off x="6781800" y="5715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 flipV="1">
            <a:off x="7162800" y="5334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 flipV="1">
            <a:off x="6400800" y="5334000"/>
            <a:ext cx="152400" cy="152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Straight Connector 179"/>
          <p:cNvCxnSpPr>
            <a:stCxn id="177" idx="5"/>
            <a:endCxn id="178" idx="1"/>
          </p:cNvCxnSpPr>
          <p:nvPr/>
        </p:nvCxnSpPr>
        <p:spPr>
          <a:xfrm rot="5400000" flipH="1" flipV="1">
            <a:off x="6911882" y="5464082"/>
            <a:ext cx="273236" cy="273236"/>
          </a:xfrm>
          <a:prstGeom prst="line">
            <a:avLst/>
          </a:prstGeom>
          <a:solidFill>
            <a:srgbClr val="7030A0"/>
          </a:solidFill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2" name="Group 201"/>
          <p:cNvGrpSpPr/>
          <p:nvPr/>
        </p:nvGrpSpPr>
        <p:grpSpPr>
          <a:xfrm>
            <a:off x="5105400" y="4473482"/>
            <a:ext cx="2057400" cy="1263836"/>
            <a:chOff x="5105400" y="4473482"/>
            <a:chExt cx="2057400" cy="1263836"/>
          </a:xfrm>
        </p:grpSpPr>
        <p:cxnSp>
          <p:nvCxnSpPr>
            <p:cNvPr id="197" name="Straight Connector 19"/>
            <p:cNvCxnSpPr>
              <a:stCxn id="194" idx="5"/>
              <a:endCxn id="195" idx="1"/>
            </p:cNvCxnSpPr>
            <p:nvPr/>
          </p:nvCxnSpPr>
          <p:spPr>
            <a:xfrm rot="16200000" flipH="1">
              <a:off x="5464082" y="4473482"/>
              <a:ext cx="273236" cy="273236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91" idx="7"/>
              <a:endCxn id="189" idx="3"/>
            </p:cNvCxnSpPr>
            <p:nvPr/>
          </p:nvCxnSpPr>
          <p:spPr>
            <a:xfrm rot="5400000" flipH="1" flipV="1">
              <a:off x="6530882" y="4473482"/>
              <a:ext cx="273236" cy="273236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3" idx="5"/>
              <a:endCxn id="184" idx="1"/>
            </p:cNvCxnSpPr>
            <p:nvPr/>
          </p:nvCxnSpPr>
          <p:spPr>
            <a:xfrm rot="5400000" flipH="1" flipV="1">
              <a:off x="5464082" y="5464082"/>
              <a:ext cx="273236" cy="273236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>
              <a:stCxn id="185" idx="6"/>
              <a:endCxn id="184" idx="2"/>
            </p:cNvCxnSpPr>
            <p:nvPr/>
          </p:nvCxnSpPr>
          <p:spPr>
            <a:xfrm flipV="1">
              <a:off x="5105400" y="5410200"/>
              <a:ext cx="609600" cy="0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79" idx="7"/>
              <a:endCxn id="177" idx="3"/>
            </p:cNvCxnSpPr>
            <p:nvPr/>
          </p:nvCxnSpPr>
          <p:spPr>
            <a:xfrm rot="16200000" flipH="1">
              <a:off x="6530882" y="5464082"/>
              <a:ext cx="273236" cy="273236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79" idx="6"/>
              <a:endCxn id="178" idx="2"/>
            </p:cNvCxnSpPr>
            <p:nvPr/>
          </p:nvCxnSpPr>
          <p:spPr>
            <a:xfrm flipV="1">
              <a:off x="6553200" y="5410200"/>
              <a:ext cx="609600" cy="0"/>
            </a:xfrm>
            <a:prstGeom prst="line">
              <a:avLst/>
            </a:prstGeom>
            <a:solidFill>
              <a:srgbClr val="7030A0"/>
            </a:solidFill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5867400" y="4800600"/>
            <a:ext cx="533400" cy="609600"/>
            <a:chOff x="5867400" y="4800600"/>
            <a:chExt cx="533400" cy="609600"/>
          </a:xfrm>
        </p:grpSpPr>
        <p:cxnSp>
          <p:nvCxnSpPr>
            <p:cNvPr id="173" name="Straight Connector 172"/>
            <p:cNvCxnSpPr>
              <a:stCxn id="195" idx="6"/>
              <a:endCxn id="191" idx="2"/>
            </p:cNvCxnSpPr>
            <p:nvPr/>
          </p:nvCxnSpPr>
          <p:spPr>
            <a:xfrm>
              <a:off x="5867400" y="4800600"/>
              <a:ext cx="533400" cy="0"/>
            </a:xfrm>
            <a:prstGeom prst="line">
              <a:avLst/>
            </a:prstGeom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5867400" y="5410200"/>
              <a:ext cx="533400" cy="0"/>
            </a:xfrm>
            <a:prstGeom prst="line">
              <a:avLst/>
            </a:prstGeom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5029200" y="4876800"/>
            <a:ext cx="2209800" cy="457200"/>
            <a:chOff x="5029200" y="4876800"/>
            <a:chExt cx="2209800" cy="457200"/>
          </a:xfrm>
        </p:grpSpPr>
        <p:cxnSp>
          <p:nvCxnSpPr>
            <p:cNvPr id="175" name="Straight Connector 174"/>
            <p:cNvCxnSpPr>
              <a:stCxn id="196" idx="4"/>
              <a:endCxn id="185" idx="4"/>
            </p:cNvCxnSpPr>
            <p:nvPr/>
          </p:nvCxnSpPr>
          <p:spPr>
            <a:xfrm rot="5400000">
              <a:off x="4800600" y="5105400"/>
              <a:ext cx="457200" cy="0"/>
            </a:xfrm>
            <a:prstGeom prst="line">
              <a:avLst/>
            </a:prstGeom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5400000">
              <a:off x="7010400" y="5105400"/>
              <a:ext cx="457200" cy="0"/>
            </a:xfrm>
            <a:prstGeom prst="line">
              <a:avLst/>
            </a:prstGeom>
            <a:grpFill/>
            <a:ln w="158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TextBox 141"/>
          <p:cNvSpPr txBox="1"/>
          <p:nvPr/>
        </p:nvSpPr>
        <p:spPr>
          <a:xfrm>
            <a:off x="5752704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5219304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4685904" y="4583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352904" y="4583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5066904" y="5650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5676504" y="5421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6286104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6971904" y="5650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7352904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4572000" y="5225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6895704" y="4050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6172200" y="54161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94" name="TextBox 293"/>
          <p:cNvSpPr txBox="1"/>
          <p:nvPr/>
        </p:nvSpPr>
        <p:spPr>
          <a:xfrm>
            <a:off x="4876800" y="6019800"/>
            <a:ext cx="2477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Recursive Bi-partitioning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3581400" y="35814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node capacitated graph partitioning problem is NP Complete.  </a:t>
            </a:r>
            <a:r>
              <a:rPr lang="en-US" sz="1600" dirty="0" smtClean="0">
                <a:solidFill>
                  <a:srgbClr val="0505CB"/>
                </a:solidFill>
              </a:rPr>
              <a:t>(Ferreira </a:t>
            </a:r>
            <a:r>
              <a:rPr lang="en-US" sz="1600" i="1" dirty="0" smtClean="0">
                <a:solidFill>
                  <a:srgbClr val="0505CB"/>
                </a:solidFill>
              </a:rPr>
              <a:t>et al.,</a:t>
            </a:r>
            <a:r>
              <a:rPr lang="en-US" sz="1600" dirty="0" smtClean="0">
                <a:solidFill>
                  <a:srgbClr val="0505CB"/>
                </a:solidFill>
              </a:rPr>
              <a:t>1998)</a:t>
            </a:r>
            <a:endParaRPr lang="en-US" sz="1600" dirty="0">
              <a:solidFill>
                <a:srgbClr val="0505CB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846220" y="6519446"/>
            <a:ext cx="44228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505CB"/>
                </a:solidFill>
              </a:rPr>
              <a:t>(</a:t>
            </a:r>
            <a:r>
              <a:rPr lang="en-US" sz="1600" dirty="0" err="1" smtClean="0">
                <a:solidFill>
                  <a:srgbClr val="0505CB"/>
                </a:solidFill>
              </a:rPr>
              <a:t>Fiduccia</a:t>
            </a:r>
            <a:r>
              <a:rPr lang="en-US" sz="1600" dirty="0" smtClean="0">
                <a:solidFill>
                  <a:srgbClr val="0505CB"/>
                </a:solidFill>
              </a:rPr>
              <a:t> and </a:t>
            </a:r>
            <a:r>
              <a:rPr lang="en-US" sz="1600" dirty="0" err="1" smtClean="0">
                <a:solidFill>
                  <a:srgbClr val="0505CB"/>
                </a:solidFill>
              </a:rPr>
              <a:t>Mattheyses</a:t>
            </a:r>
            <a:r>
              <a:rPr lang="en-US" sz="1600" dirty="0" smtClean="0">
                <a:solidFill>
                  <a:srgbClr val="0505CB"/>
                </a:solidFill>
              </a:rPr>
              <a:t>, 1982; Wang </a:t>
            </a:r>
            <a:r>
              <a:rPr lang="en-US" sz="1600" i="1" dirty="0" smtClean="0">
                <a:solidFill>
                  <a:srgbClr val="0505CB"/>
                </a:solidFill>
              </a:rPr>
              <a:t>et al.</a:t>
            </a:r>
            <a:r>
              <a:rPr lang="en-US" sz="1600" dirty="0" smtClean="0">
                <a:solidFill>
                  <a:srgbClr val="0505CB"/>
                </a:solidFill>
              </a:rPr>
              <a:t>, 2000)</a:t>
            </a:r>
            <a:endParaRPr lang="en-US" sz="1600" dirty="0">
              <a:solidFill>
                <a:srgbClr val="0505C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/>
      <p:bldP spid="316" grpId="0" animBg="1"/>
      <p:bldP spid="318" grpId="0" animBg="1"/>
      <p:bldP spid="320" grpId="0" animBg="1"/>
      <p:bldP spid="194" grpId="0" animBg="1"/>
      <p:bldP spid="195" grpId="0" animBg="1"/>
      <p:bldP spid="196" grpId="0" animBg="1"/>
      <p:bldP spid="189" grpId="0" animBg="1"/>
      <p:bldP spid="190" grpId="0" animBg="1"/>
      <p:bldP spid="191" grpId="0" animBg="1"/>
      <p:bldP spid="183" grpId="0" animBg="1"/>
      <p:bldP spid="184" grpId="0" animBg="1"/>
      <p:bldP spid="185" grpId="0" animBg="1"/>
      <p:bldP spid="177" grpId="0" animBg="1"/>
      <p:bldP spid="178" grpId="0" animBg="1"/>
      <p:bldP spid="179" grpId="0" animBg="1"/>
      <p:bldP spid="142" grpId="0"/>
      <p:bldP spid="144" grpId="0"/>
      <p:bldP spid="148" grpId="0"/>
      <p:bldP spid="150" grpId="0"/>
      <p:bldP spid="155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294" grpId="0"/>
      <p:bldP spid="167" grpId="0"/>
      <p:bldP spid="167" grpId="1"/>
      <p:bldP spid="1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Title 8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880" name="Group 879"/>
          <p:cNvGrpSpPr/>
          <p:nvPr/>
        </p:nvGrpSpPr>
        <p:grpSpPr>
          <a:xfrm>
            <a:off x="2286000" y="1143000"/>
            <a:ext cx="3494778" cy="4989731"/>
            <a:chOff x="2286000" y="1143000"/>
            <a:chExt cx="3494778" cy="4989731"/>
          </a:xfrm>
        </p:grpSpPr>
        <p:grpSp>
          <p:nvGrpSpPr>
            <p:cNvPr id="881" name="Group 192"/>
            <p:cNvGrpSpPr/>
            <p:nvPr/>
          </p:nvGrpSpPr>
          <p:grpSpPr>
            <a:xfrm>
              <a:off x="3810000" y="3429000"/>
              <a:ext cx="914400" cy="2233991"/>
              <a:chOff x="3810000" y="3429000"/>
              <a:chExt cx="914400" cy="2233991"/>
            </a:xfrm>
          </p:grpSpPr>
          <p:sp>
            <p:nvSpPr>
              <p:cNvPr id="915" name="TextBox 914"/>
              <p:cNvSpPr txBox="1"/>
              <p:nvPr/>
            </p:nvSpPr>
            <p:spPr>
              <a:xfrm>
                <a:off x="3965514" y="3430290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916" name="TextBox 915"/>
              <p:cNvSpPr txBox="1"/>
              <p:nvPr/>
            </p:nvSpPr>
            <p:spPr>
              <a:xfrm>
                <a:off x="3965514" y="3819039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917" name="TextBox 916"/>
              <p:cNvSpPr txBox="1"/>
              <p:nvPr/>
            </p:nvSpPr>
            <p:spPr>
              <a:xfrm>
                <a:off x="3965514" y="4207788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918" name="TextBox 917"/>
              <p:cNvSpPr txBox="1"/>
              <p:nvPr/>
            </p:nvSpPr>
            <p:spPr>
              <a:xfrm>
                <a:off x="3965514" y="4596537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</a:t>
                </a:r>
                <a:endParaRPr lang="en-US" dirty="0"/>
              </a:p>
            </p:txBody>
          </p:sp>
          <p:sp>
            <p:nvSpPr>
              <p:cNvPr id="919" name="TextBox 918"/>
              <p:cNvSpPr txBox="1"/>
              <p:nvPr/>
            </p:nvSpPr>
            <p:spPr>
              <a:xfrm>
                <a:off x="3965514" y="5024031"/>
                <a:ext cx="301686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920" name="TextBox 919"/>
              <p:cNvSpPr txBox="1"/>
              <p:nvPr/>
            </p:nvSpPr>
            <p:spPr>
              <a:xfrm>
                <a:off x="3810000" y="5293659"/>
                <a:ext cx="301686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921" name="TextBox 920"/>
              <p:cNvSpPr txBox="1"/>
              <p:nvPr/>
            </p:nvSpPr>
            <p:spPr>
              <a:xfrm>
                <a:off x="4422714" y="3429000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922" name="TextBox 921"/>
              <p:cNvSpPr txBox="1"/>
              <p:nvPr/>
            </p:nvSpPr>
            <p:spPr>
              <a:xfrm>
                <a:off x="4422714" y="3817749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US" dirty="0"/>
              </a:p>
            </p:txBody>
          </p:sp>
          <p:sp>
            <p:nvSpPr>
              <p:cNvPr id="923" name="TextBox 922"/>
              <p:cNvSpPr txBox="1"/>
              <p:nvPr/>
            </p:nvSpPr>
            <p:spPr>
              <a:xfrm>
                <a:off x="4422714" y="4206498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en-US" dirty="0"/>
              </a:p>
            </p:txBody>
          </p:sp>
          <p:sp>
            <p:nvSpPr>
              <p:cNvPr id="924" name="TextBox 923"/>
              <p:cNvSpPr txBox="1"/>
              <p:nvPr/>
            </p:nvSpPr>
            <p:spPr>
              <a:xfrm>
                <a:off x="4422714" y="4595247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</p:grpSp>
        <p:grpSp>
          <p:nvGrpSpPr>
            <p:cNvPr id="882" name="Group 193"/>
            <p:cNvGrpSpPr/>
            <p:nvPr/>
          </p:nvGrpSpPr>
          <p:grpSpPr>
            <a:xfrm>
              <a:off x="3355914" y="1143000"/>
              <a:ext cx="2054286" cy="2274332"/>
              <a:chOff x="3355914" y="1143000"/>
              <a:chExt cx="2054286" cy="2274332"/>
            </a:xfrm>
          </p:grpSpPr>
          <p:sp>
            <p:nvSpPr>
              <p:cNvPr id="887" name="Rounded Rectangle 886"/>
              <p:cNvSpPr/>
              <p:nvPr/>
            </p:nvSpPr>
            <p:spPr>
              <a:xfrm>
                <a:off x="3621969" y="2461646"/>
                <a:ext cx="1524000" cy="631557"/>
              </a:xfrm>
              <a:prstGeom prst="roundRect">
                <a:avLst/>
              </a:prstGeom>
              <a:solidFill>
                <a:srgbClr val="FFE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8" name="Rounded Rectangle 887"/>
              <p:cNvSpPr/>
              <p:nvPr/>
            </p:nvSpPr>
            <p:spPr>
              <a:xfrm>
                <a:off x="3621969" y="1469757"/>
                <a:ext cx="1524000" cy="640596"/>
              </a:xfrm>
              <a:prstGeom prst="roundRect">
                <a:avLst/>
              </a:prstGeom>
              <a:solidFill>
                <a:srgbClr val="FFE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9" name="Group 421"/>
              <p:cNvGrpSpPr/>
              <p:nvPr/>
            </p:nvGrpSpPr>
            <p:grpSpPr>
              <a:xfrm>
                <a:off x="3355914" y="1143000"/>
                <a:ext cx="2054286" cy="2274332"/>
                <a:chOff x="2743200" y="1219200"/>
                <a:chExt cx="2054286" cy="2274332"/>
              </a:xfrm>
            </p:grpSpPr>
            <p:grpSp>
              <p:nvGrpSpPr>
                <p:cNvPr id="890" name="Group 141"/>
                <p:cNvGrpSpPr/>
                <p:nvPr/>
              </p:nvGrpSpPr>
              <p:grpSpPr>
                <a:xfrm>
                  <a:off x="2743200" y="1219200"/>
                  <a:ext cx="2054286" cy="2274332"/>
                  <a:chOff x="914400" y="4038600"/>
                  <a:chExt cx="2054286" cy="2274332"/>
                </a:xfrm>
              </p:grpSpPr>
              <p:sp>
                <p:nvSpPr>
                  <p:cNvPr id="907" name="TextBox 906"/>
                  <p:cNvSpPr txBox="1"/>
                  <p:nvPr/>
                </p:nvSpPr>
                <p:spPr>
                  <a:xfrm>
                    <a:off x="1447800" y="4038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908" name="TextBox 907"/>
                  <p:cNvSpPr txBox="1"/>
                  <p:nvPr/>
                </p:nvSpPr>
                <p:spPr>
                  <a:xfrm>
                    <a:off x="2133600" y="4038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909" name="TextBox 908"/>
                  <p:cNvSpPr txBox="1"/>
                  <p:nvPr/>
                </p:nvSpPr>
                <p:spPr>
                  <a:xfrm>
                    <a:off x="2667000" y="4572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sp>
                <p:nvSpPr>
                  <p:cNvPr id="910" name="TextBox 909"/>
                  <p:cNvSpPr txBox="1"/>
                  <p:nvPr/>
                </p:nvSpPr>
                <p:spPr>
                  <a:xfrm>
                    <a:off x="2667000" y="5334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p:txBody>
              </p:sp>
              <p:sp>
                <p:nvSpPr>
                  <p:cNvPr id="911" name="TextBox 910"/>
                  <p:cNvSpPr txBox="1"/>
                  <p:nvPr/>
                </p:nvSpPr>
                <p:spPr>
                  <a:xfrm>
                    <a:off x="2057400" y="5943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912" name="TextBox 911"/>
                  <p:cNvSpPr txBox="1"/>
                  <p:nvPr/>
                </p:nvSpPr>
                <p:spPr>
                  <a:xfrm>
                    <a:off x="1524000" y="5943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13" name="TextBox 912"/>
                  <p:cNvSpPr txBox="1"/>
                  <p:nvPr/>
                </p:nvSpPr>
                <p:spPr>
                  <a:xfrm>
                    <a:off x="914400" y="5334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p:txBody>
              </p:sp>
              <p:sp>
                <p:nvSpPr>
                  <p:cNvPr id="914" name="TextBox 913"/>
                  <p:cNvSpPr txBox="1"/>
                  <p:nvPr/>
                </p:nvSpPr>
                <p:spPr>
                  <a:xfrm>
                    <a:off x="914400" y="46482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p:txBody>
              </p:sp>
            </p:grpSp>
            <p:grpSp>
              <p:nvGrpSpPr>
                <p:cNvPr id="891" name="Group 215"/>
                <p:cNvGrpSpPr/>
                <p:nvPr/>
              </p:nvGrpSpPr>
              <p:grpSpPr>
                <a:xfrm>
                  <a:off x="3048000" y="1600200"/>
                  <a:ext cx="1447800" cy="1524000"/>
                  <a:chOff x="4953000" y="4343400"/>
                  <a:chExt cx="1447800" cy="1524000"/>
                </a:xfrm>
              </p:grpSpPr>
              <p:sp>
                <p:nvSpPr>
                  <p:cNvPr id="899" name="Oval 898"/>
                  <p:cNvSpPr/>
                  <p:nvPr/>
                </p:nvSpPr>
                <p:spPr>
                  <a:xfrm>
                    <a:off x="5334000" y="4343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0" name="Oval 899"/>
                  <p:cNvSpPr/>
                  <p:nvPr/>
                </p:nvSpPr>
                <p:spPr>
                  <a:xfrm>
                    <a:off x="4953000" y="4724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1" name="Oval 900"/>
                  <p:cNvSpPr/>
                  <p:nvPr/>
                </p:nvSpPr>
                <p:spPr>
                  <a:xfrm flipV="1">
                    <a:off x="5334000" y="5715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2" name="Oval 901"/>
                  <p:cNvSpPr/>
                  <p:nvPr/>
                </p:nvSpPr>
                <p:spPr>
                  <a:xfrm flipV="1">
                    <a:off x="4953000" y="5334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3" name="Oval 902"/>
                  <p:cNvSpPr/>
                  <p:nvPr/>
                </p:nvSpPr>
                <p:spPr>
                  <a:xfrm flipH="1">
                    <a:off x="5867400" y="4343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4" name="Oval 903"/>
                  <p:cNvSpPr/>
                  <p:nvPr/>
                </p:nvSpPr>
                <p:spPr>
                  <a:xfrm flipH="1">
                    <a:off x="6248400" y="4724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5" name="Oval 904"/>
                  <p:cNvSpPr/>
                  <p:nvPr/>
                </p:nvSpPr>
                <p:spPr>
                  <a:xfrm flipH="1" flipV="1">
                    <a:off x="5867400" y="5715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6" name="Oval 905"/>
                  <p:cNvSpPr/>
                  <p:nvPr/>
                </p:nvSpPr>
                <p:spPr>
                  <a:xfrm flipH="1" flipV="1">
                    <a:off x="6248400" y="5334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892" name="Straight Connector 891"/>
                <p:cNvCxnSpPr>
                  <a:stCxn id="900" idx="7"/>
                  <a:endCxn id="899" idx="3"/>
                </p:cNvCxnSpPr>
                <p:nvPr/>
              </p:nvCxnSpPr>
              <p:spPr>
                <a:xfrm rot="5400000" flipH="1" flipV="1">
                  <a:off x="3178082" y="173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3" name="Straight Connector 892"/>
                <p:cNvCxnSpPr>
                  <a:stCxn id="902" idx="7"/>
                  <a:endCxn id="901" idx="3"/>
                </p:cNvCxnSpPr>
                <p:nvPr/>
              </p:nvCxnSpPr>
              <p:spPr>
                <a:xfrm rot="16200000" flipH="1">
                  <a:off x="3178082" y="27208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4" name="Straight Connector 893"/>
                <p:cNvCxnSpPr>
                  <a:stCxn id="903" idx="4"/>
                  <a:endCxn id="905" idx="4"/>
                </p:cNvCxnSpPr>
                <p:nvPr/>
              </p:nvCxnSpPr>
              <p:spPr>
                <a:xfrm rot="5400000">
                  <a:off x="3429000" y="2362200"/>
                  <a:ext cx="12192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5" name="Straight Connector 894"/>
                <p:cNvCxnSpPr>
                  <a:stCxn id="904" idx="7"/>
                  <a:endCxn id="903" idx="3"/>
                </p:cNvCxnSpPr>
                <p:nvPr/>
              </p:nvCxnSpPr>
              <p:spPr>
                <a:xfrm rot="16200000" flipV="1">
                  <a:off x="4092482" y="173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6" name="Straight Connector 895"/>
                <p:cNvCxnSpPr>
                  <a:stCxn id="905" idx="3"/>
                  <a:endCxn id="906" idx="7"/>
                </p:cNvCxnSpPr>
                <p:nvPr/>
              </p:nvCxnSpPr>
              <p:spPr>
                <a:xfrm rot="5400000" flipH="1" flipV="1">
                  <a:off x="4092482" y="27208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7" name="Straight Connector 896"/>
                <p:cNvCxnSpPr>
                  <a:stCxn id="899" idx="5"/>
                  <a:endCxn id="906" idx="5"/>
                </p:cNvCxnSpPr>
                <p:nvPr/>
              </p:nvCxnSpPr>
              <p:spPr>
                <a:xfrm rot="16200000" flipH="1">
                  <a:off x="3520982" y="17683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8" name="Straight Connector 897"/>
                <p:cNvCxnSpPr>
                  <a:stCxn id="899" idx="4"/>
                  <a:endCxn id="901" idx="4"/>
                </p:cNvCxnSpPr>
                <p:nvPr/>
              </p:nvCxnSpPr>
              <p:spPr>
                <a:xfrm rot="5400000">
                  <a:off x="2895600" y="2362200"/>
                  <a:ext cx="12192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83" name="TextBox 882"/>
            <p:cNvSpPr txBox="1"/>
            <p:nvPr/>
          </p:nvSpPr>
          <p:spPr>
            <a:xfrm>
              <a:off x="3657600" y="5522259"/>
              <a:ext cx="301686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884" name="TextBox 883"/>
            <p:cNvSpPr txBox="1"/>
            <p:nvPr/>
          </p:nvSpPr>
          <p:spPr>
            <a:xfrm>
              <a:off x="4422714" y="5486400"/>
              <a:ext cx="1358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</a:rPr>
                <a:t>11 I/O</a:t>
              </a:r>
            </a:p>
          </p:txBody>
        </p:sp>
        <p:sp>
          <p:nvSpPr>
            <p:cNvPr id="885" name="Right Arrow 884"/>
            <p:cNvSpPr/>
            <p:nvPr/>
          </p:nvSpPr>
          <p:spPr>
            <a:xfrm>
              <a:off x="2438400" y="2209800"/>
              <a:ext cx="762000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TextBox 885"/>
            <p:cNvSpPr txBox="1"/>
            <p:nvPr/>
          </p:nvSpPr>
          <p:spPr>
            <a:xfrm>
              <a:off x="2286000" y="2514600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Pruning by DFT</a:t>
              </a:r>
              <a:endParaRPr lang="en-US" dirty="0"/>
            </a:p>
          </p:txBody>
        </p:sp>
      </p:grpSp>
      <p:grpSp>
        <p:nvGrpSpPr>
          <p:cNvPr id="925" name="Group 924"/>
          <p:cNvGrpSpPr/>
          <p:nvPr/>
        </p:nvGrpSpPr>
        <p:grpSpPr>
          <a:xfrm>
            <a:off x="5257800" y="1152039"/>
            <a:ext cx="3276600" cy="4980692"/>
            <a:chOff x="5257800" y="1152039"/>
            <a:chExt cx="3276600" cy="4980692"/>
          </a:xfrm>
        </p:grpSpPr>
        <p:cxnSp>
          <p:nvCxnSpPr>
            <p:cNvPr id="926" name="Straight Connector 925"/>
            <p:cNvCxnSpPr/>
            <p:nvPr/>
          </p:nvCxnSpPr>
          <p:spPr>
            <a:xfrm rot="5400000">
              <a:off x="5487135" y="1714501"/>
              <a:ext cx="838201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7" name="Group 322"/>
            <p:cNvGrpSpPr/>
            <p:nvPr/>
          </p:nvGrpSpPr>
          <p:grpSpPr>
            <a:xfrm>
              <a:off x="5477361" y="1295401"/>
              <a:ext cx="866867" cy="934742"/>
              <a:chOff x="3249868" y="1752600"/>
              <a:chExt cx="2596666" cy="2379344"/>
            </a:xfrm>
          </p:grpSpPr>
          <p:grpSp>
            <p:nvGrpSpPr>
              <p:cNvPr id="970" name="Group 141"/>
              <p:cNvGrpSpPr/>
              <p:nvPr/>
            </p:nvGrpSpPr>
            <p:grpSpPr>
              <a:xfrm>
                <a:off x="3249868" y="1752600"/>
                <a:ext cx="2596666" cy="2379344"/>
                <a:chOff x="659068" y="4038600"/>
                <a:chExt cx="2596666" cy="2379344"/>
              </a:xfrm>
            </p:grpSpPr>
            <p:sp>
              <p:nvSpPr>
                <p:cNvPr id="987" name="TextBox 986"/>
                <p:cNvSpPr txBox="1"/>
                <p:nvPr/>
              </p:nvSpPr>
              <p:spPr>
                <a:xfrm>
                  <a:off x="1053198" y="4038600"/>
                  <a:ext cx="750034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1</a:t>
                  </a:r>
                  <a:endParaRPr lang="en-US" sz="1000" dirty="0"/>
                </a:p>
              </p:txBody>
            </p:sp>
            <p:sp>
              <p:nvSpPr>
                <p:cNvPr id="988" name="TextBox 987"/>
                <p:cNvSpPr txBox="1"/>
                <p:nvPr/>
              </p:nvSpPr>
              <p:spPr>
                <a:xfrm>
                  <a:off x="2133600" y="4038600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2</a:t>
                  </a:r>
                  <a:endParaRPr lang="en-US" sz="1000" dirty="0"/>
                </a:p>
              </p:txBody>
            </p:sp>
            <p:sp>
              <p:nvSpPr>
                <p:cNvPr id="989" name="TextBox 988"/>
                <p:cNvSpPr txBox="1"/>
                <p:nvPr/>
              </p:nvSpPr>
              <p:spPr>
                <a:xfrm>
                  <a:off x="2505701" y="4572000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3</a:t>
                  </a:r>
                  <a:endParaRPr lang="en-US" sz="1000" dirty="0"/>
                </a:p>
              </p:txBody>
            </p:sp>
            <p:sp>
              <p:nvSpPr>
                <p:cNvPr id="990" name="TextBox 989"/>
                <p:cNvSpPr txBox="1"/>
                <p:nvPr/>
              </p:nvSpPr>
              <p:spPr>
                <a:xfrm>
                  <a:off x="2458094" y="5331300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4</a:t>
                  </a:r>
                  <a:endParaRPr lang="en-US" sz="1000" dirty="0"/>
                </a:p>
              </p:txBody>
            </p:sp>
            <p:sp>
              <p:nvSpPr>
                <p:cNvPr id="991" name="TextBox 990"/>
                <p:cNvSpPr txBox="1"/>
                <p:nvPr/>
              </p:nvSpPr>
              <p:spPr>
                <a:xfrm>
                  <a:off x="2077093" y="5712301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5</a:t>
                  </a:r>
                  <a:endParaRPr lang="en-US" sz="1000" dirty="0"/>
                </a:p>
              </p:txBody>
            </p:sp>
            <p:sp>
              <p:nvSpPr>
                <p:cNvPr id="992" name="TextBox 991"/>
                <p:cNvSpPr txBox="1"/>
                <p:nvPr/>
              </p:nvSpPr>
              <p:spPr>
                <a:xfrm>
                  <a:off x="1063282" y="5791200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6</a:t>
                  </a:r>
                  <a:endParaRPr lang="en-US" sz="1000" dirty="0"/>
                </a:p>
              </p:txBody>
            </p:sp>
            <p:sp>
              <p:nvSpPr>
                <p:cNvPr id="993" name="TextBox 992"/>
                <p:cNvSpPr txBox="1"/>
                <p:nvPr/>
              </p:nvSpPr>
              <p:spPr>
                <a:xfrm>
                  <a:off x="682280" y="5334001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7</a:t>
                  </a:r>
                  <a:endParaRPr lang="en-US" sz="1000" dirty="0"/>
                </a:p>
              </p:txBody>
            </p:sp>
            <p:sp>
              <p:nvSpPr>
                <p:cNvPr id="994" name="TextBox 993"/>
                <p:cNvSpPr txBox="1"/>
                <p:nvPr/>
              </p:nvSpPr>
              <p:spPr>
                <a:xfrm>
                  <a:off x="659068" y="4648200"/>
                  <a:ext cx="750033" cy="6267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/>
                    <a:t>8</a:t>
                  </a:r>
                  <a:endParaRPr lang="en-US" sz="1000" dirty="0"/>
                </a:p>
              </p:txBody>
            </p:sp>
          </p:grpSp>
          <p:grpSp>
            <p:nvGrpSpPr>
              <p:cNvPr id="971" name="Group 215"/>
              <p:cNvGrpSpPr/>
              <p:nvPr/>
            </p:nvGrpSpPr>
            <p:grpSpPr>
              <a:xfrm>
                <a:off x="3810000" y="2133600"/>
                <a:ext cx="1447800" cy="1524000"/>
                <a:chOff x="4953000" y="4343400"/>
                <a:chExt cx="1447800" cy="1524000"/>
              </a:xfrm>
            </p:grpSpPr>
            <p:sp>
              <p:nvSpPr>
                <p:cNvPr id="979" name="Oval 978"/>
                <p:cNvSpPr/>
                <p:nvPr/>
              </p:nvSpPr>
              <p:spPr>
                <a:xfrm>
                  <a:off x="5334000" y="43434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0" name="Oval 979"/>
                <p:cNvSpPr/>
                <p:nvPr/>
              </p:nvSpPr>
              <p:spPr>
                <a:xfrm>
                  <a:off x="4953000" y="47244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1" name="Oval 980"/>
                <p:cNvSpPr/>
                <p:nvPr/>
              </p:nvSpPr>
              <p:spPr>
                <a:xfrm flipV="1">
                  <a:off x="5334000" y="57150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2" name="Oval 981"/>
                <p:cNvSpPr/>
                <p:nvPr/>
              </p:nvSpPr>
              <p:spPr>
                <a:xfrm flipV="1">
                  <a:off x="4953000" y="53340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3" name="Oval 982"/>
                <p:cNvSpPr/>
                <p:nvPr/>
              </p:nvSpPr>
              <p:spPr>
                <a:xfrm flipH="1">
                  <a:off x="5867400" y="43434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4" name="Oval 983"/>
                <p:cNvSpPr/>
                <p:nvPr/>
              </p:nvSpPr>
              <p:spPr>
                <a:xfrm flipH="1">
                  <a:off x="6248400" y="47244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5" name="Oval 984"/>
                <p:cNvSpPr/>
                <p:nvPr/>
              </p:nvSpPr>
              <p:spPr>
                <a:xfrm flipH="1" flipV="1">
                  <a:off x="5867400" y="57150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986" name="Oval 985"/>
                <p:cNvSpPr/>
                <p:nvPr/>
              </p:nvSpPr>
              <p:spPr>
                <a:xfrm flipH="1" flipV="1">
                  <a:off x="6248400" y="53340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</p:grpSp>
          <p:cxnSp>
            <p:nvCxnSpPr>
              <p:cNvPr id="972" name="Straight Connector 971"/>
              <p:cNvCxnSpPr>
                <a:stCxn id="980" idx="7"/>
                <a:endCxn id="979" idx="3"/>
              </p:cNvCxnSpPr>
              <p:nvPr/>
            </p:nvCxnSpPr>
            <p:spPr>
              <a:xfrm rot="5400000" flipH="1" flipV="1">
                <a:off x="3940082" y="2263682"/>
                <a:ext cx="273236" cy="273236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3" name="Straight Connector 972"/>
              <p:cNvCxnSpPr>
                <a:stCxn id="982" idx="7"/>
                <a:endCxn id="981" idx="3"/>
              </p:cNvCxnSpPr>
              <p:nvPr/>
            </p:nvCxnSpPr>
            <p:spPr>
              <a:xfrm rot="16200000" flipH="1">
                <a:off x="3940082" y="3254282"/>
                <a:ext cx="273236" cy="273236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4" name="Straight Connector 973"/>
              <p:cNvCxnSpPr>
                <a:stCxn id="979" idx="4"/>
                <a:endCxn id="981" idx="4"/>
              </p:cNvCxnSpPr>
              <p:nvPr/>
            </p:nvCxnSpPr>
            <p:spPr>
              <a:xfrm rot="5400000">
                <a:off x="3657600" y="2895600"/>
                <a:ext cx="1219200" cy="0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5" name="Straight Connector 974"/>
              <p:cNvCxnSpPr>
                <a:stCxn id="983" idx="4"/>
                <a:endCxn id="985" idx="4"/>
              </p:cNvCxnSpPr>
              <p:nvPr/>
            </p:nvCxnSpPr>
            <p:spPr>
              <a:xfrm rot="5400000">
                <a:off x="4191000" y="2895600"/>
                <a:ext cx="1219200" cy="0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6" name="Straight Connector 975"/>
              <p:cNvCxnSpPr>
                <a:stCxn id="984" idx="7"/>
                <a:endCxn id="983" idx="3"/>
              </p:cNvCxnSpPr>
              <p:nvPr/>
            </p:nvCxnSpPr>
            <p:spPr>
              <a:xfrm rot="16200000" flipV="1">
                <a:off x="4854482" y="2263682"/>
                <a:ext cx="273236" cy="273236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7" name="Straight Connector 976"/>
              <p:cNvCxnSpPr>
                <a:stCxn id="985" idx="3"/>
                <a:endCxn id="986" idx="7"/>
              </p:cNvCxnSpPr>
              <p:nvPr/>
            </p:nvCxnSpPr>
            <p:spPr>
              <a:xfrm rot="5400000" flipH="1" flipV="1">
                <a:off x="4854482" y="3254282"/>
                <a:ext cx="273236" cy="273236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8" name="Straight Connector 977"/>
              <p:cNvCxnSpPr>
                <a:stCxn id="979" idx="5"/>
                <a:endCxn id="985" idx="4"/>
              </p:cNvCxnSpPr>
              <p:nvPr/>
            </p:nvCxnSpPr>
            <p:spPr>
              <a:xfrm rot="16200000" flipH="1">
                <a:off x="3940082" y="2644682"/>
                <a:ext cx="1241518" cy="479518"/>
              </a:xfrm>
              <a:prstGeom prst="line">
                <a:avLst/>
              </a:prstGeom>
              <a:solidFill>
                <a:srgbClr val="7030A0"/>
              </a:solidFill>
              <a:ln w="158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8" name="Group 484"/>
            <p:cNvGrpSpPr/>
            <p:nvPr/>
          </p:nvGrpSpPr>
          <p:grpSpPr>
            <a:xfrm>
              <a:off x="6480114" y="1152039"/>
              <a:ext cx="2054286" cy="2274332"/>
              <a:chOff x="5105400" y="1295400"/>
              <a:chExt cx="2054286" cy="2274332"/>
            </a:xfrm>
          </p:grpSpPr>
          <p:sp>
            <p:nvSpPr>
              <p:cNvPr id="942" name="Rounded Rectangle 941"/>
              <p:cNvSpPr/>
              <p:nvPr/>
            </p:nvSpPr>
            <p:spPr>
              <a:xfrm rot="16200000">
                <a:off x="5755035" y="2118103"/>
                <a:ext cx="1676400" cy="640596"/>
              </a:xfrm>
              <a:prstGeom prst="roundRect">
                <a:avLst/>
              </a:prstGeom>
              <a:solidFill>
                <a:srgbClr val="FFE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3" name="Rounded Rectangle 942"/>
              <p:cNvSpPr/>
              <p:nvPr/>
            </p:nvSpPr>
            <p:spPr>
              <a:xfrm rot="16200000">
                <a:off x="4839345" y="2118102"/>
                <a:ext cx="1676400" cy="640596"/>
              </a:xfrm>
              <a:prstGeom prst="roundRect">
                <a:avLst/>
              </a:prstGeom>
              <a:solidFill>
                <a:srgbClr val="FFE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44" name="Group 421"/>
              <p:cNvGrpSpPr/>
              <p:nvPr/>
            </p:nvGrpSpPr>
            <p:grpSpPr>
              <a:xfrm>
                <a:off x="5105400" y="1295400"/>
                <a:ext cx="2054286" cy="2274332"/>
                <a:chOff x="2743200" y="1219200"/>
                <a:chExt cx="2054286" cy="2274332"/>
              </a:xfrm>
            </p:grpSpPr>
            <p:grpSp>
              <p:nvGrpSpPr>
                <p:cNvPr id="945" name="Group 141"/>
                <p:cNvGrpSpPr/>
                <p:nvPr/>
              </p:nvGrpSpPr>
              <p:grpSpPr>
                <a:xfrm>
                  <a:off x="2743200" y="1219200"/>
                  <a:ext cx="2054286" cy="2274332"/>
                  <a:chOff x="914400" y="4038600"/>
                  <a:chExt cx="2054286" cy="2274332"/>
                </a:xfrm>
              </p:grpSpPr>
              <p:sp>
                <p:nvSpPr>
                  <p:cNvPr id="962" name="TextBox 961"/>
                  <p:cNvSpPr txBox="1"/>
                  <p:nvPr/>
                </p:nvSpPr>
                <p:spPr>
                  <a:xfrm>
                    <a:off x="1447800" y="4038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963" name="TextBox 962"/>
                  <p:cNvSpPr txBox="1"/>
                  <p:nvPr/>
                </p:nvSpPr>
                <p:spPr>
                  <a:xfrm>
                    <a:off x="2133600" y="4038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964" name="TextBox 963"/>
                  <p:cNvSpPr txBox="1"/>
                  <p:nvPr/>
                </p:nvSpPr>
                <p:spPr>
                  <a:xfrm>
                    <a:off x="2667000" y="4572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sp>
                <p:nvSpPr>
                  <p:cNvPr id="965" name="TextBox 964"/>
                  <p:cNvSpPr txBox="1"/>
                  <p:nvPr/>
                </p:nvSpPr>
                <p:spPr>
                  <a:xfrm>
                    <a:off x="2667000" y="5334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p:txBody>
              </p:sp>
              <p:sp>
                <p:nvSpPr>
                  <p:cNvPr id="966" name="TextBox 965"/>
                  <p:cNvSpPr txBox="1"/>
                  <p:nvPr/>
                </p:nvSpPr>
                <p:spPr>
                  <a:xfrm>
                    <a:off x="2057400" y="5943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967" name="TextBox 966"/>
                  <p:cNvSpPr txBox="1"/>
                  <p:nvPr/>
                </p:nvSpPr>
                <p:spPr>
                  <a:xfrm>
                    <a:off x="1524000" y="59436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68" name="TextBox 967"/>
                  <p:cNvSpPr txBox="1"/>
                  <p:nvPr/>
                </p:nvSpPr>
                <p:spPr>
                  <a:xfrm>
                    <a:off x="914400" y="53340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p:txBody>
              </p:sp>
              <p:sp>
                <p:nvSpPr>
                  <p:cNvPr id="969" name="TextBox 968"/>
                  <p:cNvSpPr txBox="1"/>
                  <p:nvPr/>
                </p:nvSpPr>
                <p:spPr>
                  <a:xfrm>
                    <a:off x="914400" y="4648200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p:txBody>
              </p:sp>
            </p:grpSp>
            <p:grpSp>
              <p:nvGrpSpPr>
                <p:cNvPr id="946" name="Group 215"/>
                <p:cNvGrpSpPr/>
                <p:nvPr/>
              </p:nvGrpSpPr>
              <p:grpSpPr>
                <a:xfrm>
                  <a:off x="3048000" y="1600200"/>
                  <a:ext cx="1447800" cy="1524000"/>
                  <a:chOff x="4953000" y="4343400"/>
                  <a:chExt cx="1447800" cy="1524000"/>
                </a:xfrm>
              </p:grpSpPr>
              <p:sp>
                <p:nvSpPr>
                  <p:cNvPr id="954" name="Oval 953"/>
                  <p:cNvSpPr/>
                  <p:nvPr/>
                </p:nvSpPr>
                <p:spPr>
                  <a:xfrm>
                    <a:off x="5334000" y="4343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5" name="Oval 954"/>
                  <p:cNvSpPr/>
                  <p:nvPr/>
                </p:nvSpPr>
                <p:spPr>
                  <a:xfrm>
                    <a:off x="4953000" y="4724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6" name="Oval 955"/>
                  <p:cNvSpPr/>
                  <p:nvPr/>
                </p:nvSpPr>
                <p:spPr>
                  <a:xfrm flipV="1">
                    <a:off x="5334000" y="5715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7" name="Oval 956"/>
                  <p:cNvSpPr/>
                  <p:nvPr/>
                </p:nvSpPr>
                <p:spPr>
                  <a:xfrm flipV="1">
                    <a:off x="4953000" y="5334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8" name="Oval 957"/>
                  <p:cNvSpPr/>
                  <p:nvPr/>
                </p:nvSpPr>
                <p:spPr>
                  <a:xfrm flipH="1">
                    <a:off x="5867400" y="4343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9" name="Oval 958"/>
                  <p:cNvSpPr/>
                  <p:nvPr/>
                </p:nvSpPr>
                <p:spPr>
                  <a:xfrm flipH="1">
                    <a:off x="6248400" y="47244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0" name="Oval 959"/>
                  <p:cNvSpPr/>
                  <p:nvPr/>
                </p:nvSpPr>
                <p:spPr>
                  <a:xfrm flipH="1" flipV="1">
                    <a:off x="5867400" y="5715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1" name="Oval 960"/>
                  <p:cNvSpPr/>
                  <p:nvPr/>
                </p:nvSpPr>
                <p:spPr>
                  <a:xfrm flipH="1" flipV="1">
                    <a:off x="6248400" y="5334000"/>
                    <a:ext cx="152400" cy="152400"/>
                  </a:xfrm>
                  <a:prstGeom prst="ellipse">
                    <a:avLst/>
                  </a:prstGeom>
                  <a:solidFill>
                    <a:srgbClr val="7030A0"/>
                  </a:solidFill>
                  <a:ln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947" name="Straight Connector 946"/>
                <p:cNvCxnSpPr>
                  <a:stCxn id="955" idx="7"/>
                  <a:endCxn id="954" idx="3"/>
                </p:cNvCxnSpPr>
                <p:nvPr/>
              </p:nvCxnSpPr>
              <p:spPr>
                <a:xfrm rot="5400000" flipH="1" flipV="1">
                  <a:off x="3178082" y="173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8" name="Straight Connector 947"/>
                <p:cNvCxnSpPr>
                  <a:stCxn id="957" idx="7"/>
                  <a:endCxn id="956" idx="3"/>
                </p:cNvCxnSpPr>
                <p:nvPr/>
              </p:nvCxnSpPr>
              <p:spPr>
                <a:xfrm rot="16200000" flipH="1">
                  <a:off x="3178082" y="27208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9" name="Straight Connector 948"/>
                <p:cNvCxnSpPr>
                  <a:stCxn id="958" idx="4"/>
                  <a:endCxn id="960" idx="4"/>
                </p:cNvCxnSpPr>
                <p:nvPr/>
              </p:nvCxnSpPr>
              <p:spPr>
                <a:xfrm rot="5400000">
                  <a:off x="3429000" y="2362200"/>
                  <a:ext cx="12192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0" name="Straight Connector 949"/>
                <p:cNvCxnSpPr>
                  <a:stCxn id="959" idx="7"/>
                  <a:endCxn id="958" idx="3"/>
                </p:cNvCxnSpPr>
                <p:nvPr/>
              </p:nvCxnSpPr>
              <p:spPr>
                <a:xfrm rot="16200000" flipV="1">
                  <a:off x="4092482" y="173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1" name="Straight Connector 950"/>
                <p:cNvCxnSpPr>
                  <a:stCxn id="960" idx="3"/>
                  <a:endCxn id="961" idx="7"/>
                </p:cNvCxnSpPr>
                <p:nvPr/>
              </p:nvCxnSpPr>
              <p:spPr>
                <a:xfrm rot="5400000" flipH="1" flipV="1">
                  <a:off x="4092482" y="27208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2" name="Straight Connector 951"/>
                <p:cNvCxnSpPr>
                  <a:stCxn id="954" idx="5"/>
                  <a:endCxn id="961" idx="5"/>
                </p:cNvCxnSpPr>
                <p:nvPr/>
              </p:nvCxnSpPr>
              <p:spPr>
                <a:xfrm rot="16200000" flipH="1">
                  <a:off x="3520982" y="17683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3" name="Straight Connector 952"/>
                <p:cNvCxnSpPr>
                  <a:stCxn id="954" idx="4"/>
                  <a:endCxn id="956" idx="4"/>
                </p:cNvCxnSpPr>
                <p:nvPr/>
              </p:nvCxnSpPr>
              <p:spPr>
                <a:xfrm rot="5400000">
                  <a:off x="2895600" y="2362200"/>
                  <a:ext cx="12192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29" name="Group 499"/>
            <p:cNvGrpSpPr/>
            <p:nvPr/>
          </p:nvGrpSpPr>
          <p:grpSpPr>
            <a:xfrm>
              <a:off x="7165914" y="3429000"/>
              <a:ext cx="758886" cy="1964363"/>
              <a:chOff x="533400" y="3429000"/>
              <a:chExt cx="758886" cy="1964363"/>
            </a:xfrm>
          </p:grpSpPr>
          <p:sp>
            <p:nvSpPr>
              <p:cNvPr id="933" name="TextBox 932"/>
              <p:cNvSpPr txBox="1"/>
              <p:nvPr/>
            </p:nvSpPr>
            <p:spPr>
              <a:xfrm>
                <a:off x="533400" y="3430290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934" name="TextBox 933"/>
              <p:cNvSpPr txBox="1"/>
              <p:nvPr/>
            </p:nvSpPr>
            <p:spPr>
              <a:xfrm>
                <a:off x="533400" y="3819039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en-US" dirty="0"/>
              </a:p>
            </p:txBody>
          </p:sp>
          <p:sp>
            <p:nvSpPr>
              <p:cNvPr id="935" name="TextBox 934"/>
              <p:cNvSpPr txBox="1"/>
              <p:nvPr/>
            </p:nvSpPr>
            <p:spPr>
              <a:xfrm>
                <a:off x="533400" y="4207788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en-US" dirty="0"/>
              </a:p>
            </p:txBody>
          </p:sp>
          <p:sp>
            <p:nvSpPr>
              <p:cNvPr id="936" name="TextBox 935"/>
              <p:cNvSpPr txBox="1"/>
              <p:nvPr/>
            </p:nvSpPr>
            <p:spPr>
              <a:xfrm>
                <a:off x="533400" y="4596537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8</a:t>
                </a:r>
                <a:endParaRPr lang="en-US" dirty="0"/>
              </a:p>
            </p:txBody>
          </p:sp>
          <p:sp>
            <p:nvSpPr>
              <p:cNvPr id="937" name="TextBox 936"/>
              <p:cNvSpPr txBox="1"/>
              <p:nvPr/>
            </p:nvSpPr>
            <p:spPr>
              <a:xfrm>
                <a:off x="533400" y="5024031"/>
                <a:ext cx="301686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  <p:sp>
            <p:nvSpPr>
              <p:cNvPr id="938" name="TextBox 937"/>
              <p:cNvSpPr txBox="1"/>
              <p:nvPr/>
            </p:nvSpPr>
            <p:spPr>
              <a:xfrm>
                <a:off x="990600" y="3429000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939" name="TextBox 938"/>
              <p:cNvSpPr txBox="1"/>
              <p:nvPr/>
            </p:nvSpPr>
            <p:spPr>
              <a:xfrm>
                <a:off x="990600" y="3817749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940" name="TextBox 939"/>
              <p:cNvSpPr txBox="1"/>
              <p:nvPr/>
            </p:nvSpPr>
            <p:spPr>
              <a:xfrm>
                <a:off x="990600" y="4206498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941" name="TextBox 940"/>
              <p:cNvSpPr txBox="1"/>
              <p:nvPr/>
            </p:nvSpPr>
            <p:spPr>
              <a:xfrm>
                <a:off x="990600" y="4595247"/>
                <a:ext cx="301686" cy="3693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en-US" dirty="0"/>
              </a:p>
            </p:txBody>
          </p:sp>
        </p:grpSp>
        <p:sp>
          <p:nvSpPr>
            <p:cNvPr id="930" name="TextBox 929"/>
            <p:cNvSpPr txBox="1"/>
            <p:nvPr/>
          </p:nvSpPr>
          <p:spPr>
            <a:xfrm>
              <a:off x="7162800" y="5486400"/>
              <a:ext cx="11240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00B050"/>
                  </a:solidFill>
                </a:rPr>
                <a:t>9 I/O</a:t>
              </a:r>
            </a:p>
          </p:txBody>
        </p:sp>
        <p:sp>
          <p:nvSpPr>
            <p:cNvPr id="931" name="Right Arrow 930"/>
            <p:cNvSpPr/>
            <p:nvPr/>
          </p:nvSpPr>
          <p:spPr>
            <a:xfrm>
              <a:off x="5562600" y="2209800"/>
              <a:ext cx="762000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TextBox 931"/>
            <p:cNvSpPr txBox="1"/>
            <p:nvPr/>
          </p:nvSpPr>
          <p:spPr>
            <a:xfrm>
              <a:off x="5257800" y="24384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Min-cut Partitioning</a:t>
              </a:r>
              <a:endParaRPr lang="en-US" dirty="0"/>
            </a:p>
          </p:txBody>
        </p:sp>
      </p:grpSp>
      <p:grpSp>
        <p:nvGrpSpPr>
          <p:cNvPr id="995" name="Group 994"/>
          <p:cNvGrpSpPr/>
          <p:nvPr/>
        </p:nvGrpSpPr>
        <p:grpSpPr>
          <a:xfrm>
            <a:off x="457200" y="3408382"/>
            <a:ext cx="1216086" cy="2675950"/>
            <a:chOff x="457200" y="3408382"/>
            <a:chExt cx="1216086" cy="2675950"/>
          </a:xfrm>
        </p:grpSpPr>
        <p:sp>
          <p:nvSpPr>
            <p:cNvPr id="996" name="TextBox 995"/>
            <p:cNvSpPr txBox="1"/>
            <p:nvPr/>
          </p:nvSpPr>
          <p:spPr>
            <a:xfrm>
              <a:off x="914400" y="3409672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97" name="TextBox 996"/>
            <p:cNvSpPr txBox="1"/>
            <p:nvPr/>
          </p:nvSpPr>
          <p:spPr>
            <a:xfrm>
              <a:off x="914400" y="3798421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998" name="TextBox 997"/>
            <p:cNvSpPr txBox="1"/>
            <p:nvPr/>
          </p:nvSpPr>
          <p:spPr>
            <a:xfrm>
              <a:off x="914400" y="4187170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999" name="TextBox 998"/>
            <p:cNvSpPr txBox="1"/>
            <p:nvPr/>
          </p:nvSpPr>
          <p:spPr>
            <a:xfrm>
              <a:off x="914400" y="4575919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000" name="TextBox 999"/>
            <p:cNvSpPr txBox="1"/>
            <p:nvPr/>
          </p:nvSpPr>
          <p:spPr>
            <a:xfrm>
              <a:off x="914400" y="5003413"/>
              <a:ext cx="301686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001" name="TextBox 1000"/>
            <p:cNvSpPr txBox="1"/>
            <p:nvPr/>
          </p:nvSpPr>
          <p:spPr>
            <a:xfrm>
              <a:off x="762000" y="5257800"/>
              <a:ext cx="301686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002" name="TextBox 1001"/>
            <p:cNvSpPr txBox="1"/>
            <p:nvPr/>
          </p:nvSpPr>
          <p:spPr>
            <a:xfrm>
              <a:off x="609600" y="5486400"/>
              <a:ext cx="301686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003" name="TextBox 1002"/>
            <p:cNvSpPr txBox="1"/>
            <p:nvPr/>
          </p:nvSpPr>
          <p:spPr>
            <a:xfrm>
              <a:off x="457200" y="5715000"/>
              <a:ext cx="301686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004" name="TextBox 1003"/>
            <p:cNvSpPr txBox="1"/>
            <p:nvPr/>
          </p:nvSpPr>
          <p:spPr>
            <a:xfrm>
              <a:off x="1371600" y="3408382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005" name="TextBox 1004"/>
            <p:cNvSpPr txBox="1"/>
            <p:nvPr/>
          </p:nvSpPr>
          <p:spPr>
            <a:xfrm>
              <a:off x="1371600" y="3797131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1006" name="TextBox 1005"/>
            <p:cNvSpPr txBox="1"/>
            <p:nvPr/>
          </p:nvSpPr>
          <p:spPr>
            <a:xfrm>
              <a:off x="1371600" y="4185880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007" name="TextBox 1006"/>
            <p:cNvSpPr txBox="1"/>
            <p:nvPr/>
          </p:nvSpPr>
          <p:spPr>
            <a:xfrm>
              <a:off x="1371600" y="4574629"/>
              <a:ext cx="301686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1008" name="Group 1007"/>
          <p:cNvGrpSpPr/>
          <p:nvPr/>
        </p:nvGrpSpPr>
        <p:grpSpPr>
          <a:xfrm>
            <a:off x="304800" y="1143000"/>
            <a:ext cx="3270312" cy="5523131"/>
            <a:chOff x="304800" y="1143000"/>
            <a:chExt cx="3270312" cy="5523131"/>
          </a:xfrm>
        </p:grpSpPr>
        <p:grpSp>
          <p:nvGrpSpPr>
            <p:cNvPr id="1009" name="Group 304"/>
            <p:cNvGrpSpPr/>
            <p:nvPr/>
          </p:nvGrpSpPr>
          <p:grpSpPr>
            <a:xfrm>
              <a:off x="304800" y="1143000"/>
              <a:ext cx="2001333" cy="2045732"/>
              <a:chOff x="914400" y="4114800"/>
              <a:chExt cx="2001333" cy="2045732"/>
            </a:xfrm>
          </p:grpSpPr>
          <p:grpSp>
            <p:nvGrpSpPr>
              <p:cNvPr id="1015" name="Group 140"/>
              <p:cNvGrpSpPr/>
              <p:nvPr/>
            </p:nvGrpSpPr>
            <p:grpSpPr>
              <a:xfrm>
                <a:off x="914400" y="4114800"/>
                <a:ext cx="2001333" cy="2045732"/>
                <a:chOff x="914400" y="4114800"/>
                <a:chExt cx="2001333" cy="2045732"/>
              </a:xfrm>
            </p:grpSpPr>
            <p:sp>
              <p:nvSpPr>
                <p:cNvPr id="1053" name="TextBox 5"/>
                <p:cNvSpPr txBox="1"/>
                <p:nvPr/>
              </p:nvSpPr>
              <p:spPr>
                <a:xfrm>
                  <a:off x="1447800" y="41148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1054" name="TextBox 6"/>
                <p:cNvSpPr txBox="1"/>
                <p:nvPr/>
              </p:nvSpPr>
              <p:spPr>
                <a:xfrm>
                  <a:off x="2133600" y="41148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055" name="TextBox 7"/>
                <p:cNvSpPr txBox="1"/>
                <p:nvPr/>
              </p:nvSpPr>
              <p:spPr>
                <a:xfrm>
                  <a:off x="2598549" y="45720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1056" name="TextBox 8"/>
                <p:cNvSpPr txBox="1"/>
                <p:nvPr/>
              </p:nvSpPr>
              <p:spPr>
                <a:xfrm>
                  <a:off x="2614047" y="53340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1057" name="TextBox 9"/>
                <p:cNvSpPr txBox="1"/>
                <p:nvPr/>
              </p:nvSpPr>
              <p:spPr>
                <a:xfrm>
                  <a:off x="2209800" y="57912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5</a:t>
                  </a:r>
                  <a:endParaRPr lang="en-US" dirty="0"/>
                </a:p>
              </p:txBody>
            </p:sp>
            <p:sp>
              <p:nvSpPr>
                <p:cNvPr id="1058" name="TextBox 10"/>
                <p:cNvSpPr txBox="1"/>
                <p:nvPr/>
              </p:nvSpPr>
              <p:spPr>
                <a:xfrm>
                  <a:off x="1363851" y="57912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6</a:t>
                  </a:r>
                  <a:endParaRPr lang="en-US" dirty="0"/>
                </a:p>
              </p:txBody>
            </p:sp>
            <p:sp>
              <p:nvSpPr>
                <p:cNvPr id="1059" name="TextBox 11"/>
                <p:cNvSpPr txBox="1"/>
                <p:nvPr/>
              </p:nvSpPr>
              <p:spPr>
                <a:xfrm>
                  <a:off x="914400" y="53340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7</a:t>
                  </a:r>
                  <a:endParaRPr lang="en-US" dirty="0"/>
                </a:p>
              </p:txBody>
            </p:sp>
            <p:sp>
              <p:nvSpPr>
                <p:cNvPr id="1060" name="TextBox 12"/>
                <p:cNvSpPr txBox="1"/>
                <p:nvPr/>
              </p:nvSpPr>
              <p:spPr>
                <a:xfrm>
                  <a:off x="914400" y="464820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8</a:t>
                  </a:r>
                  <a:endParaRPr lang="en-US" dirty="0"/>
                </a:p>
              </p:txBody>
            </p:sp>
          </p:grpSp>
          <p:grpSp>
            <p:nvGrpSpPr>
              <p:cNvPr id="1016" name="Group 139"/>
              <p:cNvGrpSpPr/>
              <p:nvPr/>
            </p:nvGrpSpPr>
            <p:grpSpPr>
              <a:xfrm>
                <a:off x="1219200" y="4419600"/>
                <a:ext cx="1447800" cy="1524000"/>
                <a:chOff x="1219200" y="4419600"/>
                <a:chExt cx="1447800" cy="1524000"/>
              </a:xfrm>
            </p:grpSpPr>
            <p:sp>
              <p:nvSpPr>
                <p:cNvPr id="1017" name="Oval 1016"/>
                <p:cNvSpPr/>
                <p:nvPr/>
              </p:nvSpPr>
              <p:spPr>
                <a:xfrm>
                  <a:off x="1600200" y="44196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8" name="Oval 1017"/>
                <p:cNvSpPr/>
                <p:nvPr/>
              </p:nvSpPr>
              <p:spPr>
                <a:xfrm>
                  <a:off x="1219200" y="48006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19" name="Straight Connector 48"/>
                <p:cNvCxnSpPr>
                  <a:stCxn id="1018" idx="7"/>
                  <a:endCxn id="1017" idx="3"/>
                </p:cNvCxnSpPr>
                <p:nvPr/>
              </p:nvCxnSpPr>
              <p:spPr>
                <a:xfrm rot="5400000" flipH="1" flipV="1">
                  <a:off x="1349282" y="45496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0" name="Oval 1019"/>
                <p:cNvSpPr/>
                <p:nvPr/>
              </p:nvSpPr>
              <p:spPr>
                <a:xfrm flipV="1">
                  <a:off x="1600200" y="57912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1" name="Oval 1020"/>
                <p:cNvSpPr/>
                <p:nvPr/>
              </p:nvSpPr>
              <p:spPr>
                <a:xfrm flipV="1">
                  <a:off x="1219200" y="54102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2" name="Straight Connector 1021"/>
                <p:cNvCxnSpPr>
                  <a:stCxn id="1021" idx="7"/>
                  <a:endCxn id="1020" idx="3"/>
                </p:cNvCxnSpPr>
                <p:nvPr/>
              </p:nvCxnSpPr>
              <p:spPr>
                <a:xfrm rot="16200000" flipH="1">
                  <a:off x="1349282" y="554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3" name="Straight Connector 1022"/>
                <p:cNvCxnSpPr>
                  <a:stCxn id="1018" idx="4"/>
                  <a:endCxn id="1021" idx="4"/>
                </p:cNvCxnSpPr>
                <p:nvPr/>
              </p:nvCxnSpPr>
              <p:spPr>
                <a:xfrm rot="5400000">
                  <a:off x="1066800" y="5181600"/>
                  <a:ext cx="4572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4" name="Straight Connector 1023"/>
                <p:cNvCxnSpPr>
                  <a:stCxn id="1017" idx="4"/>
                  <a:endCxn id="1020" idx="4"/>
                </p:cNvCxnSpPr>
                <p:nvPr/>
              </p:nvCxnSpPr>
              <p:spPr>
                <a:xfrm rot="5400000">
                  <a:off x="1066800" y="5181600"/>
                  <a:ext cx="12192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5" name="Straight Connector 1024"/>
                <p:cNvCxnSpPr>
                  <a:stCxn id="1018" idx="5"/>
                  <a:endCxn id="1020" idx="4"/>
                </p:cNvCxnSpPr>
                <p:nvPr/>
              </p:nvCxnSpPr>
              <p:spPr>
                <a:xfrm rot="16200000" flipH="1">
                  <a:off x="1082582" y="5197382"/>
                  <a:ext cx="860518" cy="327118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6" name="Straight Connector 1025"/>
                <p:cNvCxnSpPr>
                  <a:stCxn id="1021" idx="5"/>
                  <a:endCxn id="1017" idx="4"/>
                </p:cNvCxnSpPr>
                <p:nvPr/>
              </p:nvCxnSpPr>
              <p:spPr>
                <a:xfrm rot="5400000" flipH="1" flipV="1">
                  <a:off x="1082582" y="4838700"/>
                  <a:ext cx="860518" cy="327118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7" name="Oval 1026"/>
                <p:cNvSpPr/>
                <p:nvPr/>
              </p:nvSpPr>
              <p:spPr>
                <a:xfrm flipH="1">
                  <a:off x="2133600" y="44196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8" name="Oval 1027"/>
                <p:cNvSpPr/>
                <p:nvPr/>
              </p:nvSpPr>
              <p:spPr>
                <a:xfrm flipH="1">
                  <a:off x="2514600" y="48006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9" name="Straight Connector 1028"/>
                <p:cNvCxnSpPr>
                  <a:stCxn id="1028" idx="7"/>
                  <a:endCxn id="1027" idx="3"/>
                </p:cNvCxnSpPr>
                <p:nvPr/>
              </p:nvCxnSpPr>
              <p:spPr>
                <a:xfrm rot="16200000" flipV="1">
                  <a:off x="2263682" y="45496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0" name="Oval 1029"/>
                <p:cNvSpPr/>
                <p:nvPr/>
              </p:nvSpPr>
              <p:spPr>
                <a:xfrm flipH="1" flipV="1">
                  <a:off x="2133600" y="57912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1" name="Oval 1030"/>
                <p:cNvSpPr/>
                <p:nvPr/>
              </p:nvSpPr>
              <p:spPr>
                <a:xfrm flipH="1" flipV="1">
                  <a:off x="2514600" y="5410200"/>
                  <a:ext cx="152400" cy="152400"/>
                </a:xfrm>
                <a:prstGeom prst="ellipse">
                  <a:avLst/>
                </a:prstGeom>
                <a:solidFill>
                  <a:srgbClr val="7030A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32" name="Straight Connector 1031"/>
                <p:cNvCxnSpPr>
                  <a:stCxn id="1031" idx="7"/>
                  <a:endCxn id="1030" idx="3"/>
                </p:cNvCxnSpPr>
                <p:nvPr/>
              </p:nvCxnSpPr>
              <p:spPr>
                <a:xfrm rot="5400000">
                  <a:off x="2263682" y="5540282"/>
                  <a:ext cx="273236" cy="2732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3" name="Straight Connector 1032"/>
                <p:cNvCxnSpPr>
                  <a:stCxn id="1028" idx="4"/>
                  <a:endCxn id="1031" idx="4"/>
                </p:cNvCxnSpPr>
                <p:nvPr/>
              </p:nvCxnSpPr>
              <p:spPr>
                <a:xfrm rot="16200000" flipH="1">
                  <a:off x="2362200" y="5181600"/>
                  <a:ext cx="4572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4" name="Straight Connector 1033"/>
                <p:cNvCxnSpPr>
                  <a:stCxn id="1027" idx="4"/>
                  <a:endCxn id="1030" idx="4"/>
                </p:cNvCxnSpPr>
                <p:nvPr/>
              </p:nvCxnSpPr>
              <p:spPr>
                <a:xfrm rot="16200000" flipH="1">
                  <a:off x="1600200" y="5181600"/>
                  <a:ext cx="1219200" cy="0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5" name="Straight Connector 1034"/>
                <p:cNvCxnSpPr>
                  <a:stCxn id="1028" idx="5"/>
                  <a:endCxn id="1030" idx="4"/>
                </p:cNvCxnSpPr>
                <p:nvPr/>
              </p:nvCxnSpPr>
              <p:spPr>
                <a:xfrm rot="5400000">
                  <a:off x="1943100" y="5197382"/>
                  <a:ext cx="860518" cy="327118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6" name="Straight Connector 1035"/>
                <p:cNvCxnSpPr>
                  <a:stCxn id="1031" idx="5"/>
                  <a:endCxn id="1027" idx="4"/>
                </p:cNvCxnSpPr>
                <p:nvPr/>
              </p:nvCxnSpPr>
              <p:spPr>
                <a:xfrm rot="16200000" flipV="1">
                  <a:off x="1943100" y="4838700"/>
                  <a:ext cx="860518" cy="327118"/>
                </a:xfrm>
                <a:prstGeom prst="line">
                  <a:avLst/>
                </a:prstGeom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Straight Connector 1036"/>
                <p:cNvCxnSpPr>
                  <a:stCxn id="1017" idx="6"/>
                  <a:endCxn id="1027" idx="6"/>
                </p:cNvCxnSpPr>
                <p:nvPr/>
              </p:nvCxnSpPr>
              <p:spPr>
                <a:xfrm>
                  <a:off x="1752600" y="4495800"/>
                  <a:ext cx="3810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Straight Connector 91"/>
                <p:cNvCxnSpPr>
                  <a:stCxn id="1020" idx="6"/>
                  <a:endCxn id="1030" idx="6"/>
                </p:cNvCxnSpPr>
                <p:nvPr/>
              </p:nvCxnSpPr>
              <p:spPr>
                <a:xfrm>
                  <a:off x="1752600" y="5867400"/>
                  <a:ext cx="3810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Straight Connector 1038"/>
                <p:cNvCxnSpPr>
                  <a:stCxn id="1018" idx="6"/>
                  <a:endCxn id="1028" idx="6"/>
                </p:cNvCxnSpPr>
                <p:nvPr/>
              </p:nvCxnSpPr>
              <p:spPr>
                <a:xfrm>
                  <a:off x="1371600" y="4876800"/>
                  <a:ext cx="11430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Straight Connector 1039"/>
                <p:cNvCxnSpPr>
                  <a:stCxn id="1021" idx="6"/>
                  <a:endCxn id="1031" idx="6"/>
                </p:cNvCxnSpPr>
                <p:nvPr/>
              </p:nvCxnSpPr>
              <p:spPr>
                <a:xfrm>
                  <a:off x="1371600" y="5486400"/>
                  <a:ext cx="1143000" cy="0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Straight Connector 1040"/>
                <p:cNvCxnSpPr>
                  <a:stCxn id="1021" idx="5"/>
                  <a:endCxn id="1028" idx="6"/>
                </p:cNvCxnSpPr>
                <p:nvPr/>
              </p:nvCxnSpPr>
              <p:spPr>
                <a:xfrm rot="5400000" flipH="1" flipV="1">
                  <a:off x="1654082" y="4572000"/>
                  <a:ext cx="555718" cy="11653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2" name="Straight Connector 1041"/>
                <p:cNvCxnSpPr>
                  <a:stCxn id="1018" idx="6"/>
                  <a:endCxn id="1031" idx="5"/>
                </p:cNvCxnSpPr>
                <p:nvPr/>
              </p:nvCxnSpPr>
              <p:spPr>
                <a:xfrm>
                  <a:off x="1371600" y="4876800"/>
                  <a:ext cx="1165318" cy="5557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3" name="Straight Connector 1042"/>
                <p:cNvCxnSpPr>
                  <a:stCxn id="1017" idx="5"/>
                  <a:endCxn id="1030" idx="5"/>
                </p:cNvCxnSpPr>
                <p:nvPr/>
              </p:nvCxnSpPr>
              <p:spPr>
                <a:xfrm rot="16200000" flipH="1">
                  <a:off x="1311182" y="4968782"/>
                  <a:ext cx="1263836" cy="425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4" name="Straight Connector 1043"/>
                <p:cNvCxnSpPr>
                  <a:stCxn id="1020" idx="5"/>
                  <a:endCxn id="1027" idx="5"/>
                </p:cNvCxnSpPr>
                <p:nvPr/>
              </p:nvCxnSpPr>
              <p:spPr>
                <a:xfrm rot="5400000" flipH="1" flipV="1">
                  <a:off x="1311182" y="4968782"/>
                  <a:ext cx="1263836" cy="425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5" name="Straight Connector 1044"/>
                <p:cNvCxnSpPr>
                  <a:stCxn id="1018" idx="5"/>
                  <a:endCxn id="1030" idx="5"/>
                </p:cNvCxnSpPr>
                <p:nvPr/>
              </p:nvCxnSpPr>
              <p:spPr>
                <a:xfrm rot="16200000" flipH="1">
                  <a:off x="1311182" y="49687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6" name="Straight Connector 1045"/>
                <p:cNvCxnSpPr>
                  <a:stCxn id="1021" idx="6"/>
                  <a:endCxn id="1030" idx="5"/>
                </p:cNvCxnSpPr>
                <p:nvPr/>
              </p:nvCxnSpPr>
              <p:spPr>
                <a:xfrm>
                  <a:off x="1371600" y="5486400"/>
                  <a:ext cx="784318" cy="3271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7" name="Straight Connector 1046"/>
                <p:cNvCxnSpPr>
                  <a:stCxn id="1018" idx="6"/>
                  <a:endCxn id="1027" idx="5"/>
                </p:cNvCxnSpPr>
                <p:nvPr/>
              </p:nvCxnSpPr>
              <p:spPr>
                <a:xfrm flipV="1">
                  <a:off x="1371600" y="4549682"/>
                  <a:ext cx="784318" cy="3271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8" name="Straight Connector 1047"/>
                <p:cNvCxnSpPr>
                  <a:stCxn id="1017" idx="5"/>
                  <a:endCxn id="1031" idx="5"/>
                </p:cNvCxnSpPr>
                <p:nvPr/>
              </p:nvCxnSpPr>
              <p:spPr>
                <a:xfrm rot="16200000" flipH="1">
                  <a:off x="1692182" y="45877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9" name="Straight Connector 1048"/>
                <p:cNvCxnSpPr>
                  <a:stCxn id="1017" idx="5"/>
                  <a:endCxn id="1028" idx="6"/>
                </p:cNvCxnSpPr>
                <p:nvPr/>
              </p:nvCxnSpPr>
              <p:spPr>
                <a:xfrm rot="16200000" flipH="1">
                  <a:off x="1958882" y="4321082"/>
                  <a:ext cx="327118" cy="7843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0" name="Straight Connector 1049"/>
                <p:cNvCxnSpPr>
                  <a:stCxn id="1021" idx="5"/>
                  <a:endCxn id="1027" idx="5"/>
                </p:cNvCxnSpPr>
                <p:nvPr/>
              </p:nvCxnSpPr>
              <p:spPr>
                <a:xfrm rot="5400000" flipH="1" flipV="1">
                  <a:off x="1311182" y="45877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1" name="Straight Connector 1050"/>
                <p:cNvCxnSpPr>
                  <a:stCxn id="1031" idx="6"/>
                  <a:endCxn id="1020" idx="5"/>
                </p:cNvCxnSpPr>
                <p:nvPr/>
              </p:nvCxnSpPr>
              <p:spPr>
                <a:xfrm rot="10800000" flipV="1">
                  <a:off x="1730282" y="5486400"/>
                  <a:ext cx="784318" cy="327118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2" name="Straight Connector 136"/>
                <p:cNvCxnSpPr>
                  <a:stCxn id="1028" idx="5"/>
                  <a:endCxn id="1020" idx="5"/>
                </p:cNvCxnSpPr>
                <p:nvPr/>
              </p:nvCxnSpPr>
              <p:spPr>
                <a:xfrm rot="5400000">
                  <a:off x="1692182" y="4968782"/>
                  <a:ext cx="882836" cy="806636"/>
                </a:xfrm>
                <a:prstGeom prst="line">
                  <a:avLst/>
                </a:prstGeom>
                <a:solidFill>
                  <a:srgbClr val="7030A0"/>
                </a:solidFill>
                <a:ln w="158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10" name="TextBox 1009"/>
            <p:cNvSpPr txBox="1"/>
            <p:nvPr/>
          </p:nvSpPr>
          <p:spPr>
            <a:xfrm>
              <a:off x="1447800" y="6019800"/>
              <a:ext cx="1358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</a:rPr>
                <a:t>12 I/O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  <p:sp>
          <p:nvSpPr>
            <p:cNvPr id="1011" name="Right Brace 1010"/>
            <p:cNvSpPr/>
            <p:nvPr/>
          </p:nvSpPr>
          <p:spPr>
            <a:xfrm>
              <a:off x="1752600" y="3429000"/>
              <a:ext cx="381000" cy="152400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2" name="TextBox 1011"/>
            <p:cNvSpPr txBox="1"/>
            <p:nvPr/>
          </p:nvSpPr>
          <p:spPr>
            <a:xfrm>
              <a:off x="2119392" y="4015353"/>
              <a:ext cx="1455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Cached Batch</a:t>
              </a:r>
              <a:endParaRPr lang="en-US" dirty="0"/>
            </a:p>
          </p:txBody>
        </p:sp>
        <p:sp>
          <p:nvSpPr>
            <p:cNvPr id="1013" name="TextBox 1012"/>
            <p:cNvSpPr txBox="1"/>
            <p:nvPr/>
          </p:nvSpPr>
          <p:spPr>
            <a:xfrm>
              <a:off x="1143000" y="510540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Comparisons in this order</a:t>
              </a:r>
              <a:endParaRPr lang="en-US" dirty="0"/>
            </a:p>
          </p:txBody>
        </p:sp>
        <p:cxnSp>
          <p:nvCxnSpPr>
            <p:cNvPr id="1014" name="Straight Arrow Connector 1013"/>
            <p:cNvCxnSpPr/>
            <p:nvPr/>
          </p:nvCxnSpPr>
          <p:spPr>
            <a:xfrm rot="5400000" flipH="1" flipV="1">
              <a:off x="680991" y="5470385"/>
              <a:ext cx="723900" cy="531812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1" name="TextBox 1060"/>
          <p:cNvSpPr txBox="1"/>
          <p:nvPr/>
        </p:nvSpPr>
        <p:spPr>
          <a:xfrm>
            <a:off x="2438400" y="1295400"/>
            <a:ext cx="6705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505CB"/>
                </a:solidFill>
              </a:rPr>
              <a:t>8 Signals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505CB"/>
                </a:solidFill>
              </a:rPr>
              <a:t>5 signals can fit in the memory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505CB"/>
                </a:solidFill>
              </a:rPr>
              <a:t>Maximum Batch size is 4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505CB"/>
                </a:solidFill>
              </a:rPr>
              <a:t>1 swap slot</a:t>
            </a:r>
            <a:endParaRPr lang="en-US" sz="3200" dirty="0">
              <a:solidFill>
                <a:srgbClr val="0505CB"/>
              </a:solidFill>
            </a:endParaRPr>
          </a:p>
        </p:txBody>
      </p:sp>
      <p:sp>
        <p:nvSpPr>
          <p:cNvPr id="1062" name="TextBox 1061"/>
          <p:cNvSpPr txBox="1"/>
          <p:nvPr/>
        </p:nvSpPr>
        <p:spPr>
          <a:xfrm>
            <a:off x="0" y="2895600"/>
            <a:ext cx="779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</a:t>
            </a:r>
          </a:p>
          <a:p>
            <a:r>
              <a:rPr lang="en-US" dirty="0" smtClean="0"/>
              <a:t>Loads </a:t>
            </a:r>
            <a:endParaRPr lang="en-US" dirty="0"/>
          </a:p>
        </p:txBody>
      </p:sp>
      <p:cxnSp>
        <p:nvCxnSpPr>
          <p:cNvPr id="1063" name="Straight Arrow Connector 1062"/>
          <p:cNvCxnSpPr>
            <a:stCxn id="1062" idx="3"/>
            <a:endCxn id="996" idx="0"/>
          </p:cNvCxnSpPr>
          <p:nvPr/>
        </p:nvCxnSpPr>
        <p:spPr>
          <a:xfrm>
            <a:off x="779381" y="3218766"/>
            <a:ext cx="285862" cy="190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Straight Arrow Connector 1063"/>
          <p:cNvCxnSpPr>
            <a:stCxn id="1062" idx="3"/>
            <a:endCxn id="1004" idx="0"/>
          </p:cNvCxnSpPr>
          <p:nvPr/>
        </p:nvCxnSpPr>
        <p:spPr>
          <a:xfrm>
            <a:off x="779381" y="3218766"/>
            <a:ext cx="743062" cy="189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I/O Cost</a:t>
            </a:r>
          </a:p>
          <a:p>
            <a:pPr lvl="1"/>
            <a:r>
              <a:rPr lang="en-US" dirty="0" smtClean="0"/>
              <a:t>Threshold Correlation Matrix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Reducing CPU Cost by</a:t>
            </a:r>
          </a:p>
          <a:p>
            <a:pPr lvl="1"/>
            <a:r>
              <a:rPr lang="el-GR" dirty="0" smtClean="0">
                <a:solidFill>
                  <a:srgbClr val="FFC000"/>
                </a:solidFill>
              </a:rPr>
              <a:t>ϵ </a:t>
            </a:r>
            <a:r>
              <a:rPr lang="en-US" dirty="0" smtClean="0">
                <a:solidFill>
                  <a:srgbClr val="FFC000"/>
                </a:solidFill>
              </a:rPr>
              <a:t>- Approximate Correlation Matrix (1)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Boolean Correlation Matrix (2)</a:t>
            </a:r>
          </a:p>
          <a:p>
            <a:r>
              <a:rPr lang="en-US" dirty="0" smtClean="0"/>
              <a:t>Extensions</a:t>
            </a:r>
          </a:p>
          <a:p>
            <a:r>
              <a:rPr lang="en-US" dirty="0" smtClean="0"/>
              <a:t>Evaluation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99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ϵ </a:t>
            </a:r>
            <a:r>
              <a:rPr lang="en-US" dirty="0" smtClean="0"/>
              <a:t>- Approximate Correlation(1)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419600"/>
            <a:ext cx="82296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Result:</a:t>
            </a:r>
            <a:r>
              <a:rPr lang="en-US" dirty="0" smtClean="0"/>
              <a:t> given </a:t>
            </a:r>
            <a:r>
              <a:rPr lang="el-GR" dirty="0" smtClean="0"/>
              <a:t>ϵ</a:t>
            </a:r>
            <a:r>
              <a:rPr lang="en-US" dirty="0" smtClean="0"/>
              <a:t>, compute k </a:t>
            </a:r>
          </a:p>
          <a:p>
            <a:r>
              <a:rPr lang="en-US" dirty="0" smtClean="0"/>
              <a:t>Smooth Signal </a:t>
            </a:r>
            <a:r>
              <a:rPr lang="en-US" dirty="0" smtClean="0">
                <a:sym typeface="Wingdings"/>
              </a:rPr>
              <a:t></a:t>
            </a:r>
            <a:r>
              <a:rPr lang="en-US" sz="2800" dirty="0" smtClean="0"/>
              <a:t> k is small for small </a:t>
            </a:r>
            <a:r>
              <a:rPr lang="el-GR" sz="2800" dirty="0" smtClean="0"/>
              <a:t>ϵ</a:t>
            </a:r>
            <a:endParaRPr lang="en-US" sz="2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1828800"/>
            <a:ext cx="1905000" cy="609600"/>
            <a:chOff x="251798" y="1981200"/>
            <a:chExt cx="4444027" cy="3457575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66725" y="1981200"/>
              <a:ext cx="4133850" cy="32575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66725" y="1981200"/>
              <a:ext cx="41338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466725" y="5238750"/>
              <a:ext cx="41338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4600575" y="1981200"/>
              <a:ext cx="0" cy="3257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66725" y="1981200"/>
              <a:ext cx="0" cy="3257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V="1">
              <a:off x="4667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667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8150" y="5267325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flipV="1">
              <a:off x="86677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86677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V="1">
              <a:off x="12668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2668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71575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V="1">
              <a:off x="16764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6764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V="1">
              <a:off x="207645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07645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81200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 flipV="1">
              <a:off x="24765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4765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V="1">
              <a:off x="288607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>
              <a:off x="288607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2790825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 flipV="1">
              <a:off x="32861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861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7"/>
            <p:cNvSpPr>
              <a:spLocks noChangeShapeType="1"/>
            </p:cNvSpPr>
            <p:nvPr/>
          </p:nvSpPr>
          <p:spPr bwMode="auto">
            <a:xfrm flipV="1">
              <a:off x="36957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8"/>
            <p:cNvSpPr>
              <a:spLocks noChangeShapeType="1"/>
            </p:cNvSpPr>
            <p:nvPr/>
          </p:nvSpPr>
          <p:spPr bwMode="auto">
            <a:xfrm>
              <a:off x="36957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3600450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40"/>
            <p:cNvSpPr>
              <a:spLocks noChangeShapeType="1"/>
            </p:cNvSpPr>
            <p:nvPr/>
          </p:nvSpPr>
          <p:spPr bwMode="auto">
            <a:xfrm flipV="1">
              <a:off x="409575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41"/>
            <p:cNvSpPr>
              <a:spLocks noChangeShapeType="1"/>
            </p:cNvSpPr>
            <p:nvPr/>
          </p:nvSpPr>
          <p:spPr bwMode="auto">
            <a:xfrm>
              <a:off x="409575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43"/>
            <p:cNvSpPr>
              <a:spLocks noChangeShapeType="1"/>
            </p:cNvSpPr>
            <p:nvPr/>
          </p:nvSpPr>
          <p:spPr bwMode="auto">
            <a:xfrm flipV="1">
              <a:off x="44958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44"/>
            <p:cNvSpPr>
              <a:spLocks noChangeShapeType="1"/>
            </p:cNvSpPr>
            <p:nvPr/>
          </p:nvSpPr>
          <p:spPr bwMode="auto">
            <a:xfrm>
              <a:off x="44958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4362450" y="5267325"/>
              <a:ext cx="33337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46"/>
            <p:cNvSpPr>
              <a:spLocks noChangeShapeType="1"/>
            </p:cNvSpPr>
            <p:nvPr/>
          </p:nvSpPr>
          <p:spPr bwMode="auto">
            <a:xfrm>
              <a:off x="466725" y="52387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7"/>
            <p:cNvSpPr>
              <a:spLocks noChangeShapeType="1"/>
            </p:cNvSpPr>
            <p:nvPr/>
          </p:nvSpPr>
          <p:spPr bwMode="auto">
            <a:xfrm flipH="1">
              <a:off x="4552950" y="52387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>
              <a:off x="466725" y="49053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50"/>
            <p:cNvSpPr>
              <a:spLocks noChangeShapeType="1"/>
            </p:cNvSpPr>
            <p:nvPr/>
          </p:nvSpPr>
          <p:spPr bwMode="auto">
            <a:xfrm flipH="1">
              <a:off x="4552950" y="49053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1"/>
            <p:cNvSpPr>
              <a:spLocks noChangeArrowheads="1"/>
            </p:cNvSpPr>
            <p:nvPr/>
          </p:nvSpPr>
          <p:spPr bwMode="auto">
            <a:xfrm>
              <a:off x="251798" y="4695840"/>
              <a:ext cx="171450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466725" y="458152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4552950" y="458152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>
              <a:off x="466725" y="42576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6"/>
            <p:cNvSpPr>
              <a:spLocks noChangeShapeType="1"/>
            </p:cNvSpPr>
            <p:nvPr/>
          </p:nvSpPr>
          <p:spPr bwMode="auto">
            <a:xfrm flipH="1">
              <a:off x="4552950" y="42576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57"/>
            <p:cNvSpPr>
              <a:spLocks noChangeArrowheads="1"/>
            </p:cNvSpPr>
            <p:nvPr/>
          </p:nvSpPr>
          <p:spPr bwMode="auto">
            <a:xfrm>
              <a:off x="251798" y="4048137"/>
              <a:ext cx="171450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58"/>
            <p:cNvSpPr>
              <a:spLocks noChangeShapeType="1"/>
            </p:cNvSpPr>
            <p:nvPr/>
          </p:nvSpPr>
          <p:spPr bwMode="auto">
            <a:xfrm>
              <a:off x="466725" y="393382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auto">
            <a:xfrm flipH="1">
              <a:off x="4552950" y="393382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61"/>
            <p:cNvSpPr>
              <a:spLocks noChangeShapeType="1"/>
            </p:cNvSpPr>
            <p:nvPr/>
          </p:nvSpPr>
          <p:spPr bwMode="auto">
            <a:xfrm>
              <a:off x="466725" y="36099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62"/>
            <p:cNvSpPr>
              <a:spLocks noChangeShapeType="1"/>
            </p:cNvSpPr>
            <p:nvPr/>
          </p:nvSpPr>
          <p:spPr bwMode="auto">
            <a:xfrm flipH="1">
              <a:off x="4552950" y="36099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63"/>
            <p:cNvSpPr>
              <a:spLocks noChangeArrowheads="1"/>
            </p:cNvSpPr>
            <p:nvPr/>
          </p:nvSpPr>
          <p:spPr bwMode="auto">
            <a:xfrm>
              <a:off x="289898" y="3400439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Line 64"/>
            <p:cNvSpPr>
              <a:spLocks noChangeShapeType="1"/>
            </p:cNvSpPr>
            <p:nvPr/>
          </p:nvSpPr>
          <p:spPr bwMode="auto">
            <a:xfrm>
              <a:off x="466725" y="32766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5"/>
            <p:cNvSpPr>
              <a:spLocks noChangeShapeType="1"/>
            </p:cNvSpPr>
            <p:nvPr/>
          </p:nvSpPr>
          <p:spPr bwMode="auto">
            <a:xfrm flipH="1">
              <a:off x="4552950" y="32766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67"/>
            <p:cNvSpPr>
              <a:spLocks noChangeShapeType="1"/>
            </p:cNvSpPr>
            <p:nvPr/>
          </p:nvSpPr>
          <p:spPr bwMode="auto">
            <a:xfrm>
              <a:off x="466725" y="29527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68"/>
            <p:cNvSpPr>
              <a:spLocks noChangeShapeType="1"/>
            </p:cNvSpPr>
            <p:nvPr/>
          </p:nvSpPr>
          <p:spPr bwMode="auto">
            <a:xfrm flipH="1">
              <a:off x="4552950" y="29527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69"/>
            <p:cNvSpPr>
              <a:spLocks noChangeArrowheads="1"/>
            </p:cNvSpPr>
            <p:nvPr/>
          </p:nvSpPr>
          <p:spPr bwMode="auto">
            <a:xfrm>
              <a:off x="289898" y="2743213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70"/>
            <p:cNvSpPr>
              <a:spLocks noChangeShapeType="1"/>
            </p:cNvSpPr>
            <p:nvPr/>
          </p:nvSpPr>
          <p:spPr bwMode="auto">
            <a:xfrm>
              <a:off x="466725" y="26289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71"/>
            <p:cNvSpPr>
              <a:spLocks noChangeShapeType="1"/>
            </p:cNvSpPr>
            <p:nvPr/>
          </p:nvSpPr>
          <p:spPr bwMode="auto">
            <a:xfrm flipH="1">
              <a:off x="4552950" y="26289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73"/>
            <p:cNvSpPr>
              <a:spLocks noChangeShapeType="1"/>
            </p:cNvSpPr>
            <p:nvPr/>
          </p:nvSpPr>
          <p:spPr bwMode="auto">
            <a:xfrm>
              <a:off x="466725" y="23050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74"/>
            <p:cNvSpPr>
              <a:spLocks noChangeShapeType="1"/>
            </p:cNvSpPr>
            <p:nvPr/>
          </p:nvSpPr>
          <p:spPr bwMode="auto">
            <a:xfrm flipH="1">
              <a:off x="4552950" y="23050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75"/>
            <p:cNvSpPr>
              <a:spLocks noChangeArrowheads="1"/>
            </p:cNvSpPr>
            <p:nvPr/>
          </p:nvSpPr>
          <p:spPr bwMode="auto">
            <a:xfrm>
              <a:off x="289898" y="2095515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76"/>
            <p:cNvSpPr>
              <a:spLocks noChangeShapeType="1"/>
            </p:cNvSpPr>
            <p:nvPr/>
          </p:nvSpPr>
          <p:spPr bwMode="auto">
            <a:xfrm>
              <a:off x="466725" y="19812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77"/>
            <p:cNvSpPr>
              <a:spLocks noChangeShapeType="1"/>
            </p:cNvSpPr>
            <p:nvPr/>
          </p:nvSpPr>
          <p:spPr bwMode="auto">
            <a:xfrm flipH="1">
              <a:off x="4552950" y="19812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66725" y="3267075"/>
              <a:ext cx="542925" cy="1704975"/>
            </a:xfrm>
            <a:custGeom>
              <a:avLst/>
              <a:gdLst>
                <a:gd name="T0" fmla="*/ 6 w 342"/>
                <a:gd name="T1" fmla="*/ 846 h 1074"/>
                <a:gd name="T2" fmla="*/ 12 w 342"/>
                <a:gd name="T3" fmla="*/ 888 h 1074"/>
                <a:gd name="T4" fmla="*/ 18 w 342"/>
                <a:gd name="T5" fmla="*/ 798 h 1074"/>
                <a:gd name="T6" fmla="*/ 30 w 342"/>
                <a:gd name="T7" fmla="*/ 810 h 1074"/>
                <a:gd name="T8" fmla="*/ 36 w 342"/>
                <a:gd name="T9" fmla="*/ 828 h 1074"/>
                <a:gd name="T10" fmla="*/ 42 w 342"/>
                <a:gd name="T11" fmla="*/ 900 h 1074"/>
                <a:gd name="T12" fmla="*/ 54 w 342"/>
                <a:gd name="T13" fmla="*/ 1050 h 1074"/>
                <a:gd name="T14" fmla="*/ 66 w 342"/>
                <a:gd name="T15" fmla="*/ 1008 h 1074"/>
                <a:gd name="T16" fmla="*/ 72 w 342"/>
                <a:gd name="T17" fmla="*/ 1026 h 1074"/>
                <a:gd name="T18" fmla="*/ 78 w 342"/>
                <a:gd name="T19" fmla="*/ 942 h 1074"/>
                <a:gd name="T20" fmla="*/ 84 w 342"/>
                <a:gd name="T21" fmla="*/ 948 h 1074"/>
                <a:gd name="T22" fmla="*/ 96 w 342"/>
                <a:gd name="T23" fmla="*/ 732 h 1074"/>
                <a:gd name="T24" fmla="*/ 102 w 342"/>
                <a:gd name="T25" fmla="*/ 852 h 1074"/>
                <a:gd name="T26" fmla="*/ 114 w 342"/>
                <a:gd name="T27" fmla="*/ 792 h 1074"/>
                <a:gd name="T28" fmla="*/ 120 w 342"/>
                <a:gd name="T29" fmla="*/ 720 h 1074"/>
                <a:gd name="T30" fmla="*/ 126 w 342"/>
                <a:gd name="T31" fmla="*/ 792 h 1074"/>
                <a:gd name="T32" fmla="*/ 132 w 342"/>
                <a:gd name="T33" fmla="*/ 780 h 1074"/>
                <a:gd name="T34" fmla="*/ 144 w 342"/>
                <a:gd name="T35" fmla="*/ 852 h 1074"/>
                <a:gd name="T36" fmla="*/ 150 w 342"/>
                <a:gd name="T37" fmla="*/ 678 h 1074"/>
                <a:gd name="T38" fmla="*/ 156 w 342"/>
                <a:gd name="T39" fmla="*/ 480 h 1074"/>
                <a:gd name="T40" fmla="*/ 168 w 342"/>
                <a:gd name="T41" fmla="*/ 414 h 1074"/>
                <a:gd name="T42" fmla="*/ 174 w 342"/>
                <a:gd name="T43" fmla="*/ 402 h 1074"/>
                <a:gd name="T44" fmla="*/ 186 w 342"/>
                <a:gd name="T45" fmla="*/ 354 h 1074"/>
                <a:gd name="T46" fmla="*/ 192 w 342"/>
                <a:gd name="T47" fmla="*/ 294 h 1074"/>
                <a:gd name="T48" fmla="*/ 198 w 342"/>
                <a:gd name="T49" fmla="*/ 288 h 1074"/>
                <a:gd name="T50" fmla="*/ 210 w 342"/>
                <a:gd name="T51" fmla="*/ 444 h 1074"/>
                <a:gd name="T52" fmla="*/ 216 w 342"/>
                <a:gd name="T53" fmla="*/ 258 h 1074"/>
                <a:gd name="T54" fmla="*/ 222 w 342"/>
                <a:gd name="T55" fmla="*/ 114 h 1074"/>
                <a:gd name="T56" fmla="*/ 234 w 342"/>
                <a:gd name="T57" fmla="*/ 72 h 1074"/>
                <a:gd name="T58" fmla="*/ 240 w 342"/>
                <a:gd name="T59" fmla="*/ 0 h 1074"/>
                <a:gd name="T60" fmla="*/ 246 w 342"/>
                <a:gd name="T61" fmla="*/ 96 h 1074"/>
                <a:gd name="T62" fmla="*/ 258 w 342"/>
                <a:gd name="T63" fmla="*/ 114 h 1074"/>
                <a:gd name="T64" fmla="*/ 264 w 342"/>
                <a:gd name="T65" fmla="*/ 246 h 1074"/>
                <a:gd name="T66" fmla="*/ 276 w 342"/>
                <a:gd name="T67" fmla="*/ 420 h 1074"/>
                <a:gd name="T68" fmla="*/ 282 w 342"/>
                <a:gd name="T69" fmla="*/ 462 h 1074"/>
                <a:gd name="T70" fmla="*/ 294 w 342"/>
                <a:gd name="T71" fmla="*/ 402 h 1074"/>
                <a:gd name="T72" fmla="*/ 300 w 342"/>
                <a:gd name="T73" fmla="*/ 342 h 1074"/>
                <a:gd name="T74" fmla="*/ 306 w 342"/>
                <a:gd name="T75" fmla="*/ 186 h 1074"/>
                <a:gd name="T76" fmla="*/ 312 w 342"/>
                <a:gd name="T77" fmla="*/ 150 h 1074"/>
                <a:gd name="T78" fmla="*/ 324 w 342"/>
                <a:gd name="T79" fmla="*/ 252 h 1074"/>
                <a:gd name="T80" fmla="*/ 330 w 342"/>
                <a:gd name="T81" fmla="*/ 276 h 1074"/>
                <a:gd name="T82" fmla="*/ 336 w 342"/>
                <a:gd name="T83" fmla="*/ 23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2" h="1074">
                  <a:moveTo>
                    <a:pt x="0" y="972"/>
                  </a:moveTo>
                  <a:lnTo>
                    <a:pt x="0" y="936"/>
                  </a:lnTo>
                  <a:lnTo>
                    <a:pt x="6" y="846"/>
                  </a:lnTo>
                  <a:lnTo>
                    <a:pt x="6" y="864"/>
                  </a:lnTo>
                  <a:lnTo>
                    <a:pt x="12" y="804"/>
                  </a:lnTo>
                  <a:lnTo>
                    <a:pt x="12" y="888"/>
                  </a:lnTo>
                  <a:lnTo>
                    <a:pt x="12" y="858"/>
                  </a:lnTo>
                  <a:lnTo>
                    <a:pt x="18" y="846"/>
                  </a:lnTo>
                  <a:lnTo>
                    <a:pt x="18" y="798"/>
                  </a:lnTo>
                  <a:lnTo>
                    <a:pt x="24" y="798"/>
                  </a:lnTo>
                  <a:lnTo>
                    <a:pt x="24" y="786"/>
                  </a:lnTo>
                  <a:lnTo>
                    <a:pt x="30" y="810"/>
                  </a:lnTo>
                  <a:lnTo>
                    <a:pt x="30" y="768"/>
                  </a:lnTo>
                  <a:lnTo>
                    <a:pt x="30" y="822"/>
                  </a:lnTo>
                  <a:lnTo>
                    <a:pt x="36" y="828"/>
                  </a:lnTo>
                  <a:lnTo>
                    <a:pt x="36" y="798"/>
                  </a:lnTo>
                  <a:lnTo>
                    <a:pt x="42" y="888"/>
                  </a:lnTo>
                  <a:lnTo>
                    <a:pt x="42" y="900"/>
                  </a:lnTo>
                  <a:lnTo>
                    <a:pt x="48" y="978"/>
                  </a:lnTo>
                  <a:lnTo>
                    <a:pt x="48" y="1056"/>
                  </a:lnTo>
                  <a:lnTo>
                    <a:pt x="54" y="1050"/>
                  </a:lnTo>
                  <a:lnTo>
                    <a:pt x="54" y="1068"/>
                  </a:lnTo>
                  <a:lnTo>
                    <a:pt x="60" y="1074"/>
                  </a:lnTo>
                  <a:lnTo>
                    <a:pt x="66" y="1008"/>
                  </a:lnTo>
                  <a:lnTo>
                    <a:pt x="66" y="984"/>
                  </a:lnTo>
                  <a:lnTo>
                    <a:pt x="66" y="1038"/>
                  </a:lnTo>
                  <a:lnTo>
                    <a:pt x="72" y="1026"/>
                  </a:lnTo>
                  <a:lnTo>
                    <a:pt x="72" y="1074"/>
                  </a:lnTo>
                  <a:lnTo>
                    <a:pt x="78" y="1020"/>
                  </a:lnTo>
                  <a:lnTo>
                    <a:pt x="78" y="942"/>
                  </a:lnTo>
                  <a:lnTo>
                    <a:pt x="78" y="960"/>
                  </a:lnTo>
                  <a:lnTo>
                    <a:pt x="84" y="990"/>
                  </a:lnTo>
                  <a:lnTo>
                    <a:pt x="84" y="948"/>
                  </a:lnTo>
                  <a:lnTo>
                    <a:pt x="90" y="852"/>
                  </a:lnTo>
                  <a:lnTo>
                    <a:pt x="90" y="762"/>
                  </a:lnTo>
                  <a:lnTo>
                    <a:pt x="96" y="732"/>
                  </a:lnTo>
                  <a:lnTo>
                    <a:pt x="96" y="804"/>
                  </a:lnTo>
                  <a:lnTo>
                    <a:pt x="102" y="888"/>
                  </a:lnTo>
                  <a:lnTo>
                    <a:pt x="102" y="852"/>
                  </a:lnTo>
                  <a:lnTo>
                    <a:pt x="108" y="774"/>
                  </a:lnTo>
                  <a:lnTo>
                    <a:pt x="108" y="750"/>
                  </a:lnTo>
                  <a:lnTo>
                    <a:pt x="114" y="792"/>
                  </a:lnTo>
                  <a:lnTo>
                    <a:pt x="114" y="822"/>
                  </a:lnTo>
                  <a:lnTo>
                    <a:pt x="114" y="780"/>
                  </a:lnTo>
                  <a:lnTo>
                    <a:pt x="120" y="720"/>
                  </a:lnTo>
                  <a:lnTo>
                    <a:pt x="120" y="714"/>
                  </a:lnTo>
                  <a:lnTo>
                    <a:pt x="126" y="774"/>
                  </a:lnTo>
                  <a:lnTo>
                    <a:pt x="126" y="792"/>
                  </a:lnTo>
                  <a:lnTo>
                    <a:pt x="132" y="792"/>
                  </a:lnTo>
                  <a:lnTo>
                    <a:pt x="132" y="810"/>
                  </a:lnTo>
                  <a:lnTo>
                    <a:pt x="132" y="780"/>
                  </a:lnTo>
                  <a:lnTo>
                    <a:pt x="138" y="852"/>
                  </a:lnTo>
                  <a:lnTo>
                    <a:pt x="138" y="822"/>
                  </a:lnTo>
                  <a:lnTo>
                    <a:pt x="144" y="852"/>
                  </a:lnTo>
                  <a:lnTo>
                    <a:pt x="144" y="804"/>
                  </a:lnTo>
                  <a:lnTo>
                    <a:pt x="150" y="744"/>
                  </a:lnTo>
                  <a:lnTo>
                    <a:pt x="150" y="678"/>
                  </a:lnTo>
                  <a:lnTo>
                    <a:pt x="150" y="696"/>
                  </a:lnTo>
                  <a:lnTo>
                    <a:pt x="156" y="648"/>
                  </a:lnTo>
                  <a:lnTo>
                    <a:pt x="156" y="480"/>
                  </a:lnTo>
                  <a:lnTo>
                    <a:pt x="162" y="534"/>
                  </a:lnTo>
                  <a:lnTo>
                    <a:pt x="162" y="390"/>
                  </a:lnTo>
                  <a:lnTo>
                    <a:pt x="168" y="414"/>
                  </a:lnTo>
                  <a:lnTo>
                    <a:pt x="168" y="402"/>
                  </a:lnTo>
                  <a:lnTo>
                    <a:pt x="174" y="480"/>
                  </a:lnTo>
                  <a:lnTo>
                    <a:pt x="174" y="402"/>
                  </a:lnTo>
                  <a:lnTo>
                    <a:pt x="180" y="330"/>
                  </a:lnTo>
                  <a:lnTo>
                    <a:pt x="180" y="354"/>
                  </a:lnTo>
                  <a:lnTo>
                    <a:pt x="186" y="354"/>
                  </a:lnTo>
                  <a:lnTo>
                    <a:pt x="186" y="258"/>
                  </a:lnTo>
                  <a:lnTo>
                    <a:pt x="192" y="300"/>
                  </a:lnTo>
                  <a:lnTo>
                    <a:pt x="192" y="294"/>
                  </a:lnTo>
                  <a:lnTo>
                    <a:pt x="198" y="324"/>
                  </a:lnTo>
                  <a:lnTo>
                    <a:pt x="198" y="414"/>
                  </a:lnTo>
                  <a:lnTo>
                    <a:pt x="198" y="288"/>
                  </a:lnTo>
                  <a:lnTo>
                    <a:pt x="204" y="360"/>
                  </a:lnTo>
                  <a:lnTo>
                    <a:pt x="204" y="444"/>
                  </a:lnTo>
                  <a:lnTo>
                    <a:pt x="210" y="444"/>
                  </a:lnTo>
                  <a:lnTo>
                    <a:pt x="210" y="396"/>
                  </a:lnTo>
                  <a:lnTo>
                    <a:pt x="216" y="330"/>
                  </a:lnTo>
                  <a:lnTo>
                    <a:pt x="216" y="258"/>
                  </a:lnTo>
                  <a:lnTo>
                    <a:pt x="216" y="270"/>
                  </a:lnTo>
                  <a:lnTo>
                    <a:pt x="222" y="180"/>
                  </a:lnTo>
                  <a:lnTo>
                    <a:pt x="222" y="114"/>
                  </a:lnTo>
                  <a:lnTo>
                    <a:pt x="228" y="84"/>
                  </a:lnTo>
                  <a:lnTo>
                    <a:pt x="228" y="66"/>
                  </a:lnTo>
                  <a:lnTo>
                    <a:pt x="234" y="72"/>
                  </a:lnTo>
                  <a:lnTo>
                    <a:pt x="234" y="96"/>
                  </a:lnTo>
                  <a:lnTo>
                    <a:pt x="240" y="102"/>
                  </a:lnTo>
                  <a:lnTo>
                    <a:pt x="240" y="0"/>
                  </a:lnTo>
                  <a:lnTo>
                    <a:pt x="246" y="48"/>
                  </a:lnTo>
                  <a:lnTo>
                    <a:pt x="246" y="42"/>
                  </a:lnTo>
                  <a:lnTo>
                    <a:pt x="246" y="96"/>
                  </a:lnTo>
                  <a:lnTo>
                    <a:pt x="252" y="114"/>
                  </a:lnTo>
                  <a:lnTo>
                    <a:pt x="252" y="126"/>
                  </a:lnTo>
                  <a:lnTo>
                    <a:pt x="258" y="114"/>
                  </a:lnTo>
                  <a:lnTo>
                    <a:pt x="258" y="96"/>
                  </a:lnTo>
                  <a:lnTo>
                    <a:pt x="264" y="102"/>
                  </a:lnTo>
                  <a:lnTo>
                    <a:pt x="264" y="246"/>
                  </a:lnTo>
                  <a:lnTo>
                    <a:pt x="270" y="312"/>
                  </a:lnTo>
                  <a:lnTo>
                    <a:pt x="270" y="390"/>
                  </a:lnTo>
                  <a:lnTo>
                    <a:pt x="276" y="420"/>
                  </a:lnTo>
                  <a:lnTo>
                    <a:pt x="282" y="468"/>
                  </a:lnTo>
                  <a:lnTo>
                    <a:pt x="282" y="450"/>
                  </a:lnTo>
                  <a:lnTo>
                    <a:pt x="282" y="462"/>
                  </a:lnTo>
                  <a:lnTo>
                    <a:pt x="288" y="438"/>
                  </a:lnTo>
                  <a:lnTo>
                    <a:pt x="288" y="456"/>
                  </a:lnTo>
                  <a:lnTo>
                    <a:pt x="294" y="402"/>
                  </a:lnTo>
                  <a:lnTo>
                    <a:pt x="294" y="324"/>
                  </a:lnTo>
                  <a:lnTo>
                    <a:pt x="300" y="336"/>
                  </a:lnTo>
                  <a:lnTo>
                    <a:pt x="300" y="342"/>
                  </a:lnTo>
                  <a:lnTo>
                    <a:pt x="300" y="288"/>
                  </a:lnTo>
                  <a:lnTo>
                    <a:pt x="306" y="252"/>
                  </a:lnTo>
                  <a:lnTo>
                    <a:pt x="306" y="186"/>
                  </a:lnTo>
                  <a:lnTo>
                    <a:pt x="312" y="132"/>
                  </a:lnTo>
                  <a:lnTo>
                    <a:pt x="312" y="162"/>
                  </a:lnTo>
                  <a:lnTo>
                    <a:pt x="312" y="150"/>
                  </a:lnTo>
                  <a:lnTo>
                    <a:pt x="318" y="216"/>
                  </a:lnTo>
                  <a:lnTo>
                    <a:pt x="318" y="204"/>
                  </a:lnTo>
                  <a:lnTo>
                    <a:pt x="324" y="252"/>
                  </a:lnTo>
                  <a:lnTo>
                    <a:pt x="324" y="264"/>
                  </a:lnTo>
                  <a:lnTo>
                    <a:pt x="330" y="216"/>
                  </a:lnTo>
                  <a:lnTo>
                    <a:pt x="330" y="276"/>
                  </a:lnTo>
                  <a:lnTo>
                    <a:pt x="330" y="258"/>
                  </a:lnTo>
                  <a:lnTo>
                    <a:pt x="336" y="270"/>
                  </a:lnTo>
                  <a:lnTo>
                    <a:pt x="336" y="234"/>
                  </a:lnTo>
                  <a:lnTo>
                    <a:pt x="342" y="138"/>
                  </a:lnTo>
                  <a:lnTo>
                    <a:pt x="342" y="1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4"/>
            <p:cNvSpPr>
              <a:spLocks/>
            </p:cNvSpPr>
            <p:nvPr/>
          </p:nvSpPr>
          <p:spPr bwMode="auto">
            <a:xfrm>
              <a:off x="1009650" y="3438525"/>
              <a:ext cx="561975" cy="1171575"/>
            </a:xfrm>
            <a:custGeom>
              <a:avLst/>
              <a:gdLst>
                <a:gd name="T0" fmla="*/ 6 w 354"/>
                <a:gd name="T1" fmla="*/ 66 h 738"/>
                <a:gd name="T2" fmla="*/ 12 w 354"/>
                <a:gd name="T3" fmla="*/ 90 h 738"/>
                <a:gd name="T4" fmla="*/ 24 w 354"/>
                <a:gd name="T5" fmla="*/ 210 h 738"/>
                <a:gd name="T6" fmla="*/ 30 w 354"/>
                <a:gd name="T7" fmla="*/ 210 h 738"/>
                <a:gd name="T8" fmla="*/ 36 w 354"/>
                <a:gd name="T9" fmla="*/ 402 h 738"/>
                <a:gd name="T10" fmla="*/ 48 w 354"/>
                <a:gd name="T11" fmla="*/ 336 h 738"/>
                <a:gd name="T12" fmla="*/ 54 w 354"/>
                <a:gd name="T13" fmla="*/ 390 h 738"/>
                <a:gd name="T14" fmla="*/ 60 w 354"/>
                <a:gd name="T15" fmla="*/ 420 h 738"/>
                <a:gd name="T16" fmla="*/ 72 w 354"/>
                <a:gd name="T17" fmla="*/ 408 h 738"/>
                <a:gd name="T18" fmla="*/ 84 w 354"/>
                <a:gd name="T19" fmla="*/ 330 h 738"/>
                <a:gd name="T20" fmla="*/ 90 w 354"/>
                <a:gd name="T21" fmla="*/ 408 h 738"/>
                <a:gd name="T22" fmla="*/ 96 w 354"/>
                <a:gd name="T23" fmla="*/ 294 h 738"/>
                <a:gd name="T24" fmla="*/ 108 w 354"/>
                <a:gd name="T25" fmla="*/ 378 h 738"/>
                <a:gd name="T26" fmla="*/ 114 w 354"/>
                <a:gd name="T27" fmla="*/ 564 h 738"/>
                <a:gd name="T28" fmla="*/ 120 w 354"/>
                <a:gd name="T29" fmla="*/ 564 h 738"/>
                <a:gd name="T30" fmla="*/ 132 w 354"/>
                <a:gd name="T31" fmla="*/ 402 h 738"/>
                <a:gd name="T32" fmla="*/ 138 w 354"/>
                <a:gd name="T33" fmla="*/ 450 h 738"/>
                <a:gd name="T34" fmla="*/ 144 w 354"/>
                <a:gd name="T35" fmla="*/ 624 h 738"/>
                <a:gd name="T36" fmla="*/ 156 w 354"/>
                <a:gd name="T37" fmla="*/ 636 h 738"/>
                <a:gd name="T38" fmla="*/ 162 w 354"/>
                <a:gd name="T39" fmla="*/ 642 h 738"/>
                <a:gd name="T40" fmla="*/ 168 w 354"/>
                <a:gd name="T41" fmla="*/ 684 h 738"/>
                <a:gd name="T42" fmla="*/ 180 w 354"/>
                <a:gd name="T43" fmla="*/ 612 h 738"/>
                <a:gd name="T44" fmla="*/ 186 w 354"/>
                <a:gd name="T45" fmla="*/ 654 h 738"/>
                <a:gd name="T46" fmla="*/ 192 w 354"/>
                <a:gd name="T47" fmla="*/ 642 h 738"/>
                <a:gd name="T48" fmla="*/ 204 w 354"/>
                <a:gd name="T49" fmla="*/ 486 h 738"/>
                <a:gd name="T50" fmla="*/ 210 w 354"/>
                <a:gd name="T51" fmla="*/ 372 h 738"/>
                <a:gd name="T52" fmla="*/ 222 w 354"/>
                <a:gd name="T53" fmla="*/ 426 h 738"/>
                <a:gd name="T54" fmla="*/ 228 w 354"/>
                <a:gd name="T55" fmla="*/ 372 h 738"/>
                <a:gd name="T56" fmla="*/ 234 w 354"/>
                <a:gd name="T57" fmla="*/ 288 h 738"/>
                <a:gd name="T58" fmla="*/ 246 w 354"/>
                <a:gd name="T59" fmla="*/ 414 h 738"/>
                <a:gd name="T60" fmla="*/ 252 w 354"/>
                <a:gd name="T61" fmla="*/ 366 h 738"/>
                <a:gd name="T62" fmla="*/ 264 w 354"/>
                <a:gd name="T63" fmla="*/ 480 h 738"/>
                <a:gd name="T64" fmla="*/ 270 w 354"/>
                <a:gd name="T65" fmla="*/ 456 h 738"/>
                <a:gd name="T66" fmla="*/ 282 w 354"/>
                <a:gd name="T67" fmla="*/ 270 h 738"/>
                <a:gd name="T68" fmla="*/ 288 w 354"/>
                <a:gd name="T69" fmla="*/ 300 h 738"/>
                <a:gd name="T70" fmla="*/ 300 w 354"/>
                <a:gd name="T71" fmla="*/ 318 h 738"/>
                <a:gd name="T72" fmla="*/ 306 w 354"/>
                <a:gd name="T73" fmla="*/ 414 h 738"/>
                <a:gd name="T74" fmla="*/ 312 w 354"/>
                <a:gd name="T75" fmla="*/ 492 h 738"/>
                <a:gd name="T76" fmla="*/ 324 w 354"/>
                <a:gd name="T77" fmla="*/ 402 h 738"/>
                <a:gd name="T78" fmla="*/ 330 w 354"/>
                <a:gd name="T79" fmla="*/ 504 h 738"/>
                <a:gd name="T80" fmla="*/ 342 w 354"/>
                <a:gd name="T81" fmla="*/ 528 h 738"/>
                <a:gd name="T82" fmla="*/ 348 w 354"/>
                <a:gd name="T83" fmla="*/ 522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738">
                  <a:moveTo>
                    <a:pt x="0" y="48"/>
                  </a:moveTo>
                  <a:lnTo>
                    <a:pt x="6" y="18"/>
                  </a:lnTo>
                  <a:lnTo>
                    <a:pt x="6" y="66"/>
                  </a:lnTo>
                  <a:lnTo>
                    <a:pt x="6" y="0"/>
                  </a:lnTo>
                  <a:lnTo>
                    <a:pt x="12" y="48"/>
                  </a:lnTo>
                  <a:lnTo>
                    <a:pt x="12" y="90"/>
                  </a:lnTo>
                  <a:lnTo>
                    <a:pt x="18" y="210"/>
                  </a:lnTo>
                  <a:lnTo>
                    <a:pt x="18" y="276"/>
                  </a:lnTo>
                  <a:lnTo>
                    <a:pt x="24" y="210"/>
                  </a:lnTo>
                  <a:lnTo>
                    <a:pt x="24" y="198"/>
                  </a:lnTo>
                  <a:lnTo>
                    <a:pt x="24" y="222"/>
                  </a:lnTo>
                  <a:lnTo>
                    <a:pt x="30" y="210"/>
                  </a:lnTo>
                  <a:lnTo>
                    <a:pt x="30" y="288"/>
                  </a:lnTo>
                  <a:lnTo>
                    <a:pt x="36" y="348"/>
                  </a:lnTo>
                  <a:lnTo>
                    <a:pt x="36" y="402"/>
                  </a:lnTo>
                  <a:lnTo>
                    <a:pt x="42" y="432"/>
                  </a:lnTo>
                  <a:lnTo>
                    <a:pt x="42" y="252"/>
                  </a:lnTo>
                  <a:lnTo>
                    <a:pt x="48" y="336"/>
                  </a:lnTo>
                  <a:lnTo>
                    <a:pt x="48" y="348"/>
                  </a:lnTo>
                  <a:lnTo>
                    <a:pt x="54" y="360"/>
                  </a:lnTo>
                  <a:lnTo>
                    <a:pt x="54" y="390"/>
                  </a:lnTo>
                  <a:lnTo>
                    <a:pt x="54" y="384"/>
                  </a:lnTo>
                  <a:lnTo>
                    <a:pt x="60" y="408"/>
                  </a:lnTo>
                  <a:lnTo>
                    <a:pt x="60" y="420"/>
                  </a:lnTo>
                  <a:lnTo>
                    <a:pt x="66" y="426"/>
                  </a:lnTo>
                  <a:lnTo>
                    <a:pt x="66" y="336"/>
                  </a:lnTo>
                  <a:lnTo>
                    <a:pt x="72" y="408"/>
                  </a:lnTo>
                  <a:lnTo>
                    <a:pt x="78" y="384"/>
                  </a:lnTo>
                  <a:lnTo>
                    <a:pt x="78" y="336"/>
                  </a:lnTo>
                  <a:lnTo>
                    <a:pt x="84" y="330"/>
                  </a:lnTo>
                  <a:lnTo>
                    <a:pt x="84" y="408"/>
                  </a:lnTo>
                  <a:lnTo>
                    <a:pt x="90" y="396"/>
                  </a:lnTo>
                  <a:lnTo>
                    <a:pt x="90" y="408"/>
                  </a:lnTo>
                  <a:lnTo>
                    <a:pt x="90" y="354"/>
                  </a:lnTo>
                  <a:lnTo>
                    <a:pt x="96" y="408"/>
                  </a:lnTo>
                  <a:lnTo>
                    <a:pt x="96" y="294"/>
                  </a:lnTo>
                  <a:lnTo>
                    <a:pt x="102" y="324"/>
                  </a:lnTo>
                  <a:lnTo>
                    <a:pt x="102" y="372"/>
                  </a:lnTo>
                  <a:lnTo>
                    <a:pt x="108" y="378"/>
                  </a:lnTo>
                  <a:lnTo>
                    <a:pt x="108" y="510"/>
                  </a:lnTo>
                  <a:lnTo>
                    <a:pt x="114" y="510"/>
                  </a:lnTo>
                  <a:lnTo>
                    <a:pt x="114" y="564"/>
                  </a:lnTo>
                  <a:lnTo>
                    <a:pt x="120" y="564"/>
                  </a:lnTo>
                  <a:lnTo>
                    <a:pt x="120" y="510"/>
                  </a:lnTo>
                  <a:lnTo>
                    <a:pt x="120" y="564"/>
                  </a:lnTo>
                  <a:lnTo>
                    <a:pt x="126" y="468"/>
                  </a:lnTo>
                  <a:lnTo>
                    <a:pt x="126" y="438"/>
                  </a:lnTo>
                  <a:lnTo>
                    <a:pt x="132" y="402"/>
                  </a:lnTo>
                  <a:lnTo>
                    <a:pt x="132" y="420"/>
                  </a:lnTo>
                  <a:lnTo>
                    <a:pt x="138" y="480"/>
                  </a:lnTo>
                  <a:lnTo>
                    <a:pt x="138" y="450"/>
                  </a:lnTo>
                  <a:lnTo>
                    <a:pt x="138" y="510"/>
                  </a:lnTo>
                  <a:lnTo>
                    <a:pt x="144" y="522"/>
                  </a:lnTo>
                  <a:lnTo>
                    <a:pt x="144" y="624"/>
                  </a:lnTo>
                  <a:lnTo>
                    <a:pt x="150" y="612"/>
                  </a:lnTo>
                  <a:lnTo>
                    <a:pt x="150" y="576"/>
                  </a:lnTo>
                  <a:lnTo>
                    <a:pt x="156" y="636"/>
                  </a:lnTo>
                  <a:lnTo>
                    <a:pt x="156" y="696"/>
                  </a:lnTo>
                  <a:lnTo>
                    <a:pt x="156" y="654"/>
                  </a:lnTo>
                  <a:lnTo>
                    <a:pt x="162" y="642"/>
                  </a:lnTo>
                  <a:lnTo>
                    <a:pt x="162" y="630"/>
                  </a:lnTo>
                  <a:lnTo>
                    <a:pt x="168" y="738"/>
                  </a:lnTo>
                  <a:lnTo>
                    <a:pt x="168" y="684"/>
                  </a:lnTo>
                  <a:lnTo>
                    <a:pt x="174" y="642"/>
                  </a:lnTo>
                  <a:lnTo>
                    <a:pt x="174" y="684"/>
                  </a:lnTo>
                  <a:lnTo>
                    <a:pt x="180" y="612"/>
                  </a:lnTo>
                  <a:lnTo>
                    <a:pt x="180" y="714"/>
                  </a:lnTo>
                  <a:lnTo>
                    <a:pt x="186" y="690"/>
                  </a:lnTo>
                  <a:lnTo>
                    <a:pt x="186" y="654"/>
                  </a:lnTo>
                  <a:lnTo>
                    <a:pt x="192" y="642"/>
                  </a:lnTo>
                  <a:lnTo>
                    <a:pt x="192" y="702"/>
                  </a:lnTo>
                  <a:lnTo>
                    <a:pt x="192" y="642"/>
                  </a:lnTo>
                  <a:lnTo>
                    <a:pt x="198" y="594"/>
                  </a:lnTo>
                  <a:lnTo>
                    <a:pt x="198" y="492"/>
                  </a:lnTo>
                  <a:lnTo>
                    <a:pt x="204" y="486"/>
                  </a:lnTo>
                  <a:lnTo>
                    <a:pt x="204" y="534"/>
                  </a:lnTo>
                  <a:lnTo>
                    <a:pt x="210" y="438"/>
                  </a:lnTo>
                  <a:lnTo>
                    <a:pt x="210" y="372"/>
                  </a:lnTo>
                  <a:lnTo>
                    <a:pt x="216" y="444"/>
                  </a:lnTo>
                  <a:lnTo>
                    <a:pt x="216" y="384"/>
                  </a:lnTo>
                  <a:lnTo>
                    <a:pt x="222" y="426"/>
                  </a:lnTo>
                  <a:lnTo>
                    <a:pt x="222" y="450"/>
                  </a:lnTo>
                  <a:lnTo>
                    <a:pt x="222" y="414"/>
                  </a:lnTo>
                  <a:lnTo>
                    <a:pt x="228" y="372"/>
                  </a:lnTo>
                  <a:lnTo>
                    <a:pt x="228" y="318"/>
                  </a:lnTo>
                  <a:lnTo>
                    <a:pt x="234" y="246"/>
                  </a:lnTo>
                  <a:lnTo>
                    <a:pt x="234" y="288"/>
                  </a:lnTo>
                  <a:lnTo>
                    <a:pt x="240" y="306"/>
                  </a:lnTo>
                  <a:lnTo>
                    <a:pt x="240" y="372"/>
                  </a:lnTo>
                  <a:lnTo>
                    <a:pt x="246" y="414"/>
                  </a:lnTo>
                  <a:lnTo>
                    <a:pt x="246" y="348"/>
                  </a:lnTo>
                  <a:lnTo>
                    <a:pt x="252" y="384"/>
                  </a:lnTo>
                  <a:lnTo>
                    <a:pt x="252" y="366"/>
                  </a:lnTo>
                  <a:lnTo>
                    <a:pt x="258" y="408"/>
                  </a:lnTo>
                  <a:lnTo>
                    <a:pt x="258" y="486"/>
                  </a:lnTo>
                  <a:lnTo>
                    <a:pt x="264" y="480"/>
                  </a:lnTo>
                  <a:lnTo>
                    <a:pt x="264" y="486"/>
                  </a:lnTo>
                  <a:lnTo>
                    <a:pt x="270" y="540"/>
                  </a:lnTo>
                  <a:lnTo>
                    <a:pt x="270" y="456"/>
                  </a:lnTo>
                  <a:lnTo>
                    <a:pt x="276" y="378"/>
                  </a:lnTo>
                  <a:lnTo>
                    <a:pt x="276" y="282"/>
                  </a:lnTo>
                  <a:lnTo>
                    <a:pt x="282" y="270"/>
                  </a:lnTo>
                  <a:lnTo>
                    <a:pt x="282" y="264"/>
                  </a:lnTo>
                  <a:lnTo>
                    <a:pt x="288" y="192"/>
                  </a:lnTo>
                  <a:lnTo>
                    <a:pt x="288" y="300"/>
                  </a:lnTo>
                  <a:lnTo>
                    <a:pt x="294" y="348"/>
                  </a:lnTo>
                  <a:lnTo>
                    <a:pt x="294" y="294"/>
                  </a:lnTo>
                  <a:lnTo>
                    <a:pt x="300" y="318"/>
                  </a:lnTo>
                  <a:lnTo>
                    <a:pt x="300" y="324"/>
                  </a:lnTo>
                  <a:lnTo>
                    <a:pt x="306" y="306"/>
                  </a:lnTo>
                  <a:lnTo>
                    <a:pt x="306" y="414"/>
                  </a:lnTo>
                  <a:lnTo>
                    <a:pt x="306" y="402"/>
                  </a:lnTo>
                  <a:lnTo>
                    <a:pt x="312" y="426"/>
                  </a:lnTo>
                  <a:lnTo>
                    <a:pt x="312" y="492"/>
                  </a:lnTo>
                  <a:lnTo>
                    <a:pt x="318" y="462"/>
                  </a:lnTo>
                  <a:lnTo>
                    <a:pt x="318" y="432"/>
                  </a:lnTo>
                  <a:lnTo>
                    <a:pt x="324" y="402"/>
                  </a:lnTo>
                  <a:lnTo>
                    <a:pt x="324" y="354"/>
                  </a:lnTo>
                  <a:lnTo>
                    <a:pt x="330" y="438"/>
                  </a:lnTo>
                  <a:lnTo>
                    <a:pt x="330" y="504"/>
                  </a:lnTo>
                  <a:lnTo>
                    <a:pt x="336" y="498"/>
                  </a:lnTo>
                  <a:lnTo>
                    <a:pt x="336" y="516"/>
                  </a:lnTo>
                  <a:lnTo>
                    <a:pt x="342" y="528"/>
                  </a:lnTo>
                  <a:lnTo>
                    <a:pt x="342" y="438"/>
                  </a:lnTo>
                  <a:lnTo>
                    <a:pt x="342" y="504"/>
                  </a:lnTo>
                  <a:lnTo>
                    <a:pt x="348" y="522"/>
                  </a:lnTo>
                  <a:lnTo>
                    <a:pt x="348" y="510"/>
                  </a:lnTo>
                  <a:lnTo>
                    <a:pt x="354" y="4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5"/>
            <p:cNvSpPr>
              <a:spLocks/>
            </p:cNvSpPr>
            <p:nvPr/>
          </p:nvSpPr>
          <p:spPr bwMode="auto">
            <a:xfrm>
              <a:off x="1571625" y="2762250"/>
              <a:ext cx="561975" cy="1514475"/>
            </a:xfrm>
            <a:custGeom>
              <a:avLst/>
              <a:gdLst>
                <a:gd name="T0" fmla="*/ 0 w 354"/>
                <a:gd name="T1" fmla="*/ 936 h 954"/>
                <a:gd name="T2" fmla="*/ 12 w 354"/>
                <a:gd name="T3" fmla="*/ 846 h 954"/>
                <a:gd name="T4" fmla="*/ 18 w 354"/>
                <a:gd name="T5" fmla="*/ 864 h 954"/>
                <a:gd name="T6" fmla="*/ 30 w 354"/>
                <a:gd name="T7" fmla="*/ 780 h 954"/>
                <a:gd name="T8" fmla="*/ 36 w 354"/>
                <a:gd name="T9" fmla="*/ 780 h 954"/>
                <a:gd name="T10" fmla="*/ 48 w 354"/>
                <a:gd name="T11" fmla="*/ 822 h 954"/>
                <a:gd name="T12" fmla="*/ 54 w 354"/>
                <a:gd name="T13" fmla="*/ 852 h 954"/>
                <a:gd name="T14" fmla="*/ 66 w 354"/>
                <a:gd name="T15" fmla="*/ 804 h 954"/>
                <a:gd name="T16" fmla="*/ 72 w 354"/>
                <a:gd name="T17" fmla="*/ 804 h 954"/>
                <a:gd name="T18" fmla="*/ 78 w 354"/>
                <a:gd name="T19" fmla="*/ 744 h 954"/>
                <a:gd name="T20" fmla="*/ 90 w 354"/>
                <a:gd name="T21" fmla="*/ 684 h 954"/>
                <a:gd name="T22" fmla="*/ 96 w 354"/>
                <a:gd name="T23" fmla="*/ 744 h 954"/>
                <a:gd name="T24" fmla="*/ 102 w 354"/>
                <a:gd name="T25" fmla="*/ 882 h 954"/>
                <a:gd name="T26" fmla="*/ 114 w 354"/>
                <a:gd name="T27" fmla="*/ 846 h 954"/>
                <a:gd name="T28" fmla="*/ 120 w 354"/>
                <a:gd name="T29" fmla="*/ 798 h 954"/>
                <a:gd name="T30" fmla="*/ 132 w 354"/>
                <a:gd name="T31" fmla="*/ 720 h 954"/>
                <a:gd name="T32" fmla="*/ 138 w 354"/>
                <a:gd name="T33" fmla="*/ 942 h 954"/>
                <a:gd name="T34" fmla="*/ 144 w 354"/>
                <a:gd name="T35" fmla="*/ 924 h 954"/>
                <a:gd name="T36" fmla="*/ 156 w 354"/>
                <a:gd name="T37" fmla="*/ 834 h 954"/>
                <a:gd name="T38" fmla="*/ 162 w 354"/>
                <a:gd name="T39" fmla="*/ 792 h 954"/>
                <a:gd name="T40" fmla="*/ 174 w 354"/>
                <a:gd name="T41" fmla="*/ 654 h 954"/>
                <a:gd name="T42" fmla="*/ 180 w 354"/>
                <a:gd name="T43" fmla="*/ 612 h 954"/>
                <a:gd name="T44" fmla="*/ 186 w 354"/>
                <a:gd name="T45" fmla="*/ 570 h 954"/>
                <a:gd name="T46" fmla="*/ 198 w 354"/>
                <a:gd name="T47" fmla="*/ 462 h 954"/>
                <a:gd name="T48" fmla="*/ 204 w 354"/>
                <a:gd name="T49" fmla="*/ 570 h 954"/>
                <a:gd name="T50" fmla="*/ 210 w 354"/>
                <a:gd name="T51" fmla="*/ 522 h 954"/>
                <a:gd name="T52" fmla="*/ 222 w 354"/>
                <a:gd name="T53" fmla="*/ 366 h 954"/>
                <a:gd name="T54" fmla="*/ 234 w 354"/>
                <a:gd name="T55" fmla="*/ 186 h 954"/>
                <a:gd name="T56" fmla="*/ 240 w 354"/>
                <a:gd name="T57" fmla="*/ 0 h 954"/>
                <a:gd name="T58" fmla="*/ 246 w 354"/>
                <a:gd name="T59" fmla="*/ 96 h 954"/>
                <a:gd name="T60" fmla="*/ 258 w 354"/>
                <a:gd name="T61" fmla="*/ 66 h 954"/>
                <a:gd name="T62" fmla="*/ 264 w 354"/>
                <a:gd name="T63" fmla="*/ 276 h 954"/>
                <a:gd name="T64" fmla="*/ 276 w 354"/>
                <a:gd name="T65" fmla="*/ 450 h 954"/>
                <a:gd name="T66" fmla="*/ 282 w 354"/>
                <a:gd name="T67" fmla="*/ 564 h 954"/>
                <a:gd name="T68" fmla="*/ 294 w 354"/>
                <a:gd name="T69" fmla="*/ 846 h 954"/>
                <a:gd name="T70" fmla="*/ 300 w 354"/>
                <a:gd name="T71" fmla="*/ 834 h 954"/>
                <a:gd name="T72" fmla="*/ 306 w 354"/>
                <a:gd name="T73" fmla="*/ 834 h 954"/>
                <a:gd name="T74" fmla="*/ 318 w 354"/>
                <a:gd name="T75" fmla="*/ 786 h 954"/>
                <a:gd name="T76" fmla="*/ 324 w 354"/>
                <a:gd name="T77" fmla="*/ 792 h 954"/>
                <a:gd name="T78" fmla="*/ 330 w 354"/>
                <a:gd name="T79" fmla="*/ 822 h 954"/>
                <a:gd name="T80" fmla="*/ 342 w 354"/>
                <a:gd name="T81" fmla="*/ 720 h 954"/>
                <a:gd name="T82" fmla="*/ 348 w 354"/>
                <a:gd name="T83" fmla="*/ 852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954">
                  <a:moveTo>
                    <a:pt x="0" y="882"/>
                  </a:moveTo>
                  <a:lnTo>
                    <a:pt x="0" y="864"/>
                  </a:lnTo>
                  <a:lnTo>
                    <a:pt x="0" y="936"/>
                  </a:lnTo>
                  <a:lnTo>
                    <a:pt x="6" y="924"/>
                  </a:lnTo>
                  <a:lnTo>
                    <a:pt x="6" y="852"/>
                  </a:lnTo>
                  <a:lnTo>
                    <a:pt x="12" y="846"/>
                  </a:lnTo>
                  <a:lnTo>
                    <a:pt x="12" y="858"/>
                  </a:lnTo>
                  <a:lnTo>
                    <a:pt x="18" y="810"/>
                  </a:lnTo>
                  <a:lnTo>
                    <a:pt x="18" y="864"/>
                  </a:lnTo>
                  <a:lnTo>
                    <a:pt x="24" y="786"/>
                  </a:lnTo>
                  <a:lnTo>
                    <a:pt x="24" y="744"/>
                  </a:lnTo>
                  <a:lnTo>
                    <a:pt x="30" y="780"/>
                  </a:lnTo>
                  <a:lnTo>
                    <a:pt x="30" y="768"/>
                  </a:lnTo>
                  <a:lnTo>
                    <a:pt x="36" y="774"/>
                  </a:lnTo>
                  <a:lnTo>
                    <a:pt x="36" y="780"/>
                  </a:lnTo>
                  <a:lnTo>
                    <a:pt x="42" y="816"/>
                  </a:lnTo>
                  <a:lnTo>
                    <a:pt x="42" y="828"/>
                  </a:lnTo>
                  <a:lnTo>
                    <a:pt x="48" y="822"/>
                  </a:lnTo>
                  <a:lnTo>
                    <a:pt x="48" y="774"/>
                  </a:lnTo>
                  <a:lnTo>
                    <a:pt x="54" y="702"/>
                  </a:lnTo>
                  <a:lnTo>
                    <a:pt x="54" y="852"/>
                  </a:lnTo>
                  <a:lnTo>
                    <a:pt x="60" y="834"/>
                  </a:lnTo>
                  <a:lnTo>
                    <a:pt x="60" y="744"/>
                  </a:lnTo>
                  <a:lnTo>
                    <a:pt x="66" y="804"/>
                  </a:lnTo>
                  <a:lnTo>
                    <a:pt x="66" y="738"/>
                  </a:lnTo>
                  <a:lnTo>
                    <a:pt x="66" y="798"/>
                  </a:lnTo>
                  <a:lnTo>
                    <a:pt x="72" y="804"/>
                  </a:lnTo>
                  <a:lnTo>
                    <a:pt x="72" y="834"/>
                  </a:lnTo>
                  <a:lnTo>
                    <a:pt x="78" y="810"/>
                  </a:lnTo>
                  <a:lnTo>
                    <a:pt x="78" y="744"/>
                  </a:lnTo>
                  <a:lnTo>
                    <a:pt x="84" y="792"/>
                  </a:lnTo>
                  <a:lnTo>
                    <a:pt x="84" y="690"/>
                  </a:lnTo>
                  <a:lnTo>
                    <a:pt x="90" y="684"/>
                  </a:lnTo>
                  <a:lnTo>
                    <a:pt x="90" y="720"/>
                  </a:lnTo>
                  <a:lnTo>
                    <a:pt x="96" y="726"/>
                  </a:lnTo>
                  <a:lnTo>
                    <a:pt x="96" y="744"/>
                  </a:lnTo>
                  <a:lnTo>
                    <a:pt x="102" y="792"/>
                  </a:lnTo>
                  <a:lnTo>
                    <a:pt x="102" y="756"/>
                  </a:lnTo>
                  <a:lnTo>
                    <a:pt x="102" y="882"/>
                  </a:lnTo>
                  <a:lnTo>
                    <a:pt x="108" y="894"/>
                  </a:lnTo>
                  <a:lnTo>
                    <a:pt x="108" y="810"/>
                  </a:lnTo>
                  <a:lnTo>
                    <a:pt x="114" y="846"/>
                  </a:lnTo>
                  <a:lnTo>
                    <a:pt x="114" y="912"/>
                  </a:lnTo>
                  <a:lnTo>
                    <a:pt x="120" y="864"/>
                  </a:lnTo>
                  <a:lnTo>
                    <a:pt x="120" y="798"/>
                  </a:lnTo>
                  <a:lnTo>
                    <a:pt x="126" y="768"/>
                  </a:lnTo>
                  <a:lnTo>
                    <a:pt x="126" y="762"/>
                  </a:lnTo>
                  <a:lnTo>
                    <a:pt x="132" y="720"/>
                  </a:lnTo>
                  <a:lnTo>
                    <a:pt x="132" y="762"/>
                  </a:lnTo>
                  <a:lnTo>
                    <a:pt x="138" y="816"/>
                  </a:lnTo>
                  <a:lnTo>
                    <a:pt x="138" y="942"/>
                  </a:lnTo>
                  <a:lnTo>
                    <a:pt x="138" y="882"/>
                  </a:lnTo>
                  <a:lnTo>
                    <a:pt x="144" y="822"/>
                  </a:lnTo>
                  <a:lnTo>
                    <a:pt x="144" y="924"/>
                  </a:lnTo>
                  <a:lnTo>
                    <a:pt x="150" y="912"/>
                  </a:lnTo>
                  <a:lnTo>
                    <a:pt x="150" y="954"/>
                  </a:lnTo>
                  <a:lnTo>
                    <a:pt x="156" y="834"/>
                  </a:lnTo>
                  <a:lnTo>
                    <a:pt x="156" y="870"/>
                  </a:lnTo>
                  <a:lnTo>
                    <a:pt x="162" y="786"/>
                  </a:lnTo>
                  <a:lnTo>
                    <a:pt x="162" y="792"/>
                  </a:lnTo>
                  <a:lnTo>
                    <a:pt x="168" y="786"/>
                  </a:lnTo>
                  <a:lnTo>
                    <a:pt x="168" y="636"/>
                  </a:lnTo>
                  <a:lnTo>
                    <a:pt x="174" y="654"/>
                  </a:lnTo>
                  <a:lnTo>
                    <a:pt x="174" y="576"/>
                  </a:lnTo>
                  <a:lnTo>
                    <a:pt x="180" y="600"/>
                  </a:lnTo>
                  <a:lnTo>
                    <a:pt x="180" y="612"/>
                  </a:lnTo>
                  <a:lnTo>
                    <a:pt x="186" y="570"/>
                  </a:lnTo>
                  <a:lnTo>
                    <a:pt x="186" y="516"/>
                  </a:lnTo>
                  <a:lnTo>
                    <a:pt x="186" y="570"/>
                  </a:lnTo>
                  <a:lnTo>
                    <a:pt x="192" y="528"/>
                  </a:lnTo>
                  <a:lnTo>
                    <a:pt x="192" y="450"/>
                  </a:lnTo>
                  <a:lnTo>
                    <a:pt x="198" y="462"/>
                  </a:lnTo>
                  <a:lnTo>
                    <a:pt x="198" y="534"/>
                  </a:lnTo>
                  <a:lnTo>
                    <a:pt x="204" y="534"/>
                  </a:lnTo>
                  <a:lnTo>
                    <a:pt x="204" y="570"/>
                  </a:lnTo>
                  <a:lnTo>
                    <a:pt x="204" y="540"/>
                  </a:lnTo>
                  <a:lnTo>
                    <a:pt x="210" y="450"/>
                  </a:lnTo>
                  <a:lnTo>
                    <a:pt x="210" y="522"/>
                  </a:lnTo>
                  <a:lnTo>
                    <a:pt x="216" y="582"/>
                  </a:lnTo>
                  <a:lnTo>
                    <a:pt x="216" y="474"/>
                  </a:lnTo>
                  <a:lnTo>
                    <a:pt x="222" y="366"/>
                  </a:lnTo>
                  <a:lnTo>
                    <a:pt x="222" y="204"/>
                  </a:lnTo>
                  <a:lnTo>
                    <a:pt x="228" y="174"/>
                  </a:lnTo>
                  <a:lnTo>
                    <a:pt x="234" y="186"/>
                  </a:lnTo>
                  <a:lnTo>
                    <a:pt x="234" y="174"/>
                  </a:lnTo>
                  <a:lnTo>
                    <a:pt x="234" y="180"/>
                  </a:lnTo>
                  <a:lnTo>
                    <a:pt x="240" y="0"/>
                  </a:lnTo>
                  <a:lnTo>
                    <a:pt x="240" y="48"/>
                  </a:lnTo>
                  <a:lnTo>
                    <a:pt x="246" y="72"/>
                  </a:lnTo>
                  <a:lnTo>
                    <a:pt x="246" y="96"/>
                  </a:lnTo>
                  <a:lnTo>
                    <a:pt x="252" y="156"/>
                  </a:lnTo>
                  <a:lnTo>
                    <a:pt x="252" y="72"/>
                  </a:lnTo>
                  <a:lnTo>
                    <a:pt x="258" y="66"/>
                  </a:lnTo>
                  <a:lnTo>
                    <a:pt x="258" y="90"/>
                  </a:lnTo>
                  <a:lnTo>
                    <a:pt x="264" y="198"/>
                  </a:lnTo>
                  <a:lnTo>
                    <a:pt x="264" y="276"/>
                  </a:lnTo>
                  <a:lnTo>
                    <a:pt x="270" y="294"/>
                  </a:lnTo>
                  <a:lnTo>
                    <a:pt x="270" y="402"/>
                  </a:lnTo>
                  <a:lnTo>
                    <a:pt x="276" y="450"/>
                  </a:lnTo>
                  <a:lnTo>
                    <a:pt x="276" y="504"/>
                  </a:lnTo>
                  <a:lnTo>
                    <a:pt x="282" y="534"/>
                  </a:lnTo>
                  <a:lnTo>
                    <a:pt x="282" y="564"/>
                  </a:lnTo>
                  <a:lnTo>
                    <a:pt x="288" y="666"/>
                  </a:lnTo>
                  <a:lnTo>
                    <a:pt x="288" y="720"/>
                  </a:lnTo>
                  <a:lnTo>
                    <a:pt x="294" y="846"/>
                  </a:lnTo>
                  <a:lnTo>
                    <a:pt x="294" y="828"/>
                  </a:lnTo>
                  <a:lnTo>
                    <a:pt x="300" y="822"/>
                  </a:lnTo>
                  <a:lnTo>
                    <a:pt x="300" y="834"/>
                  </a:lnTo>
                  <a:lnTo>
                    <a:pt x="300" y="828"/>
                  </a:lnTo>
                  <a:lnTo>
                    <a:pt x="306" y="840"/>
                  </a:lnTo>
                  <a:lnTo>
                    <a:pt x="306" y="834"/>
                  </a:lnTo>
                  <a:lnTo>
                    <a:pt x="312" y="870"/>
                  </a:lnTo>
                  <a:lnTo>
                    <a:pt x="312" y="882"/>
                  </a:lnTo>
                  <a:lnTo>
                    <a:pt x="318" y="786"/>
                  </a:lnTo>
                  <a:lnTo>
                    <a:pt x="318" y="804"/>
                  </a:lnTo>
                  <a:lnTo>
                    <a:pt x="318" y="798"/>
                  </a:lnTo>
                  <a:lnTo>
                    <a:pt x="324" y="792"/>
                  </a:lnTo>
                  <a:lnTo>
                    <a:pt x="324" y="810"/>
                  </a:lnTo>
                  <a:lnTo>
                    <a:pt x="330" y="768"/>
                  </a:lnTo>
                  <a:lnTo>
                    <a:pt x="330" y="822"/>
                  </a:lnTo>
                  <a:lnTo>
                    <a:pt x="336" y="864"/>
                  </a:lnTo>
                  <a:lnTo>
                    <a:pt x="336" y="768"/>
                  </a:lnTo>
                  <a:lnTo>
                    <a:pt x="342" y="720"/>
                  </a:lnTo>
                  <a:lnTo>
                    <a:pt x="342" y="792"/>
                  </a:lnTo>
                  <a:lnTo>
                    <a:pt x="348" y="834"/>
                  </a:lnTo>
                  <a:lnTo>
                    <a:pt x="348" y="852"/>
                  </a:lnTo>
                  <a:lnTo>
                    <a:pt x="354" y="894"/>
                  </a:lnTo>
                  <a:lnTo>
                    <a:pt x="354" y="73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6"/>
            <p:cNvSpPr>
              <a:spLocks/>
            </p:cNvSpPr>
            <p:nvPr/>
          </p:nvSpPr>
          <p:spPr bwMode="auto">
            <a:xfrm>
              <a:off x="2133600" y="3067050"/>
              <a:ext cx="561975" cy="1295400"/>
            </a:xfrm>
            <a:custGeom>
              <a:avLst/>
              <a:gdLst>
                <a:gd name="T0" fmla="*/ 6 w 354"/>
                <a:gd name="T1" fmla="*/ 456 h 816"/>
                <a:gd name="T2" fmla="*/ 18 w 354"/>
                <a:gd name="T3" fmla="*/ 528 h 816"/>
                <a:gd name="T4" fmla="*/ 24 w 354"/>
                <a:gd name="T5" fmla="*/ 516 h 816"/>
                <a:gd name="T6" fmla="*/ 30 w 354"/>
                <a:gd name="T7" fmla="*/ 618 h 816"/>
                <a:gd name="T8" fmla="*/ 42 w 354"/>
                <a:gd name="T9" fmla="*/ 648 h 816"/>
                <a:gd name="T10" fmla="*/ 48 w 354"/>
                <a:gd name="T11" fmla="*/ 768 h 816"/>
                <a:gd name="T12" fmla="*/ 60 w 354"/>
                <a:gd name="T13" fmla="*/ 714 h 816"/>
                <a:gd name="T14" fmla="*/ 66 w 354"/>
                <a:gd name="T15" fmla="*/ 786 h 816"/>
                <a:gd name="T16" fmla="*/ 78 w 354"/>
                <a:gd name="T17" fmla="*/ 750 h 816"/>
                <a:gd name="T18" fmla="*/ 84 w 354"/>
                <a:gd name="T19" fmla="*/ 648 h 816"/>
                <a:gd name="T20" fmla="*/ 90 w 354"/>
                <a:gd name="T21" fmla="*/ 654 h 816"/>
                <a:gd name="T22" fmla="*/ 96 w 354"/>
                <a:gd name="T23" fmla="*/ 672 h 816"/>
                <a:gd name="T24" fmla="*/ 108 w 354"/>
                <a:gd name="T25" fmla="*/ 660 h 816"/>
                <a:gd name="T26" fmla="*/ 114 w 354"/>
                <a:gd name="T27" fmla="*/ 594 h 816"/>
                <a:gd name="T28" fmla="*/ 126 w 354"/>
                <a:gd name="T29" fmla="*/ 504 h 816"/>
                <a:gd name="T30" fmla="*/ 132 w 354"/>
                <a:gd name="T31" fmla="*/ 534 h 816"/>
                <a:gd name="T32" fmla="*/ 144 w 354"/>
                <a:gd name="T33" fmla="*/ 582 h 816"/>
                <a:gd name="T34" fmla="*/ 150 w 354"/>
                <a:gd name="T35" fmla="*/ 708 h 816"/>
                <a:gd name="T36" fmla="*/ 162 w 354"/>
                <a:gd name="T37" fmla="*/ 708 h 816"/>
                <a:gd name="T38" fmla="*/ 168 w 354"/>
                <a:gd name="T39" fmla="*/ 726 h 816"/>
                <a:gd name="T40" fmla="*/ 180 w 354"/>
                <a:gd name="T41" fmla="*/ 768 h 816"/>
                <a:gd name="T42" fmla="*/ 186 w 354"/>
                <a:gd name="T43" fmla="*/ 702 h 816"/>
                <a:gd name="T44" fmla="*/ 198 w 354"/>
                <a:gd name="T45" fmla="*/ 552 h 816"/>
                <a:gd name="T46" fmla="*/ 204 w 354"/>
                <a:gd name="T47" fmla="*/ 432 h 816"/>
                <a:gd name="T48" fmla="*/ 216 w 354"/>
                <a:gd name="T49" fmla="*/ 372 h 816"/>
                <a:gd name="T50" fmla="*/ 222 w 354"/>
                <a:gd name="T51" fmla="*/ 258 h 816"/>
                <a:gd name="T52" fmla="*/ 234 w 354"/>
                <a:gd name="T53" fmla="*/ 48 h 816"/>
                <a:gd name="T54" fmla="*/ 240 w 354"/>
                <a:gd name="T55" fmla="*/ 174 h 816"/>
                <a:gd name="T56" fmla="*/ 246 w 354"/>
                <a:gd name="T57" fmla="*/ 228 h 816"/>
                <a:gd name="T58" fmla="*/ 252 w 354"/>
                <a:gd name="T59" fmla="*/ 168 h 816"/>
                <a:gd name="T60" fmla="*/ 264 w 354"/>
                <a:gd name="T61" fmla="*/ 120 h 816"/>
                <a:gd name="T62" fmla="*/ 270 w 354"/>
                <a:gd name="T63" fmla="*/ 18 h 816"/>
                <a:gd name="T64" fmla="*/ 276 w 354"/>
                <a:gd name="T65" fmla="*/ 102 h 816"/>
                <a:gd name="T66" fmla="*/ 282 w 354"/>
                <a:gd name="T67" fmla="*/ 78 h 816"/>
                <a:gd name="T68" fmla="*/ 294 w 354"/>
                <a:gd name="T69" fmla="*/ 48 h 816"/>
                <a:gd name="T70" fmla="*/ 300 w 354"/>
                <a:gd name="T71" fmla="*/ 90 h 816"/>
                <a:gd name="T72" fmla="*/ 306 w 354"/>
                <a:gd name="T73" fmla="*/ 204 h 816"/>
                <a:gd name="T74" fmla="*/ 318 w 354"/>
                <a:gd name="T75" fmla="*/ 240 h 816"/>
                <a:gd name="T76" fmla="*/ 324 w 354"/>
                <a:gd name="T77" fmla="*/ 372 h 816"/>
                <a:gd name="T78" fmla="*/ 330 w 354"/>
                <a:gd name="T79" fmla="*/ 378 h 816"/>
                <a:gd name="T80" fmla="*/ 336 w 354"/>
                <a:gd name="T81" fmla="*/ 582 h 816"/>
                <a:gd name="T82" fmla="*/ 348 w 354"/>
                <a:gd name="T83" fmla="*/ 61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816">
                  <a:moveTo>
                    <a:pt x="0" y="546"/>
                  </a:moveTo>
                  <a:lnTo>
                    <a:pt x="6" y="462"/>
                  </a:lnTo>
                  <a:lnTo>
                    <a:pt x="6" y="456"/>
                  </a:lnTo>
                  <a:lnTo>
                    <a:pt x="12" y="516"/>
                  </a:lnTo>
                  <a:lnTo>
                    <a:pt x="12" y="510"/>
                  </a:lnTo>
                  <a:lnTo>
                    <a:pt x="18" y="528"/>
                  </a:lnTo>
                  <a:lnTo>
                    <a:pt x="18" y="462"/>
                  </a:lnTo>
                  <a:lnTo>
                    <a:pt x="18" y="492"/>
                  </a:lnTo>
                  <a:lnTo>
                    <a:pt x="24" y="516"/>
                  </a:lnTo>
                  <a:lnTo>
                    <a:pt x="24" y="558"/>
                  </a:lnTo>
                  <a:lnTo>
                    <a:pt x="30" y="576"/>
                  </a:lnTo>
                  <a:lnTo>
                    <a:pt x="30" y="618"/>
                  </a:lnTo>
                  <a:lnTo>
                    <a:pt x="36" y="570"/>
                  </a:lnTo>
                  <a:lnTo>
                    <a:pt x="36" y="552"/>
                  </a:lnTo>
                  <a:lnTo>
                    <a:pt x="42" y="648"/>
                  </a:lnTo>
                  <a:lnTo>
                    <a:pt x="42" y="714"/>
                  </a:lnTo>
                  <a:lnTo>
                    <a:pt x="48" y="696"/>
                  </a:lnTo>
                  <a:lnTo>
                    <a:pt x="48" y="768"/>
                  </a:lnTo>
                  <a:lnTo>
                    <a:pt x="54" y="804"/>
                  </a:lnTo>
                  <a:lnTo>
                    <a:pt x="54" y="714"/>
                  </a:lnTo>
                  <a:lnTo>
                    <a:pt x="60" y="714"/>
                  </a:lnTo>
                  <a:lnTo>
                    <a:pt x="60" y="636"/>
                  </a:lnTo>
                  <a:lnTo>
                    <a:pt x="66" y="570"/>
                  </a:lnTo>
                  <a:lnTo>
                    <a:pt x="66" y="786"/>
                  </a:lnTo>
                  <a:lnTo>
                    <a:pt x="72" y="738"/>
                  </a:lnTo>
                  <a:lnTo>
                    <a:pt x="72" y="744"/>
                  </a:lnTo>
                  <a:lnTo>
                    <a:pt x="78" y="750"/>
                  </a:lnTo>
                  <a:lnTo>
                    <a:pt x="78" y="660"/>
                  </a:lnTo>
                  <a:lnTo>
                    <a:pt x="84" y="630"/>
                  </a:lnTo>
                  <a:lnTo>
                    <a:pt x="84" y="648"/>
                  </a:lnTo>
                  <a:lnTo>
                    <a:pt x="84" y="612"/>
                  </a:lnTo>
                  <a:lnTo>
                    <a:pt x="90" y="642"/>
                  </a:lnTo>
                  <a:lnTo>
                    <a:pt x="90" y="654"/>
                  </a:lnTo>
                  <a:lnTo>
                    <a:pt x="96" y="702"/>
                  </a:lnTo>
                  <a:lnTo>
                    <a:pt x="96" y="630"/>
                  </a:lnTo>
                  <a:lnTo>
                    <a:pt x="96" y="672"/>
                  </a:lnTo>
                  <a:lnTo>
                    <a:pt x="102" y="678"/>
                  </a:lnTo>
                  <a:lnTo>
                    <a:pt x="102" y="618"/>
                  </a:lnTo>
                  <a:lnTo>
                    <a:pt x="108" y="660"/>
                  </a:lnTo>
                  <a:lnTo>
                    <a:pt x="108" y="696"/>
                  </a:lnTo>
                  <a:lnTo>
                    <a:pt x="114" y="684"/>
                  </a:lnTo>
                  <a:lnTo>
                    <a:pt x="114" y="594"/>
                  </a:lnTo>
                  <a:lnTo>
                    <a:pt x="120" y="516"/>
                  </a:lnTo>
                  <a:lnTo>
                    <a:pt x="120" y="510"/>
                  </a:lnTo>
                  <a:lnTo>
                    <a:pt x="126" y="504"/>
                  </a:lnTo>
                  <a:lnTo>
                    <a:pt x="132" y="552"/>
                  </a:lnTo>
                  <a:lnTo>
                    <a:pt x="132" y="516"/>
                  </a:lnTo>
                  <a:lnTo>
                    <a:pt x="132" y="534"/>
                  </a:lnTo>
                  <a:lnTo>
                    <a:pt x="138" y="516"/>
                  </a:lnTo>
                  <a:lnTo>
                    <a:pt x="138" y="534"/>
                  </a:lnTo>
                  <a:lnTo>
                    <a:pt x="144" y="582"/>
                  </a:lnTo>
                  <a:lnTo>
                    <a:pt x="144" y="636"/>
                  </a:lnTo>
                  <a:lnTo>
                    <a:pt x="150" y="690"/>
                  </a:lnTo>
                  <a:lnTo>
                    <a:pt x="150" y="708"/>
                  </a:lnTo>
                  <a:lnTo>
                    <a:pt x="156" y="630"/>
                  </a:lnTo>
                  <a:lnTo>
                    <a:pt x="156" y="666"/>
                  </a:lnTo>
                  <a:lnTo>
                    <a:pt x="162" y="708"/>
                  </a:lnTo>
                  <a:lnTo>
                    <a:pt x="162" y="732"/>
                  </a:lnTo>
                  <a:lnTo>
                    <a:pt x="168" y="708"/>
                  </a:lnTo>
                  <a:lnTo>
                    <a:pt x="168" y="726"/>
                  </a:lnTo>
                  <a:lnTo>
                    <a:pt x="174" y="618"/>
                  </a:lnTo>
                  <a:lnTo>
                    <a:pt x="174" y="714"/>
                  </a:lnTo>
                  <a:lnTo>
                    <a:pt x="180" y="768"/>
                  </a:lnTo>
                  <a:lnTo>
                    <a:pt x="180" y="816"/>
                  </a:lnTo>
                  <a:lnTo>
                    <a:pt x="186" y="750"/>
                  </a:lnTo>
                  <a:lnTo>
                    <a:pt x="186" y="702"/>
                  </a:lnTo>
                  <a:lnTo>
                    <a:pt x="192" y="648"/>
                  </a:lnTo>
                  <a:lnTo>
                    <a:pt x="192" y="528"/>
                  </a:lnTo>
                  <a:lnTo>
                    <a:pt x="198" y="552"/>
                  </a:lnTo>
                  <a:lnTo>
                    <a:pt x="198" y="438"/>
                  </a:lnTo>
                  <a:lnTo>
                    <a:pt x="204" y="402"/>
                  </a:lnTo>
                  <a:lnTo>
                    <a:pt x="204" y="432"/>
                  </a:lnTo>
                  <a:lnTo>
                    <a:pt x="210" y="438"/>
                  </a:lnTo>
                  <a:lnTo>
                    <a:pt x="210" y="444"/>
                  </a:lnTo>
                  <a:lnTo>
                    <a:pt x="216" y="372"/>
                  </a:lnTo>
                  <a:lnTo>
                    <a:pt x="216" y="288"/>
                  </a:lnTo>
                  <a:lnTo>
                    <a:pt x="222" y="276"/>
                  </a:lnTo>
                  <a:lnTo>
                    <a:pt x="222" y="258"/>
                  </a:lnTo>
                  <a:lnTo>
                    <a:pt x="228" y="126"/>
                  </a:lnTo>
                  <a:lnTo>
                    <a:pt x="228" y="156"/>
                  </a:lnTo>
                  <a:lnTo>
                    <a:pt x="234" y="48"/>
                  </a:lnTo>
                  <a:lnTo>
                    <a:pt x="234" y="42"/>
                  </a:lnTo>
                  <a:lnTo>
                    <a:pt x="234" y="114"/>
                  </a:lnTo>
                  <a:lnTo>
                    <a:pt x="240" y="174"/>
                  </a:lnTo>
                  <a:lnTo>
                    <a:pt x="240" y="186"/>
                  </a:lnTo>
                  <a:lnTo>
                    <a:pt x="246" y="246"/>
                  </a:lnTo>
                  <a:lnTo>
                    <a:pt x="246" y="228"/>
                  </a:lnTo>
                  <a:lnTo>
                    <a:pt x="252" y="180"/>
                  </a:lnTo>
                  <a:lnTo>
                    <a:pt x="252" y="246"/>
                  </a:lnTo>
                  <a:lnTo>
                    <a:pt x="252" y="168"/>
                  </a:lnTo>
                  <a:lnTo>
                    <a:pt x="258" y="54"/>
                  </a:lnTo>
                  <a:lnTo>
                    <a:pt x="258" y="84"/>
                  </a:lnTo>
                  <a:lnTo>
                    <a:pt x="264" y="120"/>
                  </a:lnTo>
                  <a:lnTo>
                    <a:pt x="264" y="138"/>
                  </a:lnTo>
                  <a:lnTo>
                    <a:pt x="264" y="48"/>
                  </a:lnTo>
                  <a:lnTo>
                    <a:pt x="270" y="18"/>
                  </a:lnTo>
                  <a:lnTo>
                    <a:pt x="270" y="0"/>
                  </a:lnTo>
                  <a:lnTo>
                    <a:pt x="276" y="48"/>
                  </a:lnTo>
                  <a:lnTo>
                    <a:pt x="276" y="102"/>
                  </a:lnTo>
                  <a:lnTo>
                    <a:pt x="282" y="54"/>
                  </a:lnTo>
                  <a:lnTo>
                    <a:pt x="282" y="102"/>
                  </a:lnTo>
                  <a:lnTo>
                    <a:pt x="282" y="78"/>
                  </a:lnTo>
                  <a:lnTo>
                    <a:pt x="288" y="108"/>
                  </a:lnTo>
                  <a:lnTo>
                    <a:pt x="288" y="126"/>
                  </a:lnTo>
                  <a:lnTo>
                    <a:pt x="294" y="48"/>
                  </a:lnTo>
                  <a:lnTo>
                    <a:pt x="294" y="78"/>
                  </a:lnTo>
                  <a:lnTo>
                    <a:pt x="300" y="96"/>
                  </a:lnTo>
                  <a:lnTo>
                    <a:pt x="300" y="90"/>
                  </a:lnTo>
                  <a:lnTo>
                    <a:pt x="300" y="96"/>
                  </a:lnTo>
                  <a:lnTo>
                    <a:pt x="306" y="42"/>
                  </a:lnTo>
                  <a:lnTo>
                    <a:pt x="306" y="204"/>
                  </a:lnTo>
                  <a:lnTo>
                    <a:pt x="312" y="198"/>
                  </a:lnTo>
                  <a:lnTo>
                    <a:pt x="312" y="282"/>
                  </a:lnTo>
                  <a:lnTo>
                    <a:pt x="318" y="240"/>
                  </a:lnTo>
                  <a:lnTo>
                    <a:pt x="318" y="216"/>
                  </a:lnTo>
                  <a:lnTo>
                    <a:pt x="318" y="336"/>
                  </a:lnTo>
                  <a:lnTo>
                    <a:pt x="324" y="372"/>
                  </a:lnTo>
                  <a:lnTo>
                    <a:pt x="324" y="390"/>
                  </a:lnTo>
                  <a:lnTo>
                    <a:pt x="330" y="324"/>
                  </a:lnTo>
                  <a:lnTo>
                    <a:pt x="330" y="378"/>
                  </a:lnTo>
                  <a:lnTo>
                    <a:pt x="330" y="342"/>
                  </a:lnTo>
                  <a:lnTo>
                    <a:pt x="336" y="444"/>
                  </a:lnTo>
                  <a:lnTo>
                    <a:pt x="336" y="582"/>
                  </a:lnTo>
                  <a:lnTo>
                    <a:pt x="348" y="642"/>
                  </a:lnTo>
                  <a:lnTo>
                    <a:pt x="342" y="642"/>
                  </a:lnTo>
                  <a:lnTo>
                    <a:pt x="348" y="612"/>
                  </a:lnTo>
                  <a:lnTo>
                    <a:pt x="354" y="546"/>
                  </a:lnTo>
                  <a:lnTo>
                    <a:pt x="354" y="74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/>
            <p:cNvSpPr>
              <a:spLocks/>
            </p:cNvSpPr>
            <p:nvPr/>
          </p:nvSpPr>
          <p:spPr bwMode="auto">
            <a:xfrm>
              <a:off x="2695575" y="3067050"/>
              <a:ext cx="581025" cy="1895475"/>
            </a:xfrm>
            <a:custGeom>
              <a:avLst/>
              <a:gdLst>
                <a:gd name="T0" fmla="*/ 6 w 366"/>
                <a:gd name="T1" fmla="*/ 756 h 1194"/>
                <a:gd name="T2" fmla="*/ 18 w 366"/>
                <a:gd name="T3" fmla="*/ 990 h 1194"/>
                <a:gd name="T4" fmla="*/ 24 w 366"/>
                <a:gd name="T5" fmla="*/ 1194 h 1194"/>
                <a:gd name="T6" fmla="*/ 36 w 366"/>
                <a:gd name="T7" fmla="*/ 984 h 1194"/>
                <a:gd name="T8" fmla="*/ 42 w 366"/>
                <a:gd name="T9" fmla="*/ 1020 h 1194"/>
                <a:gd name="T10" fmla="*/ 54 w 366"/>
                <a:gd name="T11" fmla="*/ 906 h 1194"/>
                <a:gd name="T12" fmla="*/ 60 w 366"/>
                <a:gd name="T13" fmla="*/ 924 h 1194"/>
                <a:gd name="T14" fmla="*/ 72 w 366"/>
                <a:gd name="T15" fmla="*/ 714 h 1194"/>
                <a:gd name="T16" fmla="*/ 78 w 366"/>
                <a:gd name="T17" fmla="*/ 912 h 1194"/>
                <a:gd name="T18" fmla="*/ 90 w 366"/>
                <a:gd name="T19" fmla="*/ 738 h 1194"/>
                <a:gd name="T20" fmla="*/ 96 w 366"/>
                <a:gd name="T21" fmla="*/ 726 h 1194"/>
                <a:gd name="T22" fmla="*/ 108 w 366"/>
                <a:gd name="T23" fmla="*/ 840 h 1194"/>
                <a:gd name="T24" fmla="*/ 114 w 366"/>
                <a:gd name="T25" fmla="*/ 612 h 1194"/>
                <a:gd name="T26" fmla="*/ 126 w 366"/>
                <a:gd name="T27" fmla="*/ 444 h 1194"/>
                <a:gd name="T28" fmla="*/ 132 w 366"/>
                <a:gd name="T29" fmla="*/ 522 h 1194"/>
                <a:gd name="T30" fmla="*/ 144 w 366"/>
                <a:gd name="T31" fmla="*/ 414 h 1194"/>
                <a:gd name="T32" fmla="*/ 150 w 366"/>
                <a:gd name="T33" fmla="*/ 438 h 1194"/>
                <a:gd name="T34" fmla="*/ 156 w 366"/>
                <a:gd name="T35" fmla="*/ 600 h 1194"/>
                <a:gd name="T36" fmla="*/ 162 w 366"/>
                <a:gd name="T37" fmla="*/ 606 h 1194"/>
                <a:gd name="T38" fmla="*/ 174 w 366"/>
                <a:gd name="T39" fmla="*/ 798 h 1194"/>
                <a:gd name="T40" fmla="*/ 180 w 366"/>
                <a:gd name="T41" fmla="*/ 678 h 1194"/>
                <a:gd name="T42" fmla="*/ 192 w 366"/>
                <a:gd name="T43" fmla="*/ 726 h 1194"/>
                <a:gd name="T44" fmla="*/ 198 w 366"/>
                <a:gd name="T45" fmla="*/ 744 h 1194"/>
                <a:gd name="T46" fmla="*/ 210 w 366"/>
                <a:gd name="T47" fmla="*/ 762 h 1194"/>
                <a:gd name="T48" fmla="*/ 216 w 366"/>
                <a:gd name="T49" fmla="*/ 690 h 1194"/>
                <a:gd name="T50" fmla="*/ 222 w 366"/>
                <a:gd name="T51" fmla="*/ 492 h 1194"/>
                <a:gd name="T52" fmla="*/ 228 w 366"/>
                <a:gd name="T53" fmla="*/ 420 h 1194"/>
                <a:gd name="T54" fmla="*/ 240 w 366"/>
                <a:gd name="T55" fmla="*/ 258 h 1194"/>
                <a:gd name="T56" fmla="*/ 246 w 366"/>
                <a:gd name="T57" fmla="*/ 348 h 1194"/>
                <a:gd name="T58" fmla="*/ 258 w 366"/>
                <a:gd name="T59" fmla="*/ 330 h 1194"/>
                <a:gd name="T60" fmla="*/ 264 w 366"/>
                <a:gd name="T61" fmla="*/ 234 h 1194"/>
                <a:gd name="T62" fmla="*/ 276 w 366"/>
                <a:gd name="T63" fmla="*/ 210 h 1194"/>
                <a:gd name="T64" fmla="*/ 282 w 366"/>
                <a:gd name="T65" fmla="*/ 228 h 1194"/>
                <a:gd name="T66" fmla="*/ 294 w 366"/>
                <a:gd name="T67" fmla="*/ 300 h 1194"/>
                <a:gd name="T68" fmla="*/ 300 w 366"/>
                <a:gd name="T69" fmla="*/ 258 h 1194"/>
                <a:gd name="T70" fmla="*/ 306 w 366"/>
                <a:gd name="T71" fmla="*/ 198 h 1194"/>
                <a:gd name="T72" fmla="*/ 318 w 366"/>
                <a:gd name="T73" fmla="*/ 162 h 1194"/>
                <a:gd name="T74" fmla="*/ 324 w 366"/>
                <a:gd name="T75" fmla="*/ 198 h 1194"/>
                <a:gd name="T76" fmla="*/ 336 w 366"/>
                <a:gd name="T77" fmla="*/ 120 h 1194"/>
                <a:gd name="T78" fmla="*/ 342 w 366"/>
                <a:gd name="T79" fmla="*/ 186 h 1194"/>
                <a:gd name="T80" fmla="*/ 348 w 366"/>
                <a:gd name="T81" fmla="*/ 138 h 1194"/>
                <a:gd name="T82" fmla="*/ 360 w 366"/>
                <a:gd name="T83" fmla="*/ 132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6" h="1194">
                  <a:moveTo>
                    <a:pt x="0" y="744"/>
                  </a:moveTo>
                  <a:lnTo>
                    <a:pt x="6" y="768"/>
                  </a:lnTo>
                  <a:lnTo>
                    <a:pt x="6" y="756"/>
                  </a:lnTo>
                  <a:lnTo>
                    <a:pt x="12" y="828"/>
                  </a:lnTo>
                  <a:lnTo>
                    <a:pt x="12" y="1032"/>
                  </a:lnTo>
                  <a:lnTo>
                    <a:pt x="18" y="990"/>
                  </a:lnTo>
                  <a:lnTo>
                    <a:pt x="18" y="1038"/>
                  </a:lnTo>
                  <a:lnTo>
                    <a:pt x="24" y="1128"/>
                  </a:lnTo>
                  <a:lnTo>
                    <a:pt x="24" y="1194"/>
                  </a:lnTo>
                  <a:lnTo>
                    <a:pt x="30" y="1134"/>
                  </a:lnTo>
                  <a:lnTo>
                    <a:pt x="30" y="912"/>
                  </a:lnTo>
                  <a:lnTo>
                    <a:pt x="36" y="984"/>
                  </a:lnTo>
                  <a:lnTo>
                    <a:pt x="36" y="1020"/>
                  </a:lnTo>
                  <a:lnTo>
                    <a:pt x="42" y="1026"/>
                  </a:lnTo>
                  <a:lnTo>
                    <a:pt x="42" y="1020"/>
                  </a:lnTo>
                  <a:lnTo>
                    <a:pt x="48" y="966"/>
                  </a:lnTo>
                  <a:lnTo>
                    <a:pt x="48" y="900"/>
                  </a:lnTo>
                  <a:lnTo>
                    <a:pt x="54" y="906"/>
                  </a:lnTo>
                  <a:lnTo>
                    <a:pt x="54" y="894"/>
                  </a:lnTo>
                  <a:lnTo>
                    <a:pt x="60" y="852"/>
                  </a:lnTo>
                  <a:lnTo>
                    <a:pt x="60" y="924"/>
                  </a:lnTo>
                  <a:lnTo>
                    <a:pt x="66" y="798"/>
                  </a:lnTo>
                  <a:lnTo>
                    <a:pt x="66" y="804"/>
                  </a:lnTo>
                  <a:lnTo>
                    <a:pt x="72" y="714"/>
                  </a:lnTo>
                  <a:lnTo>
                    <a:pt x="72" y="792"/>
                  </a:lnTo>
                  <a:lnTo>
                    <a:pt x="78" y="822"/>
                  </a:lnTo>
                  <a:lnTo>
                    <a:pt x="78" y="912"/>
                  </a:lnTo>
                  <a:lnTo>
                    <a:pt x="84" y="816"/>
                  </a:lnTo>
                  <a:lnTo>
                    <a:pt x="84" y="786"/>
                  </a:lnTo>
                  <a:lnTo>
                    <a:pt x="90" y="738"/>
                  </a:lnTo>
                  <a:lnTo>
                    <a:pt x="90" y="714"/>
                  </a:lnTo>
                  <a:lnTo>
                    <a:pt x="96" y="660"/>
                  </a:lnTo>
                  <a:lnTo>
                    <a:pt x="96" y="726"/>
                  </a:lnTo>
                  <a:lnTo>
                    <a:pt x="102" y="732"/>
                  </a:lnTo>
                  <a:lnTo>
                    <a:pt x="102" y="792"/>
                  </a:lnTo>
                  <a:lnTo>
                    <a:pt x="108" y="840"/>
                  </a:lnTo>
                  <a:lnTo>
                    <a:pt x="108" y="768"/>
                  </a:lnTo>
                  <a:lnTo>
                    <a:pt x="114" y="696"/>
                  </a:lnTo>
                  <a:lnTo>
                    <a:pt x="114" y="612"/>
                  </a:lnTo>
                  <a:lnTo>
                    <a:pt x="120" y="534"/>
                  </a:lnTo>
                  <a:lnTo>
                    <a:pt x="120" y="432"/>
                  </a:lnTo>
                  <a:lnTo>
                    <a:pt x="126" y="444"/>
                  </a:lnTo>
                  <a:lnTo>
                    <a:pt x="126" y="516"/>
                  </a:lnTo>
                  <a:lnTo>
                    <a:pt x="132" y="528"/>
                  </a:lnTo>
                  <a:lnTo>
                    <a:pt x="132" y="522"/>
                  </a:lnTo>
                  <a:lnTo>
                    <a:pt x="138" y="486"/>
                  </a:lnTo>
                  <a:lnTo>
                    <a:pt x="138" y="432"/>
                  </a:lnTo>
                  <a:lnTo>
                    <a:pt x="144" y="414"/>
                  </a:lnTo>
                  <a:lnTo>
                    <a:pt x="144" y="408"/>
                  </a:lnTo>
                  <a:lnTo>
                    <a:pt x="144" y="462"/>
                  </a:lnTo>
                  <a:lnTo>
                    <a:pt x="150" y="438"/>
                  </a:lnTo>
                  <a:lnTo>
                    <a:pt x="150" y="492"/>
                  </a:lnTo>
                  <a:lnTo>
                    <a:pt x="156" y="582"/>
                  </a:lnTo>
                  <a:lnTo>
                    <a:pt x="156" y="600"/>
                  </a:lnTo>
                  <a:lnTo>
                    <a:pt x="162" y="642"/>
                  </a:lnTo>
                  <a:lnTo>
                    <a:pt x="162" y="690"/>
                  </a:lnTo>
                  <a:lnTo>
                    <a:pt x="162" y="606"/>
                  </a:lnTo>
                  <a:lnTo>
                    <a:pt x="168" y="666"/>
                  </a:lnTo>
                  <a:lnTo>
                    <a:pt x="168" y="690"/>
                  </a:lnTo>
                  <a:lnTo>
                    <a:pt x="174" y="798"/>
                  </a:lnTo>
                  <a:lnTo>
                    <a:pt x="174" y="816"/>
                  </a:lnTo>
                  <a:lnTo>
                    <a:pt x="180" y="780"/>
                  </a:lnTo>
                  <a:lnTo>
                    <a:pt x="180" y="678"/>
                  </a:lnTo>
                  <a:lnTo>
                    <a:pt x="186" y="606"/>
                  </a:lnTo>
                  <a:lnTo>
                    <a:pt x="186" y="672"/>
                  </a:lnTo>
                  <a:lnTo>
                    <a:pt x="192" y="726"/>
                  </a:lnTo>
                  <a:lnTo>
                    <a:pt x="192" y="660"/>
                  </a:lnTo>
                  <a:lnTo>
                    <a:pt x="198" y="624"/>
                  </a:lnTo>
                  <a:lnTo>
                    <a:pt x="198" y="744"/>
                  </a:lnTo>
                  <a:lnTo>
                    <a:pt x="204" y="726"/>
                  </a:lnTo>
                  <a:lnTo>
                    <a:pt x="204" y="810"/>
                  </a:lnTo>
                  <a:lnTo>
                    <a:pt x="210" y="762"/>
                  </a:lnTo>
                  <a:lnTo>
                    <a:pt x="210" y="768"/>
                  </a:lnTo>
                  <a:lnTo>
                    <a:pt x="210" y="750"/>
                  </a:lnTo>
                  <a:lnTo>
                    <a:pt x="216" y="690"/>
                  </a:lnTo>
                  <a:lnTo>
                    <a:pt x="216" y="678"/>
                  </a:lnTo>
                  <a:lnTo>
                    <a:pt x="222" y="504"/>
                  </a:lnTo>
                  <a:lnTo>
                    <a:pt x="222" y="492"/>
                  </a:lnTo>
                  <a:lnTo>
                    <a:pt x="228" y="414"/>
                  </a:lnTo>
                  <a:lnTo>
                    <a:pt x="228" y="378"/>
                  </a:lnTo>
                  <a:lnTo>
                    <a:pt x="228" y="420"/>
                  </a:lnTo>
                  <a:lnTo>
                    <a:pt x="234" y="378"/>
                  </a:lnTo>
                  <a:lnTo>
                    <a:pt x="234" y="414"/>
                  </a:lnTo>
                  <a:lnTo>
                    <a:pt x="240" y="258"/>
                  </a:lnTo>
                  <a:lnTo>
                    <a:pt x="240" y="234"/>
                  </a:lnTo>
                  <a:lnTo>
                    <a:pt x="246" y="264"/>
                  </a:lnTo>
                  <a:lnTo>
                    <a:pt x="246" y="348"/>
                  </a:lnTo>
                  <a:lnTo>
                    <a:pt x="252" y="396"/>
                  </a:lnTo>
                  <a:lnTo>
                    <a:pt x="252" y="366"/>
                  </a:lnTo>
                  <a:lnTo>
                    <a:pt x="258" y="330"/>
                  </a:lnTo>
                  <a:lnTo>
                    <a:pt x="258" y="360"/>
                  </a:lnTo>
                  <a:lnTo>
                    <a:pt x="264" y="372"/>
                  </a:lnTo>
                  <a:lnTo>
                    <a:pt x="264" y="234"/>
                  </a:lnTo>
                  <a:lnTo>
                    <a:pt x="270" y="234"/>
                  </a:lnTo>
                  <a:lnTo>
                    <a:pt x="270" y="180"/>
                  </a:lnTo>
                  <a:lnTo>
                    <a:pt x="276" y="210"/>
                  </a:lnTo>
                  <a:lnTo>
                    <a:pt x="276" y="246"/>
                  </a:lnTo>
                  <a:lnTo>
                    <a:pt x="282" y="216"/>
                  </a:lnTo>
                  <a:lnTo>
                    <a:pt x="282" y="228"/>
                  </a:lnTo>
                  <a:lnTo>
                    <a:pt x="288" y="288"/>
                  </a:lnTo>
                  <a:lnTo>
                    <a:pt x="288" y="384"/>
                  </a:lnTo>
                  <a:lnTo>
                    <a:pt x="294" y="300"/>
                  </a:lnTo>
                  <a:lnTo>
                    <a:pt x="294" y="330"/>
                  </a:lnTo>
                  <a:lnTo>
                    <a:pt x="294" y="270"/>
                  </a:lnTo>
                  <a:lnTo>
                    <a:pt x="300" y="258"/>
                  </a:lnTo>
                  <a:lnTo>
                    <a:pt x="300" y="264"/>
                  </a:lnTo>
                  <a:lnTo>
                    <a:pt x="306" y="282"/>
                  </a:lnTo>
                  <a:lnTo>
                    <a:pt x="306" y="198"/>
                  </a:lnTo>
                  <a:lnTo>
                    <a:pt x="312" y="198"/>
                  </a:lnTo>
                  <a:lnTo>
                    <a:pt x="312" y="102"/>
                  </a:lnTo>
                  <a:lnTo>
                    <a:pt x="318" y="162"/>
                  </a:lnTo>
                  <a:lnTo>
                    <a:pt x="318" y="144"/>
                  </a:lnTo>
                  <a:lnTo>
                    <a:pt x="324" y="144"/>
                  </a:lnTo>
                  <a:lnTo>
                    <a:pt x="324" y="198"/>
                  </a:lnTo>
                  <a:lnTo>
                    <a:pt x="330" y="258"/>
                  </a:lnTo>
                  <a:lnTo>
                    <a:pt x="330" y="126"/>
                  </a:lnTo>
                  <a:lnTo>
                    <a:pt x="336" y="120"/>
                  </a:lnTo>
                  <a:lnTo>
                    <a:pt x="336" y="42"/>
                  </a:lnTo>
                  <a:lnTo>
                    <a:pt x="342" y="108"/>
                  </a:lnTo>
                  <a:lnTo>
                    <a:pt x="342" y="186"/>
                  </a:lnTo>
                  <a:lnTo>
                    <a:pt x="348" y="120"/>
                  </a:lnTo>
                  <a:lnTo>
                    <a:pt x="348" y="96"/>
                  </a:lnTo>
                  <a:lnTo>
                    <a:pt x="348" y="138"/>
                  </a:lnTo>
                  <a:lnTo>
                    <a:pt x="354" y="132"/>
                  </a:lnTo>
                  <a:lnTo>
                    <a:pt x="354" y="174"/>
                  </a:lnTo>
                  <a:lnTo>
                    <a:pt x="360" y="132"/>
                  </a:lnTo>
                  <a:lnTo>
                    <a:pt x="360" y="24"/>
                  </a:lnTo>
                  <a:lnTo>
                    <a:pt x="36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/>
            <p:cNvSpPr>
              <a:spLocks/>
            </p:cNvSpPr>
            <p:nvPr/>
          </p:nvSpPr>
          <p:spPr bwMode="auto">
            <a:xfrm>
              <a:off x="3276600" y="2295525"/>
              <a:ext cx="571500" cy="1133475"/>
            </a:xfrm>
            <a:custGeom>
              <a:avLst/>
              <a:gdLst>
                <a:gd name="T0" fmla="*/ 6 w 360"/>
                <a:gd name="T1" fmla="*/ 360 h 714"/>
                <a:gd name="T2" fmla="*/ 12 w 360"/>
                <a:gd name="T3" fmla="*/ 318 h 714"/>
                <a:gd name="T4" fmla="*/ 24 w 360"/>
                <a:gd name="T5" fmla="*/ 336 h 714"/>
                <a:gd name="T6" fmla="*/ 30 w 360"/>
                <a:gd name="T7" fmla="*/ 318 h 714"/>
                <a:gd name="T8" fmla="*/ 42 w 360"/>
                <a:gd name="T9" fmla="*/ 372 h 714"/>
                <a:gd name="T10" fmla="*/ 48 w 360"/>
                <a:gd name="T11" fmla="*/ 408 h 714"/>
                <a:gd name="T12" fmla="*/ 60 w 360"/>
                <a:gd name="T13" fmla="*/ 480 h 714"/>
                <a:gd name="T14" fmla="*/ 66 w 360"/>
                <a:gd name="T15" fmla="*/ 570 h 714"/>
                <a:gd name="T16" fmla="*/ 78 w 360"/>
                <a:gd name="T17" fmla="*/ 474 h 714"/>
                <a:gd name="T18" fmla="*/ 84 w 360"/>
                <a:gd name="T19" fmla="*/ 516 h 714"/>
                <a:gd name="T20" fmla="*/ 96 w 360"/>
                <a:gd name="T21" fmla="*/ 522 h 714"/>
                <a:gd name="T22" fmla="*/ 102 w 360"/>
                <a:gd name="T23" fmla="*/ 576 h 714"/>
                <a:gd name="T24" fmla="*/ 108 w 360"/>
                <a:gd name="T25" fmla="*/ 564 h 714"/>
                <a:gd name="T26" fmla="*/ 120 w 360"/>
                <a:gd name="T27" fmla="*/ 696 h 714"/>
                <a:gd name="T28" fmla="*/ 126 w 360"/>
                <a:gd name="T29" fmla="*/ 570 h 714"/>
                <a:gd name="T30" fmla="*/ 132 w 360"/>
                <a:gd name="T31" fmla="*/ 648 h 714"/>
                <a:gd name="T32" fmla="*/ 144 w 360"/>
                <a:gd name="T33" fmla="*/ 570 h 714"/>
                <a:gd name="T34" fmla="*/ 150 w 360"/>
                <a:gd name="T35" fmla="*/ 516 h 714"/>
                <a:gd name="T36" fmla="*/ 156 w 360"/>
                <a:gd name="T37" fmla="*/ 426 h 714"/>
                <a:gd name="T38" fmla="*/ 162 w 360"/>
                <a:gd name="T39" fmla="*/ 390 h 714"/>
                <a:gd name="T40" fmla="*/ 174 w 360"/>
                <a:gd name="T41" fmla="*/ 258 h 714"/>
                <a:gd name="T42" fmla="*/ 180 w 360"/>
                <a:gd name="T43" fmla="*/ 228 h 714"/>
                <a:gd name="T44" fmla="*/ 186 w 360"/>
                <a:gd name="T45" fmla="*/ 342 h 714"/>
                <a:gd name="T46" fmla="*/ 198 w 360"/>
                <a:gd name="T47" fmla="*/ 360 h 714"/>
                <a:gd name="T48" fmla="*/ 204 w 360"/>
                <a:gd name="T49" fmla="*/ 354 h 714"/>
                <a:gd name="T50" fmla="*/ 216 w 360"/>
                <a:gd name="T51" fmla="*/ 306 h 714"/>
                <a:gd name="T52" fmla="*/ 222 w 360"/>
                <a:gd name="T53" fmla="*/ 222 h 714"/>
                <a:gd name="T54" fmla="*/ 234 w 360"/>
                <a:gd name="T55" fmla="*/ 336 h 714"/>
                <a:gd name="T56" fmla="*/ 246 w 360"/>
                <a:gd name="T57" fmla="*/ 282 h 714"/>
                <a:gd name="T58" fmla="*/ 252 w 360"/>
                <a:gd name="T59" fmla="*/ 354 h 714"/>
                <a:gd name="T60" fmla="*/ 258 w 360"/>
                <a:gd name="T61" fmla="*/ 342 h 714"/>
                <a:gd name="T62" fmla="*/ 264 w 360"/>
                <a:gd name="T63" fmla="*/ 246 h 714"/>
                <a:gd name="T64" fmla="*/ 276 w 360"/>
                <a:gd name="T65" fmla="*/ 150 h 714"/>
                <a:gd name="T66" fmla="*/ 282 w 360"/>
                <a:gd name="T67" fmla="*/ 96 h 714"/>
                <a:gd name="T68" fmla="*/ 294 w 360"/>
                <a:gd name="T69" fmla="*/ 96 h 714"/>
                <a:gd name="T70" fmla="*/ 300 w 360"/>
                <a:gd name="T71" fmla="*/ 114 h 714"/>
                <a:gd name="T72" fmla="*/ 312 w 360"/>
                <a:gd name="T73" fmla="*/ 12 h 714"/>
                <a:gd name="T74" fmla="*/ 318 w 360"/>
                <a:gd name="T75" fmla="*/ 6 h 714"/>
                <a:gd name="T76" fmla="*/ 324 w 360"/>
                <a:gd name="T77" fmla="*/ 144 h 714"/>
                <a:gd name="T78" fmla="*/ 336 w 360"/>
                <a:gd name="T79" fmla="*/ 114 h 714"/>
                <a:gd name="T80" fmla="*/ 342 w 360"/>
                <a:gd name="T81" fmla="*/ 72 h 714"/>
                <a:gd name="T82" fmla="*/ 354 w 360"/>
                <a:gd name="T83" fmla="*/ 17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0" h="714">
                  <a:moveTo>
                    <a:pt x="0" y="486"/>
                  </a:moveTo>
                  <a:lnTo>
                    <a:pt x="0" y="396"/>
                  </a:lnTo>
                  <a:lnTo>
                    <a:pt x="6" y="360"/>
                  </a:lnTo>
                  <a:lnTo>
                    <a:pt x="6" y="390"/>
                  </a:lnTo>
                  <a:lnTo>
                    <a:pt x="12" y="336"/>
                  </a:lnTo>
                  <a:lnTo>
                    <a:pt x="12" y="318"/>
                  </a:lnTo>
                  <a:lnTo>
                    <a:pt x="18" y="408"/>
                  </a:lnTo>
                  <a:lnTo>
                    <a:pt x="18" y="324"/>
                  </a:lnTo>
                  <a:lnTo>
                    <a:pt x="24" y="336"/>
                  </a:lnTo>
                  <a:lnTo>
                    <a:pt x="24" y="396"/>
                  </a:lnTo>
                  <a:lnTo>
                    <a:pt x="30" y="360"/>
                  </a:lnTo>
                  <a:lnTo>
                    <a:pt x="30" y="318"/>
                  </a:lnTo>
                  <a:lnTo>
                    <a:pt x="30" y="324"/>
                  </a:lnTo>
                  <a:lnTo>
                    <a:pt x="36" y="402"/>
                  </a:lnTo>
                  <a:lnTo>
                    <a:pt x="42" y="372"/>
                  </a:lnTo>
                  <a:lnTo>
                    <a:pt x="42" y="384"/>
                  </a:lnTo>
                  <a:lnTo>
                    <a:pt x="48" y="414"/>
                  </a:lnTo>
                  <a:lnTo>
                    <a:pt x="48" y="408"/>
                  </a:lnTo>
                  <a:lnTo>
                    <a:pt x="54" y="390"/>
                  </a:lnTo>
                  <a:lnTo>
                    <a:pt x="54" y="462"/>
                  </a:lnTo>
                  <a:lnTo>
                    <a:pt x="60" y="480"/>
                  </a:lnTo>
                  <a:lnTo>
                    <a:pt x="60" y="498"/>
                  </a:lnTo>
                  <a:lnTo>
                    <a:pt x="66" y="462"/>
                  </a:lnTo>
                  <a:lnTo>
                    <a:pt x="66" y="570"/>
                  </a:lnTo>
                  <a:lnTo>
                    <a:pt x="72" y="582"/>
                  </a:lnTo>
                  <a:lnTo>
                    <a:pt x="72" y="588"/>
                  </a:lnTo>
                  <a:lnTo>
                    <a:pt x="78" y="474"/>
                  </a:lnTo>
                  <a:lnTo>
                    <a:pt x="78" y="564"/>
                  </a:lnTo>
                  <a:lnTo>
                    <a:pt x="84" y="474"/>
                  </a:lnTo>
                  <a:lnTo>
                    <a:pt x="84" y="516"/>
                  </a:lnTo>
                  <a:lnTo>
                    <a:pt x="90" y="504"/>
                  </a:lnTo>
                  <a:lnTo>
                    <a:pt x="90" y="498"/>
                  </a:lnTo>
                  <a:lnTo>
                    <a:pt x="96" y="522"/>
                  </a:lnTo>
                  <a:lnTo>
                    <a:pt x="96" y="516"/>
                  </a:lnTo>
                  <a:lnTo>
                    <a:pt x="96" y="558"/>
                  </a:lnTo>
                  <a:lnTo>
                    <a:pt x="102" y="576"/>
                  </a:lnTo>
                  <a:lnTo>
                    <a:pt x="102" y="504"/>
                  </a:lnTo>
                  <a:lnTo>
                    <a:pt x="108" y="534"/>
                  </a:lnTo>
                  <a:lnTo>
                    <a:pt x="108" y="564"/>
                  </a:lnTo>
                  <a:lnTo>
                    <a:pt x="114" y="552"/>
                  </a:lnTo>
                  <a:lnTo>
                    <a:pt x="114" y="618"/>
                  </a:lnTo>
                  <a:lnTo>
                    <a:pt x="120" y="696"/>
                  </a:lnTo>
                  <a:lnTo>
                    <a:pt x="120" y="714"/>
                  </a:lnTo>
                  <a:lnTo>
                    <a:pt x="126" y="600"/>
                  </a:lnTo>
                  <a:lnTo>
                    <a:pt x="126" y="570"/>
                  </a:lnTo>
                  <a:lnTo>
                    <a:pt x="132" y="558"/>
                  </a:lnTo>
                  <a:lnTo>
                    <a:pt x="132" y="666"/>
                  </a:lnTo>
                  <a:lnTo>
                    <a:pt x="132" y="648"/>
                  </a:lnTo>
                  <a:lnTo>
                    <a:pt x="138" y="612"/>
                  </a:lnTo>
                  <a:lnTo>
                    <a:pt x="138" y="624"/>
                  </a:lnTo>
                  <a:lnTo>
                    <a:pt x="144" y="570"/>
                  </a:lnTo>
                  <a:lnTo>
                    <a:pt x="144" y="618"/>
                  </a:lnTo>
                  <a:lnTo>
                    <a:pt x="144" y="576"/>
                  </a:lnTo>
                  <a:lnTo>
                    <a:pt x="150" y="516"/>
                  </a:lnTo>
                  <a:lnTo>
                    <a:pt x="150" y="534"/>
                  </a:lnTo>
                  <a:lnTo>
                    <a:pt x="156" y="534"/>
                  </a:lnTo>
                  <a:lnTo>
                    <a:pt x="156" y="426"/>
                  </a:lnTo>
                  <a:lnTo>
                    <a:pt x="162" y="438"/>
                  </a:lnTo>
                  <a:lnTo>
                    <a:pt x="162" y="372"/>
                  </a:lnTo>
                  <a:lnTo>
                    <a:pt x="162" y="390"/>
                  </a:lnTo>
                  <a:lnTo>
                    <a:pt x="168" y="270"/>
                  </a:lnTo>
                  <a:lnTo>
                    <a:pt x="168" y="312"/>
                  </a:lnTo>
                  <a:lnTo>
                    <a:pt x="174" y="258"/>
                  </a:lnTo>
                  <a:lnTo>
                    <a:pt x="174" y="240"/>
                  </a:lnTo>
                  <a:lnTo>
                    <a:pt x="180" y="252"/>
                  </a:lnTo>
                  <a:lnTo>
                    <a:pt x="180" y="228"/>
                  </a:lnTo>
                  <a:lnTo>
                    <a:pt x="180" y="276"/>
                  </a:lnTo>
                  <a:lnTo>
                    <a:pt x="186" y="330"/>
                  </a:lnTo>
                  <a:lnTo>
                    <a:pt x="186" y="342"/>
                  </a:lnTo>
                  <a:lnTo>
                    <a:pt x="192" y="330"/>
                  </a:lnTo>
                  <a:lnTo>
                    <a:pt x="192" y="414"/>
                  </a:lnTo>
                  <a:lnTo>
                    <a:pt x="198" y="360"/>
                  </a:lnTo>
                  <a:lnTo>
                    <a:pt x="198" y="264"/>
                  </a:lnTo>
                  <a:lnTo>
                    <a:pt x="204" y="294"/>
                  </a:lnTo>
                  <a:lnTo>
                    <a:pt x="204" y="354"/>
                  </a:lnTo>
                  <a:lnTo>
                    <a:pt x="210" y="336"/>
                  </a:lnTo>
                  <a:lnTo>
                    <a:pt x="210" y="312"/>
                  </a:lnTo>
                  <a:lnTo>
                    <a:pt x="216" y="306"/>
                  </a:lnTo>
                  <a:lnTo>
                    <a:pt x="216" y="264"/>
                  </a:lnTo>
                  <a:lnTo>
                    <a:pt x="222" y="252"/>
                  </a:lnTo>
                  <a:lnTo>
                    <a:pt x="222" y="222"/>
                  </a:lnTo>
                  <a:lnTo>
                    <a:pt x="228" y="198"/>
                  </a:lnTo>
                  <a:lnTo>
                    <a:pt x="228" y="288"/>
                  </a:lnTo>
                  <a:lnTo>
                    <a:pt x="234" y="336"/>
                  </a:lnTo>
                  <a:lnTo>
                    <a:pt x="240" y="240"/>
                  </a:lnTo>
                  <a:lnTo>
                    <a:pt x="240" y="324"/>
                  </a:lnTo>
                  <a:lnTo>
                    <a:pt x="246" y="282"/>
                  </a:lnTo>
                  <a:lnTo>
                    <a:pt x="246" y="324"/>
                  </a:lnTo>
                  <a:lnTo>
                    <a:pt x="246" y="318"/>
                  </a:lnTo>
                  <a:lnTo>
                    <a:pt x="252" y="354"/>
                  </a:lnTo>
                  <a:lnTo>
                    <a:pt x="252" y="342"/>
                  </a:lnTo>
                  <a:lnTo>
                    <a:pt x="258" y="372"/>
                  </a:lnTo>
                  <a:lnTo>
                    <a:pt x="258" y="342"/>
                  </a:lnTo>
                  <a:lnTo>
                    <a:pt x="264" y="282"/>
                  </a:lnTo>
                  <a:lnTo>
                    <a:pt x="264" y="216"/>
                  </a:lnTo>
                  <a:lnTo>
                    <a:pt x="264" y="246"/>
                  </a:lnTo>
                  <a:lnTo>
                    <a:pt x="270" y="240"/>
                  </a:lnTo>
                  <a:lnTo>
                    <a:pt x="270" y="216"/>
                  </a:lnTo>
                  <a:lnTo>
                    <a:pt x="276" y="150"/>
                  </a:lnTo>
                  <a:lnTo>
                    <a:pt x="276" y="96"/>
                  </a:lnTo>
                  <a:lnTo>
                    <a:pt x="282" y="144"/>
                  </a:lnTo>
                  <a:lnTo>
                    <a:pt x="282" y="96"/>
                  </a:lnTo>
                  <a:lnTo>
                    <a:pt x="288" y="42"/>
                  </a:lnTo>
                  <a:lnTo>
                    <a:pt x="288" y="90"/>
                  </a:lnTo>
                  <a:lnTo>
                    <a:pt x="294" y="96"/>
                  </a:lnTo>
                  <a:lnTo>
                    <a:pt x="294" y="234"/>
                  </a:lnTo>
                  <a:lnTo>
                    <a:pt x="300" y="168"/>
                  </a:lnTo>
                  <a:lnTo>
                    <a:pt x="300" y="114"/>
                  </a:lnTo>
                  <a:lnTo>
                    <a:pt x="306" y="120"/>
                  </a:lnTo>
                  <a:lnTo>
                    <a:pt x="306" y="84"/>
                  </a:lnTo>
                  <a:lnTo>
                    <a:pt x="312" y="12"/>
                  </a:lnTo>
                  <a:lnTo>
                    <a:pt x="312" y="36"/>
                  </a:lnTo>
                  <a:lnTo>
                    <a:pt x="312" y="0"/>
                  </a:lnTo>
                  <a:lnTo>
                    <a:pt x="318" y="6"/>
                  </a:lnTo>
                  <a:lnTo>
                    <a:pt x="318" y="30"/>
                  </a:lnTo>
                  <a:lnTo>
                    <a:pt x="324" y="48"/>
                  </a:lnTo>
                  <a:lnTo>
                    <a:pt x="324" y="144"/>
                  </a:lnTo>
                  <a:lnTo>
                    <a:pt x="330" y="192"/>
                  </a:lnTo>
                  <a:lnTo>
                    <a:pt x="330" y="96"/>
                  </a:lnTo>
                  <a:lnTo>
                    <a:pt x="336" y="114"/>
                  </a:lnTo>
                  <a:lnTo>
                    <a:pt x="336" y="96"/>
                  </a:lnTo>
                  <a:lnTo>
                    <a:pt x="342" y="60"/>
                  </a:lnTo>
                  <a:lnTo>
                    <a:pt x="342" y="72"/>
                  </a:lnTo>
                  <a:lnTo>
                    <a:pt x="348" y="30"/>
                  </a:lnTo>
                  <a:lnTo>
                    <a:pt x="348" y="138"/>
                  </a:lnTo>
                  <a:lnTo>
                    <a:pt x="354" y="174"/>
                  </a:lnTo>
                  <a:lnTo>
                    <a:pt x="354" y="198"/>
                  </a:lnTo>
                  <a:lnTo>
                    <a:pt x="360" y="1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9"/>
            <p:cNvSpPr>
              <a:spLocks/>
            </p:cNvSpPr>
            <p:nvPr/>
          </p:nvSpPr>
          <p:spPr bwMode="auto">
            <a:xfrm>
              <a:off x="3848100" y="2257425"/>
              <a:ext cx="542925" cy="1438275"/>
            </a:xfrm>
            <a:custGeom>
              <a:avLst/>
              <a:gdLst>
                <a:gd name="T0" fmla="*/ 6 w 342"/>
                <a:gd name="T1" fmla="*/ 84 h 906"/>
                <a:gd name="T2" fmla="*/ 12 w 342"/>
                <a:gd name="T3" fmla="*/ 18 h 906"/>
                <a:gd name="T4" fmla="*/ 18 w 342"/>
                <a:gd name="T5" fmla="*/ 258 h 906"/>
                <a:gd name="T6" fmla="*/ 30 w 342"/>
                <a:gd name="T7" fmla="*/ 258 h 906"/>
                <a:gd name="T8" fmla="*/ 36 w 342"/>
                <a:gd name="T9" fmla="*/ 276 h 906"/>
                <a:gd name="T10" fmla="*/ 42 w 342"/>
                <a:gd name="T11" fmla="*/ 324 h 906"/>
                <a:gd name="T12" fmla="*/ 54 w 342"/>
                <a:gd name="T13" fmla="*/ 108 h 906"/>
                <a:gd name="T14" fmla="*/ 60 w 342"/>
                <a:gd name="T15" fmla="*/ 144 h 906"/>
                <a:gd name="T16" fmla="*/ 66 w 342"/>
                <a:gd name="T17" fmla="*/ 126 h 906"/>
                <a:gd name="T18" fmla="*/ 72 w 342"/>
                <a:gd name="T19" fmla="*/ 186 h 906"/>
                <a:gd name="T20" fmla="*/ 84 w 342"/>
                <a:gd name="T21" fmla="*/ 204 h 906"/>
                <a:gd name="T22" fmla="*/ 90 w 342"/>
                <a:gd name="T23" fmla="*/ 258 h 906"/>
                <a:gd name="T24" fmla="*/ 96 w 342"/>
                <a:gd name="T25" fmla="*/ 192 h 906"/>
                <a:gd name="T26" fmla="*/ 102 w 342"/>
                <a:gd name="T27" fmla="*/ 138 h 906"/>
                <a:gd name="T28" fmla="*/ 114 w 342"/>
                <a:gd name="T29" fmla="*/ 174 h 906"/>
                <a:gd name="T30" fmla="*/ 120 w 342"/>
                <a:gd name="T31" fmla="*/ 312 h 906"/>
                <a:gd name="T32" fmla="*/ 132 w 342"/>
                <a:gd name="T33" fmla="*/ 300 h 906"/>
                <a:gd name="T34" fmla="*/ 138 w 342"/>
                <a:gd name="T35" fmla="*/ 282 h 906"/>
                <a:gd name="T36" fmla="*/ 144 w 342"/>
                <a:gd name="T37" fmla="*/ 330 h 906"/>
                <a:gd name="T38" fmla="*/ 156 w 342"/>
                <a:gd name="T39" fmla="*/ 198 h 906"/>
                <a:gd name="T40" fmla="*/ 162 w 342"/>
                <a:gd name="T41" fmla="*/ 144 h 906"/>
                <a:gd name="T42" fmla="*/ 168 w 342"/>
                <a:gd name="T43" fmla="*/ 366 h 906"/>
                <a:gd name="T44" fmla="*/ 180 w 342"/>
                <a:gd name="T45" fmla="*/ 312 h 906"/>
                <a:gd name="T46" fmla="*/ 186 w 342"/>
                <a:gd name="T47" fmla="*/ 384 h 906"/>
                <a:gd name="T48" fmla="*/ 198 w 342"/>
                <a:gd name="T49" fmla="*/ 354 h 906"/>
                <a:gd name="T50" fmla="*/ 204 w 342"/>
                <a:gd name="T51" fmla="*/ 330 h 906"/>
                <a:gd name="T52" fmla="*/ 216 w 342"/>
                <a:gd name="T53" fmla="*/ 252 h 906"/>
                <a:gd name="T54" fmla="*/ 222 w 342"/>
                <a:gd name="T55" fmla="*/ 108 h 906"/>
                <a:gd name="T56" fmla="*/ 234 w 342"/>
                <a:gd name="T57" fmla="*/ 0 h 906"/>
                <a:gd name="T58" fmla="*/ 240 w 342"/>
                <a:gd name="T59" fmla="*/ 24 h 906"/>
                <a:gd name="T60" fmla="*/ 246 w 342"/>
                <a:gd name="T61" fmla="*/ 132 h 906"/>
                <a:gd name="T62" fmla="*/ 258 w 342"/>
                <a:gd name="T63" fmla="*/ 234 h 906"/>
                <a:gd name="T64" fmla="*/ 264 w 342"/>
                <a:gd name="T65" fmla="*/ 402 h 906"/>
                <a:gd name="T66" fmla="*/ 276 w 342"/>
                <a:gd name="T67" fmla="*/ 390 h 906"/>
                <a:gd name="T68" fmla="*/ 282 w 342"/>
                <a:gd name="T69" fmla="*/ 342 h 906"/>
                <a:gd name="T70" fmla="*/ 288 w 342"/>
                <a:gd name="T71" fmla="*/ 402 h 906"/>
                <a:gd name="T72" fmla="*/ 300 w 342"/>
                <a:gd name="T73" fmla="*/ 468 h 906"/>
                <a:gd name="T74" fmla="*/ 306 w 342"/>
                <a:gd name="T75" fmla="*/ 648 h 906"/>
                <a:gd name="T76" fmla="*/ 318 w 342"/>
                <a:gd name="T77" fmla="*/ 690 h 906"/>
                <a:gd name="T78" fmla="*/ 324 w 342"/>
                <a:gd name="T79" fmla="*/ 732 h 906"/>
                <a:gd name="T80" fmla="*/ 330 w 342"/>
                <a:gd name="T81" fmla="*/ 810 h 906"/>
                <a:gd name="T82" fmla="*/ 336 w 342"/>
                <a:gd name="T83" fmla="*/ 792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2" h="906">
                  <a:moveTo>
                    <a:pt x="0" y="180"/>
                  </a:moveTo>
                  <a:lnTo>
                    <a:pt x="0" y="138"/>
                  </a:lnTo>
                  <a:lnTo>
                    <a:pt x="6" y="84"/>
                  </a:lnTo>
                  <a:lnTo>
                    <a:pt x="6" y="24"/>
                  </a:lnTo>
                  <a:lnTo>
                    <a:pt x="6" y="42"/>
                  </a:lnTo>
                  <a:lnTo>
                    <a:pt x="12" y="18"/>
                  </a:lnTo>
                  <a:lnTo>
                    <a:pt x="12" y="60"/>
                  </a:lnTo>
                  <a:lnTo>
                    <a:pt x="18" y="90"/>
                  </a:lnTo>
                  <a:lnTo>
                    <a:pt x="18" y="258"/>
                  </a:lnTo>
                  <a:lnTo>
                    <a:pt x="24" y="336"/>
                  </a:lnTo>
                  <a:lnTo>
                    <a:pt x="24" y="288"/>
                  </a:lnTo>
                  <a:lnTo>
                    <a:pt x="30" y="258"/>
                  </a:lnTo>
                  <a:lnTo>
                    <a:pt x="30" y="336"/>
                  </a:lnTo>
                  <a:lnTo>
                    <a:pt x="36" y="342"/>
                  </a:lnTo>
                  <a:lnTo>
                    <a:pt x="36" y="276"/>
                  </a:lnTo>
                  <a:lnTo>
                    <a:pt x="36" y="300"/>
                  </a:lnTo>
                  <a:lnTo>
                    <a:pt x="42" y="384"/>
                  </a:lnTo>
                  <a:lnTo>
                    <a:pt x="42" y="324"/>
                  </a:lnTo>
                  <a:lnTo>
                    <a:pt x="48" y="348"/>
                  </a:lnTo>
                  <a:lnTo>
                    <a:pt x="48" y="186"/>
                  </a:lnTo>
                  <a:lnTo>
                    <a:pt x="54" y="108"/>
                  </a:lnTo>
                  <a:lnTo>
                    <a:pt x="54" y="96"/>
                  </a:lnTo>
                  <a:lnTo>
                    <a:pt x="54" y="114"/>
                  </a:lnTo>
                  <a:lnTo>
                    <a:pt x="60" y="144"/>
                  </a:lnTo>
                  <a:lnTo>
                    <a:pt x="60" y="126"/>
                  </a:lnTo>
                  <a:lnTo>
                    <a:pt x="66" y="198"/>
                  </a:lnTo>
                  <a:lnTo>
                    <a:pt x="66" y="126"/>
                  </a:lnTo>
                  <a:lnTo>
                    <a:pt x="72" y="162"/>
                  </a:lnTo>
                  <a:lnTo>
                    <a:pt x="72" y="210"/>
                  </a:lnTo>
                  <a:lnTo>
                    <a:pt x="72" y="186"/>
                  </a:lnTo>
                  <a:lnTo>
                    <a:pt x="78" y="204"/>
                  </a:lnTo>
                  <a:lnTo>
                    <a:pt x="78" y="264"/>
                  </a:lnTo>
                  <a:lnTo>
                    <a:pt x="84" y="204"/>
                  </a:lnTo>
                  <a:lnTo>
                    <a:pt x="84" y="210"/>
                  </a:lnTo>
                  <a:lnTo>
                    <a:pt x="90" y="204"/>
                  </a:lnTo>
                  <a:lnTo>
                    <a:pt x="90" y="258"/>
                  </a:lnTo>
                  <a:lnTo>
                    <a:pt x="90" y="216"/>
                  </a:lnTo>
                  <a:lnTo>
                    <a:pt x="96" y="204"/>
                  </a:lnTo>
                  <a:lnTo>
                    <a:pt x="96" y="192"/>
                  </a:lnTo>
                  <a:lnTo>
                    <a:pt x="102" y="114"/>
                  </a:lnTo>
                  <a:lnTo>
                    <a:pt x="102" y="174"/>
                  </a:lnTo>
                  <a:lnTo>
                    <a:pt x="102" y="138"/>
                  </a:lnTo>
                  <a:lnTo>
                    <a:pt x="108" y="174"/>
                  </a:lnTo>
                  <a:lnTo>
                    <a:pt x="108" y="114"/>
                  </a:lnTo>
                  <a:lnTo>
                    <a:pt x="114" y="174"/>
                  </a:lnTo>
                  <a:lnTo>
                    <a:pt x="114" y="180"/>
                  </a:lnTo>
                  <a:lnTo>
                    <a:pt x="120" y="246"/>
                  </a:lnTo>
                  <a:lnTo>
                    <a:pt x="120" y="312"/>
                  </a:lnTo>
                  <a:lnTo>
                    <a:pt x="126" y="258"/>
                  </a:lnTo>
                  <a:lnTo>
                    <a:pt x="126" y="270"/>
                  </a:lnTo>
                  <a:lnTo>
                    <a:pt x="132" y="300"/>
                  </a:lnTo>
                  <a:lnTo>
                    <a:pt x="132" y="240"/>
                  </a:lnTo>
                  <a:lnTo>
                    <a:pt x="138" y="294"/>
                  </a:lnTo>
                  <a:lnTo>
                    <a:pt x="138" y="282"/>
                  </a:lnTo>
                  <a:lnTo>
                    <a:pt x="138" y="330"/>
                  </a:lnTo>
                  <a:lnTo>
                    <a:pt x="144" y="342"/>
                  </a:lnTo>
                  <a:lnTo>
                    <a:pt x="144" y="330"/>
                  </a:lnTo>
                  <a:lnTo>
                    <a:pt x="150" y="282"/>
                  </a:lnTo>
                  <a:lnTo>
                    <a:pt x="150" y="228"/>
                  </a:lnTo>
                  <a:lnTo>
                    <a:pt x="156" y="198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62" y="144"/>
                  </a:lnTo>
                  <a:lnTo>
                    <a:pt x="162" y="216"/>
                  </a:lnTo>
                  <a:lnTo>
                    <a:pt x="168" y="204"/>
                  </a:lnTo>
                  <a:lnTo>
                    <a:pt x="168" y="366"/>
                  </a:lnTo>
                  <a:lnTo>
                    <a:pt x="174" y="348"/>
                  </a:lnTo>
                  <a:lnTo>
                    <a:pt x="174" y="336"/>
                  </a:lnTo>
                  <a:lnTo>
                    <a:pt x="180" y="312"/>
                  </a:lnTo>
                  <a:lnTo>
                    <a:pt x="180" y="390"/>
                  </a:lnTo>
                  <a:lnTo>
                    <a:pt x="186" y="354"/>
                  </a:lnTo>
                  <a:lnTo>
                    <a:pt x="186" y="384"/>
                  </a:lnTo>
                  <a:lnTo>
                    <a:pt x="192" y="372"/>
                  </a:lnTo>
                  <a:lnTo>
                    <a:pt x="192" y="300"/>
                  </a:lnTo>
                  <a:lnTo>
                    <a:pt x="198" y="354"/>
                  </a:lnTo>
                  <a:lnTo>
                    <a:pt x="198" y="420"/>
                  </a:lnTo>
                  <a:lnTo>
                    <a:pt x="204" y="438"/>
                  </a:lnTo>
                  <a:lnTo>
                    <a:pt x="204" y="330"/>
                  </a:lnTo>
                  <a:lnTo>
                    <a:pt x="210" y="288"/>
                  </a:lnTo>
                  <a:lnTo>
                    <a:pt x="210" y="258"/>
                  </a:lnTo>
                  <a:lnTo>
                    <a:pt x="216" y="252"/>
                  </a:lnTo>
                  <a:lnTo>
                    <a:pt x="216" y="228"/>
                  </a:lnTo>
                  <a:lnTo>
                    <a:pt x="222" y="228"/>
                  </a:lnTo>
                  <a:lnTo>
                    <a:pt x="222" y="108"/>
                  </a:lnTo>
                  <a:lnTo>
                    <a:pt x="228" y="72"/>
                  </a:lnTo>
                  <a:lnTo>
                    <a:pt x="228" y="18"/>
                  </a:lnTo>
                  <a:lnTo>
                    <a:pt x="234" y="0"/>
                  </a:lnTo>
                  <a:lnTo>
                    <a:pt x="234" y="42"/>
                  </a:lnTo>
                  <a:lnTo>
                    <a:pt x="240" y="48"/>
                  </a:lnTo>
                  <a:lnTo>
                    <a:pt x="240" y="24"/>
                  </a:lnTo>
                  <a:lnTo>
                    <a:pt x="240" y="36"/>
                  </a:lnTo>
                  <a:lnTo>
                    <a:pt x="246" y="126"/>
                  </a:lnTo>
                  <a:lnTo>
                    <a:pt x="246" y="132"/>
                  </a:lnTo>
                  <a:lnTo>
                    <a:pt x="252" y="216"/>
                  </a:lnTo>
                  <a:lnTo>
                    <a:pt x="252" y="288"/>
                  </a:lnTo>
                  <a:lnTo>
                    <a:pt x="258" y="234"/>
                  </a:lnTo>
                  <a:lnTo>
                    <a:pt x="258" y="270"/>
                  </a:lnTo>
                  <a:lnTo>
                    <a:pt x="264" y="330"/>
                  </a:lnTo>
                  <a:lnTo>
                    <a:pt x="264" y="402"/>
                  </a:lnTo>
                  <a:lnTo>
                    <a:pt x="270" y="318"/>
                  </a:lnTo>
                  <a:lnTo>
                    <a:pt x="270" y="390"/>
                  </a:lnTo>
                  <a:lnTo>
                    <a:pt x="276" y="390"/>
                  </a:lnTo>
                  <a:lnTo>
                    <a:pt x="276" y="426"/>
                  </a:lnTo>
                  <a:lnTo>
                    <a:pt x="282" y="432"/>
                  </a:lnTo>
                  <a:lnTo>
                    <a:pt x="282" y="342"/>
                  </a:lnTo>
                  <a:lnTo>
                    <a:pt x="288" y="348"/>
                  </a:lnTo>
                  <a:lnTo>
                    <a:pt x="288" y="444"/>
                  </a:lnTo>
                  <a:lnTo>
                    <a:pt x="288" y="402"/>
                  </a:lnTo>
                  <a:lnTo>
                    <a:pt x="294" y="504"/>
                  </a:lnTo>
                  <a:lnTo>
                    <a:pt x="294" y="480"/>
                  </a:lnTo>
                  <a:lnTo>
                    <a:pt x="300" y="468"/>
                  </a:lnTo>
                  <a:lnTo>
                    <a:pt x="300" y="462"/>
                  </a:lnTo>
                  <a:lnTo>
                    <a:pt x="306" y="450"/>
                  </a:lnTo>
                  <a:lnTo>
                    <a:pt x="306" y="648"/>
                  </a:lnTo>
                  <a:lnTo>
                    <a:pt x="312" y="606"/>
                  </a:lnTo>
                  <a:lnTo>
                    <a:pt x="312" y="630"/>
                  </a:lnTo>
                  <a:lnTo>
                    <a:pt x="318" y="690"/>
                  </a:lnTo>
                  <a:lnTo>
                    <a:pt x="318" y="678"/>
                  </a:lnTo>
                  <a:lnTo>
                    <a:pt x="318" y="738"/>
                  </a:lnTo>
                  <a:lnTo>
                    <a:pt x="324" y="732"/>
                  </a:lnTo>
                  <a:lnTo>
                    <a:pt x="324" y="750"/>
                  </a:lnTo>
                  <a:lnTo>
                    <a:pt x="330" y="762"/>
                  </a:lnTo>
                  <a:lnTo>
                    <a:pt x="330" y="810"/>
                  </a:lnTo>
                  <a:lnTo>
                    <a:pt x="336" y="804"/>
                  </a:lnTo>
                  <a:lnTo>
                    <a:pt x="336" y="780"/>
                  </a:lnTo>
                  <a:lnTo>
                    <a:pt x="336" y="792"/>
                  </a:lnTo>
                  <a:lnTo>
                    <a:pt x="342" y="810"/>
                  </a:lnTo>
                  <a:lnTo>
                    <a:pt x="342" y="90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0"/>
            <p:cNvSpPr>
              <a:spLocks/>
            </p:cNvSpPr>
            <p:nvPr/>
          </p:nvSpPr>
          <p:spPr bwMode="auto">
            <a:xfrm>
              <a:off x="4391025" y="2562225"/>
              <a:ext cx="209550" cy="1285875"/>
            </a:xfrm>
            <a:custGeom>
              <a:avLst/>
              <a:gdLst>
                <a:gd name="T0" fmla="*/ 0 w 132"/>
                <a:gd name="T1" fmla="*/ 714 h 810"/>
                <a:gd name="T2" fmla="*/ 6 w 132"/>
                <a:gd name="T3" fmla="*/ 732 h 810"/>
                <a:gd name="T4" fmla="*/ 6 w 132"/>
                <a:gd name="T5" fmla="*/ 756 h 810"/>
                <a:gd name="T6" fmla="*/ 12 w 132"/>
                <a:gd name="T7" fmla="*/ 810 h 810"/>
                <a:gd name="T8" fmla="*/ 12 w 132"/>
                <a:gd name="T9" fmla="*/ 624 h 810"/>
                <a:gd name="T10" fmla="*/ 18 w 132"/>
                <a:gd name="T11" fmla="*/ 612 h 810"/>
                <a:gd name="T12" fmla="*/ 18 w 132"/>
                <a:gd name="T13" fmla="*/ 636 h 810"/>
                <a:gd name="T14" fmla="*/ 24 w 132"/>
                <a:gd name="T15" fmla="*/ 642 h 810"/>
                <a:gd name="T16" fmla="*/ 24 w 132"/>
                <a:gd name="T17" fmla="*/ 558 h 810"/>
                <a:gd name="T18" fmla="*/ 30 w 132"/>
                <a:gd name="T19" fmla="*/ 642 h 810"/>
                <a:gd name="T20" fmla="*/ 30 w 132"/>
                <a:gd name="T21" fmla="*/ 576 h 810"/>
                <a:gd name="T22" fmla="*/ 36 w 132"/>
                <a:gd name="T23" fmla="*/ 564 h 810"/>
                <a:gd name="T24" fmla="*/ 36 w 132"/>
                <a:gd name="T25" fmla="*/ 492 h 810"/>
                <a:gd name="T26" fmla="*/ 42 w 132"/>
                <a:gd name="T27" fmla="*/ 450 h 810"/>
                <a:gd name="T28" fmla="*/ 42 w 132"/>
                <a:gd name="T29" fmla="*/ 498 h 810"/>
                <a:gd name="T30" fmla="*/ 48 w 132"/>
                <a:gd name="T31" fmla="*/ 486 h 810"/>
                <a:gd name="T32" fmla="*/ 48 w 132"/>
                <a:gd name="T33" fmla="*/ 576 h 810"/>
                <a:gd name="T34" fmla="*/ 54 w 132"/>
                <a:gd name="T35" fmla="*/ 606 h 810"/>
                <a:gd name="T36" fmla="*/ 54 w 132"/>
                <a:gd name="T37" fmla="*/ 576 h 810"/>
                <a:gd name="T38" fmla="*/ 60 w 132"/>
                <a:gd name="T39" fmla="*/ 558 h 810"/>
                <a:gd name="T40" fmla="*/ 60 w 132"/>
                <a:gd name="T41" fmla="*/ 534 h 810"/>
                <a:gd name="T42" fmla="*/ 60 w 132"/>
                <a:gd name="T43" fmla="*/ 540 h 810"/>
                <a:gd name="T44" fmla="*/ 66 w 132"/>
                <a:gd name="T45" fmla="*/ 480 h 810"/>
                <a:gd name="T46" fmla="*/ 66 w 132"/>
                <a:gd name="T47" fmla="*/ 456 h 810"/>
                <a:gd name="T48" fmla="*/ 72 w 132"/>
                <a:gd name="T49" fmla="*/ 396 h 810"/>
                <a:gd name="T50" fmla="*/ 72 w 132"/>
                <a:gd name="T51" fmla="*/ 294 h 810"/>
                <a:gd name="T52" fmla="*/ 78 w 132"/>
                <a:gd name="T53" fmla="*/ 240 h 810"/>
                <a:gd name="T54" fmla="*/ 78 w 132"/>
                <a:gd name="T55" fmla="*/ 378 h 810"/>
                <a:gd name="T56" fmla="*/ 84 w 132"/>
                <a:gd name="T57" fmla="*/ 408 h 810"/>
                <a:gd name="T58" fmla="*/ 84 w 132"/>
                <a:gd name="T59" fmla="*/ 378 h 810"/>
                <a:gd name="T60" fmla="*/ 90 w 132"/>
                <a:gd name="T61" fmla="*/ 336 h 810"/>
                <a:gd name="T62" fmla="*/ 90 w 132"/>
                <a:gd name="T63" fmla="*/ 330 h 810"/>
                <a:gd name="T64" fmla="*/ 96 w 132"/>
                <a:gd name="T65" fmla="*/ 300 h 810"/>
                <a:gd name="T66" fmla="*/ 96 w 132"/>
                <a:gd name="T67" fmla="*/ 288 h 810"/>
                <a:gd name="T68" fmla="*/ 102 w 132"/>
                <a:gd name="T69" fmla="*/ 348 h 810"/>
                <a:gd name="T70" fmla="*/ 102 w 132"/>
                <a:gd name="T71" fmla="*/ 264 h 810"/>
                <a:gd name="T72" fmla="*/ 108 w 132"/>
                <a:gd name="T73" fmla="*/ 228 h 810"/>
                <a:gd name="T74" fmla="*/ 108 w 132"/>
                <a:gd name="T75" fmla="*/ 186 h 810"/>
                <a:gd name="T76" fmla="*/ 114 w 132"/>
                <a:gd name="T77" fmla="*/ 246 h 810"/>
                <a:gd name="T78" fmla="*/ 114 w 132"/>
                <a:gd name="T79" fmla="*/ 144 h 810"/>
                <a:gd name="T80" fmla="*/ 120 w 132"/>
                <a:gd name="T81" fmla="*/ 114 h 810"/>
                <a:gd name="T82" fmla="*/ 120 w 132"/>
                <a:gd name="T83" fmla="*/ 102 h 810"/>
                <a:gd name="T84" fmla="*/ 126 w 132"/>
                <a:gd name="T85" fmla="*/ 72 h 810"/>
                <a:gd name="T86" fmla="*/ 126 w 132"/>
                <a:gd name="T87" fmla="*/ 30 h 810"/>
                <a:gd name="T88" fmla="*/ 132 w 132"/>
                <a:gd name="T8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2" h="810">
                  <a:moveTo>
                    <a:pt x="0" y="714"/>
                  </a:moveTo>
                  <a:lnTo>
                    <a:pt x="6" y="732"/>
                  </a:lnTo>
                  <a:lnTo>
                    <a:pt x="6" y="756"/>
                  </a:lnTo>
                  <a:lnTo>
                    <a:pt x="12" y="810"/>
                  </a:lnTo>
                  <a:lnTo>
                    <a:pt x="12" y="624"/>
                  </a:lnTo>
                  <a:lnTo>
                    <a:pt x="18" y="612"/>
                  </a:lnTo>
                  <a:lnTo>
                    <a:pt x="18" y="636"/>
                  </a:lnTo>
                  <a:lnTo>
                    <a:pt x="24" y="642"/>
                  </a:lnTo>
                  <a:lnTo>
                    <a:pt x="24" y="558"/>
                  </a:lnTo>
                  <a:lnTo>
                    <a:pt x="30" y="642"/>
                  </a:lnTo>
                  <a:lnTo>
                    <a:pt x="30" y="576"/>
                  </a:lnTo>
                  <a:lnTo>
                    <a:pt x="36" y="564"/>
                  </a:lnTo>
                  <a:lnTo>
                    <a:pt x="36" y="492"/>
                  </a:lnTo>
                  <a:lnTo>
                    <a:pt x="42" y="450"/>
                  </a:lnTo>
                  <a:lnTo>
                    <a:pt x="42" y="498"/>
                  </a:lnTo>
                  <a:lnTo>
                    <a:pt x="48" y="486"/>
                  </a:lnTo>
                  <a:lnTo>
                    <a:pt x="48" y="576"/>
                  </a:lnTo>
                  <a:lnTo>
                    <a:pt x="54" y="606"/>
                  </a:lnTo>
                  <a:lnTo>
                    <a:pt x="54" y="576"/>
                  </a:lnTo>
                  <a:lnTo>
                    <a:pt x="60" y="558"/>
                  </a:lnTo>
                  <a:lnTo>
                    <a:pt x="60" y="534"/>
                  </a:lnTo>
                  <a:lnTo>
                    <a:pt x="60" y="540"/>
                  </a:lnTo>
                  <a:lnTo>
                    <a:pt x="66" y="480"/>
                  </a:lnTo>
                  <a:lnTo>
                    <a:pt x="66" y="456"/>
                  </a:lnTo>
                  <a:lnTo>
                    <a:pt x="72" y="396"/>
                  </a:lnTo>
                  <a:lnTo>
                    <a:pt x="72" y="294"/>
                  </a:lnTo>
                  <a:lnTo>
                    <a:pt x="78" y="240"/>
                  </a:lnTo>
                  <a:lnTo>
                    <a:pt x="78" y="378"/>
                  </a:lnTo>
                  <a:lnTo>
                    <a:pt x="84" y="408"/>
                  </a:lnTo>
                  <a:lnTo>
                    <a:pt x="84" y="378"/>
                  </a:lnTo>
                  <a:lnTo>
                    <a:pt x="90" y="336"/>
                  </a:lnTo>
                  <a:lnTo>
                    <a:pt x="90" y="330"/>
                  </a:lnTo>
                  <a:lnTo>
                    <a:pt x="96" y="300"/>
                  </a:lnTo>
                  <a:lnTo>
                    <a:pt x="96" y="288"/>
                  </a:lnTo>
                  <a:lnTo>
                    <a:pt x="102" y="348"/>
                  </a:lnTo>
                  <a:lnTo>
                    <a:pt x="102" y="264"/>
                  </a:lnTo>
                  <a:lnTo>
                    <a:pt x="108" y="228"/>
                  </a:lnTo>
                  <a:lnTo>
                    <a:pt x="108" y="186"/>
                  </a:lnTo>
                  <a:lnTo>
                    <a:pt x="114" y="246"/>
                  </a:lnTo>
                  <a:lnTo>
                    <a:pt x="114" y="14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126" y="72"/>
                  </a:lnTo>
                  <a:lnTo>
                    <a:pt x="126" y="30"/>
                  </a:lnTo>
                  <a:lnTo>
                    <a:pt x="132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6" name="Group 88"/>
          <p:cNvGrpSpPr/>
          <p:nvPr/>
        </p:nvGrpSpPr>
        <p:grpSpPr>
          <a:xfrm>
            <a:off x="3581400" y="1752600"/>
            <a:ext cx="1524000" cy="826532"/>
            <a:chOff x="4419600" y="1828800"/>
            <a:chExt cx="1524000" cy="826532"/>
          </a:xfrm>
        </p:grpSpPr>
        <p:grpSp>
          <p:nvGrpSpPr>
            <p:cNvPr id="85" name="Group 84"/>
            <p:cNvGrpSpPr/>
            <p:nvPr/>
          </p:nvGrpSpPr>
          <p:grpSpPr>
            <a:xfrm>
              <a:off x="4419600" y="1828800"/>
              <a:ext cx="1524000" cy="826532"/>
              <a:chOff x="4419600" y="1828800"/>
              <a:chExt cx="1524000" cy="826532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4419600" y="1828800"/>
                <a:ext cx="76200" cy="7620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495800" y="19812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572000" y="2057400"/>
                <a:ext cx="76200" cy="5334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648200" y="2209800"/>
                <a:ext cx="76200" cy="3810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724400" y="2133600"/>
                <a:ext cx="76200" cy="457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800600" y="2286000"/>
                <a:ext cx="76200" cy="3048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876800" y="2362200"/>
                <a:ext cx="76200" cy="2286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5715000" y="2438400"/>
                <a:ext cx="76200" cy="1524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791200" y="2514600"/>
                <a:ext cx="76200" cy="76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867400" y="2514600"/>
                <a:ext cx="76200" cy="76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105400" y="228600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……</a:t>
                </a:r>
                <a:endParaRPr lang="en-US" b="1" dirty="0"/>
              </a:p>
            </p:txBody>
          </p:sp>
        </p:grpSp>
        <p:cxnSp>
          <p:nvCxnSpPr>
            <p:cNvPr id="87" name="Straight Connector 86"/>
            <p:cNvCxnSpPr>
              <a:stCxn id="73" idx="2"/>
              <a:endCxn id="83" idx="2"/>
            </p:cNvCxnSpPr>
            <p:nvPr/>
          </p:nvCxnSpPr>
          <p:spPr>
            <a:xfrm rot="16200000" flipH="1">
              <a:off x="5181600" y="1866900"/>
              <a:ext cx="0" cy="1447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93"/>
          <p:cNvGrpSpPr/>
          <p:nvPr/>
        </p:nvGrpSpPr>
        <p:grpSpPr>
          <a:xfrm>
            <a:off x="685800" y="3200400"/>
            <a:ext cx="1905001" cy="685800"/>
            <a:chOff x="2317833" y="6600825"/>
            <a:chExt cx="5454567" cy="1628775"/>
          </a:xfrm>
        </p:grpSpPr>
        <p:sp>
          <p:nvSpPr>
            <p:cNvPr id="95" name="Rectangle 465"/>
            <p:cNvSpPr>
              <a:spLocks noChangeArrowheads="1"/>
            </p:cNvSpPr>
            <p:nvPr/>
          </p:nvSpPr>
          <p:spPr bwMode="auto">
            <a:xfrm>
              <a:off x="2543175" y="6677025"/>
              <a:ext cx="5153025" cy="13525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466"/>
            <p:cNvSpPr>
              <a:spLocks noChangeShapeType="1"/>
            </p:cNvSpPr>
            <p:nvPr/>
          </p:nvSpPr>
          <p:spPr bwMode="auto">
            <a:xfrm>
              <a:off x="2543175" y="667702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467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468"/>
            <p:cNvSpPr>
              <a:spLocks noChangeShapeType="1"/>
            </p:cNvSpPr>
            <p:nvPr/>
          </p:nvSpPr>
          <p:spPr bwMode="auto">
            <a:xfrm flipV="1">
              <a:off x="7696200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469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470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471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472"/>
            <p:cNvSpPr>
              <a:spLocks noChangeShapeType="1"/>
            </p:cNvSpPr>
            <p:nvPr/>
          </p:nvSpPr>
          <p:spPr bwMode="auto">
            <a:xfrm flipV="1">
              <a:off x="25431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473"/>
            <p:cNvSpPr>
              <a:spLocks noChangeShapeType="1"/>
            </p:cNvSpPr>
            <p:nvPr/>
          </p:nvSpPr>
          <p:spPr bwMode="auto">
            <a:xfrm>
              <a:off x="25431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474"/>
            <p:cNvSpPr>
              <a:spLocks noChangeArrowheads="1"/>
            </p:cNvSpPr>
            <p:nvPr/>
          </p:nvSpPr>
          <p:spPr bwMode="auto">
            <a:xfrm>
              <a:off x="2514600" y="8058150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Line 475"/>
            <p:cNvSpPr>
              <a:spLocks noChangeShapeType="1"/>
            </p:cNvSpPr>
            <p:nvPr/>
          </p:nvSpPr>
          <p:spPr bwMode="auto">
            <a:xfrm flipV="1">
              <a:off x="30384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476"/>
            <p:cNvSpPr>
              <a:spLocks noChangeShapeType="1"/>
            </p:cNvSpPr>
            <p:nvPr/>
          </p:nvSpPr>
          <p:spPr bwMode="auto">
            <a:xfrm>
              <a:off x="30384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478"/>
            <p:cNvSpPr>
              <a:spLocks noChangeShapeType="1"/>
            </p:cNvSpPr>
            <p:nvPr/>
          </p:nvSpPr>
          <p:spPr bwMode="auto">
            <a:xfrm flipV="1">
              <a:off x="354330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479"/>
            <p:cNvSpPr>
              <a:spLocks noChangeShapeType="1"/>
            </p:cNvSpPr>
            <p:nvPr/>
          </p:nvSpPr>
          <p:spPr bwMode="auto">
            <a:xfrm>
              <a:off x="354330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480"/>
            <p:cNvSpPr>
              <a:spLocks noChangeArrowheads="1"/>
            </p:cNvSpPr>
            <p:nvPr/>
          </p:nvSpPr>
          <p:spPr bwMode="auto">
            <a:xfrm>
              <a:off x="3448050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Line 481"/>
            <p:cNvSpPr>
              <a:spLocks noChangeShapeType="1"/>
            </p:cNvSpPr>
            <p:nvPr/>
          </p:nvSpPr>
          <p:spPr bwMode="auto">
            <a:xfrm flipV="1">
              <a:off x="404812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482"/>
            <p:cNvSpPr>
              <a:spLocks noChangeShapeType="1"/>
            </p:cNvSpPr>
            <p:nvPr/>
          </p:nvSpPr>
          <p:spPr bwMode="auto">
            <a:xfrm>
              <a:off x="404812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484"/>
            <p:cNvSpPr>
              <a:spLocks noChangeShapeType="1"/>
            </p:cNvSpPr>
            <p:nvPr/>
          </p:nvSpPr>
          <p:spPr bwMode="auto">
            <a:xfrm flipV="1">
              <a:off x="455295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485"/>
            <p:cNvSpPr>
              <a:spLocks noChangeShapeType="1"/>
            </p:cNvSpPr>
            <p:nvPr/>
          </p:nvSpPr>
          <p:spPr bwMode="auto">
            <a:xfrm>
              <a:off x="455295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486"/>
            <p:cNvSpPr>
              <a:spLocks noChangeArrowheads="1"/>
            </p:cNvSpPr>
            <p:nvPr/>
          </p:nvSpPr>
          <p:spPr bwMode="auto">
            <a:xfrm>
              <a:off x="4457700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Line 487"/>
            <p:cNvSpPr>
              <a:spLocks noChangeShapeType="1"/>
            </p:cNvSpPr>
            <p:nvPr/>
          </p:nvSpPr>
          <p:spPr bwMode="auto">
            <a:xfrm flipV="1">
              <a:off x="50577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488"/>
            <p:cNvSpPr>
              <a:spLocks noChangeShapeType="1"/>
            </p:cNvSpPr>
            <p:nvPr/>
          </p:nvSpPr>
          <p:spPr bwMode="auto">
            <a:xfrm>
              <a:off x="50577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490"/>
            <p:cNvSpPr>
              <a:spLocks noChangeShapeType="1"/>
            </p:cNvSpPr>
            <p:nvPr/>
          </p:nvSpPr>
          <p:spPr bwMode="auto">
            <a:xfrm flipV="1">
              <a:off x="55530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491"/>
            <p:cNvSpPr>
              <a:spLocks noChangeShapeType="1"/>
            </p:cNvSpPr>
            <p:nvPr/>
          </p:nvSpPr>
          <p:spPr bwMode="auto">
            <a:xfrm>
              <a:off x="55530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492"/>
            <p:cNvSpPr>
              <a:spLocks noChangeArrowheads="1"/>
            </p:cNvSpPr>
            <p:nvPr/>
          </p:nvSpPr>
          <p:spPr bwMode="auto">
            <a:xfrm>
              <a:off x="5457825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493"/>
            <p:cNvSpPr>
              <a:spLocks noChangeShapeType="1"/>
            </p:cNvSpPr>
            <p:nvPr/>
          </p:nvSpPr>
          <p:spPr bwMode="auto">
            <a:xfrm flipV="1">
              <a:off x="605790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494"/>
            <p:cNvSpPr>
              <a:spLocks noChangeShapeType="1"/>
            </p:cNvSpPr>
            <p:nvPr/>
          </p:nvSpPr>
          <p:spPr bwMode="auto">
            <a:xfrm>
              <a:off x="605790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496"/>
            <p:cNvSpPr>
              <a:spLocks noChangeShapeType="1"/>
            </p:cNvSpPr>
            <p:nvPr/>
          </p:nvSpPr>
          <p:spPr bwMode="auto">
            <a:xfrm flipV="1">
              <a:off x="656272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97"/>
            <p:cNvSpPr>
              <a:spLocks noChangeShapeType="1"/>
            </p:cNvSpPr>
            <p:nvPr/>
          </p:nvSpPr>
          <p:spPr bwMode="auto">
            <a:xfrm>
              <a:off x="656272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98"/>
            <p:cNvSpPr>
              <a:spLocks noChangeArrowheads="1"/>
            </p:cNvSpPr>
            <p:nvPr/>
          </p:nvSpPr>
          <p:spPr bwMode="auto">
            <a:xfrm>
              <a:off x="6467475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800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Line 499"/>
            <p:cNvSpPr>
              <a:spLocks noChangeShapeType="1"/>
            </p:cNvSpPr>
            <p:nvPr/>
          </p:nvSpPr>
          <p:spPr bwMode="auto">
            <a:xfrm flipV="1">
              <a:off x="706755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500"/>
            <p:cNvSpPr>
              <a:spLocks noChangeShapeType="1"/>
            </p:cNvSpPr>
            <p:nvPr/>
          </p:nvSpPr>
          <p:spPr bwMode="auto">
            <a:xfrm>
              <a:off x="706755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502"/>
            <p:cNvSpPr>
              <a:spLocks noChangeShapeType="1"/>
            </p:cNvSpPr>
            <p:nvPr/>
          </p:nvSpPr>
          <p:spPr bwMode="auto">
            <a:xfrm flipV="1">
              <a:off x="75723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503"/>
            <p:cNvSpPr>
              <a:spLocks noChangeShapeType="1"/>
            </p:cNvSpPr>
            <p:nvPr/>
          </p:nvSpPr>
          <p:spPr bwMode="auto">
            <a:xfrm>
              <a:off x="75723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504"/>
            <p:cNvSpPr>
              <a:spLocks noChangeArrowheads="1"/>
            </p:cNvSpPr>
            <p:nvPr/>
          </p:nvSpPr>
          <p:spPr bwMode="auto">
            <a:xfrm>
              <a:off x="7439025" y="80581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Line 505"/>
            <p:cNvSpPr>
              <a:spLocks noChangeShapeType="1"/>
            </p:cNvSpPr>
            <p:nvPr/>
          </p:nvSpPr>
          <p:spPr bwMode="auto">
            <a:xfrm>
              <a:off x="2543175" y="80295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506"/>
            <p:cNvSpPr>
              <a:spLocks noChangeShapeType="1"/>
            </p:cNvSpPr>
            <p:nvPr/>
          </p:nvSpPr>
          <p:spPr bwMode="auto">
            <a:xfrm flipH="1">
              <a:off x="7639050" y="8029575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507"/>
            <p:cNvSpPr>
              <a:spLocks noChangeArrowheads="1"/>
            </p:cNvSpPr>
            <p:nvPr/>
          </p:nvSpPr>
          <p:spPr bwMode="auto">
            <a:xfrm>
              <a:off x="2317833" y="7953375"/>
              <a:ext cx="171450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Line 508"/>
            <p:cNvSpPr>
              <a:spLocks noChangeShapeType="1"/>
            </p:cNvSpPr>
            <p:nvPr/>
          </p:nvSpPr>
          <p:spPr bwMode="auto">
            <a:xfrm>
              <a:off x="2543175" y="76866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509"/>
            <p:cNvSpPr>
              <a:spLocks noChangeShapeType="1"/>
            </p:cNvSpPr>
            <p:nvPr/>
          </p:nvSpPr>
          <p:spPr bwMode="auto">
            <a:xfrm flipH="1">
              <a:off x="7639050" y="7686675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510"/>
            <p:cNvSpPr>
              <a:spLocks noChangeArrowheads="1"/>
            </p:cNvSpPr>
            <p:nvPr/>
          </p:nvSpPr>
          <p:spPr bwMode="auto">
            <a:xfrm>
              <a:off x="2317833" y="7610475"/>
              <a:ext cx="171450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Line 511"/>
            <p:cNvSpPr>
              <a:spLocks noChangeShapeType="1"/>
            </p:cNvSpPr>
            <p:nvPr/>
          </p:nvSpPr>
          <p:spPr bwMode="auto">
            <a:xfrm>
              <a:off x="2543175" y="73533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512"/>
            <p:cNvSpPr>
              <a:spLocks noChangeShapeType="1"/>
            </p:cNvSpPr>
            <p:nvPr/>
          </p:nvSpPr>
          <p:spPr bwMode="auto">
            <a:xfrm flipH="1">
              <a:off x="7639050" y="7353300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513"/>
            <p:cNvSpPr>
              <a:spLocks noChangeArrowheads="1"/>
            </p:cNvSpPr>
            <p:nvPr/>
          </p:nvSpPr>
          <p:spPr bwMode="auto">
            <a:xfrm>
              <a:off x="2355933" y="7277100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Line 514"/>
            <p:cNvSpPr>
              <a:spLocks noChangeShapeType="1"/>
            </p:cNvSpPr>
            <p:nvPr/>
          </p:nvSpPr>
          <p:spPr bwMode="auto">
            <a:xfrm>
              <a:off x="2543175" y="70104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515"/>
            <p:cNvSpPr>
              <a:spLocks noChangeShapeType="1"/>
            </p:cNvSpPr>
            <p:nvPr/>
          </p:nvSpPr>
          <p:spPr bwMode="auto">
            <a:xfrm flipH="1">
              <a:off x="7639050" y="7010400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516"/>
            <p:cNvSpPr>
              <a:spLocks noChangeArrowheads="1"/>
            </p:cNvSpPr>
            <p:nvPr/>
          </p:nvSpPr>
          <p:spPr bwMode="auto">
            <a:xfrm>
              <a:off x="2355933" y="6934200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Line 517"/>
            <p:cNvSpPr>
              <a:spLocks noChangeShapeType="1"/>
            </p:cNvSpPr>
            <p:nvPr/>
          </p:nvSpPr>
          <p:spPr bwMode="auto">
            <a:xfrm>
              <a:off x="2543175" y="667702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519"/>
            <p:cNvSpPr>
              <a:spLocks noChangeArrowheads="1"/>
            </p:cNvSpPr>
            <p:nvPr/>
          </p:nvSpPr>
          <p:spPr bwMode="auto">
            <a:xfrm>
              <a:off x="2355933" y="6600825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Line 520"/>
            <p:cNvSpPr>
              <a:spLocks noChangeShapeType="1"/>
            </p:cNvSpPr>
            <p:nvPr/>
          </p:nvSpPr>
          <p:spPr bwMode="auto">
            <a:xfrm>
              <a:off x="2543175" y="667702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521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523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24"/>
            <p:cNvSpPr>
              <a:spLocks/>
            </p:cNvSpPr>
            <p:nvPr/>
          </p:nvSpPr>
          <p:spPr bwMode="auto">
            <a:xfrm>
              <a:off x="2543175" y="7181850"/>
              <a:ext cx="742950" cy="247650"/>
            </a:xfrm>
            <a:custGeom>
              <a:avLst/>
              <a:gdLst/>
              <a:ahLst/>
              <a:cxnLst>
                <a:cxn ang="0">
                  <a:pos x="12" y="138"/>
                </a:cxn>
                <a:cxn ang="0">
                  <a:pos x="24" y="78"/>
                </a:cxn>
                <a:cxn ang="0">
                  <a:pos x="36" y="78"/>
                </a:cxn>
                <a:cxn ang="0">
                  <a:pos x="48" y="78"/>
                </a:cxn>
                <a:cxn ang="0">
                  <a:pos x="60" y="72"/>
                </a:cxn>
                <a:cxn ang="0">
                  <a:pos x="72" y="84"/>
                </a:cxn>
                <a:cxn ang="0">
                  <a:pos x="90" y="126"/>
                </a:cxn>
                <a:cxn ang="0">
                  <a:pos x="96" y="156"/>
                </a:cxn>
                <a:cxn ang="0">
                  <a:pos x="114" y="138"/>
                </a:cxn>
                <a:cxn ang="0">
                  <a:pos x="120" y="114"/>
                </a:cxn>
                <a:cxn ang="0">
                  <a:pos x="132" y="72"/>
                </a:cxn>
                <a:cxn ang="0">
                  <a:pos x="138" y="90"/>
                </a:cxn>
                <a:cxn ang="0">
                  <a:pos x="150" y="72"/>
                </a:cxn>
                <a:cxn ang="0">
                  <a:pos x="162" y="90"/>
                </a:cxn>
                <a:cxn ang="0">
                  <a:pos x="174" y="102"/>
                </a:cxn>
                <a:cxn ang="0">
                  <a:pos x="180" y="114"/>
                </a:cxn>
                <a:cxn ang="0">
                  <a:pos x="192" y="114"/>
                </a:cxn>
                <a:cxn ang="0">
                  <a:pos x="204" y="84"/>
                </a:cxn>
                <a:cxn ang="0">
                  <a:pos x="210" y="114"/>
                </a:cxn>
                <a:cxn ang="0">
                  <a:pos x="222" y="156"/>
                </a:cxn>
                <a:cxn ang="0">
                  <a:pos x="234" y="132"/>
                </a:cxn>
                <a:cxn ang="0">
                  <a:pos x="246" y="108"/>
                </a:cxn>
                <a:cxn ang="0">
                  <a:pos x="252" y="84"/>
                </a:cxn>
                <a:cxn ang="0">
                  <a:pos x="264" y="60"/>
                </a:cxn>
                <a:cxn ang="0">
                  <a:pos x="276" y="48"/>
                </a:cxn>
                <a:cxn ang="0">
                  <a:pos x="288" y="42"/>
                </a:cxn>
                <a:cxn ang="0">
                  <a:pos x="294" y="18"/>
                </a:cxn>
                <a:cxn ang="0">
                  <a:pos x="306" y="30"/>
                </a:cxn>
                <a:cxn ang="0">
                  <a:pos x="318" y="0"/>
                </a:cxn>
                <a:cxn ang="0">
                  <a:pos x="324" y="48"/>
                </a:cxn>
                <a:cxn ang="0">
                  <a:pos x="336" y="90"/>
                </a:cxn>
                <a:cxn ang="0">
                  <a:pos x="348" y="126"/>
                </a:cxn>
                <a:cxn ang="0">
                  <a:pos x="354" y="156"/>
                </a:cxn>
                <a:cxn ang="0">
                  <a:pos x="366" y="108"/>
                </a:cxn>
                <a:cxn ang="0">
                  <a:pos x="378" y="54"/>
                </a:cxn>
                <a:cxn ang="0">
                  <a:pos x="390" y="60"/>
                </a:cxn>
                <a:cxn ang="0">
                  <a:pos x="402" y="90"/>
                </a:cxn>
                <a:cxn ang="0">
                  <a:pos x="414" y="132"/>
                </a:cxn>
                <a:cxn ang="0">
                  <a:pos x="426" y="108"/>
                </a:cxn>
                <a:cxn ang="0">
                  <a:pos x="438" y="30"/>
                </a:cxn>
                <a:cxn ang="0">
                  <a:pos x="450" y="30"/>
                </a:cxn>
                <a:cxn ang="0">
                  <a:pos x="456" y="24"/>
                </a:cxn>
              </a:cxnLst>
              <a:rect l="0" t="0" r="r" b="b"/>
              <a:pathLst>
                <a:path w="468" h="156">
                  <a:moveTo>
                    <a:pt x="0" y="114"/>
                  </a:moveTo>
                  <a:lnTo>
                    <a:pt x="6" y="132"/>
                  </a:lnTo>
                  <a:lnTo>
                    <a:pt x="12" y="138"/>
                  </a:lnTo>
                  <a:lnTo>
                    <a:pt x="18" y="114"/>
                  </a:lnTo>
                  <a:lnTo>
                    <a:pt x="18" y="96"/>
                  </a:lnTo>
                  <a:lnTo>
                    <a:pt x="24" y="78"/>
                  </a:lnTo>
                  <a:lnTo>
                    <a:pt x="24" y="66"/>
                  </a:lnTo>
                  <a:lnTo>
                    <a:pt x="36" y="66"/>
                  </a:lnTo>
                  <a:lnTo>
                    <a:pt x="36" y="78"/>
                  </a:lnTo>
                  <a:lnTo>
                    <a:pt x="42" y="78"/>
                  </a:lnTo>
                  <a:lnTo>
                    <a:pt x="42" y="60"/>
                  </a:lnTo>
                  <a:lnTo>
                    <a:pt x="48" y="78"/>
                  </a:lnTo>
                  <a:lnTo>
                    <a:pt x="54" y="102"/>
                  </a:lnTo>
                  <a:lnTo>
                    <a:pt x="60" y="90"/>
                  </a:lnTo>
                  <a:lnTo>
                    <a:pt x="60" y="72"/>
                  </a:lnTo>
                  <a:lnTo>
                    <a:pt x="66" y="60"/>
                  </a:lnTo>
                  <a:lnTo>
                    <a:pt x="66" y="72"/>
                  </a:lnTo>
                  <a:lnTo>
                    <a:pt x="72" y="84"/>
                  </a:lnTo>
                  <a:lnTo>
                    <a:pt x="78" y="90"/>
                  </a:lnTo>
                  <a:lnTo>
                    <a:pt x="78" y="96"/>
                  </a:lnTo>
                  <a:lnTo>
                    <a:pt x="90" y="126"/>
                  </a:lnTo>
                  <a:lnTo>
                    <a:pt x="90" y="114"/>
                  </a:lnTo>
                  <a:lnTo>
                    <a:pt x="96" y="114"/>
                  </a:lnTo>
                  <a:lnTo>
                    <a:pt x="96" y="156"/>
                  </a:lnTo>
                  <a:lnTo>
                    <a:pt x="102" y="150"/>
                  </a:lnTo>
                  <a:lnTo>
                    <a:pt x="108" y="132"/>
                  </a:lnTo>
                  <a:lnTo>
                    <a:pt x="114" y="138"/>
                  </a:lnTo>
                  <a:lnTo>
                    <a:pt x="114" y="132"/>
                  </a:lnTo>
                  <a:lnTo>
                    <a:pt x="120" y="126"/>
                  </a:lnTo>
                  <a:lnTo>
                    <a:pt x="120" y="114"/>
                  </a:lnTo>
                  <a:lnTo>
                    <a:pt x="126" y="90"/>
                  </a:lnTo>
                  <a:lnTo>
                    <a:pt x="126" y="102"/>
                  </a:lnTo>
                  <a:lnTo>
                    <a:pt x="132" y="72"/>
                  </a:lnTo>
                  <a:lnTo>
                    <a:pt x="132" y="66"/>
                  </a:lnTo>
                  <a:lnTo>
                    <a:pt x="138" y="78"/>
                  </a:lnTo>
                  <a:lnTo>
                    <a:pt x="138" y="90"/>
                  </a:lnTo>
                  <a:lnTo>
                    <a:pt x="144" y="84"/>
                  </a:lnTo>
                  <a:lnTo>
                    <a:pt x="150" y="78"/>
                  </a:lnTo>
                  <a:lnTo>
                    <a:pt x="150" y="72"/>
                  </a:lnTo>
                  <a:lnTo>
                    <a:pt x="156" y="66"/>
                  </a:lnTo>
                  <a:lnTo>
                    <a:pt x="156" y="78"/>
                  </a:lnTo>
                  <a:lnTo>
                    <a:pt x="162" y="90"/>
                  </a:lnTo>
                  <a:lnTo>
                    <a:pt x="168" y="96"/>
                  </a:lnTo>
                  <a:lnTo>
                    <a:pt x="168" y="108"/>
                  </a:lnTo>
                  <a:lnTo>
                    <a:pt x="174" y="102"/>
                  </a:lnTo>
                  <a:lnTo>
                    <a:pt x="174" y="96"/>
                  </a:lnTo>
                  <a:lnTo>
                    <a:pt x="180" y="102"/>
                  </a:lnTo>
                  <a:lnTo>
                    <a:pt x="180" y="114"/>
                  </a:lnTo>
                  <a:lnTo>
                    <a:pt x="186" y="120"/>
                  </a:lnTo>
                  <a:lnTo>
                    <a:pt x="186" y="108"/>
                  </a:lnTo>
                  <a:lnTo>
                    <a:pt x="192" y="114"/>
                  </a:lnTo>
                  <a:lnTo>
                    <a:pt x="192" y="90"/>
                  </a:lnTo>
                  <a:lnTo>
                    <a:pt x="198" y="102"/>
                  </a:lnTo>
                  <a:lnTo>
                    <a:pt x="204" y="84"/>
                  </a:lnTo>
                  <a:lnTo>
                    <a:pt x="204" y="96"/>
                  </a:lnTo>
                  <a:lnTo>
                    <a:pt x="210" y="96"/>
                  </a:lnTo>
                  <a:lnTo>
                    <a:pt x="210" y="114"/>
                  </a:lnTo>
                  <a:lnTo>
                    <a:pt x="216" y="126"/>
                  </a:lnTo>
                  <a:lnTo>
                    <a:pt x="216" y="144"/>
                  </a:lnTo>
                  <a:lnTo>
                    <a:pt x="222" y="156"/>
                  </a:lnTo>
                  <a:lnTo>
                    <a:pt x="228" y="156"/>
                  </a:lnTo>
                  <a:lnTo>
                    <a:pt x="234" y="150"/>
                  </a:lnTo>
                  <a:lnTo>
                    <a:pt x="234" y="132"/>
                  </a:lnTo>
                  <a:lnTo>
                    <a:pt x="240" y="132"/>
                  </a:lnTo>
                  <a:lnTo>
                    <a:pt x="240" y="120"/>
                  </a:lnTo>
                  <a:lnTo>
                    <a:pt x="246" y="108"/>
                  </a:lnTo>
                  <a:lnTo>
                    <a:pt x="246" y="78"/>
                  </a:lnTo>
                  <a:lnTo>
                    <a:pt x="252" y="66"/>
                  </a:lnTo>
                  <a:lnTo>
                    <a:pt x="252" y="84"/>
                  </a:lnTo>
                  <a:lnTo>
                    <a:pt x="258" y="84"/>
                  </a:lnTo>
                  <a:lnTo>
                    <a:pt x="258" y="72"/>
                  </a:lnTo>
                  <a:lnTo>
                    <a:pt x="264" y="60"/>
                  </a:lnTo>
                  <a:lnTo>
                    <a:pt x="264" y="48"/>
                  </a:lnTo>
                  <a:lnTo>
                    <a:pt x="270" y="54"/>
                  </a:lnTo>
                  <a:lnTo>
                    <a:pt x="276" y="48"/>
                  </a:lnTo>
                  <a:lnTo>
                    <a:pt x="282" y="48"/>
                  </a:lnTo>
                  <a:lnTo>
                    <a:pt x="282" y="18"/>
                  </a:lnTo>
                  <a:lnTo>
                    <a:pt x="288" y="42"/>
                  </a:lnTo>
                  <a:lnTo>
                    <a:pt x="288" y="30"/>
                  </a:lnTo>
                  <a:lnTo>
                    <a:pt x="294" y="12"/>
                  </a:lnTo>
                  <a:lnTo>
                    <a:pt x="294" y="18"/>
                  </a:lnTo>
                  <a:lnTo>
                    <a:pt x="300" y="12"/>
                  </a:lnTo>
                  <a:lnTo>
                    <a:pt x="300" y="18"/>
                  </a:lnTo>
                  <a:lnTo>
                    <a:pt x="306" y="30"/>
                  </a:lnTo>
                  <a:lnTo>
                    <a:pt x="312" y="6"/>
                  </a:lnTo>
                  <a:lnTo>
                    <a:pt x="312" y="12"/>
                  </a:lnTo>
                  <a:lnTo>
                    <a:pt x="318" y="0"/>
                  </a:lnTo>
                  <a:lnTo>
                    <a:pt x="318" y="18"/>
                  </a:lnTo>
                  <a:lnTo>
                    <a:pt x="324" y="30"/>
                  </a:lnTo>
                  <a:lnTo>
                    <a:pt x="324" y="48"/>
                  </a:lnTo>
                  <a:lnTo>
                    <a:pt x="330" y="66"/>
                  </a:lnTo>
                  <a:lnTo>
                    <a:pt x="336" y="78"/>
                  </a:lnTo>
                  <a:lnTo>
                    <a:pt x="336" y="90"/>
                  </a:lnTo>
                  <a:lnTo>
                    <a:pt x="342" y="102"/>
                  </a:lnTo>
                  <a:lnTo>
                    <a:pt x="342" y="120"/>
                  </a:lnTo>
                  <a:lnTo>
                    <a:pt x="348" y="126"/>
                  </a:lnTo>
                  <a:lnTo>
                    <a:pt x="348" y="138"/>
                  </a:lnTo>
                  <a:lnTo>
                    <a:pt x="354" y="150"/>
                  </a:lnTo>
                  <a:lnTo>
                    <a:pt x="354" y="156"/>
                  </a:lnTo>
                  <a:lnTo>
                    <a:pt x="360" y="138"/>
                  </a:lnTo>
                  <a:lnTo>
                    <a:pt x="366" y="132"/>
                  </a:lnTo>
                  <a:lnTo>
                    <a:pt x="366" y="108"/>
                  </a:lnTo>
                  <a:lnTo>
                    <a:pt x="372" y="102"/>
                  </a:lnTo>
                  <a:lnTo>
                    <a:pt x="378" y="84"/>
                  </a:lnTo>
                  <a:lnTo>
                    <a:pt x="378" y="54"/>
                  </a:lnTo>
                  <a:lnTo>
                    <a:pt x="384" y="60"/>
                  </a:lnTo>
                  <a:lnTo>
                    <a:pt x="384" y="48"/>
                  </a:lnTo>
                  <a:lnTo>
                    <a:pt x="390" y="60"/>
                  </a:lnTo>
                  <a:lnTo>
                    <a:pt x="396" y="78"/>
                  </a:lnTo>
                  <a:lnTo>
                    <a:pt x="396" y="90"/>
                  </a:lnTo>
                  <a:lnTo>
                    <a:pt x="402" y="90"/>
                  </a:lnTo>
                  <a:lnTo>
                    <a:pt x="402" y="114"/>
                  </a:lnTo>
                  <a:lnTo>
                    <a:pt x="408" y="138"/>
                  </a:lnTo>
                  <a:lnTo>
                    <a:pt x="414" y="132"/>
                  </a:lnTo>
                  <a:lnTo>
                    <a:pt x="414" y="120"/>
                  </a:lnTo>
                  <a:lnTo>
                    <a:pt x="420" y="114"/>
                  </a:lnTo>
                  <a:lnTo>
                    <a:pt x="426" y="108"/>
                  </a:lnTo>
                  <a:lnTo>
                    <a:pt x="426" y="72"/>
                  </a:lnTo>
                  <a:lnTo>
                    <a:pt x="432" y="48"/>
                  </a:lnTo>
                  <a:lnTo>
                    <a:pt x="438" y="30"/>
                  </a:lnTo>
                  <a:lnTo>
                    <a:pt x="438" y="36"/>
                  </a:lnTo>
                  <a:lnTo>
                    <a:pt x="444" y="30"/>
                  </a:lnTo>
                  <a:lnTo>
                    <a:pt x="450" y="30"/>
                  </a:lnTo>
                  <a:lnTo>
                    <a:pt x="450" y="18"/>
                  </a:lnTo>
                  <a:lnTo>
                    <a:pt x="456" y="36"/>
                  </a:lnTo>
                  <a:lnTo>
                    <a:pt x="456" y="24"/>
                  </a:lnTo>
                  <a:lnTo>
                    <a:pt x="462" y="18"/>
                  </a:lnTo>
                  <a:lnTo>
                    <a:pt x="468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25"/>
            <p:cNvSpPr>
              <a:spLocks/>
            </p:cNvSpPr>
            <p:nvPr/>
          </p:nvSpPr>
          <p:spPr bwMode="auto">
            <a:xfrm>
              <a:off x="3286125" y="7239000"/>
              <a:ext cx="723900" cy="542925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12" y="54"/>
                </a:cxn>
                <a:cxn ang="0">
                  <a:pos x="24" y="48"/>
                </a:cxn>
                <a:cxn ang="0">
                  <a:pos x="36" y="42"/>
                </a:cxn>
                <a:cxn ang="0">
                  <a:pos x="48" y="6"/>
                </a:cxn>
                <a:cxn ang="0">
                  <a:pos x="60" y="30"/>
                </a:cxn>
                <a:cxn ang="0">
                  <a:pos x="72" y="60"/>
                </a:cxn>
                <a:cxn ang="0">
                  <a:pos x="78" y="90"/>
                </a:cxn>
                <a:cxn ang="0">
                  <a:pos x="90" y="72"/>
                </a:cxn>
                <a:cxn ang="0">
                  <a:pos x="102" y="72"/>
                </a:cxn>
                <a:cxn ang="0">
                  <a:pos x="114" y="96"/>
                </a:cxn>
                <a:cxn ang="0">
                  <a:pos x="126" y="138"/>
                </a:cxn>
                <a:cxn ang="0">
                  <a:pos x="132" y="150"/>
                </a:cxn>
                <a:cxn ang="0">
                  <a:pos x="150" y="180"/>
                </a:cxn>
                <a:cxn ang="0">
                  <a:pos x="156" y="210"/>
                </a:cxn>
                <a:cxn ang="0">
                  <a:pos x="174" y="186"/>
                </a:cxn>
                <a:cxn ang="0">
                  <a:pos x="186" y="246"/>
                </a:cxn>
                <a:cxn ang="0">
                  <a:pos x="192" y="252"/>
                </a:cxn>
                <a:cxn ang="0">
                  <a:pos x="204" y="270"/>
                </a:cxn>
                <a:cxn ang="0">
                  <a:pos x="216" y="300"/>
                </a:cxn>
                <a:cxn ang="0">
                  <a:pos x="222" y="282"/>
                </a:cxn>
                <a:cxn ang="0">
                  <a:pos x="234" y="258"/>
                </a:cxn>
                <a:cxn ang="0">
                  <a:pos x="246" y="294"/>
                </a:cxn>
                <a:cxn ang="0">
                  <a:pos x="252" y="342"/>
                </a:cxn>
                <a:cxn ang="0">
                  <a:pos x="264" y="294"/>
                </a:cxn>
                <a:cxn ang="0">
                  <a:pos x="276" y="276"/>
                </a:cxn>
                <a:cxn ang="0">
                  <a:pos x="288" y="300"/>
                </a:cxn>
                <a:cxn ang="0">
                  <a:pos x="300" y="270"/>
                </a:cxn>
                <a:cxn ang="0">
                  <a:pos x="312" y="264"/>
                </a:cxn>
                <a:cxn ang="0">
                  <a:pos x="324" y="246"/>
                </a:cxn>
                <a:cxn ang="0">
                  <a:pos x="336" y="228"/>
                </a:cxn>
                <a:cxn ang="0">
                  <a:pos x="342" y="264"/>
                </a:cxn>
                <a:cxn ang="0">
                  <a:pos x="354" y="300"/>
                </a:cxn>
                <a:cxn ang="0">
                  <a:pos x="366" y="282"/>
                </a:cxn>
                <a:cxn ang="0">
                  <a:pos x="378" y="270"/>
                </a:cxn>
                <a:cxn ang="0">
                  <a:pos x="384" y="246"/>
                </a:cxn>
                <a:cxn ang="0">
                  <a:pos x="396" y="216"/>
                </a:cxn>
                <a:cxn ang="0">
                  <a:pos x="408" y="198"/>
                </a:cxn>
                <a:cxn ang="0">
                  <a:pos x="420" y="228"/>
                </a:cxn>
                <a:cxn ang="0">
                  <a:pos x="432" y="234"/>
                </a:cxn>
                <a:cxn ang="0">
                  <a:pos x="438" y="228"/>
                </a:cxn>
                <a:cxn ang="0">
                  <a:pos x="450" y="258"/>
                </a:cxn>
              </a:cxnLst>
              <a:rect l="0" t="0" r="r" b="b"/>
              <a:pathLst>
                <a:path w="456" h="342">
                  <a:moveTo>
                    <a:pt x="0" y="0"/>
                  </a:moveTo>
                  <a:lnTo>
                    <a:pt x="0" y="6"/>
                  </a:lnTo>
                  <a:lnTo>
                    <a:pt x="6" y="24"/>
                  </a:lnTo>
                  <a:lnTo>
                    <a:pt x="6" y="36"/>
                  </a:lnTo>
                  <a:lnTo>
                    <a:pt x="18" y="54"/>
                  </a:lnTo>
                  <a:lnTo>
                    <a:pt x="12" y="54"/>
                  </a:lnTo>
                  <a:lnTo>
                    <a:pt x="18" y="42"/>
                  </a:ln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6" y="24"/>
                  </a:lnTo>
                  <a:lnTo>
                    <a:pt x="36" y="42"/>
                  </a:lnTo>
                  <a:lnTo>
                    <a:pt x="42" y="36"/>
                  </a:lnTo>
                  <a:lnTo>
                    <a:pt x="48" y="18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60" y="30"/>
                  </a:lnTo>
                  <a:lnTo>
                    <a:pt x="66" y="42"/>
                  </a:lnTo>
                  <a:lnTo>
                    <a:pt x="66" y="48"/>
                  </a:lnTo>
                  <a:lnTo>
                    <a:pt x="72" y="60"/>
                  </a:lnTo>
                  <a:lnTo>
                    <a:pt x="72" y="90"/>
                  </a:lnTo>
                  <a:lnTo>
                    <a:pt x="78" y="84"/>
                  </a:lnTo>
                  <a:lnTo>
                    <a:pt x="78" y="90"/>
                  </a:lnTo>
                  <a:lnTo>
                    <a:pt x="84" y="72"/>
                  </a:lnTo>
                  <a:lnTo>
                    <a:pt x="84" y="84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54"/>
                  </a:lnTo>
                  <a:lnTo>
                    <a:pt x="102" y="72"/>
                  </a:lnTo>
                  <a:lnTo>
                    <a:pt x="108" y="78"/>
                  </a:lnTo>
                  <a:lnTo>
                    <a:pt x="108" y="90"/>
                  </a:lnTo>
                  <a:lnTo>
                    <a:pt x="114" y="96"/>
                  </a:lnTo>
                  <a:lnTo>
                    <a:pt x="114" y="120"/>
                  </a:lnTo>
                  <a:lnTo>
                    <a:pt x="120" y="126"/>
                  </a:lnTo>
                  <a:lnTo>
                    <a:pt x="126" y="138"/>
                  </a:lnTo>
                  <a:lnTo>
                    <a:pt x="126" y="132"/>
                  </a:lnTo>
                  <a:lnTo>
                    <a:pt x="132" y="144"/>
                  </a:lnTo>
                  <a:lnTo>
                    <a:pt x="132" y="150"/>
                  </a:lnTo>
                  <a:lnTo>
                    <a:pt x="138" y="138"/>
                  </a:lnTo>
                  <a:lnTo>
                    <a:pt x="144" y="168"/>
                  </a:lnTo>
                  <a:lnTo>
                    <a:pt x="150" y="180"/>
                  </a:lnTo>
                  <a:lnTo>
                    <a:pt x="150" y="186"/>
                  </a:lnTo>
                  <a:lnTo>
                    <a:pt x="156" y="192"/>
                  </a:lnTo>
                  <a:lnTo>
                    <a:pt x="156" y="210"/>
                  </a:lnTo>
                  <a:lnTo>
                    <a:pt x="162" y="216"/>
                  </a:lnTo>
                  <a:lnTo>
                    <a:pt x="168" y="198"/>
                  </a:lnTo>
                  <a:lnTo>
                    <a:pt x="174" y="186"/>
                  </a:lnTo>
                  <a:lnTo>
                    <a:pt x="180" y="216"/>
                  </a:lnTo>
                  <a:lnTo>
                    <a:pt x="180" y="234"/>
                  </a:lnTo>
                  <a:lnTo>
                    <a:pt x="186" y="246"/>
                  </a:lnTo>
                  <a:lnTo>
                    <a:pt x="186" y="252"/>
                  </a:lnTo>
                  <a:lnTo>
                    <a:pt x="192" y="240"/>
                  </a:lnTo>
                  <a:lnTo>
                    <a:pt x="192" y="252"/>
                  </a:lnTo>
                  <a:lnTo>
                    <a:pt x="198" y="264"/>
                  </a:lnTo>
                  <a:lnTo>
                    <a:pt x="204" y="258"/>
                  </a:lnTo>
                  <a:lnTo>
                    <a:pt x="204" y="270"/>
                  </a:lnTo>
                  <a:lnTo>
                    <a:pt x="210" y="282"/>
                  </a:lnTo>
                  <a:lnTo>
                    <a:pt x="210" y="294"/>
                  </a:lnTo>
                  <a:lnTo>
                    <a:pt x="216" y="300"/>
                  </a:lnTo>
                  <a:lnTo>
                    <a:pt x="216" y="294"/>
                  </a:lnTo>
                  <a:lnTo>
                    <a:pt x="222" y="288"/>
                  </a:lnTo>
                  <a:lnTo>
                    <a:pt x="222" y="282"/>
                  </a:lnTo>
                  <a:lnTo>
                    <a:pt x="228" y="288"/>
                  </a:lnTo>
                  <a:lnTo>
                    <a:pt x="228" y="258"/>
                  </a:lnTo>
                  <a:lnTo>
                    <a:pt x="234" y="258"/>
                  </a:lnTo>
                  <a:lnTo>
                    <a:pt x="234" y="270"/>
                  </a:lnTo>
                  <a:lnTo>
                    <a:pt x="240" y="288"/>
                  </a:lnTo>
                  <a:lnTo>
                    <a:pt x="246" y="294"/>
                  </a:lnTo>
                  <a:lnTo>
                    <a:pt x="246" y="312"/>
                  </a:lnTo>
                  <a:lnTo>
                    <a:pt x="252" y="318"/>
                  </a:lnTo>
                  <a:lnTo>
                    <a:pt x="252" y="342"/>
                  </a:lnTo>
                  <a:lnTo>
                    <a:pt x="258" y="330"/>
                  </a:lnTo>
                  <a:lnTo>
                    <a:pt x="264" y="306"/>
                  </a:lnTo>
                  <a:lnTo>
                    <a:pt x="264" y="294"/>
                  </a:lnTo>
                  <a:lnTo>
                    <a:pt x="270" y="300"/>
                  </a:lnTo>
                  <a:lnTo>
                    <a:pt x="270" y="276"/>
                  </a:lnTo>
                  <a:lnTo>
                    <a:pt x="276" y="276"/>
                  </a:lnTo>
                  <a:lnTo>
                    <a:pt x="276" y="306"/>
                  </a:lnTo>
                  <a:lnTo>
                    <a:pt x="282" y="306"/>
                  </a:lnTo>
                  <a:lnTo>
                    <a:pt x="288" y="300"/>
                  </a:lnTo>
                  <a:lnTo>
                    <a:pt x="294" y="282"/>
                  </a:lnTo>
                  <a:lnTo>
                    <a:pt x="294" y="306"/>
                  </a:lnTo>
                  <a:lnTo>
                    <a:pt x="300" y="270"/>
                  </a:lnTo>
                  <a:lnTo>
                    <a:pt x="300" y="252"/>
                  </a:lnTo>
                  <a:lnTo>
                    <a:pt x="306" y="252"/>
                  </a:lnTo>
                  <a:lnTo>
                    <a:pt x="312" y="264"/>
                  </a:lnTo>
                  <a:lnTo>
                    <a:pt x="318" y="276"/>
                  </a:lnTo>
                  <a:lnTo>
                    <a:pt x="324" y="258"/>
                  </a:lnTo>
                  <a:lnTo>
                    <a:pt x="324" y="246"/>
                  </a:lnTo>
                  <a:lnTo>
                    <a:pt x="330" y="216"/>
                  </a:lnTo>
                  <a:lnTo>
                    <a:pt x="330" y="222"/>
                  </a:lnTo>
                  <a:lnTo>
                    <a:pt x="336" y="228"/>
                  </a:lnTo>
                  <a:lnTo>
                    <a:pt x="336" y="264"/>
                  </a:lnTo>
                  <a:lnTo>
                    <a:pt x="348" y="264"/>
                  </a:lnTo>
                  <a:lnTo>
                    <a:pt x="342" y="264"/>
                  </a:lnTo>
                  <a:lnTo>
                    <a:pt x="348" y="276"/>
                  </a:lnTo>
                  <a:lnTo>
                    <a:pt x="354" y="294"/>
                  </a:lnTo>
                  <a:lnTo>
                    <a:pt x="354" y="300"/>
                  </a:lnTo>
                  <a:lnTo>
                    <a:pt x="360" y="264"/>
                  </a:lnTo>
                  <a:lnTo>
                    <a:pt x="360" y="282"/>
                  </a:lnTo>
                  <a:lnTo>
                    <a:pt x="366" y="282"/>
                  </a:lnTo>
                  <a:lnTo>
                    <a:pt x="372" y="294"/>
                  </a:lnTo>
                  <a:lnTo>
                    <a:pt x="372" y="282"/>
                  </a:lnTo>
                  <a:lnTo>
                    <a:pt x="378" y="270"/>
                  </a:lnTo>
                  <a:lnTo>
                    <a:pt x="378" y="264"/>
                  </a:lnTo>
                  <a:lnTo>
                    <a:pt x="384" y="270"/>
                  </a:lnTo>
                  <a:lnTo>
                    <a:pt x="384" y="246"/>
                  </a:lnTo>
                  <a:lnTo>
                    <a:pt x="390" y="240"/>
                  </a:lnTo>
                  <a:lnTo>
                    <a:pt x="396" y="234"/>
                  </a:lnTo>
                  <a:lnTo>
                    <a:pt x="396" y="216"/>
                  </a:lnTo>
                  <a:lnTo>
                    <a:pt x="402" y="210"/>
                  </a:lnTo>
                  <a:lnTo>
                    <a:pt x="402" y="204"/>
                  </a:lnTo>
                  <a:lnTo>
                    <a:pt x="408" y="198"/>
                  </a:lnTo>
                  <a:lnTo>
                    <a:pt x="414" y="210"/>
                  </a:lnTo>
                  <a:lnTo>
                    <a:pt x="414" y="204"/>
                  </a:lnTo>
                  <a:lnTo>
                    <a:pt x="420" y="228"/>
                  </a:lnTo>
                  <a:lnTo>
                    <a:pt x="420" y="240"/>
                  </a:lnTo>
                  <a:lnTo>
                    <a:pt x="426" y="222"/>
                  </a:lnTo>
                  <a:lnTo>
                    <a:pt x="432" y="234"/>
                  </a:lnTo>
                  <a:lnTo>
                    <a:pt x="432" y="228"/>
                  </a:lnTo>
                  <a:lnTo>
                    <a:pt x="438" y="234"/>
                  </a:lnTo>
                  <a:lnTo>
                    <a:pt x="438" y="228"/>
                  </a:lnTo>
                  <a:lnTo>
                    <a:pt x="444" y="222"/>
                  </a:lnTo>
                  <a:lnTo>
                    <a:pt x="444" y="228"/>
                  </a:lnTo>
                  <a:lnTo>
                    <a:pt x="450" y="258"/>
                  </a:lnTo>
                  <a:lnTo>
                    <a:pt x="450" y="246"/>
                  </a:lnTo>
                  <a:lnTo>
                    <a:pt x="456" y="25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26"/>
            <p:cNvSpPr>
              <a:spLocks/>
            </p:cNvSpPr>
            <p:nvPr/>
          </p:nvSpPr>
          <p:spPr bwMode="auto">
            <a:xfrm>
              <a:off x="4010025" y="7105650"/>
              <a:ext cx="695325" cy="533400"/>
            </a:xfrm>
            <a:custGeom>
              <a:avLst/>
              <a:gdLst/>
              <a:ahLst/>
              <a:cxnLst>
                <a:cxn ang="0">
                  <a:pos x="6" y="336"/>
                </a:cxn>
                <a:cxn ang="0">
                  <a:pos x="18" y="312"/>
                </a:cxn>
                <a:cxn ang="0">
                  <a:pos x="30" y="282"/>
                </a:cxn>
                <a:cxn ang="0">
                  <a:pos x="42" y="222"/>
                </a:cxn>
                <a:cxn ang="0">
                  <a:pos x="54" y="210"/>
                </a:cxn>
                <a:cxn ang="0">
                  <a:pos x="66" y="234"/>
                </a:cxn>
                <a:cxn ang="0">
                  <a:pos x="72" y="210"/>
                </a:cxn>
                <a:cxn ang="0">
                  <a:pos x="90" y="204"/>
                </a:cxn>
                <a:cxn ang="0">
                  <a:pos x="96" y="240"/>
                </a:cxn>
                <a:cxn ang="0">
                  <a:pos x="108" y="228"/>
                </a:cxn>
                <a:cxn ang="0">
                  <a:pos x="114" y="276"/>
                </a:cxn>
                <a:cxn ang="0">
                  <a:pos x="126" y="264"/>
                </a:cxn>
                <a:cxn ang="0">
                  <a:pos x="132" y="294"/>
                </a:cxn>
                <a:cxn ang="0">
                  <a:pos x="144" y="270"/>
                </a:cxn>
                <a:cxn ang="0">
                  <a:pos x="156" y="264"/>
                </a:cxn>
                <a:cxn ang="0">
                  <a:pos x="162" y="216"/>
                </a:cxn>
                <a:cxn ang="0">
                  <a:pos x="174" y="222"/>
                </a:cxn>
                <a:cxn ang="0">
                  <a:pos x="180" y="252"/>
                </a:cxn>
                <a:cxn ang="0">
                  <a:pos x="192" y="216"/>
                </a:cxn>
                <a:cxn ang="0">
                  <a:pos x="204" y="186"/>
                </a:cxn>
                <a:cxn ang="0">
                  <a:pos x="210" y="228"/>
                </a:cxn>
                <a:cxn ang="0">
                  <a:pos x="222" y="180"/>
                </a:cxn>
                <a:cxn ang="0">
                  <a:pos x="228" y="174"/>
                </a:cxn>
                <a:cxn ang="0">
                  <a:pos x="240" y="138"/>
                </a:cxn>
                <a:cxn ang="0">
                  <a:pos x="252" y="138"/>
                </a:cxn>
                <a:cxn ang="0">
                  <a:pos x="258" y="102"/>
                </a:cxn>
                <a:cxn ang="0">
                  <a:pos x="270" y="114"/>
                </a:cxn>
                <a:cxn ang="0">
                  <a:pos x="276" y="120"/>
                </a:cxn>
                <a:cxn ang="0">
                  <a:pos x="288" y="114"/>
                </a:cxn>
                <a:cxn ang="0">
                  <a:pos x="294" y="126"/>
                </a:cxn>
                <a:cxn ang="0">
                  <a:pos x="306" y="102"/>
                </a:cxn>
                <a:cxn ang="0">
                  <a:pos x="318" y="96"/>
                </a:cxn>
                <a:cxn ang="0">
                  <a:pos x="330" y="84"/>
                </a:cxn>
                <a:cxn ang="0">
                  <a:pos x="336" y="90"/>
                </a:cxn>
                <a:cxn ang="0">
                  <a:pos x="348" y="42"/>
                </a:cxn>
                <a:cxn ang="0">
                  <a:pos x="366" y="48"/>
                </a:cxn>
                <a:cxn ang="0">
                  <a:pos x="384" y="72"/>
                </a:cxn>
                <a:cxn ang="0">
                  <a:pos x="390" y="42"/>
                </a:cxn>
                <a:cxn ang="0">
                  <a:pos x="402" y="6"/>
                </a:cxn>
                <a:cxn ang="0">
                  <a:pos x="408" y="6"/>
                </a:cxn>
                <a:cxn ang="0">
                  <a:pos x="420" y="24"/>
                </a:cxn>
                <a:cxn ang="0">
                  <a:pos x="432" y="36"/>
                </a:cxn>
              </a:cxnLst>
              <a:rect l="0" t="0" r="r" b="b"/>
              <a:pathLst>
                <a:path w="438" h="336">
                  <a:moveTo>
                    <a:pt x="0" y="336"/>
                  </a:moveTo>
                  <a:lnTo>
                    <a:pt x="6" y="318"/>
                  </a:lnTo>
                  <a:lnTo>
                    <a:pt x="6" y="336"/>
                  </a:lnTo>
                  <a:lnTo>
                    <a:pt x="12" y="318"/>
                  </a:lnTo>
                  <a:lnTo>
                    <a:pt x="12" y="306"/>
                  </a:lnTo>
                  <a:lnTo>
                    <a:pt x="18" y="312"/>
                  </a:lnTo>
                  <a:lnTo>
                    <a:pt x="24" y="294"/>
                  </a:lnTo>
                  <a:lnTo>
                    <a:pt x="30" y="288"/>
                  </a:lnTo>
                  <a:lnTo>
                    <a:pt x="30" y="282"/>
                  </a:lnTo>
                  <a:lnTo>
                    <a:pt x="36" y="246"/>
                  </a:lnTo>
                  <a:lnTo>
                    <a:pt x="36" y="234"/>
                  </a:lnTo>
                  <a:lnTo>
                    <a:pt x="42" y="222"/>
                  </a:lnTo>
                  <a:lnTo>
                    <a:pt x="48" y="192"/>
                  </a:lnTo>
                  <a:lnTo>
                    <a:pt x="48" y="198"/>
                  </a:lnTo>
                  <a:lnTo>
                    <a:pt x="54" y="210"/>
                  </a:lnTo>
                  <a:lnTo>
                    <a:pt x="60" y="234"/>
                  </a:lnTo>
                  <a:lnTo>
                    <a:pt x="60" y="216"/>
                  </a:lnTo>
                  <a:lnTo>
                    <a:pt x="66" y="234"/>
                  </a:lnTo>
                  <a:lnTo>
                    <a:pt x="66" y="228"/>
                  </a:lnTo>
                  <a:lnTo>
                    <a:pt x="72" y="216"/>
                  </a:lnTo>
                  <a:lnTo>
                    <a:pt x="72" y="210"/>
                  </a:lnTo>
                  <a:lnTo>
                    <a:pt x="78" y="204"/>
                  </a:lnTo>
                  <a:lnTo>
                    <a:pt x="84" y="216"/>
                  </a:lnTo>
                  <a:lnTo>
                    <a:pt x="90" y="204"/>
                  </a:lnTo>
                  <a:lnTo>
                    <a:pt x="90" y="216"/>
                  </a:lnTo>
                  <a:lnTo>
                    <a:pt x="96" y="234"/>
                  </a:lnTo>
                  <a:lnTo>
                    <a:pt x="96" y="240"/>
                  </a:lnTo>
                  <a:lnTo>
                    <a:pt x="102" y="228"/>
                  </a:lnTo>
                  <a:lnTo>
                    <a:pt x="102" y="234"/>
                  </a:lnTo>
                  <a:lnTo>
                    <a:pt x="108" y="228"/>
                  </a:lnTo>
                  <a:lnTo>
                    <a:pt x="108" y="252"/>
                  </a:lnTo>
                  <a:lnTo>
                    <a:pt x="114" y="264"/>
                  </a:lnTo>
                  <a:lnTo>
                    <a:pt x="114" y="276"/>
                  </a:lnTo>
                  <a:lnTo>
                    <a:pt x="120" y="294"/>
                  </a:lnTo>
                  <a:lnTo>
                    <a:pt x="120" y="276"/>
                  </a:lnTo>
                  <a:lnTo>
                    <a:pt x="126" y="264"/>
                  </a:lnTo>
                  <a:lnTo>
                    <a:pt x="126" y="282"/>
                  </a:lnTo>
                  <a:lnTo>
                    <a:pt x="132" y="282"/>
                  </a:lnTo>
                  <a:lnTo>
                    <a:pt x="132" y="294"/>
                  </a:lnTo>
                  <a:lnTo>
                    <a:pt x="138" y="294"/>
                  </a:lnTo>
                  <a:lnTo>
                    <a:pt x="144" y="294"/>
                  </a:lnTo>
                  <a:lnTo>
                    <a:pt x="144" y="270"/>
                  </a:lnTo>
                  <a:lnTo>
                    <a:pt x="150" y="264"/>
                  </a:lnTo>
                  <a:lnTo>
                    <a:pt x="150" y="276"/>
                  </a:lnTo>
                  <a:lnTo>
                    <a:pt x="156" y="264"/>
                  </a:lnTo>
                  <a:lnTo>
                    <a:pt x="156" y="252"/>
                  </a:lnTo>
                  <a:lnTo>
                    <a:pt x="162" y="252"/>
                  </a:lnTo>
                  <a:lnTo>
                    <a:pt x="162" y="216"/>
                  </a:lnTo>
                  <a:lnTo>
                    <a:pt x="168" y="222"/>
                  </a:lnTo>
                  <a:lnTo>
                    <a:pt x="168" y="228"/>
                  </a:lnTo>
                  <a:lnTo>
                    <a:pt x="174" y="222"/>
                  </a:lnTo>
                  <a:lnTo>
                    <a:pt x="174" y="240"/>
                  </a:lnTo>
                  <a:lnTo>
                    <a:pt x="180" y="246"/>
                  </a:lnTo>
                  <a:lnTo>
                    <a:pt x="180" y="252"/>
                  </a:lnTo>
                  <a:lnTo>
                    <a:pt x="186" y="234"/>
                  </a:lnTo>
                  <a:lnTo>
                    <a:pt x="186" y="222"/>
                  </a:lnTo>
                  <a:lnTo>
                    <a:pt x="192" y="216"/>
                  </a:lnTo>
                  <a:lnTo>
                    <a:pt x="198" y="204"/>
                  </a:lnTo>
                  <a:lnTo>
                    <a:pt x="198" y="186"/>
                  </a:lnTo>
                  <a:lnTo>
                    <a:pt x="204" y="186"/>
                  </a:lnTo>
                  <a:lnTo>
                    <a:pt x="204" y="210"/>
                  </a:lnTo>
                  <a:lnTo>
                    <a:pt x="210" y="234"/>
                  </a:lnTo>
                  <a:lnTo>
                    <a:pt x="210" y="228"/>
                  </a:lnTo>
                  <a:lnTo>
                    <a:pt x="216" y="210"/>
                  </a:lnTo>
                  <a:lnTo>
                    <a:pt x="216" y="198"/>
                  </a:lnTo>
                  <a:lnTo>
                    <a:pt x="222" y="180"/>
                  </a:lnTo>
                  <a:lnTo>
                    <a:pt x="222" y="156"/>
                  </a:lnTo>
                  <a:lnTo>
                    <a:pt x="228" y="162"/>
                  </a:lnTo>
                  <a:lnTo>
                    <a:pt x="228" y="174"/>
                  </a:lnTo>
                  <a:lnTo>
                    <a:pt x="234" y="156"/>
                  </a:lnTo>
                  <a:lnTo>
                    <a:pt x="234" y="168"/>
                  </a:lnTo>
                  <a:lnTo>
                    <a:pt x="240" y="138"/>
                  </a:lnTo>
                  <a:lnTo>
                    <a:pt x="240" y="126"/>
                  </a:lnTo>
                  <a:lnTo>
                    <a:pt x="246" y="132"/>
                  </a:lnTo>
                  <a:lnTo>
                    <a:pt x="252" y="138"/>
                  </a:lnTo>
                  <a:lnTo>
                    <a:pt x="252" y="132"/>
                  </a:lnTo>
                  <a:lnTo>
                    <a:pt x="258" y="120"/>
                  </a:lnTo>
                  <a:lnTo>
                    <a:pt x="258" y="102"/>
                  </a:lnTo>
                  <a:lnTo>
                    <a:pt x="264" y="102"/>
                  </a:lnTo>
                  <a:lnTo>
                    <a:pt x="264" y="114"/>
                  </a:lnTo>
                  <a:lnTo>
                    <a:pt x="270" y="114"/>
                  </a:lnTo>
                  <a:lnTo>
                    <a:pt x="270" y="132"/>
                  </a:lnTo>
                  <a:lnTo>
                    <a:pt x="276" y="126"/>
                  </a:lnTo>
                  <a:lnTo>
                    <a:pt x="276" y="120"/>
                  </a:lnTo>
                  <a:lnTo>
                    <a:pt x="282" y="114"/>
                  </a:lnTo>
                  <a:lnTo>
                    <a:pt x="282" y="126"/>
                  </a:lnTo>
                  <a:lnTo>
                    <a:pt x="288" y="114"/>
                  </a:lnTo>
                  <a:lnTo>
                    <a:pt x="288" y="96"/>
                  </a:lnTo>
                  <a:lnTo>
                    <a:pt x="294" y="108"/>
                  </a:lnTo>
                  <a:lnTo>
                    <a:pt x="294" y="126"/>
                  </a:lnTo>
                  <a:lnTo>
                    <a:pt x="300" y="114"/>
                  </a:lnTo>
                  <a:lnTo>
                    <a:pt x="300" y="102"/>
                  </a:lnTo>
                  <a:lnTo>
                    <a:pt x="306" y="102"/>
                  </a:lnTo>
                  <a:lnTo>
                    <a:pt x="312" y="102"/>
                  </a:lnTo>
                  <a:lnTo>
                    <a:pt x="312" y="90"/>
                  </a:lnTo>
                  <a:lnTo>
                    <a:pt x="318" y="96"/>
                  </a:lnTo>
                  <a:lnTo>
                    <a:pt x="318" y="72"/>
                  </a:lnTo>
                  <a:lnTo>
                    <a:pt x="324" y="78"/>
                  </a:lnTo>
                  <a:lnTo>
                    <a:pt x="330" y="84"/>
                  </a:lnTo>
                  <a:lnTo>
                    <a:pt x="330" y="66"/>
                  </a:lnTo>
                  <a:lnTo>
                    <a:pt x="336" y="78"/>
                  </a:lnTo>
                  <a:lnTo>
                    <a:pt x="336" y="90"/>
                  </a:lnTo>
                  <a:lnTo>
                    <a:pt x="342" y="72"/>
                  </a:lnTo>
                  <a:lnTo>
                    <a:pt x="348" y="36"/>
                  </a:lnTo>
                  <a:lnTo>
                    <a:pt x="348" y="42"/>
                  </a:lnTo>
                  <a:lnTo>
                    <a:pt x="354" y="36"/>
                  </a:lnTo>
                  <a:lnTo>
                    <a:pt x="360" y="30"/>
                  </a:lnTo>
                  <a:lnTo>
                    <a:pt x="366" y="48"/>
                  </a:lnTo>
                  <a:lnTo>
                    <a:pt x="372" y="36"/>
                  </a:lnTo>
                  <a:lnTo>
                    <a:pt x="378" y="42"/>
                  </a:lnTo>
                  <a:lnTo>
                    <a:pt x="384" y="72"/>
                  </a:lnTo>
                  <a:lnTo>
                    <a:pt x="384" y="54"/>
                  </a:lnTo>
                  <a:lnTo>
                    <a:pt x="390" y="48"/>
                  </a:lnTo>
                  <a:lnTo>
                    <a:pt x="390" y="42"/>
                  </a:lnTo>
                  <a:lnTo>
                    <a:pt x="396" y="30"/>
                  </a:lnTo>
                  <a:lnTo>
                    <a:pt x="396" y="24"/>
                  </a:lnTo>
                  <a:lnTo>
                    <a:pt x="402" y="6"/>
                  </a:lnTo>
                  <a:lnTo>
                    <a:pt x="402" y="24"/>
                  </a:lnTo>
                  <a:lnTo>
                    <a:pt x="408" y="24"/>
                  </a:lnTo>
                  <a:lnTo>
                    <a:pt x="408" y="6"/>
                  </a:lnTo>
                  <a:lnTo>
                    <a:pt x="414" y="6"/>
                  </a:lnTo>
                  <a:lnTo>
                    <a:pt x="420" y="0"/>
                  </a:lnTo>
                  <a:lnTo>
                    <a:pt x="420" y="24"/>
                  </a:lnTo>
                  <a:lnTo>
                    <a:pt x="426" y="18"/>
                  </a:lnTo>
                  <a:lnTo>
                    <a:pt x="426" y="0"/>
                  </a:lnTo>
                  <a:lnTo>
                    <a:pt x="432" y="36"/>
                  </a:lnTo>
                  <a:lnTo>
                    <a:pt x="438" y="54"/>
                  </a:lnTo>
                  <a:lnTo>
                    <a:pt x="438" y="6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27"/>
            <p:cNvSpPr>
              <a:spLocks/>
            </p:cNvSpPr>
            <p:nvPr/>
          </p:nvSpPr>
          <p:spPr bwMode="auto">
            <a:xfrm>
              <a:off x="4705350" y="7000875"/>
              <a:ext cx="742950" cy="209550"/>
            </a:xfrm>
            <a:custGeom>
              <a:avLst/>
              <a:gdLst/>
              <a:ahLst/>
              <a:cxnLst>
                <a:cxn ang="0">
                  <a:pos x="6" y="114"/>
                </a:cxn>
                <a:cxn ang="0">
                  <a:pos x="24" y="90"/>
                </a:cxn>
                <a:cxn ang="0">
                  <a:pos x="30" y="108"/>
                </a:cxn>
                <a:cxn ang="0">
                  <a:pos x="48" y="114"/>
                </a:cxn>
                <a:cxn ang="0">
                  <a:pos x="54" y="84"/>
                </a:cxn>
                <a:cxn ang="0">
                  <a:pos x="72" y="54"/>
                </a:cxn>
                <a:cxn ang="0">
                  <a:pos x="78" y="48"/>
                </a:cxn>
                <a:cxn ang="0">
                  <a:pos x="90" y="72"/>
                </a:cxn>
                <a:cxn ang="0">
                  <a:pos x="102" y="72"/>
                </a:cxn>
                <a:cxn ang="0">
                  <a:pos x="114" y="84"/>
                </a:cxn>
                <a:cxn ang="0">
                  <a:pos x="120" y="66"/>
                </a:cxn>
                <a:cxn ang="0">
                  <a:pos x="132" y="72"/>
                </a:cxn>
                <a:cxn ang="0">
                  <a:pos x="144" y="42"/>
                </a:cxn>
                <a:cxn ang="0">
                  <a:pos x="162" y="54"/>
                </a:cxn>
                <a:cxn ang="0">
                  <a:pos x="174" y="36"/>
                </a:cxn>
                <a:cxn ang="0">
                  <a:pos x="186" y="42"/>
                </a:cxn>
                <a:cxn ang="0">
                  <a:pos x="192" y="54"/>
                </a:cxn>
                <a:cxn ang="0">
                  <a:pos x="204" y="78"/>
                </a:cxn>
                <a:cxn ang="0">
                  <a:pos x="216" y="78"/>
                </a:cxn>
                <a:cxn ang="0">
                  <a:pos x="228" y="90"/>
                </a:cxn>
                <a:cxn ang="0">
                  <a:pos x="240" y="66"/>
                </a:cxn>
                <a:cxn ang="0">
                  <a:pos x="246" y="90"/>
                </a:cxn>
                <a:cxn ang="0">
                  <a:pos x="264" y="84"/>
                </a:cxn>
                <a:cxn ang="0">
                  <a:pos x="270" y="84"/>
                </a:cxn>
                <a:cxn ang="0">
                  <a:pos x="282" y="108"/>
                </a:cxn>
                <a:cxn ang="0">
                  <a:pos x="288" y="102"/>
                </a:cxn>
                <a:cxn ang="0">
                  <a:pos x="300" y="126"/>
                </a:cxn>
                <a:cxn ang="0">
                  <a:pos x="312" y="120"/>
                </a:cxn>
                <a:cxn ang="0">
                  <a:pos x="324" y="108"/>
                </a:cxn>
                <a:cxn ang="0">
                  <a:pos x="330" y="84"/>
                </a:cxn>
                <a:cxn ang="0">
                  <a:pos x="342" y="78"/>
                </a:cxn>
                <a:cxn ang="0">
                  <a:pos x="348" y="78"/>
                </a:cxn>
                <a:cxn ang="0">
                  <a:pos x="360" y="78"/>
                </a:cxn>
                <a:cxn ang="0">
                  <a:pos x="366" y="72"/>
                </a:cxn>
                <a:cxn ang="0">
                  <a:pos x="378" y="18"/>
                </a:cxn>
                <a:cxn ang="0">
                  <a:pos x="396" y="12"/>
                </a:cxn>
                <a:cxn ang="0">
                  <a:pos x="408" y="42"/>
                </a:cxn>
                <a:cxn ang="0">
                  <a:pos x="420" y="42"/>
                </a:cxn>
                <a:cxn ang="0">
                  <a:pos x="432" y="78"/>
                </a:cxn>
                <a:cxn ang="0">
                  <a:pos x="444" y="102"/>
                </a:cxn>
                <a:cxn ang="0">
                  <a:pos x="450" y="108"/>
                </a:cxn>
                <a:cxn ang="0">
                  <a:pos x="462" y="96"/>
                </a:cxn>
              </a:cxnLst>
              <a:rect l="0" t="0" r="r" b="b"/>
              <a:pathLst>
                <a:path w="468" h="132">
                  <a:moveTo>
                    <a:pt x="0" y="132"/>
                  </a:moveTo>
                  <a:lnTo>
                    <a:pt x="6" y="126"/>
                  </a:lnTo>
                  <a:lnTo>
                    <a:pt x="6" y="114"/>
                  </a:lnTo>
                  <a:lnTo>
                    <a:pt x="12" y="120"/>
                  </a:lnTo>
                  <a:lnTo>
                    <a:pt x="18" y="96"/>
                  </a:lnTo>
                  <a:lnTo>
                    <a:pt x="24" y="90"/>
                  </a:lnTo>
                  <a:lnTo>
                    <a:pt x="24" y="96"/>
                  </a:lnTo>
                  <a:lnTo>
                    <a:pt x="30" y="90"/>
                  </a:lnTo>
                  <a:lnTo>
                    <a:pt x="30" y="108"/>
                  </a:lnTo>
                  <a:lnTo>
                    <a:pt x="36" y="108"/>
                  </a:lnTo>
                  <a:lnTo>
                    <a:pt x="42" y="120"/>
                  </a:lnTo>
                  <a:lnTo>
                    <a:pt x="48" y="114"/>
                  </a:lnTo>
                  <a:lnTo>
                    <a:pt x="48" y="84"/>
                  </a:lnTo>
                  <a:lnTo>
                    <a:pt x="54" y="90"/>
                  </a:lnTo>
                  <a:lnTo>
                    <a:pt x="54" y="84"/>
                  </a:lnTo>
                  <a:lnTo>
                    <a:pt x="60" y="90"/>
                  </a:lnTo>
                  <a:lnTo>
                    <a:pt x="66" y="48"/>
                  </a:lnTo>
                  <a:lnTo>
                    <a:pt x="72" y="54"/>
                  </a:lnTo>
                  <a:lnTo>
                    <a:pt x="72" y="42"/>
                  </a:lnTo>
                  <a:lnTo>
                    <a:pt x="78" y="30"/>
                  </a:lnTo>
                  <a:lnTo>
                    <a:pt x="78" y="48"/>
                  </a:lnTo>
                  <a:lnTo>
                    <a:pt x="84" y="60"/>
                  </a:lnTo>
                  <a:lnTo>
                    <a:pt x="84" y="66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78"/>
                  </a:lnTo>
                  <a:lnTo>
                    <a:pt x="102" y="72"/>
                  </a:lnTo>
                  <a:lnTo>
                    <a:pt x="102" y="60"/>
                  </a:lnTo>
                  <a:lnTo>
                    <a:pt x="108" y="72"/>
                  </a:lnTo>
                  <a:lnTo>
                    <a:pt x="114" y="84"/>
                  </a:lnTo>
                  <a:lnTo>
                    <a:pt x="114" y="72"/>
                  </a:lnTo>
                  <a:lnTo>
                    <a:pt x="120" y="78"/>
                  </a:lnTo>
                  <a:lnTo>
                    <a:pt x="120" y="66"/>
                  </a:lnTo>
                  <a:lnTo>
                    <a:pt x="132" y="72"/>
                  </a:lnTo>
                  <a:lnTo>
                    <a:pt x="126" y="72"/>
                  </a:lnTo>
                  <a:lnTo>
                    <a:pt x="132" y="72"/>
                  </a:lnTo>
                  <a:lnTo>
                    <a:pt x="138" y="78"/>
                  </a:lnTo>
                  <a:lnTo>
                    <a:pt x="138" y="66"/>
                  </a:lnTo>
                  <a:lnTo>
                    <a:pt x="144" y="42"/>
                  </a:lnTo>
                  <a:lnTo>
                    <a:pt x="150" y="30"/>
                  </a:lnTo>
                  <a:lnTo>
                    <a:pt x="156" y="42"/>
                  </a:lnTo>
                  <a:lnTo>
                    <a:pt x="162" y="54"/>
                  </a:lnTo>
                  <a:lnTo>
                    <a:pt x="168" y="42"/>
                  </a:lnTo>
                  <a:lnTo>
                    <a:pt x="174" y="24"/>
                  </a:lnTo>
                  <a:lnTo>
                    <a:pt x="174" y="36"/>
                  </a:lnTo>
                  <a:lnTo>
                    <a:pt x="180" y="30"/>
                  </a:lnTo>
                  <a:lnTo>
                    <a:pt x="180" y="24"/>
                  </a:lnTo>
                  <a:lnTo>
                    <a:pt x="186" y="42"/>
                  </a:lnTo>
                  <a:lnTo>
                    <a:pt x="186" y="48"/>
                  </a:lnTo>
                  <a:lnTo>
                    <a:pt x="192" y="36"/>
                  </a:lnTo>
                  <a:lnTo>
                    <a:pt x="192" y="54"/>
                  </a:lnTo>
                  <a:lnTo>
                    <a:pt x="198" y="54"/>
                  </a:lnTo>
                  <a:lnTo>
                    <a:pt x="198" y="66"/>
                  </a:lnTo>
                  <a:lnTo>
                    <a:pt x="204" y="78"/>
                  </a:lnTo>
                  <a:lnTo>
                    <a:pt x="210" y="96"/>
                  </a:lnTo>
                  <a:lnTo>
                    <a:pt x="210" y="84"/>
                  </a:lnTo>
                  <a:lnTo>
                    <a:pt x="216" y="78"/>
                  </a:lnTo>
                  <a:lnTo>
                    <a:pt x="222" y="84"/>
                  </a:lnTo>
                  <a:lnTo>
                    <a:pt x="228" y="72"/>
                  </a:lnTo>
                  <a:lnTo>
                    <a:pt x="228" y="90"/>
                  </a:lnTo>
                  <a:lnTo>
                    <a:pt x="234" y="102"/>
                  </a:lnTo>
                  <a:lnTo>
                    <a:pt x="234" y="90"/>
                  </a:lnTo>
                  <a:lnTo>
                    <a:pt x="240" y="66"/>
                  </a:lnTo>
                  <a:lnTo>
                    <a:pt x="240" y="78"/>
                  </a:lnTo>
                  <a:lnTo>
                    <a:pt x="246" y="72"/>
                  </a:lnTo>
                  <a:lnTo>
                    <a:pt x="246" y="90"/>
                  </a:lnTo>
                  <a:lnTo>
                    <a:pt x="252" y="78"/>
                  </a:lnTo>
                  <a:lnTo>
                    <a:pt x="258" y="90"/>
                  </a:lnTo>
                  <a:lnTo>
                    <a:pt x="264" y="84"/>
                  </a:lnTo>
                  <a:lnTo>
                    <a:pt x="264" y="66"/>
                  </a:lnTo>
                  <a:lnTo>
                    <a:pt x="270" y="72"/>
                  </a:lnTo>
                  <a:lnTo>
                    <a:pt x="270" y="84"/>
                  </a:lnTo>
                  <a:lnTo>
                    <a:pt x="276" y="96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82" y="102"/>
                  </a:lnTo>
                  <a:lnTo>
                    <a:pt x="288" y="114"/>
                  </a:lnTo>
                  <a:lnTo>
                    <a:pt x="288" y="102"/>
                  </a:lnTo>
                  <a:lnTo>
                    <a:pt x="294" y="120"/>
                  </a:lnTo>
                  <a:lnTo>
                    <a:pt x="294" y="96"/>
                  </a:lnTo>
                  <a:lnTo>
                    <a:pt x="300" y="126"/>
                  </a:lnTo>
                  <a:lnTo>
                    <a:pt x="300" y="132"/>
                  </a:lnTo>
                  <a:lnTo>
                    <a:pt x="306" y="120"/>
                  </a:lnTo>
                  <a:lnTo>
                    <a:pt x="312" y="120"/>
                  </a:lnTo>
                  <a:lnTo>
                    <a:pt x="318" y="126"/>
                  </a:lnTo>
                  <a:lnTo>
                    <a:pt x="318" y="102"/>
                  </a:lnTo>
                  <a:lnTo>
                    <a:pt x="324" y="108"/>
                  </a:lnTo>
                  <a:lnTo>
                    <a:pt x="324" y="96"/>
                  </a:lnTo>
                  <a:lnTo>
                    <a:pt x="330" y="78"/>
                  </a:lnTo>
                  <a:lnTo>
                    <a:pt x="330" y="84"/>
                  </a:lnTo>
                  <a:lnTo>
                    <a:pt x="336" y="66"/>
                  </a:lnTo>
                  <a:lnTo>
                    <a:pt x="336" y="60"/>
                  </a:lnTo>
                  <a:lnTo>
                    <a:pt x="342" y="78"/>
                  </a:lnTo>
                  <a:lnTo>
                    <a:pt x="342" y="84"/>
                  </a:lnTo>
                  <a:lnTo>
                    <a:pt x="348" y="90"/>
                  </a:lnTo>
                  <a:lnTo>
                    <a:pt x="348" y="78"/>
                  </a:lnTo>
                  <a:lnTo>
                    <a:pt x="354" y="72"/>
                  </a:lnTo>
                  <a:lnTo>
                    <a:pt x="354" y="60"/>
                  </a:lnTo>
                  <a:lnTo>
                    <a:pt x="360" y="78"/>
                  </a:lnTo>
                  <a:lnTo>
                    <a:pt x="360" y="102"/>
                  </a:lnTo>
                  <a:lnTo>
                    <a:pt x="366" y="84"/>
                  </a:lnTo>
                  <a:lnTo>
                    <a:pt x="366" y="72"/>
                  </a:lnTo>
                  <a:lnTo>
                    <a:pt x="372" y="66"/>
                  </a:lnTo>
                  <a:lnTo>
                    <a:pt x="378" y="42"/>
                  </a:lnTo>
                  <a:lnTo>
                    <a:pt x="378" y="18"/>
                  </a:lnTo>
                  <a:lnTo>
                    <a:pt x="384" y="30"/>
                  </a:lnTo>
                  <a:lnTo>
                    <a:pt x="396" y="18"/>
                  </a:lnTo>
                  <a:lnTo>
                    <a:pt x="396" y="12"/>
                  </a:lnTo>
                  <a:lnTo>
                    <a:pt x="402" y="0"/>
                  </a:lnTo>
                  <a:lnTo>
                    <a:pt x="402" y="36"/>
                  </a:lnTo>
                  <a:lnTo>
                    <a:pt x="408" y="42"/>
                  </a:lnTo>
                  <a:lnTo>
                    <a:pt x="414" y="48"/>
                  </a:lnTo>
                  <a:lnTo>
                    <a:pt x="426" y="42"/>
                  </a:lnTo>
                  <a:lnTo>
                    <a:pt x="420" y="42"/>
                  </a:lnTo>
                  <a:lnTo>
                    <a:pt x="426" y="42"/>
                  </a:lnTo>
                  <a:lnTo>
                    <a:pt x="432" y="66"/>
                  </a:lnTo>
                  <a:lnTo>
                    <a:pt x="432" y="78"/>
                  </a:lnTo>
                  <a:lnTo>
                    <a:pt x="438" y="84"/>
                  </a:lnTo>
                  <a:lnTo>
                    <a:pt x="438" y="90"/>
                  </a:lnTo>
                  <a:lnTo>
                    <a:pt x="444" y="102"/>
                  </a:lnTo>
                  <a:lnTo>
                    <a:pt x="444" y="120"/>
                  </a:lnTo>
                  <a:lnTo>
                    <a:pt x="450" y="114"/>
                  </a:lnTo>
                  <a:lnTo>
                    <a:pt x="450" y="108"/>
                  </a:lnTo>
                  <a:lnTo>
                    <a:pt x="456" y="90"/>
                  </a:lnTo>
                  <a:lnTo>
                    <a:pt x="456" y="84"/>
                  </a:lnTo>
                  <a:lnTo>
                    <a:pt x="462" y="96"/>
                  </a:lnTo>
                  <a:lnTo>
                    <a:pt x="462" y="132"/>
                  </a:lnTo>
                  <a:lnTo>
                    <a:pt x="468" y="12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28"/>
            <p:cNvSpPr>
              <a:spLocks/>
            </p:cNvSpPr>
            <p:nvPr/>
          </p:nvSpPr>
          <p:spPr bwMode="auto">
            <a:xfrm>
              <a:off x="5448300" y="7010400"/>
              <a:ext cx="733425" cy="390525"/>
            </a:xfrm>
            <a:custGeom>
              <a:avLst/>
              <a:gdLst/>
              <a:ahLst/>
              <a:cxnLst>
                <a:cxn ang="0">
                  <a:pos x="6" y="114"/>
                </a:cxn>
                <a:cxn ang="0">
                  <a:pos x="18" y="102"/>
                </a:cxn>
                <a:cxn ang="0">
                  <a:pos x="30" y="102"/>
                </a:cxn>
                <a:cxn ang="0">
                  <a:pos x="36" y="78"/>
                </a:cxn>
                <a:cxn ang="0">
                  <a:pos x="54" y="54"/>
                </a:cxn>
                <a:cxn ang="0">
                  <a:pos x="60" y="48"/>
                </a:cxn>
                <a:cxn ang="0">
                  <a:pos x="72" y="24"/>
                </a:cxn>
                <a:cxn ang="0">
                  <a:pos x="84" y="36"/>
                </a:cxn>
                <a:cxn ang="0">
                  <a:pos x="96" y="6"/>
                </a:cxn>
                <a:cxn ang="0">
                  <a:pos x="108" y="18"/>
                </a:cxn>
                <a:cxn ang="0">
                  <a:pos x="120" y="42"/>
                </a:cxn>
                <a:cxn ang="0">
                  <a:pos x="132" y="0"/>
                </a:cxn>
                <a:cxn ang="0">
                  <a:pos x="144" y="30"/>
                </a:cxn>
                <a:cxn ang="0">
                  <a:pos x="150" y="102"/>
                </a:cxn>
                <a:cxn ang="0">
                  <a:pos x="162" y="84"/>
                </a:cxn>
                <a:cxn ang="0">
                  <a:pos x="168" y="120"/>
                </a:cxn>
                <a:cxn ang="0">
                  <a:pos x="180" y="138"/>
                </a:cxn>
                <a:cxn ang="0">
                  <a:pos x="192" y="138"/>
                </a:cxn>
                <a:cxn ang="0">
                  <a:pos x="204" y="126"/>
                </a:cxn>
                <a:cxn ang="0">
                  <a:pos x="216" y="126"/>
                </a:cxn>
                <a:cxn ang="0">
                  <a:pos x="228" y="150"/>
                </a:cxn>
                <a:cxn ang="0">
                  <a:pos x="234" y="180"/>
                </a:cxn>
                <a:cxn ang="0">
                  <a:pos x="246" y="156"/>
                </a:cxn>
                <a:cxn ang="0">
                  <a:pos x="258" y="102"/>
                </a:cxn>
                <a:cxn ang="0">
                  <a:pos x="264" y="156"/>
                </a:cxn>
                <a:cxn ang="0">
                  <a:pos x="276" y="168"/>
                </a:cxn>
                <a:cxn ang="0">
                  <a:pos x="288" y="192"/>
                </a:cxn>
                <a:cxn ang="0">
                  <a:pos x="300" y="210"/>
                </a:cxn>
                <a:cxn ang="0">
                  <a:pos x="306" y="222"/>
                </a:cxn>
                <a:cxn ang="0">
                  <a:pos x="318" y="234"/>
                </a:cxn>
                <a:cxn ang="0">
                  <a:pos x="324" y="210"/>
                </a:cxn>
                <a:cxn ang="0">
                  <a:pos x="342" y="234"/>
                </a:cxn>
                <a:cxn ang="0">
                  <a:pos x="354" y="204"/>
                </a:cxn>
                <a:cxn ang="0">
                  <a:pos x="366" y="210"/>
                </a:cxn>
                <a:cxn ang="0">
                  <a:pos x="372" y="168"/>
                </a:cxn>
                <a:cxn ang="0">
                  <a:pos x="390" y="186"/>
                </a:cxn>
                <a:cxn ang="0">
                  <a:pos x="396" y="180"/>
                </a:cxn>
                <a:cxn ang="0">
                  <a:pos x="408" y="138"/>
                </a:cxn>
                <a:cxn ang="0">
                  <a:pos x="420" y="156"/>
                </a:cxn>
                <a:cxn ang="0">
                  <a:pos x="432" y="210"/>
                </a:cxn>
                <a:cxn ang="0">
                  <a:pos x="444" y="204"/>
                </a:cxn>
                <a:cxn ang="0">
                  <a:pos x="456" y="192"/>
                </a:cxn>
              </a:cxnLst>
              <a:rect l="0" t="0" r="r" b="b"/>
              <a:pathLst>
                <a:path w="462" h="246">
                  <a:moveTo>
                    <a:pt x="0" y="120"/>
                  </a:moveTo>
                  <a:lnTo>
                    <a:pt x="0" y="126"/>
                  </a:lnTo>
                  <a:lnTo>
                    <a:pt x="6" y="114"/>
                  </a:lnTo>
                  <a:lnTo>
                    <a:pt x="6" y="102"/>
                  </a:lnTo>
                  <a:lnTo>
                    <a:pt x="12" y="108"/>
                  </a:lnTo>
                  <a:lnTo>
                    <a:pt x="18" y="102"/>
                  </a:lnTo>
                  <a:lnTo>
                    <a:pt x="18" y="114"/>
                  </a:lnTo>
                  <a:lnTo>
                    <a:pt x="24" y="96"/>
                  </a:lnTo>
                  <a:lnTo>
                    <a:pt x="30" y="102"/>
                  </a:lnTo>
                  <a:lnTo>
                    <a:pt x="30" y="114"/>
                  </a:lnTo>
                  <a:lnTo>
                    <a:pt x="36" y="84"/>
                  </a:lnTo>
                  <a:lnTo>
                    <a:pt x="36" y="78"/>
                  </a:lnTo>
                  <a:lnTo>
                    <a:pt x="42" y="72"/>
                  </a:lnTo>
                  <a:lnTo>
                    <a:pt x="42" y="66"/>
                  </a:lnTo>
                  <a:lnTo>
                    <a:pt x="54" y="54"/>
                  </a:lnTo>
                  <a:lnTo>
                    <a:pt x="54" y="30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66" y="54"/>
                  </a:lnTo>
                  <a:lnTo>
                    <a:pt x="66" y="36"/>
                  </a:lnTo>
                  <a:lnTo>
                    <a:pt x="72" y="24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4" y="36"/>
                  </a:lnTo>
                  <a:lnTo>
                    <a:pt x="90" y="24"/>
                  </a:lnTo>
                  <a:lnTo>
                    <a:pt x="96" y="24"/>
                  </a:lnTo>
                  <a:lnTo>
                    <a:pt x="96" y="6"/>
                  </a:lnTo>
                  <a:lnTo>
                    <a:pt x="102" y="12"/>
                  </a:lnTo>
                  <a:lnTo>
                    <a:pt x="102" y="6"/>
                  </a:lnTo>
                  <a:lnTo>
                    <a:pt x="108" y="18"/>
                  </a:lnTo>
                  <a:lnTo>
                    <a:pt x="108" y="24"/>
                  </a:lnTo>
                  <a:lnTo>
                    <a:pt x="114" y="18"/>
                  </a:lnTo>
                  <a:lnTo>
                    <a:pt x="120" y="42"/>
                  </a:lnTo>
                  <a:lnTo>
                    <a:pt x="120" y="48"/>
                  </a:lnTo>
                  <a:lnTo>
                    <a:pt x="126" y="6"/>
                  </a:lnTo>
                  <a:lnTo>
                    <a:pt x="132" y="0"/>
                  </a:lnTo>
                  <a:lnTo>
                    <a:pt x="138" y="6"/>
                  </a:lnTo>
                  <a:lnTo>
                    <a:pt x="138" y="30"/>
                  </a:lnTo>
                  <a:lnTo>
                    <a:pt x="144" y="30"/>
                  </a:lnTo>
                  <a:lnTo>
                    <a:pt x="144" y="72"/>
                  </a:lnTo>
                  <a:lnTo>
                    <a:pt x="150" y="84"/>
                  </a:lnTo>
                  <a:lnTo>
                    <a:pt x="150" y="102"/>
                  </a:lnTo>
                  <a:lnTo>
                    <a:pt x="156" y="108"/>
                  </a:lnTo>
                  <a:lnTo>
                    <a:pt x="156" y="90"/>
                  </a:lnTo>
                  <a:lnTo>
                    <a:pt x="162" y="84"/>
                  </a:lnTo>
                  <a:lnTo>
                    <a:pt x="162" y="90"/>
                  </a:lnTo>
                  <a:lnTo>
                    <a:pt x="168" y="114"/>
                  </a:lnTo>
                  <a:lnTo>
                    <a:pt x="168" y="120"/>
                  </a:lnTo>
                  <a:lnTo>
                    <a:pt x="174" y="138"/>
                  </a:lnTo>
                  <a:lnTo>
                    <a:pt x="174" y="132"/>
                  </a:lnTo>
                  <a:lnTo>
                    <a:pt x="180" y="138"/>
                  </a:lnTo>
                  <a:lnTo>
                    <a:pt x="186" y="120"/>
                  </a:lnTo>
                  <a:lnTo>
                    <a:pt x="192" y="144"/>
                  </a:lnTo>
                  <a:lnTo>
                    <a:pt x="192" y="138"/>
                  </a:lnTo>
                  <a:lnTo>
                    <a:pt x="198" y="132"/>
                  </a:lnTo>
                  <a:lnTo>
                    <a:pt x="198" y="138"/>
                  </a:lnTo>
                  <a:lnTo>
                    <a:pt x="204" y="126"/>
                  </a:lnTo>
                  <a:lnTo>
                    <a:pt x="216" y="126"/>
                  </a:lnTo>
                  <a:lnTo>
                    <a:pt x="210" y="126"/>
                  </a:lnTo>
                  <a:lnTo>
                    <a:pt x="216" y="126"/>
                  </a:lnTo>
                  <a:lnTo>
                    <a:pt x="222" y="126"/>
                  </a:lnTo>
                  <a:lnTo>
                    <a:pt x="222" y="150"/>
                  </a:lnTo>
                  <a:lnTo>
                    <a:pt x="228" y="150"/>
                  </a:lnTo>
                  <a:lnTo>
                    <a:pt x="228" y="168"/>
                  </a:lnTo>
                  <a:lnTo>
                    <a:pt x="234" y="162"/>
                  </a:lnTo>
                  <a:lnTo>
                    <a:pt x="234" y="180"/>
                  </a:lnTo>
                  <a:lnTo>
                    <a:pt x="240" y="162"/>
                  </a:lnTo>
                  <a:lnTo>
                    <a:pt x="246" y="150"/>
                  </a:lnTo>
                  <a:lnTo>
                    <a:pt x="246" y="156"/>
                  </a:lnTo>
                  <a:lnTo>
                    <a:pt x="252" y="126"/>
                  </a:lnTo>
                  <a:lnTo>
                    <a:pt x="252" y="114"/>
                  </a:lnTo>
                  <a:lnTo>
                    <a:pt x="258" y="102"/>
                  </a:lnTo>
                  <a:lnTo>
                    <a:pt x="258" y="132"/>
                  </a:lnTo>
                  <a:lnTo>
                    <a:pt x="264" y="150"/>
                  </a:lnTo>
                  <a:lnTo>
                    <a:pt x="264" y="156"/>
                  </a:lnTo>
                  <a:lnTo>
                    <a:pt x="270" y="162"/>
                  </a:lnTo>
                  <a:lnTo>
                    <a:pt x="270" y="180"/>
                  </a:lnTo>
                  <a:lnTo>
                    <a:pt x="276" y="168"/>
                  </a:lnTo>
                  <a:lnTo>
                    <a:pt x="276" y="180"/>
                  </a:lnTo>
                  <a:lnTo>
                    <a:pt x="282" y="186"/>
                  </a:lnTo>
                  <a:lnTo>
                    <a:pt x="288" y="192"/>
                  </a:lnTo>
                  <a:lnTo>
                    <a:pt x="288" y="168"/>
                  </a:lnTo>
                  <a:lnTo>
                    <a:pt x="294" y="198"/>
                  </a:lnTo>
                  <a:lnTo>
                    <a:pt x="300" y="210"/>
                  </a:lnTo>
                  <a:lnTo>
                    <a:pt x="300" y="216"/>
                  </a:lnTo>
                  <a:lnTo>
                    <a:pt x="306" y="210"/>
                  </a:lnTo>
                  <a:lnTo>
                    <a:pt x="306" y="222"/>
                  </a:lnTo>
                  <a:lnTo>
                    <a:pt x="312" y="228"/>
                  </a:lnTo>
                  <a:lnTo>
                    <a:pt x="312" y="222"/>
                  </a:lnTo>
                  <a:lnTo>
                    <a:pt x="318" y="234"/>
                  </a:lnTo>
                  <a:lnTo>
                    <a:pt x="318" y="222"/>
                  </a:lnTo>
                  <a:lnTo>
                    <a:pt x="330" y="210"/>
                  </a:lnTo>
                  <a:lnTo>
                    <a:pt x="324" y="210"/>
                  </a:lnTo>
                  <a:lnTo>
                    <a:pt x="330" y="222"/>
                  </a:lnTo>
                  <a:lnTo>
                    <a:pt x="336" y="246"/>
                  </a:lnTo>
                  <a:lnTo>
                    <a:pt x="342" y="234"/>
                  </a:lnTo>
                  <a:lnTo>
                    <a:pt x="342" y="222"/>
                  </a:lnTo>
                  <a:lnTo>
                    <a:pt x="348" y="222"/>
                  </a:lnTo>
                  <a:lnTo>
                    <a:pt x="354" y="204"/>
                  </a:lnTo>
                  <a:lnTo>
                    <a:pt x="354" y="198"/>
                  </a:lnTo>
                  <a:lnTo>
                    <a:pt x="360" y="204"/>
                  </a:lnTo>
                  <a:lnTo>
                    <a:pt x="366" y="210"/>
                  </a:lnTo>
                  <a:lnTo>
                    <a:pt x="366" y="204"/>
                  </a:lnTo>
                  <a:lnTo>
                    <a:pt x="372" y="180"/>
                  </a:lnTo>
                  <a:lnTo>
                    <a:pt x="372" y="168"/>
                  </a:lnTo>
                  <a:lnTo>
                    <a:pt x="378" y="162"/>
                  </a:lnTo>
                  <a:lnTo>
                    <a:pt x="378" y="180"/>
                  </a:lnTo>
                  <a:lnTo>
                    <a:pt x="390" y="186"/>
                  </a:lnTo>
                  <a:lnTo>
                    <a:pt x="390" y="168"/>
                  </a:lnTo>
                  <a:lnTo>
                    <a:pt x="396" y="156"/>
                  </a:lnTo>
                  <a:lnTo>
                    <a:pt x="396" y="180"/>
                  </a:lnTo>
                  <a:lnTo>
                    <a:pt x="402" y="168"/>
                  </a:lnTo>
                  <a:lnTo>
                    <a:pt x="402" y="162"/>
                  </a:lnTo>
                  <a:lnTo>
                    <a:pt x="408" y="138"/>
                  </a:lnTo>
                  <a:lnTo>
                    <a:pt x="414" y="132"/>
                  </a:lnTo>
                  <a:lnTo>
                    <a:pt x="420" y="150"/>
                  </a:lnTo>
                  <a:lnTo>
                    <a:pt x="420" y="156"/>
                  </a:lnTo>
                  <a:lnTo>
                    <a:pt x="426" y="180"/>
                  </a:lnTo>
                  <a:lnTo>
                    <a:pt x="432" y="192"/>
                  </a:lnTo>
                  <a:lnTo>
                    <a:pt x="432" y="210"/>
                  </a:lnTo>
                  <a:lnTo>
                    <a:pt x="438" y="210"/>
                  </a:lnTo>
                  <a:lnTo>
                    <a:pt x="438" y="222"/>
                  </a:lnTo>
                  <a:lnTo>
                    <a:pt x="444" y="204"/>
                  </a:lnTo>
                  <a:lnTo>
                    <a:pt x="444" y="174"/>
                  </a:lnTo>
                  <a:lnTo>
                    <a:pt x="450" y="168"/>
                  </a:lnTo>
                  <a:lnTo>
                    <a:pt x="456" y="192"/>
                  </a:lnTo>
                  <a:lnTo>
                    <a:pt x="456" y="174"/>
                  </a:lnTo>
                  <a:lnTo>
                    <a:pt x="462" y="18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29"/>
            <p:cNvSpPr>
              <a:spLocks/>
            </p:cNvSpPr>
            <p:nvPr/>
          </p:nvSpPr>
          <p:spPr bwMode="auto">
            <a:xfrm>
              <a:off x="6181725" y="7229475"/>
              <a:ext cx="714375" cy="295275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18" y="54"/>
                </a:cxn>
                <a:cxn ang="0">
                  <a:pos x="30" y="66"/>
                </a:cxn>
                <a:cxn ang="0">
                  <a:pos x="42" y="54"/>
                </a:cxn>
                <a:cxn ang="0">
                  <a:pos x="48" y="108"/>
                </a:cxn>
                <a:cxn ang="0">
                  <a:pos x="60" y="102"/>
                </a:cxn>
                <a:cxn ang="0">
                  <a:pos x="72" y="78"/>
                </a:cxn>
                <a:cxn ang="0">
                  <a:pos x="84" y="102"/>
                </a:cxn>
                <a:cxn ang="0">
                  <a:pos x="96" y="96"/>
                </a:cxn>
                <a:cxn ang="0">
                  <a:pos x="102" y="66"/>
                </a:cxn>
                <a:cxn ang="0">
                  <a:pos x="114" y="66"/>
                </a:cxn>
                <a:cxn ang="0">
                  <a:pos x="126" y="72"/>
                </a:cxn>
                <a:cxn ang="0">
                  <a:pos x="132" y="66"/>
                </a:cxn>
                <a:cxn ang="0">
                  <a:pos x="150" y="90"/>
                </a:cxn>
                <a:cxn ang="0">
                  <a:pos x="156" y="108"/>
                </a:cxn>
                <a:cxn ang="0">
                  <a:pos x="174" y="78"/>
                </a:cxn>
                <a:cxn ang="0">
                  <a:pos x="180" y="72"/>
                </a:cxn>
                <a:cxn ang="0">
                  <a:pos x="192" y="24"/>
                </a:cxn>
                <a:cxn ang="0">
                  <a:pos x="204" y="18"/>
                </a:cxn>
                <a:cxn ang="0">
                  <a:pos x="210" y="24"/>
                </a:cxn>
                <a:cxn ang="0">
                  <a:pos x="222" y="90"/>
                </a:cxn>
                <a:cxn ang="0">
                  <a:pos x="234" y="114"/>
                </a:cxn>
                <a:cxn ang="0">
                  <a:pos x="240" y="150"/>
                </a:cxn>
                <a:cxn ang="0">
                  <a:pos x="252" y="126"/>
                </a:cxn>
                <a:cxn ang="0">
                  <a:pos x="258" y="120"/>
                </a:cxn>
                <a:cxn ang="0">
                  <a:pos x="270" y="114"/>
                </a:cxn>
                <a:cxn ang="0">
                  <a:pos x="276" y="150"/>
                </a:cxn>
                <a:cxn ang="0">
                  <a:pos x="288" y="108"/>
                </a:cxn>
                <a:cxn ang="0">
                  <a:pos x="300" y="114"/>
                </a:cxn>
                <a:cxn ang="0">
                  <a:pos x="306" y="126"/>
                </a:cxn>
                <a:cxn ang="0">
                  <a:pos x="318" y="144"/>
                </a:cxn>
                <a:cxn ang="0">
                  <a:pos x="336" y="132"/>
                </a:cxn>
                <a:cxn ang="0">
                  <a:pos x="342" y="102"/>
                </a:cxn>
                <a:cxn ang="0">
                  <a:pos x="348" y="132"/>
                </a:cxn>
                <a:cxn ang="0">
                  <a:pos x="366" y="138"/>
                </a:cxn>
                <a:cxn ang="0">
                  <a:pos x="378" y="96"/>
                </a:cxn>
                <a:cxn ang="0">
                  <a:pos x="384" y="132"/>
                </a:cxn>
                <a:cxn ang="0">
                  <a:pos x="396" y="120"/>
                </a:cxn>
                <a:cxn ang="0">
                  <a:pos x="408" y="126"/>
                </a:cxn>
                <a:cxn ang="0">
                  <a:pos x="420" y="132"/>
                </a:cxn>
                <a:cxn ang="0">
                  <a:pos x="432" y="174"/>
                </a:cxn>
                <a:cxn ang="0">
                  <a:pos x="444" y="174"/>
                </a:cxn>
              </a:cxnLst>
              <a:rect l="0" t="0" r="r" b="b"/>
              <a:pathLst>
                <a:path w="450" h="186">
                  <a:moveTo>
                    <a:pt x="0" y="42"/>
                  </a:moveTo>
                  <a:lnTo>
                    <a:pt x="6" y="36"/>
                  </a:lnTo>
                  <a:lnTo>
                    <a:pt x="6" y="42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18" y="54"/>
                  </a:lnTo>
                  <a:lnTo>
                    <a:pt x="24" y="48"/>
                  </a:lnTo>
                  <a:lnTo>
                    <a:pt x="24" y="72"/>
                  </a:lnTo>
                  <a:lnTo>
                    <a:pt x="30" y="66"/>
                  </a:lnTo>
                  <a:lnTo>
                    <a:pt x="36" y="72"/>
                  </a:lnTo>
                  <a:lnTo>
                    <a:pt x="36" y="66"/>
                  </a:lnTo>
                  <a:lnTo>
                    <a:pt x="42" y="54"/>
                  </a:lnTo>
                  <a:lnTo>
                    <a:pt x="42" y="78"/>
                  </a:lnTo>
                  <a:lnTo>
                    <a:pt x="48" y="96"/>
                  </a:lnTo>
                  <a:lnTo>
                    <a:pt x="48" y="108"/>
                  </a:lnTo>
                  <a:lnTo>
                    <a:pt x="54" y="102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66" y="96"/>
                  </a:lnTo>
                  <a:lnTo>
                    <a:pt x="66" y="66"/>
                  </a:lnTo>
                  <a:lnTo>
                    <a:pt x="72" y="78"/>
                  </a:lnTo>
                  <a:lnTo>
                    <a:pt x="72" y="90"/>
                  </a:lnTo>
                  <a:lnTo>
                    <a:pt x="78" y="114"/>
                  </a:lnTo>
                  <a:lnTo>
                    <a:pt x="84" y="102"/>
                  </a:lnTo>
                  <a:lnTo>
                    <a:pt x="84" y="108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96" y="78"/>
                  </a:lnTo>
                  <a:lnTo>
                    <a:pt x="102" y="72"/>
                  </a:lnTo>
                  <a:lnTo>
                    <a:pt x="102" y="66"/>
                  </a:lnTo>
                  <a:lnTo>
                    <a:pt x="108" y="48"/>
                  </a:lnTo>
                  <a:lnTo>
                    <a:pt x="108" y="6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0" y="66"/>
                  </a:lnTo>
                  <a:lnTo>
                    <a:pt x="126" y="72"/>
                  </a:lnTo>
                  <a:lnTo>
                    <a:pt x="126" y="66"/>
                  </a:lnTo>
                  <a:lnTo>
                    <a:pt x="138" y="66"/>
                  </a:lnTo>
                  <a:lnTo>
                    <a:pt x="132" y="66"/>
                  </a:lnTo>
                  <a:lnTo>
                    <a:pt x="138" y="72"/>
                  </a:lnTo>
                  <a:lnTo>
                    <a:pt x="144" y="66"/>
                  </a:lnTo>
                  <a:lnTo>
                    <a:pt x="150" y="90"/>
                  </a:lnTo>
                  <a:lnTo>
                    <a:pt x="150" y="96"/>
                  </a:lnTo>
                  <a:lnTo>
                    <a:pt x="156" y="114"/>
                  </a:lnTo>
                  <a:lnTo>
                    <a:pt x="156" y="108"/>
                  </a:lnTo>
                  <a:lnTo>
                    <a:pt x="162" y="120"/>
                  </a:lnTo>
                  <a:lnTo>
                    <a:pt x="168" y="102"/>
                  </a:lnTo>
                  <a:lnTo>
                    <a:pt x="174" y="78"/>
                  </a:lnTo>
                  <a:lnTo>
                    <a:pt x="174" y="66"/>
                  </a:lnTo>
                  <a:lnTo>
                    <a:pt x="180" y="90"/>
                  </a:lnTo>
                  <a:lnTo>
                    <a:pt x="180" y="72"/>
                  </a:lnTo>
                  <a:lnTo>
                    <a:pt x="186" y="54"/>
                  </a:lnTo>
                  <a:lnTo>
                    <a:pt x="192" y="18"/>
                  </a:lnTo>
                  <a:lnTo>
                    <a:pt x="192" y="24"/>
                  </a:lnTo>
                  <a:lnTo>
                    <a:pt x="198" y="0"/>
                  </a:lnTo>
                  <a:lnTo>
                    <a:pt x="198" y="12"/>
                  </a:lnTo>
                  <a:lnTo>
                    <a:pt x="204" y="18"/>
                  </a:lnTo>
                  <a:lnTo>
                    <a:pt x="204" y="36"/>
                  </a:lnTo>
                  <a:lnTo>
                    <a:pt x="210" y="30"/>
                  </a:lnTo>
                  <a:lnTo>
                    <a:pt x="210" y="24"/>
                  </a:lnTo>
                  <a:lnTo>
                    <a:pt x="216" y="30"/>
                  </a:lnTo>
                  <a:lnTo>
                    <a:pt x="216" y="54"/>
                  </a:lnTo>
                  <a:lnTo>
                    <a:pt x="222" y="90"/>
                  </a:lnTo>
                  <a:lnTo>
                    <a:pt x="228" y="102"/>
                  </a:lnTo>
                  <a:lnTo>
                    <a:pt x="228" y="120"/>
                  </a:lnTo>
                  <a:lnTo>
                    <a:pt x="234" y="114"/>
                  </a:lnTo>
                  <a:lnTo>
                    <a:pt x="234" y="96"/>
                  </a:lnTo>
                  <a:lnTo>
                    <a:pt x="240" y="126"/>
                  </a:lnTo>
                  <a:lnTo>
                    <a:pt x="240" y="150"/>
                  </a:lnTo>
                  <a:lnTo>
                    <a:pt x="246" y="156"/>
                  </a:lnTo>
                  <a:lnTo>
                    <a:pt x="246" y="144"/>
                  </a:lnTo>
                  <a:lnTo>
                    <a:pt x="252" y="126"/>
                  </a:lnTo>
                  <a:lnTo>
                    <a:pt x="252" y="108"/>
                  </a:lnTo>
                  <a:lnTo>
                    <a:pt x="258" y="114"/>
                  </a:lnTo>
                  <a:lnTo>
                    <a:pt x="258" y="120"/>
                  </a:lnTo>
                  <a:lnTo>
                    <a:pt x="264" y="138"/>
                  </a:lnTo>
                  <a:lnTo>
                    <a:pt x="264" y="126"/>
                  </a:lnTo>
                  <a:lnTo>
                    <a:pt x="270" y="114"/>
                  </a:lnTo>
                  <a:lnTo>
                    <a:pt x="270" y="138"/>
                  </a:lnTo>
                  <a:lnTo>
                    <a:pt x="276" y="138"/>
                  </a:lnTo>
                  <a:lnTo>
                    <a:pt x="276" y="150"/>
                  </a:lnTo>
                  <a:lnTo>
                    <a:pt x="282" y="138"/>
                  </a:lnTo>
                  <a:lnTo>
                    <a:pt x="288" y="126"/>
                  </a:lnTo>
                  <a:lnTo>
                    <a:pt x="288" y="108"/>
                  </a:lnTo>
                  <a:lnTo>
                    <a:pt x="294" y="102"/>
                  </a:lnTo>
                  <a:lnTo>
                    <a:pt x="294" y="108"/>
                  </a:lnTo>
                  <a:lnTo>
                    <a:pt x="300" y="114"/>
                  </a:lnTo>
                  <a:lnTo>
                    <a:pt x="300" y="126"/>
                  </a:lnTo>
                  <a:lnTo>
                    <a:pt x="306" y="114"/>
                  </a:lnTo>
                  <a:lnTo>
                    <a:pt x="306" y="126"/>
                  </a:lnTo>
                  <a:lnTo>
                    <a:pt x="312" y="150"/>
                  </a:lnTo>
                  <a:lnTo>
                    <a:pt x="312" y="162"/>
                  </a:lnTo>
                  <a:lnTo>
                    <a:pt x="318" y="144"/>
                  </a:lnTo>
                  <a:lnTo>
                    <a:pt x="318" y="138"/>
                  </a:lnTo>
                  <a:lnTo>
                    <a:pt x="324" y="144"/>
                  </a:lnTo>
                  <a:lnTo>
                    <a:pt x="336" y="132"/>
                  </a:lnTo>
                  <a:lnTo>
                    <a:pt x="330" y="132"/>
                  </a:lnTo>
                  <a:lnTo>
                    <a:pt x="336" y="132"/>
                  </a:lnTo>
                  <a:lnTo>
                    <a:pt x="342" y="102"/>
                  </a:lnTo>
                  <a:lnTo>
                    <a:pt x="342" y="84"/>
                  </a:lnTo>
                  <a:lnTo>
                    <a:pt x="348" y="120"/>
                  </a:lnTo>
                  <a:lnTo>
                    <a:pt x="348" y="132"/>
                  </a:lnTo>
                  <a:lnTo>
                    <a:pt x="354" y="126"/>
                  </a:lnTo>
                  <a:lnTo>
                    <a:pt x="360" y="132"/>
                  </a:lnTo>
                  <a:lnTo>
                    <a:pt x="366" y="138"/>
                  </a:lnTo>
                  <a:lnTo>
                    <a:pt x="366" y="156"/>
                  </a:lnTo>
                  <a:lnTo>
                    <a:pt x="372" y="126"/>
                  </a:lnTo>
                  <a:lnTo>
                    <a:pt x="378" y="96"/>
                  </a:lnTo>
                  <a:lnTo>
                    <a:pt x="378" y="108"/>
                  </a:lnTo>
                  <a:lnTo>
                    <a:pt x="384" y="114"/>
                  </a:lnTo>
                  <a:lnTo>
                    <a:pt x="384" y="132"/>
                  </a:lnTo>
                  <a:lnTo>
                    <a:pt x="390" y="144"/>
                  </a:lnTo>
                  <a:lnTo>
                    <a:pt x="396" y="132"/>
                  </a:lnTo>
                  <a:lnTo>
                    <a:pt x="396" y="120"/>
                  </a:lnTo>
                  <a:lnTo>
                    <a:pt x="402" y="132"/>
                  </a:lnTo>
                  <a:lnTo>
                    <a:pt x="408" y="138"/>
                  </a:lnTo>
                  <a:lnTo>
                    <a:pt x="408" y="126"/>
                  </a:lnTo>
                  <a:lnTo>
                    <a:pt x="414" y="132"/>
                  </a:lnTo>
                  <a:lnTo>
                    <a:pt x="414" y="114"/>
                  </a:lnTo>
                  <a:lnTo>
                    <a:pt x="420" y="132"/>
                  </a:lnTo>
                  <a:lnTo>
                    <a:pt x="426" y="150"/>
                  </a:lnTo>
                  <a:lnTo>
                    <a:pt x="426" y="162"/>
                  </a:lnTo>
                  <a:lnTo>
                    <a:pt x="432" y="174"/>
                  </a:lnTo>
                  <a:lnTo>
                    <a:pt x="432" y="156"/>
                  </a:lnTo>
                  <a:lnTo>
                    <a:pt x="438" y="150"/>
                  </a:lnTo>
                  <a:lnTo>
                    <a:pt x="444" y="174"/>
                  </a:lnTo>
                  <a:lnTo>
                    <a:pt x="444" y="186"/>
                  </a:lnTo>
                  <a:lnTo>
                    <a:pt x="450" y="18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30"/>
            <p:cNvSpPr>
              <a:spLocks/>
            </p:cNvSpPr>
            <p:nvPr/>
          </p:nvSpPr>
          <p:spPr bwMode="auto">
            <a:xfrm>
              <a:off x="6896100" y="7324725"/>
              <a:ext cx="752475" cy="323850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18" y="120"/>
                </a:cxn>
                <a:cxn ang="0">
                  <a:pos x="30" y="144"/>
                </a:cxn>
                <a:cxn ang="0">
                  <a:pos x="42" y="120"/>
                </a:cxn>
                <a:cxn ang="0">
                  <a:pos x="48" y="72"/>
                </a:cxn>
                <a:cxn ang="0">
                  <a:pos x="60" y="66"/>
                </a:cxn>
                <a:cxn ang="0">
                  <a:pos x="72" y="102"/>
                </a:cxn>
                <a:cxn ang="0">
                  <a:pos x="78" y="102"/>
                </a:cxn>
                <a:cxn ang="0">
                  <a:pos x="96" y="66"/>
                </a:cxn>
                <a:cxn ang="0">
                  <a:pos x="102" y="90"/>
                </a:cxn>
                <a:cxn ang="0">
                  <a:pos x="114" y="84"/>
                </a:cxn>
                <a:cxn ang="0">
                  <a:pos x="132" y="90"/>
                </a:cxn>
                <a:cxn ang="0">
                  <a:pos x="138" y="78"/>
                </a:cxn>
                <a:cxn ang="0">
                  <a:pos x="150" y="108"/>
                </a:cxn>
                <a:cxn ang="0">
                  <a:pos x="162" y="66"/>
                </a:cxn>
                <a:cxn ang="0">
                  <a:pos x="174" y="60"/>
                </a:cxn>
                <a:cxn ang="0">
                  <a:pos x="186" y="102"/>
                </a:cxn>
                <a:cxn ang="0">
                  <a:pos x="192" y="84"/>
                </a:cxn>
                <a:cxn ang="0">
                  <a:pos x="204" y="48"/>
                </a:cxn>
                <a:cxn ang="0">
                  <a:pos x="216" y="84"/>
                </a:cxn>
                <a:cxn ang="0">
                  <a:pos x="228" y="78"/>
                </a:cxn>
                <a:cxn ang="0">
                  <a:pos x="240" y="84"/>
                </a:cxn>
                <a:cxn ang="0">
                  <a:pos x="252" y="84"/>
                </a:cxn>
                <a:cxn ang="0">
                  <a:pos x="264" y="90"/>
                </a:cxn>
                <a:cxn ang="0">
                  <a:pos x="282" y="96"/>
                </a:cxn>
                <a:cxn ang="0">
                  <a:pos x="294" y="96"/>
                </a:cxn>
                <a:cxn ang="0">
                  <a:pos x="306" y="78"/>
                </a:cxn>
                <a:cxn ang="0">
                  <a:pos x="318" y="54"/>
                </a:cxn>
                <a:cxn ang="0">
                  <a:pos x="324" y="36"/>
                </a:cxn>
                <a:cxn ang="0">
                  <a:pos x="336" y="42"/>
                </a:cxn>
                <a:cxn ang="0">
                  <a:pos x="348" y="42"/>
                </a:cxn>
                <a:cxn ang="0">
                  <a:pos x="354" y="24"/>
                </a:cxn>
                <a:cxn ang="0">
                  <a:pos x="366" y="18"/>
                </a:cxn>
                <a:cxn ang="0">
                  <a:pos x="378" y="36"/>
                </a:cxn>
                <a:cxn ang="0">
                  <a:pos x="390" y="84"/>
                </a:cxn>
                <a:cxn ang="0">
                  <a:pos x="402" y="90"/>
                </a:cxn>
                <a:cxn ang="0">
                  <a:pos x="414" y="126"/>
                </a:cxn>
                <a:cxn ang="0">
                  <a:pos x="426" y="108"/>
                </a:cxn>
                <a:cxn ang="0">
                  <a:pos x="438" y="138"/>
                </a:cxn>
                <a:cxn ang="0">
                  <a:pos x="450" y="162"/>
                </a:cxn>
                <a:cxn ang="0">
                  <a:pos x="462" y="174"/>
                </a:cxn>
                <a:cxn ang="0">
                  <a:pos x="468" y="204"/>
                </a:cxn>
              </a:cxnLst>
              <a:rect l="0" t="0" r="r" b="b"/>
              <a:pathLst>
                <a:path w="474" h="204">
                  <a:moveTo>
                    <a:pt x="0" y="120"/>
                  </a:moveTo>
                  <a:lnTo>
                    <a:pt x="6" y="114"/>
                  </a:lnTo>
                  <a:lnTo>
                    <a:pt x="12" y="96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18" y="120"/>
                  </a:lnTo>
                  <a:lnTo>
                    <a:pt x="24" y="120"/>
                  </a:lnTo>
                  <a:lnTo>
                    <a:pt x="30" y="132"/>
                  </a:lnTo>
                  <a:lnTo>
                    <a:pt x="30" y="144"/>
                  </a:lnTo>
                  <a:lnTo>
                    <a:pt x="36" y="138"/>
                  </a:lnTo>
                  <a:lnTo>
                    <a:pt x="36" y="114"/>
                  </a:lnTo>
                  <a:lnTo>
                    <a:pt x="42" y="120"/>
                  </a:lnTo>
                  <a:lnTo>
                    <a:pt x="42" y="108"/>
                  </a:lnTo>
                  <a:lnTo>
                    <a:pt x="48" y="84"/>
                  </a:lnTo>
                  <a:lnTo>
                    <a:pt x="48" y="7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0" y="66"/>
                  </a:lnTo>
                  <a:lnTo>
                    <a:pt x="66" y="78"/>
                  </a:lnTo>
                  <a:lnTo>
                    <a:pt x="66" y="84"/>
                  </a:lnTo>
                  <a:lnTo>
                    <a:pt x="72" y="102"/>
                  </a:lnTo>
                  <a:lnTo>
                    <a:pt x="72" y="108"/>
                  </a:lnTo>
                  <a:lnTo>
                    <a:pt x="78" y="90"/>
                  </a:lnTo>
                  <a:lnTo>
                    <a:pt x="78" y="102"/>
                  </a:lnTo>
                  <a:lnTo>
                    <a:pt x="84" y="96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84"/>
                  </a:lnTo>
                  <a:lnTo>
                    <a:pt x="102" y="96"/>
                  </a:lnTo>
                  <a:lnTo>
                    <a:pt x="102" y="90"/>
                  </a:lnTo>
                  <a:lnTo>
                    <a:pt x="108" y="84"/>
                  </a:lnTo>
                  <a:lnTo>
                    <a:pt x="114" y="90"/>
                  </a:lnTo>
                  <a:lnTo>
                    <a:pt x="114" y="84"/>
                  </a:lnTo>
                  <a:lnTo>
                    <a:pt x="120" y="96"/>
                  </a:lnTo>
                  <a:lnTo>
                    <a:pt x="120" y="84"/>
                  </a:lnTo>
                  <a:lnTo>
                    <a:pt x="132" y="90"/>
                  </a:lnTo>
                  <a:lnTo>
                    <a:pt x="132" y="66"/>
                  </a:lnTo>
                  <a:lnTo>
                    <a:pt x="138" y="84"/>
                  </a:lnTo>
                  <a:lnTo>
                    <a:pt x="138" y="78"/>
                  </a:lnTo>
                  <a:lnTo>
                    <a:pt x="144" y="102"/>
                  </a:lnTo>
                  <a:lnTo>
                    <a:pt x="150" y="90"/>
                  </a:lnTo>
                  <a:lnTo>
                    <a:pt x="150" y="108"/>
                  </a:lnTo>
                  <a:lnTo>
                    <a:pt x="156" y="108"/>
                  </a:lnTo>
                  <a:lnTo>
                    <a:pt x="156" y="90"/>
                  </a:lnTo>
                  <a:lnTo>
                    <a:pt x="162" y="66"/>
                  </a:lnTo>
                  <a:lnTo>
                    <a:pt x="168" y="48"/>
                  </a:lnTo>
                  <a:lnTo>
                    <a:pt x="174" y="48"/>
                  </a:lnTo>
                  <a:lnTo>
                    <a:pt x="174" y="60"/>
                  </a:lnTo>
                  <a:lnTo>
                    <a:pt x="180" y="66"/>
                  </a:lnTo>
                  <a:lnTo>
                    <a:pt x="180" y="90"/>
                  </a:lnTo>
                  <a:lnTo>
                    <a:pt x="186" y="102"/>
                  </a:lnTo>
                  <a:lnTo>
                    <a:pt x="186" y="108"/>
                  </a:lnTo>
                  <a:lnTo>
                    <a:pt x="192" y="90"/>
                  </a:lnTo>
                  <a:lnTo>
                    <a:pt x="192" y="84"/>
                  </a:lnTo>
                  <a:lnTo>
                    <a:pt x="198" y="60"/>
                  </a:lnTo>
                  <a:lnTo>
                    <a:pt x="198" y="54"/>
                  </a:lnTo>
                  <a:lnTo>
                    <a:pt x="204" y="48"/>
                  </a:lnTo>
                  <a:lnTo>
                    <a:pt x="210" y="60"/>
                  </a:lnTo>
                  <a:lnTo>
                    <a:pt x="216" y="66"/>
                  </a:lnTo>
                  <a:lnTo>
                    <a:pt x="216" y="84"/>
                  </a:lnTo>
                  <a:lnTo>
                    <a:pt x="222" y="78"/>
                  </a:lnTo>
                  <a:lnTo>
                    <a:pt x="228" y="84"/>
                  </a:lnTo>
                  <a:lnTo>
                    <a:pt x="228" y="78"/>
                  </a:lnTo>
                  <a:lnTo>
                    <a:pt x="234" y="84"/>
                  </a:lnTo>
                  <a:lnTo>
                    <a:pt x="234" y="78"/>
                  </a:lnTo>
                  <a:lnTo>
                    <a:pt x="240" y="84"/>
                  </a:lnTo>
                  <a:lnTo>
                    <a:pt x="240" y="78"/>
                  </a:lnTo>
                  <a:lnTo>
                    <a:pt x="246" y="72"/>
                  </a:lnTo>
                  <a:lnTo>
                    <a:pt x="252" y="84"/>
                  </a:lnTo>
                  <a:lnTo>
                    <a:pt x="258" y="66"/>
                  </a:lnTo>
                  <a:lnTo>
                    <a:pt x="258" y="96"/>
                  </a:lnTo>
                  <a:lnTo>
                    <a:pt x="264" y="90"/>
                  </a:lnTo>
                  <a:lnTo>
                    <a:pt x="270" y="96"/>
                  </a:lnTo>
                  <a:lnTo>
                    <a:pt x="276" y="90"/>
                  </a:lnTo>
                  <a:lnTo>
                    <a:pt x="282" y="96"/>
                  </a:lnTo>
                  <a:lnTo>
                    <a:pt x="282" y="90"/>
                  </a:lnTo>
                  <a:lnTo>
                    <a:pt x="288" y="78"/>
                  </a:lnTo>
                  <a:lnTo>
                    <a:pt x="294" y="96"/>
                  </a:lnTo>
                  <a:lnTo>
                    <a:pt x="300" y="90"/>
                  </a:lnTo>
                  <a:lnTo>
                    <a:pt x="306" y="72"/>
                  </a:lnTo>
                  <a:lnTo>
                    <a:pt x="306" y="78"/>
                  </a:lnTo>
                  <a:lnTo>
                    <a:pt x="312" y="84"/>
                  </a:lnTo>
                  <a:lnTo>
                    <a:pt x="312" y="60"/>
                  </a:lnTo>
                  <a:lnTo>
                    <a:pt x="318" y="54"/>
                  </a:lnTo>
                  <a:lnTo>
                    <a:pt x="318" y="48"/>
                  </a:lnTo>
                  <a:lnTo>
                    <a:pt x="324" y="30"/>
                  </a:lnTo>
                  <a:lnTo>
                    <a:pt x="324" y="36"/>
                  </a:lnTo>
                  <a:lnTo>
                    <a:pt x="330" y="42"/>
                  </a:lnTo>
                  <a:lnTo>
                    <a:pt x="330" y="30"/>
                  </a:lnTo>
                  <a:lnTo>
                    <a:pt x="336" y="42"/>
                  </a:lnTo>
                  <a:lnTo>
                    <a:pt x="342" y="36"/>
                  </a:lnTo>
                  <a:lnTo>
                    <a:pt x="342" y="54"/>
                  </a:lnTo>
                  <a:lnTo>
                    <a:pt x="348" y="42"/>
                  </a:lnTo>
                  <a:lnTo>
                    <a:pt x="348" y="12"/>
                  </a:lnTo>
                  <a:lnTo>
                    <a:pt x="354" y="18"/>
                  </a:lnTo>
                  <a:lnTo>
                    <a:pt x="354" y="24"/>
                  </a:lnTo>
                  <a:lnTo>
                    <a:pt x="360" y="0"/>
                  </a:lnTo>
                  <a:lnTo>
                    <a:pt x="360" y="12"/>
                  </a:lnTo>
                  <a:lnTo>
                    <a:pt x="366" y="18"/>
                  </a:lnTo>
                  <a:lnTo>
                    <a:pt x="372" y="6"/>
                  </a:lnTo>
                  <a:lnTo>
                    <a:pt x="372" y="24"/>
                  </a:lnTo>
                  <a:lnTo>
                    <a:pt x="378" y="36"/>
                  </a:lnTo>
                  <a:lnTo>
                    <a:pt x="384" y="36"/>
                  </a:lnTo>
                  <a:lnTo>
                    <a:pt x="384" y="60"/>
                  </a:lnTo>
                  <a:lnTo>
                    <a:pt x="390" y="84"/>
                  </a:lnTo>
                  <a:lnTo>
                    <a:pt x="396" y="108"/>
                  </a:lnTo>
                  <a:lnTo>
                    <a:pt x="402" y="102"/>
                  </a:lnTo>
                  <a:lnTo>
                    <a:pt x="402" y="90"/>
                  </a:lnTo>
                  <a:lnTo>
                    <a:pt x="408" y="108"/>
                  </a:lnTo>
                  <a:lnTo>
                    <a:pt x="408" y="132"/>
                  </a:lnTo>
                  <a:lnTo>
                    <a:pt x="414" y="126"/>
                  </a:lnTo>
                  <a:lnTo>
                    <a:pt x="420" y="132"/>
                  </a:lnTo>
                  <a:lnTo>
                    <a:pt x="426" y="138"/>
                  </a:lnTo>
                  <a:lnTo>
                    <a:pt x="426" y="108"/>
                  </a:lnTo>
                  <a:lnTo>
                    <a:pt x="432" y="114"/>
                  </a:lnTo>
                  <a:lnTo>
                    <a:pt x="432" y="108"/>
                  </a:lnTo>
                  <a:lnTo>
                    <a:pt x="438" y="138"/>
                  </a:lnTo>
                  <a:lnTo>
                    <a:pt x="438" y="156"/>
                  </a:lnTo>
                  <a:lnTo>
                    <a:pt x="444" y="168"/>
                  </a:lnTo>
                  <a:lnTo>
                    <a:pt x="450" y="162"/>
                  </a:lnTo>
                  <a:lnTo>
                    <a:pt x="456" y="126"/>
                  </a:lnTo>
                  <a:lnTo>
                    <a:pt x="456" y="150"/>
                  </a:lnTo>
                  <a:lnTo>
                    <a:pt x="462" y="174"/>
                  </a:lnTo>
                  <a:lnTo>
                    <a:pt x="462" y="180"/>
                  </a:lnTo>
                  <a:lnTo>
                    <a:pt x="468" y="192"/>
                  </a:lnTo>
                  <a:lnTo>
                    <a:pt x="468" y="204"/>
                  </a:lnTo>
                  <a:lnTo>
                    <a:pt x="474" y="192"/>
                  </a:lnTo>
                  <a:lnTo>
                    <a:pt x="474" y="19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31"/>
            <p:cNvSpPr>
              <a:spLocks/>
            </p:cNvSpPr>
            <p:nvPr/>
          </p:nvSpPr>
          <p:spPr bwMode="auto">
            <a:xfrm>
              <a:off x="7648575" y="7620000"/>
              <a:ext cx="47625" cy="476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6"/>
                </a:cxn>
                <a:cxn ang="0">
                  <a:pos x="6" y="0"/>
                </a:cxn>
                <a:cxn ang="0">
                  <a:pos x="12" y="24"/>
                </a:cxn>
                <a:cxn ang="0">
                  <a:pos x="12" y="12"/>
                </a:cxn>
                <a:cxn ang="0">
                  <a:pos x="18" y="18"/>
                </a:cxn>
                <a:cxn ang="0">
                  <a:pos x="18" y="24"/>
                </a:cxn>
                <a:cxn ang="0">
                  <a:pos x="24" y="30"/>
                </a:cxn>
                <a:cxn ang="0">
                  <a:pos x="30" y="24"/>
                </a:cxn>
              </a:cxnLst>
              <a:rect l="0" t="0" r="r" b="b"/>
              <a:pathLst>
                <a:path w="30" h="30">
                  <a:moveTo>
                    <a:pt x="0" y="12"/>
                  </a:moveTo>
                  <a:lnTo>
                    <a:pt x="6" y="6"/>
                  </a:lnTo>
                  <a:lnTo>
                    <a:pt x="6" y="0"/>
                  </a:lnTo>
                  <a:lnTo>
                    <a:pt x="12" y="24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2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" name="Group 154"/>
          <p:cNvGrpSpPr/>
          <p:nvPr/>
        </p:nvGrpSpPr>
        <p:grpSpPr>
          <a:xfrm>
            <a:off x="3581400" y="3135868"/>
            <a:ext cx="1524000" cy="826532"/>
            <a:chOff x="4419600" y="1828800"/>
            <a:chExt cx="1524000" cy="826532"/>
          </a:xfrm>
          <a:solidFill>
            <a:srgbClr val="00B050"/>
          </a:solidFill>
        </p:grpSpPr>
        <p:grpSp>
          <p:nvGrpSpPr>
            <p:cNvPr id="89" name="Group 84"/>
            <p:cNvGrpSpPr/>
            <p:nvPr/>
          </p:nvGrpSpPr>
          <p:grpSpPr>
            <a:xfrm>
              <a:off x="4419600" y="1828800"/>
              <a:ext cx="1524000" cy="826532"/>
              <a:chOff x="4419600" y="1828800"/>
              <a:chExt cx="1524000" cy="826532"/>
            </a:xfrm>
            <a:grpFill/>
          </p:grpSpPr>
          <p:sp>
            <p:nvSpPr>
              <p:cNvPr id="158" name="Rectangle 157"/>
              <p:cNvSpPr/>
              <p:nvPr/>
            </p:nvSpPr>
            <p:spPr>
              <a:xfrm>
                <a:off x="4419600" y="1828800"/>
                <a:ext cx="76200" cy="7620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495800" y="1981200"/>
                <a:ext cx="76200" cy="6096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572000" y="2057400"/>
                <a:ext cx="76200" cy="5334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648200" y="2209800"/>
                <a:ext cx="76200" cy="3810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724400" y="2133600"/>
                <a:ext cx="76200" cy="457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800600" y="2286000"/>
                <a:ext cx="76200" cy="3048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876800" y="2362200"/>
                <a:ext cx="76200" cy="2286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715000" y="2438400"/>
                <a:ext cx="76200" cy="1524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5791200" y="25146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5867400" y="25146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5105400" y="2286000"/>
                <a:ext cx="53091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……</a:t>
                </a:r>
                <a:endParaRPr lang="en-US" b="1" dirty="0"/>
              </a:p>
            </p:txBody>
          </p:sp>
        </p:grpSp>
        <p:cxnSp>
          <p:nvCxnSpPr>
            <p:cNvPr id="157" name="Straight Connector 156"/>
            <p:cNvCxnSpPr>
              <a:stCxn id="158" idx="2"/>
              <a:endCxn id="167" idx="2"/>
            </p:cNvCxnSpPr>
            <p:nvPr/>
          </p:nvCxnSpPr>
          <p:spPr>
            <a:xfrm rot="16200000" flipH="1">
              <a:off x="5181600" y="1866900"/>
              <a:ext cx="0" cy="14478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ight Arrow 182"/>
          <p:cNvSpPr/>
          <p:nvPr/>
        </p:nvSpPr>
        <p:spPr>
          <a:xfrm>
            <a:off x="2667000" y="19812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</a:t>
            </a:r>
            <a:endParaRPr lang="en-US" dirty="0"/>
          </a:p>
        </p:txBody>
      </p:sp>
      <p:sp>
        <p:nvSpPr>
          <p:cNvPr id="184" name="Right Arrow 183"/>
          <p:cNvSpPr/>
          <p:nvPr/>
        </p:nvSpPr>
        <p:spPr>
          <a:xfrm>
            <a:off x="2667000" y="33528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6019800" y="23622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Compute correlation</a:t>
            </a:r>
            <a:br>
              <a:rPr lang="en-US" sz="2400" dirty="0" smtClean="0"/>
            </a:br>
            <a:r>
              <a:rPr lang="en-US" sz="2400" dirty="0" smtClean="0"/>
              <a:t>in frequency domain</a:t>
            </a:r>
            <a:endParaRPr lang="en-US" sz="2400" dirty="0"/>
          </a:p>
        </p:txBody>
      </p:sp>
      <p:sp>
        <p:nvSpPr>
          <p:cNvPr id="186" name="Right Arrow 185"/>
          <p:cNvSpPr/>
          <p:nvPr/>
        </p:nvSpPr>
        <p:spPr>
          <a:xfrm rot="1864751">
            <a:off x="5194708" y="2300689"/>
            <a:ext cx="9135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ight Arrow 187"/>
          <p:cNvSpPr/>
          <p:nvPr/>
        </p:nvSpPr>
        <p:spPr>
          <a:xfrm rot="19362595">
            <a:off x="5194708" y="3064971"/>
            <a:ext cx="9135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1066800" y="243840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192" name="TextBox 191"/>
          <p:cNvSpPr txBox="1"/>
          <p:nvPr/>
        </p:nvSpPr>
        <p:spPr>
          <a:xfrm>
            <a:off x="3967691" y="182880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193" name="TextBox 192"/>
          <p:cNvSpPr txBox="1"/>
          <p:nvPr/>
        </p:nvSpPr>
        <p:spPr>
          <a:xfrm>
            <a:off x="3429000" y="2514600"/>
            <a:ext cx="98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k</a:t>
            </a:r>
            <a:endParaRPr lang="en-US" i="1" dirty="0"/>
          </a:p>
        </p:txBody>
      </p:sp>
      <p:sp>
        <p:nvSpPr>
          <p:cNvPr id="194" name="Rectangle 193"/>
          <p:cNvSpPr/>
          <p:nvPr/>
        </p:nvSpPr>
        <p:spPr>
          <a:xfrm>
            <a:off x="457200" y="5486400"/>
            <a:ext cx="80772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Reduce scanning cost from O(</a:t>
            </a:r>
            <a:r>
              <a:rPr lang="en-US" sz="3600" i="1" dirty="0" smtClean="0">
                <a:solidFill>
                  <a:srgbClr val="C00000"/>
                </a:solidFill>
              </a:rPr>
              <a:t>m)</a:t>
            </a:r>
            <a:r>
              <a:rPr lang="en-US" sz="3600" dirty="0" smtClean="0">
                <a:solidFill>
                  <a:srgbClr val="C00000"/>
                </a:solidFill>
              </a:rPr>
              <a:t> to O(</a:t>
            </a:r>
            <a:r>
              <a:rPr lang="en-US" sz="3600" i="1" dirty="0" smtClean="0">
                <a:solidFill>
                  <a:srgbClr val="C00000"/>
                </a:solidFill>
              </a:rPr>
              <a:t>k)</a:t>
            </a:r>
            <a:endParaRPr lang="en-US" sz="3600" i="1" dirty="0">
              <a:solidFill>
                <a:srgbClr val="C00000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715000" y="1371600"/>
            <a:ext cx="3276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General Approach : Unlike previous work </a:t>
            </a:r>
            <a:r>
              <a:rPr lang="en-US" cap="none" spc="0" dirty="0" smtClean="0">
                <a:ln w="11430"/>
                <a:solidFill>
                  <a:srgbClr val="0505CB"/>
                </a:solidFill>
              </a:rPr>
              <a:t>(</a:t>
            </a:r>
            <a:r>
              <a:rPr lang="en-US" cap="none" spc="0" dirty="0" err="1" smtClean="0">
                <a:ln w="11430"/>
                <a:solidFill>
                  <a:srgbClr val="0505CB"/>
                </a:solidFill>
              </a:rPr>
              <a:t>StatStream</a:t>
            </a:r>
            <a:r>
              <a:rPr lang="en-US" cap="none" spc="0" dirty="0" smtClean="0">
                <a:ln w="11430"/>
                <a:solidFill>
                  <a:srgbClr val="0505CB"/>
                </a:solidFill>
              </a:rPr>
              <a:t>: Zhu </a:t>
            </a:r>
            <a:r>
              <a:rPr lang="en-US" i="1" cap="none" spc="0" dirty="0" smtClean="0">
                <a:ln w="11430"/>
                <a:solidFill>
                  <a:srgbClr val="0505CB"/>
                </a:solidFill>
              </a:rPr>
              <a:t>et. al</a:t>
            </a:r>
            <a:r>
              <a:rPr lang="en-US" cap="none" spc="0" dirty="0" smtClean="0">
                <a:ln w="11430"/>
                <a:solidFill>
                  <a:srgbClr val="0505CB"/>
                </a:solidFill>
              </a:rPr>
              <a:t> 2002)</a:t>
            </a:r>
            <a:endParaRPr lang="en-US" cap="none" spc="0" dirty="0">
              <a:ln w="11430"/>
              <a:solidFill>
                <a:srgbClr val="0505CB"/>
              </a:solidFill>
            </a:endParaRPr>
          </a:p>
        </p:txBody>
      </p:sp>
      <p:grpSp>
        <p:nvGrpSpPr>
          <p:cNvPr id="94" name="Group 197"/>
          <p:cNvGrpSpPr/>
          <p:nvPr/>
        </p:nvGrpSpPr>
        <p:grpSpPr>
          <a:xfrm>
            <a:off x="3581400" y="1600200"/>
            <a:ext cx="4831993" cy="1535669"/>
            <a:chOff x="3581400" y="1600200"/>
            <a:chExt cx="4831993" cy="1535669"/>
          </a:xfrm>
        </p:grpSpPr>
        <p:sp>
          <p:nvSpPr>
            <p:cNvPr id="90" name="Right Brace 89"/>
            <p:cNvSpPr/>
            <p:nvPr/>
          </p:nvSpPr>
          <p:spPr>
            <a:xfrm rot="16200000">
              <a:off x="4305300" y="876300"/>
              <a:ext cx="152400" cy="16002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ight Brace 168"/>
            <p:cNvSpPr/>
            <p:nvPr/>
          </p:nvSpPr>
          <p:spPr>
            <a:xfrm rot="16200000">
              <a:off x="4305300" y="2259568"/>
              <a:ext cx="152400" cy="16002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791200" y="1981200"/>
              <a:ext cx="2622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Exact correlation </a:t>
              </a:r>
              <a:r>
                <a:rPr lang="en-US" sz="2400" i="1" dirty="0" err="1" smtClean="0"/>
                <a:t>c</a:t>
              </a:r>
              <a:r>
                <a:rPr lang="en-US" sz="2400" i="1" baseline="-25000" dirty="0" err="1" smtClean="0"/>
                <a:t>i,j</a:t>
              </a:r>
              <a:endParaRPr lang="en-US" sz="2400" i="1" baseline="-25000" dirty="0"/>
            </a:p>
          </p:txBody>
        </p:sp>
        <p:cxnSp>
          <p:nvCxnSpPr>
            <p:cNvPr id="173" name="Straight Arrow Connector 172"/>
            <p:cNvCxnSpPr>
              <a:stCxn id="90" idx="2"/>
              <a:endCxn id="171" idx="1"/>
            </p:cNvCxnSpPr>
            <p:nvPr/>
          </p:nvCxnSpPr>
          <p:spPr>
            <a:xfrm rot="10800000" flipH="1" flipV="1">
              <a:off x="5181600" y="1752599"/>
              <a:ext cx="609600" cy="45943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9" idx="2"/>
              <a:endCxn id="171" idx="1"/>
            </p:cNvCxnSpPr>
            <p:nvPr/>
          </p:nvCxnSpPr>
          <p:spPr>
            <a:xfrm rot="10800000" flipH="1">
              <a:off x="5181600" y="2212034"/>
              <a:ext cx="609600" cy="92383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99"/>
          <p:cNvGrpSpPr/>
          <p:nvPr/>
        </p:nvGrpSpPr>
        <p:grpSpPr>
          <a:xfrm>
            <a:off x="3581400" y="2514599"/>
            <a:ext cx="4679130" cy="1524002"/>
            <a:chOff x="3581400" y="2514599"/>
            <a:chExt cx="4679130" cy="1524002"/>
          </a:xfrm>
        </p:grpSpPr>
        <p:sp>
          <p:nvSpPr>
            <p:cNvPr id="92" name="Right Brace 91"/>
            <p:cNvSpPr/>
            <p:nvPr/>
          </p:nvSpPr>
          <p:spPr>
            <a:xfrm rot="16200000" flipH="1">
              <a:off x="3848100" y="3619500"/>
              <a:ext cx="152401" cy="685801"/>
            </a:xfrm>
            <a:prstGeom prst="rightBrac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ight Brace 175"/>
            <p:cNvSpPr/>
            <p:nvPr/>
          </p:nvSpPr>
          <p:spPr>
            <a:xfrm rot="16200000" flipH="1">
              <a:off x="3848100" y="2247900"/>
              <a:ext cx="152401" cy="685801"/>
            </a:xfrm>
            <a:prstGeom prst="rightBrac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791200" y="3440668"/>
              <a:ext cx="2469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Approx corr. </a:t>
              </a:r>
              <a:r>
                <a:rPr lang="en-US" sz="2400" i="1" dirty="0" err="1" smtClean="0">
                  <a:solidFill>
                    <a:srgbClr val="C00000"/>
                  </a:solidFill>
                </a:rPr>
                <a:t>c</a:t>
              </a:r>
              <a:r>
                <a:rPr lang="en-US" sz="2400" i="1" baseline="-25000" dirty="0" err="1" smtClean="0">
                  <a:solidFill>
                    <a:srgbClr val="C00000"/>
                  </a:solidFill>
                </a:rPr>
                <a:t>i,j</a:t>
              </a:r>
              <a:r>
                <a:rPr lang="en-US" sz="2400" dirty="0" smtClean="0">
                  <a:solidFill>
                    <a:srgbClr val="C00000"/>
                  </a:solidFill>
                </a:rPr>
                <a:t> ± </a:t>
              </a:r>
              <a:r>
                <a:rPr lang="el-GR" sz="2400" dirty="0" smtClean="0">
                  <a:solidFill>
                    <a:srgbClr val="C00000"/>
                  </a:solidFill>
                </a:rPr>
                <a:t>ϵ</a:t>
              </a:r>
              <a:endParaRPr lang="en-US" sz="2400" i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79" name="Straight Arrow Connector 178"/>
            <p:cNvCxnSpPr>
              <a:stCxn id="176" idx="2"/>
              <a:endCxn id="177" idx="1"/>
            </p:cNvCxnSpPr>
            <p:nvPr/>
          </p:nvCxnSpPr>
          <p:spPr>
            <a:xfrm rot="10800000" flipH="1" flipV="1">
              <a:off x="4267200" y="2514599"/>
              <a:ext cx="1523999" cy="115690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endCxn id="177" idx="1"/>
            </p:cNvCxnSpPr>
            <p:nvPr/>
          </p:nvCxnSpPr>
          <p:spPr>
            <a:xfrm flipV="1">
              <a:off x="4267200" y="3671501"/>
              <a:ext cx="1524000" cy="2147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5" grpId="0"/>
      <p:bldP spid="186" grpId="0" animBg="1"/>
      <p:bldP spid="188" grpId="0" animBg="1"/>
      <p:bldP spid="194" grpId="0" animBg="1"/>
      <p:bldP spid="1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 250"/>
          <p:cNvSpPr/>
          <p:nvPr/>
        </p:nvSpPr>
        <p:spPr>
          <a:xfrm>
            <a:off x="3714946" y="3352800"/>
            <a:ext cx="457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4267200" y="5304935"/>
            <a:ext cx="457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l-GR" dirty="0" smtClean="0"/>
              <a:t>ϵ</a:t>
            </a:r>
            <a:r>
              <a:rPr lang="en-US" dirty="0" smtClean="0"/>
              <a:t>=0.1</a:t>
            </a:r>
            <a:endParaRPr lang="en-US" dirty="0"/>
          </a:p>
        </p:txBody>
      </p:sp>
      <p:graphicFrame>
        <p:nvGraphicFramePr>
          <p:cNvPr id="34964" name="Object 3496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76692999"/>
              </p:ext>
            </p:extLst>
          </p:nvPr>
        </p:nvGraphicFramePr>
        <p:xfrm>
          <a:off x="2209800" y="1295400"/>
          <a:ext cx="4505325" cy="644525"/>
        </p:xfrm>
        <a:graphic>
          <a:graphicData uri="http://schemas.openxmlformats.org/presentationml/2006/ole">
            <p:oleObj spid="_x0000_s17861" name="Equation" r:id="rId3" imgW="3047760" imgH="431640" progId="Equation.3">
              <p:embed/>
            </p:oleObj>
          </a:graphicData>
        </a:graphic>
      </p:graphicFrame>
      <p:grpSp>
        <p:nvGrpSpPr>
          <p:cNvPr id="547" name="Group 546"/>
          <p:cNvGrpSpPr/>
          <p:nvPr/>
        </p:nvGrpSpPr>
        <p:grpSpPr>
          <a:xfrm>
            <a:off x="1881188" y="4953000"/>
            <a:ext cx="4595812" cy="1676400"/>
            <a:chOff x="1881188" y="4953000"/>
            <a:chExt cx="4595812" cy="1676400"/>
          </a:xfrm>
        </p:grpSpPr>
        <p:graphicFrame>
          <p:nvGraphicFramePr>
            <p:cNvPr id="378" name="Object 3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981446374"/>
                </p:ext>
              </p:extLst>
            </p:nvPr>
          </p:nvGraphicFramePr>
          <p:xfrm>
            <a:off x="1881188" y="5984875"/>
            <a:ext cx="4595812" cy="644525"/>
          </p:xfrm>
          <a:graphic>
            <a:graphicData uri="http://schemas.openxmlformats.org/presentationml/2006/ole">
              <p:oleObj spid="_x0000_s17860" name="Equation" r:id="rId4" imgW="3111480" imgH="431640" progId="Equation.3">
                <p:embed/>
              </p:oleObj>
            </a:graphicData>
          </a:graphic>
        </p:graphicFrame>
        <p:cxnSp>
          <p:nvCxnSpPr>
            <p:cNvPr id="565" name="Straight Arrow Connector 564"/>
            <p:cNvCxnSpPr/>
            <p:nvPr/>
          </p:nvCxnSpPr>
          <p:spPr>
            <a:xfrm>
              <a:off x="1905000" y="4953000"/>
              <a:ext cx="1905000" cy="381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Arrow Connector 566"/>
            <p:cNvCxnSpPr/>
            <p:nvPr/>
          </p:nvCxnSpPr>
          <p:spPr>
            <a:xfrm rot="10800000" flipV="1">
              <a:off x="3962400" y="4953000"/>
              <a:ext cx="1447800" cy="381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2819400" y="5257800"/>
              <a:ext cx="19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k</a:t>
              </a:r>
              <a:r>
                <a:rPr lang="en-US" dirty="0" smtClean="0"/>
                <a:t> = max(</a:t>
              </a:r>
              <a:r>
                <a:rPr lang="en-US" i="1" dirty="0" err="1" smtClean="0"/>
                <a:t>k</a:t>
              </a:r>
              <a:r>
                <a:rPr lang="en-US" i="1" baseline="-25000" dirty="0" err="1" smtClean="0"/>
                <a:t>x</a:t>
              </a:r>
              <a:r>
                <a:rPr lang="en-US" dirty="0" err="1" smtClean="0"/>
                <a:t>,</a:t>
              </a:r>
              <a:r>
                <a:rPr lang="en-US" i="1" dirty="0" err="1" smtClean="0"/>
                <a:t>k</a:t>
              </a:r>
              <a:r>
                <a:rPr lang="en-US" i="1" baseline="-25000" dirty="0" err="1" smtClean="0"/>
                <a:t>y</a:t>
              </a:r>
              <a:r>
                <a:rPr lang="en-US" dirty="0" smtClean="0"/>
                <a:t>) = 18</a:t>
              </a:r>
              <a:endParaRPr lang="en-US" dirty="0"/>
            </a:p>
          </p:txBody>
        </p:sp>
        <p:cxnSp>
          <p:nvCxnSpPr>
            <p:cNvPr id="400" name="Straight Arrow Connector 399"/>
            <p:cNvCxnSpPr/>
            <p:nvPr/>
          </p:nvCxnSpPr>
          <p:spPr>
            <a:xfrm rot="5400000">
              <a:off x="3658394" y="5790406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" name="Rectangle 409"/>
          <p:cNvSpPr/>
          <p:nvPr/>
        </p:nvSpPr>
        <p:spPr>
          <a:xfrm>
            <a:off x="6705600" y="5029200"/>
            <a:ext cx="1928403" cy="1384995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For most signals </a:t>
            </a:r>
          </a:p>
          <a:p>
            <a:pPr algn="ctr"/>
            <a:r>
              <a:rPr lang="en-US" sz="2800" b="1" i="1" dirty="0" smtClean="0">
                <a:solidFill>
                  <a:srgbClr val="C00000"/>
                </a:solidFill>
              </a:rPr>
              <a:t>k &lt;&lt; 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254" name="Group 253"/>
          <p:cNvGrpSpPr/>
          <p:nvPr/>
        </p:nvGrpSpPr>
        <p:grpSpPr>
          <a:xfrm>
            <a:off x="990600" y="2590800"/>
            <a:ext cx="3141217" cy="984150"/>
            <a:chOff x="990600" y="2590800"/>
            <a:chExt cx="3141217" cy="984150"/>
          </a:xfrm>
        </p:grpSpPr>
        <p:sp>
          <p:nvSpPr>
            <p:cNvPr id="265" name="Rectangle 4"/>
            <p:cNvSpPr>
              <a:spLocks noChangeArrowheads="1"/>
            </p:cNvSpPr>
            <p:nvPr/>
          </p:nvSpPr>
          <p:spPr bwMode="auto">
            <a:xfrm>
              <a:off x="1163638" y="2590800"/>
              <a:ext cx="2832100" cy="7493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66" name="Rectangle 5"/>
            <p:cNvSpPr>
              <a:spLocks noChangeArrowheads="1"/>
            </p:cNvSpPr>
            <p:nvPr/>
          </p:nvSpPr>
          <p:spPr bwMode="auto">
            <a:xfrm>
              <a:off x="1163638" y="2590800"/>
              <a:ext cx="2832100" cy="74930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67" name="Line 6"/>
            <p:cNvSpPr>
              <a:spLocks noChangeShapeType="1"/>
            </p:cNvSpPr>
            <p:nvPr/>
          </p:nvSpPr>
          <p:spPr bwMode="auto">
            <a:xfrm>
              <a:off x="1163638" y="2590800"/>
              <a:ext cx="2832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68" name="Line 7"/>
            <p:cNvSpPr>
              <a:spLocks noChangeShapeType="1"/>
            </p:cNvSpPr>
            <p:nvPr/>
          </p:nvSpPr>
          <p:spPr bwMode="auto">
            <a:xfrm>
              <a:off x="1163638" y="3340100"/>
              <a:ext cx="2832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69" name="Line 8"/>
            <p:cNvSpPr>
              <a:spLocks noChangeShapeType="1"/>
            </p:cNvSpPr>
            <p:nvPr/>
          </p:nvSpPr>
          <p:spPr bwMode="auto">
            <a:xfrm flipV="1">
              <a:off x="3995738" y="2590800"/>
              <a:ext cx="1588" cy="7493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0" name="Line 9"/>
            <p:cNvSpPr>
              <a:spLocks noChangeShapeType="1"/>
            </p:cNvSpPr>
            <p:nvPr/>
          </p:nvSpPr>
          <p:spPr bwMode="auto">
            <a:xfrm flipV="1">
              <a:off x="1163638" y="2590800"/>
              <a:ext cx="1588" cy="7493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1" name="Line 10"/>
            <p:cNvSpPr>
              <a:spLocks noChangeShapeType="1"/>
            </p:cNvSpPr>
            <p:nvPr/>
          </p:nvSpPr>
          <p:spPr bwMode="auto">
            <a:xfrm>
              <a:off x="1163638" y="3340100"/>
              <a:ext cx="2832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2" name="Line 11"/>
            <p:cNvSpPr>
              <a:spLocks noChangeShapeType="1"/>
            </p:cNvSpPr>
            <p:nvPr/>
          </p:nvSpPr>
          <p:spPr bwMode="auto">
            <a:xfrm flipV="1">
              <a:off x="1163638" y="2590800"/>
              <a:ext cx="1588" cy="7493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3" name="Line 12"/>
            <p:cNvSpPr>
              <a:spLocks noChangeShapeType="1"/>
            </p:cNvSpPr>
            <p:nvPr/>
          </p:nvSpPr>
          <p:spPr bwMode="auto">
            <a:xfrm flipV="1">
              <a:off x="1163638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4" name="Line 13"/>
            <p:cNvSpPr>
              <a:spLocks noChangeShapeType="1"/>
            </p:cNvSpPr>
            <p:nvPr/>
          </p:nvSpPr>
          <p:spPr bwMode="auto">
            <a:xfrm>
              <a:off x="1163638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5" name="Rectangle 14"/>
            <p:cNvSpPr>
              <a:spLocks noChangeArrowheads="1"/>
            </p:cNvSpPr>
            <p:nvPr/>
          </p:nvSpPr>
          <p:spPr bwMode="auto">
            <a:xfrm>
              <a:off x="1147763" y="3421062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276" name="Line 15"/>
            <p:cNvSpPr>
              <a:spLocks noChangeShapeType="1"/>
            </p:cNvSpPr>
            <p:nvPr/>
          </p:nvSpPr>
          <p:spPr bwMode="auto">
            <a:xfrm flipV="1">
              <a:off x="1435100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7" name="Line 16"/>
            <p:cNvSpPr>
              <a:spLocks noChangeShapeType="1"/>
            </p:cNvSpPr>
            <p:nvPr/>
          </p:nvSpPr>
          <p:spPr bwMode="auto">
            <a:xfrm>
              <a:off x="1435100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8" name="Line 18"/>
            <p:cNvSpPr>
              <a:spLocks noChangeShapeType="1"/>
            </p:cNvSpPr>
            <p:nvPr/>
          </p:nvSpPr>
          <p:spPr bwMode="auto">
            <a:xfrm flipV="1">
              <a:off x="1711325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79" name="Line 19"/>
            <p:cNvSpPr>
              <a:spLocks noChangeShapeType="1"/>
            </p:cNvSpPr>
            <p:nvPr/>
          </p:nvSpPr>
          <p:spPr bwMode="auto">
            <a:xfrm>
              <a:off x="1711325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0" name="Rectangle 20"/>
            <p:cNvSpPr>
              <a:spLocks noChangeArrowheads="1"/>
            </p:cNvSpPr>
            <p:nvPr/>
          </p:nvSpPr>
          <p:spPr bwMode="auto">
            <a:xfrm>
              <a:off x="1657350" y="3421062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200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281" name="Line 21"/>
            <p:cNvSpPr>
              <a:spLocks noChangeShapeType="1"/>
            </p:cNvSpPr>
            <p:nvPr/>
          </p:nvSpPr>
          <p:spPr bwMode="auto">
            <a:xfrm flipV="1">
              <a:off x="1987550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2" name="Line 22"/>
            <p:cNvSpPr>
              <a:spLocks noChangeShapeType="1"/>
            </p:cNvSpPr>
            <p:nvPr/>
          </p:nvSpPr>
          <p:spPr bwMode="auto">
            <a:xfrm>
              <a:off x="1987550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3" name="Line 24"/>
            <p:cNvSpPr>
              <a:spLocks noChangeShapeType="1"/>
            </p:cNvSpPr>
            <p:nvPr/>
          </p:nvSpPr>
          <p:spPr bwMode="auto">
            <a:xfrm flipV="1">
              <a:off x="2265363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4" name="Line 25"/>
            <p:cNvSpPr>
              <a:spLocks noChangeShapeType="1"/>
            </p:cNvSpPr>
            <p:nvPr/>
          </p:nvSpPr>
          <p:spPr bwMode="auto">
            <a:xfrm>
              <a:off x="2265363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5" name="Rectangle 26"/>
            <p:cNvSpPr>
              <a:spLocks noChangeArrowheads="1"/>
            </p:cNvSpPr>
            <p:nvPr/>
          </p:nvSpPr>
          <p:spPr bwMode="auto">
            <a:xfrm>
              <a:off x="2211388" y="3421062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400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286" name="Line 27"/>
            <p:cNvSpPr>
              <a:spLocks noChangeShapeType="1"/>
            </p:cNvSpPr>
            <p:nvPr/>
          </p:nvSpPr>
          <p:spPr bwMode="auto">
            <a:xfrm flipV="1">
              <a:off x="2541588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7" name="Line 28"/>
            <p:cNvSpPr>
              <a:spLocks noChangeShapeType="1"/>
            </p:cNvSpPr>
            <p:nvPr/>
          </p:nvSpPr>
          <p:spPr bwMode="auto">
            <a:xfrm>
              <a:off x="2541588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8" name="Line 30"/>
            <p:cNvSpPr>
              <a:spLocks noChangeShapeType="1"/>
            </p:cNvSpPr>
            <p:nvPr/>
          </p:nvSpPr>
          <p:spPr bwMode="auto">
            <a:xfrm flipV="1">
              <a:off x="2817813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89" name="Line 31"/>
            <p:cNvSpPr>
              <a:spLocks noChangeShapeType="1"/>
            </p:cNvSpPr>
            <p:nvPr/>
          </p:nvSpPr>
          <p:spPr bwMode="auto">
            <a:xfrm>
              <a:off x="2817813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0" name="Rectangle 32"/>
            <p:cNvSpPr>
              <a:spLocks noChangeArrowheads="1"/>
            </p:cNvSpPr>
            <p:nvPr/>
          </p:nvSpPr>
          <p:spPr bwMode="auto">
            <a:xfrm>
              <a:off x="2763838" y="3421062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600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291" name="Line 33"/>
            <p:cNvSpPr>
              <a:spLocks noChangeShapeType="1"/>
            </p:cNvSpPr>
            <p:nvPr/>
          </p:nvSpPr>
          <p:spPr bwMode="auto">
            <a:xfrm flipV="1">
              <a:off x="3095625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2" name="Line 34"/>
            <p:cNvSpPr>
              <a:spLocks noChangeShapeType="1"/>
            </p:cNvSpPr>
            <p:nvPr/>
          </p:nvSpPr>
          <p:spPr bwMode="auto">
            <a:xfrm>
              <a:off x="3095625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3" name="Line 36"/>
            <p:cNvSpPr>
              <a:spLocks noChangeShapeType="1"/>
            </p:cNvSpPr>
            <p:nvPr/>
          </p:nvSpPr>
          <p:spPr bwMode="auto">
            <a:xfrm flipV="1">
              <a:off x="3371850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4" name="Line 37"/>
            <p:cNvSpPr>
              <a:spLocks noChangeShapeType="1"/>
            </p:cNvSpPr>
            <p:nvPr/>
          </p:nvSpPr>
          <p:spPr bwMode="auto">
            <a:xfrm>
              <a:off x="3371850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5" name="Rectangle 38"/>
            <p:cNvSpPr>
              <a:spLocks noChangeArrowheads="1"/>
            </p:cNvSpPr>
            <p:nvPr/>
          </p:nvSpPr>
          <p:spPr bwMode="auto">
            <a:xfrm>
              <a:off x="3317875" y="3421062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800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296" name="Line 39"/>
            <p:cNvSpPr>
              <a:spLocks noChangeShapeType="1"/>
            </p:cNvSpPr>
            <p:nvPr/>
          </p:nvSpPr>
          <p:spPr bwMode="auto">
            <a:xfrm flipV="1">
              <a:off x="3648075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7" name="Line 40"/>
            <p:cNvSpPr>
              <a:spLocks noChangeShapeType="1"/>
            </p:cNvSpPr>
            <p:nvPr/>
          </p:nvSpPr>
          <p:spPr bwMode="auto">
            <a:xfrm>
              <a:off x="3648075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8" name="Line 42"/>
            <p:cNvSpPr>
              <a:spLocks noChangeShapeType="1"/>
            </p:cNvSpPr>
            <p:nvPr/>
          </p:nvSpPr>
          <p:spPr bwMode="auto">
            <a:xfrm flipV="1">
              <a:off x="3925888" y="33051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299" name="Line 43"/>
            <p:cNvSpPr>
              <a:spLocks noChangeShapeType="1"/>
            </p:cNvSpPr>
            <p:nvPr/>
          </p:nvSpPr>
          <p:spPr bwMode="auto">
            <a:xfrm>
              <a:off x="3925888" y="2595562"/>
              <a:ext cx="1588" cy="30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0" name="Rectangle 44"/>
            <p:cNvSpPr>
              <a:spLocks noChangeArrowheads="1"/>
            </p:cNvSpPr>
            <p:nvPr/>
          </p:nvSpPr>
          <p:spPr bwMode="auto">
            <a:xfrm>
              <a:off x="3849688" y="3421062"/>
              <a:ext cx="282129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1024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301" name="Line 45"/>
            <p:cNvSpPr>
              <a:spLocks noChangeShapeType="1"/>
            </p:cNvSpPr>
            <p:nvPr/>
          </p:nvSpPr>
          <p:spPr bwMode="auto">
            <a:xfrm>
              <a:off x="1163638" y="326390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2" name="Line 46"/>
            <p:cNvSpPr>
              <a:spLocks noChangeShapeType="1"/>
            </p:cNvSpPr>
            <p:nvPr/>
          </p:nvSpPr>
          <p:spPr bwMode="auto">
            <a:xfrm flipH="1">
              <a:off x="3963988" y="32639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3" name="Rectangle 47"/>
            <p:cNvSpPr>
              <a:spLocks noChangeArrowheads="1"/>
            </p:cNvSpPr>
            <p:nvPr/>
          </p:nvSpPr>
          <p:spPr bwMode="auto">
            <a:xfrm>
              <a:off x="990600" y="3217862"/>
              <a:ext cx="11381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-2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304" name="Line 48"/>
            <p:cNvSpPr>
              <a:spLocks noChangeShapeType="1"/>
            </p:cNvSpPr>
            <p:nvPr/>
          </p:nvSpPr>
          <p:spPr bwMode="auto">
            <a:xfrm>
              <a:off x="1163638" y="311150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5" name="Line 49"/>
            <p:cNvSpPr>
              <a:spLocks noChangeShapeType="1"/>
            </p:cNvSpPr>
            <p:nvPr/>
          </p:nvSpPr>
          <p:spPr bwMode="auto">
            <a:xfrm flipH="1">
              <a:off x="3963988" y="31115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6" name="Line 51"/>
            <p:cNvSpPr>
              <a:spLocks noChangeShapeType="1"/>
            </p:cNvSpPr>
            <p:nvPr/>
          </p:nvSpPr>
          <p:spPr bwMode="auto">
            <a:xfrm>
              <a:off x="1163638" y="296545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7" name="Line 52"/>
            <p:cNvSpPr>
              <a:spLocks noChangeShapeType="1"/>
            </p:cNvSpPr>
            <p:nvPr/>
          </p:nvSpPr>
          <p:spPr bwMode="auto">
            <a:xfrm flipH="1">
              <a:off x="3963988" y="296545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08" name="Rectangle 53"/>
            <p:cNvSpPr>
              <a:spLocks noChangeArrowheads="1"/>
            </p:cNvSpPr>
            <p:nvPr/>
          </p:nvSpPr>
          <p:spPr bwMode="auto">
            <a:xfrm>
              <a:off x="1011238" y="2917825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309" name="Line 54"/>
            <p:cNvSpPr>
              <a:spLocks noChangeShapeType="1"/>
            </p:cNvSpPr>
            <p:nvPr/>
          </p:nvSpPr>
          <p:spPr bwMode="auto">
            <a:xfrm>
              <a:off x="1163638" y="281940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0" name="Line 55"/>
            <p:cNvSpPr>
              <a:spLocks noChangeShapeType="1"/>
            </p:cNvSpPr>
            <p:nvPr/>
          </p:nvSpPr>
          <p:spPr bwMode="auto">
            <a:xfrm flipH="1">
              <a:off x="3963988" y="28194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1" name="Line 57"/>
            <p:cNvSpPr>
              <a:spLocks noChangeShapeType="1"/>
            </p:cNvSpPr>
            <p:nvPr/>
          </p:nvSpPr>
          <p:spPr bwMode="auto">
            <a:xfrm>
              <a:off x="1163638" y="266700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2" name="Line 58"/>
            <p:cNvSpPr>
              <a:spLocks noChangeShapeType="1"/>
            </p:cNvSpPr>
            <p:nvPr/>
          </p:nvSpPr>
          <p:spPr bwMode="auto">
            <a:xfrm flipH="1">
              <a:off x="3963988" y="2667000"/>
              <a:ext cx="317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3" name="Rectangle 59"/>
            <p:cNvSpPr>
              <a:spLocks noChangeArrowheads="1"/>
            </p:cNvSpPr>
            <p:nvPr/>
          </p:nvSpPr>
          <p:spPr bwMode="auto">
            <a:xfrm>
              <a:off x="1011238" y="2619375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/>
                  <a:cs typeface="Arial" pitchFamily="34" charset="0"/>
                </a:rPr>
                <a:t>2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/>
                <a:cs typeface="Arial" pitchFamily="34" charset="0"/>
              </a:endParaRPr>
            </a:p>
          </p:txBody>
        </p:sp>
        <p:sp>
          <p:nvSpPr>
            <p:cNvPr id="314" name="Line 60"/>
            <p:cNvSpPr>
              <a:spLocks noChangeShapeType="1"/>
            </p:cNvSpPr>
            <p:nvPr/>
          </p:nvSpPr>
          <p:spPr bwMode="auto">
            <a:xfrm>
              <a:off x="1163638" y="2590800"/>
              <a:ext cx="2832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5" name="Line 61"/>
            <p:cNvSpPr>
              <a:spLocks noChangeShapeType="1"/>
            </p:cNvSpPr>
            <p:nvPr/>
          </p:nvSpPr>
          <p:spPr bwMode="auto">
            <a:xfrm>
              <a:off x="1163638" y="3340100"/>
              <a:ext cx="2832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6" name="Line 62"/>
            <p:cNvSpPr>
              <a:spLocks noChangeShapeType="1"/>
            </p:cNvSpPr>
            <p:nvPr/>
          </p:nvSpPr>
          <p:spPr bwMode="auto">
            <a:xfrm flipV="1">
              <a:off x="3995738" y="2590800"/>
              <a:ext cx="1588" cy="7493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7" name="Line 63"/>
            <p:cNvSpPr>
              <a:spLocks noChangeShapeType="1"/>
            </p:cNvSpPr>
            <p:nvPr/>
          </p:nvSpPr>
          <p:spPr bwMode="auto">
            <a:xfrm flipV="1">
              <a:off x="1163638" y="2590800"/>
              <a:ext cx="1588" cy="7493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8" name="Freeform 64"/>
            <p:cNvSpPr>
              <a:spLocks/>
            </p:cNvSpPr>
            <p:nvPr/>
          </p:nvSpPr>
          <p:spPr bwMode="auto">
            <a:xfrm>
              <a:off x="1163638" y="2706687"/>
              <a:ext cx="390525" cy="188913"/>
            </a:xfrm>
            <a:custGeom>
              <a:avLst/>
              <a:gdLst/>
              <a:ahLst/>
              <a:cxnLst>
                <a:cxn ang="0">
                  <a:pos x="7" y="82"/>
                </a:cxn>
                <a:cxn ang="0">
                  <a:pos x="13" y="67"/>
                </a:cxn>
                <a:cxn ang="0">
                  <a:pos x="20" y="60"/>
                </a:cxn>
                <a:cxn ang="0">
                  <a:pos x="24" y="26"/>
                </a:cxn>
                <a:cxn ang="0">
                  <a:pos x="31" y="23"/>
                </a:cxn>
                <a:cxn ang="0">
                  <a:pos x="34" y="26"/>
                </a:cxn>
                <a:cxn ang="0">
                  <a:pos x="44" y="8"/>
                </a:cxn>
                <a:cxn ang="0">
                  <a:pos x="48" y="0"/>
                </a:cxn>
                <a:cxn ang="0">
                  <a:pos x="55" y="15"/>
                </a:cxn>
                <a:cxn ang="0">
                  <a:pos x="61" y="23"/>
                </a:cxn>
                <a:cxn ang="0">
                  <a:pos x="65" y="48"/>
                </a:cxn>
                <a:cxn ang="0">
                  <a:pos x="72" y="34"/>
                </a:cxn>
                <a:cxn ang="0">
                  <a:pos x="75" y="30"/>
                </a:cxn>
                <a:cxn ang="0">
                  <a:pos x="82" y="34"/>
                </a:cxn>
                <a:cxn ang="0">
                  <a:pos x="85" y="37"/>
                </a:cxn>
                <a:cxn ang="0">
                  <a:pos x="92" y="52"/>
                </a:cxn>
                <a:cxn ang="0">
                  <a:pos x="99" y="74"/>
                </a:cxn>
                <a:cxn ang="0">
                  <a:pos x="102" y="96"/>
                </a:cxn>
                <a:cxn ang="0">
                  <a:pos x="109" y="96"/>
                </a:cxn>
                <a:cxn ang="0">
                  <a:pos x="116" y="104"/>
                </a:cxn>
                <a:cxn ang="0">
                  <a:pos x="119" y="96"/>
                </a:cxn>
                <a:cxn ang="0">
                  <a:pos x="126" y="104"/>
                </a:cxn>
                <a:cxn ang="0">
                  <a:pos x="130" y="100"/>
                </a:cxn>
                <a:cxn ang="0">
                  <a:pos x="137" y="108"/>
                </a:cxn>
                <a:cxn ang="0">
                  <a:pos x="143" y="82"/>
                </a:cxn>
                <a:cxn ang="0">
                  <a:pos x="147" y="89"/>
                </a:cxn>
                <a:cxn ang="0">
                  <a:pos x="157" y="93"/>
                </a:cxn>
                <a:cxn ang="0">
                  <a:pos x="164" y="82"/>
                </a:cxn>
                <a:cxn ang="0">
                  <a:pos x="167" y="93"/>
                </a:cxn>
                <a:cxn ang="0">
                  <a:pos x="174" y="104"/>
                </a:cxn>
                <a:cxn ang="0">
                  <a:pos x="181" y="78"/>
                </a:cxn>
                <a:cxn ang="0">
                  <a:pos x="184" y="82"/>
                </a:cxn>
                <a:cxn ang="0">
                  <a:pos x="191" y="71"/>
                </a:cxn>
                <a:cxn ang="0">
                  <a:pos x="195" y="37"/>
                </a:cxn>
                <a:cxn ang="0">
                  <a:pos x="201" y="26"/>
                </a:cxn>
                <a:cxn ang="0">
                  <a:pos x="208" y="56"/>
                </a:cxn>
                <a:cxn ang="0">
                  <a:pos x="212" y="34"/>
                </a:cxn>
                <a:cxn ang="0">
                  <a:pos x="219" y="56"/>
                </a:cxn>
                <a:cxn ang="0">
                  <a:pos x="222" y="56"/>
                </a:cxn>
                <a:cxn ang="0">
                  <a:pos x="229" y="48"/>
                </a:cxn>
                <a:cxn ang="0">
                  <a:pos x="236" y="48"/>
                </a:cxn>
                <a:cxn ang="0">
                  <a:pos x="243" y="100"/>
                </a:cxn>
              </a:cxnLst>
              <a:rect l="0" t="0" r="r" b="b"/>
              <a:pathLst>
                <a:path w="246" h="119">
                  <a:moveTo>
                    <a:pt x="0" y="78"/>
                  </a:moveTo>
                  <a:lnTo>
                    <a:pt x="7" y="74"/>
                  </a:lnTo>
                  <a:lnTo>
                    <a:pt x="7" y="82"/>
                  </a:lnTo>
                  <a:lnTo>
                    <a:pt x="10" y="78"/>
                  </a:lnTo>
                  <a:lnTo>
                    <a:pt x="10" y="71"/>
                  </a:lnTo>
                  <a:lnTo>
                    <a:pt x="13" y="67"/>
                  </a:lnTo>
                  <a:lnTo>
                    <a:pt x="13" y="63"/>
                  </a:lnTo>
                  <a:lnTo>
                    <a:pt x="17" y="48"/>
                  </a:lnTo>
                  <a:lnTo>
                    <a:pt x="20" y="60"/>
                  </a:lnTo>
                  <a:lnTo>
                    <a:pt x="20" y="56"/>
                  </a:lnTo>
                  <a:lnTo>
                    <a:pt x="24" y="41"/>
                  </a:lnTo>
                  <a:lnTo>
                    <a:pt x="24" y="26"/>
                  </a:lnTo>
                  <a:lnTo>
                    <a:pt x="27" y="8"/>
                  </a:lnTo>
                  <a:lnTo>
                    <a:pt x="27" y="12"/>
                  </a:lnTo>
                  <a:lnTo>
                    <a:pt x="31" y="23"/>
                  </a:lnTo>
                  <a:lnTo>
                    <a:pt x="31" y="19"/>
                  </a:lnTo>
                  <a:lnTo>
                    <a:pt x="34" y="12"/>
                  </a:lnTo>
                  <a:lnTo>
                    <a:pt x="34" y="26"/>
                  </a:lnTo>
                  <a:lnTo>
                    <a:pt x="37" y="23"/>
                  </a:lnTo>
                  <a:lnTo>
                    <a:pt x="37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5" y="15"/>
                  </a:lnTo>
                  <a:lnTo>
                    <a:pt x="58" y="8"/>
                  </a:lnTo>
                  <a:lnTo>
                    <a:pt x="58" y="15"/>
                  </a:lnTo>
                  <a:lnTo>
                    <a:pt x="61" y="23"/>
                  </a:lnTo>
                  <a:lnTo>
                    <a:pt x="61" y="37"/>
                  </a:lnTo>
                  <a:lnTo>
                    <a:pt x="65" y="45"/>
                  </a:lnTo>
                  <a:lnTo>
                    <a:pt x="65" y="48"/>
                  </a:lnTo>
                  <a:lnTo>
                    <a:pt x="68" y="45"/>
                  </a:lnTo>
                  <a:lnTo>
                    <a:pt x="68" y="48"/>
                  </a:lnTo>
                  <a:lnTo>
                    <a:pt x="72" y="34"/>
                  </a:lnTo>
                  <a:lnTo>
                    <a:pt x="72" y="26"/>
                  </a:lnTo>
                  <a:lnTo>
                    <a:pt x="75" y="41"/>
                  </a:lnTo>
                  <a:lnTo>
                    <a:pt x="75" y="30"/>
                  </a:lnTo>
                  <a:lnTo>
                    <a:pt x="78" y="41"/>
                  </a:lnTo>
                  <a:lnTo>
                    <a:pt x="78" y="37"/>
                  </a:lnTo>
                  <a:lnTo>
                    <a:pt x="82" y="34"/>
                  </a:lnTo>
                  <a:lnTo>
                    <a:pt x="82" y="23"/>
                  </a:lnTo>
                  <a:lnTo>
                    <a:pt x="85" y="30"/>
                  </a:lnTo>
                  <a:lnTo>
                    <a:pt x="85" y="37"/>
                  </a:lnTo>
                  <a:lnTo>
                    <a:pt x="89" y="45"/>
                  </a:lnTo>
                  <a:lnTo>
                    <a:pt x="92" y="45"/>
                  </a:lnTo>
                  <a:lnTo>
                    <a:pt x="92" y="52"/>
                  </a:lnTo>
                  <a:lnTo>
                    <a:pt x="96" y="56"/>
                  </a:lnTo>
                  <a:lnTo>
                    <a:pt x="96" y="74"/>
                  </a:lnTo>
                  <a:lnTo>
                    <a:pt x="99" y="74"/>
                  </a:lnTo>
                  <a:lnTo>
                    <a:pt x="99" y="85"/>
                  </a:lnTo>
                  <a:lnTo>
                    <a:pt x="102" y="82"/>
                  </a:lnTo>
                  <a:lnTo>
                    <a:pt x="102" y="96"/>
                  </a:lnTo>
                  <a:lnTo>
                    <a:pt x="106" y="93"/>
                  </a:lnTo>
                  <a:lnTo>
                    <a:pt x="109" y="85"/>
                  </a:lnTo>
                  <a:lnTo>
                    <a:pt x="109" y="96"/>
                  </a:lnTo>
                  <a:lnTo>
                    <a:pt x="113" y="104"/>
                  </a:lnTo>
                  <a:lnTo>
                    <a:pt x="113" y="100"/>
                  </a:lnTo>
                  <a:lnTo>
                    <a:pt x="116" y="104"/>
                  </a:lnTo>
                  <a:lnTo>
                    <a:pt x="116" y="108"/>
                  </a:lnTo>
                  <a:lnTo>
                    <a:pt x="119" y="93"/>
                  </a:lnTo>
                  <a:lnTo>
                    <a:pt x="119" y="96"/>
                  </a:lnTo>
                  <a:lnTo>
                    <a:pt x="123" y="100"/>
                  </a:lnTo>
                  <a:lnTo>
                    <a:pt x="123" y="89"/>
                  </a:lnTo>
                  <a:lnTo>
                    <a:pt x="126" y="104"/>
                  </a:lnTo>
                  <a:lnTo>
                    <a:pt x="126" y="115"/>
                  </a:lnTo>
                  <a:lnTo>
                    <a:pt x="130" y="115"/>
                  </a:lnTo>
                  <a:lnTo>
                    <a:pt x="130" y="100"/>
                  </a:lnTo>
                  <a:lnTo>
                    <a:pt x="133" y="115"/>
                  </a:lnTo>
                  <a:lnTo>
                    <a:pt x="133" y="119"/>
                  </a:lnTo>
                  <a:lnTo>
                    <a:pt x="137" y="108"/>
                  </a:lnTo>
                  <a:lnTo>
                    <a:pt x="137" y="85"/>
                  </a:lnTo>
                  <a:lnTo>
                    <a:pt x="140" y="93"/>
                  </a:lnTo>
                  <a:lnTo>
                    <a:pt x="143" y="82"/>
                  </a:lnTo>
                  <a:lnTo>
                    <a:pt x="143" y="85"/>
                  </a:lnTo>
                  <a:lnTo>
                    <a:pt x="147" y="82"/>
                  </a:lnTo>
                  <a:lnTo>
                    <a:pt x="147" y="89"/>
                  </a:lnTo>
                  <a:lnTo>
                    <a:pt x="150" y="93"/>
                  </a:lnTo>
                  <a:lnTo>
                    <a:pt x="154" y="96"/>
                  </a:lnTo>
                  <a:lnTo>
                    <a:pt x="157" y="93"/>
                  </a:lnTo>
                  <a:lnTo>
                    <a:pt x="160" y="93"/>
                  </a:lnTo>
                  <a:lnTo>
                    <a:pt x="160" y="100"/>
                  </a:lnTo>
                  <a:lnTo>
                    <a:pt x="164" y="82"/>
                  </a:lnTo>
                  <a:lnTo>
                    <a:pt x="164" y="100"/>
                  </a:lnTo>
                  <a:lnTo>
                    <a:pt x="167" y="100"/>
                  </a:lnTo>
                  <a:lnTo>
                    <a:pt x="167" y="93"/>
                  </a:lnTo>
                  <a:lnTo>
                    <a:pt x="171" y="89"/>
                  </a:lnTo>
                  <a:lnTo>
                    <a:pt x="171" y="104"/>
                  </a:lnTo>
                  <a:lnTo>
                    <a:pt x="174" y="104"/>
                  </a:lnTo>
                  <a:lnTo>
                    <a:pt x="174" y="115"/>
                  </a:lnTo>
                  <a:lnTo>
                    <a:pt x="178" y="96"/>
                  </a:lnTo>
                  <a:lnTo>
                    <a:pt x="181" y="78"/>
                  </a:lnTo>
                  <a:lnTo>
                    <a:pt x="181" y="82"/>
                  </a:lnTo>
                  <a:lnTo>
                    <a:pt x="184" y="78"/>
                  </a:lnTo>
                  <a:lnTo>
                    <a:pt x="184" y="82"/>
                  </a:lnTo>
                  <a:lnTo>
                    <a:pt x="188" y="78"/>
                  </a:lnTo>
                  <a:lnTo>
                    <a:pt x="188" y="85"/>
                  </a:lnTo>
                  <a:lnTo>
                    <a:pt x="191" y="71"/>
                  </a:lnTo>
                  <a:lnTo>
                    <a:pt x="191" y="74"/>
                  </a:lnTo>
                  <a:lnTo>
                    <a:pt x="195" y="56"/>
                  </a:lnTo>
                  <a:lnTo>
                    <a:pt x="195" y="37"/>
                  </a:lnTo>
                  <a:lnTo>
                    <a:pt x="198" y="34"/>
                  </a:lnTo>
                  <a:lnTo>
                    <a:pt x="198" y="30"/>
                  </a:lnTo>
                  <a:lnTo>
                    <a:pt x="201" y="26"/>
                  </a:lnTo>
                  <a:lnTo>
                    <a:pt x="201" y="30"/>
                  </a:lnTo>
                  <a:lnTo>
                    <a:pt x="205" y="48"/>
                  </a:lnTo>
                  <a:lnTo>
                    <a:pt x="208" y="56"/>
                  </a:lnTo>
                  <a:lnTo>
                    <a:pt x="208" y="41"/>
                  </a:lnTo>
                  <a:lnTo>
                    <a:pt x="212" y="41"/>
                  </a:lnTo>
                  <a:lnTo>
                    <a:pt x="212" y="34"/>
                  </a:lnTo>
                  <a:lnTo>
                    <a:pt x="215" y="30"/>
                  </a:lnTo>
                  <a:lnTo>
                    <a:pt x="215" y="26"/>
                  </a:lnTo>
                  <a:lnTo>
                    <a:pt x="219" y="56"/>
                  </a:lnTo>
                  <a:lnTo>
                    <a:pt x="219" y="71"/>
                  </a:lnTo>
                  <a:lnTo>
                    <a:pt x="222" y="67"/>
                  </a:lnTo>
                  <a:lnTo>
                    <a:pt x="222" y="56"/>
                  </a:lnTo>
                  <a:lnTo>
                    <a:pt x="225" y="48"/>
                  </a:lnTo>
                  <a:lnTo>
                    <a:pt x="225" y="41"/>
                  </a:lnTo>
                  <a:lnTo>
                    <a:pt x="229" y="48"/>
                  </a:lnTo>
                  <a:lnTo>
                    <a:pt x="236" y="41"/>
                  </a:lnTo>
                  <a:lnTo>
                    <a:pt x="232" y="41"/>
                  </a:lnTo>
                  <a:lnTo>
                    <a:pt x="236" y="48"/>
                  </a:lnTo>
                  <a:lnTo>
                    <a:pt x="239" y="71"/>
                  </a:lnTo>
                  <a:lnTo>
                    <a:pt x="239" y="100"/>
                  </a:lnTo>
                  <a:lnTo>
                    <a:pt x="243" y="100"/>
                  </a:lnTo>
                  <a:lnTo>
                    <a:pt x="243" y="111"/>
                  </a:lnTo>
                  <a:lnTo>
                    <a:pt x="246" y="9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19" name="Freeform 65"/>
            <p:cNvSpPr>
              <a:spLocks/>
            </p:cNvSpPr>
            <p:nvPr/>
          </p:nvSpPr>
          <p:spPr bwMode="auto">
            <a:xfrm>
              <a:off x="1554163" y="2754312"/>
              <a:ext cx="390525" cy="239713"/>
            </a:xfrm>
            <a:custGeom>
              <a:avLst/>
              <a:gdLst/>
              <a:ahLst/>
              <a:cxnLst>
                <a:cxn ang="0">
                  <a:pos x="3" y="74"/>
                </a:cxn>
                <a:cxn ang="0">
                  <a:pos x="7" y="81"/>
                </a:cxn>
                <a:cxn ang="0">
                  <a:pos x="14" y="63"/>
                </a:cxn>
                <a:cxn ang="0">
                  <a:pos x="17" y="74"/>
                </a:cxn>
                <a:cxn ang="0">
                  <a:pos x="24" y="66"/>
                </a:cxn>
                <a:cxn ang="0">
                  <a:pos x="31" y="63"/>
                </a:cxn>
                <a:cxn ang="0">
                  <a:pos x="38" y="89"/>
                </a:cxn>
                <a:cxn ang="0">
                  <a:pos x="44" y="63"/>
                </a:cxn>
                <a:cxn ang="0">
                  <a:pos x="48" y="74"/>
                </a:cxn>
                <a:cxn ang="0">
                  <a:pos x="55" y="52"/>
                </a:cxn>
                <a:cxn ang="0">
                  <a:pos x="58" y="33"/>
                </a:cxn>
                <a:cxn ang="0">
                  <a:pos x="65" y="44"/>
                </a:cxn>
                <a:cxn ang="0">
                  <a:pos x="68" y="52"/>
                </a:cxn>
                <a:cxn ang="0">
                  <a:pos x="75" y="26"/>
                </a:cxn>
                <a:cxn ang="0">
                  <a:pos x="79" y="18"/>
                </a:cxn>
                <a:cxn ang="0">
                  <a:pos x="85" y="52"/>
                </a:cxn>
                <a:cxn ang="0">
                  <a:pos x="92" y="59"/>
                </a:cxn>
                <a:cxn ang="0">
                  <a:pos x="99" y="37"/>
                </a:cxn>
                <a:cxn ang="0">
                  <a:pos x="102" y="0"/>
                </a:cxn>
                <a:cxn ang="0">
                  <a:pos x="109" y="0"/>
                </a:cxn>
                <a:cxn ang="0">
                  <a:pos x="116" y="41"/>
                </a:cxn>
                <a:cxn ang="0">
                  <a:pos x="120" y="26"/>
                </a:cxn>
                <a:cxn ang="0">
                  <a:pos x="126" y="44"/>
                </a:cxn>
                <a:cxn ang="0">
                  <a:pos x="130" y="70"/>
                </a:cxn>
                <a:cxn ang="0">
                  <a:pos x="137" y="74"/>
                </a:cxn>
                <a:cxn ang="0">
                  <a:pos x="147" y="74"/>
                </a:cxn>
                <a:cxn ang="0">
                  <a:pos x="150" y="111"/>
                </a:cxn>
                <a:cxn ang="0">
                  <a:pos x="157" y="96"/>
                </a:cxn>
                <a:cxn ang="0">
                  <a:pos x="161" y="111"/>
                </a:cxn>
                <a:cxn ang="0">
                  <a:pos x="167" y="107"/>
                </a:cxn>
                <a:cxn ang="0">
                  <a:pos x="171" y="151"/>
                </a:cxn>
                <a:cxn ang="0">
                  <a:pos x="181" y="129"/>
                </a:cxn>
                <a:cxn ang="0">
                  <a:pos x="185" y="107"/>
                </a:cxn>
                <a:cxn ang="0">
                  <a:pos x="191" y="96"/>
                </a:cxn>
                <a:cxn ang="0">
                  <a:pos x="198" y="85"/>
                </a:cxn>
                <a:cxn ang="0">
                  <a:pos x="205" y="92"/>
                </a:cxn>
                <a:cxn ang="0">
                  <a:pos x="212" y="103"/>
                </a:cxn>
                <a:cxn ang="0">
                  <a:pos x="215" y="59"/>
                </a:cxn>
                <a:cxn ang="0">
                  <a:pos x="222" y="85"/>
                </a:cxn>
                <a:cxn ang="0">
                  <a:pos x="229" y="103"/>
                </a:cxn>
                <a:cxn ang="0">
                  <a:pos x="236" y="100"/>
                </a:cxn>
                <a:cxn ang="0">
                  <a:pos x="243" y="81"/>
                </a:cxn>
              </a:cxnLst>
              <a:rect l="0" t="0" r="r" b="b"/>
              <a:pathLst>
                <a:path w="246" h="151">
                  <a:moveTo>
                    <a:pt x="0" y="66"/>
                  </a:moveTo>
                  <a:lnTo>
                    <a:pt x="0" y="70"/>
                  </a:lnTo>
                  <a:lnTo>
                    <a:pt x="3" y="74"/>
                  </a:lnTo>
                  <a:lnTo>
                    <a:pt x="3" y="81"/>
                  </a:lnTo>
                  <a:lnTo>
                    <a:pt x="7" y="78"/>
                  </a:lnTo>
                  <a:lnTo>
                    <a:pt x="7" y="81"/>
                  </a:lnTo>
                  <a:lnTo>
                    <a:pt x="10" y="85"/>
                  </a:lnTo>
                  <a:lnTo>
                    <a:pt x="10" y="78"/>
                  </a:lnTo>
                  <a:lnTo>
                    <a:pt x="14" y="63"/>
                  </a:lnTo>
                  <a:lnTo>
                    <a:pt x="14" y="66"/>
                  </a:lnTo>
                  <a:lnTo>
                    <a:pt x="17" y="70"/>
                  </a:lnTo>
                  <a:lnTo>
                    <a:pt x="17" y="74"/>
                  </a:lnTo>
                  <a:lnTo>
                    <a:pt x="20" y="59"/>
                  </a:lnTo>
                  <a:lnTo>
                    <a:pt x="24" y="70"/>
                  </a:lnTo>
                  <a:lnTo>
                    <a:pt x="24" y="66"/>
                  </a:lnTo>
                  <a:lnTo>
                    <a:pt x="27" y="74"/>
                  </a:lnTo>
                  <a:lnTo>
                    <a:pt x="27" y="78"/>
                  </a:lnTo>
                  <a:lnTo>
                    <a:pt x="31" y="63"/>
                  </a:lnTo>
                  <a:lnTo>
                    <a:pt x="31" y="85"/>
                  </a:lnTo>
                  <a:lnTo>
                    <a:pt x="34" y="74"/>
                  </a:lnTo>
                  <a:lnTo>
                    <a:pt x="38" y="89"/>
                  </a:lnTo>
                  <a:lnTo>
                    <a:pt x="38" y="81"/>
                  </a:lnTo>
                  <a:lnTo>
                    <a:pt x="41" y="63"/>
                  </a:lnTo>
                  <a:lnTo>
                    <a:pt x="44" y="63"/>
                  </a:lnTo>
                  <a:lnTo>
                    <a:pt x="44" y="70"/>
                  </a:lnTo>
                  <a:lnTo>
                    <a:pt x="48" y="78"/>
                  </a:lnTo>
                  <a:lnTo>
                    <a:pt x="48" y="74"/>
                  </a:lnTo>
                  <a:lnTo>
                    <a:pt x="51" y="59"/>
                  </a:lnTo>
                  <a:lnTo>
                    <a:pt x="51" y="63"/>
                  </a:lnTo>
                  <a:lnTo>
                    <a:pt x="55" y="52"/>
                  </a:lnTo>
                  <a:lnTo>
                    <a:pt x="55" y="41"/>
                  </a:lnTo>
                  <a:lnTo>
                    <a:pt x="58" y="30"/>
                  </a:lnTo>
                  <a:lnTo>
                    <a:pt x="58" y="33"/>
                  </a:lnTo>
                  <a:lnTo>
                    <a:pt x="61" y="18"/>
                  </a:lnTo>
                  <a:lnTo>
                    <a:pt x="61" y="41"/>
                  </a:lnTo>
                  <a:lnTo>
                    <a:pt x="65" y="44"/>
                  </a:lnTo>
                  <a:lnTo>
                    <a:pt x="65" y="52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72" y="59"/>
                  </a:lnTo>
                  <a:lnTo>
                    <a:pt x="72" y="33"/>
                  </a:lnTo>
                  <a:lnTo>
                    <a:pt x="75" y="26"/>
                  </a:lnTo>
                  <a:lnTo>
                    <a:pt x="75" y="33"/>
                  </a:lnTo>
                  <a:lnTo>
                    <a:pt x="82" y="18"/>
                  </a:lnTo>
                  <a:lnTo>
                    <a:pt x="79" y="18"/>
                  </a:lnTo>
                  <a:lnTo>
                    <a:pt x="82" y="30"/>
                  </a:lnTo>
                  <a:lnTo>
                    <a:pt x="85" y="41"/>
                  </a:lnTo>
                  <a:lnTo>
                    <a:pt x="85" y="52"/>
                  </a:lnTo>
                  <a:lnTo>
                    <a:pt x="89" y="44"/>
                  </a:lnTo>
                  <a:lnTo>
                    <a:pt x="89" y="55"/>
                  </a:lnTo>
                  <a:lnTo>
                    <a:pt x="92" y="59"/>
                  </a:lnTo>
                  <a:lnTo>
                    <a:pt x="92" y="48"/>
                  </a:lnTo>
                  <a:lnTo>
                    <a:pt x="96" y="41"/>
                  </a:lnTo>
                  <a:lnTo>
                    <a:pt x="99" y="37"/>
                  </a:lnTo>
                  <a:lnTo>
                    <a:pt x="99" y="15"/>
                  </a:lnTo>
                  <a:lnTo>
                    <a:pt x="102" y="11"/>
                  </a:lnTo>
                  <a:lnTo>
                    <a:pt x="102" y="0"/>
                  </a:lnTo>
                  <a:lnTo>
                    <a:pt x="106" y="15"/>
                  </a:lnTo>
                  <a:lnTo>
                    <a:pt x="106" y="11"/>
                  </a:lnTo>
                  <a:lnTo>
                    <a:pt x="109" y="0"/>
                  </a:lnTo>
                  <a:lnTo>
                    <a:pt x="113" y="11"/>
                  </a:lnTo>
                  <a:lnTo>
                    <a:pt x="113" y="26"/>
                  </a:lnTo>
                  <a:lnTo>
                    <a:pt x="116" y="41"/>
                  </a:lnTo>
                  <a:lnTo>
                    <a:pt x="116" y="52"/>
                  </a:lnTo>
                  <a:lnTo>
                    <a:pt x="120" y="37"/>
                  </a:lnTo>
                  <a:lnTo>
                    <a:pt x="120" y="26"/>
                  </a:lnTo>
                  <a:lnTo>
                    <a:pt x="123" y="26"/>
                  </a:lnTo>
                  <a:lnTo>
                    <a:pt x="123" y="41"/>
                  </a:lnTo>
                  <a:lnTo>
                    <a:pt x="126" y="44"/>
                  </a:lnTo>
                  <a:lnTo>
                    <a:pt x="126" y="63"/>
                  </a:lnTo>
                  <a:lnTo>
                    <a:pt x="130" y="78"/>
                  </a:lnTo>
                  <a:lnTo>
                    <a:pt x="130" y="70"/>
                  </a:lnTo>
                  <a:lnTo>
                    <a:pt x="133" y="70"/>
                  </a:lnTo>
                  <a:lnTo>
                    <a:pt x="137" y="78"/>
                  </a:lnTo>
                  <a:lnTo>
                    <a:pt x="137" y="74"/>
                  </a:lnTo>
                  <a:lnTo>
                    <a:pt x="144" y="70"/>
                  </a:lnTo>
                  <a:lnTo>
                    <a:pt x="144" y="74"/>
                  </a:lnTo>
                  <a:lnTo>
                    <a:pt x="147" y="74"/>
                  </a:lnTo>
                  <a:lnTo>
                    <a:pt x="147" y="81"/>
                  </a:lnTo>
                  <a:lnTo>
                    <a:pt x="150" y="85"/>
                  </a:lnTo>
                  <a:lnTo>
                    <a:pt x="150" y="111"/>
                  </a:lnTo>
                  <a:lnTo>
                    <a:pt x="154" y="100"/>
                  </a:lnTo>
                  <a:lnTo>
                    <a:pt x="154" y="103"/>
                  </a:lnTo>
                  <a:lnTo>
                    <a:pt x="157" y="96"/>
                  </a:lnTo>
                  <a:lnTo>
                    <a:pt x="157" y="103"/>
                  </a:lnTo>
                  <a:lnTo>
                    <a:pt x="161" y="118"/>
                  </a:lnTo>
                  <a:lnTo>
                    <a:pt x="161" y="111"/>
                  </a:lnTo>
                  <a:lnTo>
                    <a:pt x="164" y="100"/>
                  </a:lnTo>
                  <a:lnTo>
                    <a:pt x="164" y="107"/>
                  </a:lnTo>
                  <a:lnTo>
                    <a:pt x="167" y="107"/>
                  </a:lnTo>
                  <a:lnTo>
                    <a:pt x="167" y="118"/>
                  </a:lnTo>
                  <a:lnTo>
                    <a:pt x="171" y="144"/>
                  </a:lnTo>
                  <a:lnTo>
                    <a:pt x="171" y="151"/>
                  </a:lnTo>
                  <a:lnTo>
                    <a:pt x="174" y="126"/>
                  </a:lnTo>
                  <a:lnTo>
                    <a:pt x="174" y="129"/>
                  </a:lnTo>
                  <a:lnTo>
                    <a:pt x="181" y="129"/>
                  </a:lnTo>
                  <a:lnTo>
                    <a:pt x="181" y="126"/>
                  </a:lnTo>
                  <a:lnTo>
                    <a:pt x="185" y="114"/>
                  </a:lnTo>
                  <a:lnTo>
                    <a:pt x="185" y="107"/>
                  </a:lnTo>
                  <a:lnTo>
                    <a:pt x="188" y="92"/>
                  </a:lnTo>
                  <a:lnTo>
                    <a:pt x="188" y="81"/>
                  </a:lnTo>
                  <a:lnTo>
                    <a:pt x="191" y="96"/>
                  </a:lnTo>
                  <a:lnTo>
                    <a:pt x="195" y="100"/>
                  </a:lnTo>
                  <a:lnTo>
                    <a:pt x="195" y="89"/>
                  </a:lnTo>
                  <a:lnTo>
                    <a:pt x="198" y="85"/>
                  </a:lnTo>
                  <a:lnTo>
                    <a:pt x="202" y="78"/>
                  </a:lnTo>
                  <a:lnTo>
                    <a:pt x="202" y="96"/>
                  </a:lnTo>
                  <a:lnTo>
                    <a:pt x="205" y="92"/>
                  </a:lnTo>
                  <a:lnTo>
                    <a:pt x="208" y="96"/>
                  </a:lnTo>
                  <a:lnTo>
                    <a:pt x="208" y="107"/>
                  </a:lnTo>
                  <a:lnTo>
                    <a:pt x="212" y="103"/>
                  </a:lnTo>
                  <a:lnTo>
                    <a:pt x="212" y="78"/>
                  </a:lnTo>
                  <a:lnTo>
                    <a:pt x="215" y="63"/>
                  </a:lnTo>
                  <a:lnTo>
                    <a:pt x="215" y="59"/>
                  </a:lnTo>
                  <a:lnTo>
                    <a:pt x="219" y="63"/>
                  </a:lnTo>
                  <a:lnTo>
                    <a:pt x="219" y="74"/>
                  </a:lnTo>
                  <a:lnTo>
                    <a:pt x="222" y="85"/>
                  </a:lnTo>
                  <a:lnTo>
                    <a:pt x="226" y="85"/>
                  </a:lnTo>
                  <a:lnTo>
                    <a:pt x="226" y="103"/>
                  </a:lnTo>
                  <a:lnTo>
                    <a:pt x="229" y="103"/>
                  </a:lnTo>
                  <a:lnTo>
                    <a:pt x="229" y="118"/>
                  </a:lnTo>
                  <a:lnTo>
                    <a:pt x="232" y="111"/>
                  </a:lnTo>
                  <a:lnTo>
                    <a:pt x="236" y="100"/>
                  </a:lnTo>
                  <a:lnTo>
                    <a:pt x="236" y="96"/>
                  </a:lnTo>
                  <a:lnTo>
                    <a:pt x="243" y="85"/>
                  </a:lnTo>
                  <a:lnTo>
                    <a:pt x="243" y="81"/>
                  </a:lnTo>
                  <a:lnTo>
                    <a:pt x="246" y="63"/>
                  </a:lnTo>
                  <a:lnTo>
                    <a:pt x="246" y="9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0" name="Freeform 66"/>
            <p:cNvSpPr>
              <a:spLocks/>
            </p:cNvSpPr>
            <p:nvPr/>
          </p:nvSpPr>
          <p:spPr bwMode="auto">
            <a:xfrm>
              <a:off x="1944688" y="2900362"/>
              <a:ext cx="396875" cy="258763"/>
            </a:xfrm>
            <a:custGeom>
              <a:avLst/>
              <a:gdLst/>
              <a:ahLst/>
              <a:cxnLst>
                <a:cxn ang="0">
                  <a:pos x="3" y="22"/>
                </a:cxn>
                <a:cxn ang="0">
                  <a:pos x="10" y="26"/>
                </a:cxn>
                <a:cxn ang="0">
                  <a:pos x="14" y="22"/>
                </a:cxn>
                <a:cxn ang="0">
                  <a:pos x="21" y="37"/>
                </a:cxn>
                <a:cxn ang="0">
                  <a:pos x="24" y="22"/>
                </a:cxn>
                <a:cxn ang="0">
                  <a:pos x="31" y="22"/>
                </a:cxn>
                <a:cxn ang="0">
                  <a:pos x="38" y="41"/>
                </a:cxn>
                <a:cxn ang="0">
                  <a:pos x="44" y="41"/>
                </a:cxn>
                <a:cxn ang="0">
                  <a:pos x="51" y="41"/>
                </a:cxn>
                <a:cxn ang="0">
                  <a:pos x="58" y="41"/>
                </a:cxn>
                <a:cxn ang="0">
                  <a:pos x="62" y="52"/>
                </a:cxn>
                <a:cxn ang="0">
                  <a:pos x="68" y="56"/>
                </a:cxn>
                <a:cxn ang="0">
                  <a:pos x="75" y="41"/>
                </a:cxn>
                <a:cxn ang="0">
                  <a:pos x="82" y="48"/>
                </a:cxn>
                <a:cxn ang="0">
                  <a:pos x="89" y="70"/>
                </a:cxn>
                <a:cxn ang="0">
                  <a:pos x="92" y="59"/>
                </a:cxn>
                <a:cxn ang="0">
                  <a:pos x="99" y="70"/>
                </a:cxn>
                <a:cxn ang="0">
                  <a:pos x="106" y="70"/>
                </a:cxn>
                <a:cxn ang="0">
                  <a:pos x="113" y="59"/>
                </a:cxn>
                <a:cxn ang="0">
                  <a:pos x="116" y="74"/>
                </a:cxn>
                <a:cxn ang="0">
                  <a:pos x="123" y="56"/>
                </a:cxn>
                <a:cxn ang="0">
                  <a:pos x="130" y="59"/>
                </a:cxn>
                <a:cxn ang="0">
                  <a:pos x="137" y="74"/>
                </a:cxn>
                <a:cxn ang="0">
                  <a:pos x="140" y="59"/>
                </a:cxn>
                <a:cxn ang="0">
                  <a:pos x="147" y="107"/>
                </a:cxn>
                <a:cxn ang="0">
                  <a:pos x="150" y="70"/>
                </a:cxn>
                <a:cxn ang="0">
                  <a:pos x="157" y="89"/>
                </a:cxn>
                <a:cxn ang="0">
                  <a:pos x="161" y="104"/>
                </a:cxn>
                <a:cxn ang="0">
                  <a:pos x="168" y="59"/>
                </a:cxn>
                <a:cxn ang="0">
                  <a:pos x="171" y="82"/>
                </a:cxn>
                <a:cxn ang="0">
                  <a:pos x="178" y="52"/>
                </a:cxn>
                <a:cxn ang="0">
                  <a:pos x="181" y="30"/>
                </a:cxn>
                <a:cxn ang="0">
                  <a:pos x="188" y="34"/>
                </a:cxn>
                <a:cxn ang="0">
                  <a:pos x="195" y="74"/>
                </a:cxn>
                <a:cxn ang="0">
                  <a:pos x="202" y="82"/>
                </a:cxn>
                <a:cxn ang="0">
                  <a:pos x="209" y="82"/>
                </a:cxn>
                <a:cxn ang="0">
                  <a:pos x="215" y="100"/>
                </a:cxn>
                <a:cxn ang="0">
                  <a:pos x="226" y="100"/>
                </a:cxn>
                <a:cxn ang="0">
                  <a:pos x="229" y="115"/>
                </a:cxn>
                <a:cxn ang="0">
                  <a:pos x="236" y="144"/>
                </a:cxn>
                <a:cxn ang="0">
                  <a:pos x="239" y="152"/>
                </a:cxn>
                <a:cxn ang="0">
                  <a:pos x="246" y="133"/>
                </a:cxn>
              </a:cxnLst>
              <a:rect l="0" t="0" r="r" b="b"/>
              <a:pathLst>
                <a:path w="250" h="163">
                  <a:moveTo>
                    <a:pt x="0" y="0"/>
                  </a:moveTo>
                  <a:lnTo>
                    <a:pt x="3" y="15"/>
                  </a:lnTo>
                  <a:lnTo>
                    <a:pt x="3" y="22"/>
                  </a:lnTo>
                  <a:lnTo>
                    <a:pt x="7" y="15"/>
                  </a:lnTo>
                  <a:lnTo>
                    <a:pt x="7" y="4"/>
                  </a:lnTo>
                  <a:lnTo>
                    <a:pt x="10" y="26"/>
                  </a:lnTo>
                  <a:lnTo>
                    <a:pt x="10" y="19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7" y="26"/>
                  </a:lnTo>
                  <a:lnTo>
                    <a:pt x="17" y="34"/>
                  </a:lnTo>
                  <a:lnTo>
                    <a:pt x="21" y="37"/>
                  </a:lnTo>
                  <a:lnTo>
                    <a:pt x="21" y="26"/>
                  </a:lnTo>
                  <a:lnTo>
                    <a:pt x="24" y="34"/>
                  </a:lnTo>
                  <a:lnTo>
                    <a:pt x="24" y="22"/>
                  </a:lnTo>
                  <a:lnTo>
                    <a:pt x="27" y="19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4" y="22"/>
                  </a:lnTo>
                  <a:lnTo>
                    <a:pt x="38" y="34"/>
                  </a:lnTo>
                  <a:lnTo>
                    <a:pt x="38" y="41"/>
                  </a:lnTo>
                  <a:lnTo>
                    <a:pt x="41" y="41"/>
                  </a:lnTo>
                  <a:lnTo>
                    <a:pt x="44" y="34"/>
                  </a:lnTo>
                  <a:lnTo>
                    <a:pt x="44" y="41"/>
                  </a:lnTo>
                  <a:lnTo>
                    <a:pt x="48" y="48"/>
                  </a:lnTo>
                  <a:lnTo>
                    <a:pt x="51" y="52"/>
                  </a:lnTo>
                  <a:lnTo>
                    <a:pt x="51" y="41"/>
                  </a:lnTo>
                  <a:lnTo>
                    <a:pt x="55" y="41"/>
                  </a:lnTo>
                  <a:lnTo>
                    <a:pt x="55" y="56"/>
                  </a:lnTo>
                  <a:lnTo>
                    <a:pt x="58" y="41"/>
                  </a:lnTo>
                  <a:lnTo>
                    <a:pt x="58" y="56"/>
                  </a:lnTo>
                  <a:lnTo>
                    <a:pt x="62" y="59"/>
                  </a:lnTo>
                  <a:lnTo>
                    <a:pt x="62" y="52"/>
                  </a:lnTo>
                  <a:lnTo>
                    <a:pt x="65" y="45"/>
                  </a:lnTo>
                  <a:lnTo>
                    <a:pt x="65" y="56"/>
                  </a:lnTo>
                  <a:lnTo>
                    <a:pt x="68" y="56"/>
                  </a:lnTo>
                  <a:lnTo>
                    <a:pt x="72" y="63"/>
                  </a:lnTo>
                  <a:lnTo>
                    <a:pt x="75" y="59"/>
                  </a:lnTo>
                  <a:lnTo>
                    <a:pt x="75" y="41"/>
                  </a:lnTo>
                  <a:lnTo>
                    <a:pt x="79" y="48"/>
                  </a:lnTo>
                  <a:lnTo>
                    <a:pt x="79" y="45"/>
                  </a:lnTo>
                  <a:lnTo>
                    <a:pt x="82" y="48"/>
                  </a:lnTo>
                  <a:lnTo>
                    <a:pt x="82" y="63"/>
                  </a:lnTo>
                  <a:lnTo>
                    <a:pt x="86" y="74"/>
                  </a:lnTo>
                  <a:lnTo>
                    <a:pt x="89" y="70"/>
                  </a:lnTo>
                  <a:lnTo>
                    <a:pt x="89" y="63"/>
                  </a:lnTo>
                  <a:lnTo>
                    <a:pt x="92" y="52"/>
                  </a:lnTo>
                  <a:lnTo>
                    <a:pt x="92" y="59"/>
                  </a:lnTo>
                  <a:lnTo>
                    <a:pt x="96" y="63"/>
                  </a:lnTo>
                  <a:lnTo>
                    <a:pt x="96" y="67"/>
                  </a:lnTo>
                  <a:lnTo>
                    <a:pt x="99" y="70"/>
                  </a:lnTo>
                  <a:lnTo>
                    <a:pt x="103" y="74"/>
                  </a:lnTo>
                  <a:lnTo>
                    <a:pt x="106" y="78"/>
                  </a:lnTo>
                  <a:lnTo>
                    <a:pt x="106" y="70"/>
                  </a:lnTo>
                  <a:lnTo>
                    <a:pt x="109" y="70"/>
                  </a:lnTo>
                  <a:lnTo>
                    <a:pt x="109" y="59"/>
                  </a:lnTo>
                  <a:lnTo>
                    <a:pt x="113" y="59"/>
                  </a:lnTo>
                  <a:lnTo>
                    <a:pt x="113" y="70"/>
                  </a:lnTo>
                  <a:lnTo>
                    <a:pt x="116" y="59"/>
                  </a:lnTo>
                  <a:lnTo>
                    <a:pt x="116" y="74"/>
                  </a:lnTo>
                  <a:lnTo>
                    <a:pt x="120" y="56"/>
                  </a:lnTo>
                  <a:lnTo>
                    <a:pt x="120" y="63"/>
                  </a:lnTo>
                  <a:lnTo>
                    <a:pt x="123" y="56"/>
                  </a:lnTo>
                  <a:lnTo>
                    <a:pt x="127" y="48"/>
                  </a:lnTo>
                  <a:lnTo>
                    <a:pt x="127" y="52"/>
                  </a:lnTo>
                  <a:lnTo>
                    <a:pt x="130" y="59"/>
                  </a:lnTo>
                  <a:lnTo>
                    <a:pt x="133" y="59"/>
                  </a:lnTo>
                  <a:lnTo>
                    <a:pt x="133" y="67"/>
                  </a:lnTo>
                  <a:lnTo>
                    <a:pt x="137" y="74"/>
                  </a:lnTo>
                  <a:lnTo>
                    <a:pt x="137" y="70"/>
                  </a:lnTo>
                  <a:lnTo>
                    <a:pt x="140" y="63"/>
                  </a:lnTo>
                  <a:lnTo>
                    <a:pt x="140" y="59"/>
                  </a:lnTo>
                  <a:lnTo>
                    <a:pt x="144" y="78"/>
                  </a:lnTo>
                  <a:lnTo>
                    <a:pt x="144" y="93"/>
                  </a:lnTo>
                  <a:lnTo>
                    <a:pt x="147" y="107"/>
                  </a:lnTo>
                  <a:lnTo>
                    <a:pt x="147" y="96"/>
                  </a:lnTo>
                  <a:lnTo>
                    <a:pt x="150" y="78"/>
                  </a:lnTo>
                  <a:lnTo>
                    <a:pt x="150" y="70"/>
                  </a:lnTo>
                  <a:lnTo>
                    <a:pt x="154" y="74"/>
                  </a:lnTo>
                  <a:lnTo>
                    <a:pt x="154" y="78"/>
                  </a:lnTo>
                  <a:lnTo>
                    <a:pt x="157" y="89"/>
                  </a:lnTo>
                  <a:lnTo>
                    <a:pt x="157" y="111"/>
                  </a:lnTo>
                  <a:lnTo>
                    <a:pt x="161" y="118"/>
                  </a:lnTo>
                  <a:lnTo>
                    <a:pt x="161" y="104"/>
                  </a:lnTo>
                  <a:lnTo>
                    <a:pt x="164" y="96"/>
                  </a:lnTo>
                  <a:lnTo>
                    <a:pt x="164" y="82"/>
                  </a:lnTo>
                  <a:lnTo>
                    <a:pt x="168" y="59"/>
                  </a:lnTo>
                  <a:lnTo>
                    <a:pt x="168" y="52"/>
                  </a:lnTo>
                  <a:lnTo>
                    <a:pt x="171" y="67"/>
                  </a:lnTo>
                  <a:lnTo>
                    <a:pt x="171" y="82"/>
                  </a:lnTo>
                  <a:lnTo>
                    <a:pt x="174" y="67"/>
                  </a:lnTo>
                  <a:lnTo>
                    <a:pt x="174" y="59"/>
                  </a:lnTo>
                  <a:lnTo>
                    <a:pt x="178" y="52"/>
                  </a:lnTo>
                  <a:lnTo>
                    <a:pt x="178" y="41"/>
                  </a:lnTo>
                  <a:lnTo>
                    <a:pt x="181" y="37"/>
                  </a:lnTo>
                  <a:lnTo>
                    <a:pt x="181" y="30"/>
                  </a:lnTo>
                  <a:lnTo>
                    <a:pt x="185" y="15"/>
                  </a:lnTo>
                  <a:lnTo>
                    <a:pt x="185" y="22"/>
                  </a:lnTo>
                  <a:lnTo>
                    <a:pt x="188" y="34"/>
                  </a:lnTo>
                  <a:lnTo>
                    <a:pt x="191" y="41"/>
                  </a:lnTo>
                  <a:lnTo>
                    <a:pt x="191" y="48"/>
                  </a:lnTo>
                  <a:lnTo>
                    <a:pt x="195" y="74"/>
                  </a:lnTo>
                  <a:lnTo>
                    <a:pt x="198" y="78"/>
                  </a:lnTo>
                  <a:lnTo>
                    <a:pt x="198" y="89"/>
                  </a:lnTo>
                  <a:lnTo>
                    <a:pt x="202" y="82"/>
                  </a:lnTo>
                  <a:lnTo>
                    <a:pt x="202" y="85"/>
                  </a:lnTo>
                  <a:lnTo>
                    <a:pt x="209" y="89"/>
                  </a:lnTo>
                  <a:lnTo>
                    <a:pt x="209" y="82"/>
                  </a:lnTo>
                  <a:lnTo>
                    <a:pt x="212" y="82"/>
                  </a:lnTo>
                  <a:lnTo>
                    <a:pt x="212" y="100"/>
                  </a:lnTo>
                  <a:lnTo>
                    <a:pt x="215" y="100"/>
                  </a:lnTo>
                  <a:lnTo>
                    <a:pt x="219" y="100"/>
                  </a:lnTo>
                  <a:lnTo>
                    <a:pt x="222" y="96"/>
                  </a:lnTo>
                  <a:lnTo>
                    <a:pt x="226" y="100"/>
                  </a:lnTo>
                  <a:lnTo>
                    <a:pt x="226" y="104"/>
                  </a:lnTo>
                  <a:lnTo>
                    <a:pt x="229" y="122"/>
                  </a:lnTo>
                  <a:lnTo>
                    <a:pt x="229" y="115"/>
                  </a:lnTo>
                  <a:lnTo>
                    <a:pt x="232" y="126"/>
                  </a:lnTo>
                  <a:lnTo>
                    <a:pt x="232" y="137"/>
                  </a:lnTo>
                  <a:lnTo>
                    <a:pt x="236" y="144"/>
                  </a:lnTo>
                  <a:lnTo>
                    <a:pt x="236" y="163"/>
                  </a:lnTo>
                  <a:lnTo>
                    <a:pt x="239" y="155"/>
                  </a:lnTo>
                  <a:lnTo>
                    <a:pt x="239" y="152"/>
                  </a:lnTo>
                  <a:lnTo>
                    <a:pt x="243" y="141"/>
                  </a:lnTo>
                  <a:lnTo>
                    <a:pt x="243" y="137"/>
                  </a:lnTo>
                  <a:lnTo>
                    <a:pt x="246" y="133"/>
                  </a:lnTo>
                  <a:lnTo>
                    <a:pt x="246" y="155"/>
                  </a:lnTo>
                  <a:lnTo>
                    <a:pt x="250" y="15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1" name="Freeform 67"/>
            <p:cNvSpPr>
              <a:spLocks/>
            </p:cNvSpPr>
            <p:nvPr/>
          </p:nvSpPr>
          <p:spPr bwMode="auto">
            <a:xfrm>
              <a:off x="2341563" y="3076575"/>
              <a:ext cx="406400" cy="217488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6" y="96"/>
                </a:cxn>
                <a:cxn ang="0">
                  <a:pos x="13" y="107"/>
                </a:cxn>
                <a:cxn ang="0">
                  <a:pos x="17" y="137"/>
                </a:cxn>
                <a:cxn ang="0">
                  <a:pos x="24" y="107"/>
                </a:cxn>
                <a:cxn ang="0">
                  <a:pos x="27" y="92"/>
                </a:cxn>
                <a:cxn ang="0">
                  <a:pos x="34" y="85"/>
                </a:cxn>
                <a:cxn ang="0">
                  <a:pos x="41" y="74"/>
                </a:cxn>
                <a:cxn ang="0">
                  <a:pos x="44" y="70"/>
                </a:cxn>
                <a:cxn ang="0">
                  <a:pos x="51" y="92"/>
                </a:cxn>
                <a:cxn ang="0">
                  <a:pos x="58" y="74"/>
                </a:cxn>
                <a:cxn ang="0">
                  <a:pos x="65" y="78"/>
                </a:cxn>
                <a:cxn ang="0">
                  <a:pos x="68" y="30"/>
                </a:cxn>
                <a:cxn ang="0">
                  <a:pos x="75" y="55"/>
                </a:cxn>
                <a:cxn ang="0">
                  <a:pos x="78" y="33"/>
                </a:cxn>
                <a:cxn ang="0">
                  <a:pos x="85" y="33"/>
                </a:cxn>
                <a:cxn ang="0">
                  <a:pos x="92" y="7"/>
                </a:cxn>
                <a:cxn ang="0">
                  <a:pos x="95" y="19"/>
                </a:cxn>
                <a:cxn ang="0">
                  <a:pos x="102" y="0"/>
                </a:cxn>
                <a:cxn ang="0">
                  <a:pos x="109" y="22"/>
                </a:cxn>
                <a:cxn ang="0">
                  <a:pos x="116" y="67"/>
                </a:cxn>
                <a:cxn ang="0">
                  <a:pos x="119" y="55"/>
                </a:cxn>
                <a:cxn ang="0">
                  <a:pos x="126" y="48"/>
                </a:cxn>
                <a:cxn ang="0">
                  <a:pos x="136" y="63"/>
                </a:cxn>
                <a:cxn ang="0">
                  <a:pos x="143" y="52"/>
                </a:cxn>
                <a:cxn ang="0">
                  <a:pos x="150" y="63"/>
                </a:cxn>
                <a:cxn ang="0">
                  <a:pos x="153" y="67"/>
                </a:cxn>
                <a:cxn ang="0">
                  <a:pos x="160" y="81"/>
                </a:cxn>
                <a:cxn ang="0">
                  <a:pos x="164" y="63"/>
                </a:cxn>
                <a:cxn ang="0">
                  <a:pos x="174" y="52"/>
                </a:cxn>
                <a:cxn ang="0">
                  <a:pos x="184" y="78"/>
                </a:cxn>
                <a:cxn ang="0">
                  <a:pos x="188" y="111"/>
                </a:cxn>
                <a:cxn ang="0">
                  <a:pos x="194" y="126"/>
                </a:cxn>
                <a:cxn ang="0">
                  <a:pos x="198" y="126"/>
                </a:cxn>
                <a:cxn ang="0">
                  <a:pos x="205" y="111"/>
                </a:cxn>
                <a:cxn ang="0">
                  <a:pos x="208" y="74"/>
                </a:cxn>
                <a:cxn ang="0">
                  <a:pos x="215" y="81"/>
                </a:cxn>
                <a:cxn ang="0">
                  <a:pos x="222" y="63"/>
                </a:cxn>
                <a:cxn ang="0">
                  <a:pos x="229" y="89"/>
                </a:cxn>
                <a:cxn ang="0">
                  <a:pos x="239" y="100"/>
                </a:cxn>
                <a:cxn ang="0">
                  <a:pos x="246" y="78"/>
                </a:cxn>
                <a:cxn ang="0">
                  <a:pos x="253" y="81"/>
                </a:cxn>
              </a:cxnLst>
              <a:rect l="0" t="0" r="r" b="b"/>
              <a:pathLst>
                <a:path w="256" h="137">
                  <a:moveTo>
                    <a:pt x="0" y="48"/>
                  </a:moveTo>
                  <a:lnTo>
                    <a:pt x="0" y="37"/>
                  </a:lnTo>
                  <a:lnTo>
                    <a:pt x="3" y="67"/>
                  </a:lnTo>
                  <a:lnTo>
                    <a:pt x="3" y="74"/>
                  </a:lnTo>
                  <a:lnTo>
                    <a:pt x="6" y="78"/>
                  </a:lnTo>
                  <a:lnTo>
                    <a:pt x="6" y="96"/>
                  </a:lnTo>
                  <a:lnTo>
                    <a:pt x="10" y="81"/>
                  </a:lnTo>
                  <a:lnTo>
                    <a:pt x="10" y="96"/>
                  </a:lnTo>
                  <a:lnTo>
                    <a:pt x="13" y="107"/>
                  </a:lnTo>
                  <a:lnTo>
                    <a:pt x="13" y="111"/>
                  </a:lnTo>
                  <a:lnTo>
                    <a:pt x="17" y="122"/>
                  </a:lnTo>
                  <a:lnTo>
                    <a:pt x="17" y="137"/>
                  </a:lnTo>
                  <a:lnTo>
                    <a:pt x="20" y="122"/>
                  </a:lnTo>
                  <a:lnTo>
                    <a:pt x="20" y="118"/>
                  </a:lnTo>
                  <a:lnTo>
                    <a:pt x="24" y="107"/>
                  </a:lnTo>
                  <a:lnTo>
                    <a:pt x="24" y="115"/>
                  </a:lnTo>
                  <a:lnTo>
                    <a:pt x="27" y="96"/>
                  </a:lnTo>
                  <a:lnTo>
                    <a:pt x="27" y="92"/>
                  </a:lnTo>
                  <a:lnTo>
                    <a:pt x="30" y="81"/>
                  </a:lnTo>
                  <a:lnTo>
                    <a:pt x="30" y="89"/>
                  </a:lnTo>
                  <a:lnTo>
                    <a:pt x="34" y="85"/>
                  </a:lnTo>
                  <a:lnTo>
                    <a:pt x="37" y="92"/>
                  </a:lnTo>
                  <a:lnTo>
                    <a:pt x="37" y="81"/>
                  </a:lnTo>
                  <a:lnTo>
                    <a:pt x="41" y="74"/>
                  </a:lnTo>
                  <a:lnTo>
                    <a:pt x="41" y="70"/>
                  </a:lnTo>
                  <a:lnTo>
                    <a:pt x="44" y="63"/>
                  </a:lnTo>
                  <a:lnTo>
                    <a:pt x="44" y="70"/>
                  </a:lnTo>
                  <a:lnTo>
                    <a:pt x="47" y="74"/>
                  </a:lnTo>
                  <a:lnTo>
                    <a:pt x="51" y="78"/>
                  </a:lnTo>
                  <a:lnTo>
                    <a:pt x="51" y="92"/>
                  </a:lnTo>
                  <a:lnTo>
                    <a:pt x="54" y="85"/>
                  </a:lnTo>
                  <a:lnTo>
                    <a:pt x="54" y="78"/>
                  </a:lnTo>
                  <a:lnTo>
                    <a:pt x="58" y="74"/>
                  </a:lnTo>
                  <a:lnTo>
                    <a:pt x="61" y="78"/>
                  </a:lnTo>
                  <a:lnTo>
                    <a:pt x="61" y="70"/>
                  </a:lnTo>
                  <a:lnTo>
                    <a:pt x="65" y="78"/>
                  </a:lnTo>
                  <a:lnTo>
                    <a:pt x="65" y="67"/>
                  </a:lnTo>
                  <a:lnTo>
                    <a:pt x="68" y="48"/>
                  </a:lnTo>
                  <a:lnTo>
                    <a:pt x="68" y="30"/>
                  </a:lnTo>
                  <a:lnTo>
                    <a:pt x="71" y="33"/>
                  </a:lnTo>
                  <a:lnTo>
                    <a:pt x="71" y="44"/>
                  </a:lnTo>
                  <a:lnTo>
                    <a:pt x="75" y="55"/>
                  </a:lnTo>
                  <a:lnTo>
                    <a:pt x="75" y="48"/>
                  </a:lnTo>
                  <a:lnTo>
                    <a:pt x="78" y="37"/>
                  </a:lnTo>
                  <a:lnTo>
                    <a:pt x="78" y="33"/>
                  </a:lnTo>
                  <a:lnTo>
                    <a:pt x="82" y="41"/>
                  </a:lnTo>
                  <a:lnTo>
                    <a:pt x="82" y="52"/>
                  </a:lnTo>
                  <a:lnTo>
                    <a:pt x="85" y="33"/>
                  </a:lnTo>
                  <a:lnTo>
                    <a:pt x="88" y="33"/>
                  </a:lnTo>
                  <a:lnTo>
                    <a:pt x="88" y="11"/>
                  </a:lnTo>
                  <a:lnTo>
                    <a:pt x="92" y="7"/>
                  </a:lnTo>
                  <a:lnTo>
                    <a:pt x="92" y="19"/>
                  </a:lnTo>
                  <a:lnTo>
                    <a:pt x="95" y="30"/>
                  </a:lnTo>
                  <a:lnTo>
                    <a:pt x="95" y="19"/>
                  </a:lnTo>
                  <a:lnTo>
                    <a:pt x="99" y="19"/>
                  </a:lnTo>
                  <a:lnTo>
                    <a:pt x="102" y="19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26"/>
                  </a:lnTo>
                  <a:lnTo>
                    <a:pt x="109" y="22"/>
                  </a:lnTo>
                  <a:lnTo>
                    <a:pt x="112" y="37"/>
                  </a:lnTo>
                  <a:lnTo>
                    <a:pt x="112" y="52"/>
                  </a:lnTo>
                  <a:lnTo>
                    <a:pt x="116" y="67"/>
                  </a:lnTo>
                  <a:lnTo>
                    <a:pt x="116" y="74"/>
                  </a:lnTo>
                  <a:lnTo>
                    <a:pt x="123" y="55"/>
                  </a:lnTo>
                  <a:lnTo>
                    <a:pt x="119" y="55"/>
                  </a:lnTo>
                  <a:lnTo>
                    <a:pt x="123" y="55"/>
                  </a:lnTo>
                  <a:lnTo>
                    <a:pt x="126" y="67"/>
                  </a:lnTo>
                  <a:lnTo>
                    <a:pt x="126" y="48"/>
                  </a:lnTo>
                  <a:lnTo>
                    <a:pt x="129" y="44"/>
                  </a:lnTo>
                  <a:lnTo>
                    <a:pt x="136" y="59"/>
                  </a:lnTo>
                  <a:lnTo>
                    <a:pt x="136" y="63"/>
                  </a:lnTo>
                  <a:lnTo>
                    <a:pt x="140" y="67"/>
                  </a:lnTo>
                  <a:lnTo>
                    <a:pt x="140" y="59"/>
                  </a:lnTo>
                  <a:lnTo>
                    <a:pt x="143" y="52"/>
                  </a:lnTo>
                  <a:lnTo>
                    <a:pt x="143" y="67"/>
                  </a:lnTo>
                  <a:lnTo>
                    <a:pt x="147" y="55"/>
                  </a:lnTo>
                  <a:lnTo>
                    <a:pt x="150" y="63"/>
                  </a:lnTo>
                  <a:lnTo>
                    <a:pt x="150" y="70"/>
                  </a:lnTo>
                  <a:lnTo>
                    <a:pt x="153" y="78"/>
                  </a:lnTo>
                  <a:lnTo>
                    <a:pt x="153" y="67"/>
                  </a:lnTo>
                  <a:lnTo>
                    <a:pt x="157" y="63"/>
                  </a:lnTo>
                  <a:lnTo>
                    <a:pt x="157" y="74"/>
                  </a:lnTo>
                  <a:lnTo>
                    <a:pt x="160" y="81"/>
                  </a:lnTo>
                  <a:lnTo>
                    <a:pt x="160" y="74"/>
                  </a:lnTo>
                  <a:lnTo>
                    <a:pt x="164" y="74"/>
                  </a:lnTo>
                  <a:lnTo>
                    <a:pt x="164" y="63"/>
                  </a:lnTo>
                  <a:lnTo>
                    <a:pt x="167" y="52"/>
                  </a:lnTo>
                  <a:lnTo>
                    <a:pt x="171" y="55"/>
                  </a:lnTo>
                  <a:lnTo>
                    <a:pt x="174" y="52"/>
                  </a:lnTo>
                  <a:lnTo>
                    <a:pt x="177" y="41"/>
                  </a:lnTo>
                  <a:lnTo>
                    <a:pt x="181" y="48"/>
                  </a:lnTo>
                  <a:lnTo>
                    <a:pt x="184" y="78"/>
                  </a:lnTo>
                  <a:lnTo>
                    <a:pt x="184" y="111"/>
                  </a:lnTo>
                  <a:lnTo>
                    <a:pt x="188" y="107"/>
                  </a:lnTo>
                  <a:lnTo>
                    <a:pt x="188" y="111"/>
                  </a:lnTo>
                  <a:lnTo>
                    <a:pt x="191" y="107"/>
                  </a:lnTo>
                  <a:lnTo>
                    <a:pt x="191" y="118"/>
                  </a:lnTo>
                  <a:lnTo>
                    <a:pt x="194" y="126"/>
                  </a:lnTo>
                  <a:lnTo>
                    <a:pt x="194" y="118"/>
                  </a:lnTo>
                  <a:lnTo>
                    <a:pt x="198" y="107"/>
                  </a:lnTo>
                  <a:lnTo>
                    <a:pt x="198" y="126"/>
                  </a:lnTo>
                  <a:lnTo>
                    <a:pt x="201" y="137"/>
                  </a:lnTo>
                  <a:lnTo>
                    <a:pt x="201" y="126"/>
                  </a:lnTo>
                  <a:lnTo>
                    <a:pt x="205" y="111"/>
                  </a:lnTo>
                  <a:lnTo>
                    <a:pt x="205" y="89"/>
                  </a:lnTo>
                  <a:lnTo>
                    <a:pt x="208" y="85"/>
                  </a:lnTo>
                  <a:lnTo>
                    <a:pt x="208" y="74"/>
                  </a:lnTo>
                  <a:lnTo>
                    <a:pt x="212" y="70"/>
                  </a:lnTo>
                  <a:lnTo>
                    <a:pt x="215" y="67"/>
                  </a:lnTo>
                  <a:lnTo>
                    <a:pt x="215" y="81"/>
                  </a:lnTo>
                  <a:lnTo>
                    <a:pt x="218" y="74"/>
                  </a:lnTo>
                  <a:lnTo>
                    <a:pt x="222" y="70"/>
                  </a:lnTo>
                  <a:lnTo>
                    <a:pt x="222" y="63"/>
                  </a:lnTo>
                  <a:lnTo>
                    <a:pt x="225" y="59"/>
                  </a:lnTo>
                  <a:lnTo>
                    <a:pt x="225" y="81"/>
                  </a:lnTo>
                  <a:lnTo>
                    <a:pt x="229" y="89"/>
                  </a:lnTo>
                  <a:lnTo>
                    <a:pt x="232" y="81"/>
                  </a:lnTo>
                  <a:lnTo>
                    <a:pt x="235" y="92"/>
                  </a:lnTo>
                  <a:lnTo>
                    <a:pt x="239" y="100"/>
                  </a:lnTo>
                  <a:lnTo>
                    <a:pt x="242" y="85"/>
                  </a:lnTo>
                  <a:lnTo>
                    <a:pt x="242" y="78"/>
                  </a:lnTo>
                  <a:lnTo>
                    <a:pt x="246" y="78"/>
                  </a:lnTo>
                  <a:lnTo>
                    <a:pt x="246" y="70"/>
                  </a:lnTo>
                  <a:lnTo>
                    <a:pt x="249" y="74"/>
                  </a:lnTo>
                  <a:lnTo>
                    <a:pt x="253" y="81"/>
                  </a:lnTo>
                  <a:lnTo>
                    <a:pt x="253" y="92"/>
                  </a:lnTo>
                  <a:lnTo>
                    <a:pt x="256" y="9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2" name="Freeform 68"/>
            <p:cNvSpPr>
              <a:spLocks/>
            </p:cNvSpPr>
            <p:nvPr/>
          </p:nvSpPr>
          <p:spPr bwMode="auto">
            <a:xfrm>
              <a:off x="2747963" y="2930525"/>
              <a:ext cx="401638" cy="350838"/>
            </a:xfrm>
            <a:custGeom>
              <a:avLst/>
              <a:gdLst/>
              <a:ahLst/>
              <a:cxnLst>
                <a:cxn ang="0">
                  <a:pos x="3" y="199"/>
                </a:cxn>
                <a:cxn ang="0">
                  <a:pos x="10" y="221"/>
                </a:cxn>
                <a:cxn ang="0">
                  <a:pos x="14" y="184"/>
                </a:cxn>
                <a:cxn ang="0">
                  <a:pos x="24" y="188"/>
                </a:cxn>
                <a:cxn ang="0">
                  <a:pos x="31" y="159"/>
                </a:cxn>
                <a:cxn ang="0">
                  <a:pos x="34" y="173"/>
                </a:cxn>
                <a:cxn ang="0">
                  <a:pos x="41" y="177"/>
                </a:cxn>
                <a:cxn ang="0">
                  <a:pos x="44" y="170"/>
                </a:cxn>
                <a:cxn ang="0">
                  <a:pos x="51" y="155"/>
                </a:cxn>
                <a:cxn ang="0">
                  <a:pos x="58" y="170"/>
                </a:cxn>
                <a:cxn ang="0">
                  <a:pos x="61" y="170"/>
                </a:cxn>
                <a:cxn ang="0">
                  <a:pos x="68" y="173"/>
                </a:cxn>
                <a:cxn ang="0">
                  <a:pos x="75" y="144"/>
                </a:cxn>
                <a:cxn ang="0">
                  <a:pos x="85" y="103"/>
                </a:cxn>
                <a:cxn ang="0">
                  <a:pos x="89" y="74"/>
                </a:cxn>
                <a:cxn ang="0">
                  <a:pos x="96" y="59"/>
                </a:cxn>
                <a:cxn ang="0">
                  <a:pos x="99" y="26"/>
                </a:cxn>
                <a:cxn ang="0">
                  <a:pos x="106" y="0"/>
                </a:cxn>
                <a:cxn ang="0">
                  <a:pos x="113" y="7"/>
                </a:cxn>
                <a:cxn ang="0">
                  <a:pos x="120" y="3"/>
                </a:cxn>
                <a:cxn ang="0">
                  <a:pos x="123" y="29"/>
                </a:cxn>
                <a:cxn ang="0">
                  <a:pos x="130" y="37"/>
                </a:cxn>
                <a:cxn ang="0">
                  <a:pos x="137" y="70"/>
                </a:cxn>
                <a:cxn ang="0">
                  <a:pos x="140" y="81"/>
                </a:cxn>
                <a:cxn ang="0">
                  <a:pos x="147" y="70"/>
                </a:cxn>
                <a:cxn ang="0">
                  <a:pos x="150" y="55"/>
                </a:cxn>
                <a:cxn ang="0">
                  <a:pos x="157" y="51"/>
                </a:cxn>
                <a:cxn ang="0">
                  <a:pos x="167" y="22"/>
                </a:cxn>
                <a:cxn ang="0">
                  <a:pos x="174" y="55"/>
                </a:cxn>
                <a:cxn ang="0">
                  <a:pos x="181" y="40"/>
                </a:cxn>
                <a:cxn ang="0">
                  <a:pos x="185" y="48"/>
                </a:cxn>
                <a:cxn ang="0">
                  <a:pos x="191" y="44"/>
                </a:cxn>
                <a:cxn ang="0">
                  <a:pos x="198" y="55"/>
                </a:cxn>
                <a:cxn ang="0">
                  <a:pos x="205" y="107"/>
                </a:cxn>
                <a:cxn ang="0">
                  <a:pos x="212" y="99"/>
                </a:cxn>
                <a:cxn ang="0">
                  <a:pos x="215" y="103"/>
                </a:cxn>
                <a:cxn ang="0">
                  <a:pos x="222" y="88"/>
                </a:cxn>
                <a:cxn ang="0">
                  <a:pos x="229" y="77"/>
                </a:cxn>
                <a:cxn ang="0">
                  <a:pos x="232" y="63"/>
                </a:cxn>
                <a:cxn ang="0">
                  <a:pos x="239" y="59"/>
                </a:cxn>
                <a:cxn ang="0">
                  <a:pos x="243" y="88"/>
                </a:cxn>
                <a:cxn ang="0">
                  <a:pos x="250" y="111"/>
                </a:cxn>
              </a:cxnLst>
              <a:rect l="0" t="0" r="r" b="b"/>
              <a:pathLst>
                <a:path w="253" h="221">
                  <a:moveTo>
                    <a:pt x="0" y="188"/>
                  </a:moveTo>
                  <a:lnTo>
                    <a:pt x="0" y="181"/>
                  </a:lnTo>
                  <a:lnTo>
                    <a:pt x="3" y="199"/>
                  </a:lnTo>
                  <a:lnTo>
                    <a:pt x="3" y="192"/>
                  </a:lnTo>
                  <a:lnTo>
                    <a:pt x="7" y="218"/>
                  </a:lnTo>
                  <a:lnTo>
                    <a:pt x="10" y="221"/>
                  </a:lnTo>
                  <a:lnTo>
                    <a:pt x="10" y="210"/>
                  </a:lnTo>
                  <a:lnTo>
                    <a:pt x="14" y="210"/>
                  </a:lnTo>
                  <a:lnTo>
                    <a:pt x="14" y="184"/>
                  </a:lnTo>
                  <a:lnTo>
                    <a:pt x="17" y="181"/>
                  </a:lnTo>
                  <a:lnTo>
                    <a:pt x="20" y="177"/>
                  </a:lnTo>
                  <a:lnTo>
                    <a:pt x="24" y="188"/>
                  </a:lnTo>
                  <a:lnTo>
                    <a:pt x="27" y="192"/>
                  </a:lnTo>
                  <a:lnTo>
                    <a:pt x="27" y="170"/>
                  </a:lnTo>
                  <a:lnTo>
                    <a:pt x="31" y="159"/>
                  </a:lnTo>
                  <a:lnTo>
                    <a:pt x="31" y="162"/>
                  </a:lnTo>
                  <a:lnTo>
                    <a:pt x="34" y="155"/>
                  </a:lnTo>
                  <a:lnTo>
                    <a:pt x="34" y="173"/>
                  </a:lnTo>
                  <a:lnTo>
                    <a:pt x="38" y="162"/>
                  </a:lnTo>
                  <a:lnTo>
                    <a:pt x="38" y="166"/>
                  </a:lnTo>
                  <a:lnTo>
                    <a:pt x="41" y="177"/>
                  </a:lnTo>
                  <a:lnTo>
                    <a:pt x="41" y="162"/>
                  </a:lnTo>
                  <a:lnTo>
                    <a:pt x="44" y="162"/>
                  </a:lnTo>
                  <a:lnTo>
                    <a:pt x="44" y="170"/>
                  </a:lnTo>
                  <a:lnTo>
                    <a:pt x="48" y="159"/>
                  </a:lnTo>
                  <a:lnTo>
                    <a:pt x="48" y="151"/>
                  </a:lnTo>
                  <a:lnTo>
                    <a:pt x="51" y="155"/>
                  </a:lnTo>
                  <a:lnTo>
                    <a:pt x="51" y="147"/>
                  </a:lnTo>
                  <a:lnTo>
                    <a:pt x="55" y="155"/>
                  </a:lnTo>
                  <a:lnTo>
                    <a:pt x="58" y="170"/>
                  </a:lnTo>
                  <a:lnTo>
                    <a:pt x="58" y="177"/>
                  </a:lnTo>
                  <a:lnTo>
                    <a:pt x="61" y="177"/>
                  </a:lnTo>
                  <a:lnTo>
                    <a:pt x="61" y="170"/>
                  </a:lnTo>
                  <a:lnTo>
                    <a:pt x="65" y="166"/>
                  </a:lnTo>
                  <a:lnTo>
                    <a:pt x="68" y="166"/>
                  </a:lnTo>
                  <a:lnTo>
                    <a:pt x="68" y="173"/>
                  </a:lnTo>
                  <a:lnTo>
                    <a:pt x="72" y="162"/>
                  </a:lnTo>
                  <a:lnTo>
                    <a:pt x="75" y="147"/>
                  </a:lnTo>
                  <a:lnTo>
                    <a:pt x="75" y="144"/>
                  </a:lnTo>
                  <a:lnTo>
                    <a:pt x="79" y="125"/>
                  </a:lnTo>
                  <a:lnTo>
                    <a:pt x="82" y="111"/>
                  </a:lnTo>
                  <a:lnTo>
                    <a:pt x="85" y="103"/>
                  </a:lnTo>
                  <a:lnTo>
                    <a:pt x="85" y="88"/>
                  </a:lnTo>
                  <a:lnTo>
                    <a:pt x="89" y="81"/>
                  </a:lnTo>
                  <a:lnTo>
                    <a:pt x="89" y="74"/>
                  </a:lnTo>
                  <a:lnTo>
                    <a:pt x="92" y="59"/>
                  </a:lnTo>
                  <a:lnTo>
                    <a:pt x="92" y="66"/>
                  </a:lnTo>
                  <a:lnTo>
                    <a:pt x="96" y="59"/>
                  </a:lnTo>
                  <a:lnTo>
                    <a:pt x="96" y="55"/>
                  </a:lnTo>
                  <a:lnTo>
                    <a:pt x="99" y="44"/>
                  </a:lnTo>
                  <a:lnTo>
                    <a:pt x="99" y="26"/>
                  </a:lnTo>
                  <a:lnTo>
                    <a:pt x="103" y="26"/>
                  </a:lnTo>
                  <a:lnTo>
                    <a:pt x="103" y="15"/>
                  </a:lnTo>
                  <a:lnTo>
                    <a:pt x="106" y="0"/>
                  </a:lnTo>
                  <a:lnTo>
                    <a:pt x="109" y="15"/>
                  </a:lnTo>
                  <a:lnTo>
                    <a:pt x="109" y="7"/>
                  </a:lnTo>
                  <a:lnTo>
                    <a:pt x="113" y="7"/>
                  </a:lnTo>
                  <a:lnTo>
                    <a:pt x="113" y="22"/>
                  </a:lnTo>
                  <a:lnTo>
                    <a:pt x="116" y="18"/>
                  </a:lnTo>
                  <a:lnTo>
                    <a:pt x="120" y="3"/>
                  </a:lnTo>
                  <a:lnTo>
                    <a:pt x="120" y="15"/>
                  </a:lnTo>
                  <a:lnTo>
                    <a:pt x="123" y="11"/>
                  </a:lnTo>
                  <a:lnTo>
                    <a:pt x="123" y="29"/>
                  </a:lnTo>
                  <a:lnTo>
                    <a:pt x="126" y="22"/>
                  </a:lnTo>
                  <a:lnTo>
                    <a:pt x="130" y="26"/>
                  </a:lnTo>
                  <a:lnTo>
                    <a:pt x="130" y="37"/>
                  </a:lnTo>
                  <a:lnTo>
                    <a:pt x="133" y="51"/>
                  </a:lnTo>
                  <a:lnTo>
                    <a:pt x="133" y="48"/>
                  </a:lnTo>
                  <a:lnTo>
                    <a:pt x="137" y="70"/>
                  </a:lnTo>
                  <a:lnTo>
                    <a:pt x="137" y="59"/>
                  </a:lnTo>
                  <a:lnTo>
                    <a:pt x="140" y="70"/>
                  </a:lnTo>
                  <a:lnTo>
                    <a:pt x="140" y="81"/>
                  </a:lnTo>
                  <a:lnTo>
                    <a:pt x="144" y="70"/>
                  </a:lnTo>
                  <a:lnTo>
                    <a:pt x="144" y="59"/>
                  </a:lnTo>
                  <a:lnTo>
                    <a:pt x="147" y="70"/>
                  </a:lnTo>
                  <a:lnTo>
                    <a:pt x="147" y="63"/>
                  </a:lnTo>
                  <a:lnTo>
                    <a:pt x="150" y="70"/>
                  </a:lnTo>
                  <a:lnTo>
                    <a:pt x="150" y="55"/>
                  </a:lnTo>
                  <a:lnTo>
                    <a:pt x="154" y="48"/>
                  </a:lnTo>
                  <a:lnTo>
                    <a:pt x="154" y="55"/>
                  </a:lnTo>
                  <a:lnTo>
                    <a:pt x="157" y="51"/>
                  </a:lnTo>
                  <a:lnTo>
                    <a:pt x="161" y="40"/>
                  </a:lnTo>
                  <a:lnTo>
                    <a:pt x="164" y="37"/>
                  </a:lnTo>
                  <a:lnTo>
                    <a:pt x="167" y="22"/>
                  </a:lnTo>
                  <a:lnTo>
                    <a:pt x="171" y="29"/>
                  </a:lnTo>
                  <a:lnTo>
                    <a:pt x="171" y="40"/>
                  </a:lnTo>
                  <a:lnTo>
                    <a:pt x="174" y="55"/>
                  </a:lnTo>
                  <a:lnTo>
                    <a:pt x="174" y="44"/>
                  </a:lnTo>
                  <a:lnTo>
                    <a:pt x="178" y="48"/>
                  </a:lnTo>
                  <a:lnTo>
                    <a:pt x="181" y="40"/>
                  </a:lnTo>
                  <a:lnTo>
                    <a:pt x="181" y="37"/>
                  </a:lnTo>
                  <a:lnTo>
                    <a:pt x="185" y="51"/>
                  </a:lnTo>
                  <a:lnTo>
                    <a:pt x="185" y="48"/>
                  </a:lnTo>
                  <a:lnTo>
                    <a:pt x="191" y="33"/>
                  </a:lnTo>
                  <a:lnTo>
                    <a:pt x="188" y="33"/>
                  </a:lnTo>
                  <a:lnTo>
                    <a:pt x="191" y="44"/>
                  </a:lnTo>
                  <a:lnTo>
                    <a:pt x="195" y="37"/>
                  </a:lnTo>
                  <a:lnTo>
                    <a:pt x="195" y="51"/>
                  </a:lnTo>
                  <a:lnTo>
                    <a:pt x="198" y="55"/>
                  </a:lnTo>
                  <a:lnTo>
                    <a:pt x="198" y="66"/>
                  </a:lnTo>
                  <a:lnTo>
                    <a:pt x="202" y="92"/>
                  </a:lnTo>
                  <a:lnTo>
                    <a:pt x="205" y="107"/>
                  </a:lnTo>
                  <a:lnTo>
                    <a:pt x="208" y="88"/>
                  </a:lnTo>
                  <a:lnTo>
                    <a:pt x="208" y="103"/>
                  </a:lnTo>
                  <a:lnTo>
                    <a:pt x="212" y="99"/>
                  </a:lnTo>
                  <a:lnTo>
                    <a:pt x="212" y="103"/>
                  </a:lnTo>
                  <a:lnTo>
                    <a:pt x="215" y="114"/>
                  </a:lnTo>
                  <a:lnTo>
                    <a:pt x="215" y="103"/>
                  </a:lnTo>
                  <a:lnTo>
                    <a:pt x="219" y="85"/>
                  </a:lnTo>
                  <a:lnTo>
                    <a:pt x="219" y="92"/>
                  </a:lnTo>
                  <a:lnTo>
                    <a:pt x="222" y="88"/>
                  </a:lnTo>
                  <a:lnTo>
                    <a:pt x="222" y="92"/>
                  </a:lnTo>
                  <a:lnTo>
                    <a:pt x="226" y="81"/>
                  </a:lnTo>
                  <a:lnTo>
                    <a:pt x="229" y="77"/>
                  </a:lnTo>
                  <a:lnTo>
                    <a:pt x="229" y="66"/>
                  </a:lnTo>
                  <a:lnTo>
                    <a:pt x="232" y="55"/>
                  </a:lnTo>
                  <a:lnTo>
                    <a:pt x="232" y="63"/>
                  </a:lnTo>
                  <a:lnTo>
                    <a:pt x="236" y="74"/>
                  </a:lnTo>
                  <a:lnTo>
                    <a:pt x="236" y="59"/>
                  </a:lnTo>
                  <a:lnTo>
                    <a:pt x="239" y="59"/>
                  </a:lnTo>
                  <a:lnTo>
                    <a:pt x="239" y="81"/>
                  </a:lnTo>
                  <a:lnTo>
                    <a:pt x="243" y="85"/>
                  </a:lnTo>
                  <a:lnTo>
                    <a:pt x="243" y="88"/>
                  </a:lnTo>
                  <a:lnTo>
                    <a:pt x="246" y="85"/>
                  </a:lnTo>
                  <a:lnTo>
                    <a:pt x="246" y="92"/>
                  </a:lnTo>
                  <a:lnTo>
                    <a:pt x="250" y="111"/>
                  </a:lnTo>
                  <a:lnTo>
                    <a:pt x="253" y="99"/>
                  </a:lnTo>
                  <a:lnTo>
                    <a:pt x="253" y="8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3" name="Freeform 69"/>
            <p:cNvSpPr>
              <a:spLocks/>
            </p:cNvSpPr>
            <p:nvPr/>
          </p:nvSpPr>
          <p:spPr bwMode="auto">
            <a:xfrm>
              <a:off x="3149600" y="2924175"/>
              <a:ext cx="390525" cy="169863"/>
            </a:xfrm>
            <a:custGeom>
              <a:avLst/>
              <a:gdLst/>
              <a:ahLst/>
              <a:cxnLst>
                <a:cxn ang="0">
                  <a:pos x="7" y="67"/>
                </a:cxn>
                <a:cxn ang="0">
                  <a:pos x="10" y="52"/>
                </a:cxn>
                <a:cxn ang="0">
                  <a:pos x="17" y="78"/>
                </a:cxn>
                <a:cxn ang="0">
                  <a:pos x="24" y="89"/>
                </a:cxn>
                <a:cxn ang="0">
                  <a:pos x="27" y="59"/>
                </a:cxn>
                <a:cxn ang="0">
                  <a:pos x="34" y="52"/>
                </a:cxn>
                <a:cxn ang="0">
                  <a:pos x="38" y="55"/>
                </a:cxn>
                <a:cxn ang="0">
                  <a:pos x="44" y="78"/>
                </a:cxn>
                <a:cxn ang="0">
                  <a:pos x="48" y="67"/>
                </a:cxn>
                <a:cxn ang="0">
                  <a:pos x="55" y="63"/>
                </a:cxn>
                <a:cxn ang="0">
                  <a:pos x="58" y="74"/>
                </a:cxn>
                <a:cxn ang="0">
                  <a:pos x="65" y="74"/>
                </a:cxn>
                <a:cxn ang="0">
                  <a:pos x="68" y="92"/>
                </a:cxn>
                <a:cxn ang="0">
                  <a:pos x="79" y="67"/>
                </a:cxn>
                <a:cxn ang="0">
                  <a:pos x="85" y="107"/>
                </a:cxn>
                <a:cxn ang="0">
                  <a:pos x="92" y="107"/>
                </a:cxn>
                <a:cxn ang="0">
                  <a:pos x="99" y="107"/>
                </a:cxn>
                <a:cxn ang="0">
                  <a:pos x="102" y="81"/>
                </a:cxn>
                <a:cxn ang="0">
                  <a:pos x="109" y="67"/>
                </a:cxn>
                <a:cxn ang="0">
                  <a:pos x="116" y="89"/>
                </a:cxn>
                <a:cxn ang="0">
                  <a:pos x="120" y="89"/>
                </a:cxn>
                <a:cxn ang="0">
                  <a:pos x="126" y="55"/>
                </a:cxn>
                <a:cxn ang="0">
                  <a:pos x="130" y="44"/>
                </a:cxn>
                <a:cxn ang="0">
                  <a:pos x="137" y="55"/>
                </a:cxn>
                <a:cxn ang="0">
                  <a:pos x="140" y="70"/>
                </a:cxn>
                <a:cxn ang="0">
                  <a:pos x="150" y="59"/>
                </a:cxn>
                <a:cxn ang="0">
                  <a:pos x="154" y="55"/>
                </a:cxn>
                <a:cxn ang="0">
                  <a:pos x="161" y="33"/>
                </a:cxn>
                <a:cxn ang="0">
                  <a:pos x="167" y="22"/>
                </a:cxn>
                <a:cxn ang="0">
                  <a:pos x="171" y="15"/>
                </a:cxn>
                <a:cxn ang="0">
                  <a:pos x="178" y="15"/>
                </a:cxn>
                <a:cxn ang="0">
                  <a:pos x="185" y="22"/>
                </a:cxn>
                <a:cxn ang="0">
                  <a:pos x="191" y="26"/>
                </a:cxn>
                <a:cxn ang="0">
                  <a:pos x="195" y="33"/>
                </a:cxn>
                <a:cxn ang="0">
                  <a:pos x="205" y="55"/>
                </a:cxn>
                <a:cxn ang="0">
                  <a:pos x="208" y="44"/>
                </a:cxn>
                <a:cxn ang="0">
                  <a:pos x="215" y="30"/>
                </a:cxn>
                <a:cxn ang="0">
                  <a:pos x="219" y="15"/>
                </a:cxn>
                <a:cxn ang="0">
                  <a:pos x="226" y="26"/>
                </a:cxn>
                <a:cxn ang="0">
                  <a:pos x="232" y="37"/>
                </a:cxn>
                <a:cxn ang="0">
                  <a:pos x="236" y="48"/>
                </a:cxn>
                <a:cxn ang="0">
                  <a:pos x="243" y="55"/>
                </a:cxn>
              </a:cxnLst>
              <a:rect l="0" t="0" r="r" b="b"/>
              <a:pathLst>
                <a:path w="246" h="107">
                  <a:moveTo>
                    <a:pt x="0" y="92"/>
                  </a:moveTo>
                  <a:lnTo>
                    <a:pt x="3" y="70"/>
                  </a:lnTo>
                  <a:lnTo>
                    <a:pt x="7" y="67"/>
                  </a:lnTo>
                  <a:lnTo>
                    <a:pt x="7" y="70"/>
                  </a:lnTo>
                  <a:lnTo>
                    <a:pt x="10" y="59"/>
                  </a:lnTo>
                  <a:lnTo>
                    <a:pt x="10" y="52"/>
                  </a:lnTo>
                  <a:lnTo>
                    <a:pt x="14" y="55"/>
                  </a:lnTo>
                  <a:lnTo>
                    <a:pt x="17" y="70"/>
                  </a:lnTo>
                  <a:lnTo>
                    <a:pt x="17" y="78"/>
                  </a:lnTo>
                  <a:lnTo>
                    <a:pt x="20" y="70"/>
                  </a:lnTo>
                  <a:lnTo>
                    <a:pt x="20" y="89"/>
                  </a:lnTo>
                  <a:lnTo>
                    <a:pt x="24" y="89"/>
                  </a:lnTo>
                  <a:lnTo>
                    <a:pt x="24" y="70"/>
                  </a:lnTo>
                  <a:lnTo>
                    <a:pt x="27" y="63"/>
                  </a:lnTo>
                  <a:lnTo>
                    <a:pt x="27" y="59"/>
                  </a:lnTo>
                  <a:lnTo>
                    <a:pt x="31" y="52"/>
                  </a:lnTo>
                  <a:lnTo>
                    <a:pt x="31" y="48"/>
                  </a:lnTo>
                  <a:lnTo>
                    <a:pt x="34" y="52"/>
                  </a:lnTo>
                  <a:lnTo>
                    <a:pt x="34" y="67"/>
                  </a:lnTo>
                  <a:lnTo>
                    <a:pt x="38" y="70"/>
                  </a:lnTo>
                  <a:lnTo>
                    <a:pt x="38" y="55"/>
                  </a:lnTo>
                  <a:lnTo>
                    <a:pt x="41" y="55"/>
                  </a:lnTo>
                  <a:lnTo>
                    <a:pt x="41" y="70"/>
                  </a:lnTo>
                  <a:lnTo>
                    <a:pt x="44" y="78"/>
                  </a:lnTo>
                  <a:lnTo>
                    <a:pt x="44" y="89"/>
                  </a:lnTo>
                  <a:lnTo>
                    <a:pt x="48" y="63"/>
                  </a:lnTo>
                  <a:lnTo>
                    <a:pt x="48" y="67"/>
                  </a:lnTo>
                  <a:lnTo>
                    <a:pt x="51" y="52"/>
                  </a:lnTo>
                  <a:lnTo>
                    <a:pt x="51" y="63"/>
                  </a:lnTo>
                  <a:lnTo>
                    <a:pt x="55" y="63"/>
                  </a:lnTo>
                  <a:lnTo>
                    <a:pt x="55" y="74"/>
                  </a:lnTo>
                  <a:lnTo>
                    <a:pt x="58" y="67"/>
                  </a:lnTo>
                  <a:lnTo>
                    <a:pt x="58" y="74"/>
                  </a:lnTo>
                  <a:lnTo>
                    <a:pt x="61" y="81"/>
                  </a:lnTo>
                  <a:lnTo>
                    <a:pt x="61" y="70"/>
                  </a:lnTo>
                  <a:lnTo>
                    <a:pt x="65" y="74"/>
                  </a:lnTo>
                  <a:lnTo>
                    <a:pt x="65" y="85"/>
                  </a:lnTo>
                  <a:lnTo>
                    <a:pt x="68" y="85"/>
                  </a:lnTo>
                  <a:lnTo>
                    <a:pt x="68" y="92"/>
                  </a:lnTo>
                  <a:lnTo>
                    <a:pt x="75" y="78"/>
                  </a:lnTo>
                  <a:lnTo>
                    <a:pt x="75" y="92"/>
                  </a:lnTo>
                  <a:lnTo>
                    <a:pt x="79" y="67"/>
                  </a:lnTo>
                  <a:lnTo>
                    <a:pt x="82" y="74"/>
                  </a:lnTo>
                  <a:lnTo>
                    <a:pt x="82" y="100"/>
                  </a:lnTo>
                  <a:lnTo>
                    <a:pt x="85" y="107"/>
                  </a:lnTo>
                  <a:lnTo>
                    <a:pt x="89" y="100"/>
                  </a:lnTo>
                  <a:lnTo>
                    <a:pt x="92" y="89"/>
                  </a:lnTo>
                  <a:lnTo>
                    <a:pt x="92" y="107"/>
                  </a:lnTo>
                  <a:lnTo>
                    <a:pt x="96" y="100"/>
                  </a:lnTo>
                  <a:lnTo>
                    <a:pt x="96" y="107"/>
                  </a:lnTo>
                  <a:lnTo>
                    <a:pt x="99" y="107"/>
                  </a:lnTo>
                  <a:lnTo>
                    <a:pt x="99" y="92"/>
                  </a:lnTo>
                  <a:lnTo>
                    <a:pt x="102" y="85"/>
                  </a:lnTo>
                  <a:lnTo>
                    <a:pt x="102" y="81"/>
                  </a:lnTo>
                  <a:lnTo>
                    <a:pt x="106" y="74"/>
                  </a:lnTo>
                  <a:lnTo>
                    <a:pt x="109" y="59"/>
                  </a:lnTo>
                  <a:lnTo>
                    <a:pt x="109" y="67"/>
                  </a:lnTo>
                  <a:lnTo>
                    <a:pt x="113" y="81"/>
                  </a:lnTo>
                  <a:lnTo>
                    <a:pt x="113" y="78"/>
                  </a:lnTo>
                  <a:lnTo>
                    <a:pt x="116" y="89"/>
                  </a:lnTo>
                  <a:lnTo>
                    <a:pt x="116" y="92"/>
                  </a:lnTo>
                  <a:lnTo>
                    <a:pt x="120" y="96"/>
                  </a:lnTo>
                  <a:lnTo>
                    <a:pt x="120" y="89"/>
                  </a:lnTo>
                  <a:lnTo>
                    <a:pt x="123" y="78"/>
                  </a:lnTo>
                  <a:lnTo>
                    <a:pt x="123" y="67"/>
                  </a:lnTo>
                  <a:lnTo>
                    <a:pt x="126" y="55"/>
                  </a:lnTo>
                  <a:lnTo>
                    <a:pt x="126" y="37"/>
                  </a:lnTo>
                  <a:lnTo>
                    <a:pt x="130" y="52"/>
                  </a:lnTo>
                  <a:lnTo>
                    <a:pt x="130" y="44"/>
                  </a:lnTo>
                  <a:lnTo>
                    <a:pt x="133" y="44"/>
                  </a:lnTo>
                  <a:lnTo>
                    <a:pt x="133" y="67"/>
                  </a:lnTo>
                  <a:lnTo>
                    <a:pt x="137" y="55"/>
                  </a:lnTo>
                  <a:lnTo>
                    <a:pt x="137" y="59"/>
                  </a:lnTo>
                  <a:lnTo>
                    <a:pt x="140" y="63"/>
                  </a:lnTo>
                  <a:lnTo>
                    <a:pt x="140" y="70"/>
                  </a:lnTo>
                  <a:lnTo>
                    <a:pt x="143" y="78"/>
                  </a:lnTo>
                  <a:lnTo>
                    <a:pt x="143" y="81"/>
                  </a:lnTo>
                  <a:lnTo>
                    <a:pt x="150" y="59"/>
                  </a:lnTo>
                  <a:lnTo>
                    <a:pt x="147" y="59"/>
                  </a:lnTo>
                  <a:lnTo>
                    <a:pt x="150" y="52"/>
                  </a:lnTo>
                  <a:lnTo>
                    <a:pt x="154" y="55"/>
                  </a:lnTo>
                  <a:lnTo>
                    <a:pt x="157" y="52"/>
                  </a:lnTo>
                  <a:lnTo>
                    <a:pt x="161" y="37"/>
                  </a:lnTo>
                  <a:lnTo>
                    <a:pt x="161" y="33"/>
                  </a:lnTo>
                  <a:lnTo>
                    <a:pt x="164" y="15"/>
                  </a:lnTo>
                  <a:lnTo>
                    <a:pt x="164" y="11"/>
                  </a:lnTo>
                  <a:lnTo>
                    <a:pt x="167" y="22"/>
                  </a:lnTo>
                  <a:lnTo>
                    <a:pt x="167" y="19"/>
                  </a:lnTo>
                  <a:lnTo>
                    <a:pt x="171" y="11"/>
                  </a:lnTo>
                  <a:lnTo>
                    <a:pt x="171" y="15"/>
                  </a:lnTo>
                  <a:lnTo>
                    <a:pt x="174" y="11"/>
                  </a:lnTo>
                  <a:lnTo>
                    <a:pt x="178" y="0"/>
                  </a:lnTo>
                  <a:lnTo>
                    <a:pt x="178" y="15"/>
                  </a:lnTo>
                  <a:lnTo>
                    <a:pt x="181" y="15"/>
                  </a:lnTo>
                  <a:lnTo>
                    <a:pt x="185" y="7"/>
                  </a:lnTo>
                  <a:lnTo>
                    <a:pt x="185" y="22"/>
                  </a:lnTo>
                  <a:lnTo>
                    <a:pt x="188" y="22"/>
                  </a:lnTo>
                  <a:lnTo>
                    <a:pt x="188" y="33"/>
                  </a:lnTo>
                  <a:lnTo>
                    <a:pt x="191" y="26"/>
                  </a:lnTo>
                  <a:lnTo>
                    <a:pt x="191" y="37"/>
                  </a:lnTo>
                  <a:lnTo>
                    <a:pt x="195" y="30"/>
                  </a:lnTo>
                  <a:lnTo>
                    <a:pt x="195" y="33"/>
                  </a:lnTo>
                  <a:lnTo>
                    <a:pt x="202" y="44"/>
                  </a:lnTo>
                  <a:lnTo>
                    <a:pt x="202" y="48"/>
                  </a:lnTo>
                  <a:lnTo>
                    <a:pt x="205" y="55"/>
                  </a:lnTo>
                  <a:lnTo>
                    <a:pt x="205" y="44"/>
                  </a:lnTo>
                  <a:lnTo>
                    <a:pt x="208" y="55"/>
                  </a:lnTo>
                  <a:lnTo>
                    <a:pt x="208" y="44"/>
                  </a:lnTo>
                  <a:lnTo>
                    <a:pt x="212" y="33"/>
                  </a:lnTo>
                  <a:lnTo>
                    <a:pt x="212" y="37"/>
                  </a:lnTo>
                  <a:lnTo>
                    <a:pt x="215" y="30"/>
                  </a:lnTo>
                  <a:lnTo>
                    <a:pt x="215" y="26"/>
                  </a:lnTo>
                  <a:lnTo>
                    <a:pt x="219" y="37"/>
                  </a:lnTo>
                  <a:lnTo>
                    <a:pt x="219" y="15"/>
                  </a:lnTo>
                  <a:lnTo>
                    <a:pt x="222" y="4"/>
                  </a:lnTo>
                  <a:lnTo>
                    <a:pt x="222" y="0"/>
                  </a:lnTo>
                  <a:lnTo>
                    <a:pt x="226" y="26"/>
                  </a:lnTo>
                  <a:lnTo>
                    <a:pt x="226" y="37"/>
                  </a:lnTo>
                  <a:lnTo>
                    <a:pt x="229" y="48"/>
                  </a:lnTo>
                  <a:lnTo>
                    <a:pt x="232" y="37"/>
                  </a:lnTo>
                  <a:lnTo>
                    <a:pt x="232" y="48"/>
                  </a:lnTo>
                  <a:lnTo>
                    <a:pt x="236" y="52"/>
                  </a:lnTo>
                  <a:lnTo>
                    <a:pt x="236" y="48"/>
                  </a:lnTo>
                  <a:lnTo>
                    <a:pt x="239" y="55"/>
                  </a:lnTo>
                  <a:lnTo>
                    <a:pt x="239" y="59"/>
                  </a:lnTo>
                  <a:lnTo>
                    <a:pt x="243" y="55"/>
                  </a:lnTo>
                  <a:lnTo>
                    <a:pt x="243" y="52"/>
                  </a:lnTo>
                  <a:lnTo>
                    <a:pt x="246" y="2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4" name="Freeform 70"/>
            <p:cNvSpPr>
              <a:spLocks/>
            </p:cNvSpPr>
            <p:nvPr/>
          </p:nvSpPr>
          <p:spPr bwMode="auto">
            <a:xfrm>
              <a:off x="3540125" y="2701925"/>
              <a:ext cx="390525" cy="263525"/>
            </a:xfrm>
            <a:custGeom>
              <a:avLst/>
              <a:gdLst/>
              <a:ahLst/>
              <a:cxnLst>
                <a:cxn ang="0">
                  <a:pos x="3" y="140"/>
                </a:cxn>
                <a:cxn ang="0">
                  <a:pos x="7" y="136"/>
                </a:cxn>
                <a:cxn ang="0">
                  <a:pos x="14" y="133"/>
                </a:cxn>
                <a:cxn ang="0">
                  <a:pos x="21" y="122"/>
                </a:cxn>
                <a:cxn ang="0">
                  <a:pos x="24" y="107"/>
                </a:cxn>
                <a:cxn ang="0">
                  <a:pos x="31" y="125"/>
                </a:cxn>
                <a:cxn ang="0">
                  <a:pos x="34" y="129"/>
                </a:cxn>
                <a:cxn ang="0">
                  <a:pos x="41" y="133"/>
                </a:cxn>
                <a:cxn ang="0">
                  <a:pos x="44" y="125"/>
                </a:cxn>
                <a:cxn ang="0">
                  <a:pos x="51" y="122"/>
                </a:cxn>
                <a:cxn ang="0">
                  <a:pos x="58" y="103"/>
                </a:cxn>
                <a:cxn ang="0">
                  <a:pos x="62" y="118"/>
                </a:cxn>
                <a:cxn ang="0">
                  <a:pos x="68" y="99"/>
                </a:cxn>
                <a:cxn ang="0">
                  <a:pos x="75" y="92"/>
                </a:cxn>
                <a:cxn ang="0">
                  <a:pos x="79" y="92"/>
                </a:cxn>
                <a:cxn ang="0">
                  <a:pos x="85" y="85"/>
                </a:cxn>
                <a:cxn ang="0">
                  <a:pos x="92" y="63"/>
                </a:cxn>
                <a:cxn ang="0">
                  <a:pos x="96" y="66"/>
                </a:cxn>
                <a:cxn ang="0">
                  <a:pos x="103" y="99"/>
                </a:cxn>
                <a:cxn ang="0">
                  <a:pos x="109" y="81"/>
                </a:cxn>
                <a:cxn ang="0">
                  <a:pos x="116" y="63"/>
                </a:cxn>
                <a:cxn ang="0">
                  <a:pos x="123" y="77"/>
                </a:cxn>
                <a:cxn ang="0">
                  <a:pos x="127" y="66"/>
                </a:cxn>
                <a:cxn ang="0">
                  <a:pos x="133" y="55"/>
                </a:cxn>
                <a:cxn ang="0">
                  <a:pos x="137" y="77"/>
                </a:cxn>
                <a:cxn ang="0">
                  <a:pos x="144" y="55"/>
                </a:cxn>
                <a:cxn ang="0">
                  <a:pos x="150" y="59"/>
                </a:cxn>
                <a:cxn ang="0">
                  <a:pos x="154" y="77"/>
                </a:cxn>
                <a:cxn ang="0">
                  <a:pos x="161" y="77"/>
                </a:cxn>
                <a:cxn ang="0">
                  <a:pos x="164" y="81"/>
                </a:cxn>
                <a:cxn ang="0">
                  <a:pos x="171" y="92"/>
                </a:cxn>
                <a:cxn ang="0">
                  <a:pos x="181" y="99"/>
                </a:cxn>
                <a:cxn ang="0">
                  <a:pos x="185" y="81"/>
                </a:cxn>
                <a:cxn ang="0">
                  <a:pos x="188" y="77"/>
                </a:cxn>
                <a:cxn ang="0">
                  <a:pos x="198" y="92"/>
                </a:cxn>
                <a:cxn ang="0">
                  <a:pos x="209" y="66"/>
                </a:cxn>
                <a:cxn ang="0">
                  <a:pos x="215" y="55"/>
                </a:cxn>
                <a:cxn ang="0">
                  <a:pos x="219" y="29"/>
                </a:cxn>
                <a:cxn ang="0">
                  <a:pos x="226" y="3"/>
                </a:cxn>
                <a:cxn ang="0">
                  <a:pos x="232" y="15"/>
                </a:cxn>
                <a:cxn ang="0">
                  <a:pos x="236" y="15"/>
                </a:cxn>
                <a:cxn ang="0">
                  <a:pos x="243" y="0"/>
                </a:cxn>
              </a:cxnLst>
              <a:rect l="0" t="0" r="r" b="b"/>
              <a:pathLst>
                <a:path w="246" h="166">
                  <a:moveTo>
                    <a:pt x="0" y="166"/>
                  </a:moveTo>
                  <a:lnTo>
                    <a:pt x="0" y="151"/>
                  </a:lnTo>
                  <a:lnTo>
                    <a:pt x="3" y="140"/>
                  </a:lnTo>
                  <a:lnTo>
                    <a:pt x="3" y="136"/>
                  </a:lnTo>
                  <a:lnTo>
                    <a:pt x="7" y="122"/>
                  </a:lnTo>
                  <a:lnTo>
                    <a:pt x="7" y="136"/>
                  </a:lnTo>
                  <a:lnTo>
                    <a:pt x="10" y="129"/>
                  </a:lnTo>
                  <a:lnTo>
                    <a:pt x="10" y="125"/>
                  </a:lnTo>
                  <a:lnTo>
                    <a:pt x="14" y="133"/>
                  </a:lnTo>
                  <a:lnTo>
                    <a:pt x="14" y="125"/>
                  </a:lnTo>
                  <a:lnTo>
                    <a:pt x="17" y="118"/>
                  </a:lnTo>
                  <a:lnTo>
                    <a:pt x="21" y="122"/>
                  </a:lnTo>
                  <a:lnTo>
                    <a:pt x="21" y="103"/>
                  </a:lnTo>
                  <a:lnTo>
                    <a:pt x="24" y="99"/>
                  </a:lnTo>
                  <a:lnTo>
                    <a:pt x="24" y="107"/>
                  </a:lnTo>
                  <a:lnTo>
                    <a:pt x="27" y="103"/>
                  </a:lnTo>
                  <a:lnTo>
                    <a:pt x="27" y="118"/>
                  </a:lnTo>
                  <a:lnTo>
                    <a:pt x="31" y="125"/>
                  </a:lnTo>
                  <a:lnTo>
                    <a:pt x="31" y="129"/>
                  </a:lnTo>
                  <a:lnTo>
                    <a:pt x="34" y="122"/>
                  </a:lnTo>
                  <a:lnTo>
                    <a:pt x="34" y="129"/>
                  </a:lnTo>
                  <a:lnTo>
                    <a:pt x="38" y="129"/>
                  </a:lnTo>
                  <a:lnTo>
                    <a:pt x="38" y="144"/>
                  </a:lnTo>
                  <a:lnTo>
                    <a:pt x="41" y="133"/>
                  </a:lnTo>
                  <a:lnTo>
                    <a:pt x="41" y="122"/>
                  </a:lnTo>
                  <a:lnTo>
                    <a:pt x="44" y="114"/>
                  </a:lnTo>
                  <a:lnTo>
                    <a:pt x="44" y="125"/>
                  </a:lnTo>
                  <a:lnTo>
                    <a:pt x="48" y="111"/>
                  </a:lnTo>
                  <a:lnTo>
                    <a:pt x="51" y="125"/>
                  </a:lnTo>
                  <a:lnTo>
                    <a:pt x="51" y="122"/>
                  </a:lnTo>
                  <a:lnTo>
                    <a:pt x="55" y="107"/>
                  </a:lnTo>
                  <a:lnTo>
                    <a:pt x="55" y="114"/>
                  </a:lnTo>
                  <a:lnTo>
                    <a:pt x="58" y="103"/>
                  </a:lnTo>
                  <a:lnTo>
                    <a:pt x="58" y="96"/>
                  </a:lnTo>
                  <a:lnTo>
                    <a:pt x="62" y="114"/>
                  </a:lnTo>
                  <a:lnTo>
                    <a:pt x="62" y="118"/>
                  </a:lnTo>
                  <a:lnTo>
                    <a:pt x="65" y="107"/>
                  </a:lnTo>
                  <a:lnTo>
                    <a:pt x="65" y="111"/>
                  </a:lnTo>
                  <a:lnTo>
                    <a:pt x="68" y="99"/>
                  </a:lnTo>
                  <a:lnTo>
                    <a:pt x="68" y="118"/>
                  </a:lnTo>
                  <a:lnTo>
                    <a:pt x="72" y="96"/>
                  </a:lnTo>
                  <a:lnTo>
                    <a:pt x="75" y="92"/>
                  </a:lnTo>
                  <a:lnTo>
                    <a:pt x="75" y="85"/>
                  </a:lnTo>
                  <a:lnTo>
                    <a:pt x="79" y="88"/>
                  </a:lnTo>
                  <a:lnTo>
                    <a:pt x="79" y="92"/>
                  </a:lnTo>
                  <a:lnTo>
                    <a:pt x="82" y="88"/>
                  </a:lnTo>
                  <a:lnTo>
                    <a:pt x="82" y="74"/>
                  </a:lnTo>
                  <a:lnTo>
                    <a:pt x="85" y="85"/>
                  </a:lnTo>
                  <a:lnTo>
                    <a:pt x="85" y="77"/>
                  </a:lnTo>
                  <a:lnTo>
                    <a:pt x="89" y="70"/>
                  </a:lnTo>
                  <a:lnTo>
                    <a:pt x="92" y="63"/>
                  </a:lnTo>
                  <a:lnTo>
                    <a:pt x="92" y="66"/>
                  </a:lnTo>
                  <a:lnTo>
                    <a:pt x="96" y="55"/>
                  </a:lnTo>
                  <a:lnTo>
                    <a:pt x="96" y="66"/>
                  </a:lnTo>
                  <a:lnTo>
                    <a:pt x="99" y="88"/>
                  </a:lnTo>
                  <a:lnTo>
                    <a:pt x="103" y="92"/>
                  </a:lnTo>
                  <a:lnTo>
                    <a:pt x="103" y="99"/>
                  </a:lnTo>
                  <a:lnTo>
                    <a:pt x="106" y="103"/>
                  </a:lnTo>
                  <a:lnTo>
                    <a:pt x="109" y="92"/>
                  </a:lnTo>
                  <a:lnTo>
                    <a:pt x="109" y="81"/>
                  </a:lnTo>
                  <a:lnTo>
                    <a:pt x="113" y="66"/>
                  </a:lnTo>
                  <a:lnTo>
                    <a:pt x="113" y="77"/>
                  </a:lnTo>
                  <a:lnTo>
                    <a:pt x="116" y="63"/>
                  </a:lnTo>
                  <a:lnTo>
                    <a:pt x="116" y="77"/>
                  </a:lnTo>
                  <a:lnTo>
                    <a:pt x="120" y="81"/>
                  </a:lnTo>
                  <a:lnTo>
                    <a:pt x="123" y="77"/>
                  </a:lnTo>
                  <a:lnTo>
                    <a:pt x="123" y="85"/>
                  </a:lnTo>
                  <a:lnTo>
                    <a:pt x="127" y="70"/>
                  </a:lnTo>
                  <a:lnTo>
                    <a:pt x="127" y="66"/>
                  </a:lnTo>
                  <a:lnTo>
                    <a:pt x="130" y="48"/>
                  </a:lnTo>
                  <a:lnTo>
                    <a:pt x="130" y="33"/>
                  </a:lnTo>
                  <a:lnTo>
                    <a:pt x="133" y="55"/>
                  </a:lnTo>
                  <a:lnTo>
                    <a:pt x="133" y="63"/>
                  </a:lnTo>
                  <a:lnTo>
                    <a:pt x="137" y="70"/>
                  </a:lnTo>
                  <a:lnTo>
                    <a:pt x="137" y="77"/>
                  </a:lnTo>
                  <a:lnTo>
                    <a:pt x="140" y="66"/>
                  </a:lnTo>
                  <a:lnTo>
                    <a:pt x="140" y="59"/>
                  </a:lnTo>
                  <a:lnTo>
                    <a:pt x="144" y="55"/>
                  </a:lnTo>
                  <a:lnTo>
                    <a:pt x="147" y="55"/>
                  </a:lnTo>
                  <a:lnTo>
                    <a:pt x="147" y="63"/>
                  </a:lnTo>
                  <a:lnTo>
                    <a:pt x="150" y="59"/>
                  </a:lnTo>
                  <a:lnTo>
                    <a:pt x="150" y="70"/>
                  </a:lnTo>
                  <a:lnTo>
                    <a:pt x="154" y="70"/>
                  </a:lnTo>
                  <a:lnTo>
                    <a:pt x="154" y="77"/>
                  </a:lnTo>
                  <a:lnTo>
                    <a:pt x="157" y="81"/>
                  </a:lnTo>
                  <a:lnTo>
                    <a:pt x="157" y="88"/>
                  </a:lnTo>
                  <a:lnTo>
                    <a:pt x="161" y="77"/>
                  </a:lnTo>
                  <a:lnTo>
                    <a:pt x="161" y="88"/>
                  </a:lnTo>
                  <a:lnTo>
                    <a:pt x="164" y="92"/>
                  </a:lnTo>
                  <a:lnTo>
                    <a:pt x="164" y="81"/>
                  </a:lnTo>
                  <a:lnTo>
                    <a:pt x="168" y="74"/>
                  </a:lnTo>
                  <a:lnTo>
                    <a:pt x="168" y="85"/>
                  </a:lnTo>
                  <a:lnTo>
                    <a:pt x="171" y="92"/>
                  </a:lnTo>
                  <a:lnTo>
                    <a:pt x="171" y="88"/>
                  </a:lnTo>
                  <a:lnTo>
                    <a:pt x="174" y="92"/>
                  </a:lnTo>
                  <a:lnTo>
                    <a:pt x="181" y="99"/>
                  </a:lnTo>
                  <a:lnTo>
                    <a:pt x="178" y="99"/>
                  </a:lnTo>
                  <a:lnTo>
                    <a:pt x="181" y="92"/>
                  </a:lnTo>
                  <a:lnTo>
                    <a:pt x="185" y="81"/>
                  </a:lnTo>
                  <a:lnTo>
                    <a:pt x="185" y="74"/>
                  </a:lnTo>
                  <a:lnTo>
                    <a:pt x="188" y="81"/>
                  </a:lnTo>
                  <a:lnTo>
                    <a:pt x="188" y="77"/>
                  </a:lnTo>
                  <a:lnTo>
                    <a:pt x="191" y="88"/>
                  </a:lnTo>
                  <a:lnTo>
                    <a:pt x="195" y="103"/>
                  </a:lnTo>
                  <a:lnTo>
                    <a:pt x="198" y="92"/>
                  </a:lnTo>
                  <a:lnTo>
                    <a:pt x="202" y="74"/>
                  </a:lnTo>
                  <a:lnTo>
                    <a:pt x="202" y="66"/>
                  </a:lnTo>
                  <a:lnTo>
                    <a:pt x="209" y="66"/>
                  </a:lnTo>
                  <a:lnTo>
                    <a:pt x="209" y="59"/>
                  </a:lnTo>
                  <a:lnTo>
                    <a:pt x="212" y="51"/>
                  </a:lnTo>
                  <a:lnTo>
                    <a:pt x="215" y="55"/>
                  </a:lnTo>
                  <a:lnTo>
                    <a:pt x="215" y="40"/>
                  </a:lnTo>
                  <a:lnTo>
                    <a:pt x="219" y="37"/>
                  </a:lnTo>
                  <a:lnTo>
                    <a:pt x="219" y="29"/>
                  </a:lnTo>
                  <a:lnTo>
                    <a:pt x="222" y="18"/>
                  </a:lnTo>
                  <a:lnTo>
                    <a:pt x="222" y="15"/>
                  </a:lnTo>
                  <a:lnTo>
                    <a:pt x="226" y="3"/>
                  </a:lnTo>
                  <a:lnTo>
                    <a:pt x="226" y="11"/>
                  </a:lnTo>
                  <a:lnTo>
                    <a:pt x="229" y="11"/>
                  </a:lnTo>
                  <a:lnTo>
                    <a:pt x="232" y="15"/>
                  </a:lnTo>
                  <a:lnTo>
                    <a:pt x="232" y="3"/>
                  </a:lnTo>
                  <a:lnTo>
                    <a:pt x="236" y="3"/>
                  </a:lnTo>
                  <a:lnTo>
                    <a:pt x="236" y="15"/>
                  </a:lnTo>
                  <a:lnTo>
                    <a:pt x="239" y="11"/>
                  </a:lnTo>
                  <a:lnTo>
                    <a:pt x="239" y="3"/>
                  </a:lnTo>
                  <a:lnTo>
                    <a:pt x="243" y="0"/>
                  </a:lnTo>
                  <a:lnTo>
                    <a:pt x="246" y="7"/>
                  </a:lnTo>
                  <a:lnTo>
                    <a:pt x="246" y="3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sp>
          <p:nvSpPr>
            <p:cNvPr id="325" name="Freeform 71"/>
            <p:cNvSpPr>
              <a:spLocks/>
            </p:cNvSpPr>
            <p:nvPr/>
          </p:nvSpPr>
          <p:spPr bwMode="auto">
            <a:xfrm>
              <a:off x="3930650" y="2601912"/>
              <a:ext cx="65088" cy="123825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4" y="78"/>
                </a:cxn>
                <a:cxn ang="0">
                  <a:pos x="4" y="66"/>
                </a:cxn>
                <a:cxn ang="0">
                  <a:pos x="7" y="70"/>
                </a:cxn>
                <a:cxn ang="0">
                  <a:pos x="7" y="66"/>
                </a:cxn>
                <a:cxn ang="0">
                  <a:pos x="10" y="59"/>
                </a:cxn>
                <a:cxn ang="0">
                  <a:pos x="10" y="74"/>
                </a:cxn>
                <a:cxn ang="0">
                  <a:pos x="14" y="70"/>
                </a:cxn>
                <a:cxn ang="0">
                  <a:pos x="14" y="66"/>
                </a:cxn>
                <a:cxn ang="0">
                  <a:pos x="17" y="55"/>
                </a:cxn>
                <a:cxn ang="0">
                  <a:pos x="17" y="41"/>
                </a:cxn>
                <a:cxn ang="0">
                  <a:pos x="21" y="26"/>
                </a:cxn>
                <a:cxn ang="0">
                  <a:pos x="21" y="0"/>
                </a:cxn>
                <a:cxn ang="0">
                  <a:pos x="24" y="11"/>
                </a:cxn>
                <a:cxn ang="0">
                  <a:pos x="24" y="18"/>
                </a:cxn>
                <a:cxn ang="0">
                  <a:pos x="28" y="15"/>
                </a:cxn>
                <a:cxn ang="0">
                  <a:pos x="28" y="30"/>
                </a:cxn>
                <a:cxn ang="0">
                  <a:pos x="31" y="41"/>
                </a:cxn>
                <a:cxn ang="0">
                  <a:pos x="31" y="33"/>
                </a:cxn>
                <a:cxn ang="0">
                  <a:pos x="34" y="30"/>
                </a:cxn>
                <a:cxn ang="0">
                  <a:pos x="38" y="30"/>
                </a:cxn>
                <a:cxn ang="0">
                  <a:pos x="41" y="41"/>
                </a:cxn>
              </a:cxnLst>
              <a:rect l="0" t="0" r="r" b="b"/>
              <a:pathLst>
                <a:path w="41" h="78">
                  <a:moveTo>
                    <a:pt x="0" y="66"/>
                  </a:moveTo>
                  <a:lnTo>
                    <a:pt x="4" y="78"/>
                  </a:lnTo>
                  <a:lnTo>
                    <a:pt x="4" y="66"/>
                  </a:lnTo>
                  <a:lnTo>
                    <a:pt x="7" y="70"/>
                  </a:lnTo>
                  <a:lnTo>
                    <a:pt x="7" y="66"/>
                  </a:lnTo>
                  <a:lnTo>
                    <a:pt x="10" y="59"/>
                  </a:lnTo>
                  <a:lnTo>
                    <a:pt x="10" y="74"/>
                  </a:lnTo>
                  <a:lnTo>
                    <a:pt x="14" y="70"/>
                  </a:lnTo>
                  <a:lnTo>
                    <a:pt x="14" y="66"/>
                  </a:lnTo>
                  <a:lnTo>
                    <a:pt x="17" y="55"/>
                  </a:lnTo>
                  <a:lnTo>
                    <a:pt x="17" y="41"/>
                  </a:lnTo>
                  <a:lnTo>
                    <a:pt x="21" y="26"/>
                  </a:lnTo>
                  <a:lnTo>
                    <a:pt x="21" y="0"/>
                  </a:lnTo>
                  <a:lnTo>
                    <a:pt x="24" y="11"/>
                  </a:lnTo>
                  <a:lnTo>
                    <a:pt x="24" y="18"/>
                  </a:lnTo>
                  <a:lnTo>
                    <a:pt x="28" y="15"/>
                  </a:lnTo>
                  <a:lnTo>
                    <a:pt x="28" y="30"/>
                  </a:lnTo>
                  <a:lnTo>
                    <a:pt x="31" y="41"/>
                  </a:lnTo>
                  <a:lnTo>
                    <a:pt x="31" y="33"/>
                  </a:lnTo>
                  <a:lnTo>
                    <a:pt x="34" y="30"/>
                  </a:lnTo>
                  <a:lnTo>
                    <a:pt x="38" y="30"/>
                  </a:lnTo>
                  <a:lnTo>
                    <a:pt x="41" y="4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00">
                <a:latin typeface="Helvetica"/>
              </a:endParaRPr>
            </a:p>
          </p:txBody>
        </p:sp>
        <p:grpSp>
          <p:nvGrpSpPr>
            <p:cNvPr id="34974" name="Group 34973"/>
            <p:cNvGrpSpPr/>
            <p:nvPr/>
          </p:nvGrpSpPr>
          <p:grpSpPr>
            <a:xfrm>
              <a:off x="2133600" y="2590800"/>
              <a:ext cx="873879" cy="369332"/>
              <a:chOff x="997488" y="1949913"/>
              <a:chExt cx="873879" cy="369332"/>
            </a:xfrm>
          </p:grpSpPr>
          <p:sp>
            <p:nvSpPr>
              <p:cNvPr id="468" name="TextBox 467"/>
              <p:cNvSpPr txBox="1"/>
              <p:nvPr/>
            </p:nvSpPr>
            <p:spPr>
              <a:xfrm>
                <a:off x="997488" y="1949913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Signal</a:t>
                </a:r>
                <a:endParaRPr lang="en-US" i="1" dirty="0"/>
              </a:p>
            </p:txBody>
          </p:sp>
          <p:graphicFrame>
            <p:nvGraphicFramePr>
              <p:cNvPr id="469" name="Object 46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660517206"/>
                  </p:ext>
                </p:extLst>
              </p:nvPr>
            </p:nvGraphicFramePr>
            <p:xfrm>
              <a:off x="1644355" y="2000299"/>
              <a:ext cx="227012" cy="265113"/>
            </p:xfrm>
            <a:graphic>
              <a:graphicData uri="http://schemas.openxmlformats.org/presentationml/2006/ole">
                <p:oleObj spid="_x0000_s17863" name="Equation" r:id="rId5" imgW="126720" imgH="177480" progId="Equation.3">
                  <p:embed/>
                </p:oleObj>
              </a:graphicData>
            </a:graphic>
          </p:graphicFrame>
        </p:grpSp>
      </p:grpSp>
      <p:grpSp>
        <p:nvGrpSpPr>
          <p:cNvPr id="255" name="Group 254"/>
          <p:cNvGrpSpPr/>
          <p:nvPr/>
        </p:nvGrpSpPr>
        <p:grpSpPr>
          <a:xfrm>
            <a:off x="4876800" y="2590800"/>
            <a:ext cx="3125342" cy="911126"/>
            <a:chOff x="4876800" y="2590800"/>
            <a:chExt cx="3125342" cy="911126"/>
          </a:xfrm>
        </p:grpSpPr>
        <p:sp>
          <p:nvSpPr>
            <p:cNvPr id="328" name="Rectangle 4"/>
            <p:cNvSpPr>
              <a:spLocks noChangeArrowheads="1"/>
            </p:cNvSpPr>
            <p:nvPr/>
          </p:nvSpPr>
          <p:spPr bwMode="auto">
            <a:xfrm>
              <a:off x="5048250" y="2597150"/>
              <a:ext cx="2835275" cy="7302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Rectangle 5"/>
            <p:cNvSpPr>
              <a:spLocks noChangeArrowheads="1"/>
            </p:cNvSpPr>
            <p:nvPr/>
          </p:nvSpPr>
          <p:spPr bwMode="auto">
            <a:xfrm>
              <a:off x="5048250" y="2597150"/>
              <a:ext cx="2835275" cy="7302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Line 6"/>
            <p:cNvSpPr>
              <a:spLocks noChangeShapeType="1"/>
            </p:cNvSpPr>
            <p:nvPr/>
          </p:nvSpPr>
          <p:spPr bwMode="auto">
            <a:xfrm>
              <a:off x="5048250" y="2597150"/>
              <a:ext cx="2835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Line 7"/>
            <p:cNvSpPr>
              <a:spLocks noChangeShapeType="1"/>
            </p:cNvSpPr>
            <p:nvPr/>
          </p:nvSpPr>
          <p:spPr bwMode="auto">
            <a:xfrm>
              <a:off x="5048250" y="3327400"/>
              <a:ext cx="2835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Line 8"/>
            <p:cNvSpPr>
              <a:spLocks noChangeShapeType="1"/>
            </p:cNvSpPr>
            <p:nvPr/>
          </p:nvSpPr>
          <p:spPr bwMode="auto">
            <a:xfrm flipV="1">
              <a:off x="7883525" y="2597150"/>
              <a:ext cx="1588" cy="730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Line 9"/>
            <p:cNvSpPr>
              <a:spLocks noChangeShapeType="1"/>
            </p:cNvSpPr>
            <p:nvPr/>
          </p:nvSpPr>
          <p:spPr bwMode="auto">
            <a:xfrm flipV="1">
              <a:off x="5048250" y="2597150"/>
              <a:ext cx="1588" cy="730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Line 10"/>
            <p:cNvSpPr>
              <a:spLocks noChangeShapeType="1"/>
            </p:cNvSpPr>
            <p:nvPr/>
          </p:nvSpPr>
          <p:spPr bwMode="auto">
            <a:xfrm>
              <a:off x="5048250" y="3327400"/>
              <a:ext cx="2835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Line 11"/>
            <p:cNvSpPr>
              <a:spLocks noChangeShapeType="1"/>
            </p:cNvSpPr>
            <p:nvPr/>
          </p:nvSpPr>
          <p:spPr bwMode="auto">
            <a:xfrm flipV="1">
              <a:off x="5048250" y="2597150"/>
              <a:ext cx="1588" cy="730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Line 12"/>
            <p:cNvSpPr>
              <a:spLocks noChangeShapeType="1"/>
            </p:cNvSpPr>
            <p:nvPr/>
          </p:nvSpPr>
          <p:spPr bwMode="auto">
            <a:xfrm flipV="1">
              <a:off x="5048250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Line 13"/>
            <p:cNvSpPr>
              <a:spLocks noChangeShapeType="1"/>
            </p:cNvSpPr>
            <p:nvPr/>
          </p:nvSpPr>
          <p:spPr bwMode="auto">
            <a:xfrm>
              <a:off x="5048250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14"/>
            <p:cNvSpPr>
              <a:spLocks noChangeArrowheads="1"/>
            </p:cNvSpPr>
            <p:nvPr/>
          </p:nvSpPr>
          <p:spPr bwMode="auto">
            <a:xfrm>
              <a:off x="5029200" y="3348038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0" name="Line 15"/>
            <p:cNvSpPr>
              <a:spLocks noChangeShapeType="1"/>
            </p:cNvSpPr>
            <p:nvPr/>
          </p:nvSpPr>
          <p:spPr bwMode="auto">
            <a:xfrm flipV="1">
              <a:off x="5322888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Line 16"/>
            <p:cNvSpPr>
              <a:spLocks noChangeShapeType="1"/>
            </p:cNvSpPr>
            <p:nvPr/>
          </p:nvSpPr>
          <p:spPr bwMode="auto">
            <a:xfrm>
              <a:off x="5322888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Line 18"/>
            <p:cNvSpPr>
              <a:spLocks noChangeShapeType="1"/>
            </p:cNvSpPr>
            <p:nvPr/>
          </p:nvSpPr>
          <p:spPr bwMode="auto">
            <a:xfrm flipV="1">
              <a:off x="5597525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Line 19"/>
            <p:cNvSpPr>
              <a:spLocks noChangeShapeType="1"/>
            </p:cNvSpPr>
            <p:nvPr/>
          </p:nvSpPr>
          <p:spPr bwMode="auto">
            <a:xfrm>
              <a:off x="5597525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Rectangle 20"/>
            <p:cNvSpPr>
              <a:spLocks noChangeArrowheads="1"/>
            </p:cNvSpPr>
            <p:nvPr/>
          </p:nvSpPr>
          <p:spPr bwMode="auto">
            <a:xfrm>
              <a:off x="5532438" y="3348038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Line 21"/>
            <p:cNvSpPr>
              <a:spLocks noChangeShapeType="1"/>
            </p:cNvSpPr>
            <p:nvPr/>
          </p:nvSpPr>
          <p:spPr bwMode="auto">
            <a:xfrm flipV="1">
              <a:off x="5878513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Line 22"/>
            <p:cNvSpPr>
              <a:spLocks noChangeShapeType="1"/>
            </p:cNvSpPr>
            <p:nvPr/>
          </p:nvSpPr>
          <p:spPr bwMode="auto">
            <a:xfrm>
              <a:off x="5878513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Line 24"/>
            <p:cNvSpPr>
              <a:spLocks noChangeShapeType="1"/>
            </p:cNvSpPr>
            <p:nvPr/>
          </p:nvSpPr>
          <p:spPr bwMode="auto">
            <a:xfrm flipV="1">
              <a:off x="6153150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Line 25"/>
            <p:cNvSpPr>
              <a:spLocks noChangeShapeType="1"/>
            </p:cNvSpPr>
            <p:nvPr/>
          </p:nvSpPr>
          <p:spPr bwMode="auto">
            <a:xfrm>
              <a:off x="6153150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Rectangle 26"/>
            <p:cNvSpPr>
              <a:spLocks noChangeArrowheads="1"/>
            </p:cNvSpPr>
            <p:nvPr/>
          </p:nvSpPr>
          <p:spPr bwMode="auto">
            <a:xfrm>
              <a:off x="6088063" y="3348038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0" name="Line 27"/>
            <p:cNvSpPr>
              <a:spLocks noChangeShapeType="1"/>
            </p:cNvSpPr>
            <p:nvPr/>
          </p:nvSpPr>
          <p:spPr bwMode="auto">
            <a:xfrm flipV="1">
              <a:off x="6426200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28"/>
            <p:cNvSpPr>
              <a:spLocks noChangeShapeType="1"/>
            </p:cNvSpPr>
            <p:nvPr/>
          </p:nvSpPr>
          <p:spPr bwMode="auto">
            <a:xfrm>
              <a:off x="6426200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Line 30"/>
            <p:cNvSpPr>
              <a:spLocks noChangeShapeType="1"/>
            </p:cNvSpPr>
            <p:nvPr/>
          </p:nvSpPr>
          <p:spPr bwMode="auto">
            <a:xfrm flipV="1">
              <a:off x="6707188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Line 31"/>
            <p:cNvSpPr>
              <a:spLocks noChangeShapeType="1"/>
            </p:cNvSpPr>
            <p:nvPr/>
          </p:nvSpPr>
          <p:spPr bwMode="auto">
            <a:xfrm>
              <a:off x="6707188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Rectangle 32"/>
            <p:cNvSpPr>
              <a:spLocks noChangeArrowheads="1"/>
            </p:cNvSpPr>
            <p:nvPr/>
          </p:nvSpPr>
          <p:spPr bwMode="auto">
            <a:xfrm>
              <a:off x="6642100" y="3348038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5" name="Line 33"/>
            <p:cNvSpPr>
              <a:spLocks noChangeShapeType="1"/>
            </p:cNvSpPr>
            <p:nvPr/>
          </p:nvSpPr>
          <p:spPr bwMode="auto">
            <a:xfrm flipV="1">
              <a:off x="6981825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34"/>
            <p:cNvSpPr>
              <a:spLocks noChangeShapeType="1"/>
            </p:cNvSpPr>
            <p:nvPr/>
          </p:nvSpPr>
          <p:spPr bwMode="auto">
            <a:xfrm>
              <a:off x="6981825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Line 36"/>
            <p:cNvSpPr>
              <a:spLocks noChangeShapeType="1"/>
            </p:cNvSpPr>
            <p:nvPr/>
          </p:nvSpPr>
          <p:spPr bwMode="auto">
            <a:xfrm flipV="1">
              <a:off x="7262813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Line 37"/>
            <p:cNvSpPr>
              <a:spLocks noChangeShapeType="1"/>
            </p:cNvSpPr>
            <p:nvPr/>
          </p:nvSpPr>
          <p:spPr bwMode="auto">
            <a:xfrm>
              <a:off x="7262813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Rectangle 38"/>
            <p:cNvSpPr>
              <a:spLocks noChangeArrowheads="1"/>
            </p:cNvSpPr>
            <p:nvPr/>
          </p:nvSpPr>
          <p:spPr bwMode="auto">
            <a:xfrm>
              <a:off x="7197725" y="3348038"/>
              <a:ext cx="21159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0" name="Line 39"/>
            <p:cNvSpPr>
              <a:spLocks noChangeShapeType="1"/>
            </p:cNvSpPr>
            <p:nvPr/>
          </p:nvSpPr>
          <p:spPr bwMode="auto">
            <a:xfrm flipV="1">
              <a:off x="7537450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Line 40"/>
            <p:cNvSpPr>
              <a:spLocks noChangeShapeType="1"/>
            </p:cNvSpPr>
            <p:nvPr/>
          </p:nvSpPr>
          <p:spPr bwMode="auto">
            <a:xfrm>
              <a:off x="7537450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Line 42"/>
            <p:cNvSpPr>
              <a:spLocks noChangeShapeType="1"/>
            </p:cNvSpPr>
            <p:nvPr/>
          </p:nvSpPr>
          <p:spPr bwMode="auto">
            <a:xfrm flipV="1">
              <a:off x="7812088" y="3292475"/>
              <a:ext cx="1588" cy="349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Line 43"/>
            <p:cNvSpPr>
              <a:spLocks noChangeShapeType="1"/>
            </p:cNvSpPr>
            <p:nvPr/>
          </p:nvSpPr>
          <p:spPr bwMode="auto">
            <a:xfrm>
              <a:off x="7812088" y="2605088"/>
              <a:ext cx="1588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Rectangle 44"/>
            <p:cNvSpPr>
              <a:spLocks noChangeArrowheads="1"/>
            </p:cNvSpPr>
            <p:nvPr/>
          </p:nvSpPr>
          <p:spPr bwMode="auto">
            <a:xfrm>
              <a:off x="7720013" y="3348038"/>
              <a:ext cx="282129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1024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5" name="Line 45"/>
            <p:cNvSpPr>
              <a:spLocks noChangeShapeType="1"/>
            </p:cNvSpPr>
            <p:nvPr/>
          </p:nvSpPr>
          <p:spPr bwMode="auto">
            <a:xfrm>
              <a:off x="5048250" y="3249613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Line 46"/>
            <p:cNvSpPr>
              <a:spLocks noChangeShapeType="1"/>
            </p:cNvSpPr>
            <p:nvPr/>
          </p:nvSpPr>
          <p:spPr bwMode="auto">
            <a:xfrm flipH="1">
              <a:off x="7850188" y="3249613"/>
              <a:ext cx="333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Rectangle 47"/>
            <p:cNvSpPr>
              <a:spLocks noChangeArrowheads="1"/>
            </p:cNvSpPr>
            <p:nvPr/>
          </p:nvSpPr>
          <p:spPr bwMode="auto">
            <a:xfrm>
              <a:off x="4876800" y="3192463"/>
              <a:ext cx="11381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-2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" name="Line 48"/>
            <p:cNvSpPr>
              <a:spLocks noChangeShapeType="1"/>
            </p:cNvSpPr>
            <p:nvPr/>
          </p:nvSpPr>
          <p:spPr bwMode="auto">
            <a:xfrm>
              <a:off x="5048250" y="2965450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Line 49"/>
            <p:cNvSpPr>
              <a:spLocks noChangeShapeType="1"/>
            </p:cNvSpPr>
            <p:nvPr/>
          </p:nvSpPr>
          <p:spPr bwMode="auto">
            <a:xfrm flipH="1">
              <a:off x="7850188" y="2965450"/>
              <a:ext cx="333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Rectangle 50"/>
            <p:cNvSpPr>
              <a:spLocks noChangeArrowheads="1"/>
            </p:cNvSpPr>
            <p:nvPr/>
          </p:nvSpPr>
          <p:spPr bwMode="auto">
            <a:xfrm>
              <a:off x="4902200" y="2909888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1" name="Line 51"/>
            <p:cNvSpPr>
              <a:spLocks noChangeShapeType="1"/>
            </p:cNvSpPr>
            <p:nvPr/>
          </p:nvSpPr>
          <p:spPr bwMode="auto">
            <a:xfrm>
              <a:off x="5048250" y="2674938"/>
              <a:ext cx="269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52"/>
            <p:cNvSpPr>
              <a:spLocks noChangeShapeType="1"/>
            </p:cNvSpPr>
            <p:nvPr/>
          </p:nvSpPr>
          <p:spPr bwMode="auto">
            <a:xfrm flipH="1">
              <a:off x="7850188" y="2674938"/>
              <a:ext cx="3333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Rectangle 53"/>
            <p:cNvSpPr>
              <a:spLocks noChangeArrowheads="1"/>
            </p:cNvSpPr>
            <p:nvPr/>
          </p:nvSpPr>
          <p:spPr bwMode="auto">
            <a:xfrm>
              <a:off x="4902200" y="2619375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Line 54"/>
            <p:cNvSpPr>
              <a:spLocks noChangeShapeType="1"/>
            </p:cNvSpPr>
            <p:nvPr/>
          </p:nvSpPr>
          <p:spPr bwMode="auto">
            <a:xfrm>
              <a:off x="5048250" y="2597150"/>
              <a:ext cx="2835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Line 55"/>
            <p:cNvSpPr>
              <a:spLocks noChangeShapeType="1"/>
            </p:cNvSpPr>
            <p:nvPr/>
          </p:nvSpPr>
          <p:spPr bwMode="auto">
            <a:xfrm>
              <a:off x="5048250" y="3327400"/>
              <a:ext cx="283527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56"/>
            <p:cNvSpPr>
              <a:spLocks noChangeShapeType="1"/>
            </p:cNvSpPr>
            <p:nvPr/>
          </p:nvSpPr>
          <p:spPr bwMode="auto">
            <a:xfrm flipV="1">
              <a:off x="7883525" y="2597150"/>
              <a:ext cx="1588" cy="730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57"/>
            <p:cNvSpPr>
              <a:spLocks noChangeShapeType="1"/>
            </p:cNvSpPr>
            <p:nvPr/>
          </p:nvSpPr>
          <p:spPr bwMode="auto">
            <a:xfrm flipV="1">
              <a:off x="5048250" y="2597150"/>
              <a:ext cx="1588" cy="7302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58"/>
            <p:cNvSpPr>
              <a:spLocks/>
            </p:cNvSpPr>
            <p:nvPr/>
          </p:nvSpPr>
          <p:spPr bwMode="auto">
            <a:xfrm>
              <a:off x="5048250" y="2760663"/>
              <a:ext cx="490538" cy="141288"/>
            </a:xfrm>
            <a:custGeom>
              <a:avLst/>
              <a:gdLst/>
              <a:ahLst/>
              <a:cxnLst>
                <a:cxn ang="0">
                  <a:pos x="4" y="49"/>
                </a:cxn>
                <a:cxn ang="0">
                  <a:pos x="9" y="40"/>
                </a:cxn>
                <a:cxn ang="0">
                  <a:pos x="17" y="71"/>
                </a:cxn>
                <a:cxn ang="0">
                  <a:pos x="21" y="58"/>
                </a:cxn>
                <a:cxn ang="0">
                  <a:pos x="29" y="62"/>
                </a:cxn>
                <a:cxn ang="0">
                  <a:pos x="33" y="53"/>
                </a:cxn>
                <a:cxn ang="0">
                  <a:pos x="46" y="58"/>
                </a:cxn>
                <a:cxn ang="0">
                  <a:pos x="50" y="53"/>
                </a:cxn>
                <a:cxn ang="0">
                  <a:pos x="54" y="36"/>
                </a:cxn>
                <a:cxn ang="0">
                  <a:pos x="62" y="18"/>
                </a:cxn>
                <a:cxn ang="0">
                  <a:pos x="70" y="27"/>
                </a:cxn>
                <a:cxn ang="0">
                  <a:pos x="74" y="40"/>
                </a:cxn>
                <a:cxn ang="0">
                  <a:pos x="83" y="27"/>
                </a:cxn>
                <a:cxn ang="0">
                  <a:pos x="87" y="22"/>
                </a:cxn>
                <a:cxn ang="0">
                  <a:pos x="99" y="31"/>
                </a:cxn>
                <a:cxn ang="0">
                  <a:pos x="107" y="31"/>
                </a:cxn>
                <a:cxn ang="0">
                  <a:pos x="116" y="0"/>
                </a:cxn>
                <a:cxn ang="0">
                  <a:pos x="124" y="31"/>
                </a:cxn>
                <a:cxn ang="0">
                  <a:pos x="132" y="40"/>
                </a:cxn>
                <a:cxn ang="0">
                  <a:pos x="136" y="62"/>
                </a:cxn>
                <a:cxn ang="0">
                  <a:pos x="144" y="71"/>
                </a:cxn>
                <a:cxn ang="0">
                  <a:pos x="148" y="71"/>
                </a:cxn>
                <a:cxn ang="0">
                  <a:pos x="161" y="80"/>
                </a:cxn>
                <a:cxn ang="0">
                  <a:pos x="165" y="80"/>
                </a:cxn>
                <a:cxn ang="0">
                  <a:pos x="173" y="62"/>
                </a:cxn>
                <a:cxn ang="0">
                  <a:pos x="181" y="71"/>
                </a:cxn>
                <a:cxn ang="0">
                  <a:pos x="194" y="67"/>
                </a:cxn>
                <a:cxn ang="0">
                  <a:pos x="198" y="62"/>
                </a:cxn>
                <a:cxn ang="0">
                  <a:pos x="202" y="58"/>
                </a:cxn>
                <a:cxn ang="0">
                  <a:pos x="210" y="53"/>
                </a:cxn>
                <a:cxn ang="0">
                  <a:pos x="223" y="49"/>
                </a:cxn>
                <a:cxn ang="0">
                  <a:pos x="231" y="45"/>
                </a:cxn>
                <a:cxn ang="0">
                  <a:pos x="239" y="49"/>
                </a:cxn>
                <a:cxn ang="0">
                  <a:pos x="247" y="53"/>
                </a:cxn>
                <a:cxn ang="0">
                  <a:pos x="255" y="62"/>
                </a:cxn>
                <a:cxn ang="0">
                  <a:pos x="260" y="45"/>
                </a:cxn>
                <a:cxn ang="0">
                  <a:pos x="272" y="40"/>
                </a:cxn>
                <a:cxn ang="0">
                  <a:pos x="276" y="58"/>
                </a:cxn>
                <a:cxn ang="0">
                  <a:pos x="284" y="67"/>
                </a:cxn>
                <a:cxn ang="0">
                  <a:pos x="288" y="85"/>
                </a:cxn>
                <a:cxn ang="0">
                  <a:pos x="297" y="76"/>
                </a:cxn>
                <a:cxn ang="0">
                  <a:pos x="305" y="71"/>
                </a:cxn>
              </a:cxnLst>
              <a:rect l="0" t="0" r="r" b="b"/>
              <a:pathLst>
                <a:path w="309" h="89">
                  <a:moveTo>
                    <a:pt x="0" y="45"/>
                  </a:moveTo>
                  <a:lnTo>
                    <a:pt x="0" y="53"/>
                  </a:lnTo>
                  <a:lnTo>
                    <a:pt x="4" y="49"/>
                  </a:lnTo>
                  <a:lnTo>
                    <a:pt x="4" y="36"/>
                  </a:lnTo>
                  <a:lnTo>
                    <a:pt x="9" y="45"/>
                  </a:lnTo>
                  <a:lnTo>
                    <a:pt x="9" y="40"/>
                  </a:lnTo>
                  <a:lnTo>
                    <a:pt x="13" y="45"/>
                  </a:lnTo>
                  <a:lnTo>
                    <a:pt x="17" y="62"/>
                  </a:lnTo>
                  <a:lnTo>
                    <a:pt x="17" y="71"/>
                  </a:lnTo>
                  <a:lnTo>
                    <a:pt x="21" y="58"/>
                  </a:lnTo>
                  <a:lnTo>
                    <a:pt x="21" y="62"/>
                  </a:lnTo>
                  <a:lnTo>
                    <a:pt x="21" y="58"/>
                  </a:lnTo>
                  <a:lnTo>
                    <a:pt x="25" y="62"/>
                  </a:lnTo>
                  <a:lnTo>
                    <a:pt x="25" y="67"/>
                  </a:lnTo>
                  <a:lnTo>
                    <a:pt x="29" y="62"/>
                  </a:lnTo>
                  <a:lnTo>
                    <a:pt x="29" y="53"/>
                  </a:lnTo>
                  <a:lnTo>
                    <a:pt x="33" y="45"/>
                  </a:lnTo>
                  <a:lnTo>
                    <a:pt x="33" y="53"/>
                  </a:lnTo>
                  <a:lnTo>
                    <a:pt x="37" y="62"/>
                  </a:lnTo>
                  <a:lnTo>
                    <a:pt x="37" y="58"/>
                  </a:lnTo>
                  <a:lnTo>
                    <a:pt x="46" y="58"/>
                  </a:lnTo>
                  <a:lnTo>
                    <a:pt x="46" y="62"/>
                  </a:lnTo>
                  <a:lnTo>
                    <a:pt x="46" y="58"/>
                  </a:lnTo>
                  <a:lnTo>
                    <a:pt x="50" y="53"/>
                  </a:lnTo>
                  <a:lnTo>
                    <a:pt x="50" y="58"/>
                  </a:lnTo>
                  <a:lnTo>
                    <a:pt x="54" y="45"/>
                  </a:lnTo>
                  <a:lnTo>
                    <a:pt x="54" y="36"/>
                  </a:lnTo>
                  <a:lnTo>
                    <a:pt x="58" y="22"/>
                  </a:lnTo>
                  <a:lnTo>
                    <a:pt x="58" y="13"/>
                  </a:lnTo>
                  <a:lnTo>
                    <a:pt x="62" y="18"/>
                  </a:lnTo>
                  <a:lnTo>
                    <a:pt x="66" y="13"/>
                  </a:lnTo>
                  <a:lnTo>
                    <a:pt x="66" y="27"/>
                  </a:lnTo>
                  <a:lnTo>
                    <a:pt x="70" y="27"/>
                  </a:lnTo>
                  <a:lnTo>
                    <a:pt x="70" y="36"/>
                  </a:lnTo>
                  <a:lnTo>
                    <a:pt x="74" y="31"/>
                  </a:lnTo>
                  <a:lnTo>
                    <a:pt x="74" y="40"/>
                  </a:lnTo>
                  <a:lnTo>
                    <a:pt x="79" y="40"/>
                  </a:lnTo>
                  <a:lnTo>
                    <a:pt x="79" y="31"/>
                  </a:lnTo>
                  <a:lnTo>
                    <a:pt x="83" y="27"/>
                  </a:lnTo>
                  <a:lnTo>
                    <a:pt x="83" y="31"/>
                  </a:lnTo>
                  <a:lnTo>
                    <a:pt x="91" y="22"/>
                  </a:lnTo>
                  <a:lnTo>
                    <a:pt x="87" y="22"/>
                  </a:lnTo>
                  <a:lnTo>
                    <a:pt x="91" y="31"/>
                  </a:lnTo>
                  <a:lnTo>
                    <a:pt x="95" y="22"/>
                  </a:lnTo>
                  <a:lnTo>
                    <a:pt x="99" y="31"/>
                  </a:lnTo>
                  <a:lnTo>
                    <a:pt x="103" y="36"/>
                  </a:lnTo>
                  <a:lnTo>
                    <a:pt x="103" y="40"/>
                  </a:lnTo>
                  <a:lnTo>
                    <a:pt x="107" y="31"/>
                  </a:lnTo>
                  <a:lnTo>
                    <a:pt x="111" y="22"/>
                  </a:lnTo>
                  <a:lnTo>
                    <a:pt x="111" y="4"/>
                  </a:lnTo>
                  <a:lnTo>
                    <a:pt x="116" y="0"/>
                  </a:lnTo>
                  <a:lnTo>
                    <a:pt x="120" y="4"/>
                  </a:lnTo>
                  <a:lnTo>
                    <a:pt x="124" y="13"/>
                  </a:lnTo>
                  <a:lnTo>
                    <a:pt x="124" y="31"/>
                  </a:lnTo>
                  <a:lnTo>
                    <a:pt x="128" y="36"/>
                  </a:lnTo>
                  <a:lnTo>
                    <a:pt x="128" y="45"/>
                  </a:lnTo>
                  <a:lnTo>
                    <a:pt x="132" y="40"/>
                  </a:lnTo>
                  <a:lnTo>
                    <a:pt x="132" y="36"/>
                  </a:lnTo>
                  <a:lnTo>
                    <a:pt x="136" y="49"/>
                  </a:lnTo>
                  <a:lnTo>
                    <a:pt x="136" y="62"/>
                  </a:lnTo>
                  <a:lnTo>
                    <a:pt x="140" y="58"/>
                  </a:lnTo>
                  <a:lnTo>
                    <a:pt x="140" y="62"/>
                  </a:lnTo>
                  <a:lnTo>
                    <a:pt x="144" y="71"/>
                  </a:lnTo>
                  <a:lnTo>
                    <a:pt x="144" y="80"/>
                  </a:lnTo>
                  <a:lnTo>
                    <a:pt x="148" y="76"/>
                  </a:lnTo>
                  <a:lnTo>
                    <a:pt x="148" y="71"/>
                  </a:lnTo>
                  <a:lnTo>
                    <a:pt x="153" y="76"/>
                  </a:lnTo>
                  <a:lnTo>
                    <a:pt x="157" y="71"/>
                  </a:lnTo>
                  <a:lnTo>
                    <a:pt x="161" y="80"/>
                  </a:lnTo>
                  <a:lnTo>
                    <a:pt x="161" y="85"/>
                  </a:lnTo>
                  <a:lnTo>
                    <a:pt x="165" y="71"/>
                  </a:lnTo>
                  <a:lnTo>
                    <a:pt x="165" y="80"/>
                  </a:lnTo>
                  <a:lnTo>
                    <a:pt x="169" y="76"/>
                  </a:lnTo>
                  <a:lnTo>
                    <a:pt x="173" y="67"/>
                  </a:lnTo>
                  <a:lnTo>
                    <a:pt x="173" y="62"/>
                  </a:lnTo>
                  <a:lnTo>
                    <a:pt x="177" y="67"/>
                  </a:lnTo>
                  <a:lnTo>
                    <a:pt x="177" y="76"/>
                  </a:lnTo>
                  <a:lnTo>
                    <a:pt x="181" y="71"/>
                  </a:lnTo>
                  <a:lnTo>
                    <a:pt x="185" y="71"/>
                  </a:lnTo>
                  <a:lnTo>
                    <a:pt x="190" y="71"/>
                  </a:lnTo>
                  <a:lnTo>
                    <a:pt x="194" y="67"/>
                  </a:lnTo>
                  <a:lnTo>
                    <a:pt x="194" y="76"/>
                  </a:lnTo>
                  <a:lnTo>
                    <a:pt x="194" y="71"/>
                  </a:lnTo>
                  <a:lnTo>
                    <a:pt x="198" y="62"/>
                  </a:lnTo>
                  <a:lnTo>
                    <a:pt x="198" y="67"/>
                  </a:lnTo>
                  <a:lnTo>
                    <a:pt x="202" y="53"/>
                  </a:lnTo>
                  <a:lnTo>
                    <a:pt x="202" y="58"/>
                  </a:lnTo>
                  <a:lnTo>
                    <a:pt x="206" y="67"/>
                  </a:lnTo>
                  <a:lnTo>
                    <a:pt x="206" y="49"/>
                  </a:lnTo>
                  <a:lnTo>
                    <a:pt x="210" y="53"/>
                  </a:lnTo>
                  <a:lnTo>
                    <a:pt x="214" y="49"/>
                  </a:lnTo>
                  <a:lnTo>
                    <a:pt x="218" y="53"/>
                  </a:lnTo>
                  <a:lnTo>
                    <a:pt x="223" y="49"/>
                  </a:lnTo>
                  <a:lnTo>
                    <a:pt x="223" y="40"/>
                  </a:lnTo>
                  <a:lnTo>
                    <a:pt x="227" y="40"/>
                  </a:lnTo>
                  <a:lnTo>
                    <a:pt x="231" y="45"/>
                  </a:lnTo>
                  <a:lnTo>
                    <a:pt x="235" y="36"/>
                  </a:lnTo>
                  <a:lnTo>
                    <a:pt x="239" y="40"/>
                  </a:lnTo>
                  <a:lnTo>
                    <a:pt x="239" y="49"/>
                  </a:lnTo>
                  <a:lnTo>
                    <a:pt x="243" y="49"/>
                  </a:lnTo>
                  <a:lnTo>
                    <a:pt x="247" y="58"/>
                  </a:lnTo>
                  <a:lnTo>
                    <a:pt x="247" y="53"/>
                  </a:lnTo>
                  <a:lnTo>
                    <a:pt x="251" y="49"/>
                  </a:lnTo>
                  <a:lnTo>
                    <a:pt x="251" y="58"/>
                  </a:lnTo>
                  <a:lnTo>
                    <a:pt x="255" y="62"/>
                  </a:lnTo>
                  <a:lnTo>
                    <a:pt x="255" y="58"/>
                  </a:lnTo>
                  <a:lnTo>
                    <a:pt x="260" y="49"/>
                  </a:lnTo>
                  <a:lnTo>
                    <a:pt x="260" y="45"/>
                  </a:lnTo>
                  <a:lnTo>
                    <a:pt x="268" y="45"/>
                  </a:lnTo>
                  <a:lnTo>
                    <a:pt x="268" y="36"/>
                  </a:lnTo>
                  <a:lnTo>
                    <a:pt x="272" y="40"/>
                  </a:lnTo>
                  <a:lnTo>
                    <a:pt x="272" y="36"/>
                  </a:lnTo>
                  <a:lnTo>
                    <a:pt x="276" y="49"/>
                  </a:lnTo>
                  <a:lnTo>
                    <a:pt x="276" y="58"/>
                  </a:lnTo>
                  <a:lnTo>
                    <a:pt x="280" y="67"/>
                  </a:lnTo>
                  <a:lnTo>
                    <a:pt x="280" y="71"/>
                  </a:lnTo>
                  <a:lnTo>
                    <a:pt x="284" y="67"/>
                  </a:lnTo>
                  <a:lnTo>
                    <a:pt x="284" y="71"/>
                  </a:lnTo>
                  <a:lnTo>
                    <a:pt x="288" y="76"/>
                  </a:lnTo>
                  <a:lnTo>
                    <a:pt x="288" y="85"/>
                  </a:lnTo>
                  <a:lnTo>
                    <a:pt x="292" y="80"/>
                  </a:lnTo>
                  <a:lnTo>
                    <a:pt x="297" y="89"/>
                  </a:lnTo>
                  <a:lnTo>
                    <a:pt x="297" y="76"/>
                  </a:lnTo>
                  <a:lnTo>
                    <a:pt x="301" y="80"/>
                  </a:lnTo>
                  <a:lnTo>
                    <a:pt x="301" y="76"/>
                  </a:lnTo>
                  <a:lnTo>
                    <a:pt x="305" y="71"/>
                  </a:lnTo>
                  <a:lnTo>
                    <a:pt x="305" y="67"/>
                  </a:lnTo>
                  <a:lnTo>
                    <a:pt x="309" y="7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59"/>
            <p:cNvSpPr>
              <a:spLocks/>
            </p:cNvSpPr>
            <p:nvPr/>
          </p:nvSpPr>
          <p:spPr bwMode="auto">
            <a:xfrm>
              <a:off x="5538788" y="2795588"/>
              <a:ext cx="522288" cy="163513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8" y="49"/>
                </a:cxn>
                <a:cxn ang="0">
                  <a:pos x="20" y="49"/>
                </a:cxn>
                <a:cxn ang="0">
                  <a:pos x="29" y="40"/>
                </a:cxn>
                <a:cxn ang="0">
                  <a:pos x="41" y="40"/>
                </a:cxn>
                <a:cxn ang="0">
                  <a:pos x="49" y="49"/>
                </a:cxn>
                <a:cxn ang="0">
                  <a:pos x="53" y="63"/>
                </a:cxn>
                <a:cxn ang="0">
                  <a:pos x="62" y="58"/>
                </a:cxn>
                <a:cxn ang="0">
                  <a:pos x="66" y="63"/>
                </a:cxn>
                <a:cxn ang="0">
                  <a:pos x="74" y="72"/>
                </a:cxn>
                <a:cxn ang="0">
                  <a:pos x="86" y="89"/>
                </a:cxn>
                <a:cxn ang="0">
                  <a:pos x="95" y="89"/>
                </a:cxn>
                <a:cxn ang="0">
                  <a:pos x="103" y="85"/>
                </a:cxn>
                <a:cxn ang="0">
                  <a:pos x="111" y="72"/>
                </a:cxn>
                <a:cxn ang="0">
                  <a:pos x="119" y="67"/>
                </a:cxn>
                <a:cxn ang="0">
                  <a:pos x="127" y="63"/>
                </a:cxn>
                <a:cxn ang="0">
                  <a:pos x="136" y="58"/>
                </a:cxn>
                <a:cxn ang="0">
                  <a:pos x="140" y="40"/>
                </a:cxn>
                <a:cxn ang="0">
                  <a:pos x="148" y="40"/>
                </a:cxn>
                <a:cxn ang="0">
                  <a:pos x="152" y="49"/>
                </a:cxn>
                <a:cxn ang="0">
                  <a:pos x="160" y="31"/>
                </a:cxn>
                <a:cxn ang="0">
                  <a:pos x="164" y="49"/>
                </a:cxn>
                <a:cxn ang="0">
                  <a:pos x="173" y="45"/>
                </a:cxn>
                <a:cxn ang="0">
                  <a:pos x="181" y="58"/>
                </a:cxn>
                <a:cxn ang="0">
                  <a:pos x="185" y="63"/>
                </a:cxn>
                <a:cxn ang="0">
                  <a:pos x="197" y="58"/>
                </a:cxn>
                <a:cxn ang="0">
                  <a:pos x="206" y="40"/>
                </a:cxn>
                <a:cxn ang="0">
                  <a:pos x="214" y="36"/>
                </a:cxn>
                <a:cxn ang="0">
                  <a:pos x="226" y="49"/>
                </a:cxn>
                <a:cxn ang="0">
                  <a:pos x="230" y="76"/>
                </a:cxn>
                <a:cxn ang="0">
                  <a:pos x="239" y="63"/>
                </a:cxn>
                <a:cxn ang="0">
                  <a:pos x="247" y="54"/>
                </a:cxn>
                <a:cxn ang="0">
                  <a:pos x="255" y="63"/>
                </a:cxn>
                <a:cxn ang="0">
                  <a:pos x="259" y="49"/>
                </a:cxn>
                <a:cxn ang="0">
                  <a:pos x="267" y="45"/>
                </a:cxn>
                <a:cxn ang="0">
                  <a:pos x="271" y="31"/>
                </a:cxn>
                <a:cxn ang="0">
                  <a:pos x="284" y="31"/>
                </a:cxn>
                <a:cxn ang="0">
                  <a:pos x="296" y="9"/>
                </a:cxn>
                <a:cxn ang="0">
                  <a:pos x="300" y="14"/>
                </a:cxn>
                <a:cxn ang="0">
                  <a:pos x="308" y="14"/>
                </a:cxn>
                <a:cxn ang="0">
                  <a:pos x="317" y="9"/>
                </a:cxn>
                <a:cxn ang="0">
                  <a:pos x="321" y="40"/>
                </a:cxn>
              </a:cxnLst>
              <a:rect l="0" t="0" r="r" b="b"/>
              <a:pathLst>
                <a:path w="329" h="103">
                  <a:moveTo>
                    <a:pt x="0" y="49"/>
                  </a:moveTo>
                  <a:lnTo>
                    <a:pt x="0" y="40"/>
                  </a:lnTo>
                  <a:lnTo>
                    <a:pt x="0" y="45"/>
                  </a:lnTo>
                  <a:lnTo>
                    <a:pt x="4" y="49"/>
                  </a:lnTo>
                  <a:lnTo>
                    <a:pt x="8" y="45"/>
                  </a:lnTo>
                  <a:lnTo>
                    <a:pt x="8" y="49"/>
                  </a:lnTo>
                  <a:lnTo>
                    <a:pt x="12" y="54"/>
                  </a:lnTo>
                  <a:lnTo>
                    <a:pt x="16" y="54"/>
                  </a:lnTo>
                  <a:lnTo>
                    <a:pt x="20" y="49"/>
                  </a:lnTo>
                  <a:lnTo>
                    <a:pt x="20" y="36"/>
                  </a:lnTo>
                  <a:lnTo>
                    <a:pt x="25" y="45"/>
                  </a:lnTo>
                  <a:lnTo>
                    <a:pt x="29" y="40"/>
                  </a:lnTo>
                  <a:lnTo>
                    <a:pt x="33" y="36"/>
                  </a:lnTo>
                  <a:lnTo>
                    <a:pt x="41" y="45"/>
                  </a:lnTo>
                  <a:lnTo>
                    <a:pt x="41" y="40"/>
                  </a:lnTo>
                  <a:lnTo>
                    <a:pt x="45" y="36"/>
                  </a:lnTo>
                  <a:lnTo>
                    <a:pt x="45" y="40"/>
                  </a:lnTo>
                  <a:lnTo>
                    <a:pt x="49" y="49"/>
                  </a:lnTo>
                  <a:lnTo>
                    <a:pt x="49" y="54"/>
                  </a:lnTo>
                  <a:lnTo>
                    <a:pt x="53" y="58"/>
                  </a:lnTo>
                  <a:lnTo>
                    <a:pt x="53" y="63"/>
                  </a:lnTo>
                  <a:lnTo>
                    <a:pt x="58" y="67"/>
                  </a:lnTo>
                  <a:lnTo>
                    <a:pt x="58" y="58"/>
                  </a:lnTo>
                  <a:lnTo>
                    <a:pt x="62" y="58"/>
                  </a:lnTo>
                  <a:lnTo>
                    <a:pt x="66" y="63"/>
                  </a:lnTo>
                  <a:lnTo>
                    <a:pt x="66" y="58"/>
                  </a:lnTo>
                  <a:lnTo>
                    <a:pt x="66" y="63"/>
                  </a:lnTo>
                  <a:lnTo>
                    <a:pt x="70" y="81"/>
                  </a:lnTo>
                  <a:lnTo>
                    <a:pt x="78" y="72"/>
                  </a:lnTo>
                  <a:lnTo>
                    <a:pt x="74" y="72"/>
                  </a:lnTo>
                  <a:lnTo>
                    <a:pt x="78" y="81"/>
                  </a:lnTo>
                  <a:lnTo>
                    <a:pt x="82" y="85"/>
                  </a:lnTo>
                  <a:lnTo>
                    <a:pt x="86" y="89"/>
                  </a:lnTo>
                  <a:lnTo>
                    <a:pt x="90" y="94"/>
                  </a:lnTo>
                  <a:lnTo>
                    <a:pt x="90" y="81"/>
                  </a:lnTo>
                  <a:lnTo>
                    <a:pt x="95" y="89"/>
                  </a:lnTo>
                  <a:lnTo>
                    <a:pt x="99" y="98"/>
                  </a:lnTo>
                  <a:lnTo>
                    <a:pt x="103" y="103"/>
                  </a:lnTo>
                  <a:lnTo>
                    <a:pt x="103" y="85"/>
                  </a:lnTo>
                  <a:lnTo>
                    <a:pt x="107" y="81"/>
                  </a:lnTo>
                  <a:lnTo>
                    <a:pt x="115" y="72"/>
                  </a:lnTo>
                  <a:lnTo>
                    <a:pt x="111" y="72"/>
                  </a:lnTo>
                  <a:lnTo>
                    <a:pt x="115" y="76"/>
                  </a:lnTo>
                  <a:lnTo>
                    <a:pt x="119" y="72"/>
                  </a:lnTo>
                  <a:lnTo>
                    <a:pt x="119" y="67"/>
                  </a:lnTo>
                  <a:lnTo>
                    <a:pt x="123" y="63"/>
                  </a:lnTo>
                  <a:lnTo>
                    <a:pt x="123" y="54"/>
                  </a:lnTo>
                  <a:lnTo>
                    <a:pt x="127" y="63"/>
                  </a:lnTo>
                  <a:lnTo>
                    <a:pt x="132" y="63"/>
                  </a:lnTo>
                  <a:lnTo>
                    <a:pt x="132" y="54"/>
                  </a:lnTo>
                  <a:lnTo>
                    <a:pt x="136" y="58"/>
                  </a:lnTo>
                  <a:lnTo>
                    <a:pt x="136" y="54"/>
                  </a:lnTo>
                  <a:lnTo>
                    <a:pt x="140" y="45"/>
                  </a:lnTo>
                  <a:lnTo>
                    <a:pt x="140" y="40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8" y="40"/>
                  </a:lnTo>
                  <a:lnTo>
                    <a:pt x="148" y="49"/>
                  </a:lnTo>
                  <a:lnTo>
                    <a:pt x="152" y="45"/>
                  </a:lnTo>
                  <a:lnTo>
                    <a:pt x="152" y="49"/>
                  </a:lnTo>
                  <a:lnTo>
                    <a:pt x="156" y="45"/>
                  </a:lnTo>
                  <a:lnTo>
                    <a:pt x="156" y="36"/>
                  </a:lnTo>
                  <a:lnTo>
                    <a:pt x="160" y="31"/>
                  </a:lnTo>
                  <a:lnTo>
                    <a:pt x="160" y="23"/>
                  </a:lnTo>
                  <a:lnTo>
                    <a:pt x="160" y="36"/>
                  </a:lnTo>
                  <a:lnTo>
                    <a:pt x="164" y="49"/>
                  </a:lnTo>
                  <a:lnTo>
                    <a:pt x="169" y="54"/>
                  </a:lnTo>
                  <a:lnTo>
                    <a:pt x="169" y="63"/>
                  </a:lnTo>
                  <a:lnTo>
                    <a:pt x="173" y="45"/>
                  </a:lnTo>
                  <a:lnTo>
                    <a:pt x="177" y="54"/>
                  </a:lnTo>
                  <a:lnTo>
                    <a:pt x="177" y="49"/>
                  </a:lnTo>
                  <a:lnTo>
                    <a:pt x="181" y="58"/>
                  </a:lnTo>
                  <a:lnTo>
                    <a:pt x="181" y="54"/>
                  </a:lnTo>
                  <a:lnTo>
                    <a:pt x="181" y="58"/>
                  </a:lnTo>
                  <a:lnTo>
                    <a:pt x="185" y="63"/>
                  </a:lnTo>
                  <a:lnTo>
                    <a:pt x="193" y="63"/>
                  </a:lnTo>
                  <a:lnTo>
                    <a:pt x="193" y="54"/>
                  </a:lnTo>
                  <a:lnTo>
                    <a:pt x="197" y="58"/>
                  </a:lnTo>
                  <a:lnTo>
                    <a:pt x="202" y="58"/>
                  </a:lnTo>
                  <a:lnTo>
                    <a:pt x="202" y="49"/>
                  </a:lnTo>
                  <a:lnTo>
                    <a:pt x="206" y="40"/>
                  </a:lnTo>
                  <a:lnTo>
                    <a:pt x="206" y="36"/>
                  </a:lnTo>
                  <a:lnTo>
                    <a:pt x="210" y="31"/>
                  </a:lnTo>
                  <a:lnTo>
                    <a:pt x="214" y="36"/>
                  </a:lnTo>
                  <a:lnTo>
                    <a:pt x="218" y="45"/>
                  </a:lnTo>
                  <a:lnTo>
                    <a:pt x="222" y="49"/>
                  </a:lnTo>
                  <a:lnTo>
                    <a:pt x="226" y="49"/>
                  </a:lnTo>
                  <a:lnTo>
                    <a:pt x="226" y="58"/>
                  </a:lnTo>
                  <a:lnTo>
                    <a:pt x="230" y="72"/>
                  </a:lnTo>
                  <a:lnTo>
                    <a:pt x="230" y="76"/>
                  </a:lnTo>
                  <a:lnTo>
                    <a:pt x="234" y="67"/>
                  </a:lnTo>
                  <a:lnTo>
                    <a:pt x="234" y="58"/>
                  </a:lnTo>
                  <a:lnTo>
                    <a:pt x="239" y="63"/>
                  </a:lnTo>
                  <a:lnTo>
                    <a:pt x="239" y="67"/>
                  </a:lnTo>
                  <a:lnTo>
                    <a:pt x="243" y="58"/>
                  </a:lnTo>
                  <a:lnTo>
                    <a:pt x="247" y="54"/>
                  </a:lnTo>
                  <a:lnTo>
                    <a:pt x="251" y="54"/>
                  </a:lnTo>
                  <a:lnTo>
                    <a:pt x="251" y="63"/>
                  </a:lnTo>
                  <a:lnTo>
                    <a:pt x="255" y="63"/>
                  </a:lnTo>
                  <a:lnTo>
                    <a:pt x="255" y="54"/>
                  </a:lnTo>
                  <a:lnTo>
                    <a:pt x="259" y="63"/>
                  </a:lnTo>
                  <a:lnTo>
                    <a:pt x="259" y="49"/>
                  </a:lnTo>
                  <a:lnTo>
                    <a:pt x="263" y="45"/>
                  </a:lnTo>
                  <a:lnTo>
                    <a:pt x="263" y="36"/>
                  </a:lnTo>
                  <a:lnTo>
                    <a:pt x="267" y="45"/>
                  </a:lnTo>
                  <a:lnTo>
                    <a:pt x="267" y="49"/>
                  </a:lnTo>
                  <a:lnTo>
                    <a:pt x="276" y="31"/>
                  </a:lnTo>
                  <a:lnTo>
                    <a:pt x="271" y="31"/>
                  </a:lnTo>
                  <a:lnTo>
                    <a:pt x="276" y="36"/>
                  </a:lnTo>
                  <a:lnTo>
                    <a:pt x="280" y="36"/>
                  </a:lnTo>
                  <a:lnTo>
                    <a:pt x="284" y="31"/>
                  </a:lnTo>
                  <a:lnTo>
                    <a:pt x="284" y="23"/>
                  </a:lnTo>
                  <a:lnTo>
                    <a:pt x="288" y="27"/>
                  </a:lnTo>
                  <a:lnTo>
                    <a:pt x="296" y="9"/>
                  </a:lnTo>
                  <a:lnTo>
                    <a:pt x="296" y="0"/>
                  </a:lnTo>
                  <a:lnTo>
                    <a:pt x="300" y="5"/>
                  </a:lnTo>
                  <a:lnTo>
                    <a:pt x="300" y="14"/>
                  </a:lnTo>
                  <a:lnTo>
                    <a:pt x="304" y="9"/>
                  </a:lnTo>
                  <a:lnTo>
                    <a:pt x="304" y="18"/>
                  </a:lnTo>
                  <a:lnTo>
                    <a:pt x="308" y="14"/>
                  </a:lnTo>
                  <a:lnTo>
                    <a:pt x="313" y="18"/>
                  </a:lnTo>
                  <a:lnTo>
                    <a:pt x="313" y="14"/>
                  </a:lnTo>
                  <a:lnTo>
                    <a:pt x="317" y="9"/>
                  </a:lnTo>
                  <a:lnTo>
                    <a:pt x="317" y="23"/>
                  </a:lnTo>
                  <a:lnTo>
                    <a:pt x="321" y="23"/>
                  </a:lnTo>
                  <a:lnTo>
                    <a:pt x="321" y="40"/>
                  </a:lnTo>
                  <a:lnTo>
                    <a:pt x="325" y="45"/>
                  </a:lnTo>
                  <a:lnTo>
                    <a:pt x="329" y="3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60"/>
            <p:cNvSpPr>
              <a:spLocks/>
            </p:cNvSpPr>
            <p:nvPr/>
          </p:nvSpPr>
          <p:spPr bwMode="auto">
            <a:xfrm>
              <a:off x="6061075" y="2746375"/>
              <a:ext cx="522288" cy="219075"/>
            </a:xfrm>
            <a:custGeom>
              <a:avLst/>
              <a:gdLst/>
              <a:ahLst/>
              <a:cxnLst>
                <a:cxn ang="0">
                  <a:pos x="8" y="58"/>
                </a:cxn>
                <a:cxn ang="0">
                  <a:pos x="12" y="71"/>
                </a:cxn>
                <a:cxn ang="0">
                  <a:pos x="17" y="89"/>
                </a:cxn>
                <a:cxn ang="0">
                  <a:pos x="25" y="89"/>
                </a:cxn>
                <a:cxn ang="0">
                  <a:pos x="33" y="103"/>
                </a:cxn>
                <a:cxn ang="0">
                  <a:pos x="37" y="98"/>
                </a:cxn>
                <a:cxn ang="0">
                  <a:pos x="45" y="103"/>
                </a:cxn>
                <a:cxn ang="0">
                  <a:pos x="54" y="120"/>
                </a:cxn>
                <a:cxn ang="0">
                  <a:pos x="62" y="107"/>
                </a:cxn>
                <a:cxn ang="0">
                  <a:pos x="70" y="125"/>
                </a:cxn>
                <a:cxn ang="0">
                  <a:pos x="78" y="120"/>
                </a:cxn>
                <a:cxn ang="0">
                  <a:pos x="86" y="120"/>
                </a:cxn>
                <a:cxn ang="0">
                  <a:pos x="95" y="116"/>
                </a:cxn>
                <a:cxn ang="0">
                  <a:pos x="103" y="138"/>
                </a:cxn>
                <a:cxn ang="0">
                  <a:pos x="107" y="129"/>
                </a:cxn>
                <a:cxn ang="0">
                  <a:pos x="111" y="107"/>
                </a:cxn>
                <a:cxn ang="0">
                  <a:pos x="123" y="103"/>
                </a:cxn>
                <a:cxn ang="0">
                  <a:pos x="128" y="120"/>
                </a:cxn>
                <a:cxn ang="0">
                  <a:pos x="132" y="125"/>
                </a:cxn>
                <a:cxn ang="0">
                  <a:pos x="144" y="134"/>
                </a:cxn>
                <a:cxn ang="0">
                  <a:pos x="148" y="125"/>
                </a:cxn>
                <a:cxn ang="0">
                  <a:pos x="156" y="125"/>
                </a:cxn>
                <a:cxn ang="0">
                  <a:pos x="165" y="125"/>
                </a:cxn>
                <a:cxn ang="0">
                  <a:pos x="173" y="116"/>
                </a:cxn>
                <a:cxn ang="0">
                  <a:pos x="181" y="120"/>
                </a:cxn>
                <a:cxn ang="0">
                  <a:pos x="189" y="112"/>
                </a:cxn>
                <a:cxn ang="0">
                  <a:pos x="193" y="89"/>
                </a:cxn>
                <a:cxn ang="0">
                  <a:pos x="202" y="85"/>
                </a:cxn>
                <a:cxn ang="0">
                  <a:pos x="210" y="89"/>
                </a:cxn>
                <a:cxn ang="0">
                  <a:pos x="222" y="67"/>
                </a:cxn>
                <a:cxn ang="0">
                  <a:pos x="230" y="58"/>
                </a:cxn>
                <a:cxn ang="0">
                  <a:pos x="235" y="45"/>
                </a:cxn>
                <a:cxn ang="0">
                  <a:pos x="239" y="36"/>
                </a:cxn>
                <a:cxn ang="0">
                  <a:pos x="247" y="45"/>
                </a:cxn>
                <a:cxn ang="0">
                  <a:pos x="255" y="45"/>
                </a:cxn>
                <a:cxn ang="0">
                  <a:pos x="263" y="45"/>
                </a:cxn>
                <a:cxn ang="0">
                  <a:pos x="280" y="36"/>
                </a:cxn>
                <a:cxn ang="0">
                  <a:pos x="284" y="27"/>
                </a:cxn>
                <a:cxn ang="0">
                  <a:pos x="296" y="27"/>
                </a:cxn>
                <a:cxn ang="0">
                  <a:pos x="305" y="13"/>
                </a:cxn>
                <a:cxn ang="0">
                  <a:pos x="309" y="9"/>
                </a:cxn>
                <a:cxn ang="0">
                  <a:pos x="321" y="9"/>
                </a:cxn>
              </a:cxnLst>
              <a:rect l="0" t="0" r="r" b="b"/>
              <a:pathLst>
                <a:path w="329" h="138">
                  <a:moveTo>
                    <a:pt x="0" y="62"/>
                  </a:moveTo>
                  <a:lnTo>
                    <a:pt x="0" y="58"/>
                  </a:lnTo>
                  <a:lnTo>
                    <a:pt x="8" y="58"/>
                  </a:lnTo>
                  <a:lnTo>
                    <a:pt x="4" y="58"/>
                  </a:lnTo>
                  <a:lnTo>
                    <a:pt x="8" y="62"/>
                  </a:lnTo>
                  <a:lnTo>
                    <a:pt x="12" y="71"/>
                  </a:lnTo>
                  <a:lnTo>
                    <a:pt x="12" y="76"/>
                  </a:lnTo>
                  <a:lnTo>
                    <a:pt x="17" y="80"/>
                  </a:lnTo>
                  <a:lnTo>
                    <a:pt x="17" y="89"/>
                  </a:lnTo>
                  <a:lnTo>
                    <a:pt x="21" y="98"/>
                  </a:lnTo>
                  <a:lnTo>
                    <a:pt x="25" y="94"/>
                  </a:lnTo>
                  <a:lnTo>
                    <a:pt x="25" y="89"/>
                  </a:lnTo>
                  <a:lnTo>
                    <a:pt x="25" y="94"/>
                  </a:lnTo>
                  <a:lnTo>
                    <a:pt x="29" y="107"/>
                  </a:lnTo>
                  <a:lnTo>
                    <a:pt x="33" y="103"/>
                  </a:lnTo>
                  <a:lnTo>
                    <a:pt x="37" y="98"/>
                  </a:lnTo>
                  <a:lnTo>
                    <a:pt x="37" y="94"/>
                  </a:lnTo>
                  <a:lnTo>
                    <a:pt x="37" y="98"/>
                  </a:lnTo>
                  <a:lnTo>
                    <a:pt x="41" y="107"/>
                  </a:lnTo>
                  <a:lnTo>
                    <a:pt x="41" y="98"/>
                  </a:lnTo>
                  <a:lnTo>
                    <a:pt x="45" y="103"/>
                  </a:lnTo>
                  <a:lnTo>
                    <a:pt x="45" y="112"/>
                  </a:lnTo>
                  <a:lnTo>
                    <a:pt x="49" y="125"/>
                  </a:lnTo>
                  <a:lnTo>
                    <a:pt x="54" y="120"/>
                  </a:lnTo>
                  <a:lnTo>
                    <a:pt x="54" y="112"/>
                  </a:lnTo>
                  <a:lnTo>
                    <a:pt x="62" y="112"/>
                  </a:lnTo>
                  <a:lnTo>
                    <a:pt x="62" y="107"/>
                  </a:lnTo>
                  <a:lnTo>
                    <a:pt x="66" y="107"/>
                  </a:lnTo>
                  <a:lnTo>
                    <a:pt x="66" y="120"/>
                  </a:lnTo>
                  <a:lnTo>
                    <a:pt x="70" y="125"/>
                  </a:lnTo>
                  <a:lnTo>
                    <a:pt x="74" y="129"/>
                  </a:lnTo>
                  <a:lnTo>
                    <a:pt x="78" y="134"/>
                  </a:lnTo>
                  <a:lnTo>
                    <a:pt x="78" y="120"/>
                  </a:lnTo>
                  <a:lnTo>
                    <a:pt x="82" y="125"/>
                  </a:lnTo>
                  <a:lnTo>
                    <a:pt x="86" y="116"/>
                  </a:lnTo>
                  <a:lnTo>
                    <a:pt x="86" y="120"/>
                  </a:lnTo>
                  <a:lnTo>
                    <a:pt x="91" y="116"/>
                  </a:lnTo>
                  <a:lnTo>
                    <a:pt x="91" y="112"/>
                  </a:lnTo>
                  <a:lnTo>
                    <a:pt x="95" y="116"/>
                  </a:lnTo>
                  <a:lnTo>
                    <a:pt x="95" y="125"/>
                  </a:lnTo>
                  <a:lnTo>
                    <a:pt x="103" y="129"/>
                  </a:lnTo>
                  <a:lnTo>
                    <a:pt x="103" y="138"/>
                  </a:lnTo>
                  <a:lnTo>
                    <a:pt x="99" y="129"/>
                  </a:lnTo>
                  <a:lnTo>
                    <a:pt x="103" y="134"/>
                  </a:lnTo>
                  <a:lnTo>
                    <a:pt x="107" y="129"/>
                  </a:lnTo>
                  <a:lnTo>
                    <a:pt x="107" y="116"/>
                  </a:lnTo>
                  <a:lnTo>
                    <a:pt x="111" y="116"/>
                  </a:lnTo>
                  <a:lnTo>
                    <a:pt x="111" y="107"/>
                  </a:lnTo>
                  <a:lnTo>
                    <a:pt x="115" y="107"/>
                  </a:lnTo>
                  <a:lnTo>
                    <a:pt x="115" y="116"/>
                  </a:lnTo>
                  <a:lnTo>
                    <a:pt x="123" y="103"/>
                  </a:lnTo>
                  <a:lnTo>
                    <a:pt x="119" y="103"/>
                  </a:lnTo>
                  <a:lnTo>
                    <a:pt x="123" y="103"/>
                  </a:lnTo>
                  <a:lnTo>
                    <a:pt x="128" y="120"/>
                  </a:lnTo>
                  <a:lnTo>
                    <a:pt x="128" y="125"/>
                  </a:lnTo>
                  <a:lnTo>
                    <a:pt x="132" y="120"/>
                  </a:lnTo>
                  <a:lnTo>
                    <a:pt x="132" y="125"/>
                  </a:lnTo>
                  <a:lnTo>
                    <a:pt x="140" y="120"/>
                  </a:lnTo>
                  <a:lnTo>
                    <a:pt x="140" y="134"/>
                  </a:lnTo>
                  <a:lnTo>
                    <a:pt x="144" y="134"/>
                  </a:lnTo>
                  <a:lnTo>
                    <a:pt x="144" y="125"/>
                  </a:lnTo>
                  <a:lnTo>
                    <a:pt x="148" y="129"/>
                  </a:lnTo>
                  <a:lnTo>
                    <a:pt x="148" y="125"/>
                  </a:lnTo>
                  <a:lnTo>
                    <a:pt x="152" y="129"/>
                  </a:lnTo>
                  <a:lnTo>
                    <a:pt x="156" y="120"/>
                  </a:lnTo>
                  <a:lnTo>
                    <a:pt x="156" y="125"/>
                  </a:lnTo>
                  <a:lnTo>
                    <a:pt x="161" y="134"/>
                  </a:lnTo>
                  <a:lnTo>
                    <a:pt x="161" y="120"/>
                  </a:lnTo>
                  <a:lnTo>
                    <a:pt x="165" y="125"/>
                  </a:lnTo>
                  <a:lnTo>
                    <a:pt x="169" y="129"/>
                  </a:lnTo>
                  <a:lnTo>
                    <a:pt x="173" y="125"/>
                  </a:lnTo>
                  <a:lnTo>
                    <a:pt x="173" y="116"/>
                  </a:lnTo>
                  <a:lnTo>
                    <a:pt x="177" y="120"/>
                  </a:lnTo>
                  <a:lnTo>
                    <a:pt x="177" y="116"/>
                  </a:lnTo>
                  <a:lnTo>
                    <a:pt x="181" y="120"/>
                  </a:lnTo>
                  <a:lnTo>
                    <a:pt x="185" y="129"/>
                  </a:lnTo>
                  <a:lnTo>
                    <a:pt x="185" y="120"/>
                  </a:lnTo>
                  <a:lnTo>
                    <a:pt x="189" y="112"/>
                  </a:lnTo>
                  <a:lnTo>
                    <a:pt x="189" y="103"/>
                  </a:lnTo>
                  <a:lnTo>
                    <a:pt x="193" y="98"/>
                  </a:lnTo>
                  <a:lnTo>
                    <a:pt x="193" y="89"/>
                  </a:lnTo>
                  <a:lnTo>
                    <a:pt x="202" y="80"/>
                  </a:lnTo>
                  <a:lnTo>
                    <a:pt x="198" y="80"/>
                  </a:lnTo>
                  <a:lnTo>
                    <a:pt x="202" y="85"/>
                  </a:lnTo>
                  <a:lnTo>
                    <a:pt x="206" y="94"/>
                  </a:lnTo>
                  <a:lnTo>
                    <a:pt x="206" y="85"/>
                  </a:lnTo>
                  <a:lnTo>
                    <a:pt x="210" y="89"/>
                  </a:lnTo>
                  <a:lnTo>
                    <a:pt x="210" y="80"/>
                  </a:lnTo>
                  <a:lnTo>
                    <a:pt x="214" y="80"/>
                  </a:lnTo>
                  <a:lnTo>
                    <a:pt x="222" y="67"/>
                  </a:lnTo>
                  <a:lnTo>
                    <a:pt x="218" y="67"/>
                  </a:lnTo>
                  <a:lnTo>
                    <a:pt x="222" y="67"/>
                  </a:lnTo>
                  <a:lnTo>
                    <a:pt x="230" y="58"/>
                  </a:lnTo>
                  <a:lnTo>
                    <a:pt x="230" y="62"/>
                  </a:lnTo>
                  <a:lnTo>
                    <a:pt x="230" y="54"/>
                  </a:lnTo>
                  <a:lnTo>
                    <a:pt x="235" y="45"/>
                  </a:lnTo>
                  <a:lnTo>
                    <a:pt x="235" y="40"/>
                  </a:lnTo>
                  <a:lnTo>
                    <a:pt x="239" y="31"/>
                  </a:lnTo>
                  <a:lnTo>
                    <a:pt x="239" y="36"/>
                  </a:lnTo>
                  <a:lnTo>
                    <a:pt x="243" y="40"/>
                  </a:lnTo>
                  <a:lnTo>
                    <a:pt x="243" y="36"/>
                  </a:lnTo>
                  <a:lnTo>
                    <a:pt x="247" y="45"/>
                  </a:lnTo>
                  <a:lnTo>
                    <a:pt x="251" y="45"/>
                  </a:lnTo>
                  <a:lnTo>
                    <a:pt x="255" y="40"/>
                  </a:lnTo>
                  <a:lnTo>
                    <a:pt x="255" y="45"/>
                  </a:lnTo>
                  <a:lnTo>
                    <a:pt x="259" y="54"/>
                  </a:lnTo>
                  <a:lnTo>
                    <a:pt x="263" y="54"/>
                  </a:lnTo>
                  <a:lnTo>
                    <a:pt x="263" y="45"/>
                  </a:lnTo>
                  <a:lnTo>
                    <a:pt x="267" y="36"/>
                  </a:lnTo>
                  <a:lnTo>
                    <a:pt x="272" y="27"/>
                  </a:lnTo>
                  <a:lnTo>
                    <a:pt x="280" y="36"/>
                  </a:lnTo>
                  <a:lnTo>
                    <a:pt x="280" y="31"/>
                  </a:lnTo>
                  <a:lnTo>
                    <a:pt x="284" y="18"/>
                  </a:lnTo>
                  <a:lnTo>
                    <a:pt x="284" y="27"/>
                  </a:lnTo>
                  <a:lnTo>
                    <a:pt x="288" y="22"/>
                  </a:lnTo>
                  <a:lnTo>
                    <a:pt x="288" y="36"/>
                  </a:lnTo>
                  <a:lnTo>
                    <a:pt x="296" y="27"/>
                  </a:lnTo>
                  <a:lnTo>
                    <a:pt x="296" y="18"/>
                  </a:lnTo>
                  <a:lnTo>
                    <a:pt x="305" y="18"/>
                  </a:lnTo>
                  <a:lnTo>
                    <a:pt x="305" y="13"/>
                  </a:lnTo>
                  <a:lnTo>
                    <a:pt x="309" y="9"/>
                  </a:lnTo>
                  <a:lnTo>
                    <a:pt x="309" y="4"/>
                  </a:lnTo>
                  <a:lnTo>
                    <a:pt x="309" y="9"/>
                  </a:lnTo>
                  <a:lnTo>
                    <a:pt x="313" y="0"/>
                  </a:lnTo>
                  <a:lnTo>
                    <a:pt x="317" y="4"/>
                  </a:lnTo>
                  <a:lnTo>
                    <a:pt x="321" y="9"/>
                  </a:lnTo>
                  <a:lnTo>
                    <a:pt x="325" y="4"/>
                  </a:lnTo>
                  <a:lnTo>
                    <a:pt x="329" y="13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61"/>
            <p:cNvSpPr>
              <a:spLocks/>
            </p:cNvSpPr>
            <p:nvPr/>
          </p:nvSpPr>
          <p:spPr bwMode="auto">
            <a:xfrm>
              <a:off x="6583363" y="2738438"/>
              <a:ext cx="469900" cy="433388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13" y="14"/>
                </a:cxn>
                <a:cxn ang="0">
                  <a:pos x="17" y="36"/>
                </a:cxn>
                <a:cxn ang="0">
                  <a:pos x="25" y="54"/>
                </a:cxn>
                <a:cxn ang="0">
                  <a:pos x="29" y="45"/>
                </a:cxn>
                <a:cxn ang="0">
                  <a:pos x="37" y="41"/>
                </a:cxn>
                <a:cxn ang="0">
                  <a:pos x="45" y="41"/>
                </a:cxn>
                <a:cxn ang="0">
                  <a:pos x="54" y="36"/>
                </a:cxn>
                <a:cxn ang="0">
                  <a:pos x="62" y="45"/>
                </a:cxn>
                <a:cxn ang="0">
                  <a:pos x="74" y="36"/>
                </a:cxn>
                <a:cxn ang="0">
                  <a:pos x="78" y="50"/>
                </a:cxn>
                <a:cxn ang="0">
                  <a:pos x="82" y="67"/>
                </a:cxn>
                <a:cxn ang="0">
                  <a:pos x="91" y="76"/>
                </a:cxn>
                <a:cxn ang="0">
                  <a:pos x="95" y="94"/>
                </a:cxn>
                <a:cxn ang="0">
                  <a:pos x="103" y="99"/>
                </a:cxn>
                <a:cxn ang="0">
                  <a:pos x="107" y="85"/>
                </a:cxn>
                <a:cxn ang="0">
                  <a:pos x="115" y="94"/>
                </a:cxn>
                <a:cxn ang="0">
                  <a:pos x="120" y="90"/>
                </a:cxn>
                <a:cxn ang="0">
                  <a:pos x="128" y="112"/>
                </a:cxn>
                <a:cxn ang="0">
                  <a:pos x="136" y="108"/>
                </a:cxn>
                <a:cxn ang="0">
                  <a:pos x="148" y="125"/>
                </a:cxn>
                <a:cxn ang="0">
                  <a:pos x="152" y="125"/>
                </a:cxn>
                <a:cxn ang="0">
                  <a:pos x="157" y="139"/>
                </a:cxn>
                <a:cxn ang="0">
                  <a:pos x="165" y="134"/>
                </a:cxn>
                <a:cxn ang="0">
                  <a:pos x="177" y="143"/>
                </a:cxn>
                <a:cxn ang="0">
                  <a:pos x="181" y="148"/>
                </a:cxn>
                <a:cxn ang="0">
                  <a:pos x="185" y="161"/>
                </a:cxn>
                <a:cxn ang="0">
                  <a:pos x="194" y="157"/>
                </a:cxn>
                <a:cxn ang="0">
                  <a:pos x="202" y="170"/>
                </a:cxn>
                <a:cxn ang="0">
                  <a:pos x="210" y="184"/>
                </a:cxn>
                <a:cxn ang="0">
                  <a:pos x="214" y="206"/>
                </a:cxn>
                <a:cxn ang="0">
                  <a:pos x="222" y="219"/>
                </a:cxn>
                <a:cxn ang="0">
                  <a:pos x="231" y="219"/>
                </a:cxn>
                <a:cxn ang="0">
                  <a:pos x="239" y="228"/>
                </a:cxn>
                <a:cxn ang="0">
                  <a:pos x="251" y="237"/>
                </a:cxn>
                <a:cxn ang="0">
                  <a:pos x="255" y="233"/>
                </a:cxn>
                <a:cxn ang="0">
                  <a:pos x="259" y="228"/>
                </a:cxn>
                <a:cxn ang="0">
                  <a:pos x="268" y="224"/>
                </a:cxn>
                <a:cxn ang="0">
                  <a:pos x="272" y="228"/>
                </a:cxn>
                <a:cxn ang="0">
                  <a:pos x="276" y="255"/>
                </a:cxn>
                <a:cxn ang="0">
                  <a:pos x="280" y="259"/>
                </a:cxn>
                <a:cxn ang="0">
                  <a:pos x="288" y="264"/>
                </a:cxn>
              </a:cxnLst>
              <a:rect l="0" t="0" r="r" b="b"/>
              <a:pathLst>
                <a:path w="296" h="273">
                  <a:moveTo>
                    <a:pt x="0" y="18"/>
                  </a:moveTo>
                  <a:lnTo>
                    <a:pt x="0" y="14"/>
                  </a:lnTo>
                  <a:lnTo>
                    <a:pt x="4" y="9"/>
                  </a:lnTo>
                  <a:lnTo>
                    <a:pt x="4" y="0"/>
                  </a:lnTo>
                  <a:lnTo>
                    <a:pt x="8" y="0"/>
                  </a:lnTo>
                  <a:lnTo>
                    <a:pt x="13" y="14"/>
                  </a:lnTo>
                  <a:lnTo>
                    <a:pt x="13" y="18"/>
                  </a:lnTo>
                  <a:lnTo>
                    <a:pt x="17" y="23"/>
                  </a:lnTo>
                  <a:lnTo>
                    <a:pt x="17" y="36"/>
                  </a:lnTo>
                  <a:lnTo>
                    <a:pt x="21" y="45"/>
                  </a:lnTo>
                  <a:lnTo>
                    <a:pt x="21" y="63"/>
                  </a:lnTo>
                  <a:lnTo>
                    <a:pt x="25" y="54"/>
                  </a:lnTo>
                  <a:lnTo>
                    <a:pt x="29" y="45"/>
                  </a:lnTo>
                  <a:lnTo>
                    <a:pt x="29" y="41"/>
                  </a:lnTo>
                  <a:lnTo>
                    <a:pt x="29" y="45"/>
                  </a:lnTo>
                  <a:lnTo>
                    <a:pt x="33" y="36"/>
                  </a:lnTo>
                  <a:lnTo>
                    <a:pt x="33" y="45"/>
                  </a:lnTo>
                  <a:lnTo>
                    <a:pt x="37" y="41"/>
                  </a:lnTo>
                  <a:lnTo>
                    <a:pt x="45" y="32"/>
                  </a:lnTo>
                  <a:lnTo>
                    <a:pt x="41" y="32"/>
                  </a:lnTo>
                  <a:lnTo>
                    <a:pt x="45" y="41"/>
                  </a:lnTo>
                  <a:lnTo>
                    <a:pt x="50" y="36"/>
                  </a:lnTo>
                  <a:lnTo>
                    <a:pt x="50" y="32"/>
                  </a:lnTo>
                  <a:lnTo>
                    <a:pt x="54" y="36"/>
                  </a:lnTo>
                  <a:lnTo>
                    <a:pt x="58" y="41"/>
                  </a:lnTo>
                  <a:lnTo>
                    <a:pt x="62" y="36"/>
                  </a:lnTo>
                  <a:lnTo>
                    <a:pt x="62" y="45"/>
                  </a:lnTo>
                  <a:lnTo>
                    <a:pt x="70" y="36"/>
                  </a:lnTo>
                  <a:lnTo>
                    <a:pt x="70" y="32"/>
                  </a:lnTo>
                  <a:lnTo>
                    <a:pt x="74" y="36"/>
                  </a:lnTo>
                  <a:lnTo>
                    <a:pt x="74" y="50"/>
                  </a:lnTo>
                  <a:lnTo>
                    <a:pt x="74" y="45"/>
                  </a:lnTo>
                  <a:lnTo>
                    <a:pt x="78" y="50"/>
                  </a:lnTo>
                  <a:lnTo>
                    <a:pt x="78" y="59"/>
                  </a:lnTo>
                  <a:lnTo>
                    <a:pt x="82" y="76"/>
                  </a:lnTo>
                  <a:lnTo>
                    <a:pt x="82" y="67"/>
                  </a:lnTo>
                  <a:lnTo>
                    <a:pt x="87" y="72"/>
                  </a:lnTo>
                  <a:lnTo>
                    <a:pt x="87" y="81"/>
                  </a:lnTo>
                  <a:lnTo>
                    <a:pt x="91" y="76"/>
                  </a:lnTo>
                  <a:lnTo>
                    <a:pt x="91" y="81"/>
                  </a:lnTo>
                  <a:lnTo>
                    <a:pt x="95" y="85"/>
                  </a:lnTo>
                  <a:lnTo>
                    <a:pt x="95" y="94"/>
                  </a:lnTo>
                  <a:lnTo>
                    <a:pt x="95" y="90"/>
                  </a:lnTo>
                  <a:lnTo>
                    <a:pt x="99" y="94"/>
                  </a:lnTo>
                  <a:lnTo>
                    <a:pt x="103" y="99"/>
                  </a:lnTo>
                  <a:lnTo>
                    <a:pt x="103" y="81"/>
                  </a:lnTo>
                  <a:lnTo>
                    <a:pt x="107" y="76"/>
                  </a:lnTo>
                  <a:lnTo>
                    <a:pt x="107" y="85"/>
                  </a:lnTo>
                  <a:lnTo>
                    <a:pt x="111" y="81"/>
                  </a:lnTo>
                  <a:lnTo>
                    <a:pt x="115" y="85"/>
                  </a:lnTo>
                  <a:lnTo>
                    <a:pt x="115" y="94"/>
                  </a:lnTo>
                  <a:lnTo>
                    <a:pt x="120" y="90"/>
                  </a:lnTo>
                  <a:lnTo>
                    <a:pt x="120" y="85"/>
                  </a:lnTo>
                  <a:lnTo>
                    <a:pt x="120" y="90"/>
                  </a:lnTo>
                  <a:lnTo>
                    <a:pt x="124" y="94"/>
                  </a:lnTo>
                  <a:lnTo>
                    <a:pt x="124" y="108"/>
                  </a:lnTo>
                  <a:lnTo>
                    <a:pt x="128" y="112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6" y="108"/>
                  </a:lnTo>
                  <a:lnTo>
                    <a:pt x="140" y="117"/>
                  </a:lnTo>
                  <a:lnTo>
                    <a:pt x="140" y="125"/>
                  </a:lnTo>
                  <a:lnTo>
                    <a:pt x="148" y="125"/>
                  </a:lnTo>
                  <a:lnTo>
                    <a:pt x="144" y="125"/>
                  </a:lnTo>
                  <a:lnTo>
                    <a:pt x="148" y="121"/>
                  </a:lnTo>
                  <a:lnTo>
                    <a:pt x="152" y="125"/>
                  </a:lnTo>
                  <a:lnTo>
                    <a:pt x="152" y="130"/>
                  </a:lnTo>
                  <a:lnTo>
                    <a:pt x="157" y="143"/>
                  </a:lnTo>
                  <a:lnTo>
                    <a:pt x="157" y="139"/>
                  </a:lnTo>
                  <a:lnTo>
                    <a:pt x="161" y="121"/>
                  </a:lnTo>
                  <a:lnTo>
                    <a:pt x="165" y="117"/>
                  </a:lnTo>
                  <a:lnTo>
                    <a:pt x="165" y="134"/>
                  </a:lnTo>
                  <a:lnTo>
                    <a:pt x="169" y="134"/>
                  </a:lnTo>
                  <a:lnTo>
                    <a:pt x="173" y="139"/>
                  </a:lnTo>
                  <a:lnTo>
                    <a:pt x="177" y="143"/>
                  </a:lnTo>
                  <a:lnTo>
                    <a:pt x="177" y="139"/>
                  </a:lnTo>
                  <a:lnTo>
                    <a:pt x="177" y="143"/>
                  </a:lnTo>
                  <a:lnTo>
                    <a:pt x="181" y="148"/>
                  </a:lnTo>
                  <a:lnTo>
                    <a:pt x="181" y="152"/>
                  </a:lnTo>
                  <a:lnTo>
                    <a:pt x="185" y="157"/>
                  </a:lnTo>
                  <a:lnTo>
                    <a:pt x="185" y="161"/>
                  </a:lnTo>
                  <a:lnTo>
                    <a:pt x="189" y="157"/>
                  </a:lnTo>
                  <a:lnTo>
                    <a:pt x="189" y="161"/>
                  </a:lnTo>
                  <a:lnTo>
                    <a:pt x="194" y="157"/>
                  </a:lnTo>
                  <a:lnTo>
                    <a:pt x="198" y="161"/>
                  </a:lnTo>
                  <a:lnTo>
                    <a:pt x="198" y="166"/>
                  </a:lnTo>
                  <a:lnTo>
                    <a:pt x="202" y="170"/>
                  </a:lnTo>
                  <a:lnTo>
                    <a:pt x="206" y="175"/>
                  </a:lnTo>
                  <a:lnTo>
                    <a:pt x="206" y="188"/>
                  </a:lnTo>
                  <a:lnTo>
                    <a:pt x="210" y="184"/>
                  </a:lnTo>
                  <a:lnTo>
                    <a:pt x="210" y="197"/>
                  </a:lnTo>
                  <a:lnTo>
                    <a:pt x="214" y="197"/>
                  </a:lnTo>
                  <a:lnTo>
                    <a:pt x="214" y="206"/>
                  </a:lnTo>
                  <a:lnTo>
                    <a:pt x="218" y="206"/>
                  </a:lnTo>
                  <a:lnTo>
                    <a:pt x="222" y="201"/>
                  </a:lnTo>
                  <a:lnTo>
                    <a:pt x="222" y="219"/>
                  </a:lnTo>
                  <a:lnTo>
                    <a:pt x="226" y="210"/>
                  </a:lnTo>
                  <a:lnTo>
                    <a:pt x="226" y="215"/>
                  </a:lnTo>
                  <a:lnTo>
                    <a:pt x="231" y="219"/>
                  </a:lnTo>
                  <a:lnTo>
                    <a:pt x="231" y="228"/>
                  </a:lnTo>
                  <a:lnTo>
                    <a:pt x="235" y="233"/>
                  </a:lnTo>
                  <a:lnTo>
                    <a:pt x="239" y="228"/>
                  </a:lnTo>
                  <a:lnTo>
                    <a:pt x="243" y="228"/>
                  </a:lnTo>
                  <a:lnTo>
                    <a:pt x="243" y="237"/>
                  </a:lnTo>
                  <a:lnTo>
                    <a:pt x="251" y="237"/>
                  </a:lnTo>
                  <a:lnTo>
                    <a:pt x="247" y="237"/>
                  </a:lnTo>
                  <a:lnTo>
                    <a:pt x="251" y="242"/>
                  </a:lnTo>
                  <a:lnTo>
                    <a:pt x="255" y="233"/>
                  </a:lnTo>
                  <a:lnTo>
                    <a:pt x="255" y="242"/>
                  </a:lnTo>
                  <a:lnTo>
                    <a:pt x="259" y="242"/>
                  </a:lnTo>
                  <a:lnTo>
                    <a:pt x="259" y="228"/>
                  </a:lnTo>
                  <a:lnTo>
                    <a:pt x="264" y="219"/>
                  </a:lnTo>
                  <a:lnTo>
                    <a:pt x="264" y="228"/>
                  </a:lnTo>
                  <a:lnTo>
                    <a:pt x="268" y="224"/>
                  </a:lnTo>
                  <a:lnTo>
                    <a:pt x="268" y="219"/>
                  </a:lnTo>
                  <a:lnTo>
                    <a:pt x="268" y="224"/>
                  </a:lnTo>
                  <a:lnTo>
                    <a:pt x="272" y="228"/>
                  </a:lnTo>
                  <a:lnTo>
                    <a:pt x="272" y="237"/>
                  </a:lnTo>
                  <a:lnTo>
                    <a:pt x="276" y="242"/>
                  </a:lnTo>
                  <a:lnTo>
                    <a:pt x="276" y="255"/>
                  </a:lnTo>
                  <a:lnTo>
                    <a:pt x="280" y="259"/>
                  </a:lnTo>
                  <a:lnTo>
                    <a:pt x="280" y="255"/>
                  </a:lnTo>
                  <a:lnTo>
                    <a:pt x="280" y="259"/>
                  </a:lnTo>
                  <a:lnTo>
                    <a:pt x="284" y="250"/>
                  </a:lnTo>
                  <a:lnTo>
                    <a:pt x="284" y="259"/>
                  </a:lnTo>
                  <a:lnTo>
                    <a:pt x="288" y="264"/>
                  </a:lnTo>
                  <a:lnTo>
                    <a:pt x="292" y="268"/>
                  </a:lnTo>
                  <a:lnTo>
                    <a:pt x="296" y="273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62"/>
            <p:cNvSpPr>
              <a:spLocks/>
            </p:cNvSpPr>
            <p:nvPr/>
          </p:nvSpPr>
          <p:spPr bwMode="auto">
            <a:xfrm>
              <a:off x="7053263" y="3030538"/>
              <a:ext cx="503238" cy="141288"/>
            </a:xfrm>
            <a:custGeom>
              <a:avLst/>
              <a:gdLst/>
              <a:ahLst/>
              <a:cxnLst>
                <a:cxn ang="0">
                  <a:pos x="5" y="84"/>
                </a:cxn>
                <a:cxn ang="0">
                  <a:pos x="17" y="71"/>
                </a:cxn>
                <a:cxn ang="0">
                  <a:pos x="25" y="53"/>
                </a:cxn>
                <a:cxn ang="0">
                  <a:pos x="33" y="66"/>
                </a:cxn>
                <a:cxn ang="0">
                  <a:pos x="42" y="58"/>
                </a:cxn>
                <a:cxn ang="0">
                  <a:pos x="54" y="53"/>
                </a:cxn>
                <a:cxn ang="0">
                  <a:pos x="62" y="49"/>
                </a:cxn>
                <a:cxn ang="0">
                  <a:pos x="70" y="35"/>
                </a:cxn>
                <a:cxn ang="0">
                  <a:pos x="74" y="44"/>
                </a:cxn>
                <a:cxn ang="0">
                  <a:pos x="87" y="62"/>
                </a:cxn>
                <a:cxn ang="0">
                  <a:pos x="95" y="49"/>
                </a:cxn>
                <a:cxn ang="0">
                  <a:pos x="99" y="62"/>
                </a:cxn>
                <a:cxn ang="0">
                  <a:pos x="107" y="44"/>
                </a:cxn>
                <a:cxn ang="0">
                  <a:pos x="112" y="40"/>
                </a:cxn>
                <a:cxn ang="0">
                  <a:pos x="120" y="58"/>
                </a:cxn>
                <a:cxn ang="0">
                  <a:pos x="128" y="62"/>
                </a:cxn>
                <a:cxn ang="0">
                  <a:pos x="136" y="58"/>
                </a:cxn>
                <a:cxn ang="0">
                  <a:pos x="144" y="66"/>
                </a:cxn>
                <a:cxn ang="0">
                  <a:pos x="153" y="71"/>
                </a:cxn>
                <a:cxn ang="0">
                  <a:pos x="161" y="49"/>
                </a:cxn>
                <a:cxn ang="0">
                  <a:pos x="173" y="58"/>
                </a:cxn>
                <a:cxn ang="0">
                  <a:pos x="177" y="53"/>
                </a:cxn>
                <a:cxn ang="0">
                  <a:pos x="181" y="58"/>
                </a:cxn>
                <a:cxn ang="0">
                  <a:pos x="190" y="71"/>
                </a:cxn>
                <a:cxn ang="0">
                  <a:pos x="198" y="71"/>
                </a:cxn>
                <a:cxn ang="0">
                  <a:pos x="202" y="53"/>
                </a:cxn>
                <a:cxn ang="0">
                  <a:pos x="206" y="40"/>
                </a:cxn>
                <a:cxn ang="0">
                  <a:pos x="214" y="49"/>
                </a:cxn>
                <a:cxn ang="0">
                  <a:pos x="218" y="66"/>
                </a:cxn>
                <a:cxn ang="0">
                  <a:pos x="223" y="58"/>
                </a:cxn>
                <a:cxn ang="0">
                  <a:pos x="231" y="49"/>
                </a:cxn>
                <a:cxn ang="0">
                  <a:pos x="239" y="44"/>
                </a:cxn>
                <a:cxn ang="0">
                  <a:pos x="247" y="44"/>
                </a:cxn>
                <a:cxn ang="0">
                  <a:pos x="256" y="35"/>
                </a:cxn>
                <a:cxn ang="0">
                  <a:pos x="264" y="40"/>
                </a:cxn>
                <a:cxn ang="0">
                  <a:pos x="268" y="26"/>
                </a:cxn>
                <a:cxn ang="0">
                  <a:pos x="276" y="22"/>
                </a:cxn>
                <a:cxn ang="0">
                  <a:pos x="284" y="8"/>
                </a:cxn>
                <a:cxn ang="0">
                  <a:pos x="293" y="13"/>
                </a:cxn>
                <a:cxn ang="0">
                  <a:pos x="301" y="8"/>
                </a:cxn>
                <a:cxn ang="0">
                  <a:pos x="309" y="8"/>
                </a:cxn>
                <a:cxn ang="0">
                  <a:pos x="313" y="22"/>
                </a:cxn>
              </a:cxnLst>
              <a:rect l="0" t="0" r="r" b="b"/>
              <a:pathLst>
                <a:path w="317" h="89">
                  <a:moveTo>
                    <a:pt x="0" y="89"/>
                  </a:moveTo>
                  <a:lnTo>
                    <a:pt x="0" y="80"/>
                  </a:lnTo>
                  <a:lnTo>
                    <a:pt x="5" y="84"/>
                  </a:lnTo>
                  <a:lnTo>
                    <a:pt x="9" y="80"/>
                  </a:lnTo>
                  <a:lnTo>
                    <a:pt x="13" y="75"/>
                  </a:lnTo>
                  <a:lnTo>
                    <a:pt x="17" y="71"/>
                  </a:lnTo>
                  <a:lnTo>
                    <a:pt x="17" y="62"/>
                  </a:lnTo>
                  <a:lnTo>
                    <a:pt x="21" y="49"/>
                  </a:lnTo>
                  <a:lnTo>
                    <a:pt x="25" y="53"/>
                  </a:lnTo>
                  <a:lnTo>
                    <a:pt x="29" y="49"/>
                  </a:lnTo>
                  <a:lnTo>
                    <a:pt x="29" y="58"/>
                  </a:lnTo>
                  <a:lnTo>
                    <a:pt x="33" y="66"/>
                  </a:lnTo>
                  <a:lnTo>
                    <a:pt x="37" y="62"/>
                  </a:lnTo>
                  <a:lnTo>
                    <a:pt x="42" y="66"/>
                  </a:lnTo>
                  <a:lnTo>
                    <a:pt x="42" y="58"/>
                  </a:lnTo>
                  <a:lnTo>
                    <a:pt x="46" y="62"/>
                  </a:lnTo>
                  <a:lnTo>
                    <a:pt x="50" y="66"/>
                  </a:lnTo>
                  <a:lnTo>
                    <a:pt x="54" y="53"/>
                  </a:lnTo>
                  <a:lnTo>
                    <a:pt x="58" y="53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66" y="44"/>
                  </a:lnTo>
                  <a:lnTo>
                    <a:pt x="66" y="40"/>
                  </a:lnTo>
                  <a:lnTo>
                    <a:pt x="70" y="35"/>
                  </a:lnTo>
                  <a:lnTo>
                    <a:pt x="70" y="40"/>
                  </a:lnTo>
                  <a:lnTo>
                    <a:pt x="79" y="44"/>
                  </a:lnTo>
                  <a:lnTo>
                    <a:pt x="74" y="44"/>
                  </a:lnTo>
                  <a:lnTo>
                    <a:pt x="79" y="44"/>
                  </a:lnTo>
                  <a:lnTo>
                    <a:pt x="87" y="53"/>
                  </a:lnTo>
                  <a:lnTo>
                    <a:pt x="87" y="62"/>
                  </a:lnTo>
                  <a:lnTo>
                    <a:pt x="91" y="66"/>
                  </a:lnTo>
                  <a:lnTo>
                    <a:pt x="91" y="58"/>
                  </a:lnTo>
                  <a:lnTo>
                    <a:pt x="95" y="49"/>
                  </a:lnTo>
                  <a:lnTo>
                    <a:pt x="95" y="53"/>
                  </a:lnTo>
                  <a:lnTo>
                    <a:pt x="99" y="58"/>
                  </a:lnTo>
                  <a:lnTo>
                    <a:pt x="99" y="62"/>
                  </a:lnTo>
                  <a:lnTo>
                    <a:pt x="103" y="58"/>
                  </a:lnTo>
                  <a:lnTo>
                    <a:pt x="103" y="49"/>
                  </a:lnTo>
                  <a:lnTo>
                    <a:pt x="107" y="44"/>
                  </a:lnTo>
                  <a:lnTo>
                    <a:pt x="107" y="53"/>
                  </a:lnTo>
                  <a:lnTo>
                    <a:pt x="112" y="44"/>
                  </a:lnTo>
                  <a:lnTo>
                    <a:pt x="112" y="40"/>
                  </a:lnTo>
                  <a:lnTo>
                    <a:pt x="116" y="53"/>
                  </a:lnTo>
                  <a:lnTo>
                    <a:pt x="120" y="49"/>
                  </a:lnTo>
                  <a:lnTo>
                    <a:pt x="120" y="58"/>
                  </a:lnTo>
                  <a:lnTo>
                    <a:pt x="124" y="62"/>
                  </a:lnTo>
                  <a:lnTo>
                    <a:pt x="132" y="62"/>
                  </a:lnTo>
                  <a:lnTo>
                    <a:pt x="128" y="62"/>
                  </a:lnTo>
                  <a:lnTo>
                    <a:pt x="132" y="58"/>
                  </a:lnTo>
                  <a:lnTo>
                    <a:pt x="140" y="58"/>
                  </a:lnTo>
                  <a:lnTo>
                    <a:pt x="136" y="58"/>
                  </a:lnTo>
                  <a:lnTo>
                    <a:pt x="140" y="62"/>
                  </a:lnTo>
                  <a:lnTo>
                    <a:pt x="149" y="66"/>
                  </a:lnTo>
                  <a:lnTo>
                    <a:pt x="144" y="66"/>
                  </a:lnTo>
                  <a:lnTo>
                    <a:pt x="149" y="66"/>
                  </a:lnTo>
                  <a:lnTo>
                    <a:pt x="153" y="53"/>
                  </a:lnTo>
                  <a:lnTo>
                    <a:pt x="153" y="71"/>
                  </a:lnTo>
                  <a:lnTo>
                    <a:pt x="157" y="62"/>
                  </a:lnTo>
                  <a:lnTo>
                    <a:pt x="161" y="58"/>
                  </a:lnTo>
                  <a:lnTo>
                    <a:pt x="161" y="49"/>
                  </a:lnTo>
                  <a:lnTo>
                    <a:pt x="165" y="53"/>
                  </a:lnTo>
                  <a:lnTo>
                    <a:pt x="165" y="58"/>
                  </a:lnTo>
                  <a:lnTo>
                    <a:pt x="173" y="58"/>
                  </a:lnTo>
                  <a:lnTo>
                    <a:pt x="169" y="58"/>
                  </a:lnTo>
                  <a:lnTo>
                    <a:pt x="173" y="58"/>
                  </a:lnTo>
                  <a:lnTo>
                    <a:pt x="177" y="53"/>
                  </a:lnTo>
                  <a:lnTo>
                    <a:pt x="177" y="58"/>
                  </a:lnTo>
                  <a:lnTo>
                    <a:pt x="177" y="53"/>
                  </a:lnTo>
                  <a:lnTo>
                    <a:pt x="181" y="58"/>
                  </a:lnTo>
                  <a:lnTo>
                    <a:pt x="186" y="71"/>
                  </a:lnTo>
                  <a:lnTo>
                    <a:pt x="190" y="75"/>
                  </a:lnTo>
                  <a:lnTo>
                    <a:pt x="190" y="71"/>
                  </a:lnTo>
                  <a:lnTo>
                    <a:pt x="190" y="75"/>
                  </a:lnTo>
                  <a:lnTo>
                    <a:pt x="194" y="71"/>
                  </a:lnTo>
                  <a:lnTo>
                    <a:pt x="198" y="71"/>
                  </a:lnTo>
                  <a:lnTo>
                    <a:pt x="198" y="62"/>
                  </a:lnTo>
                  <a:lnTo>
                    <a:pt x="202" y="58"/>
                  </a:lnTo>
                  <a:lnTo>
                    <a:pt x="202" y="53"/>
                  </a:lnTo>
                  <a:lnTo>
                    <a:pt x="202" y="58"/>
                  </a:lnTo>
                  <a:lnTo>
                    <a:pt x="206" y="44"/>
                  </a:lnTo>
                  <a:lnTo>
                    <a:pt x="206" y="40"/>
                  </a:lnTo>
                  <a:lnTo>
                    <a:pt x="210" y="49"/>
                  </a:lnTo>
                  <a:lnTo>
                    <a:pt x="210" y="44"/>
                  </a:lnTo>
                  <a:lnTo>
                    <a:pt x="214" y="49"/>
                  </a:lnTo>
                  <a:lnTo>
                    <a:pt x="214" y="58"/>
                  </a:lnTo>
                  <a:lnTo>
                    <a:pt x="218" y="53"/>
                  </a:lnTo>
                  <a:lnTo>
                    <a:pt x="218" y="66"/>
                  </a:lnTo>
                  <a:lnTo>
                    <a:pt x="223" y="58"/>
                  </a:lnTo>
                  <a:lnTo>
                    <a:pt x="223" y="53"/>
                  </a:lnTo>
                  <a:lnTo>
                    <a:pt x="223" y="58"/>
                  </a:lnTo>
                  <a:lnTo>
                    <a:pt x="227" y="58"/>
                  </a:lnTo>
                  <a:lnTo>
                    <a:pt x="227" y="49"/>
                  </a:lnTo>
                  <a:lnTo>
                    <a:pt x="231" y="49"/>
                  </a:lnTo>
                  <a:lnTo>
                    <a:pt x="235" y="53"/>
                  </a:lnTo>
                  <a:lnTo>
                    <a:pt x="239" y="58"/>
                  </a:lnTo>
                  <a:lnTo>
                    <a:pt x="239" y="44"/>
                  </a:lnTo>
                  <a:lnTo>
                    <a:pt x="243" y="31"/>
                  </a:lnTo>
                  <a:lnTo>
                    <a:pt x="243" y="40"/>
                  </a:lnTo>
                  <a:lnTo>
                    <a:pt x="247" y="44"/>
                  </a:lnTo>
                  <a:lnTo>
                    <a:pt x="247" y="40"/>
                  </a:lnTo>
                  <a:lnTo>
                    <a:pt x="256" y="40"/>
                  </a:lnTo>
                  <a:lnTo>
                    <a:pt x="256" y="35"/>
                  </a:lnTo>
                  <a:lnTo>
                    <a:pt x="260" y="44"/>
                  </a:lnTo>
                  <a:lnTo>
                    <a:pt x="260" y="35"/>
                  </a:lnTo>
                  <a:lnTo>
                    <a:pt x="264" y="40"/>
                  </a:lnTo>
                  <a:lnTo>
                    <a:pt x="268" y="26"/>
                  </a:lnTo>
                  <a:lnTo>
                    <a:pt x="268" y="31"/>
                  </a:lnTo>
                  <a:lnTo>
                    <a:pt x="268" y="26"/>
                  </a:lnTo>
                  <a:lnTo>
                    <a:pt x="272" y="31"/>
                  </a:lnTo>
                  <a:lnTo>
                    <a:pt x="276" y="26"/>
                  </a:lnTo>
                  <a:lnTo>
                    <a:pt x="276" y="22"/>
                  </a:lnTo>
                  <a:lnTo>
                    <a:pt x="280" y="8"/>
                  </a:lnTo>
                  <a:lnTo>
                    <a:pt x="280" y="17"/>
                  </a:lnTo>
                  <a:lnTo>
                    <a:pt x="284" y="8"/>
                  </a:lnTo>
                  <a:lnTo>
                    <a:pt x="284" y="13"/>
                  </a:lnTo>
                  <a:lnTo>
                    <a:pt x="288" y="8"/>
                  </a:lnTo>
                  <a:lnTo>
                    <a:pt x="293" y="13"/>
                  </a:lnTo>
                  <a:lnTo>
                    <a:pt x="293" y="8"/>
                  </a:lnTo>
                  <a:lnTo>
                    <a:pt x="301" y="4"/>
                  </a:lnTo>
                  <a:lnTo>
                    <a:pt x="301" y="8"/>
                  </a:lnTo>
                  <a:lnTo>
                    <a:pt x="305" y="8"/>
                  </a:lnTo>
                  <a:lnTo>
                    <a:pt x="305" y="0"/>
                  </a:lnTo>
                  <a:lnTo>
                    <a:pt x="309" y="8"/>
                  </a:lnTo>
                  <a:lnTo>
                    <a:pt x="309" y="4"/>
                  </a:lnTo>
                  <a:lnTo>
                    <a:pt x="313" y="13"/>
                  </a:lnTo>
                  <a:lnTo>
                    <a:pt x="313" y="22"/>
                  </a:lnTo>
                  <a:lnTo>
                    <a:pt x="317" y="26"/>
                  </a:lnTo>
                  <a:lnTo>
                    <a:pt x="317" y="3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63"/>
            <p:cNvSpPr>
              <a:spLocks/>
            </p:cNvSpPr>
            <p:nvPr/>
          </p:nvSpPr>
          <p:spPr bwMode="auto">
            <a:xfrm>
              <a:off x="7556500" y="3071813"/>
              <a:ext cx="307975" cy="2619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18"/>
                </a:cxn>
                <a:cxn ang="0">
                  <a:pos x="8" y="27"/>
                </a:cxn>
                <a:cxn ang="0">
                  <a:pos x="13" y="32"/>
                </a:cxn>
                <a:cxn ang="0">
                  <a:pos x="17" y="18"/>
                </a:cxn>
                <a:cxn ang="0">
                  <a:pos x="21" y="32"/>
                </a:cxn>
                <a:cxn ang="0">
                  <a:pos x="25" y="32"/>
                </a:cxn>
                <a:cxn ang="0">
                  <a:pos x="29" y="40"/>
                </a:cxn>
                <a:cxn ang="0">
                  <a:pos x="33" y="49"/>
                </a:cxn>
                <a:cxn ang="0">
                  <a:pos x="37" y="58"/>
                </a:cxn>
                <a:cxn ang="0">
                  <a:pos x="41" y="45"/>
                </a:cxn>
                <a:cxn ang="0">
                  <a:pos x="45" y="67"/>
                </a:cxn>
                <a:cxn ang="0">
                  <a:pos x="54" y="81"/>
                </a:cxn>
                <a:cxn ang="0">
                  <a:pos x="58" y="58"/>
                </a:cxn>
                <a:cxn ang="0">
                  <a:pos x="62" y="58"/>
                </a:cxn>
                <a:cxn ang="0">
                  <a:pos x="66" y="63"/>
                </a:cxn>
                <a:cxn ang="0">
                  <a:pos x="70" y="58"/>
                </a:cxn>
                <a:cxn ang="0">
                  <a:pos x="74" y="76"/>
                </a:cxn>
                <a:cxn ang="0">
                  <a:pos x="78" y="90"/>
                </a:cxn>
                <a:cxn ang="0">
                  <a:pos x="83" y="103"/>
                </a:cxn>
                <a:cxn ang="0">
                  <a:pos x="91" y="94"/>
                </a:cxn>
                <a:cxn ang="0">
                  <a:pos x="99" y="99"/>
                </a:cxn>
                <a:cxn ang="0">
                  <a:pos x="99" y="90"/>
                </a:cxn>
                <a:cxn ang="0">
                  <a:pos x="107" y="94"/>
                </a:cxn>
                <a:cxn ang="0">
                  <a:pos x="111" y="90"/>
                </a:cxn>
                <a:cxn ang="0">
                  <a:pos x="115" y="99"/>
                </a:cxn>
                <a:cxn ang="0">
                  <a:pos x="120" y="99"/>
                </a:cxn>
                <a:cxn ang="0">
                  <a:pos x="124" y="94"/>
                </a:cxn>
                <a:cxn ang="0">
                  <a:pos x="128" y="94"/>
                </a:cxn>
                <a:cxn ang="0">
                  <a:pos x="136" y="103"/>
                </a:cxn>
                <a:cxn ang="0">
                  <a:pos x="140" y="112"/>
                </a:cxn>
                <a:cxn ang="0">
                  <a:pos x="148" y="125"/>
                </a:cxn>
                <a:cxn ang="0">
                  <a:pos x="152" y="125"/>
                </a:cxn>
                <a:cxn ang="0">
                  <a:pos x="157" y="130"/>
                </a:cxn>
                <a:cxn ang="0">
                  <a:pos x="161" y="130"/>
                </a:cxn>
                <a:cxn ang="0">
                  <a:pos x="169" y="130"/>
                </a:cxn>
                <a:cxn ang="0">
                  <a:pos x="169" y="130"/>
                </a:cxn>
                <a:cxn ang="0">
                  <a:pos x="181" y="143"/>
                </a:cxn>
                <a:cxn ang="0">
                  <a:pos x="181" y="148"/>
                </a:cxn>
                <a:cxn ang="0">
                  <a:pos x="189" y="148"/>
                </a:cxn>
                <a:cxn ang="0">
                  <a:pos x="194" y="165"/>
                </a:cxn>
              </a:cxnLst>
              <a:rect l="0" t="0" r="r" b="b"/>
              <a:pathLst>
                <a:path w="194" h="165">
                  <a:moveTo>
                    <a:pt x="0" y="5"/>
                  </a:moveTo>
                  <a:lnTo>
                    <a:pt x="4" y="0"/>
                  </a:lnTo>
                  <a:lnTo>
                    <a:pt x="4" y="9"/>
                  </a:lnTo>
                  <a:lnTo>
                    <a:pt x="8" y="18"/>
                  </a:lnTo>
                  <a:lnTo>
                    <a:pt x="8" y="32"/>
                  </a:lnTo>
                  <a:lnTo>
                    <a:pt x="8" y="27"/>
                  </a:lnTo>
                  <a:lnTo>
                    <a:pt x="13" y="23"/>
                  </a:lnTo>
                  <a:lnTo>
                    <a:pt x="13" y="32"/>
                  </a:lnTo>
                  <a:lnTo>
                    <a:pt x="17" y="27"/>
                  </a:lnTo>
                  <a:lnTo>
                    <a:pt x="17" y="18"/>
                  </a:lnTo>
                  <a:lnTo>
                    <a:pt x="21" y="23"/>
                  </a:lnTo>
                  <a:lnTo>
                    <a:pt x="21" y="32"/>
                  </a:lnTo>
                  <a:lnTo>
                    <a:pt x="25" y="23"/>
                  </a:lnTo>
                  <a:lnTo>
                    <a:pt x="25" y="32"/>
                  </a:lnTo>
                  <a:lnTo>
                    <a:pt x="29" y="32"/>
                  </a:lnTo>
                  <a:lnTo>
                    <a:pt x="29" y="40"/>
                  </a:lnTo>
                  <a:lnTo>
                    <a:pt x="33" y="40"/>
                  </a:lnTo>
                  <a:lnTo>
                    <a:pt x="33" y="49"/>
                  </a:lnTo>
                  <a:lnTo>
                    <a:pt x="37" y="49"/>
                  </a:lnTo>
                  <a:lnTo>
                    <a:pt x="37" y="58"/>
                  </a:lnTo>
                  <a:lnTo>
                    <a:pt x="41" y="54"/>
                  </a:lnTo>
                  <a:lnTo>
                    <a:pt x="41" y="45"/>
                  </a:lnTo>
                  <a:lnTo>
                    <a:pt x="45" y="54"/>
                  </a:lnTo>
                  <a:lnTo>
                    <a:pt x="45" y="67"/>
                  </a:lnTo>
                  <a:lnTo>
                    <a:pt x="50" y="72"/>
                  </a:lnTo>
                  <a:lnTo>
                    <a:pt x="54" y="81"/>
                  </a:lnTo>
                  <a:lnTo>
                    <a:pt x="54" y="67"/>
                  </a:lnTo>
                  <a:lnTo>
                    <a:pt x="58" y="58"/>
                  </a:lnTo>
                  <a:lnTo>
                    <a:pt x="62" y="54"/>
                  </a:lnTo>
                  <a:lnTo>
                    <a:pt x="62" y="58"/>
                  </a:lnTo>
                  <a:lnTo>
                    <a:pt x="66" y="54"/>
                  </a:lnTo>
                  <a:lnTo>
                    <a:pt x="66" y="63"/>
                  </a:lnTo>
                  <a:lnTo>
                    <a:pt x="66" y="54"/>
                  </a:lnTo>
                  <a:lnTo>
                    <a:pt x="70" y="58"/>
                  </a:lnTo>
                  <a:lnTo>
                    <a:pt x="70" y="72"/>
                  </a:lnTo>
                  <a:lnTo>
                    <a:pt x="74" y="76"/>
                  </a:lnTo>
                  <a:lnTo>
                    <a:pt x="74" y="85"/>
                  </a:lnTo>
                  <a:lnTo>
                    <a:pt x="78" y="90"/>
                  </a:lnTo>
                  <a:lnTo>
                    <a:pt x="78" y="94"/>
                  </a:lnTo>
                  <a:lnTo>
                    <a:pt x="83" y="103"/>
                  </a:lnTo>
                  <a:lnTo>
                    <a:pt x="83" y="94"/>
                  </a:lnTo>
                  <a:lnTo>
                    <a:pt x="91" y="94"/>
                  </a:lnTo>
                  <a:lnTo>
                    <a:pt x="91" y="99"/>
                  </a:lnTo>
                  <a:lnTo>
                    <a:pt x="99" y="99"/>
                  </a:lnTo>
                  <a:lnTo>
                    <a:pt x="95" y="99"/>
                  </a:lnTo>
                  <a:lnTo>
                    <a:pt x="99" y="90"/>
                  </a:lnTo>
                  <a:lnTo>
                    <a:pt x="103" y="94"/>
                  </a:lnTo>
                  <a:lnTo>
                    <a:pt x="107" y="94"/>
                  </a:lnTo>
                  <a:lnTo>
                    <a:pt x="111" y="99"/>
                  </a:lnTo>
                  <a:lnTo>
                    <a:pt x="111" y="90"/>
                  </a:lnTo>
                  <a:lnTo>
                    <a:pt x="115" y="94"/>
                  </a:lnTo>
                  <a:lnTo>
                    <a:pt x="115" y="99"/>
                  </a:lnTo>
                  <a:lnTo>
                    <a:pt x="120" y="107"/>
                  </a:lnTo>
                  <a:lnTo>
                    <a:pt x="120" y="99"/>
                  </a:lnTo>
                  <a:lnTo>
                    <a:pt x="124" y="85"/>
                  </a:lnTo>
                  <a:lnTo>
                    <a:pt x="124" y="94"/>
                  </a:lnTo>
                  <a:lnTo>
                    <a:pt x="124" y="85"/>
                  </a:lnTo>
                  <a:lnTo>
                    <a:pt x="128" y="94"/>
                  </a:lnTo>
                  <a:lnTo>
                    <a:pt x="128" y="103"/>
                  </a:lnTo>
                  <a:lnTo>
                    <a:pt x="136" y="103"/>
                  </a:lnTo>
                  <a:lnTo>
                    <a:pt x="136" y="107"/>
                  </a:lnTo>
                  <a:lnTo>
                    <a:pt x="140" y="112"/>
                  </a:lnTo>
                  <a:lnTo>
                    <a:pt x="144" y="121"/>
                  </a:lnTo>
                  <a:lnTo>
                    <a:pt x="148" y="125"/>
                  </a:lnTo>
                  <a:lnTo>
                    <a:pt x="152" y="121"/>
                  </a:lnTo>
                  <a:lnTo>
                    <a:pt x="152" y="125"/>
                  </a:lnTo>
                  <a:lnTo>
                    <a:pt x="157" y="139"/>
                  </a:lnTo>
                  <a:lnTo>
                    <a:pt x="157" y="130"/>
                  </a:lnTo>
                  <a:lnTo>
                    <a:pt x="161" y="134"/>
                  </a:lnTo>
                  <a:lnTo>
                    <a:pt x="161" y="130"/>
                  </a:lnTo>
                  <a:lnTo>
                    <a:pt x="165" y="125"/>
                  </a:lnTo>
                  <a:lnTo>
                    <a:pt x="169" y="130"/>
                  </a:lnTo>
                  <a:lnTo>
                    <a:pt x="169" y="125"/>
                  </a:lnTo>
                  <a:lnTo>
                    <a:pt x="169" y="130"/>
                  </a:lnTo>
                  <a:lnTo>
                    <a:pt x="173" y="139"/>
                  </a:lnTo>
                  <a:lnTo>
                    <a:pt x="181" y="143"/>
                  </a:lnTo>
                  <a:lnTo>
                    <a:pt x="177" y="143"/>
                  </a:lnTo>
                  <a:lnTo>
                    <a:pt x="181" y="148"/>
                  </a:lnTo>
                  <a:lnTo>
                    <a:pt x="185" y="152"/>
                  </a:lnTo>
                  <a:lnTo>
                    <a:pt x="189" y="148"/>
                  </a:lnTo>
                  <a:lnTo>
                    <a:pt x="194" y="152"/>
                  </a:lnTo>
                  <a:lnTo>
                    <a:pt x="194" y="16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4975" name="Group 34974"/>
            <p:cNvGrpSpPr/>
            <p:nvPr/>
          </p:nvGrpSpPr>
          <p:grpSpPr>
            <a:xfrm>
              <a:off x="6943725" y="2590800"/>
              <a:ext cx="900014" cy="369332"/>
              <a:chOff x="7637097" y="1936433"/>
              <a:chExt cx="900014" cy="369332"/>
            </a:xfrm>
          </p:grpSpPr>
          <p:sp>
            <p:nvSpPr>
              <p:cNvPr id="456" name="TextBox 455"/>
              <p:cNvSpPr txBox="1"/>
              <p:nvPr/>
            </p:nvSpPr>
            <p:spPr>
              <a:xfrm>
                <a:off x="7637097" y="1936433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Signal</a:t>
                </a:r>
                <a:endParaRPr lang="en-US" i="1" dirty="0"/>
              </a:p>
            </p:txBody>
          </p:sp>
          <p:graphicFrame>
            <p:nvGraphicFramePr>
              <p:cNvPr id="431" name="Object 4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727509932"/>
                  </p:ext>
                </p:extLst>
              </p:nvPr>
            </p:nvGraphicFramePr>
            <p:xfrm>
              <a:off x="8286286" y="1969492"/>
              <a:ext cx="250825" cy="303213"/>
            </p:xfrm>
            <a:graphic>
              <a:graphicData uri="http://schemas.openxmlformats.org/presentationml/2006/ole">
                <p:oleObj spid="_x0000_s17862" name="Equation" r:id="rId6" imgW="139680" imgH="203040" progId="Equation.3">
                  <p:embed/>
                </p:oleObj>
              </a:graphicData>
            </a:graphic>
          </p:graphicFrame>
        </p:grpSp>
      </p:grpSp>
      <p:grpSp>
        <p:nvGrpSpPr>
          <p:cNvPr id="253" name="Group 252"/>
          <p:cNvGrpSpPr/>
          <p:nvPr/>
        </p:nvGrpSpPr>
        <p:grpSpPr>
          <a:xfrm>
            <a:off x="3657600" y="1828800"/>
            <a:ext cx="4462743" cy="1513682"/>
            <a:chOff x="3657600" y="1828800"/>
            <a:chExt cx="4462743" cy="1513682"/>
          </a:xfrm>
        </p:grpSpPr>
        <p:cxnSp>
          <p:nvCxnSpPr>
            <p:cNvPr id="326" name="Straight Connector 325"/>
            <p:cNvCxnSpPr/>
            <p:nvPr/>
          </p:nvCxnSpPr>
          <p:spPr>
            <a:xfrm rot="16200000" flipH="1">
              <a:off x="3579019" y="2967038"/>
              <a:ext cx="7493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 rot="16200000" flipH="1">
              <a:off x="7484269" y="2964656"/>
              <a:ext cx="749300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2" name="Group 251"/>
            <p:cNvGrpSpPr/>
            <p:nvPr/>
          </p:nvGrpSpPr>
          <p:grpSpPr>
            <a:xfrm>
              <a:off x="3657600" y="1828800"/>
              <a:ext cx="4462743" cy="750332"/>
              <a:chOff x="3657600" y="1828800"/>
              <a:chExt cx="4462743" cy="750332"/>
            </a:xfrm>
          </p:grpSpPr>
          <p:sp>
            <p:nvSpPr>
              <p:cNvPr id="498" name="TextBox 497"/>
              <p:cNvSpPr txBox="1"/>
              <p:nvPr/>
            </p:nvSpPr>
            <p:spPr>
              <a:xfrm>
                <a:off x="5233449" y="1828800"/>
                <a:ext cx="175394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Prefix length </a:t>
                </a:r>
                <a:br>
                  <a:rPr lang="en-US" dirty="0" smtClean="0">
                    <a:solidFill>
                      <a:srgbClr val="FF0000"/>
                    </a:solidFill>
                  </a:rPr>
                </a:br>
                <a:r>
                  <a:rPr lang="en-US" dirty="0" smtClean="0">
                    <a:solidFill>
                      <a:srgbClr val="FF0000"/>
                    </a:solidFill>
                  </a:rPr>
                  <a:t> for time domain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00" name="Straight Arrow Connector 499"/>
              <p:cNvCxnSpPr>
                <a:stCxn id="498" idx="1"/>
                <a:endCxn id="510" idx="3"/>
              </p:cNvCxnSpPr>
              <p:nvPr/>
            </p:nvCxnSpPr>
            <p:spPr>
              <a:xfrm rot="10800000" flipV="1">
                <a:off x="4310343" y="2151966"/>
                <a:ext cx="923106" cy="2425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Arrow Connector 501"/>
              <p:cNvCxnSpPr>
                <a:stCxn id="498" idx="3"/>
                <a:endCxn id="512" idx="1"/>
              </p:cNvCxnSpPr>
              <p:nvPr/>
            </p:nvCxnSpPr>
            <p:spPr>
              <a:xfrm>
                <a:off x="6987391" y="2151966"/>
                <a:ext cx="480209" cy="2425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0" name="TextBox 509"/>
              <p:cNvSpPr txBox="1"/>
              <p:nvPr/>
            </p:nvSpPr>
            <p:spPr>
              <a:xfrm>
                <a:off x="3657600" y="22098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1014</a:t>
                </a:r>
                <a:endParaRPr lang="en-US" dirty="0"/>
              </a:p>
            </p:txBody>
          </p:sp>
          <p:sp>
            <p:nvSpPr>
              <p:cNvPr id="512" name="TextBox 511"/>
              <p:cNvSpPr txBox="1"/>
              <p:nvPr/>
            </p:nvSpPr>
            <p:spPr>
              <a:xfrm>
                <a:off x="7467600" y="2209800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1017</a:t>
                </a:r>
                <a:endParaRPr lang="en-US" dirty="0"/>
              </a:p>
            </p:txBody>
          </p:sp>
        </p:grpSp>
      </p:grpSp>
      <p:grpSp>
        <p:nvGrpSpPr>
          <p:cNvPr id="546" name="Group 545"/>
          <p:cNvGrpSpPr/>
          <p:nvPr/>
        </p:nvGrpSpPr>
        <p:grpSpPr>
          <a:xfrm>
            <a:off x="1295400" y="3333750"/>
            <a:ext cx="5213809" cy="1683782"/>
            <a:chOff x="1295400" y="3333750"/>
            <a:chExt cx="5213809" cy="1683782"/>
          </a:xfrm>
        </p:grpSpPr>
        <p:cxnSp>
          <p:nvCxnSpPr>
            <p:cNvPr id="380" name="Straight Arrow Connector 379"/>
            <p:cNvCxnSpPr/>
            <p:nvPr/>
          </p:nvCxnSpPr>
          <p:spPr>
            <a:xfrm>
              <a:off x="2057400" y="3352800"/>
              <a:ext cx="0" cy="35081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Arrow Connector 380"/>
            <p:cNvCxnSpPr/>
            <p:nvPr/>
          </p:nvCxnSpPr>
          <p:spPr>
            <a:xfrm flipH="1">
              <a:off x="5943600" y="3333750"/>
              <a:ext cx="1" cy="3506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5" name="Group 544"/>
            <p:cNvGrpSpPr/>
            <p:nvPr/>
          </p:nvGrpSpPr>
          <p:grpSpPr>
            <a:xfrm>
              <a:off x="1295400" y="3724275"/>
              <a:ext cx="5213809" cy="1293257"/>
              <a:chOff x="1295400" y="3724275"/>
              <a:chExt cx="5213809" cy="1293257"/>
            </a:xfrm>
          </p:grpSpPr>
          <p:grpSp>
            <p:nvGrpSpPr>
              <p:cNvPr id="522" name="Group 521"/>
              <p:cNvGrpSpPr/>
              <p:nvPr/>
            </p:nvGrpSpPr>
            <p:grpSpPr>
              <a:xfrm>
                <a:off x="1491789" y="3733800"/>
                <a:ext cx="1099011" cy="916092"/>
                <a:chOff x="1491789" y="3733800"/>
                <a:chExt cx="1099011" cy="916092"/>
              </a:xfrm>
            </p:grpSpPr>
            <p:sp>
              <p:nvSpPr>
                <p:cNvPr id="390" name="Rectangle 129"/>
                <p:cNvSpPr>
                  <a:spLocks noChangeArrowheads="1"/>
                </p:cNvSpPr>
                <p:nvPr/>
              </p:nvSpPr>
              <p:spPr bwMode="auto">
                <a:xfrm>
                  <a:off x="1687052" y="3900595"/>
                  <a:ext cx="708027" cy="74615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3" name="Rectangle 130"/>
                <p:cNvSpPr>
                  <a:spLocks noChangeArrowheads="1"/>
                </p:cNvSpPr>
                <p:nvPr/>
              </p:nvSpPr>
              <p:spPr bwMode="auto">
                <a:xfrm>
                  <a:off x="1687052" y="3900595"/>
                  <a:ext cx="708027" cy="746159"/>
                </a:xfrm>
                <a:prstGeom prst="rect">
                  <a:avLst/>
                </a:prstGeom>
                <a:noFill/>
                <a:ln w="0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4" name="Line 131"/>
                <p:cNvSpPr>
                  <a:spLocks noChangeShapeType="1"/>
                </p:cNvSpPr>
                <p:nvPr/>
              </p:nvSpPr>
              <p:spPr bwMode="auto">
                <a:xfrm>
                  <a:off x="1687052" y="3900595"/>
                  <a:ext cx="708027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5" name="Line 132"/>
                <p:cNvSpPr>
                  <a:spLocks noChangeShapeType="1"/>
                </p:cNvSpPr>
                <p:nvPr/>
              </p:nvSpPr>
              <p:spPr bwMode="auto">
                <a:xfrm>
                  <a:off x="1687052" y="4646755"/>
                  <a:ext cx="708027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6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395079" y="3900595"/>
                  <a:ext cx="1588" cy="74615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7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1687052" y="3900595"/>
                  <a:ext cx="1588" cy="74615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8" name="Line 135"/>
                <p:cNvSpPr>
                  <a:spLocks noChangeShapeType="1"/>
                </p:cNvSpPr>
                <p:nvPr/>
              </p:nvSpPr>
              <p:spPr bwMode="auto">
                <a:xfrm>
                  <a:off x="1687052" y="4646755"/>
                  <a:ext cx="708027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399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1687052" y="3900595"/>
                  <a:ext cx="1588" cy="74615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1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1687052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2" name="Line 138"/>
                <p:cNvSpPr>
                  <a:spLocks noChangeShapeType="1"/>
                </p:cNvSpPr>
                <p:nvPr/>
              </p:nvSpPr>
              <p:spPr bwMode="auto">
                <a:xfrm>
                  <a:off x="1687052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3" name="Rectangle 139"/>
                <p:cNvSpPr>
                  <a:spLocks noChangeArrowheads="1"/>
                </p:cNvSpPr>
                <p:nvPr/>
              </p:nvSpPr>
              <p:spPr bwMode="auto">
                <a:xfrm>
                  <a:off x="1682289" y="3733800"/>
                  <a:ext cx="70532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04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1828340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5" name="Line 141"/>
                <p:cNvSpPr>
                  <a:spLocks noChangeShapeType="1"/>
                </p:cNvSpPr>
                <p:nvPr/>
              </p:nvSpPr>
              <p:spPr bwMode="auto">
                <a:xfrm>
                  <a:off x="1828340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6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1969628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7" name="Line 144"/>
                <p:cNvSpPr>
                  <a:spLocks noChangeShapeType="1"/>
                </p:cNvSpPr>
                <p:nvPr/>
              </p:nvSpPr>
              <p:spPr bwMode="auto">
                <a:xfrm>
                  <a:off x="1969628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08" name="Rectangle 145"/>
                <p:cNvSpPr>
                  <a:spLocks noChangeArrowheads="1"/>
                </p:cNvSpPr>
                <p:nvPr/>
              </p:nvSpPr>
              <p:spPr bwMode="auto">
                <a:xfrm>
                  <a:off x="1953753" y="3733800"/>
                  <a:ext cx="211596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100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09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2112503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16" name="Line 147"/>
                <p:cNvSpPr>
                  <a:spLocks noChangeShapeType="1"/>
                </p:cNvSpPr>
                <p:nvPr/>
              </p:nvSpPr>
              <p:spPr bwMode="auto">
                <a:xfrm>
                  <a:off x="2112503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17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2253791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18" name="Line 150"/>
                <p:cNvSpPr>
                  <a:spLocks noChangeShapeType="1"/>
                </p:cNvSpPr>
                <p:nvPr/>
              </p:nvSpPr>
              <p:spPr bwMode="auto">
                <a:xfrm>
                  <a:off x="2253791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19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2395079" y="4621353"/>
                  <a:ext cx="1588" cy="2540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0" name="Line 153"/>
                <p:cNvSpPr>
                  <a:spLocks noChangeShapeType="1"/>
                </p:cNvSpPr>
                <p:nvPr/>
              </p:nvSpPr>
              <p:spPr bwMode="auto">
                <a:xfrm>
                  <a:off x="2395079" y="3900595"/>
                  <a:ext cx="1588" cy="1905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379204" y="3733800"/>
                  <a:ext cx="211596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250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22" name="Line 155"/>
                <p:cNvSpPr>
                  <a:spLocks noChangeShapeType="1"/>
                </p:cNvSpPr>
                <p:nvPr/>
              </p:nvSpPr>
              <p:spPr bwMode="auto">
                <a:xfrm>
                  <a:off x="1687052" y="4646755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3" name="Line 156"/>
                <p:cNvSpPr>
                  <a:spLocks noChangeShapeType="1"/>
                </p:cNvSpPr>
                <p:nvPr/>
              </p:nvSpPr>
              <p:spPr bwMode="auto">
                <a:xfrm flipH="1">
                  <a:off x="2387142" y="4646755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4" name="Line 158"/>
                <p:cNvSpPr>
                  <a:spLocks noChangeShapeType="1"/>
                </p:cNvSpPr>
                <p:nvPr/>
              </p:nvSpPr>
              <p:spPr bwMode="auto">
                <a:xfrm>
                  <a:off x="1687052" y="4494348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5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2387142" y="4494348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6" name="Rectangle 160"/>
                <p:cNvSpPr>
                  <a:spLocks noChangeArrowheads="1"/>
                </p:cNvSpPr>
                <p:nvPr/>
              </p:nvSpPr>
              <p:spPr bwMode="auto">
                <a:xfrm>
                  <a:off x="1491789" y="4453071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0.1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27" name="Line 161"/>
                <p:cNvSpPr>
                  <a:spLocks noChangeShapeType="1"/>
                </p:cNvSpPr>
                <p:nvPr/>
              </p:nvSpPr>
              <p:spPr bwMode="auto">
                <a:xfrm>
                  <a:off x="1687052" y="4346703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8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2387142" y="4346703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29" name="Line 164"/>
                <p:cNvSpPr>
                  <a:spLocks noChangeShapeType="1"/>
                </p:cNvSpPr>
                <p:nvPr/>
              </p:nvSpPr>
              <p:spPr bwMode="auto">
                <a:xfrm>
                  <a:off x="1687052" y="4194296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0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2387142" y="4194296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2" name="Rectangle 166"/>
                <p:cNvSpPr>
                  <a:spLocks noChangeArrowheads="1"/>
                </p:cNvSpPr>
                <p:nvPr/>
              </p:nvSpPr>
              <p:spPr bwMode="auto">
                <a:xfrm>
                  <a:off x="1491789" y="4154607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0.3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33" name="Line 167"/>
                <p:cNvSpPr>
                  <a:spLocks noChangeShapeType="1"/>
                </p:cNvSpPr>
                <p:nvPr/>
              </p:nvSpPr>
              <p:spPr bwMode="auto">
                <a:xfrm>
                  <a:off x="1687052" y="4046652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4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2387142" y="4046652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5" name="Line 170"/>
                <p:cNvSpPr>
                  <a:spLocks noChangeShapeType="1"/>
                </p:cNvSpPr>
                <p:nvPr/>
              </p:nvSpPr>
              <p:spPr bwMode="auto">
                <a:xfrm>
                  <a:off x="1687052" y="3900595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6" name="Line 171"/>
                <p:cNvSpPr>
                  <a:spLocks noChangeShapeType="1"/>
                </p:cNvSpPr>
                <p:nvPr/>
              </p:nvSpPr>
              <p:spPr bwMode="auto">
                <a:xfrm flipH="1">
                  <a:off x="2387142" y="3900595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7" name="Rectangle 172"/>
                <p:cNvSpPr>
                  <a:spLocks noChangeArrowheads="1"/>
                </p:cNvSpPr>
                <p:nvPr/>
              </p:nvSpPr>
              <p:spPr bwMode="auto">
                <a:xfrm>
                  <a:off x="1491789" y="3859318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0.5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38" name="Line 173"/>
                <p:cNvSpPr>
                  <a:spLocks noChangeShapeType="1"/>
                </p:cNvSpPr>
                <p:nvPr/>
              </p:nvSpPr>
              <p:spPr bwMode="auto">
                <a:xfrm>
                  <a:off x="1687052" y="3900595"/>
                  <a:ext cx="708027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39" name="Line 174"/>
                <p:cNvSpPr>
                  <a:spLocks noChangeShapeType="1"/>
                </p:cNvSpPr>
                <p:nvPr/>
              </p:nvSpPr>
              <p:spPr bwMode="auto">
                <a:xfrm>
                  <a:off x="1687052" y="4646755"/>
                  <a:ext cx="708027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0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395079" y="3900595"/>
                  <a:ext cx="1588" cy="74615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1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1687052" y="3900595"/>
                  <a:ext cx="1588" cy="746159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2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1688639" y="3900595"/>
                  <a:ext cx="3175" cy="741397"/>
                </a:xfrm>
                <a:prstGeom prst="line">
                  <a:avLst/>
                </a:pr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3" name="Freeform 178"/>
                <p:cNvSpPr>
                  <a:spLocks/>
                </p:cNvSpPr>
                <p:nvPr/>
              </p:nvSpPr>
              <p:spPr bwMode="auto">
                <a:xfrm>
                  <a:off x="1691814" y="3900595"/>
                  <a:ext cx="358776" cy="741397"/>
                </a:xfrm>
                <a:custGeom>
                  <a:avLst/>
                  <a:gdLst/>
                  <a:ahLst/>
                  <a:cxnLst>
                    <a:cxn ang="0">
                      <a:pos x="3" y="329"/>
                    </a:cxn>
                    <a:cxn ang="0">
                      <a:pos x="9" y="387"/>
                    </a:cxn>
                    <a:cxn ang="0">
                      <a:pos x="15" y="451"/>
                    </a:cxn>
                    <a:cxn ang="0">
                      <a:pos x="20" y="400"/>
                    </a:cxn>
                    <a:cxn ang="0">
                      <a:pos x="25" y="425"/>
                    </a:cxn>
                    <a:cxn ang="0">
                      <a:pos x="30" y="460"/>
                    </a:cxn>
                    <a:cxn ang="0">
                      <a:pos x="36" y="457"/>
                    </a:cxn>
                    <a:cxn ang="0">
                      <a:pos x="41" y="448"/>
                    </a:cxn>
                    <a:cxn ang="0">
                      <a:pos x="46" y="438"/>
                    </a:cxn>
                    <a:cxn ang="0">
                      <a:pos x="52" y="448"/>
                    </a:cxn>
                    <a:cxn ang="0">
                      <a:pos x="58" y="454"/>
                    </a:cxn>
                    <a:cxn ang="0">
                      <a:pos x="63" y="444"/>
                    </a:cxn>
                    <a:cxn ang="0">
                      <a:pos x="68" y="451"/>
                    </a:cxn>
                    <a:cxn ang="0">
                      <a:pos x="73" y="448"/>
                    </a:cxn>
                    <a:cxn ang="0">
                      <a:pos x="78" y="451"/>
                    </a:cxn>
                    <a:cxn ang="0">
                      <a:pos x="85" y="464"/>
                    </a:cxn>
                    <a:cxn ang="0">
                      <a:pos x="90" y="454"/>
                    </a:cxn>
                    <a:cxn ang="0">
                      <a:pos x="95" y="457"/>
                    </a:cxn>
                    <a:cxn ang="0">
                      <a:pos x="100" y="457"/>
                    </a:cxn>
                    <a:cxn ang="0">
                      <a:pos x="105" y="460"/>
                    </a:cxn>
                    <a:cxn ang="0">
                      <a:pos x="111" y="464"/>
                    </a:cxn>
                    <a:cxn ang="0">
                      <a:pos x="116" y="464"/>
                    </a:cxn>
                    <a:cxn ang="0">
                      <a:pos x="122" y="460"/>
                    </a:cxn>
                    <a:cxn ang="0">
                      <a:pos x="127" y="464"/>
                    </a:cxn>
                    <a:cxn ang="0">
                      <a:pos x="132" y="460"/>
                    </a:cxn>
                    <a:cxn ang="0">
                      <a:pos x="138" y="457"/>
                    </a:cxn>
                    <a:cxn ang="0">
                      <a:pos x="143" y="464"/>
                    </a:cxn>
                    <a:cxn ang="0">
                      <a:pos x="148" y="464"/>
                    </a:cxn>
                    <a:cxn ang="0">
                      <a:pos x="153" y="467"/>
                    </a:cxn>
                    <a:cxn ang="0">
                      <a:pos x="159" y="464"/>
                    </a:cxn>
                    <a:cxn ang="0">
                      <a:pos x="165" y="467"/>
                    </a:cxn>
                    <a:cxn ang="0">
                      <a:pos x="170" y="457"/>
                    </a:cxn>
                    <a:cxn ang="0">
                      <a:pos x="175" y="467"/>
                    </a:cxn>
                    <a:cxn ang="0">
                      <a:pos x="180" y="464"/>
                    </a:cxn>
                    <a:cxn ang="0">
                      <a:pos x="186" y="464"/>
                    </a:cxn>
                    <a:cxn ang="0">
                      <a:pos x="191" y="464"/>
                    </a:cxn>
                    <a:cxn ang="0">
                      <a:pos x="197" y="467"/>
                    </a:cxn>
                    <a:cxn ang="0">
                      <a:pos x="202" y="464"/>
                    </a:cxn>
                    <a:cxn ang="0">
                      <a:pos x="207" y="464"/>
                    </a:cxn>
                    <a:cxn ang="0">
                      <a:pos x="213" y="464"/>
                    </a:cxn>
                    <a:cxn ang="0">
                      <a:pos x="218" y="464"/>
                    </a:cxn>
                    <a:cxn ang="0">
                      <a:pos x="223" y="464"/>
                    </a:cxn>
                  </a:cxnLst>
                  <a:rect l="0" t="0" r="r" b="b"/>
                  <a:pathLst>
                    <a:path w="226" h="467">
                      <a:moveTo>
                        <a:pt x="0" y="0"/>
                      </a:moveTo>
                      <a:lnTo>
                        <a:pt x="2" y="432"/>
                      </a:lnTo>
                      <a:lnTo>
                        <a:pt x="3" y="329"/>
                      </a:lnTo>
                      <a:lnTo>
                        <a:pt x="5" y="400"/>
                      </a:lnTo>
                      <a:lnTo>
                        <a:pt x="7" y="428"/>
                      </a:lnTo>
                      <a:lnTo>
                        <a:pt x="9" y="387"/>
                      </a:lnTo>
                      <a:lnTo>
                        <a:pt x="10" y="428"/>
                      </a:lnTo>
                      <a:lnTo>
                        <a:pt x="13" y="384"/>
                      </a:lnTo>
                      <a:lnTo>
                        <a:pt x="15" y="451"/>
                      </a:lnTo>
                      <a:lnTo>
                        <a:pt x="17" y="425"/>
                      </a:lnTo>
                      <a:lnTo>
                        <a:pt x="18" y="419"/>
                      </a:lnTo>
                      <a:lnTo>
                        <a:pt x="20" y="400"/>
                      </a:lnTo>
                      <a:lnTo>
                        <a:pt x="22" y="448"/>
                      </a:lnTo>
                      <a:lnTo>
                        <a:pt x="24" y="412"/>
                      </a:lnTo>
                      <a:lnTo>
                        <a:pt x="25" y="425"/>
                      </a:lnTo>
                      <a:lnTo>
                        <a:pt x="27" y="454"/>
                      </a:lnTo>
                      <a:lnTo>
                        <a:pt x="29" y="435"/>
                      </a:lnTo>
                      <a:lnTo>
                        <a:pt x="30" y="460"/>
                      </a:lnTo>
                      <a:lnTo>
                        <a:pt x="32" y="448"/>
                      </a:lnTo>
                      <a:lnTo>
                        <a:pt x="34" y="457"/>
                      </a:lnTo>
                      <a:lnTo>
                        <a:pt x="36" y="457"/>
                      </a:lnTo>
                      <a:lnTo>
                        <a:pt x="37" y="435"/>
                      </a:lnTo>
                      <a:lnTo>
                        <a:pt x="39" y="460"/>
                      </a:lnTo>
                      <a:lnTo>
                        <a:pt x="41" y="448"/>
                      </a:lnTo>
                      <a:lnTo>
                        <a:pt x="43" y="454"/>
                      </a:lnTo>
                      <a:lnTo>
                        <a:pt x="44" y="441"/>
                      </a:lnTo>
                      <a:lnTo>
                        <a:pt x="46" y="438"/>
                      </a:lnTo>
                      <a:lnTo>
                        <a:pt x="49" y="451"/>
                      </a:lnTo>
                      <a:lnTo>
                        <a:pt x="51" y="448"/>
                      </a:lnTo>
                      <a:lnTo>
                        <a:pt x="52" y="448"/>
                      </a:lnTo>
                      <a:lnTo>
                        <a:pt x="54" y="448"/>
                      </a:lnTo>
                      <a:lnTo>
                        <a:pt x="56" y="467"/>
                      </a:lnTo>
                      <a:lnTo>
                        <a:pt x="58" y="454"/>
                      </a:lnTo>
                      <a:lnTo>
                        <a:pt x="59" y="451"/>
                      </a:lnTo>
                      <a:lnTo>
                        <a:pt x="61" y="454"/>
                      </a:lnTo>
                      <a:lnTo>
                        <a:pt x="63" y="444"/>
                      </a:lnTo>
                      <a:lnTo>
                        <a:pt x="64" y="460"/>
                      </a:lnTo>
                      <a:lnTo>
                        <a:pt x="66" y="457"/>
                      </a:lnTo>
                      <a:lnTo>
                        <a:pt x="68" y="451"/>
                      </a:lnTo>
                      <a:lnTo>
                        <a:pt x="70" y="454"/>
                      </a:lnTo>
                      <a:lnTo>
                        <a:pt x="71" y="464"/>
                      </a:lnTo>
                      <a:lnTo>
                        <a:pt x="73" y="448"/>
                      </a:lnTo>
                      <a:lnTo>
                        <a:pt x="75" y="460"/>
                      </a:lnTo>
                      <a:lnTo>
                        <a:pt x="77" y="460"/>
                      </a:lnTo>
                      <a:lnTo>
                        <a:pt x="78" y="451"/>
                      </a:lnTo>
                      <a:lnTo>
                        <a:pt x="80" y="457"/>
                      </a:lnTo>
                      <a:lnTo>
                        <a:pt x="82" y="464"/>
                      </a:lnTo>
                      <a:lnTo>
                        <a:pt x="85" y="464"/>
                      </a:lnTo>
                      <a:lnTo>
                        <a:pt x="86" y="454"/>
                      </a:lnTo>
                      <a:lnTo>
                        <a:pt x="88" y="457"/>
                      </a:lnTo>
                      <a:lnTo>
                        <a:pt x="90" y="454"/>
                      </a:lnTo>
                      <a:lnTo>
                        <a:pt x="92" y="448"/>
                      </a:lnTo>
                      <a:lnTo>
                        <a:pt x="93" y="464"/>
                      </a:lnTo>
                      <a:lnTo>
                        <a:pt x="95" y="457"/>
                      </a:lnTo>
                      <a:lnTo>
                        <a:pt x="97" y="460"/>
                      </a:lnTo>
                      <a:lnTo>
                        <a:pt x="98" y="457"/>
                      </a:lnTo>
                      <a:lnTo>
                        <a:pt x="100" y="457"/>
                      </a:lnTo>
                      <a:lnTo>
                        <a:pt x="102" y="460"/>
                      </a:lnTo>
                      <a:lnTo>
                        <a:pt x="104" y="451"/>
                      </a:lnTo>
                      <a:lnTo>
                        <a:pt x="105" y="460"/>
                      </a:lnTo>
                      <a:lnTo>
                        <a:pt x="107" y="464"/>
                      </a:lnTo>
                      <a:lnTo>
                        <a:pt x="109" y="460"/>
                      </a:lnTo>
                      <a:lnTo>
                        <a:pt x="111" y="464"/>
                      </a:lnTo>
                      <a:lnTo>
                        <a:pt x="112" y="457"/>
                      </a:lnTo>
                      <a:lnTo>
                        <a:pt x="114" y="464"/>
                      </a:lnTo>
                      <a:lnTo>
                        <a:pt x="116" y="464"/>
                      </a:lnTo>
                      <a:lnTo>
                        <a:pt x="118" y="460"/>
                      </a:lnTo>
                      <a:lnTo>
                        <a:pt x="119" y="464"/>
                      </a:lnTo>
                      <a:lnTo>
                        <a:pt x="122" y="460"/>
                      </a:lnTo>
                      <a:lnTo>
                        <a:pt x="124" y="464"/>
                      </a:lnTo>
                      <a:lnTo>
                        <a:pt x="125" y="467"/>
                      </a:lnTo>
                      <a:lnTo>
                        <a:pt x="127" y="464"/>
                      </a:lnTo>
                      <a:lnTo>
                        <a:pt x="129" y="460"/>
                      </a:lnTo>
                      <a:lnTo>
                        <a:pt x="131" y="460"/>
                      </a:lnTo>
                      <a:lnTo>
                        <a:pt x="132" y="460"/>
                      </a:lnTo>
                      <a:lnTo>
                        <a:pt x="134" y="457"/>
                      </a:lnTo>
                      <a:lnTo>
                        <a:pt x="136" y="467"/>
                      </a:lnTo>
                      <a:lnTo>
                        <a:pt x="138" y="457"/>
                      </a:lnTo>
                      <a:lnTo>
                        <a:pt x="139" y="464"/>
                      </a:lnTo>
                      <a:lnTo>
                        <a:pt x="141" y="460"/>
                      </a:lnTo>
                      <a:lnTo>
                        <a:pt x="143" y="464"/>
                      </a:lnTo>
                      <a:lnTo>
                        <a:pt x="145" y="464"/>
                      </a:lnTo>
                      <a:lnTo>
                        <a:pt x="146" y="467"/>
                      </a:lnTo>
                      <a:lnTo>
                        <a:pt x="148" y="464"/>
                      </a:lnTo>
                      <a:lnTo>
                        <a:pt x="150" y="464"/>
                      </a:lnTo>
                      <a:lnTo>
                        <a:pt x="152" y="464"/>
                      </a:lnTo>
                      <a:lnTo>
                        <a:pt x="153" y="467"/>
                      </a:lnTo>
                      <a:lnTo>
                        <a:pt x="155" y="460"/>
                      </a:lnTo>
                      <a:lnTo>
                        <a:pt x="158" y="464"/>
                      </a:lnTo>
                      <a:lnTo>
                        <a:pt x="159" y="464"/>
                      </a:lnTo>
                      <a:lnTo>
                        <a:pt x="161" y="464"/>
                      </a:lnTo>
                      <a:lnTo>
                        <a:pt x="163" y="457"/>
                      </a:lnTo>
                      <a:lnTo>
                        <a:pt x="165" y="467"/>
                      </a:lnTo>
                      <a:lnTo>
                        <a:pt x="166" y="460"/>
                      </a:lnTo>
                      <a:lnTo>
                        <a:pt x="168" y="467"/>
                      </a:lnTo>
                      <a:lnTo>
                        <a:pt x="170" y="457"/>
                      </a:lnTo>
                      <a:lnTo>
                        <a:pt x="172" y="464"/>
                      </a:lnTo>
                      <a:lnTo>
                        <a:pt x="173" y="460"/>
                      </a:lnTo>
                      <a:lnTo>
                        <a:pt x="175" y="467"/>
                      </a:lnTo>
                      <a:lnTo>
                        <a:pt x="177" y="460"/>
                      </a:lnTo>
                      <a:lnTo>
                        <a:pt x="179" y="460"/>
                      </a:lnTo>
                      <a:lnTo>
                        <a:pt x="180" y="464"/>
                      </a:lnTo>
                      <a:lnTo>
                        <a:pt x="182" y="467"/>
                      </a:lnTo>
                      <a:lnTo>
                        <a:pt x="184" y="460"/>
                      </a:lnTo>
                      <a:lnTo>
                        <a:pt x="186" y="464"/>
                      </a:lnTo>
                      <a:lnTo>
                        <a:pt x="187" y="464"/>
                      </a:lnTo>
                      <a:lnTo>
                        <a:pt x="189" y="464"/>
                      </a:lnTo>
                      <a:lnTo>
                        <a:pt x="191" y="464"/>
                      </a:lnTo>
                      <a:lnTo>
                        <a:pt x="193" y="464"/>
                      </a:lnTo>
                      <a:lnTo>
                        <a:pt x="195" y="464"/>
                      </a:lnTo>
                      <a:lnTo>
                        <a:pt x="197" y="467"/>
                      </a:lnTo>
                      <a:lnTo>
                        <a:pt x="199" y="464"/>
                      </a:lnTo>
                      <a:lnTo>
                        <a:pt x="200" y="464"/>
                      </a:lnTo>
                      <a:lnTo>
                        <a:pt x="202" y="464"/>
                      </a:lnTo>
                      <a:lnTo>
                        <a:pt x="204" y="457"/>
                      </a:lnTo>
                      <a:lnTo>
                        <a:pt x="206" y="457"/>
                      </a:lnTo>
                      <a:lnTo>
                        <a:pt x="207" y="464"/>
                      </a:lnTo>
                      <a:lnTo>
                        <a:pt x="209" y="464"/>
                      </a:lnTo>
                      <a:lnTo>
                        <a:pt x="211" y="467"/>
                      </a:lnTo>
                      <a:lnTo>
                        <a:pt x="213" y="464"/>
                      </a:lnTo>
                      <a:lnTo>
                        <a:pt x="214" y="464"/>
                      </a:lnTo>
                      <a:lnTo>
                        <a:pt x="216" y="467"/>
                      </a:lnTo>
                      <a:lnTo>
                        <a:pt x="218" y="464"/>
                      </a:lnTo>
                      <a:lnTo>
                        <a:pt x="220" y="464"/>
                      </a:lnTo>
                      <a:lnTo>
                        <a:pt x="221" y="467"/>
                      </a:lnTo>
                      <a:lnTo>
                        <a:pt x="223" y="464"/>
                      </a:lnTo>
                      <a:lnTo>
                        <a:pt x="225" y="460"/>
                      </a:lnTo>
                      <a:lnTo>
                        <a:pt x="226" y="467"/>
                      </a:lnTo>
                    </a:path>
                  </a:pathLst>
                </a:cu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4" name="Freeform 179"/>
                <p:cNvSpPr>
                  <a:spLocks/>
                </p:cNvSpPr>
                <p:nvPr/>
              </p:nvSpPr>
              <p:spPr bwMode="auto">
                <a:xfrm>
                  <a:off x="2050591" y="4630879"/>
                  <a:ext cx="347664" cy="1111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7" y="7"/>
                    </a:cxn>
                    <a:cxn ang="0">
                      <a:pos x="10" y="7"/>
                    </a:cxn>
                    <a:cxn ang="0">
                      <a:pos x="14" y="4"/>
                    </a:cxn>
                    <a:cxn ang="0">
                      <a:pos x="17" y="7"/>
                    </a:cxn>
                    <a:cxn ang="0">
                      <a:pos x="21" y="7"/>
                    </a:cxn>
                    <a:cxn ang="0">
                      <a:pos x="24" y="4"/>
                    </a:cxn>
                    <a:cxn ang="0">
                      <a:pos x="27" y="7"/>
                    </a:cxn>
                    <a:cxn ang="0">
                      <a:pos x="31" y="7"/>
                    </a:cxn>
                    <a:cxn ang="0">
                      <a:pos x="34" y="7"/>
                    </a:cxn>
                    <a:cxn ang="0">
                      <a:pos x="39" y="4"/>
                    </a:cxn>
                    <a:cxn ang="0">
                      <a:pos x="42" y="7"/>
                    </a:cxn>
                    <a:cxn ang="0">
                      <a:pos x="46" y="4"/>
                    </a:cxn>
                    <a:cxn ang="0">
                      <a:pos x="49" y="7"/>
                    </a:cxn>
                    <a:cxn ang="0">
                      <a:pos x="53" y="7"/>
                    </a:cxn>
                    <a:cxn ang="0">
                      <a:pos x="56" y="7"/>
                    </a:cxn>
                    <a:cxn ang="0">
                      <a:pos x="60" y="4"/>
                    </a:cxn>
                    <a:cxn ang="0">
                      <a:pos x="63" y="7"/>
                    </a:cxn>
                    <a:cxn ang="0">
                      <a:pos x="67" y="7"/>
                    </a:cxn>
                    <a:cxn ang="0">
                      <a:pos x="70" y="7"/>
                    </a:cxn>
                    <a:cxn ang="0">
                      <a:pos x="75" y="7"/>
                    </a:cxn>
                    <a:cxn ang="0">
                      <a:pos x="78" y="4"/>
                    </a:cxn>
                    <a:cxn ang="0">
                      <a:pos x="82" y="4"/>
                    </a:cxn>
                    <a:cxn ang="0">
                      <a:pos x="85" y="7"/>
                    </a:cxn>
                    <a:cxn ang="0">
                      <a:pos x="89" y="7"/>
                    </a:cxn>
                    <a:cxn ang="0">
                      <a:pos x="92" y="4"/>
                    </a:cxn>
                    <a:cxn ang="0">
                      <a:pos x="95" y="4"/>
                    </a:cxn>
                    <a:cxn ang="0">
                      <a:pos x="99" y="4"/>
                    </a:cxn>
                    <a:cxn ang="0">
                      <a:pos x="102" y="4"/>
                    </a:cxn>
                    <a:cxn ang="0">
                      <a:pos x="106" y="4"/>
                    </a:cxn>
                    <a:cxn ang="0">
                      <a:pos x="109" y="4"/>
                    </a:cxn>
                    <a:cxn ang="0">
                      <a:pos x="114" y="4"/>
                    </a:cxn>
                    <a:cxn ang="0">
                      <a:pos x="117" y="7"/>
                    </a:cxn>
                    <a:cxn ang="0">
                      <a:pos x="121" y="7"/>
                    </a:cxn>
                    <a:cxn ang="0">
                      <a:pos x="124" y="4"/>
                    </a:cxn>
                    <a:cxn ang="0">
                      <a:pos x="128" y="7"/>
                    </a:cxn>
                    <a:cxn ang="0">
                      <a:pos x="131" y="7"/>
                    </a:cxn>
                    <a:cxn ang="0">
                      <a:pos x="135" y="4"/>
                    </a:cxn>
                    <a:cxn ang="0">
                      <a:pos x="138" y="4"/>
                    </a:cxn>
                    <a:cxn ang="0">
                      <a:pos x="142" y="7"/>
                    </a:cxn>
                    <a:cxn ang="0">
                      <a:pos x="145" y="4"/>
                    </a:cxn>
                    <a:cxn ang="0">
                      <a:pos x="150" y="7"/>
                    </a:cxn>
                    <a:cxn ang="0">
                      <a:pos x="153" y="7"/>
                    </a:cxn>
                    <a:cxn ang="0">
                      <a:pos x="156" y="4"/>
                    </a:cxn>
                    <a:cxn ang="0">
                      <a:pos x="160" y="4"/>
                    </a:cxn>
                    <a:cxn ang="0">
                      <a:pos x="163" y="7"/>
                    </a:cxn>
                    <a:cxn ang="0">
                      <a:pos x="167" y="7"/>
                    </a:cxn>
                    <a:cxn ang="0">
                      <a:pos x="170" y="4"/>
                    </a:cxn>
                    <a:cxn ang="0">
                      <a:pos x="174" y="7"/>
                    </a:cxn>
                    <a:cxn ang="0">
                      <a:pos x="177" y="4"/>
                    </a:cxn>
                    <a:cxn ang="0">
                      <a:pos x="181" y="7"/>
                    </a:cxn>
                    <a:cxn ang="0">
                      <a:pos x="185" y="7"/>
                    </a:cxn>
                    <a:cxn ang="0">
                      <a:pos x="189" y="7"/>
                    </a:cxn>
                    <a:cxn ang="0">
                      <a:pos x="192" y="7"/>
                    </a:cxn>
                    <a:cxn ang="0">
                      <a:pos x="196" y="4"/>
                    </a:cxn>
                    <a:cxn ang="0">
                      <a:pos x="199" y="7"/>
                    </a:cxn>
                    <a:cxn ang="0">
                      <a:pos x="203" y="7"/>
                    </a:cxn>
                    <a:cxn ang="0">
                      <a:pos x="206" y="7"/>
                    </a:cxn>
                    <a:cxn ang="0">
                      <a:pos x="210" y="7"/>
                    </a:cxn>
                    <a:cxn ang="0">
                      <a:pos x="213" y="7"/>
                    </a:cxn>
                    <a:cxn ang="0">
                      <a:pos x="217" y="7"/>
                    </a:cxn>
                  </a:cxnLst>
                  <a:rect l="0" t="0" r="r" b="b"/>
                  <a:pathLst>
                    <a:path w="219" h="7">
                      <a:moveTo>
                        <a:pt x="0" y="7"/>
                      </a:moveTo>
                      <a:lnTo>
                        <a:pt x="3" y="0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10" y="7"/>
                      </a:lnTo>
                      <a:lnTo>
                        <a:pt x="12" y="4"/>
                      </a:lnTo>
                      <a:lnTo>
                        <a:pt x="14" y="4"/>
                      </a:lnTo>
                      <a:lnTo>
                        <a:pt x="15" y="4"/>
                      </a:lnTo>
                      <a:lnTo>
                        <a:pt x="17" y="7"/>
                      </a:lnTo>
                      <a:lnTo>
                        <a:pt x="19" y="7"/>
                      </a:lnTo>
                      <a:lnTo>
                        <a:pt x="21" y="7"/>
                      </a:lnTo>
                      <a:lnTo>
                        <a:pt x="22" y="0"/>
                      </a:lnTo>
                      <a:lnTo>
                        <a:pt x="24" y="4"/>
                      </a:lnTo>
                      <a:lnTo>
                        <a:pt x="26" y="0"/>
                      </a:lnTo>
                      <a:lnTo>
                        <a:pt x="27" y="7"/>
                      </a:lnTo>
                      <a:lnTo>
                        <a:pt x="29" y="4"/>
                      </a:lnTo>
                      <a:lnTo>
                        <a:pt x="31" y="7"/>
                      </a:lnTo>
                      <a:lnTo>
                        <a:pt x="33" y="4"/>
                      </a:lnTo>
                      <a:lnTo>
                        <a:pt x="34" y="7"/>
                      </a:lnTo>
                      <a:lnTo>
                        <a:pt x="36" y="4"/>
                      </a:lnTo>
                      <a:lnTo>
                        <a:pt x="39" y="4"/>
                      </a:lnTo>
                      <a:lnTo>
                        <a:pt x="41" y="7"/>
                      </a:lnTo>
                      <a:lnTo>
                        <a:pt x="42" y="7"/>
                      </a:lnTo>
                      <a:lnTo>
                        <a:pt x="44" y="7"/>
                      </a:lnTo>
                      <a:lnTo>
                        <a:pt x="46" y="4"/>
                      </a:lnTo>
                      <a:lnTo>
                        <a:pt x="48" y="4"/>
                      </a:lnTo>
                      <a:lnTo>
                        <a:pt x="49" y="7"/>
                      </a:lnTo>
                      <a:lnTo>
                        <a:pt x="51" y="7"/>
                      </a:lnTo>
                      <a:lnTo>
                        <a:pt x="53" y="7"/>
                      </a:lnTo>
                      <a:lnTo>
                        <a:pt x="55" y="7"/>
                      </a:lnTo>
                      <a:lnTo>
                        <a:pt x="56" y="7"/>
                      </a:lnTo>
                      <a:lnTo>
                        <a:pt x="58" y="7"/>
                      </a:lnTo>
                      <a:lnTo>
                        <a:pt x="60" y="4"/>
                      </a:lnTo>
                      <a:lnTo>
                        <a:pt x="61" y="0"/>
                      </a:lnTo>
                      <a:lnTo>
                        <a:pt x="63" y="7"/>
                      </a:lnTo>
                      <a:lnTo>
                        <a:pt x="65" y="4"/>
                      </a:lnTo>
                      <a:lnTo>
                        <a:pt x="67" y="7"/>
                      </a:lnTo>
                      <a:lnTo>
                        <a:pt x="68" y="7"/>
                      </a:lnTo>
                      <a:lnTo>
                        <a:pt x="70" y="7"/>
                      </a:lnTo>
                      <a:lnTo>
                        <a:pt x="72" y="7"/>
                      </a:lnTo>
                      <a:lnTo>
                        <a:pt x="75" y="7"/>
                      </a:lnTo>
                      <a:lnTo>
                        <a:pt x="76" y="7"/>
                      </a:lnTo>
                      <a:lnTo>
                        <a:pt x="78" y="4"/>
                      </a:lnTo>
                      <a:lnTo>
                        <a:pt x="80" y="4"/>
                      </a:lnTo>
                      <a:lnTo>
                        <a:pt x="82" y="4"/>
                      </a:lnTo>
                      <a:lnTo>
                        <a:pt x="83" y="7"/>
                      </a:lnTo>
                      <a:lnTo>
                        <a:pt x="85" y="7"/>
                      </a:lnTo>
                      <a:lnTo>
                        <a:pt x="87" y="4"/>
                      </a:lnTo>
                      <a:lnTo>
                        <a:pt x="89" y="7"/>
                      </a:lnTo>
                      <a:lnTo>
                        <a:pt x="90" y="7"/>
                      </a:lnTo>
                      <a:lnTo>
                        <a:pt x="92" y="4"/>
                      </a:lnTo>
                      <a:lnTo>
                        <a:pt x="94" y="7"/>
                      </a:lnTo>
                      <a:lnTo>
                        <a:pt x="95" y="4"/>
                      </a:lnTo>
                      <a:lnTo>
                        <a:pt x="97" y="7"/>
                      </a:lnTo>
                      <a:lnTo>
                        <a:pt x="99" y="4"/>
                      </a:lnTo>
                      <a:lnTo>
                        <a:pt x="101" y="7"/>
                      </a:lnTo>
                      <a:lnTo>
                        <a:pt x="102" y="4"/>
                      </a:lnTo>
                      <a:lnTo>
                        <a:pt x="104" y="4"/>
                      </a:lnTo>
                      <a:lnTo>
                        <a:pt x="106" y="4"/>
                      </a:lnTo>
                      <a:lnTo>
                        <a:pt x="108" y="4"/>
                      </a:lnTo>
                      <a:lnTo>
                        <a:pt x="109" y="4"/>
                      </a:lnTo>
                      <a:lnTo>
                        <a:pt x="112" y="7"/>
                      </a:lnTo>
                      <a:lnTo>
                        <a:pt x="114" y="4"/>
                      </a:lnTo>
                      <a:lnTo>
                        <a:pt x="116" y="7"/>
                      </a:lnTo>
                      <a:lnTo>
                        <a:pt x="117" y="7"/>
                      </a:lnTo>
                      <a:lnTo>
                        <a:pt x="119" y="7"/>
                      </a:lnTo>
                      <a:lnTo>
                        <a:pt x="121" y="7"/>
                      </a:lnTo>
                      <a:lnTo>
                        <a:pt x="122" y="7"/>
                      </a:lnTo>
                      <a:lnTo>
                        <a:pt x="124" y="4"/>
                      </a:lnTo>
                      <a:lnTo>
                        <a:pt x="126" y="7"/>
                      </a:lnTo>
                      <a:lnTo>
                        <a:pt x="128" y="7"/>
                      </a:lnTo>
                      <a:lnTo>
                        <a:pt x="129" y="7"/>
                      </a:lnTo>
                      <a:lnTo>
                        <a:pt x="131" y="7"/>
                      </a:lnTo>
                      <a:lnTo>
                        <a:pt x="133" y="4"/>
                      </a:lnTo>
                      <a:lnTo>
                        <a:pt x="135" y="4"/>
                      </a:lnTo>
                      <a:lnTo>
                        <a:pt x="136" y="7"/>
                      </a:lnTo>
                      <a:lnTo>
                        <a:pt x="138" y="4"/>
                      </a:lnTo>
                      <a:lnTo>
                        <a:pt x="140" y="7"/>
                      </a:lnTo>
                      <a:lnTo>
                        <a:pt x="142" y="7"/>
                      </a:lnTo>
                      <a:lnTo>
                        <a:pt x="143" y="7"/>
                      </a:lnTo>
                      <a:lnTo>
                        <a:pt x="145" y="4"/>
                      </a:lnTo>
                      <a:lnTo>
                        <a:pt x="148" y="4"/>
                      </a:lnTo>
                      <a:lnTo>
                        <a:pt x="150" y="7"/>
                      </a:lnTo>
                      <a:lnTo>
                        <a:pt x="151" y="7"/>
                      </a:lnTo>
                      <a:lnTo>
                        <a:pt x="153" y="7"/>
                      </a:lnTo>
                      <a:lnTo>
                        <a:pt x="155" y="7"/>
                      </a:lnTo>
                      <a:lnTo>
                        <a:pt x="156" y="4"/>
                      </a:lnTo>
                      <a:lnTo>
                        <a:pt x="158" y="7"/>
                      </a:lnTo>
                      <a:lnTo>
                        <a:pt x="160" y="4"/>
                      </a:lnTo>
                      <a:lnTo>
                        <a:pt x="162" y="7"/>
                      </a:lnTo>
                      <a:lnTo>
                        <a:pt x="163" y="7"/>
                      </a:lnTo>
                      <a:lnTo>
                        <a:pt x="165" y="7"/>
                      </a:lnTo>
                      <a:lnTo>
                        <a:pt x="167" y="7"/>
                      </a:lnTo>
                      <a:lnTo>
                        <a:pt x="169" y="7"/>
                      </a:lnTo>
                      <a:lnTo>
                        <a:pt x="170" y="4"/>
                      </a:lnTo>
                      <a:lnTo>
                        <a:pt x="172" y="7"/>
                      </a:lnTo>
                      <a:lnTo>
                        <a:pt x="174" y="7"/>
                      </a:lnTo>
                      <a:lnTo>
                        <a:pt x="176" y="7"/>
                      </a:lnTo>
                      <a:lnTo>
                        <a:pt x="177" y="4"/>
                      </a:lnTo>
                      <a:lnTo>
                        <a:pt x="179" y="7"/>
                      </a:lnTo>
                      <a:lnTo>
                        <a:pt x="181" y="7"/>
                      </a:lnTo>
                      <a:lnTo>
                        <a:pt x="184" y="7"/>
                      </a:lnTo>
                      <a:lnTo>
                        <a:pt x="185" y="7"/>
                      </a:lnTo>
                      <a:lnTo>
                        <a:pt x="187" y="7"/>
                      </a:lnTo>
                      <a:lnTo>
                        <a:pt x="189" y="7"/>
                      </a:lnTo>
                      <a:lnTo>
                        <a:pt x="190" y="7"/>
                      </a:lnTo>
                      <a:lnTo>
                        <a:pt x="192" y="7"/>
                      </a:lnTo>
                      <a:lnTo>
                        <a:pt x="194" y="7"/>
                      </a:lnTo>
                      <a:lnTo>
                        <a:pt x="196" y="4"/>
                      </a:lnTo>
                      <a:lnTo>
                        <a:pt x="197" y="7"/>
                      </a:lnTo>
                      <a:lnTo>
                        <a:pt x="199" y="7"/>
                      </a:lnTo>
                      <a:lnTo>
                        <a:pt x="201" y="7"/>
                      </a:lnTo>
                      <a:lnTo>
                        <a:pt x="203" y="7"/>
                      </a:lnTo>
                      <a:lnTo>
                        <a:pt x="204" y="7"/>
                      </a:lnTo>
                      <a:lnTo>
                        <a:pt x="206" y="7"/>
                      </a:lnTo>
                      <a:lnTo>
                        <a:pt x="208" y="4"/>
                      </a:lnTo>
                      <a:lnTo>
                        <a:pt x="210" y="7"/>
                      </a:lnTo>
                      <a:lnTo>
                        <a:pt x="211" y="7"/>
                      </a:lnTo>
                      <a:lnTo>
                        <a:pt x="213" y="7"/>
                      </a:lnTo>
                      <a:lnTo>
                        <a:pt x="215" y="7"/>
                      </a:lnTo>
                      <a:lnTo>
                        <a:pt x="217" y="7"/>
                      </a:lnTo>
                      <a:lnTo>
                        <a:pt x="219" y="7"/>
                      </a:lnTo>
                    </a:path>
                  </a:pathLst>
                </a:cu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cxnSp>
              <p:nvCxnSpPr>
                <p:cNvPr id="445" name="Straight Connector 444"/>
                <p:cNvCxnSpPr/>
                <p:nvPr/>
              </p:nvCxnSpPr>
              <p:spPr>
                <a:xfrm rot="16200000" flipH="1">
                  <a:off x="1356058" y="4274448"/>
                  <a:ext cx="749300" cy="1588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9" name="TextBox 548"/>
                <p:cNvSpPr txBox="1"/>
                <p:nvPr/>
              </p:nvSpPr>
              <p:spPr>
                <a:xfrm>
                  <a:off x="1705261" y="4009340"/>
                  <a:ext cx="5453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DFT</a:t>
                  </a:r>
                  <a:endParaRPr lang="en-US" i="1" dirty="0"/>
                </a:p>
              </p:txBody>
            </p:sp>
            <p:graphicFrame>
              <p:nvGraphicFramePr>
                <p:cNvPr id="550" name="Object 54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="" xmlns:p14="http://schemas.microsoft.com/office/powerpoint/2010/main" val="824343397"/>
                    </p:ext>
                  </p:extLst>
                </p:nvPr>
              </p:nvGraphicFramePr>
              <p:xfrm>
                <a:off x="2140793" y="4017426"/>
                <a:ext cx="264962" cy="303424"/>
              </p:xfrm>
              <a:graphic>
                <a:graphicData uri="http://schemas.openxmlformats.org/presentationml/2006/ole">
                  <p:oleObj spid="_x0000_s17864" name="Equation" r:id="rId7" imgW="177480" imgH="203040" progId="Equation.3">
                    <p:embed/>
                  </p:oleObj>
                </a:graphicData>
              </a:graphic>
            </p:graphicFrame>
          </p:grpSp>
          <p:grpSp>
            <p:nvGrpSpPr>
              <p:cNvPr id="523" name="Group 522"/>
              <p:cNvGrpSpPr/>
              <p:nvPr/>
            </p:nvGrpSpPr>
            <p:grpSpPr>
              <a:xfrm>
                <a:off x="5410200" y="3724275"/>
                <a:ext cx="1099009" cy="923925"/>
                <a:chOff x="5410200" y="3505200"/>
                <a:chExt cx="1099009" cy="923925"/>
              </a:xfrm>
            </p:grpSpPr>
            <p:sp>
              <p:nvSpPr>
                <p:cNvPr id="447" name="Rectangle 67"/>
                <p:cNvSpPr>
                  <a:spLocks noChangeArrowheads="1"/>
                </p:cNvSpPr>
                <p:nvPr/>
              </p:nvSpPr>
              <p:spPr bwMode="auto">
                <a:xfrm>
                  <a:off x="5605463" y="3679825"/>
                  <a:ext cx="708025" cy="7461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8" name="Rectangle 68"/>
                <p:cNvSpPr>
                  <a:spLocks noChangeArrowheads="1"/>
                </p:cNvSpPr>
                <p:nvPr/>
              </p:nvSpPr>
              <p:spPr bwMode="auto">
                <a:xfrm>
                  <a:off x="5605463" y="3679825"/>
                  <a:ext cx="708025" cy="746125"/>
                </a:xfrm>
                <a:prstGeom prst="rect">
                  <a:avLst/>
                </a:prstGeom>
                <a:noFill/>
                <a:ln w="0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49" name="Line 69"/>
                <p:cNvSpPr>
                  <a:spLocks noChangeShapeType="1"/>
                </p:cNvSpPr>
                <p:nvPr/>
              </p:nvSpPr>
              <p:spPr bwMode="auto">
                <a:xfrm>
                  <a:off x="5605463" y="3679825"/>
                  <a:ext cx="708025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0" name="Line 70"/>
                <p:cNvSpPr>
                  <a:spLocks noChangeShapeType="1"/>
                </p:cNvSpPr>
                <p:nvPr/>
              </p:nvSpPr>
              <p:spPr bwMode="auto">
                <a:xfrm>
                  <a:off x="5605463" y="4425950"/>
                  <a:ext cx="708025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6313488" y="3679825"/>
                  <a:ext cx="1588" cy="7461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2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5605463" y="3679825"/>
                  <a:ext cx="1588" cy="7461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3" name="Line 73"/>
                <p:cNvSpPr>
                  <a:spLocks noChangeShapeType="1"/>
                </p:cNvSpPr>
                <p:nvPr/>
              </p:nvSpPr>
              <p:spPr bwMode="auto">
                <a:xfrm>
                  <a:off x="5605463" y="4425950"/>
                  <a:ext cx="708025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4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5605463" y="3679825"/>
                  <a:ext cx="1588" cy="7461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5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5605463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7" name="Line 76"/>
                <p:cNvSpPr>
                  <a:spLocks noChangeShapeType="1"/>
                </p:cNvSpPr>
                <p:nvPr/>
              </p:nvSpPr>
              <p:spPr bwMode="auto">
                <a:xfrm>
                  <a:off x="5605463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58" name="Rectangle 77"/>
                <p:cNvSpPr>
                  <a:spLocks noChangeArrowheads="1"/>
                </p:cNvSpPr>
                <p:nvPr/>
              </p:nvSpPr>
              <p:spPr bwMode="auto">
                <a:xfrm>
                  <a:off x="5600700" y="3505200"/>
                  <a:ext cx="70532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59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5746750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0" name="Line 79"/>
                <p:cNvSpPr>
                  <a:spLocks noChangeShapeType="1"/>
                </p:cNvSpPr>
                <p:nvPr/>
              </p:nvSpPr>
              <p:spPr bwMode="auto">
                <a:xfrm>
                  <a:off x="5746750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1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5888038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2" name="Line 82"/>
                <p:cNvSpPr>
                  <a:spLocks noChangeShapeType="1"/>
                </p:cNvSpPr>
                <p:nvPr/>
              </p:nvSpPr>
              <p:spPr bwMode="auto">
                <a:xfrm>
                  <a:off x="5888038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3" name="Rectangle 83"/>
                <p:cNvSpPr>
                  <a:spLocks noChangeArrowheads="1"/>
                </p:cNvSpPr>
                <p:nvPr/>
              </p:nvSpPr>
              <p:spPr bwMode="auto">
                <a:xfrm>
                  <a:off x="5872163" y="3505200"/>
                  <a:ext cx="211596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100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64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6030913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5" name="Line 85"/>
                <p:cNvSpPr>
                  <a:spLocks noChangeShapeType="1"/>
                </p:cNvSpPr>
                <p:nvPr/>
              </p:nvSpPr>
              <p:spPr bwMode="auto">
                <a:xfrm>
                  <a:off x="6030913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6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6172200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67" name="Line 88"/>
                <p:cNvSpPr>
                  <a:spLocks noChangeShapeType="1"/>
                </p:cNvSpPr>
                <p:nvPr/>
              </p:nvSpPr>
              <p:spPr bwMode="auto">
                <a:xfrm>
                  <a:off x="6172200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0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6313488" y="4400550"/>
                  <a:ext cx="1588" cy="254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1" name="Line 91"/>
                <p:cNvSpPr>
                  <a:spLocks noChangeShapeType="1"/>
                </p:cNvSpPr>
                <p:nvPr/>
              </p:nvSpPr>
              <p:spPr bwMode="auto">
                <a:xfrm>
                  <a:off x="6313488" y="3679825"/>
                  <a:ext cx="1588" cy="20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2" name="Rectangle 92"/>
                <p:cNvSpPr>
                  <a:spLocks noChangeArrowheads="1"/>
                </p:cNvSpPr>
                <p:nvPr/>
              </p:nvSpPr>
              <p:spPr bwMode="auto">
                <a:xfrm>
                  <a:off x="6297613" y="3505200"/>
                  <a:ext cx="211596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250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73" name="Line 93"/>
                <p:cNvSpPr>
                  <a:spLocks noChangeShapeType="1"/>
                </p:cNvSpPr>
                <p:nvPr/>
              </p:nvSpPr>
              <p:spPr bwMode="auto">
                <a:xfrm>
                  <a:off x="5605463" y="4425950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4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6305550" y="4425950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5" name="Line 96"/>
                <p:cNvSpPr>
                  <a:spLocks noChangeShapeType="1"/>
                </p:cNvSpPr>
                <p:nvPr/>
              </p:nvSpPr>
              <p:spPr bwMode="auto">
                <a:xfrm>
                  <a:off x="5605463" y="4271963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6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6305550" y="4271963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7" name="Rectangle 98"/>
                <p:cNvSpPr>
                  <a:spLocks noChangeArrowheads="1"/>
                </p:cNvSpPr>
                <p:nvPr/>
              </p:nvSpPr>
              <p:spPr bwMode="auto">
                <a:xfrm>
                  <a:off x="5410200" y="4230688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0.1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78" name="Line 99"/>
                <p:cNvSpPr>
                  <a:spLocks noChangeShapeType="1"/>
                </p:cNvSpPr>
                <p:nvPr/>
              </p:nvSpPr>
              <p:spPr bwMode="auto">
                <a:xfrm>
                  <a:off x="5605463" y="4124325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79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6305550" y="4124325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0" name="Line 102"/>
                <p:cNvSpPr>
                  <a:spLocks noChangeShapeType="1"/>
                </p:cNvSpPr>
                <p:nvPr/>
              </p:nvSpPr>
              <p:spPr bwMode="auto">
                <a:xfrm>
                  <a:off x="5605463" y="3975100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1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6305550" y="3975100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2" name="Rectangle 104"/>
                <p:cNvSpPr>
                  <a:spLocks noChangeArrowheads="1"/>
                </p:cNvSpPr>
                <p:nvPr/>
              </p:nvSpPr>
              <p:spPr bwMode="auto">
                <a:xfrm>
                  <a:off x="5410200" y="3935413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0.3</a:t>
                  </a:r>
                  <a:endPara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83" name="Line 105"/>
                <p:cNvSpPr>
                  <a:spLocks noChangeShapeType="1"/>
                </p:cNvSpPr>
                <p:nvPr/>
              </p:nvSpPr>
              <p:spPr bwMode="auto">
                <a:xfrm>
                  <a:off x="5605463" y="3827463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4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6305550" y="3827463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5" name="Line 108"/>
                <p:cNvSpPr>
                  <a:spLocks noChangeShapeType="1"/>
                </p:cNvSpPr>
                <p:nvPr/>
              </p:nvSpPr>
              <p:spPr bwMode="auto">
                <a:xfrm>
                  <a:off x="5605463" y="3679825"/>
                  <a:ext cx="6350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6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6305550" y="3679825"/>
                  <a:ext cx="7938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7" name="Rectangle 110"/>
                <p:cNvSpPr>
                  <a:spLocks noChangeArrowheads="1"/>
                </p:cNvSpPr>
                <p:nvPr/>
              </p:nvSpPr>
              <p:spPr bwMode="auto">
                <a:xfrm>
                  <a:off x="5410200" y="3638550"/>
                  <a:ext cx="176330" cy="153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Helvetica"/>
                      <a:cs typeface="Arial" pitchFamily="34" charset="0"/>
                    </a:rPr>
                    <a:t>0.5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elvetica"/>
                    <a:cs typeface="Arial" pitchFamily="34" charset="0"/>
                  </a:endParaRPr>
                </a:p>
              </p:txBody>
            </p:sp>
            <p:sp>
              <p:nvSpPr>
                <p:cNvPr id="488" name="Line 111"/>
                <p:cNvSpPr>
                  <a:spLocks noChangeShapeType="1"/>
                </p:cNvSpPr>
                <p:nvPr/>
              </p:nvSpPr>
              <p:spPr bwMode="auto">
                <a:xfrm>
                  <a:off x="5605463" y="3679825"/>
                  <a:ext cx="708025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89" name="Line 112"/>
                <p:cNvSpPr>
                  <a:spLocks noChangeShapeType="1"/>
                </p:cNvSpPr>
                <p:nvPr/>
              </p:nvSpPr>
              <p:spPr bwMode="auto">
                <a:xfrm>
                  <a:off x="5605463" y="4425950"/>
                  <a:ext cx="708025" cy="158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90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6313488" y="3679825"/>
                  <a:ext cx="1588" cy="7461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91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5605463" y="3679825"/>
                  <a:ext cx="1588" cy="7461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92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5607050" y="3679825"/>
                  <a:ext cx="3175" cy="739775"/>
                </a:xfrm>
                <a:prstGeom prst="line">
                  <a:avLst/>
                </a:pr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93" name="Freeform 116"/>
                <p:cNvSpPr>
                  <a:spLocks/>
                </p:cNvSpPr>
                <p:nvPr/>
              </p:nvSpPr>
              <p:spPr bwMode="auto">
                <a:xfrm>
                  <a:off x="5610225" y="3679825"/>
                  <a:ext cx="358775" cy="739775"/>
                </a:xfrm>
                <a:custGeom>
                  <a:avLst/>
                  <a:gdLst/>
                  <a:ahLst/>
                  <a:cxnLst>
                    <a:cxn ang="0">
                      <a:pos x="3" y="360"/>
                    </a:cxn>
                    <a:cxn ang="0">
                      <a:pos x="9" y="351"/>
                    </a:cxn>
                    <a:cxn ang="0">
                      <a:pos x="15" y="425"/>
                    </a:cxn>
                    <a:cxn ang="0">
                      <a:pos x="20" y="425"/>
                    </a:cxn>
                    <a:cxn ang="0">
                      <a:pos x="25" y="425"/>
                    </a:cxn>
                    <a:cxn ang="0">
                      <a:pos x="30" y="437"/>
                    </a:cxn>
                    <a:cxn ang="0">
                      <a:pos x="36" y="425"/>
                    </a:cxn>
                    <a:cxn ang="0">
                      <a:pos x="41" y="450"/>
                    </a:cxn>
                    <a:cxn ang="0">
                      <a:pos x="46" y="457"/>
                    </a:cxn>
                    <a:cxn ang="0">
                      <a:pos x="52" y="454"/>
                    </a:cxn>
                    <a:cxn ang="0">
                      <a:pos x="58" y="450"/>
                    </a:cxn>
                    <a:cxn ang="0">
                      <a:pos x="63" y="454"/>
                    </a:cxn>
                    <a:cxn ang="0">
                      <a:pos x="68" y="447"/>
                    </a:cxn>
                    <a:cxn ang="0">
                      <a:pos x="73" y="454"/>
                    </a:cxn>
                    <a:cxn ang="0">
                      <a:pos x="78" y="450"/>
                    </a:cxn>
                    <a:cxn ang="0">
                      <a:pos x="85" y="447"/>
                    </a:cxn>
                    <a:cxn ang="0">
                      <a:pos x="90" y="460"/>
                    </a:cxn>
                    <a:cxn ang="0">
                      <a:pos x="95" y="460"/>
                    </a:cxn>
                    <a:cxn ang="0">
                      <a:pos x="100" y="457"/>
                    </a:cxn>
                    <a:cxn ang="0">
                      <a:pos x="105" y="457"/>
                    </a:cxn>
                    <a:cxn ang="0">
                      <a:pos x="111" y="457"/>
                    </a:cxn>
                    <a:cxn ang="0">
                      <a:pos x="116" y="457"/>
                    </a:cxn>
                    <a:cxn ang="0">
                      <a:pos x="122" y="460"/>
                    </a:cxn>
                    <a:cxn ang="0">
                      <a:pos x="127" y="457"/>
                    </a:cxn>
                    <a:cxn ang="0">
                      <a:pos x="132" y="460"/>
                    </a:cxn>
                    <a:cxn ang="0">
                      <a:pos x="138" y="460"/>
                    </a:cxn>
                    <a:cxn ang="0">
                      <a:pos x="143" y="457"/>
                    </a:cxn>
                    <a:cxn ang="0">
                      <a:pos x="148" y="460"/>
                    </a:cxn>
                    <a:cxn ang="0">
                      <a:pos x="153" y="463"/>
                    </a:cxn>
                    <a:cxn ang="0">
                      <a:pos x="159" y="463"/>
                    </a:cxn>
                    <a:cxn ang="0">
                      <a:pos x="165" y="460"/>
                    </a:cxn>
                    <a:cxn ang="0">
                      <a:pos x="170" y="463"/>
                    </a:cxn>
                    <a:cxn ang="0">
                      <a:pos x="175" y="463"/>
                    </a:cxn>
                    <a:cxn ang="0">
                      <a:pos x="180" y="466"/>
                    </a:cxn>
                    <a:cxn ang="0">
                      <a:pos x="186" y="466"/>
                    </a:cxn>
                    <a:cxn ang="0">
                      <a:pos x="191" y="460"/>
                    </a:cxn>
                    <a:cxn ang="0">
                      <a:pos x="197" y="463"/>
                    </a:cxn>
                    <a:cxn ang="0">
                      <a:pos x="202" y="463"/>
                    </a:cxn>
                    <a:cxn ang="0">
                      <a:pos x="207" y="463"/>
                    </a:cxn>
                    <a:cxn ang="0">
                      <a:pos x="213" y="460"/>
                    </a:cxn>
                    <a:cxn ang="0">
                      <a:pos x="218" y="466"/>
                    </a:cxn>
                    <a:cxn ang="0">
                      <a:pos x="223" y="463"/>
                    </a:cxn>
                  </a:cxnLst>
                  <a:rect l="0" t="0" r="r" b="b"/>
                  <a:pathLst>
                    <a:path w="226" h="466">
                      <a:moveTo>
                        <a:pt x="0" y="0"/>
                      </a:moveTo>
                      <a:lnTo>
                        <a:pt x="2" y="206"/>
                      </a:lnTo>
                      <a:lnTo>
                        <a:pt x="3" y="360"/>
                      </a:lnTo>
                      <a:lnTo>
                        <a:pt x="5" y="209"/>
                      </a:lnTo>
                      <a:lnTo>
                        <a:pt x="7" y="405"/>
                      </a:lnTo>
                      <a:lnTo>
                        <a:pt x="9" y="351"/>
                      </a:lnTo>
                      <a:lnTo>
                        <a:pt x="10" y="360"/>
                      </a:lnTo>
                      <a:lnTo>
                        <a:pt x="13" y="386"/>
                      </a:lnTo>
                      <a:lnTo>
                        <a:pt x="15" y="425"/>
                      </a:lnTo>
                      <a:lnTo>
                        <a:pt x="17" y="412"/>
                      </a:lnTo>
                      <a:lnTo>
                        <a:pt x="18" y="437"/>
                      </a:lnTo>
                      <a:lnTo>
                        <a:pt x="20" y="425"/>
                      </a:lnTo>
                      <a:lnTo>
                        <a:pt x="22" y="415"/>
                      </a:lnTo>
                      <a:lnTo>
                        <a:pt x="24" y="454"/>
                      </a:lnTo>
                      <a:lnTo>
                        <a:pt x="25" y="425"/>
                      </a:lnTo>
                      <a:lnTo>
                        <a:pt x="27" y="434"/>
                      </a:lnTo>
                      <a:lnTo>
                        <a:pt x="29" y="431"/>
                      </a:lnTo>
                      <a:lnTo>
                        <a:pt x="30" y="437"/>
                      </a:lnTo>
                      <a:lnTo>
                        <a:pt x="32" y="441"/>
                      </a:lnTo>
                      <a:lnTo>
                        <a:pt x="34" y="454"/>
                      </a:lnTo>
                      <a:lnTo>
                        <a:pt x="36" y="425"/>
                      </a:lnTo>
                      <a:lnTo>
                        <a:pt x="37" y="441"/>
                      </a:lnTo>
                      <a:lnTo>
                        <a:pt x="39" y="450"/>
                      </a:lnTo>
                      <a:lnTo>
                        <a:pt x="41" y="450"/>
                      </a:lnTo>
                      <a:lnTo>
                        <a:pt x="43" y="444"/>
                      </a:lnTo>
                      <a:lnTo>
                        <a:pt x="44" y="457"/>
                      </a:lnTo>
                      <a:lnTo>
                        <a:pt x="46" y="457"/>
                      </a:lnTo>
                      <a:lnTo>
                        <a:pt x="49" y="444"/>
                      </a:lnTo>
                      <a:lnTo>
                        <a:pt x="51" y="454"/>
                      </a:lnTo>
                      <a:lnTo>
                        <a:pt x="52" y="454"/>
                      </a:lnTo>
                      <a:lnTo>
                        <a:pt x="54" y="447"/>
                      </a:lnTo>
                      <a:lnTo>
                        <a:pt x="56" y="447"/>
                      </a:lnTo>
                      <a:lnTo>
                        <a:pt x="58" y="450"/>
                      </a:lnTo>
                      <a:lnTo>
                        <a:pt x="59" y="444"/>
                      </a:lnTo>
                      <a:lnTo>
                        <a:pt x="61" y="437"/>
                      </a:lnTo>
                      <a:lnTo>
                        <a:pt x="63" y="454"/>
                      </a:lnTo>
                      <a:lnTo>
                        <a:pt x="64" y="450"/>
                      </a:lnTo>
                      <a:lnTo>
                        <a:pt x="66" y="447"/>
                      </a:lnTo>
                      <a:lnTo>
                        <a:pt x="68" y="447"/>
                      </a:lnTo>
                      <a:lnTo>
                        <a:pt x="70" y="460"/>
                      </a:lnTo>
                      <a:lnTo>
                        <a:pt x="71" y="457"/>
                      </a:lnTo>
                      <a:lnTo>
                        <a:pt x="73" y="454"/>
                      </a:lnTo>
                      <a:lnTo>
                        <a:pt x="75" y="454"/>
                      </a:lnTo>
                      <a:lnTo>
                        <a:pt x="77" y="466"/>
                      </a:lnTo>
                      <a:lnTo>
                        <a:pt x="78" y="450"/>
                      </a:lnTo>
                      <a:lnTo>
                        <a:pt x="80" y="457"/>
                      </a:lnTo>
                      <a:lnTo>
                        <a:pt x="82" y="450"/>
                      </a:lnTo>
                      <a:lnTo>
                        <a:pt x="85" y="447"/>
                      </a:lnTo>
                      <a:lnTo>
                        <a:pt x="86" y="457"/>
                      </a:lnTo>
                      <a:lnTo>
                        <a:pt x="88" y="454"/>
                      </a:lnTo>
                      <a:lnTo>
                        <a:pt x="90" y="460"/>
                      </a:lnTo>
                      <a:lnTo>
                        <a:pt x="92" y="460"/>
                      </a:lnTo>
                      <a:lnTo>
                        <a:pt x="93" y="463"/>
                      </a:lnTo>
                      <a:lnTo>
                        <a:pt x="95" y="460"/>
                      </a:lnTo>
                      <a:lnTo>
                        <a:pt x="97" y="457"/>
                      </a:lnTo>
                      <a:lnTo>
                        <a:pt x="98" y="460"/>
                      </a:lnTo>
                      <a:lnTo>
                        <a:pt x="100" y="457"/>
                      </a:lnTo>
                      <a:lnTo>
                        <a:pt x="102" y="460"/>
                      </a:lnTo>
                      <a:lnTo>
                        <a:pt x="104" y="454"/>
                      </a:lnTo>
                      <a:lnTo>
                        <a:pt x="105" y="457"/>
                      </a:lnTo>
                      <a:lnTo>
                        <a:pt x="107" y="457"/>
                      </a:lnTo>
                      <a:lnTo>
                        <a:pt x="109" y="454"/>
                      </a:lnTo>
                      <a:lnTo>
                        <a:pt x="111" y="457"/>
                      </a:lnTo>
                      <a:lnTo>
                        <a:pt x="112" y="454"/>
                      </a:lnTo>
                      <a:lnTo>
                        <a:pt x="114" y="457"/>
                      </a:lnTo>
                      <a:lnTo>
                        <a:pt x="116" y="457"/>
                      </a:lnTo>
                      <a:lnTo>
                        <a:pt x="118" y="454"/>
                      </a:lnTo>
                      <a:lnTo>
                        <a:pt x="119" y="463"/>
                      </a:lnTo>
                      <a:lnTo>
                        <a:pt x="122" y="460"/>
                      </a:lnTo>
                      <a:lnTo>
                        <a:pt x="124" y="457"/>
                      </a:lnTo>
                      <a:lnTo>
                        <a:pt x="125" y="460"/>
                      </a:lnTo>
                      <a:lnTo>
                        <a:pt x="127" y="457"/>
                      </a:lnTo>
                      <a:lnTo>
                        <a:pt x="129" y="460"/>
                      </a:lnTo>
                      <a:lnTo>
                        <a:pt x="131" y="460"/>
                      </a:lnTo>
                      <a:lnTo>
                        <a:pt x="132" y="460"/>
                      </a:lnTo>
                      <a:lnTo>
                        <a:pt x="134" y="463"/>
                      </a:lnTo>
                      <a:lnTo>
                        <a:pt x="136" y="457"/>
                      </a:lnTo>
                      <a:lnTo>
                        <a:pt x="138" y="460"/>
                      </a:lnTo>
                      <a:lnTo>
                        <a:pt x="139" y="463"/>
                      </a:lnTo>
                      <a:lnTo>
                        <a:pt x="141" y="463"/>
                      </a:lnTo>
                      <a:lnTo>
                        <a:pt x="143" y="457"/>
                      </a:lnTo>
                      <a:lnTo>
                        <a:pt x="145" y="460"/>
                      </a:lnTo>
                      <a:lnTo>
                        <a:pt x="146" y="460"/>
                      </a:lnTo>
                      <a:lnTo>
                        <a:pt x="148" y="460"/>
                      </a:lnTo>
                      <a:lnTo>
                        <a:pt x="150" y="463"/>
                      </a:lnTo>
                      <a:lnTo>
                        <a:pt x="152" y="460"/>
                      </a:lnTo>
                      <a:lnTo>
                        <a:pt x="153" y="463"/>
                      </a:lnTo>
                      <a:lnTo>
                        <a:pt x="155" y="460"/>
                      </a:lnTo>
                      <a:lnTo>
                        <a:pt x="158" y="463"/>
                      </a:lnTo>
                      <a:lnTo>
                        <a:pt x="159" y="463"/>
                      </a:lnTo>
                      <a:lnTo>
                        <a:pt x="161" y="466"/>
                      </a:lnTo>
                      <a:lnTo>
                        <a:pt x="163" y="460"/>
                      </a:lnTo>
                      <a:lnTo>
                        <a:pt x="165" y="460"/>
                      </a:lnTo>
                      <a:lnTo>
                        <a:pt x="166" y="463"/>
                      </a:lnTo>
                      <a:lnTo>
                        <a:pt x="168" y="457"/>
                      </a:lnTo>
                      <a:lnTo>
                        <a:pt x="170" y="463"/>
                      </a:lnTo>
                      <a:lnTo>
                        <a:pt x="172" y="460"/>
                      </a:lnTo>
                      <a:lnTo>
                        <a:pt x="173" y="463"/>
                      </a:lnTo>
                      <a:lnTo>
                        <a:pt x="175" y="463"/>
                      </a:lnTo>
                      <a:lnTo>
                        <a:pt x="177" y="463"/>
                      </a:lnTo>
                      <a:lnTo>
                        <a:pt x="179" y="463"/>
                      </a:lnTo>
                      <a:lnTo>
                        <a:pt x="180" y="466"/>
                      </a:lnTo>
                      <a:lnTo>
                        <a:pt x="182" y="460"/>
                      </a:lnTo>
                      <a:lnTo>
                        <a:pt x="184" y="463"/>
                      </a:lnTo>
                      <a:lnTo>
                        <a:pt x="186" y="466"/>
                      </a:lnTo>
                      <a:lnTo>
                        <a:pt x="187" y="463"/>
                      </a:lnTo>
                      <a:lnTo>
                        <a:pt x="189" y="460"/>
                      </a:lnTo>
                      <a:lnTo>
                        <a:pt x="191" y="460"/>
                      </a:lnTo>
                      <a:lnTo>
                        <a:pt x="193" y="466"/>
                      </a:lnTo>
                      <a:lnTo>
                        <a:pt x="195" y="463"/>
                      </a:lnTo>
                      <a:lnTo>
                        <a:pt x="197" y="463"/>
                      </a:lnTo>
                      <a:lnTo>
                        <a:pt x="199" y="463"/>
                      </a:lnTo>
                      <a:lnTo>
                        <a:pt x="200" y="463"/>
                      </a:lnTo>
                      <a:lnTo>
                        <a:pt x="202" y="463"/>
                      </a:lnTo>
                      <a:lnTo>
                        <a:pt x="204" y="463"/>
                      </a:lnTo>
                      <a:lnTo>
                        <a:pt x="206" y="463"/>
                      </a:lnTo>
                      <a:lnTo>
                        <a:pt x="207" y="463"/>
                      </a:lnTo>
                      <a:lnTo>
                        <a:pt x="209" y="463"/>
                      </a:lnTo>
                      <a:lnTo>
                        <a:pt x="211" y="463"/>
                      </a:lnTo>
                      <a:lnTo>
                        <a:pt x="213" y="460"/>
                      </a:lnTo>
                      <a:lnTo>
                        <a:pt x="214" y="463"/>
                      </a:lnTo>
                      <a:lnTo>
                        <a:pt x="216" y="463"/>
                      </a:lnTo>
                      <a:lnTo>
                        <a:pt x="218" y="466"/>
                      </a:lnTo>
                      <a:lnTo>
                        <a:pt x="220" y="463"/>
                      </a:lnTo>
                      <a:lnTo>
                        <a:pt x="221" y="460"/>
                      </a:lnTo>
                      <a:lnTo>
                        <a:pt x="223" y="463"/>
                      </a:lnTo>
                      <a:lnTo>
                        <a:pt x="225" y="463"/>
                      </a:lnTo>
                      <a:lnTo>
                        <a:pt x="226" y="466"/>
                      </a:lnTo>
                    </a:path>
                  </a:pathLst>
                </a:cu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sp>
              <p:nvSpPr>
                <p:cNvPr id="494" name="Freeform 117"/>
                <p:cNvSpPr>
                  <a:spLocks/>
                </p:cNvSpPr>
                <p:nvPr/>
              </p:nvSpPr>
              <p:spPr bwMode="auto">
                <a:xfrm>
                  <a:off x="5969000" y="4410075"/>
                  <a:ext cx="347663" cy="9525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7" y="6"/>
                    </a:cxn>
                    <a:cxn ang="0">
                      <a:pos x="10" y="3"/>
                    </a:cxn>
                    <a:cxn ang="0">
                      <a:pos x="14" y="6"/>
                    </a:cxn>
                    <a:cxn ang="0">
                      <a:pos x="17" y="6"/>
                    </a:cxn>
                    <a:cxn ang="0">
                      <a:pos x="21" y="3"/>
                    </a:cxn>
                    <a:cxn ang="0">
                      <a:pos x="24" y="3"/>
                    </a:cxn>
                    <a:cxn ang="0">
                      <a:pos x="27" y="6"/>
                    </a:cxn>
                    <a:cxn ang="0">
                      <a:pos x="31" y="3"/>
                    </a:cxn>
                    <a:cxn ang="0">
                      <a:pos x="34" y="6"/>
                    </a:cxn>
                    <a:cxn ang="0">
                      <a:pos x="39" y="3"/>
                    </a:cxn>
                    <a:cxn ang="0">
                      <a:pos x="42" y="3"/>
                    </a:cxn>
                    <a:cxn ang="0">
                      <a:pos x="46" y="3"/>
                    </a:cxn>
                    <a:cxn ang="0">
                      <a:pos x="49" y="6"/>
                    </a:cxn>
                    <a:cxn ang="0">
                      <a:pos x="53" y="3"/>
                    </a:cxn>
                    <a:cxn ang="0">
                      <a:pos x="56" y="6"/>
                    </a:cxn>
                    <a:cxn ang="0">
                      <a:pos x="60" y="6"/>
                    </a:cxn>
                    <a:cxn ang="0">
                      <a:pos x="63" y="3"/>
                    </a:cxn>
                    <a:cxn ang="0">
                      <a:pos x="67" y="3"/>
                    </a:cxn>
                    <a:cxn ang="0">
                      <a:pos x="70" y="3"/>
                    </a:cxn>
                    <a:cxn ang="0">
                      <a:pos x="75" y="3"/>
                    </a:cxn>
                    <a:cxn ang="0">
                      <a:pos x="78" y="3"/>
                    </a:cxn>
                    <a:cxn ang="0">
                      <a:pos x="82" y="6"/>
                    </a:cxn>
                    <a:cxn ang="0">
                      <a:pos x="85" y="6"/>
                    </a:cxn>
                    <a:cxn ang="0">
                      <a:pos x="89" y="3"/>
                    </a:cxn>
                    <a:cxn ang="0">
                      <a:pos x="92" y="3"/>
                    </a:cxn>
                    <a:cxn ang="0">
                      <a:pos x="95" y="3"/>
                    </a:cxn>
                    <a:cxn ang="0">
                      <a:pos x="99" y="3"/>
                    </a:cxn>
                    <a:cxn ang="0">
                      <a:pos x="102" y="6"/>
                    </a:cxn>
                    <a:cxn ang="0">
                      <a:pos x="106" y="3"/>
                    </a:cxn>
                    <a:cxn ang="0">
                      <a:pos x="109" y="6"/>
                    </a:cxn>
                    <a:cxn ang="0">
                      <a:pos x="114" y="3"/>
                    </a:cxn>
                    <a:cxn ang="0">
                      <a:pos x="117" y="6"/>
                    </a:cxn>
                    <a:cxn ang="0">
                      <a:pos x="121" y="3"/>
                    </a:cxn>
                    <a:cxn ang="0">
                      <a:pos x="124" y="3"/>
                    </a:cxn>
                    <a:cxn ang="0">
                      <a:pos x="128" y="6"/>
                    </a:cxn>
                    <a:cxn ang="0">
                      <a:pos x="131" y="6"/>
                    </a:cxn>
                    <a:cxn ang="0">
                      <a:pos x="135" y="3"/>
                    </a:cxn>
                    <a:cxn ang="0">
                      <a:pos x="138" y="3"/>
                    </a:cxn>
                    <a:cxn ang="0">
                      <a:pos x="142" y="3"/>
                    </a:cxn>
                    <a:cxn ang="0">
                      <a:pos x="145" y="3"/>
                    </a:cxn>
                    <a:cxn ang="0">
                      <a:pos x="150" y="6"/>
                    </a:cxn>
                    <a:cxn ang="0">
                      <a:pos x="153" y="6"/>
                    </a:cxn>
                    <a:cxn ang="0">
                      <a:pos x="156" y="6"/>
                    </a:cxn>
                    <a:cxn ang="0">
                      <a:pos x="160" y="3"/>
                    </a:cxn>
                    <a:cxn ang="0">
                      <a:pos x="163" y="3"/>
                    </a:cxn>
                    <a:cxn ang="0">
                      <a:pos x="167" y="3"/>
                    </a:cxn>
                    <a:cxn ang="0">
                      <a:pos x="170" y="6"/>
                    </a:cxn>
                    <a:cxn ang="0">
                      <a:pos x="174" y="6"/>
                    </a:cxn>
                    <a:cxn ang="0">
                      <a:pos x="177" y="3"/>
                    </a:cxn>
                    <a:cxn ang="0">
                      <a:pos x="181" y="6"/>
                    </a:cxn>
                    <a:cxn ang="0">
                      <a:pos x="185" y="6"/>
                    </a:cxn>
                    <a:cxn ang="0">
                      <a:pos x="189" y="6"/>
                    </a:cxn>
                    <a:cxn ang="0">
                      <a:pos x="192" y="6"/>
                    </a:cxn>
                    <a:cxn ang="0">
                      <a:pos x="196" y="6"/>
                    </a:cxn>
                    <a:cxn ang="0">
                      <a:pos x="199" y="6"/>
                    </a:cxn>
                    <a:cxn ang="0">
                      <a:pos x="203" y="3"/>
                    </a:cxn>
                    <a:cxn ang="0">
                      <a:pos x="206" y="6"/>
                    </a:cxn>
                    <a:cxn ang="0">
                      <a:pos x="210" y="3"/>
                    </a:cxn>
                    <a:cxn ang="0">
                      <a:pos x="213" y="3"/>
                    </a:cxn>
                    <a:cxn ang="0">
                      <a:pos x="217" y="6"/>
                    </a:cxn>
                  </a:cxnLst>
                  <a:rect l="0" t="0" r="r" b="b"/>
                  <a:pathLst>
                    <a:path w="219" h="6">
                      <a:moveTo>
                        <a:pt x="0" y="6"/>
                      </a:moveTo>
                      <a:lnTo>
                        <a:pt x="3" y="3"/>
                      </a:lnTo>
                      <a:lnTo>
                        <a:pt x="5" y="0"/>
                      </a:lnTo>
                      <a:lnTo>
                        <a:pt x="7" y="6"/>
                      </a:lnTo>
                      <a:lnTo>
                        <a:pt x="8" y="0"/>
                      </a:lnTo>
                      <a:lnTo>
                        <a:pt x="10" y="3"/>
                      </a:lnTo>
                      <a:lnTo>
                        <a:pt x="12" y="0"/>
                      </a:lnTo>
                      <a:lnTo>
                        <a:pt x="14" y="6"/>
                      </a:lnTo>
                      <a:lnTo>
                        <a:pt x="15" y="6"/>
                      </a:lnTo>
                      <a:lnTo>
                        <a:pt x="17" y="6"/>
                      </a:lnTo>
                      <a:lnTo>
                        <a:pt x="19" y="0"/>
                      </a:lnTo>
                      <a:lnTo>
                        <a:pt x="21" y="3"/>
                      </a:lnTo>
                      <a:lnTo>
                        <a:pt x="22" y="6"/>
                      </a:lnTo>
                      <a:lnTo>
                        <a:pt x="24" y="3"/>
                      </a:lnTo>
                      <a:lnTo>
                        <a:pt x="26" y="6"/>
                      </a:lnTo>
                      <a:lnTo>
                        <a:pt x="27" y="6"/>
                      </a:lnTo>
                      <a:lnTo>
                        <a:pt x="29" y="3"/>
                      </a:lnTo>
                      <a:lnTo>
                        <a:pt x="31" y="3"/>
                      </a:lnTo>
                      <a:lnTo>
                        <a:pt x="33" y="3"/>
                      </a:lnTo>
                      <a:lnTo>
                        <a:pt x="34" y="6"/>
                      </a:lnTo>
                      <a:lnTo>
                        <a:pt x="36" y="3"/>
                      </a:lnTo>
                      <a:lnTo>
                        <a:pt x="39" y="3"/>
                      </a:lnTo>
                      <a:lnTo>
                        <a:pt x="41" y="6"/>
                      </a:lnTo>
                      <a:lnTo>
                        <a:pt x="42" y="3"/>
                      </a:lnTo>
                      <a:lnTo>
                        <a:pt x="44" y="3"/>
                      </a:lnTo>
                      <a:lnTo>
                        <a:pt x="46" y="3"/>
                      </a:lnTo>
                      <a:lnTo>
                        <a:pt x="48" y="3"/>
                      </a:lnTo>
                      <a:lnTo>
                        <a:pt x="49" y="6"/>
                      </a:lnTo>
                      <a:lnTo>
                        <a:pt x="51" y="6"/>
                      </a:lnTo>
                      <a:lnTo>
                        <a:pt x="53" y="3"/>
                      </a:lnTo>
                      <a:lnTo>
                        <a:pt x="55" y="3"/>
                      </a:lnTo>
                      <a:lnTo>
                        <a:pt x="56" y="6"/>
                      </a:lnTo>
                      <a:lnTo>
                        <a:pt x="58" y="3"/>
                      </a:lnTo>
                      <a:lnTo>
                        <a:pt x="60" y="6"/>
                      </a:lnTo>
                      <a:lnTo>
                        <a:pt x="61" y="6"/>
                      </a:lnTo>
                      <a:lnTo>
                        <a:pt x="63" y="3"/>
                      </a:lnTo>
                      <a:lnTo>
                        <a:pt x="65" y="6"/>
                      </a:lnTo>
                      <a:lnTo>
                        <a:pt x="67" y="3"/>
                      </a:lnTo>
                      <a:lnTo>
                        <a:pt x="68" y="3"/>
                      </a:lnTo>
                      <a:lnTo>
                        <a:pt x="70" y="3"/>
                      </a:lnTo>
                      <a:lnTo>
                        <a:pt x="72" y="3"/>
                      </a:lnTo>
                      <a:lnTo>
                        <a:pt x="75" y="3"/>
                      </a:lnTo>
                      <a:lnTo>
                        <a:pt x="76" y="6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6"/>
                      </a:lnTo>
                      <a:lnTo>
                        <a:pt x="83" y="3"/>
                      </a:lnTo>
                      <a:lnTo>
                        <a:pt x="85" y="6"/>
                      </a:lnTo>
                      <a:lnTo>
                        <a:pt x="87" y="3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2" y="3"/>
                      </a:lnTo>
                      <a:lnTo>
                        <a:pt x="94" y="6"/>
                      </a:lnTo>
                      <a:lnTo>
                        <a:pt x="95" y="3"/>
                      </a:lnTo>
                      <a:lnTo>
                        <a:pt x="97" y="3"/>
                      </a:lnTo>
                      <a:lnTo>
                        <a:pt x="99" y="3"/>
                      </a:lnTo>
                      <a:lnTo>
                        <a:pt x="101" y="3"/>
                      </a:lnTo>
                      <a:lnTo>
                        <a:pt x="102" y="6"/>
                      </a:lnTo>
                      <a:lnTo>
                        <a:pt x="104" y="6"/>
                      </a:lnTo>
                      <a:lnTo>
                        <a:pt x="106" y="3"/>
                      </a:lnTo>
                      <a:lnTo>
                        <a:pt x="108" y="6"/>
                      </a:lnTo>
                      <a:lnTo>
                        <a:pt x="109" y="6"/>
                      </a:lnTo>
                      <a:lnTo>
                        <a:pt x="112" y="3"/>
                      </a:lnTo>
                      <a:lnTo>
                        <a:pt x="114" y="3"/>
                      </a:lnTo>
                      <a:lnTo>
                        <a:pt x="116" y="3"/>
                      </a:lnTo>
                      <a:lnTo>
                        <a:pt x="117" y="6"/>
                      </a:lnTo>
                      <a:lnTo>
                        <a:pt x="119" y="3"/>
                      </a:lnTo>
                      <a:lnTo>
                        <a:pt x="121" y="3"/>
                      </a:lnTo>
                      <a:lnTo>
                        <a:pt x="122" y="3"/>
                      </a:lnTo>
                      <a:lnTo>
                        <a:pt x="124" y="3"/>
                      </a:lnTo>
                      <a:lnTo>
                        <a:pt x="126" y="6"/>
                      </a:lnTo>
                      <a:lnTo>
                        <a:pt x="128" y="6"/>
                      </a:lnTo>
                      <a:lnTo>
                        <a:pt x="129" y="6"/>
                      </a:lnTo>
                      <a:lnTo>
                        <a:pt x="131" y="6"/>
                      </a:lnTo>
                      <a:lnTo>
                        <a:pt x="133" y="6"/>
                      </a:lnTo>
                      <a:lnTo>
                        <a:pt x="135" y="3"/>
                      </a:lnTo>
                      <a:lnTo>
                        <a:pt x="136" y="6"/>
                      </a:lnTo>
                      <a:lnTo>
                        <a:pt x="138" y="3"/>
                      </a:lnTo>
                      <a:lnTo>
                        <a:pt x="140" y="6"/>
                      </a:lnTo>
                      <a:lnTo>
                        <a:pt x="142" y="3"/>
                      </a:lnTo>
                      <a:lnTo>
                        <a:pt x="143" y="6"/>
                      </a:lnTo>
                      <a:lnTo>
                        <a:pt x="145" y="3"/>
                      </a:lnTo>
                      <a:lnTo>
                        <a:pt x="148" y="6"/>
                      </a:lnTo>
                      <a:lnTo>
                        <a:pt x="150" y="6"/>
                      </a:lnTo>
                      <a:lnTo>
                        <a:pt x="151" y="6"/>
                      </a:lnTo>
                      <a:lnTo>
                        <a:pt x="153" y="6"/>
                      </a:lnTo>
                      <a:lnTo>
                        <a:pt x="155" y="6"/>
                      </a:lnTo>
                      <a:lnTo>
                        <a:pt x="156" y="6"/>
                      </a:lnTo>
                      <a:lnTo>
                        <a:pt x="158" y="6"/>
                      </a:lnTo>
                      <a:lnTo>
                        <a:pt x="160" y="3"/>
                      </a:lnTo>
                      <a:lnTo>
                        <a:pt x="162" y="6"/>
                      </a:lnTo>
                      <a:lnTo>
                        <a:pt x="163" y="3"/>
                      </a:lnTo>
                      <a:lnTo>
                        <a:pt x="165" y="3"/>
                      </a:lnTo>
                      <a:lnTo>
                        <a:pt x="167" y="3"/>
                      </a:lnTo>
                      <a:lnTo>
                        <a:pt x="169" y="6"/>
                      </a:lnTo>
                      <a:lnTo>
                        <a:pt x="170" y="6"/>
                      </a:lnTo>
                      <a:lnTo>
                        <a:pt x="172" y="6"/>
                      </a:lnTo>
                      <a:lnTo>
                        <a:pt x="174" y="6"/>
                      </a:lnTo>
                      <a:lnTo>
                        <a:pt x="176" y="6"/>
                      </a:lnTo>
                      <a:lnTo>
                        <a:pt x="177" y="3"/>
                      </a:lnTo>
                      <a:lnTo>
                        <a:pt x="179" y="3"/>
                      </a:lnTo>
                      <a:lnTo>
                        <a:pt x="181" y="6"/>
                      </a:lnTo>
                      <a:lnTo>
                        <a:pt x="184" y="3"/>
                      </a:lnTo>
                      <a:lnTo>
                        <a:pt x="185" y="6"/>
                      </a:lnTo>
                      <a:lnTo>
                        <a:pt x="187" y="6"/>
                      </a:lnTo>
                      <a:lnTo>
                        <a:pt x="189" y="6"/>
                      </a:lnTo>
                      <a:lnTo>
                        <a:pt x="190" y="6"/>
                      </a:lnTo>
                      <a:lnTo>
                        <a:pt x="192" y="6"/>
                      </a:lnTo>
                      <a:lnTo>
                        <a:pt x="194" y="6"/>
                      </a:lnTo>
                      <a:lnTo>
                        <a:pt x="196" y="6"/>
                      </a:lnTo>
                      <a:lnTo>
                        <a:pt x="197" y="3"/>
                      </a:lnTo>
                      <a:lnTo>
                        <a:pt x="199" y="6"/>
                      </a:lnTo>
                      <a:lnTo>
                        <a:pt x="201" y="3"/>
                      </a:lnTo>
                      <a:lnTo>
                        <a:pt x="203" y="3"/>
                      </a:lnTo>
                      <a:lnTo>
                        <a:pt x="204" y="6"/>
                      </a:lnTo>
                      <a:lnTo>
                        <a:pt x="206" y="6"/>
                      </a:lnTo>
                      <a:lnTo>
                        <a:pt x="208" y="6"/>
                      </a:lnTo>
                      <a:lnTo>
                        <a:pt x="210" y="3"/>
                      </a:lnTo>
                      <a:lnTo>
                        <a:pt x="211" y="6"/>
                      </a:lnTo>
                      <a:lnTo>
                        <a:pt x="213" y="3"/>
                      </a:lnTo>
                      <a:lnTo>
                        <a:pt x="215" y="6"/>
                      </a:lnTo>
                      <a:lnTo>
                        <a:pt x="217" y="6"/>
                      </a:lnTo>
                      <a:lnTo>
                        <a:pt x="219" y="6"/>
                      </a:lnTo>
                    </a:path>
                  </a:pathLst>
                </a:custGeom>
                <a:noFill/>
                <a:ln w="0">
                  <a:solidFill>
                    <a:srgbClr val="0000FF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000">
                    <a:latin typeface="Helvetica"/>
                  </a:endParaRPr>
                </a:p>
              </p:txBody>
            </p:sp>
            <p:cxnSp>
              <p:nvCxnSpPr>
                <p:cNvPr id="495" name="Straight Connector 494"/>
                <p:cNvCxnSpPr/>
                <p:nvPr/>
              </p:nvCxnSpPr>
              <p:spPr>
                <a:xfrm rot="16200000" flipH="1">
                  <a:off x="5274469" y="4053681"/>
                  <a:ext cx="749300" cy="1588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1" name="Group 410"/>
                <p:cNvGrpSpPr/>
                <p:nvPr/>
              </p:nvGrpSpPr>
              <p:grpSpPr>
                <a:xfrm>
                  <a:off x="5638800" y="3790950"/>
                  <a:ext cx="671513" cy="369332"/>
                  <a:chOff x="205929" y="2672834"/>
                  <a:chExt cx="671513" cy="369332"/>
                </a:xfrm>
              </p:grpSpPr>
              <p:sp>
                <p:nvSpPr>
                  <p:cNvPr id="412" name="TextBox 411"/>
                  <p:cNvSpPr txBox="1"/>
                  <p:nvPr/>
                </p:nvSpPr>
                <p:spPr>
                  <a:xfrm>
                    <a:off x="205929" y="2672834"/>
                    <a:ext cx="54534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DFT</a:t>
                    </a:r>
                    <a:endParaRPr lang="en-US" i="1" dirty="0"/>
                  </a:p>
                </p:txBody>
              </p:sp>
              <p:graphicFrame>
                <p:nvGraphicFramePr>
                  <p:cNvPr id="413" name="Object 412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="" xmlns:p14="http://schemas.microsoft.com/office/powerpoint/2010/main" val="824343397"/>
                      </p:ext>
                    </p:extLst>
                  </p:nvPr>
                </p:nvGraphicFramePr>
                <p:xfrm>
                  <a:off x="669479" y="2680772"/>
                  <a:ext cx="207963" cy="303212"/>
                </p:xfrm>
                <a:graphic>
                  <a:graphicData uri="http://schemas.openxmlformats.org/presentationml/2006/ole">
                    <p:oleObj spid="_x0000_s17995" name="Equation" r:id="rId8" imgW="139680" imgH="203040" progId="Equation.3">
                      <p:embed/>
                    </p:oleObj>
                  </a:graphicData>
                </a:graphic>
              </p:graphicFrame>
            </p:grpSp>
          </p:grpSp>
          <p:sp>
            <p:nvSpPr>
              <p:cNvPr id="521" name="TextBox 520"/>
              <p:cNvSpPr txBox="1"/>
              <p:nvPr/>
            </p:nvSpPr>
            <p:spPr>
              <a:xfrm>
                <a:off x="1295400" y="4648200"/>
                <a:ext cx="8114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/>
                  <a:t> </a:t>
                </a:r>
                <a:r>
                  <a:rPr lang="en-US" i="1" dirty="0" err="1" smtClean="0"/>
                  <a:t>k</a:t>
                </a:r>
                <a:r>
                  <a:rPr lang="en-US" i="1" baseline="-25000" dirty="0" err="1" smtClean="0"/>
                  <a:t>x</a:t>
                </a:r>
                <a:r>
                  <a:rPr lang="en-US" dirty="0" smtClean="0"/>
                  <a:t>= 14</a:t>
                </a:r>
                <a:endParaRPr lang="en-US" dirty="0"/>
              </a:p>
            </p:txBody>
          </p:sp>
          <p:sp>
            <p:nvSpPr>
              <p:cNvPr id="524" name="TextBox 523"/>
              <p:cNvSpPr txBox="1"/>
              <p:nvPr/>
            </p:nvSpPr>
            <p:spPr>
              <a:xfrm>
                <a:off x="5313830" y="4648200"/>
                <a:ext cx="7601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err="1" smtClean="0"/>
                  <a:t>k</a:t>
                </a:r>
                <a:r>
                  <a:rPr lang="en-US" i="1" baseline="-25000" dirty="0" err="1" smtClean="0"/>
                  <a:t>y</a:t>
                </a:r>
                <a:r>
                  <a:rPr lang="en-US" dirty="0" smtClean="0"/>
                  <a:t>= 18</a:t>
                </a:r>
                <a:endParaRPr lang="en-US" dirty="0"/>
              </a:p>
            </p:txBody>
          </p:sp>
          <p:sp>
            <p:nvSpPr>
              <p:cNvPr id="525" name="TextBox 524"/>
              <p:cNvSpPr txBox="1"/>
              <p:nvPr/>
            </p:nvSpPr>
            <p:spPr>
              <a:xfrm>
                <a:off x="3085797" y="4191000"/>
                <a:ext cx="14088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Prefix Length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27" name="Straight Arrow Connector 526"/>
              <p:cNvCxnSpPr>
                <a:stCxn id="525" idx="3"/>
                <a:endCxn id="524" idx="1"/>
              </p:cNvCxnSpPr>
              <p:nvPr/>
            </p:nvCxnSpPr>
            <p:spPr>
              <a:xfrm>
                <a:off x="4494644" y="4375666"/>
                <a:ext cx="819186" cy="4572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Straight Arrow Connector 528"/>
              <p:cNvCxnSpPr>
                <a:stCxn id="525" idx="1"/>
                <a:endCxn id="521" idx="3"/>
              </p:cNvCxnSpPr>
              <p:nvPr/>
            </p:nvCxnSpPr>
            <p:spPr>
              <a:xfrm rot="10800000" flipV="1">
                <a:off x="2106841" y="4375666"/>
                <a:ext cx="978956" cy="4572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0" grpId="0" animBg="1"/>
      <p:bldP spid="4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Correlation(2)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5344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Corr. Threshold T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distance threshold </a:t>
            </a:r>
            <a:r>
              <a:rPr lang="el-GR" dirty="0" smtClean="0"/>
              <a:t>θ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UB(</a:t>
            </a:r>
            <a:r>
              <a:rPr lang="en-US" dirty="0" err="1" smtClean="0"/>
              <a:t>x,y</a:t>
            </a:r>
            <a:r>
              <a:rPr lang="en-US" dirty="0" smtClean="0"/>
              <a:t>) ≤ </a:t>
            </a:r>
            <a:r>
              <a:rPr lang="el-GR" dirty="0" smtClean="0"/>
              <a:t>θ</a:t>
            </a:r>
            <a:r>
              <a:rPr lang="en-US" dirty="0" smtClean="0"/>
              <a:t> then </a:t>
            </a:r>
            <a:r>
              <a:rPr lang="en-US" dirty="0" err="1" smtClean="0"/>
              <a:t>corr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)≥T</a:t>
            </a:r>
          </a:p>
          <a:p>
            <a:pPr lvl="2"/>
            <a:r>
              <a:rPr lang="en-US" dirty="0" smtClean="0"/>
              <a:t>LB(</a:t>
            </a:r>
            <a:r>
              <a:rPr lang="en-US" dirty="0" err="1" smtClean="0"/>
              <a:t>x,y</a:t>
            </a:r>
            <a:r>
              <a:rPr lang="en-US" dirty="0" smtClean="0"/>
              <a:t>) &gt; </a:t>
            </a:r>
            <a:r>
              <a:rPr lang="el-GR" dirty="0" smtClean="0"/>
              <a:t>θ</a:t>
            </a:r>
            <a:r>
              <a:rPr lang="en-US" dirty="0" smtClean="0"/>
              <a:t> then </a:t>
            </a:r>
            <a:r>
              <a:rPr lang="en-US" dirty="0" err="1" smtClean="0"/>
              <a:t>corr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)&lt;T</a:t>
            </a:r>
          </a:p>
          <a:p>
            <a:pPr lvl="2"/>
            <a:r>
              <a:rPr lang="en-US" dirty="0" smtClean="0"/>
              <a:t>Otherwise, compute correlation</a:t>
            </a:r>
          </a:p>
          <a:p>
            <a:endParaRPr lang="en-US" b="1" u="sng" dirty="0" smtClean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US" b="1" u="sng" dirty="0" smtClean="0">
                <a:solidFill>
                  <a:srgbClr val="C00000"/>
                </a:solidFill>
                <a:cs typeface="Times New Roman" pitchFamily="18" charset="0"/>
              </a:rPr>
              <a:t>Result: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 Compute bounds using triangular inequality and use dynamic programming.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1143000"/>
            <a:ext cx="8458200" cy="533400"/>
          </a:xfrm>
          <a:prstGeom prst="rect">
            <a:avLst/>
          </a:prstGeom>
          <a:solidFill>
            <a:srgbClr val="FFE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Idea: Use </a:t>
            </a:r>
            <a:r>
              <a:rPr lang="en-US" sz="2800" u="sng" dirty="0" smtClean="0">
                <a:solidFill>
                  <a:srgbClr val="C00000"/>
                </a:solidFill>
              </a:rPr>
              <a:t>distance bounds</a:t>
            </a:r>
            <a:r>
              <a:rPr lang="en-US" sz="2800" dirty="0" smtClean="0">
                <a:solidFill>
                  <a:srgbClr val="C00000"/>
                </a:solidFill>
              </a:rPr>
              <a:t> instead of </a:t>
            </a:r>
            <a:r>
              <a:rPr lang="en-US" sz="2800" u="sng" dirty="0" smtClean="0">
                <a:solidFill>
                  <a:srgbClr val="C00000"/>
                </a:solidFill>
              </a:rPr>
              <a:t>exact distance</a:t>
            </a:r>
            <a:endParaRPr lang="en-US" sz="2800" u="sng" dirty="0">
              <a:solidFill>
                <a:srgbClr val="C00000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990600" y="1752600"/>
            <a:ext cx="2667000" cy="533400"/>
          </a:xfrm>
          <a:prstGeom prst="wedgeRectCallout">
            <a:avLst>
              <a:gd name="adj1" fmla="val 30198"/>
              <a:gd name="adj2" fmla="val -78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O(1) point arithmetic</a:t>
            </a:r>
            <a:endParaRPr lang="en-US" sz="2000" dirty="0"/>
          </a:p>
        </p:txBody>
      </p:sp>
      <p:sp>
        <p:nvSpPr>
          <p:cNvPr id="25" name="Rectangular Callout 24"/>
          <p:cNvSpPr/>
          <p:nvPr/>
        </p:nvSpPr>
        <p:spPr>
          <a:xfrm>
            <a:off x="5638800" y="1752600"/>
            <a:ext cx="2667000" cy="533400"/>
          </a:xfrm>
          <a:prstGeom prst="wedgeRectCallout">
            <a:avLst>
              <a:gd name="adj1" fmla="val 30198"/>
              <a:gd name="adj2" fmla="val -78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O(m) vector arithmetic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I/O Cost</a:t>
            </a:r>
          </a:p>
          <a:p>
            <a:pPr lvl="1"/>
            <a:r>
              <a:rPr lang="en-US" dirty="0" smtClean="0"/>
              <a:t>Threshold Correlation Matrix</a:t>
            </a:r>
          </a:p>
          <a:p>
            <a:r>
              <a:rPr lang="en-US" dirty="0" smtClean="0"/>
              <a:t>Reducing CPU Cost by</a:t>
            </a:r>
          </a:p>
          <a:p>
            <a:pPr lvl="1"/>
            <a:r>
              <a:rPr lang="el-GR" dirty="0" smtClean="0"/>
              <a:t>ϵ </a:t>
            </a:r>
            <a:r>
              <a:rPr lang="en-US" dirty="0" smtClean="0"/>
              <a:t>- Approximate Correlation Matrix</a:t>
            </a:r>
          </a:p>
          <a:p>
            <a:pPr lvl="1"/>
            <a:r>
              <a:rPr lang="en-US" dirty="0" smtClean="0"/>
              <a:t>Boolean Correlation Matrix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Extensions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Evaluation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99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Negative Correlation</a:t>
            </a:r>
          </a:p>
          <a:p>
            <a:pPr lvl="1"/>
            <a:r>
              <a:rPr lang="en-US" sz="2400" dirty="0" smtClean="0"/>
              <a:t>For every pair (</a:t>
            </a:r>
            <a:r>
              <a:rPr lang="en-US" sz="2400" dirty="0" err="1" smtClean="0"/>
              <a:t>x,y</a:t>
            </a:r>
            <a:r>
              <a:rPr lang="en-US" sz="2400" dirty="0" smtClean="0"/>
              <a:t>) also consider (x,-y).</a:t>
            </a:r>
          </a:p>
          <a:p>
            <a:pPr lvl="1"/>
            <a:r>
              <a:rPr lang="en-US" sz="2400" dirty="0" smtClean="0"/>
              <a:t>No need to compute DFT for -y. DFT(-y) = -DFT(y)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Lagged Correlation</a:t>
            </a:r>
          </a:p>
          <a:p>
            <a:pPr lvl="1"/>
            <a:r>
              <a:rPr lang="en-US" sz="2400" dirty="0" smtClean="0"/>
              <a:t>Maximum correlation for a set of possible lags </a:t>
            </a:r>
            <a:r>
              <a:rPr lang="en-US" sz="2000" dirty="0" smtClean="0"/>
              <a:t>[Sakurai’05]</a:t>
            </a:r>
            <a:r>
              <a:rPr lang="en-US" sz="2400" dirty="0" smtClean="0"/>
              <a:t>.</a:t>
            </a:r>
          </a:p>
          <a:p>
            <a:pPr lvl="1"/>
            <a:endParaRPr lang="en-US" sz="2400" b="1" u="sng" dirty="0" smtClean="0"/>
          </a:p>
          <a:p>
            <a:pPr lvl="1"/>
            <a:endParaRPr lang="en-US" sz="2400" b="1" u="sng" dirty="0" smtClean="0"/>
          </a:p>
          <a:p>
            <a:pPr lvl="1"/>
            <a:r>
              <a:rPr lang="en-US" sz="2400" b="1" u="sng" dirty="0" smtClean="0"/>
              <a:t>Result:</a:t>
            </a:r>
            <a:r>
              <a:rPr lang="en-US" sz="2400" dirty="0" smtClean="0"/>
              <a:t> DFT of prefix/suffix of x</a:t>
            </a:r>
            <a:r>
              <a:rPr lang="en-US" sz="2400" i="1" dirty="0" smtClean="0"/>
              <a:t> </a:t>
            </a:r>
            <a:r>
              <a:rPr lang="en-US" sz="2400" dirty="0" smtClean="0"/>
              <a:t>from prefix of DFT(x).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2133600" y="4796135"/>
            <a:ext cx="4724400" cy="1604665"/>
            <a:chOff x="2133600" y="4643735"/>
            <a:chExt cx="4724400" cy="1604665"/>
          </a:xfrm>
        </p:grpSpPr>
        <p:sp>
          <p:nvSpPr>
            <p:cNvPr id="7" name="Rectangle 6"/>
            <p:cNvSpPr/>
            <p:nvPr/>
          </p:nvSpPr>
          <p:spPr>
            <a:xfrm>
              <a:off x="4242437" y="4818879"/>
              <a:ext cx="2615563" cy="176604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416808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91178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65549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939920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114291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288662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463033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37404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811775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986145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160516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34887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509258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683629" y="4818879"/>
              <a:ext cx="0" cy="17660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4242437" y="5348690"/>
              <a:ext cx="871854" cy="17660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416808" y="5348690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591178" y="5348690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65549" y="5348690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939920" y="5348690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114291" y="5348690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4463162" y="5030512"/>
              <a:ext cx="0" cy="2943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14291" y="5348690"/>
              <a:ext cx="0" cy="176604"/>
            </a:xfrm>
            <a:prstGeom prst="line">
              <a:avLst/>
            </a:prstGeom>
            <a:ln w="25400">
              <a:solidFill>
                <a:srgbClr val="FF0000">
                  <a:alpha val="2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>
              <a:off x="2133600" y="5183459"/>
              <a:ext cx="2024593" cy="461665"/>
              <a:chOff x="9347321" y="15424344"/>
              <a:chExt cx="2654240" cy="597588"/>
            </a:xfrm>
          </p:grpSpPr>
          <p:sp>
            <p:nvSpPr>
              <p:cNvPr id="90" name="TextBox 38"/>
              <p:cNvSpPr txBox="1"/>
              <p:nvPr/>
            </p:nvSpPr>
            <p:spPr>
              <a:xfrm>
                <a:off x="9347321" y="15424344"/>
                <a:ext cx="2654240" cy="5975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Prefix(DFT(    ))</a:t>
                </a:r>
                <a:endParaRPr lang="en-US" sz="2400" i="1" dirty="0"/>
              </a:p>
            </p:txBody>
          </p:sp>
          <p:graphicFrame>
            <p:nvGraphicFramePr>
              <p:cNvPr id="91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2240190008"/>
                  </p:ext>
                </p:extLst>
              </p:nvPr>
            </p:nvGraphicFramePr>
            <p:xfrm>
              <a:off x="11269136" y="15468498"/>
              <a:ext cx="351725" cy="495228"/>
            </p:xfrm>
            <a:graphic>
              <a:graphicData uri="http://schemas.openxmlformats.org/presentationml/2006/ole">
                <p:oleObj spid="_x0000_s51202" name="Equation" r:id="rId3" imgW="126720" imgH="177480" progId="Equation.3">
                  <p:embed/>
                </p:oleObj>
              </a:graphicData>
            </a:graphic>
          </p:graphicFrame>
        </p:grpSp>
        <p:grpSp>
          <p:nvGrpSpPr>
            <p:cNvPr id="41" name="Group 40"/>
            <p:cNvGrpSpPr/>
            <p:nvPr/>
          </p:nvGrpSpPr>
          <p:grpSpPr>
            <a:xfrm>
              <a:off x="2949671" y="4643735"/>
              <a:ext cx="1165129" cy="461665"/>
              <a:chOff x="11126099" y="14669869"/>
              <a:chExt cx="1527482" cy="597590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11126099" y="14669869"/>
                <a:ext cx="1206702" cy="597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Signal</a:t>
                </a:r>
                <a:endParaRPr lang="en-US" sz="2400" i="1" dirty="0"/>
              </a:p>
            </p:txBody>
          </p:sp>
          <p:graphicFrame>
            <p:nvGraphicFramePr>
              <p:cNvPr id="89" name="Object 8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533465872"/>
                  </p:ext>
                </p:extLst>
              </p:nvPr>
            </p:nvGraphicFramePr>
            <p:xfrm>
              <a:off x="12210978" y="14695583"/>
              <a:ext cx="442603" cy="516889"/>
            </p:xfrm>
            <a:graphic>
              <a:graphicData uri="http://schemas.openxmlformats.org/presentationml/2006/ole">
                <p:oleObj spid="_x0000_s51203" name="Equation" r:id="rId4" imgW="126720" imgH="177480" progId="Equation.3">
                  <p:embed/>
                </p:oleObj>
              </a:graphicData>
            </a:graphic>
          </p:graphicFrame>
        </p:grpSp>
        <p:grpSp>
          <p:nvGrpSpPr>
            <p:cNvPr id="97" name="Group 96"/>
            <p:cNvGrpSpPr/>
            <p:nvPr/>
          </p:nvGrpSpPr>
          <p:grpSpPr>
            <a:xfrm>
              <a:off x="2133600" y="5786735"/>
              <a:ext cx="2024593" cy="461665"/>
              <a:chOff x="-4648200" y="6178524"/>
              <a:chExt cx="2024593" cy="461665"/>
            </a:xfrm>
          </p:grpSpPr>
          <p:sp>
            <p:nvSpPr>
              <p:cNvPr id="94" name="TextBox 38"/>
              <p:cNvSpPr txBox="1"/>
              <p:nvPr/>
            </p:nvSpPr>
            <p:spPr>
              <a:xfrm>
                <a:off x="-4648200" y="6178524"/>
                <a:ext cx="20245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DFT(Prefix(    ))</a:t>
                </a:r>
                <a:endParaRPr lang="en-US" sz="2400" i="1" dirty="0"/>
              </a:p>
            </p:txBody>
          </p:sp>
          <p:graphicFrame>
            <p:nvGraphicFramePr>
              <p:cNvPr id="96" name="Object 9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533465872"/>
                  </p:ext>
                </p:extLst>
              </p:nvPr>
            </p:nvGraphicFramePr>
            <p:xfrm>
              <a:off x="-3211079" y="6178524"/>
              <a:ext cx="337608" cy="399320"/>
            </p:xfrm>
            <a:graphic>
              <a:graphicData uri="http://schemas.openxmlformats.org/presentationml/2006/ole">
                <p:oleObj spid="_x0000_s51210" name="Equation" r:id="rId5" imgW="126720" imgH="177480" progId="Equation.3">
                  <p:embed/>
                </p:oleObj>
              </a:graphicData>
            </a:graphic>
          </p:graphicFrame>
        </p:grpSp>
        <p:cxnSp>
          <p:nvCxnSpPr>
            <p:cNvPr id="101" name="Straight Arrow Connector 100"/>
            <p:cNvCxnSpPr/>
            <p:nvPr/>
          </p:nvCxnSpPr>
          <p:spPr>
            <a:xfrm rot="5400000">
              <a:off x="4275874" y="5748635"/>
              <a:ext cx="381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4231105" y="5939135"/>
              <a:ext cx="1371600" cy="17660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4405476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579846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4754217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4928588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102959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277330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5451701" y="5939135"/>
              <a:ext cx="0" cy="1766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2819400" y="3593068"/>
            <a:ext cx="3377563" cy="750332"/>
            <a:chOff x="2819400" y="3505200"/>
            <a:chExt cx="3377563" cy="750332"/>
          </a:xfrm>
        </p:grpSpPr>
        <p:sp>
          <p:nvSpPr>
            <p:cNvPr id="83" name="Rectangle 82"/>
            <p:cNvSpPr/>
            <p:nvPr/>
          </p:nvSpPr>
          <p:spPr>
            <a:xfrm>
              <a:off x="3568337" y="3505200"/>
              <a:ext cx="1981200" cy="4572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895600" y="3505200"/>
              <a:ext cx="3301363" cy="481404"/>
              <a:chOff x="2895600" y="3505200"/>
              <a:chExt cx="3301363" cy="4814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895600" y="3505200"/>
                <a:ext cx="2615563" cy="176604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3069971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244341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418712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593083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767454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41825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116196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290567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464938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4639308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4813679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88050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162421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336792" y="35052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>
                <a:off x="3581400" y="3810000"/>
                <a:ext cx="2615563" cy="176604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3755771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3930141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104512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278883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4453254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4627625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4801996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4976367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5150738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5325108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5499479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5673850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5848221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022592" y="3810000"/>
                <a:ext cx="0" cy="176604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Straight Arrow Connector 78"/>
            <p:cNvCxnSpPr>
              <a:stCxn id="62" idx="1"/>
            </p:cNvCxnSpPr>
            <p:nvPr/>
          </p:nvCxnSpPr>
          <p:spPr>
            <a:xfrm rot="10800000">
              <a:off x="2895600" y="3886200"/>
              <a:ext cx="685800" cy="12102"/>
            </a:xfrm>
            <a:prstGeom prst="straightConnector1">
              <a:avLst/>
            </a:prstGeom>
            <a:ln>
              <a:headEnd type="stealt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819400" y="3886200"/>
              <a:ext cx="840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Lag = 4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Speedup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124200"/>
            <a:ext cx="3276600" cy="1972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159036"/>
            <a:ext cx="3681413" cy="218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5509736"/>
            <a:ext cx="69735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Almost linear growth in I/O cost as we increase (data size : cache size)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Up to 3.5X speedup over random partitioning.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1143001"/>
            <a:ext cx="8229600" cy="2057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used 4 datasets</a:t>
            </a:r>
          </a:p>
          <a:p>
            <a:pPr lvl="1"/>
            <a:r>
              <a:rPr lang="en-US" sz="2000" dirty="0" smtClean="0"/>
              <a:t>DC1: #TCP connections established in a server.</a:t>
            </a:r>
          </a:p>
          <a:p>
            <a:pPr lvl="1"/>
            <a:r>
              <a:rPr lang="en-US" sz="2000" dirty="0" smtClean="0"/>
              <a:t>DC2: Processor Utilizations of a server.</a:t>
            </a:r>
          </a:p>
          <a:p>
            <a:pPr lvl="1"/>
            <a:r>
              <a:rPr lang="en-US" sz="2000" dirty="0" smtClean="0"/>
              <a:t>Chlorine: The Chlorine level in water distribution network.</a:t>
            </a:r>
          </a:p>
          <a:p>
            <a:pPr lvl="1"/>
            <a:r>
              <a:rPr lang="en-US" sz="2000" dirty="0" smtClean="0"/>
              <a:t>RW: Synthetic random walks modeling the behavior of a stock price.</a:t>
            </a:r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Speedup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19200" y="3911795"/>
            <a:ext cx="3026929" cy="1848093"/>
            <a:chOff x="5917473" y="4552707"/>
            <a:chExt cx="3026929" cy="1848093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8645"/>
            <a:stretch>
              <a:fillRect/>
            </a:stretch>
          </p:blipFill>
          <p:spPr bwMode="auto">
            <a:xfrm>
              <a:off x="6298473" y="4648200"/>
              <a:ext cx="2645929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 rot="16200000">
              <a:off x="5238954" y="5231226"/>
              <a:ext cx="17263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Speedup (A</a:t>
              </a:r>
              <a:r>
                <a:rPr lang="en-US" baseline="-25000" dirty="0" smtClean="0"/>
                <a:t>T</a:t>
              </a:r>
              <a:r>
                <a:rPr lang="en-US" dirty="0" smtClean="0"/>
                <a:t>/A</a:t>
              </a:r>
              <a:r>
                <a:rPr lang="el-GR" baseline="-25000" dirty="0" smtClean="0"/>
                <a:t>ϵ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95600" y="1770681"/>
            <a:ext cx="3048000" cy="1752600"/>
            <a:chOff x="3657600" y="4431381"/>
            <a:chExt cx="3048000" cy="175260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8361"/>
            <a:stretch>
              <a:fillRect/>
            </a:stretch>
          </p:blipFill>
          <p:spPr bwMode="auto">
            <a:xfrm>
              <a:off x="4038600" y="4468610"/>
              <a:ext cx="2667000" cy="1715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 rot="16200000">
              <a:off x="3038392" y="5050589"/>
              <a:ext cx="16077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Speedup (A/A</a:t>
              </a:r>
              <a:r>
                <a:rPr lang="en-US" baseline="-25000" dirty="0" smtClean="0"/>
                <a:t>T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23651" y="3654166"/>
            <a:ext cx="3123427" cy="2057400"/>
            <a:chOff x="6172203" y="3305176"/>
            <a:chExt cx="3123427" cy="2057400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05601" y="3686175"/>
              <a:ext cx="2590029" cy="1676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 rot="16200000">
              <a:off x="5504769" y="397261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Speedup (A</a:t>
              </a:r>
              <a:r>
                <a:rPr lang="en-US" baseline="-25000" dirty="0" smtClean="0"/>
                <a:t>T</a:t>
              </a:r>
              <a:r>
                <a:rPr lang="en-US" dirty="0" smtClean="0"/>
                <a:t>/A</a:t>
              </a:r>
              <a:r>
                <a:rPr lang="el-GR" baseline="-25000" dirty="0" smtClean="0"/>
                <a:t>ϵ</a:t>
              </a:r>
              <a:r>
                <a:rPr lang="en-US" dirty="0" smtClean="0"/>
                <a:t>)</a:t>
              </a:r>
            </a:p>
            <a:p>
              <a:endParaRPr lang="en-US" dirty="0"/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5239"/>
            <a:ext cx="8229600" cy="452596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Pruning in frequency, correlation in time domain </a:t>
            </a:r>
            <a:r>
              <a:rPr lang="en-US" sz="2000" dirty="0" smtClean="0"/>
              <a:t>[Zhu, VLDB02]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Approximate correlation </a:t>
            </a:r>
            <a:r>
              <a:rPr lang="en-US" sz="2400" dirty="0"/>
              <a:t>in </a:t>
            </a:r>
            <a:r>
              <a:rPr lang="en-US" sz="2400" dirty="0" smtClean="0"/>
              <a:t>frequency </a:t>
            </a:r>
            <a:r>
              <a:rPr lang="en-US" sz="2400" dirty="0"/>
              <a:t>domain.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867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Up to 18X speedup over time domain correlations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center monitoring apps collect large number of performance counters (</a:t>
            </a:r>
            <a:r>
              <a:rPr lang="en-US" dirty="0" err="1" smtClean="0"/>
              <a:t>eg</a:t>
            </a:r>
            <a:r>
              <a:rPr lang="en-US" dirty="0" smtClean="0"/>
              <a:t>. CPU utilization)</a:t>
            </a:r>
          </a:p>
          <a:p>
            <a:pPr lvl="1"/>
            <a:r>
              <a:rPr lang="en-US" dirty="0" smtClean="0"/>
              <a:t>MS </a:t>
            </a:r>
            <a:r>
              <a:rPr lang="en-US" dirty="0" err="1" smtClean="0"/>
              <a:t>DataGarage</a:t>
            </a:r>
            <a:r>
              <a:rPr lang="en-US" dirty="0" smtClean="0"/>
              <a:t>: 100-1000 counters/machine/15 sec</a:t>
            </a:r>
          </a:p>
          <a:p>
            <a:pPr lvl="1"/>
            <a:r>
              <a:rPr lang="en-US" dirty="0" smtClean="0"/>
              <a:t>100K machines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millions of signals, 1TB/day</a:t>
            </a:r>
          </a:p>
          <a:p>
            <a:pPr lvl="1"/>
            <a:r>
              <a:rPr lang="en-US" dirty="0" smtClean="0"/>
              <a:t>Signals are archived on disk, over years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General goal: Mine the data to discover trends and anomalies, over many months</a:t>
            </a:r>
          </a:p>
          <a:p>
            <a:r>
              <a:rPr lang="en-US" dirty="0" smtClean="0"/>
              <a:t>Challenge: large number of signals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438401" y="3169920"/>
            <a:ext cx="4414584" cy="1554480"/>
            <a:chOff x="2438400" y="2971800"/>
            <a:chExt cx="5105400" cy="1797733"/>
          </a:xfrm>
        </p:grpSpPr>
        <p:pic>
          <p:nvPicPr>
            <p:cNvPr id="4" name="Picture 3" descr="datacent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8400" y="3068171"/>
              <a:ext cx="2222499" cy="1670050"/>
            </a:xfrm>
            <a:prstGeom prst="rect">
              <a:avLst/>
            </a:prstGeom>
          </p:spPr>
        </p:pic>
        <p:pic>
          <p:nvPicPr>
            <p:cNvPr id="40961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3068171"/>
              <a:ext cx="2667000" cy="170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Freeform 23"/>
            <p:cNvSpPr/>
            <p:nvPr/>
          </p:nvSpPr>
          <p:spPr>
            <a:xfrm>
              <a:off x="2743200" y="2971800"/>
              <a:ext cx="2447365" cy="347383"/>
            </a:xfrm>
            <a:custGeom>
              <a:avLst/>
              <a:gdLst>
                <a:gd name="connsiteX0" fmla="*/ 0 w 2447365"/>
                <a:gd name="connsiteY0" fmla="*/ 347383 h 347383"/>
                <a:gd name="connsiteX1" fmla="*/ 1815353 w 2447365"/>
                <a:gd name="connsiteY1" fmla="*/ 24653 h 347383"/>
                <a:gd name="connsiteX2" fmla="*/ 2447365 w 2447365"/>
                <a:gd name="connsiteY2" fmla="*/ 199465 h 34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7365" h="347383">
                  <a:moveTo>
                    <a:pt x="0" y="347383"/>
                  </a:moveTo>
                  <a:cubicBezTo>
                    <a:pt x="703729" y="198344"/>
                    <a:pt x="1407459" y="49306"/>
                    <a:pt x="1815353" y="24653"/>
                  </a:cubicBezTo>
                  <a:cubicBezTo>
                    <a:pt x="2223247" y="0"/>
                    <a:pt x="2335306" y="99732"/>
                    <a:pt x="2447365" y="199465"/>
                  </a:cubicBezTo>
                </a:path>
              </a:pathLst>
            </a:custGeom>
            <a:ln w="25400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828365" y="3110753"/>
              <a:ext cx="2447365" cy="347383"/>
            </a:xfrm>
            <a:custGeom>
              <a:avLst/>
              <a:gdLst>
                <a:gd name="connsiteX0" fmla="*/ 0 w 2447365"/>
                <a:gd name="connsiteY0" fmla="*/ 347383 h 347383"/>
                <a:gd name="connsiteX1" fmla="*/ 1815353 w 2447365"/>
                <a:gd name="connsiteY1" fmla="*/ 24653 h 347383"/>
                <a:gd name="connsiteX2" fmla="*/ 2447365 w 2447365"/>
                <a:gd name="connsiteY2" fmla="*/ 199465 h 34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7365" h="347383">
                  <a:moveTo>
                    <a:pt x="0" y="347383"/>
                  </a:moveTo>
                  <a:cubicBezTo>
                    <a:pt x="703729" y="198344"/>
                    <a:pt x="1407459" y="49306"/>
                    <a:pt x="1815353" y="24653"/>
                  </a:cubicBezTo>
                  <a:cubicBezTo>
                    <a:pt x="2223247" y="0"/>
                    <a:pt x="2335306" y="99732"/>
                    <a:pt x="2447365" y="199465"/>
                  </a:cubicBezTo>
                </a:path>
              </a:pathLst>
            </a:custGeom>
            <a:ln w="25400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2949388" y="3234018"/>
              <a:ext cx="2447365" cy="347383"/>
            </a:xfrm>
            <a:custGeom>
              <a:avLst/>
              <a:gdLst>
                <a:gd name="connsiteX0" fmla="*/ 0 w 2447365"/>
                <a:gd name="connsiteY0" fmla="*/ 347383 h 347383"/>
                <a:gd name="connsiteX1" fmla="*/ 1815353 w 2447365"/>
                <a:gd name="connsiteY1" fmla="*/ 24653 h 347383"/>
                <a:gd name="connsiteX2" fmla="*/ 2447365 w 2447365"/>
                <a:gd name="connsiteY2" fmla="*/ 199465 h 34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7365" h="347383">
                  <a:moveTo>
                    <a:pt x="0" y="347383"/>
                  </a:moveTo>
                  <a:cubicBezTo>
                    <a:pt x="703729" y="198344"/>
                    <a:pt x="1407459" y="49306"/>
                    <a:pt x="1815353" y="24653"/>
                  </a:cubicBezTo>
                  <a:cubicBezTo>
                    <a:pt x="2223247" y="0"/>
                    <a:pt x="2335306" y="99732"/>
                    <a:pt x="2447365" y="199465"/>
                  </a:cubicBezTo>
                </a:path>
              </a:pathLst>
            </a:custGeom>
            <a:ln w="25400">
              <a:solidFill>
                <a:srgbClr val="FF0000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correlations</a:t>
            </a:r>
          </a:p>
          <a:p>
            <a:pPr lvl="1"/>
            <a:r>
              <a:rPr lang="en-US" dirty="0" err="1" smtClean="0"/>
              <a:t>Statstream</a:t>
            </a:r>
            <a:r>
              <a:rPr lang="en-US" dirty="0" smtClean="0"/>
              <a:t> </a:t>
            </a:r>
            <a:r>
              <a:rPr lang="en-US" sz="2400" dirty="0" smtClean="0">
                <a:ln w="11430"/>
                <a:solidFill>
                  <a:srgbClr val="0505CB"/>
                </a:solidFill>
              </a:rPr>
              <a:t>(Zhu et. al 2002)</a:t>
            </a:r>
            <a:r>
              <a:rPr lang="en-US" dirty="0" smtClean="0">
                <a:ln w="11430"/>
                <a:solidFill>
                  <a:srgbClr val="0505CB"/>
                </a:solidFill>
              </a:rPr>
              <a:t> </a:t>
            </a:r>
            <a:r>
              <a:rPr lang="en-US" dirty="0" smtClean="0"/>
              <a:t>uses DFT to prune uncorrelated pairs</a:t>
            </a:r>
          </a:p>
          <a:p>
            <a:pPr lvl="1"/>
            <a:r>
              <a:rPr lang="en-US" dirty="0" smtClean="0"/>
              <a:t>Exact correlation in time domain</a:t>
            </a:r>
          </a:p>
          <a:p>
            <a:r>
              <a:rPr lang="en-US" dirty="0" smtClean="0"/>
              <a:t>Approximate correlations</a:t>
            </a:r>
          </a:p>
          <a:p>
            <a:pPr lvl="1"/>
            <a:r>
              <a:rPr lang="en-US" dirty="0" err="1" smtClean="0"/>
              <a:t>HierarchyScan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rgbClr val="0505CB"/>
                </a:solidFill>
              </a:rPr>
              <a:t>(Li </a:t>
            </a:r>
            <a:r>
              <a:rPr lang="en-US" sz="2400" i="1" dirty="0" smtClean="0">
                <a:solidFill>
                  <a:srgbClr val="0505CB"/>
                </a:solidFill>
              </a:rPr>
              <a:t>et. al</a:t>
            </a:r>
            <a:r>
              <a:rPr lang="en-US" sz="2400" dirty="0" smtClean="0">
                <a:solidFill>
                  <a:srgbClr val="0505CB"/>
                </a:solidFill>
              </a:rPr>
              <a:t> 1996)</a:t>
            </a:r>
            <a:endParaRPr lang="en-US" dirty="0" smtClean="0">
              <a:solidFill>
                <a:srgbClr val="0505CB"/>
              </a:solidFill>
            </a:endParaRPr>
          </a:p>
          <a:p>
            <a:pPr lvl="1"/>
            <a:r>
              <a:rPr lang="en-US" dirty="0" smtClean="0"/>
              <a:t>False negatives without error bound</a:t>
            </a:r>
          </a:p>
          <a:p>
            <a:r>
              <a:rPr lang="en-US" dirty="0" smtClean="0"/>
              <a:t>Above works do not consider I/O optimization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295400"/>
            <a:ext cx="8229600" cy="4983163"/>
          </a:xfrm>
          <a:prstGeom prst="rect">
            <a:avLst/>
          </a:prstGeom>
        </p:spPr>
        <p:txBody>
          <a:bodyPr vert="horz" lIns="91411" tIns="45706" rIns="91411" bIns="45706" rtlCol="0">
            <a:normAutofit/>
          </a:bodyPr>
          <a:lstStyle/>
          <a:p>
            <a:pPr marL="342794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100" dirty="0" smtClean="0"/>
              <a:t>Bounded approximation techniques for fast correlation queries</a:t>
            </a:r>
          </a:p>
          <a:p>
            <a:pPr marL="799851" lvl="1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Threshold Correlation</a:t>
            </a:r>
            <a:r>
              <a:rPr lang="en-US" sz="2800" dirty="0" smtClean="0">
                <a:solidFill>
                  <a:srgbClr val="0505CB"/>
                </a:solidFill>
              </a:rPr>
              <a:t> </a:t>
            </a:r>
            <a:r>
              <a:rPr lang="en-US" sz="2800" dirty="0" smtClean="0"/>
              <a:t>Matrix, up to 3.5X faster</a:t>
            </a:r>
          </a:p>
          <a:p>
            <a:pPr marL="799851" lvl="1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l-GR" sz="2800" dirty="0" smtClean="0">
                <a:solidFill>
                  <a:srgbClr val="C00000"/>
                </a:solidFill>
              </a:rPr>
              <a:t>ϵ</a:t>
            </a:r>
            <a:r>
              <a:rPr lang="en-US" sz="2800" dirty="0" smtClean="0">
                <a:solidFill>
                  <a:srgbClr val="C00000"/>
                </a:solidFill>
              </a:rPr>
              <a:t>-Approximate Correlation</a:t>
            </a:r>
            <a:r>
              <a:rPr lang="en-US" sz="2800" dirty="0" smtClean="0">
                <a:solidFill>
                  <a:srgbClr val="0505CB"/>
                </a:solidFill>
              </a:rPr>
              <a:t> </a:t>
            </a:r>
            <a:r>
              <a:rPr lang="en-US" sz="2800" dirty="0" smtClean="0"/>
              <a:t>Matrix, up to 18X faster</a:t>
            </a:r>
          </a:p>
          <a:p>
            <a:pPr marL="799851" lvl="1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Boolean Correlation</a:t>
            </a:r>
            <a:r>
              <a:rPr lang="en-US" sz="2800" dirty="0" smtClean="0"/>
              <a:t> Matrix, up to 11X faster</a:t>
            </a:r>
          </a:p>
          <a:p>
            <a:pPr marL="342794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100" dirty="0" smtClean="0"/>
              <a:t>Based on computational shortcuts in DFT</a:t>
            </a:r>
          </a:p>
          <a:p>
            <a:pPr marL="342794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100" dirty="0" smtClean="0"/>
              <a:t>Can be extended to </a:t>
            </a:r>
            <a:r>
              <a:rPr lang="en-US" sz="3100" dirty="0" smtClean="0">
                <a:solidFill>
                  <a:srgbClr val="C00000"/>
                </a:solidFill>
              </a:rPr>
              <a:t>negative</a:t>
            </a:r>
            <a:r>
              <a:rPr lang="en-US" sz="3100" dirty="0" smtClean="0"/>
              <a:t> and </a:t>
            </a:r>
            <a:r>
              <a:rPr lang="en-US" sz="3100" dirty="0" smtClean="0">
                <a:solidFill>
                  <a:srgbClr val="C00000"/>
                </a:solidFill>
              </a:rPr>
              <a:t>lagged</a:t>
            </a:r>
            <a:r>
              <a:rPr lang="en-US" sz="3100" dirty="0" smtClean="0"/>
              <a:t> correlation with very low error</a:t>
            </a:r>
            <a:endParaRPr lang="en-US" sz="3100" dirty="0" smtClean="0">
              <a:sym typeface="Wingdings" pitchFamily="2" charset="2"/>
            </a:endParaRPr>
          </a:p>
          <a:p>
            <a:pPr marL="342794" indent="-34279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95600" y="2667000"/>
            <a:ext cx="3148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ϵ </a:t>
            </a:r>
            <a:r>
              <a:rPr lang="en-US" dirty="0" smtClean="0"/>
              <a:t>- Approximate Correlation(1)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419600"/>
            <a:ext cx="82296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Result:</a:t>
            </a:r>
            <a:r>
              <a:rPr lang="en-US" dirty="0" smtClean="0"/>
              <a:t> given </a:t>
            </a:r>
            <a:r>
              <a:rPr lang="el-GR" dirty="0" smtClean="0"/>
              <a:t>ϵ</a:t>
            </a:r>
            <a:r>
              <a:rPr lang="en-US" dirty="0" smtClean="0"/>
              <a:t>, compute k </a:t>
            </a:r>
          </a:p>
          <a:p>
            <a:r>
              <a:rPr lang="en-US" dirty="0" smtClean="0"/>
              <a:t>Smooth Signal </a:t>
            </a:r>
            <a:r>
              <a:rPr lang="en-US" dirty="0" smtClean="0">
                <a:sym typeface="Wingdings"/>
              </a:rPr>
              <a:t></a:t>
            </a:r>
            <a:r>
              <a:rPr lang="en-US" sz="2800" dirty="0" smtClean="0"/>
              <a:t> k is small for small </a:t>
            </a:r>
            <a:r>
              <a:rPr lang="el-GR" sz="2800" dirty="0" smtClean="0"/>
              <a:t>ϵ</a:t>
            </a:r>
            <a:endParaRPr lang="en-US" sz="2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1828800"/>
            <a:ext cx="1905000" cy="609600"/>
            <a:chOff x="251798" y="1981200"/>
            <a:chExt cx="4444027" cy="3457575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66725" y="1981200"/>
              <a:ext cx="4133850" cy="32575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66725" y="1981200"/>
              <a:ext cx="41338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466725" y="5238750"/>
              <a:ext cx="41338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4600575" y="1981200"/>
              <a:ext cx="0" cy="3257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66725" y="1981200"/>
              <a:ext cx="0" cy="3257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V="1">
              <a:off x="4667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667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8150" y="5267325"/>
              <a:ext cx="12382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flipV="1">
              <a:off x="86677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86677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V="1">
              <a:off x="12668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2668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71575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V="1">
              <a:off x="16764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6764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V="1">
              <a:off x="207645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07645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981200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 flipV="1">
              <a:off x="24765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4765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V="1">
              <a:off x="288607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>
              <a:off x="288607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2790825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 flipV="1">
              <a:off x="3286125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86125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7"/>
            <p:cNvSpPr>
              <a:spLocks noChangeShapeType="1"/>
            </p:cNvSpPr>
            <p:nvPr/>
          </p:nvSpPr>
          <p:spPr bwMode="auto">
            <a:xfrm flipV="1">
              <a:off x="36957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8"/>
            <p:cNvSpPr>
              <a:spLocks noChangeShapeType="1"/>
            </p:cNvSpPr>
            <p:nvPr/>
          </p:nvSpPr>
          <p:spPr bwMode="auto">
            <a:xfrm>
              <a:off x="36957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3600450" y="5267325"/>
              <a:ext cx="26670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40"/>
            <p:cNvSpPr>
              <a:spLocks noChangeShapeType="1"/>
            </p:cNvSpPr>
            <p:nvPr/>
          </p:nvSpPr>
          <p:spPr bwMode="auto">
            <a:xfrm flipV="1">
              <a:off x="409575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41"/>
            <p:cNvSpPr>
              <a:spLocks noChangeShapeType="1"/>
            </p:cNvSpPr>
            <p:nvPr/>
          </p:nvSpPr>
          <p:spPr bwMode="auto">
            <a:xfrm>
              <a:off x="409575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43"/>
            <p:cNvSpPr>
              <a:spLocks noChangeShapeType="1"/>
            </p:cNvSpPr>
            <p:nvPr/>
          </p:nvSpPr>
          <p:spPr bwMode="auto">
            <a:xfrm flipV="1">
              <a:off x="4495800" y="5191125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44"/>
            <p:cNvSpPr>
              <a:spLocks noChangeShapeType="1"/>
            </p:cNvSpPr>
            <p:nvPr/>
          </p:nvSpPr>
          <p:spPr bwMode="auto">
            <a:xfrm>
              <a:off x="4495800" y="1981200"/>
              <a:ext cx="0" cy="38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4362450" y="5267325"/>
              <a:ext cx="333375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46"/>
            <p:cNvSpPr>
              <a:spLocks noChangeShapeType="1"/>
            </p:cNvSpPr>
            <p:nvPr/>
          </p:nvSpPr>
          <p:spPr bwMode="auto">
            <a:xfrm>
              <a:off x="466725" y="52387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7"/>
            <p:cNvSpPr>
              <a:spLocks noChangeShapeType="1"/>
            </p:cNvSpPr>
            <p:nvPr/>
          </p:nvSpPr>
          <p:spPr bwMode="auto">
            <a:xfrm flipH="1">
              <a:off x="4552950" y="52387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>
              <a:off x="466725" y="49053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50"/>
            <p:cNvSpPr>
              <a:spLocks noChangeShapeType="1"/>
            </p:cNvSpPr>
            <p:nvPr/>
          </p:nvSpPr>
          <p:spPr bwMode="auto">
            <a:xfrm flipH="1">
              <a:off x="4552950" y="49053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1"/>
            <p:cNvSpPr>
              <a:spLocks noChangeArrowheads="1"/>
            </p:cNvSpPr>
            <p:nvPr/>
          </p:nvSpPr>
          <p:spPr bwMode="auto">
            <a:xfrm>
              <a:off x="251798" y="4695840"/>
              <a:ext cx="171450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466725" y="458152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4552950" y="458152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>
              <a:off x="466725" y="42576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6"/>
            <p:cNvSpPr>
              <a:spLocks noChangeShapeType="1"/>
            </p:cNvSpPr>
            <p:nvPr/>
          </p:nvSpPr>
          <p:spPr bwMode="auto">
            <a:xfrm flipH="1">
              <a:off x="4552950" y="42576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57"/>
            <p:cNvSpPr>
              <a:spLocks noChangeArrowheads="1"/>
            </p:cNvSpPr>
            <p:nvPr/>
          </p:nvSpPr>
          <p:spPr bwMode="auto">
            <a:xfrm>
              <a:off x="251798" y="4048137"/>
              <a:ext cx="171450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58"/>
            <p:cNvSpPr>
              <a:spLocks noChangeShapeType="1"/>
            </p:cNvSpPr>
            <p:nvPr/>
          </p:nvSpPr>
          <p:spPr bwMode="auto">
            <a:xfrm>
              <a:off x="466725" y="393382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auto">
            <a:xfrm flipH="1">
              <a:off x="4552950" y="393382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61"/>
            <p:cNvSpPr>
              <a:spLocks noChangeShapeType="1"/>
            </p:cNvSpPr>
            <p:nvPr/>
          </p:nvSpPr>
          <p:spPr bwMode="auto">
            <a:xfrm>
              <a:off x="466725" y="3609975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62"/>
            <p:cNvSpPr>
              <a:spLocks noChangeShapeType="1"/>
            </p:cNvSpPr>
            <p:nvPr/>
          </p:nvSpPr>
          <p:spPr bwMode="auto">
            <a:xfrm flipH="1">
              <a:off x="4552950" y="3609975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63"/>
            <p:cNvSpPr>
              <a:spLocks noChangeArrowheads="1"/>
            </p:cNvSpPr>
            <p:nvPr/>
          </p:nvSpPr>
          <p:spPr bwMode="auto">
            <a:xfrm>
              <a:off x="289898" y="3400439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Line 64"/>
            <p:cNvSpPr>
              <a:spLocks noChangeShapeType="1"/>
            </p:cNvSpPr>
            <p:nvPr/>
          </p:nvSpPr>
          <p:spPr bwMode="auto">
            <a:xfrm>
              <a:off x="466725" y="32766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5"/>
            <p:cNvSpPr>
              <a:spLocks noChangeShapeType="1"/>
            </p:cNvSpPr>
            <p:nvPr/>
          </p:nvSpPr>
          <p:spPr bwMode="auto">
            <a:xfrm flipH="1">
              <a:off x="4552950" y="32766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67"/>
            <p:cNvSpPr>
              <a:spLocks noChangeShapeType="1"/>
            </p:cNvSpPr>
            <p:nvPr/>
          </p:nvSpPr>
          <p:spPr bwMode="auto">
            <a:xfrm>
              <a:off x="466725" y="29527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68"/>
            <p:cNvSpPr>
              <a:spLocks noChangeShapeType="1"/>
            </p:cNvSpPr>
            <p:nvPr/>
          </p:nvSpPr>
          <p:spPr bwMode="auto">
            <a:xfrm flipH="1">
              <a:off x="4552950" y="29527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69"/>
            <p:cNvSpPr>
              <a:spLocks noChangeArrowheads="1"/>
            </p:cNvSpPr>
            <p:nvPr/>
          </p:nvSpPr>
          <p:spPr bwMode="auto">
            <a:xfrm>
              <a:off x="289898" y="2743213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70"/>
            <p:cNvSpPr>
              <a:spLocks noChangeShapeType="1"/>
            </p:cNvSpPr>
            <p:nvPr/>
          </p:nvSpPr>
          <p:spPr bwMode="auto">
            <a:xfrm>
              <a:off x="466725" y="26289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71"/>
            <p:cNvSpPr>
              <a:spLocks noChangeShapeType="1"/>
            </p:cNvSpPr>
            <p:nvPr/>
          </p:nvSpPr>
          <p:spPr bwMode="auto">
            <a:xfrm flipH="1">
              <a:off x="4552950" y="26289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73"/>
            <p:cNvSpPr>
              <a:spLocks noChangeShapeType="1"/>
            </p:cNvSpPr>
            <p:nvPr/>
          </p:nvSpPr>
          <p:spPr bwMode="auto">
            <a:xfrm>
              <a:off x="466725" y="230505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74"/>
            <p:cNvSpPr>
              <a:spLocks noChangeShapeType="1"/>
            </p:cNvSpPr>
            <p:nvPr/>
          </p:nvSpPr>
          <p:spPr bwMode="auto">
            <a:xfrm flipH="1">
              <a:off x="4552950" y="230505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75"/>
            <p:cNvSpPr>
              <a:spLocks noChangeArrowheads="1"/>
            </p:cNvSpPr>
            <p:nvPr/>
          </p:nvSpPr>
          <p:spPr bwMode="auto">
            <a:xfrm>
              <a:off x="289898" y="2095515"/>
              <a:ext cx="123825" cy="17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76"/>
            <p:cNvSpPr>
              <a:spLocks noChangeShapeType="1"/>
            </p:cNvSpPr>
            <p:nvPr/>
          </p:nvSpPr>
          <p:spPr bwMode="auto">
            <a:xfrm>
              <a:off x="466725" y="1981200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77"/>
            <p:cNvSpPr>
              <a:spLocks noChangeShapeType="1"/>
            </p:cNvSpPr>
            <p:nvPr/>
          </p:nvSpPr>
          <p:spPr bwMode="auto">
            <a:xfrm flipH="1">
              <a:off x="4552950" y="1981200"/>
              <a:ext cx="476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66725" y="3267075"/>
              <a:ext cx="542925" cy="1704975"/>
            </a:xfrm>
            <a:custGeom>
              <a:avLst/>
              <a:gdLst>
                <a:gd name="T0" fmla="*/ 6 w 342"/>
                <a:gd name="T1" fmla="*/ 846 h 1074"/>
                <a:gd name="T2" fmla="*/ 12 w 342"/>
                <a:gd name="T3" fmla="*/ 888 h 1074"/>
                <a:gd name="T4" fmla="*/ 18 w 342"/>
                <a:gd name="T5" fmla="*/ 798 h 1074"/>
                <a:gd name="T6" fmla="*/ 30 w 342"/>
                <a:gd name="T7" fmla="*/ 810 h 1074"/>
                <a:gd name="T8" fmla="*/ 36 w 342"/>
                <a:gd name="T9" fmla="*/ 828 h 1074"/>
                <a:gd name="T10" fmla="*/ 42 w 342"/>
                <a:gd name="T11" fmla="*/ 900 h 1074"/>
                <a:gd name="T12" fmla="*/ 54 w 342"/>
                <a:gd name="T13" fmla="*/ 1050 h 1074"/>
                <a:gd name="T14" fmla="*/ 66 w 342"/>
                <a:gd name="T15" fmla="*/ 1008 h 1074"/>
                <a:gd name="T16" fmla="*/ 72 w 342"/>
                <a:gd name="T17" fmla="*/ 1026 h 1074"/>
                <a:gd name="T18" fmla="*/ 78 w 342"/>
                <a:gd name="T19" fmla="*/ 942 h 1074"/>
                <a:gd name="T20" fmla="*/ 84 w 342"/>
                <a:gd name="T21" fmla="*/ 948 h 1074"/>
                <a:gd name="T22" fmla="*/ 96 w 342"/>
                <a:gd name="T23" fmla="*/ 732 h 1074"/>
                <a:gd name="T24" fmla="*/ 102 w 342"/>
                <a:gd name="T25" fmla="*/ 852 h 1074"/>
                <a:gd name="T26" fmla="*/ 114 w 342"/>
                <a:gd name="T27" fmla="*/ 792 h 1074"/>
                <a:gd name="T28" fmla="*/ 120 w 342"/>
                <a:gd name="T29" fmla="*/ 720 h 1074"/>
                <a:gd name="T30" fmla="*/ 126 w 342"/>
                <a:gd name="T31" fmla="*/ 792 h 1074"/>
                <a:gd name="T32" fmla="*/ 132 w 342"/>
                <a:gd name="T33" fmla="*/ 780 h 1074"/>
                <a:gd name="T34" fmla="*/ 144 w 342"/>
                <a:gd name="T35" fmla="*/ 852 h 1074"/>
                <a:gd name="T36" fmla="*/ 150 w 342"/>
                <a:gd name="T37" fmla="*/ 678 h 1074"/>
                <a:gd name="T38" fmla="*/ 156 w 342"/>
                <a:gd name="T39" fmla="*/ 480 h 1074"/>
                <a:gd name="T40" fmla="*/ 168 w 342"/>
                <a:gd name="T41" fmla="*/ 414 h 1074"/>
                <a:gd name="T42" fmla="*/ 174 w 342"/>
                <a:gd name="T43" fmla="*/ 402 h 1074"/>
                <a:gd name="T44" fmla="*/ 186 w 342"/>
                <a:gd name="T45" fmla="*/ 354 h 1074"/>
                <a:gd name="T46" fmla="*/ 192 w 342"/>
                <a:gd name="T47" fmla="*/ 294 h 1074"/>
                <a:gd name="T48" fmla="*/ 198 w 342"/>
                <a:gd name="T49" fmla="*/ 288 h 1074"/>
                <a:gd name="T50" fmla="*/ 210 w 342"/>
                <a:gd name="T51" fmla="*/ 444 h 1074"/>
                <a:gd name="T52" fmla="*/ 216 w 342"/>
                <a:gd name="T53" fmla="*/ 258 h 1074"/>
                <a:gd name="T54" fmla="*/ 222 w 342"/>
                <a:gd name="T55" fmla="*/ 114 h 1074"/>
                <a:gd name="T56" fmla="*/ 234 w 342"/>
                <a:gd name="T57" fmla="*/ 72 h 1074"/>
                <a:gd name="T58" fmla="*/ 240 w 342"/>
                <a:gd name="T59" fmla="*/ 0 h 1074"/>
                <a:gd name="T60" fmla="*/ 246 w 342"/>
                <a:gd name="T61" fmla="*/ 96 h 1074"/>
                <a:gd name="T62" fmla="*/ 258 w 342"/>
                <a:gd name="T63" fmla="*/ 114 h 1074"/>
                <a:gd name="T64" fmla="*/ 264 w 342"/>
                <a:gd name="T65" fmla="*/ 246 h 1074"/>
                <a:gd name="T66" fmla="*/ 276 w 342"/>
                <a:gd name="T67" fmla="*/ 420 h 1074"/>
                <a:gd name="T68" fmla="*/ 282 w 342"/>
                <a:gd name="T69" fmla="*/ 462 h 1074"/>
                <a:gd name="T70" fmla="*/ 294 w 342"/>
                <a:gd name="T71" fmla="*/ 402 h 1074"/>
                <a:gd name="T72" fmla="*/ 300 w 342"/>
                <a:gd name="T73" fmla="*/ 342 h 1074"/>
                <a:gd name="T74" fmla="*/ 306 w 342"/>
                <a:gd name="T75" fmla="*/ 186 h 1074"/>
                <a:gd name="T76" fmla="*/ 312 w 342"/>
                <a:gd name="T77" fmla="*/ 150 h 1074"/>
                <a:gd name="T78" fmla="*/ 324 w 342"/>
                <a:gd name="T79" fmla="*/ 252 h 1074"/>
                <a:gd name="T80" fmla="*/ 330 w 342"/>
                <a:gd name="T81" fmla="*/ 276 h 1074"/>
                <a:gd name="T82" fmla="*/ 336 w 342"/>
                <a:gd name="T83" fmla="*/ 23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2" h="1074">
                  <a:moveTo>
                    <a:pt x="0" y="972"/>
                  </a:moveTo>
                  <a:lnTo>
                    <a:pt x="0" y="936"/>
                  </a:lnTo>
                  <a:lnTo>
                    <a:pt x="6" y="846"/>
                  </a:lnTo>
                  <a:lnTo>
                    <a:pt x="6" y="864"/>
                  </a:lnTo>
                  <a:lnTo>
                    <a:pt x="12" y="804"/>
                  </a:lnTo>
                  <a:lnTo>
                    <a:pt x="12" y="888"/>
                  </a:lnTo>
                  <a:lnTo>
                    <a:pt x="12" y="858"/>
                  </a:lnTo>
                  <a:lnTo>
                    <a:pt x="18" y="846"/>
                  </a:lnTo>
                  <a:lnTo>
                    <a:pt x="18" y="798"/>
                  </a:lnTo>
                  <a:lnTo>
                    <a:pt x="24" y="798"/>
                  </a:lnTo>
                  <a:lnTo>
                    <a:pt x="24" y="786"/>
                  </a:lnTo>
                  <a:lnTo>
                    <a:pt x="30" y="810"/>
                  </a:lnTo>
                  <a:lnTo>
                    <a:pt x="30" y="768"/>
                  </a:lnTo>
                  <a:lnTo>
                    <a:pt x="30" y="822"/>
                  </a:lnTo>
                  <a:lnTo>
                    <a:pt x="36" y="828"/>
                  </a:lnTo>
                  <a:lnTo>
                    <a:pt x="36" y="798"/>
                  </a:lnTo>
                  <a:lnTo>
                    <a:pt x="42" y="888"/>
                  </a:lnTo>
                  <a:lnTo>
                    <a:pt x="42" y="900"/>
                  </a:lnTo>
                  <a:lnTo>
                    <a:pt x="48" y="978"/>
                  </a:lnTo>
                  <a:lnTo>
                    <a:pt x="48" y="1056"/>
                  </a:lnTo>
                  <a:lnTo>
                    <a:pt x="54" y="1050"/>
                  </a:lnTo>
                  <a:lnTo>
                    <a:pt x="54" y="1068"/>
                  </a:lnTo>
                  <a:lnTo>
                    <a:pt x="60" y="1074"/>
                  </a:lnTo>
                  <a:lnTo>
                    <a:pt x="66" y="1008"/>
                  </a:lnTo>
                  <a:lnTo>
                    <a:pt x="66" y="984"/>
                  </a:lnTo>
                  <a:lnTo>
                    <a:pt x="66" y="1038"/>
                  </a:lnTo>
                  <a:lnTo>
                    <a:pt x="72" y="1026"/>
                  </a:lnTo>
                  <a:lnTo>
                    <a:pt x="72" y="1074"/>
                  </a:lnTo>
                  <a:lnTo>
                    <a:pt x="78" y="1020"/>
                  </a:lnTo>
                  <a:lnTo>
                    <a:pt x="78" y="942"/>
                  </a:lnTo>
                  <a:lnTo>
                    <a:pt x="78" y="960"/>
                  </a:lnTo>
                  <a:lnTo>
                    <a:pt x="84" y="990"/>
                  </a:lnTo>
                  <a:lnTo>
                    <a:pt x="84" y="948"/>
                  </a:lnTo>
                  <a:lnTo>
                    <a:pt x="90" y="852"/>
                  </a:lnTo>
                  <a:lnTo>
                    <a:pt x="90" y="762"/>
                  </a:lnTo>
                  <a:lnTo>
                    <a:pt x="96" y="732"/>
                  </a:lnTo>
                  <a:lnTo>
                    <a:pt x="96" y="804"/>
                  </a:lnTo>
                  <a:lnTo>
                    <a:pt x="102" y="888"/>
                  </a:lnTo>
                  <a:lnTo>
                    <a:pt x="102" y="852"/>
                  </a:lnTo>
                  <a:lnTo>
                    <a:pt x="108" y="774"/>
                  </a:lnTo>
                  <a:lnTo>
                    <a:pt x="108" y="750"/>
                  </a:lnTo>
                  <a:lnTo>
                    <a:pt x="114" y="792"/>
                  </a:lnTo>
                  <a:lnTo>
                    <a:pt x="114" y="822"/>
                  </a:lnTo>
                  <a:lnTo>
                    <a:pt x="114" y="780"/>
                  </a:lnTo>
                  <a:lnTo>
                    <a:pt x="120" y="720"/>
                  </a:lnTo>
                  <a:lnTo>
                    <a:pt x="120" y="714"/>
                  </a:lnTo>
                  <a:lnTo>
                    <a:pt x="126" y="774"/>
                  </a:lnTo>
                  <a:lnTo>
                    <a:pt x="126" y="792"/>
                  </a:lnTo>
                  <a:lnTo>
                    <a:pt x="132" y="792"/>
                  </a:lnTo>
                  <a:lnTo>
                    <a:pt x="132" y="810"/>
                  </a:lnTo>
                  <a:lnTo>
                    <a:pt x="132" y="780"/>
                  </a:lnTo>
                  <a:lnTo>
                    <a:pt x="138" y="852"/>
                  </a:lnTo>
                  <a:lnTo>
                    <a:pt x="138" y="822"/>
                  </a:lnTo>
                  <a:lnTo>
                    <a:pt x="144" y="852"/>
                  </a:lnTo>
                  <a:lnTo>
                    <a:pt x="144" y="804"/>
                  </a:lnTo>
                  <a:lnTo>
                    <a:pt x="150" y="744"/>
                  </a:lnTo>
                  <a:lnTo>
                    <a:pt x="150" y="678"/>
                  </a:lnTo>
                  <a:lnTo>
                    <a:pt x="150" y="696"/>
                  </a:lnTo>
                  <a:lnTo>
                    <a:pt x="156" y="648"/>
                  </a:lnTo>
                  <a:lnTo>
                    <a:pt x="156" y="480"/>
                  </a:lnTo>
                  <a:lnTo>
                    <a:pt x="162" y="534"/>
                  </a:lnTo>
                  <a:lnTo>
                    <a:pt x="162" y="390"/>
                  </a:lnTo>
                  <a:lnTo>
                    <a:pt x="168" y="414"/>
                  </a:lnTo>
                  <a:lnTo>
                    <a:pt x="168" y="402"/>
                  </a:lnTo>
                  <a:lnTo>
                    <a:pt x="174" y="480"/>
                  </a:lnTo>
                  <a:lnTo>
                    <a:pt x="174" y="402"/>
                  </a:lnTo>
                  <a:lnTo>
                    <a:pt x="180" y="330"/>
                  </a:lnTo>
                  <a:lnTo>
                    <a:pt x="180" y="354"/>
                  </a:lnTo>
                  <a:lnTo>
                    <a:pt x="186" y="354"/>
                  </a:lnTo>
                  <a:lnTo>
                    <a:pt x="186" y="258"/>
                  </a:lnTo>
                  <a:lnTo>
                    <a:pt x="192" y="300"/>
                  </a:lnTo>
                  <a:lnTo>
                    <a:pt x="192" y="294"/>
                  </a:lnTo>
                  <a:lnTo>
                    <a:pt x="198" y="324"/>
                  </a:lnTo>
                  <a:lnTo>
                    <a:pt x="198" y="414"/>
                  </a:lnTo>
                  <a:lnTo>
                    <a:pt x="198" y="288"/>
                  </a:lnTo>
                  <a:lnTo>
                    <a:pt x="204" y="360"/>
                  </a:lnTo>
                  <a:lnTo>
                    <a:pt x="204" y="444"/>
                  </a:lnTo>
                  <a:lnTo>
                    <a:pt x="210" y="444"/>
                  </a:lnTo>
                  <a:lnTo>
                    <a:pt x="210" y="396"/>
                  </a:lnTo>
                  <a:lnTo>
                    <a:pt x="216" y="330"/>
                  </a:lnTo>
                  <a:lnTo>
                    <a:pt x="216" y="258"/>
                  </a:lnTo>
                  <a:lnTo>
                    <a:pt x="216" y="270"/>
                  </a:lnTo>
                  <a:lnTo>
                    <a:pt x="222" y="180"/>
                  </a:lnTo>
                  <a:lnTo>
                    <a:pt x="222" y="114"/>
                  </a:lnTo>
                  <a:lnTo>
                    <a:pt x="228" y="84"/>
                  </a:lnTo>
                  <a:lnTo>
                    <a:pt x="228" y="66"/>
                  </a:lnTo>
                  <a:lnTo>
                    <a:pt x="234" y="72"/>
                  </a:lnTo>
                  <a:lnTo>
                    <a:pt x="234" y="96"/>
                  </a:lnTo>
                  <a:lnTo>
                    <a:pt x="240" y="102"/>
                  </a:lnTo>
                  <a:lnTo>
                    <a:pt x="240" y="0"/>
                  </a:lnTo>
                  <a:lnTo>
                    <a:pt x="246" y="48"/>
                  </a:lnTo>
                  <a:lnTo>
                    <a:pt x="246" y="42"/>
                  </a:lnTo>
                  <a:lnTo>
                    <a:pt x="246" y="96"/>
                  </a:lnTo>
                  <a:lnTo>
                    <a:pt x="252" y="114"/>
                  </a:lnTo>
                  <a:lnTo>
                    <a:pt x="252" y="126"/>
                  </a:lnTo>
                  <a:lnTo>
                    <a:pt x="258" y="114"/>
                  </a:lnTo>
                  <a:lnTo>
                    <a:pt x="258" y="96"/>
                  </a:lnTo>
                  <a:lnTo>
                    <a:pt x="264" y="102"/>
                  </a:lnTo>
                  <a:lnTo>
                    <a:pt x="264" y="246"/>
                  </a:lnTo>
                  <a:lnTo>
                    <a:pt x="270" y="312"/>
                  </a:lnTo>
                  <a:lnTo>
                    <a:pt x="270" y="390"/>
                  </a:lnTo>
                  <a:lnTo>
                    <a:pt x="276" y="420"/>
                  </a:lnTo>
                  <a:lnTo>
                    <a:pt x="282" y="468"/>
                  </a:lnTo>
                  <a:lnTo>
                    <a:pt x="282" y="450"/>
                  </a:lnTo>
                  <a:lnTo>
                    <a:pt x="282" y="462"/>
                  </a:lnTo>
                  <a:lnTo>
                    <a:pt x="288" y="438"/>
                  </a:lnTo>
                  <a:lnTo>
                    <a:pt x="288" y="456"/>
                  </a:lnTo>
                  <a:lnTo>
                    <a:pt x="294" y="402"/>
                  </a:lnTo>
                  <a:lnTo>
                    <a:pt x="294" y="324"/>
                  </a:lnTo>
                  <a:lnTo>
                    <a:pt x="300" y="336"/>
                  </a:lnTo>
                  <a:lnTo>
                    <a:pt x="300" y="342"/>
                  </a:lnTo>
                  <a:lnTo>
                    <a:pt x="300" y="288"/>
                  </a:lnTo>
                  <a:lnTo>
                    <a:pt x="306" y="252"/>
                  </a:lnTo>
                  <a:lnTo>
                    <a:pt x="306" y="186"/>
                  </a:lnTo>
                  <a:lnTo>
                    <a:pt x="312" y="132"/>
                  </a:lnTo>
                  <a:lnTo>
                    <a:pt x="312" y="162"/>
                  </a:lnTo>
                  <a:lnTo>
                    <a:pt x="312" y="150"/>
                  </a:lnTo>
                  <a:lnTo>
                    <a:pt x="318" y="216"/>
                  </a:lnTo>
                  <a:lnTo>
                    <a:pt x="318" y="204"/>
                  </a:lnTo>
                  <a:lnTo>
                    <a:pt x="324" y="252"/>
                  </a:lnTo>
                  <a:lnTo>
                    <a:pt x="324" y="264"/>
                  </a:lnTo>
                  <a:lnTo>
                    <a:pt x="330" y="216"/>
                  </a:lnTo>
                  <a:lnTo>
                    <a:pt x="330" y="276"/>
                  </a:lnTo>
                  <a:lnTo>
                    <a:pt x="330" y="258"/>
                  </a:lnTo>
                  <a:lnTo>
                    <a:pt x="336" y="270"/>
                  </a:lnTo>
                  <a:lnTo>
                    <a:pt x="336" y="234"/>
                  </a:lnTo>
                  <a:lnTo>
                    <a:pt x="342" y="138"/>
                  </a:lnTo>
                  <a:lnTo>
                    <a:pt x="342" y="1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4"/>
            <p:cNvSpPr>
              <a:spLocks/>
            </p:cNvSpPr>
            <p:nvPr/>
          </p:nvSpPr>
          <p:spPr bwMode="auto">
            <a:xfrm>
              <a:off x="1009650" y="3438525"/>
              <a:ext cx="561975" cy="1171575"/>
            </a:xfrm>
            <a:custGeom>
              <a:avLst/>
              <a:gdLst>
                <a:gd name="T0" fmla="*/ 6 w 354"/>
                <a:gd name="T1" fmla="*/ 66 h 738"/>
                <a:gd name="T2" fmla="*/ 12 w 354"/>
                <a:gd name="T3" fmla="*/ 90 h 738"/>
                <a:gd name="T4" fmla="*/ 24 w 354"/>
                <a:gd name="T5" fmla="*/ 210 h 738"/>
                <a:gd name="T6" fmla="*/ 30 w 354"/>
                <a:gd name="T7" fmla="*/ 210 h 738"/>
                <a:gd name="T8" fmla="*/ 36 w 354"/>
                <a:gd name="T9" fmla="*/ 402 h 738"/>
                <a:gd name="T10" fmla="*/ 48 w 354"/>
                <a:gd name="T11" fmla="*/ 336 h 738"/>
                <a:gd name="T12" fmla="*/ 54 w 354"/>
                <a:gd name="T13" fmla="*/ 390 h 738"/>
                <a:gd name="T14" fmla="*/ 60 w 354"/>
                <a:gd name="T15" fmla="*/ 420 h 738"/>
                <a:gd name="T16" fmla="*/ 72 w 354"/>
                <a:gd name="T17" fmla="*/ 408 h 738"/>
                <a:gd name="T18" fmla="*/ 84 w 354"/>
                <a:gd name="T19" fmla="*/ 330 h 738"/>
                <a:gd name="T20" fmla="*/ 90 w 354"/>
                <a:gd name="T21" fmla="*/ 408 h 738"/>
                <a:gd name="T22" fmla="*/ 96 w 354"/>
                <a:gd name="T23" fmla="*/ 294 h 738"/>
                <a:gd name="T24" fmla="*/ 108 w 354"/>
                <a:gd name="T25" fmla="*/ 378 h 738"/>
                <a:gd name="T26" fmla="*/ 114 w 354"/>
                <a:gd name="T27" fmla="*/ 564 h 738"/>
                <a:gd name="T28" fmla="*/ 120 w 354"/>
                <a:gd name="T29" fmla="*/ 564 h 738"/>
                <a:gd name="T30" fmla="*/ 132 w 354"/>
                <a:gd name="T31" fmla="*/ 402 h 738"/>
                <a:gd name="T32" fmla="*/ 138 w 354"/>
                <a:gd name="T33" fmla="*/ 450 h 738"/>
                <a:gd name="T34" fmla="*/ 144 w 354"/>
                <a:gd name="T35" fmla="*/ 624 h 738"/>
                <a:gd name="T36" fmla="*/ 156 w 354"/>
                <a:gd name="T37" fmla="*/ 636 h 738"/>
                <a:gd name="T38" fmla="*/ 162 w 354"/>
                <a:gd name="T39" fmla="*/ 642 h 738"/>
                <a:gd name="T40" fmla="*/ 168 w 354"/>
                <a:gd name="T41" fmla="*/ 684 h 738"/>
                <a:gd name="T42" fmla="*/ 180 w 354"/>
                <a:gd name="T43" fmla="*/ 612 h 738"/>
                <a:gd name="T44" fmla="*/ 186 w 354"/>
                <a:gd name="T45" fmla="*/ 654 h 738"/>
                <a:gd name="T46" fmla="*/ 192 w 354"/>
                <a:gd name="T47" fmla="*/ 642 h 738"/>
                <a:gd name="T48" fmla="*/ 204 w 354"/>
                <a:gd name="T49" fmla="*/ 486 h 738"/>
                <a:gd name="T50" fmla="*/ 210 w 354"/>
                <a:gd name="T51" fmla="*/ 372 h 738"/>
                <a:gd name="T52" fmla="*/ 222 w 354"/>
                <a:gd name="T53" fmla="*/ 426 h 738"/>
                <a:gd name="T54" fmla="*/ 228 w 354"/>
                <a:gd name="T55" fmla="*/ 372 h 738"/>
                <a:gd name="T56" fmla="*/ 234 w 354"/>
                <a:gd name="T57" fmla="*/ 288 h 738"/>
                <a:gd name="T58" fmla="*/ 246 w 354"/>
                <a:gd name="T59" fmla="*/ 414 h 738"/>
                <a:gd name="T60" fmla="*/ 252 w 354"/>
                <a:gd name="T61" fmla="*/ 366 h 738"/>
                <a:gd name="T62" fmla="*/ 264 w 354"/>
                <a:gd name="T63" fmla="*/ 480 h 738"/>
                <a:gd name="T64" fmla="*/ 270 w 354"/>
                <a:gd name="T65" fmla="*/ 456 h 738"/>
                <a:gd name="T66" fmla="*/ 282 w 354"/>
                <a:gd name="T67" fmla="*/ 270 h 738"/>
                <a:gd name="T68" fmla="*/ 288 w 354"/>
                <a:gd name="T69" fmla="*/ 300 h 738"/>
                <a:gd name="T70" fmla="*/ 300 w 354"/>
                <a:gd name="T71" fmla="*/ 318 h 738"/>
                <a:gd name="T72" fmla="*/ 306 w 354"/>
                <a:gd name="T73" fmla="*/ 414 h 738"/>
                <a:gd name="T74" fmla="*/ 312 w 354"/>
                <a:gd name="T75" fmla="*/ 492 h 738"/>
                <a:gd name="T76" fmla="*/ 324 w 354"/>
                <a:gd name="T77" fmla="*/ 402 h 738"/>
                <a:gd name="T78" fmla="*/ 330 w 354"/>
                <a:gd name="T79" fmla="*/ 504 h 738"/>
                <a:gd name="T80" fmla="*/ 342 w 354"/>
                <a:gd name="T81" fmla="*/ 528 h 738"/>
                <a:gd name="T82" fmla="*/ 348 w 354"/>
                <a:gd name="T83" fmla="*/ 522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738">
                  <a:moveTo>
                    <a:pt x="0" y="48"/>
                  </a:moveTo>
                  <a:lnTo>
                    <a:pt x="6" y="18"/>
                  </a:lnTo>
                  <a:lnTo>
                    <a:pt x="6" y="66"/>
                  </a:lnTo>
                  <a:lnTo>
                    <a:pt x="6" y="0"/>
                  </a:lnTo>
                  <a:lnTo>
                    <a:pt x="12" y="48"/>
                  </a:lnTo>
                  <a:lnTo>
                    <a:pt x="12" y="90"/>
                  </a:lnTo>
                  <a:lnTo>
                    <a:pt x="18" y="210"/>
                  </a:lnTo>
                  <a:lnTo>
                    <a:pt x="18" y="276"/>
                  </a:lnTo>
                  <a:lnTo>
                    <a:pt x="24" y="210"/>
                  </a:lnTo>
                  <a:lnTo>
                    <a:pt x="24" y="198"/>
                  </a:lnTo>
                  <a:lnTo>
                    <a:pt x="24" y="222"/>
                  </a:lnTo>
                  <a:lnTo>
                    <a:pt x="30" y="210"/>
                  </a:lnTo>
                  <a:lnTo>
                    <a:pt x="30" y="288"/>
                  </a:lnTo>
                  <a:lnTo>
                    <a:pt x="36" y="348"/>
                  </a:lnTo>
                  <a:lnTo>
                    <a:pt x="36" y="402"/>
                  </a:lnTo>
                  <a:lnTo>
                    <a:pt x="42" y="432"/>
                  </a:lnTo>
                  <a:lnTo>
                    <a:pt x="42" y="252"/>
                  </a:lnTo>
                  <a:lnTo>
                    <a:pt x="48" y="336"/>
                  </a:lnTo>
                  <a:lnTo>
                    <a:pt x="48" y="348"/>
                  </a:lnTo>
                  <a:lnTo>
                    <a:pt x="54" y="360"/>
                  </a:lnTo>
                  <a:lnTo>
                    <a:pt x="54" y="390"/>
                  </a:lnTo>
                  <a:lnTo>
                    <a:pt x="54" y="384"/>
                  </a:lnTo>
                  <a:lnTo>
                    <a:pt x="60" y="408"/>
                  </a:lnTo>
                  <a:lnTo>
                    <a:pt x="60" y="420"/>
                  </a:lnTo>
                  <a:lnTo>
                    <a:pt x="66" y="426"/>
                  </a:lnTo>
                  <a:lnTo>
                    <a:pt x="66" y="336"/>
                  </a:lnTo>
                  <a:lnTo>
                    <a:pt x="72" y="408"/>
                  </a:lnTo>
                  <a:lnTo>
                    <a:pt x="78" y="384"/>
                  </a:lnTo>
                  <a:lnTo>
                    <a:pt x="78" y="336"/>
                  </a:lnTo>
                  <a:lnTo>
                    <a:pt x="84" y="330"/>
                  </a:lnTo>
                  <a:lnTo>
                    <a:pt x="84" y="408"/>
                  </a:lnTo>
                  <a:lnTo>
                    <a:pt x="90" y="396"/>
                  </a:lnTo>
                  <a:lnTo>
                    <a:pt x="90" y="408"/>
                  </a:lnTo>
                  <a:lnTo>
                    <a:pt x="90" y="354"/>
                  </a:lnTo>
                  <a:lnTo>
                    <a:pt x="96" y="408"/>
                  </a:lnTo>
                  <a:lnTo>
                    <a:pt x="96" y="294"/>
                  </a:lnTo>
                  <a:lnTo>
                    <a:pt x="102" y="324"/>
                  </a:lnTo>
                  <a:lnTo>
                    <a:pt x="102" y="372"/>
                  </a:lnTo>
                  <a:lnTo>
                    <a:pt x="108" y="378"/>
                  </a:lnTo>
                  <a:lnTo>
                    <a:pt x="108" y="510"/>
                  </a:lnTo>
                  <a:lnTo>
                    <a:pt x="114" y="510"/>
                  </a:lnTo>
                  <a:lnTo>
                    <a:pt x="114" y="564"/>
                  </a:lnTo>
                  <a:lnTo>
                    <a:pt x="120" y="564"/>
                  </a:lnTo>
                  <a:lnTo>
                    <a:pt x="120" y="510"/>
                  </a:lnTo>
                  <a:lnTo>
                    <a:pt x="120" y="564"/>
                  </a:lnTo>
                  <a:lnTo>
                    <a:pt x="126" y="468"/>
                  </a:lnTo>
                  <a:lnTo>
                    <a:pt x="126" y="438"/>
                  </a:lnTo>
                  <a:lnTo>
                    <a:pt x="132" y="402"/>
                  </a:lnTo>
                  <a:lnTo>
                    <a:pt x="132" y="420"/>
                  </a:lnTo>
                  <a:lnTo>
                    <a:pt x="138" y="480"/>
                  </a:lnTo>
                  <a:lnTo>
                    <a:pt x="138" y="450"/>
                  </a:lnTo>
                  <a:lnTo>
                    <a:pt x="138" y="510"/>
                  </a:lnTo>
                  <a:lnTo>
                    <a:pt x="144" y="522"/>
                  </a:lnTo>
                  <a:lnTo>
                    <a:pt x="144" y="624"/>
                  </a:lnTo>
                  <a:lnTo>
                    <a:pt x="150" y="612"/>
                  </a:lnTo>
                  <a:lnTo>
                    <a:pt x="150" y="576"/>
                  </a:lnTo>
                  <a:lnTo>
                    <a:pt x="156" y="636"/>
                  </a:lnTo>
                  <a:lnTo>
                    <a:pt x="156" y="696"/>
                  </a:lnTo>
                  <a:lnTo>
                    <a:pt x="156" y="654"/>
                  </a:lnTo>
                  <a:lnTo>
                    <a:pt x="162" y="642"/>
                  </a:lnTo>
                  <a:lnTo>
                    <a:pt x="162" y="630"/>
                  </a:lnTo>
                  <a:lnTo>
                    <a:pt x="168" y="738"/>
                  </a:lnTo>
                  <a:lnTo>
                    <a:pt x="168" y="684"/>
                  </a:lnTo>
                  <a:lnTo>
                    <a:pt x="174" y="642"/>
                  </a:lnTo>
                  <a:lnTo>
                    <a:pt x="174" y="684"/>
                  </a:lnTo>
                  <a:lnTo>
                    <a:pt x="180" y="612"/>
                  </a:lnTo>
                  <a:lnTo>
                    <a:pt x="180" y="714"/>
                  </a:lnTo>
                  <a:lnTo>
                    <a:pt x="186" y="690"/>
                  </a:lnTo>
                  <a:lnTo>
                    <a:pt x="186" y="654"/>
                  </a:lnTo>
                  <a:lnTo>
                    <a:pt x="192" y="642"/>
                  </a:lnTo>
                  <a:lnTo>
                    <a:pt x="192" y="702"/>
                  </a:lnTo>
                  <a:lnTo>
                    <a:pt x="192" y="642"/>
                  </a:lnTo>
                  <a:lnTo>
                    <a:pt x="198" y="594"/>
                  </a:lnTo>
                  <a:lnTo>
                    <a:pt x="198" y="492"/>
                  </a:lnTo>
                  <a:lnTo>
                    <a:pt x="204" y="486"/>
                  </a:lnTo>
                  <a:lnTo>
                    <a:pt x="204" y="534"/>
                  </a:lnTo>
                  <a:lnTo>
                    <a:pt x="210" y="438"/>
                  </a:lnTo>
                  <a:lnTo>
                    <a:pt x="210" y="372"/>
                  </a:lnTo>
                  <a:lnTo>
                    <a:pt x="216" y="444"/>
                  </a:lnTo>
                  <a:lnTo>
                    <a:pt x="216" y="384"/>
                  </a:lnTo>
                  <a:lnTo>
                    <a:pt x="222" y="426"/>
                  </a:lnTo>
                  <a:lnTo>
                    <a:pt x="222" y="450"/>
                  </a:lnTo>
                  <a:lnTo>
                    <a:pt x="222" y="414"/>
                  </a:lnTo>
                  <a:lnTo>
                    <a:pt x="228" y="372"/>
                  </a:lnTo>
                  <a:lnTo>
                    <a:pt x="228" y="318"/>
                  </a:lnTo>
                  <a:lnTo>
                    <a:pt x="234" y="246"/>
                  </a:lnTo>
                  <a:lnTo>
                    <a:pt x="234" y="288"/>
                  </a:lnTo>
                  <a:lnTo>
                    <a:pt x="240" y="306"/>
                  </a:lnTo>
                  <a:lnTo>
                    <a:pt x="240" y="372"/>
                  </a:lnTo>
                  <a:lnTo>
                    <a:pt x="246" y="414"/>
                  </a:lnTo>
                  <a:lnTo>
                    <a:pt x="246" y="348"/>
                  </a:lnTo>
                  <a:lnTo>
                    <a:pt x="252" y="384"/>
                  </a:lnTo>
                  <a:lnTo>
                    <a:pt x="252" y="366"/>
                  </a:lnTo>
                  <a:lnTo>
                    <a:pt x="258" y="408"/>
                  </a:lnTo>
                  <a:lnTo>
                    <a:pt x="258" y="486"/>
                  </a:lnTo>
                  <a:lnTo>
                    <a:pt x="264" y="480"/>
                  </a:lnTo>
                  <a:lnTo>
                    <a:pt x="264" y="486"/>
                  </a:lnTo>
                  <a:lnTo>
                    <a:pt x="270" y="540"/>
                  </a:lnTo>
                  <a:lnTo>
                    <a:pt x="270" y="456"/>
                  </a:lnTo>
                  <a:lnTo>
                    <a:pt x="276" y="378"/>
                  </a:lnTo>
                  <a:lnTo>
                    <a:pt x="276" y="282"/>
                  </a:lnTo>
                  <a:lnTo>
                    <a:pt x="282" y="270"/>
                  </a:lnTo>
                  <a:lnTo>
                    <a:pt x="282" y="264"/>
                  </a:lnTo>
                  <a:lnTo>
                    <a:pt x="288" y="192"/>
                  </a:lnTo>
                  <a:lnTo>
                    <a:pt x="288" y="300"/>
                  </a:lnTo>
                  <a:lnTo>
                    <a:pt x="294" y="348"/>
                  </a:lnTo>
                  <a:lnTo>
                    <a:pt x="294" y="294"/>
                  </a:lnTo>
                  <a:lnTo>
                    <a:pt x="300" y="318"/>
                  </a:lnTo>
                  <a:lnTo>
                    <a:pt x="300" y="324"/>
                  </a:lnTo>
                  <a:lnTo>
                    <a:pt x="306" y="306"/>
                  </a:lnTo>
                  <a:lnTo>
                    <a:pt x="306" y="414"/>
                  </a:lnTo>
                  <a:lnTo>
                    <a:pt x="306" y="402"/>
                  </a:lnTo>
                  <a:lnTo>
                    <a:pt x="312" y="426"/>
                  </a:lnTo>
                  <a:lnTo>
                    <a:pt x="312" y="492"/>
                  </a:lnTo>
                  <a:lnTo>
                    <a:pt x="318" y="462"/>
                  </a:lnTo>
                  <a:lnTo>
                    <a:pt x="318" y="432"/>
                  </a:lnTo>
                  <a:lnTo>
                    <a:pt x="324" y="402"/>
                  </a:lnTo>
                  <a:lnTo>
                    <a:pt x="324" y="354"/>
                  </a:lnTo>
                  <a:lnTo>
                    <a:pt x="330" y="438"/>
                  </a:lnTo>
                  <a:lnTo>
                    <a:pt x="330" y="504"/>
                  </a:lnTo>
                  <a:lnTo>
                    <a:pt x="336" y="498"/>
                  </a:lnTo>
                  <a:lnTo>
                    <a:pt x="336" y="516"/>
                  </a:lnTo>
                  <a:lnTo>
                    <a:pt x="342" y="528"/>
                  </a:lnTo>
                  <a:lnTo>
                    <a:pt x="342" y="438"/>
                  </a:lnTo>
                  <a:lnTo>
                    <a:pt x="342" y="504"/>
                  </a:lnTo>
                  <a:lnTo>
                    <a:pt x="348" y="522"/>
                  </a:lnTo>
                  <a:lnTo>
                    <a:pt x="348" y="510"/>
                  </a:lnTo>
                  <a:lnTo>
                    <a:pt x="354" y="4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5"/>
            <p:cNvSpPr>
              <a:spLocks/>
            </p:cNvSpPr>
            <p:nvPr/>
          </p:nvSpPr>
          <p:spPr bwMode="auto">
            <a:xfrm>
              <a:off x="1571625" y="2762250"/>
              <a:ext cx="561975" cy="1514475"/>
            </a:xfrm>
            <a:custGeom>
              <a:avLst/>
              <a:gdLst>
                <a:gd name="T0" fmla="*/ 0 w 354"/>
                <a:gd name="T1" fmla="*/ 936 h 954"/>
                <a:gd name="T2" fmla="*/ 12 w 354"/>
                <a:gd name="T3" fmla="*/ 846 h 954"/>
                <a:gd name="T4" fmla="*/ 18 w 354"/>
                <a:gd name="T5" fmla="*/ 864 h 954"/>
                <a:gd name="T6" fmla="*/ 30 w 354"/>
                <a:gd name="T7" fmla="*/ 780 h 954"/>
                <a:gd name="T8" fmla="*/ 36 w 354"/>
                <a:gd name="T9" fmla="*/ 780 h 954"/>
                <a:gd name="T10" fmla="*/ 48 w 354"/>
                <a:gd name="T11" fmla="*/ 822 h 954"/>
                <a:gd name="T12" fmla="*/ 54 w 354"/>
                <a:gd name="T13" fmla="*/ 852 h 954"/>
                <a:gd name="T14" fmla="*/ 66 w 354"/>
                <a:gd name="T15" fmla="*/ 804 h 954"/>
                <a:gd name="T16" fmla="*/ 72 w 354"/>
                <a:gd name="T17" fmla="*/ 804 h 954"/>
                <a:gd name="T18" fmla="*/ 78 w 354"/>
                <a:gd name="T19" fmla="*/ 744 h 954"/>
                <a:gd name="T20" fmla="*/ 90 w 354"/>
                <a:gd name="T21" fmla="*/ 684 h 954"/>
                <a:gd name="T22" fmla="*/ 96 w 354"/>
                <a:gd name="T23" fmla="*/ 744 h 954"/>
                <a:gd name="T24" fmla="*/ 102 w 354"/>
                <a:gd name="T25" fmla="*/ 882 h 954"/>
                <a:gd name="T26" fmla="*/ 114 w 354"/>
                <a:gd name="T27" fmla="*/ 846 h 954"/>
                <a:gd name="T28" fmla="*/ 120 w 354"/>
                <a:gd name="T29" fmla="*/ 798 h 954"/>
                <a:gd name="T30" fmla="*/ 132 w 354"/>
                <a:gd name="T31" fmla="*/ 720 h 954"/>
                <a:gd name="T32" fmla="*/ 138 w 354"/>
                <a:gd name="T33" fmla="*/ 942 h 954"/>
                <a:gd name="T34" fmla="*/ 144 w 354"/>
                <a:gd name="T35" fmla="*/ 924 h 954"/>
                <a:gd name="T36" fmla="*/ 156 w 354"/>
                <a:gd name="T37" fmla="*/ 834 h 954"/>
                <a:gd name="T38" fmla="*/ 162 w 354"/>
                <a:gd name="T39" fmla="*/ 792 h 954"/>
                <a:gd name="T40" fmla="*/ 174 w 354"/>
                <a:gd name="T41" fmla="*/ 654 h 954"/>
                <a:gd name="T42" fmla="*/ 180 w 354"/>
                <a:gd name="T43" fmla="*/ 612 h 954"/>
                <a:gd name="T44" fmla="*/ 186 w 354"/>
                <a:gd name="T45" fmla="*/ 570 h 954"/>
                <a:gd name="T46" fmla="*/ 198 w 354"/>
                <a:gd name="T47" fmla="*/ 462 h 954"/>
                <a:gd name="T48" fmla="*/ 204 w 354"/>
                <a:gd name="T49" fmla="*/ 570 h 954"/>
                <a:gd name="T50" fmla="*/ 210 w 354"/>
                <a:gd name="T51" fmla="*/ 522 h 954"/>
                <a:gd name="T52" fmla="*/ 222 w 354"/>
                <a:gd name="T53" fmla="*/ 366 h 954"/>
                <a:gd name="T54" fmla="*/ 234 w 354"/>
                <a:gd name="T55" fmla="*/ 186 h 954"/>
                <a:gd name="T56" fmla="*/ 240 w 354"/>
                <a:gd name="T57" fmla="*/ 0 h 954"/>
                <a:gd name="T58" fmla="*/ 246 w 354"/>
                <a:gd name="T59" fmla="*/ 96 h 954"/>
                <a:gd name="T60" fmla="*/ 258 w 354"/>
                <a:gd name="T61" fmla="*/ 66 h 954"/>
                <a:gd name="T62" fmla="*/ 264 w 354"/>
                <a:gd name="T63" fmla="*/ 276 h 954"/>
                <a:gd name="T64" fmla="*/ 276 w 354"/>
                <a:gd name="T65" fmla="*/ 450 h 954"/>
                <a:gd name="T66" fmla="*/ 282 w 354"/>
                <a:gd name="T67" fmla="*/ 564 h 954"/>
                <a:gd name="T68" fmla="*/ 294 w 354"/>
                <a:gd name="T69" fmla="*/ 846 h 954"/>
                <a:gd name="T70" fmla="*/ 300 w 354"/>
                <a:gd name="T71" fmla="*/ 834 h 954"/>
                <a:gd name="T72" fmla="*/ 306 w 354"/>
                <a:gd name="T73" fmla="*/ 834 h 954"/>
                <a:gd name="T74" fmla="*/ 318 w 354"/>
                <a:gd name="T75" fmla="*/ 786 h 954"/>
                <a:gd name="T76" fmla="*/ 324 w 354"/>
                <a:gd name="T77" fmla="*/ 792 h 954"/>
                <a:gd name="T78" fmla="*/ 330 w 354"/>
                <a:gd name="T79" fmla="*/ 822 h 954"/>
                <a:gd name="T80" fmla="*/ 342 w 354"/>
                <a:gd name="T81" fmla="*/ 720 h 954"/>
                <a:gd name="T82" fmla="*/ 348 w 354"/>
                <a:gd name="T83" fmla="*/ 852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954">
                  <a:moveTo>
                    <a:pt x="0" y="882"/>
                  </a:moveTo>
                  <a:lnTo>
                    <a:pt x="0" y="864"/>
                  </a:lnTo>
                  <a:lnTo>
                    <a:pt x="0" y="936"/>
                  </a:lnTo>
                  <a:lnTo>
                    <a:pt x="6" y="924"/>
                  </a:lnTo>
                  <a:lnTo>
                    <a:pt x="6" y="852"/>
                  </a:lnTo>
                  <a:lnTo>
                    <a:pt x="12" y="846"/>
                  </a:lnTo>
                  <a:lnTo>
                    <a:pt x="12" y="858"/>
                  </a:lnTo>
                  <a:lnTo>
                    <a:pt x="18" y="810"/>
                  </a:lnTo>
                  <a:lnTo>
                    <a:pt x="18" y="864"/>
                  </a:lnTo>
                  <a:lnTo>
                    <a:pt x="24" y="786"/>
                  </a:lnTo>
                  <a:lnTo>
                    <a:pt x="24" y="744"/>
                  </a:lnTo>
                  <a:lnTo>
                    <a:pt x="30" y="780"/>
                  </a:lnTo>
                  <a:lnTo>
                    <a:pt x="30" y="768"/>
                  </a:lnTo>
                  <a:lnTo>
                    <a:pt x="36" y="774"/>
                  </a:lnTo>
                  <a:lnTo>
                    <a:pt x="36" y="780"/>
                  </a:lnTo>
                  <a:lnTo>
                    <a:pt x="42" y="816"/>
                  </a:lnTo>
                  <a:lnTo>
                    <a:pt x="42" y="828"/>
                  </a:lnTo>
                  <a:lnTo>
                    <a:pt x="48" y="822"/>
                  </a:lnTo>
                  <a:lnTo>
                    <a:pt x="48" y="774"/>
                  </a:lnTo>
                  <a:lnTo>
                    <a:pt x="54" y="702"/>
                  </a:lnTo>
                  <a:lnTo>
                    <a:pt x="54" y="852"/>
                  </a:lnTo>
                  <a:lnTo>
                    <a:pt x="60" y="834"/>
                  </a:lnTo>
                  <a:lnTo>
                    <a:pt x="60" y="744"/>
                  </a:lnTo>
                  <a:lnTo>
                    <a:pt x="66" y="804"/>
                  </a:lnTo>
                  <a:lnTo>
                    <a:pt x="66" y="738"/>
                  </a:lnTo>
                  <a:lnTo>
                    <a:pt x="66" y="798"/>
                  </a:lnTo>
                  <a:lnTo>
                    <a:pt x="72" y="804"/>
                  </a:lnTo>
                  <a:lnTo>
                    <a:pt x="72" y="834"/>
                  </a:lnTo>
                  <a:lnTo>
                    <a:pt x="78" y="810"/>
                  </a:lnTo>
                  <a:lnTo>
                    <a:pt x="78" y="744"/>
                  </a:lnTo>
                  <a:lnTo>
                    <a:pt x="84" y="792"/>
                  </a:lnTo>
                  <a:lnTo>
                    <a:pt x="84" y="690"/>
                  </a:lnTo>
                  <a:lnTo>
                    <a:pt x="90" y="684"/>
                  </a:lnTo>
                  <a:lnTo>
                    <a:pt x="90" y="720"/>
                  </a:lnTo>
                  <a:lnTo>
                    <a:pt x="96" y="726"/>
                  </a:lnTo>
                  <a:lnTo>
                    <a:pt x="96" y="744"/>
                  </a:lnTo>
                  <a:lnTo>
                    <a:pt x="102" y="792"/>
                  </a:lnTo>
                  <a:lnTo>
                    <a:pt x="102" y="756"/>
                  </a:lnTo>
                  <a:lnTo>
                    <a:pt x="102" y="882"/>
                  </a:lnTo>
                  <a:lnTo>
                    <a:pt x="108" y="894"/>
                  </a:lnTo>
                  <a:lnTo>
                    <a:pt x="108" y="810"/>
                  </a:lnTo>
                  <a:lnTo>
                    <a:pt x="114" y="846"/>
                  </a:lnTo>
                  <a:lnTo>
                    <a:pt x="114" y="912"/>
                  </a:lnTo>
                  <a:lnTo>
                    <a:pt x="120" y="864"/>
                  </a:lnTo>
                  <a:lnTo>
                    <a:pt x="120" y="798"/>
                  </a:lnTo>
                  <a:lnTo>
                    <a:pt x="126" y="768"/>
                  </a:lnTo>
                  <a:lnTo>
                    <a:pt x="126" y="762"/>
                  </a:lnTo>
                  <a:lnTo>
                    <a:pt x="132" y="720"/>
                  </a:lnTo>
                  <a:lnTo>
                    <a:pt x="132" y="762"/>
                  </a:lnTo>
                  <a:lnTo>
                    <a:pt x="138" y="816"/>
                  </a:lnTo>
                  <a:lnTo>
                    <a:pt x="138" y="942"/>
                  </a:lnTo>
                  <a:lnTo>
                    <a:pt x="138" y="882"/>
                  </a:lnTo>
                  <a:lnTo>
                    <a:pt x="144" y="822"/>
                  </a:lnTo>
                  <a:lnTo>
                    <a:pt x="144" y="924"/>
                  </a:lnTo>
                  <a:lnTo>
                    <a:pt x="150" y="912"/>
                  </a:lnTo>
                  <a:lnTo>
                    <a:pt x="150" y="954"/>
                  </a:lnTo>
                  <a:lnTo>
                    <a:pt x="156" y="834"/>
                  </a:lnTo>
                  <a:lnTo>
                    <a:pt x="156" y="870"/>
                  </a:lnTo>
                  <a:lnTo>
                    <a:pt x="162" y="786"/>
                  </a:lnTo>
                  <a:lnTo>
                    <a:pt x="162" y="792"/>
                  </a:lnTo>
                  <a:lnTo>
                    <a:pt x="168" y="786"/>
                  </a:lnTo>
                  <a:lnTo>
                    <a:pt x="168" y="636"/>
                  </a:lnTo>
                  <a:lnTo>
                    <a:pt x="174" y="654"/>
                  </a:lnTo>
                  <a:lnTo>
                    <a:pt x="174" y="576"/>
                  </a:lnTo>
                  <a:lnTo>
                    <a:pt x="180" y="600"/>
                  </a:lnTo>
                  <a:lnTo>
                    <a:pt x="180" y="612"/>
                  </a:lnTo>
                  <a:lnTo>
                    <a:pt x="186" y="570"/>
                  </a:lnTo>
                  <a:lnTo>
                    <a:pt x="186" y="516"/>
                  </a:lnTo>
                  <a:lnTo>
                    <a:pt x="186" y="570"/>
                  </a:lnTo>
                  <a:lnTo>
                    <a:pt x="192" y="528"/>
                  </a:lnTo>
                  <a:lnTo>
                    <a:pt x="192" y="450"/>
                  </a:lnTo>
                  <a:lnTo>
                    <a:pt x="198" y="462"/>
                  </a:lnTo>
                  <a:lnTo>
                    <a:pt x="198" y="534"/>
                  </a:lnTo>
                  <a:lnTo>
                    <a:pt x="204" y="534"/>
                  </a:lnTo>
                  <a:lnTo>
                    <a:pt x="204" y="570"/>
                  </a:lnTo>
                  <a:lnTo>
                    <a:pt x="204" y="540"/>
                  </a:lnTo>
                  <a:lnTo>
                    <a:pt x="210" y="450"/>
                  </a:lnTo>
                  <a:lnTo>
                    <a:pt x="210" y="522"/>
                  </a:lnTo>
                  <a:lnTo>
                    <a:pt x="216" y="582"/>
                  </a:lnTo>
                  <a:lnTo>
                    <a:pt x="216" y="474"/>
                  </a:lnTo>
                  <a:lnTo>
                    <a:pt x="222" y="366"/>
                  </a:lnTo>
                  <a:lnTo>
                    <a:pt x="222" y="204"/>
                  </a:lnTo>
                  <a:lnTo>
                    <a:pt x="228" y="174"/>
                  </a:lnTo>
                  <a:lnTo>
                    <a:pt x="234" y="186"/>
                  </a:lnTo>
                  <a:lnTo>
                    <a:pt x="234" y="174"/>
                  </a:lnTo>
                  <a:lnTo>
                    <a:pt x="234" y="180"/>
                  </a:lnTo>
                  <a:lnTo>
                    <a:pt x="240" y="0"/>
                  </a:lnTo>
                  <a:lnTo>
                    <a:pt x="240" y="48"/>
                  </a:lnTo>
                  <a:lnTo>
                    <a:pt x="246" y="72"/>
                  </a:lnTo>
                  <a:lnTo>
                    <a:pt x="246" y="96"/>
                  </a:lnTo>
                  <a:lnTo>
                    <a:pt x="252" y="156"/>
                  </a:lnTo>
                  <a:lnTo>
                    <a:pt x="252" y="72"/>
                  </a:lnTo>
                  <a:lnTo>
                    <a:pt x="258" y="66"/>
                  </a:lnTo>
                  <a:lnTo>
                    <a:pt x="258" y="90"/>
                  </a:lnTo>
                  <a:lnTo>
                    <a:pt x="264" y="198"/>
                  </a:lnTo>
                  <a:lnTo>
                    <a:pt x="264" y="276"/>
                  </a:lnTo>
                  <a:lnTo>
                    <a:pt x="270" y="294"/>
                  </a:lnTo>
                  <a:lnTo>
                    <a:pt x="270" y="402"/>
                  </a:lnTo>
                  <a:lnTo>
                    <a:pt x="276" y="450"/>
                  </a:lnTo>
                  <a:lnTo>
                    <a:pt x="276" y="504"/>
                  </a:lnTo>
                  <a:lnTo>
                    <a:pt x="282" y="534"/>
                  </a:lnTo>
                  <a:lnTo>
                    <a:pt x="282" y="564"/>
                  </a:lnTo>
                  <a:lnTo>
                    <a:pt x="288" y="666"/>
                  </a:lnTo>
                  <a:lnTo>
                    <a:pt x="288" y="720"/>
                  </a:lnTo>
                  <a:lnTo>
                    <a:pt x="294" y="846"/>
                  </a:lnTo>
                  <a:lnTo>
                    <a:pt x="294" y="828"/>
                  </a:lnTo>
                  <a:lnTo>
                    <a:pt x="300" y="822"/>
                  </a:lnTo>
                  <a:lnTo>
                    <a:pt x="300" y="834"/>
                  </a:lnTo>
                  <a:lnTo>
                    <a:pt x="300" y="828"/>
                  </a:lnTo>
                  <a:lnTo>
                    <a:pt x="306" y="840"/>
                  </a:lnTo>
                  <a:lnTo>
                    <a:pt x="306" y="834"/>
                  </a:lnTo>
                  <a:lnTo>
                    <a:pt x="312" y="870"/>
                  </a:lnTo>
                  <a:lnTo>
                    <a:pt x="312" y="882"/>
                  </a:lnTo>
                  <a:lnTo>
                    <a:pt x="318" y="786"/>
                  </a:lnTo>
                  <a:lnTo>
                    <a:pt x="318" y="804"/>
                  </a:lnTo>
                  <a:lnTo>
                    <a:pt x="318" y="798"/>
                  </a:lnTo>
                  <a:lnTo>
                    <a:pt x="324" y="792"/>
                  </a:lnTo>
                  <a:lnTo>
                    <a:pt x="324" y="810"/>
                  </a:lnTo>
                  <a:lnTo>
                    <a:pt x="330" y="768"/>
                  </a:lnTo>
                  <a:lnTo>
                    <a:pt x="330" y="822"/>
                  </a:lnTo>
                  <a:lnTo>
                    <a:pt x="336" y="864"/>
                  </a:lnTo>
                  <a:lnTo>
                    <a:pt x="336" y="768"/>
                  </a:lnTo>
                  <a:lnTo>
                    <a:pt x="342" y="720"/>
                  </a:lnTo>
                  <a:lnTo>
                    <a:pt x="342" y="792"/>
                  </a:lnTo>
                  <a:lnTo>
                    <a:pt x="348" y="834"/>
                  </a:lnTo>
                  <a:lnTo>
                    <a:pt x="348" y="852"/>
                  </a:lnTo>
                  <a:lnTo>
                    <a:pt x="354" y="894"/>
                  </a:lnTo>
                  <a:lnTo>
                    <a:pt x="354" y="73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6"/>
            <p:cNvSpPr>
              <a:spLocks/>
            </p:cNvSpPr>
            <p:nvPr/>
          </p:nvSpPr>
          <p:spPr bwMode="auto">
            <a:xfrm>
              <a:off x="2133600" y="3067050"/>
              <a:ext cx="561975" cy="1295400"/>
            </a:xfrm>
            <a:custGeom>
              <a:avLst/>
              <a:gdLst>
                <a:gd name="T0" fmla="*/ 6 w 354"/>
                <a:gd name="T1" fmla="*/ 456 h 816"/>
                <a:gd name="T2" fmla="*/ 18 w 354"/>
                <a:gd name="T3" fmla="*/ 528 h 816"/>
                <a:gd name="T4" fmla="*/ 24 w 354"/>
                <a:gd name="T5" fmla="*/ 516 h 816"/>
                <a:gd name="T6" fmla="*/ 30 w 354"/>
                <a:gd name="T7" fmla="*/ 618 h 816"/>
                <a:gd name="T8" fmla="*/ 42 w 354"/>
                <a:gd name="T9" fmla="*/ 648 h 816"/>
                <a:gd name="T10" fmla="*/ 48 w 354"/>
                <a:gd name="T11" fmla="*/ 768 h 816"/>
                <a:gd name="T12" fmla="*/ 60 w 354"/>
                <a:gd name="T13" fmla="*/ 714 h 816"/>
                <a:gd name="T14" fmla="*/ 66 w 354"/>
                <a:gd name="T15" fmla="*/ 786 h 816"/>
                <a:gd name="T16" fmla="*/ 78 w 354"/>
                <a:gd name="T17" fmla="*/ 750 h 816"/>
                <a:gd name="T18" fmla="*/ 84 w 354"/>
                <a:gd name="T19" fmla="*/ 648 h 816"/>
                <a:gd name="T20" fmla="*/ 90 w 354"/>
                <a:gd name="T21" fmla="*/ 654 h 816"/>
                <a:gd name="T22" fmla="*/ 96 w 354"/>
                <a:gd name="T23" fmla="*/ 672 h 816"/>
                <a:gd name="T24" fmla="*/ 108 w 354"/>
                <a:gd name="T25" fmla="*/ 660 h 816"/>
                <a:gd name="T26" fmla="*/ 114 w 354"/>
                <a:gd name="T27" fmla="*/ 594 h 816"/>
                <a:gd name="T28" fmla="*/ 126 w 354"/>
                <a:gd name="T29" fmla="*/ 504 h 816"/>
                <a:gd name="T30" fmla="*/ 132 w 354"/>
                <a:gd name="T31" fmla="*/ 534 h 816"/>
                <a:gd name="T32" fmla="*/ 144 w 354"/>
                <a:gd name="T33" fmla="*/ 582 h 816"/>
                <a:gd name="T34" fmla="*/ 150 w 354"/>
                <a:gd name="T35" fmla="*/ 708 h 816"/>
                <a:gd name="T36" fmla="*/ 162 w 354"/>
                <a:gd name="T37" fmla="*/ 708 h 816"/>
                <a:gd name="T38" fmla="*/ 168 w 354"/>
                <a:gd name="T39" fmla="*/ 726 h 816"/>
                <a:gd name="T40" fmla="*/ 180 w 354"/>
                <a:gd name="T41" fmla="*/ 768 h 816"/>
                <a:gd name="T42" fmla="*/ 186 w 354"/>
                <a:gd name="T43" fmla="*/ 702 h 816"/>
                <a:gd name="T44" fmla="*/ 198 w 354"/>
                <a:gd name="T45" fmla="*/ 552 h 816"/>
                <a:gd name="T46" fmla="*/ 204 w 354"/>
                <a:gd name="T47" fmla="*/ 432 h 816"/>
                <a:gd name="T48" fmla="*/ 216 w 354"/>
                <a:gd name="T49" fmla="*/ 372 h 816"/>
                <a:gd name="T50" fmla="*/ 222 w 354"/>
                <a:gd name="T51" fmla="*/ 258 h 816"/>
                <a:gd name="T52" fmla="*/ 234 w 354"/>
                <a:gd name="T53" fmla="*/ 48 h 816"/>
                <a:gd name="T54" fmla="*/ 240 w 354"/>
                <a:gd name="T55" fmla="*/ 174 h 816"/>
                <a:gd name="T56" fmla="*/ 246 w 354"/>
                <a:gd name="T57" fmla="*/ 228 h 816"/>
                <a:gd name="T58" fmla="*/ 252 w 354"/>
                <a:gd name="T59" fmla="*/ 168 h 816"/>
                <a:gd name="T60" fmla="*/ 264 w 354"/>
                <a:gd name="T61" fmla="*/ 120 h 816"/>
                <a:gd name="T62" fmla="*/ 270 w 354"/>
                <a:gd name="T63" fmla="*/ 18 h 816"/>
                <a:gd name="T64" fmla="*/ 276 w 354"/>
                <a:gd name="T65" fmla="*/ 102 h 816"/>
                <a:gd name="T66" fmla="*/ 282 w 354"/>
                <a:gd name="T67" fmla="*/ 78 h 816"/>
                <a:gd name="T68" fmla="*/ 294 w 354"/>
                <a:gd name="T69" fmla="*/ 48 h 816"/>
                <a:gd name="T70" fmla="*/ 300 w 354"/>
                <a:gd name="T71" fmla="*/ 90 h 816"/>
                <a:gd name="T72" fmla="*/ 306 w 354"/>
                <a:gd name="T73" fmla="*/ 204 h 816"/>
                <a:gd name="T74" fmla="*/ 318 w 354"/>
                <a:gd name="T75" fmla="*/ 240 h 816"/>
                <a:gd name="T76" fmla="*/ 324 w 354"/>
                <a:gd name="T77" fmla="*/ 372 h 816"/>
                <a:gd name="T78" fmla="*/ 330 w 354"/>
                <a:gd name="T79" fmla="*/ 378 h 816"/>
                <a:gd name="T80" fmla="*/ 336 w 354"/>
                <a:gd name="T81" fmla="*/ 582 h 816"/>
                <a:gd name="T82" fmla="*/ 348 w 354"/>
                <a:gd name="T83" fmla="*/ 61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816">
                  <a:moveTo>
                    <a:pt x="0" y="546"/>
                  </a:moveTo>
                  <a:lnTo>
                    <a:pt x="6" y="462"/>
                  </a:lnTo>
                  <a:lnTo>
                    <a:pt x="6" y="456"/>
                  </a:lnTo>
                  <a:lnTo>
                    <a:pt x="12" y="516"/>
                  </a:lnTo>
                  <a:lnTo>
                    <a:pt x="12" y="510"/>
                  </a:lnTo>
                  <a:lnTo>
                    <a:pt x="18" y="528"/>
                  </a:lnTo>
                  <a:lnTo>
                    <a:pt x="18" y="462"/>
                  </a:lnTo>
                  <a:lnTo>
                    <a:pt x="18" y="492"/>
                  </a:lnTo>
                  <a:lnTo>
                    <a:pt x="24" y="516"/>
                  </a:lnTo>
                  <a:lnTo>
                    <a:pt x="24" y="558"/>
                  </a:lnTo>
                  <a:lnTo>
                    <a:pt x="30" y="576"/>
                  </a:lnTo>
                  <a:lnTo>
                    <a:pt x="30" y="618"/>
                  </a:lnTo>
                  <a:lnTo>
                    <a:pt x="36" y="570"/>
                  </a:lnTo>
                  <a:lnTo>
                    <a:pt x="36" y="552"/>
                  </a:lnTo>
                  <a:lnTo>
                    <a:pt x="42" y="648"/>
                  </a:lnTo>
                  <a:lnTo>
                    <a:pt x="42" y="714"/>
                  </a:lnTo>
                  <a:lnTo>
                    <a:pt x="48" y="696"/>
                  </a:lnTo>
                  <a:lnTo>
                    <a:pt x="48" y="768"/>
                  </a:lnTo>
                  <a:lnTo>
                    <a:pt x="54" y="804"/>
                  </a:lnTo>
                  <a:lnTo>
                    <a:pt x="54" y="714"/>
                  </a:lnTo>
                  <a:lnTo>
                    <a:pt x="60" y="714"/>
                  </a:lnTo>
                  <a:lnTo>
                    <a:pt x="60" y="636"/>
                  </a:lnTo>
                  <a:lnTo>
                    <a:pt x="66" y="570"/>
                  </a:lnTo>
                  <a:lnTo>
                    <a:pt x="66" y="786"/>
                  </a:lnTo>
                  <a:lnTo>
                    <a:pt x="72" y="738"/>
                  </a:lnTo>
                  <a:lnTo>
                    <a:pt x="72" y="744"/>
                  </a:lnTo>
                  <a:lnTo>
                    <a:pt x="78" y="750"/>
                  </a:lnTo>
                  <a:lnTo>
                    <a:pt x="78" y="660"/>
                  </a:lnTo>
                  <a:lnTo>
                    <a:pt x="84" y="630"/>
                  </a:lnTo>
                  <a:lnTo>
                    <a:pt x="84" y="648"/>
                  </a:lnTo>
                  <a:lnTo>
                    <a:pt x="84" y="612"/>
                  </a:lnTo>
                  <a:lnTo>
                    <a:pt x="90" y="642"/>
                  </a:lnTo>
                  <a:lnTo>
                    <a:pt x="90" y="654"/>
                  </a:lnTo>
                  <a:lnTo>
                    <a:pt x="96" y="702"/>
                  </a:lnTo>
                  <a:lnTo>
                    <a:pt x="96" y="630"/>
                  </a:lnTo>
                  <a:lnTo>
                    <a:pt x="96" y="672"/>
                  </a:lnTo>
                  <a:lnTo>
                    <a:pt x="102" y="678"/>
                  </a:lnTo>
                  <a:lnTo>
                    <a:pt x="102" y="618"/>
                  </a:lnTo>
                  <a:lnTo>
                    <a:pt x="108" y="660"/>
                  </a:lnTo>
                  <a:lnTo>
                    <a:pt x="108" y="696"/>
                  </a:lnTo>
                  <a:lnTo>
                    <a:pt x="114" y="684"/>
                  </a:lnTo>
                  <a:lnTo>
                    <a:pt x="114" y="594"/>
                  </a:lnTo>
                  <a:lnTo>
                    <a:pt x="120" y="516"/>
                  </a:lnTo>
                  <a:lnTo>
                    <a:pt x="120" y="510"/>
                  </a:lnTo>
                  <a:lnTo>
                    <a:pt x="126" y="504"/>
                  </a:lnTo>
                  <a:lnTo>
                    <a:pt x="132" y="552"/>
                  </a:lnTo>
                  <a:lnTo>
                    <a:pt x="132" y="516"/>
                  </a:lnTo>
                  <a:lnTo>
                    <a:pt x="132" y="534"/>
                  </a:lnTo>
                  <a:lnTo>
                    <a:pt x="138" y="516"/>
                  </a:lnTo>
                  <a:lnTo>
                    <a:pt x="138" y="534"/>
                  </a:lnTo>
                  <a:lnTo>
                    <a:pt x="144" y="582"/>
                  </a:lnTo>
                  <a:lnTo>
                    <a:pt x="144" y="636"/>
                  </a:lnTo>
                  <a:lnTo>
                    <a:pt x="150" y="690"/>
                  </a:lnTo>
                  <a:lnTo>
                    <a:pt x="150" y="708"/>
                  </a:lnTo>
                  <a:lnTo>
                    <a:pt x="156" y="630"/>
                  </a:lnTo>
                  <a:lnTo>
                    <a:pt x="156" y="666"/>
                  </a:lnTo>
                  <a:lnTo>
                    <a:pt x="162" y="708"/>
                  </a:lnTo>
                  <a:lnTo>
                    <a:pt x="162" y="732"/>
                  </a:lnTo>
                  <a:lnTo>
                    <a:pt x="168" y="708"/>
                  </a:lnTo>
                  <a:lnTo>
                    <a:pt x="168" y="726"/>
                  </a:lnTo>
                  <a:lnTo>
                    <a:pt x="174" y="618"/>
                  </a:lnTo>
                  <a:lnTo>
                    <a:pt x="174" y="714"/>
                  </a:lnTo>
                  <a:lnTo>
                    <a:pt x="180" y="768"/>
                  </a:lnTo>
                  <a:lnTo>
                    <a:pt x="180" y="816"/>
                  </a:lnTo>
                  <a:lnTo>
                    <a:pt x="186" y="750"/>
                  </a:lnTo>
                  <a:lnTo>
                    <a:pt x="186" y="702"/>
                  </a:lnTo>
                  <a:lnTo>
                    <a:pt x="192" y="648"/>
                  </a:lnTo>
                  <a:lnTo>
                    <a:pt x="192" y="528"/>
                  </a:lnTo>
                  <a:lnTo>
                    <a:pt x="198" y="552"/>
                  </a:lnTo>
                  <a:lnTo>
                    <a:pt x="198" y="438"/>
                  </a:lnTo>
                  <a:lnTo>
                    <a:pt x="204" y="402"/>
                  </a:lnTo>
                  <a:lnTo>
                    <a:pt x="204" y="432"/>
                  </a:lnTo>
                  <a:lnTo>
                    <a:pt x="210" y="438"/>
                  </a:lnTo>
                  <a:lnTo>
                    <a:pt x="210" y="444"/>
                  </a:lnTo>
                  <a:lnTo>
                    <a:pt x="216" y="372"/>
                  </a:lnTo>
                  <a:lnTo>
                    <a:pt x="216" y="288"/>
                  </a:lnTo>
                  <a:lnTo>
                    <a:pt x="222" y="276"/>
                  </a:lnTo>
                  <a:lnTo>
                    <a:pt x="222" y="258"/>
                  </a:lnTo>
                  <a:lnTo>
                    <a:pt x="228" y="126"/>
                  </a:lnTo>
                  <a:lnTo>
                    <a:pt x="228" y="156"/>
                  </a:lnTo>
                  <a:lnTo>
                    <a:pt x="234" y="48"/>
                  </a:lnTo>
                  <a:lnTo>
                    <a:pt x="234" y="42"/>
                  </a:lnTo>
                  <a:lnTo>
                    <a:pt x="234" y="114"/>
                  </a:lnTo>
                  <a:lnTo>
                    <a:pt x="240" y="174"/>
                  </a:lnTo>
                  <a:lnTo>
                    <a:pt x="240" y="186"/>
                  </a:lnTo>
                  <a:lnTo>
                    <a:pt x="246" y="246"/>
                  </a:lnTo>
                  <a:lnTo>
                    <a:pt x="246" y="228"/>
                  </a:lnTo>
                  <a:lnTo>
                    <a:pt x="252" y="180"/>
                  </a:lnTo>
                  <a:lnTo>
                    <a:pt x="252" y="246"/>
                  </a:lnTo>
                  <a:lnTo>
                    <a:pt x="252" y="168"/>
                  </a:lnTo>
                  <a:lnTo>
                    <a:pt x="258" y="54"/>
                  </a:lnTo>
                  <a:lnTo>
                    <a:pt x="258" y="84"/>
                  </a:lnTo>
                  <a:lnTo>
                    <a:pt x="264" y="120"/>
                  </a:lnTo>
                  <a:lnTo>
                    <a:pt x="264" y="138"/>
                  </a:lnTo>
                  <a:lnTo>
                    <a:pt x="264" y="48"/>
                  </a:lnTo>
                  <a:lnTo>
                    <a:pt x="270" y="18"/>
                  </a:lnTo>
                  <a:lnTo>
                    <a:pt x="270" y="0"/>
                  </a:lnTo>
                  <a:lnTo>
                    <a:pt x="276" y="48"/>
                  </a:lnTo>
                  <a:lnTo>
                    <a:pt x="276" y="102"/>
                  </a:lnTo>
                  <a:lnTo>
                    <a:pt x="282" y="54"/>
                  </a:lnTo>
                  <a:lnTo>
                    <a:pt x="282" y="102"/>
                  </a:lnTo>
                  <a:lnTo>
                    <a:pt x="282" y="78"/>
                  </a:lnTo>
                  <a:lnTo>
                    <a:pt x="288" y="108"/>
                  </a:lnTo>
                  <a:lnTo>
                    <a:pt x="288" y="126"/>
                  </a:lnTo>
                  <a:lnTo>
                    <a:pt x="294" y="48"/>
                  </a:lnTo>
                  <a:lnTo>
                    <a:pt x="294" y="78"/>
                  </a:lnTo>
                  <a:lnTo>
                    <a:pt x="300" y="96"/>
                  </a:lnTo>
                  <a:lnTo>
                    <a:pt x="300" y="90"/>
                  </a:lnTo>
                  <a:lnTo>
                    <a:pt x="300" y="96"/>
                  </a:lnTo>
                  <a:lnTo>
                    <a:pt x="306" y="42"/>
                  </a:lnTo>
                  <a:lnTo>
                    <a:pt x="306" y="204"/>
                  </a:lnTo>
                  <a:lnTo>
                    <a:pt x="312" y="198"/>
                  </a:lnTo>
                  <a:lnTo>
                    <a:pt x="312" y="282"/>
                  </a:lnTo>
                  <a:lnTo>
                    <a:pt x="318" y="240"/>
                  </a:lnTo>
                  <a:lnTo>
                    <a:pt x="318" y="216"/>
                  </a:lnTo>
                  <a:lnTo>
                    <a:pt x="318" y="336"/>
                  </a:lnTo>
                  <a:lnTo>
                    <a:pt x="324" y="372"/>
                  </a:lnTo>
                  <a:lnTo>
                    <a:pt x="324" y="390"/>
                  </a:lnTo>
                  <a:lnTo>
                    <a:pt x="330" y="324"/>
                  </a:lnTo>
                  <a:lnTo>
                    <a:pt x="330" y="378"/>
                  </a:lnTo>
                  <a:lnTo>
                    <a:pt x="330" y="342"/>
                  </a:lnTo>
                  <a:lnTo>
                    <a:pt x="336" y="444"/>
                  </a:lnTo>
                  <a:lnTo>
                    <a:pt x="336" y="582"/>
                  </a:lnTo>
                  <a:lnTo>
                    <a:pt x="348" y="642"/>
                  </a:lnTo>
                  <a:lnTo>
                    <a:pt x="342" y="642"/>
                  </a:lnTo>
                  <a:lnTo>
                    <a:pt x="348" y="612"/>
                  </a:lnTo>
                  <a:lnTo>
                    <a:pt x="354" y="546"/>
                  </a:lnTo>
                  <a:lnTo>
                    <a:pt x="354" y="74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/>
            <p:cNvSpPr>
              <a:spLocks/>
            </p:cNvSpPr>
            <p:nvPr/>
          </p:nvSpPr>
          <p:spPr bwMode="auto">
            <a:xfrm>
              <a:off x="2695575" y="3067050"/>
              <a:ext cx="581025" cy="1895475"/>
            </a:xfrm>
            <a:custGeom>
              <a:avLst/>
              <a:gdLst>
                <a:gd name="T0" fmla="*/ 6 w 366"/>
                <a:gd name="T1" fmla="*/ 756 h 1194"/>
                <a:gd name="T2" fmla="*/ 18 w 366"/>
                <a:gd name="T3" fmla="*/ 990 h 1194"/>
                <a:gd name="T4" fmla="*/ 24 w 366"/>
                <a:gd name="T5" fmla="*/ 1194 h 1194"/>
                <a:gd name="T6" fmla="*/ 36 w 366"/>
                <a:gd name="T7" fmla="*/ 984 h 1194"/>
                <a:gd name="T8" fmla="*/ 42 w 366"/>
                <a:gd name="T9" fmla="*/ 1020 h 1194"/>
                <a:gd name="T10" fmla="*/ 54 w 366"/>
                <a:gd name="T11" fmla="*/ 906 h 1194"/>
                <a:gd name="T12" fmla="*/ 60 w 366"/>
                <a:gd name="T13" fmla="*/ 924 h 1194"/>
                <a:gd name="T14" fmla="*/ 72 w 366"/>
                <a:gd name="T15" fmla="*/ 714 h 1194"/>
                <a:gd name="T16" fmla="*/ 78 w 366"/>
                <a:gd name="T17" fmla="*/ 912 h 1194"/>
                <a:gd name="T18" fmla="*/ 90 w 366"/>
                <a:gd name="T19" fmla="*/ 738 h 1194"/>
                <a:gd name="T20" fmla="*/ 96 w 366"/>
                <a:gd name="T21" fmla="*/ 726 h 1194"/>
                <a:gd name="T22" fmla="*/ 108 w 366"/>
                <a:gd name="T23" fmla="*/ 840 h 1194"/>
                <a:gd name="T24" fmla="*/ 114 w 366"/>
                <a:gd name="T25" fmla="*/ 612 h 1194"/>
                <a:gd name="T26" fmla="*/ 126 w 366"/>
                <a:gd name="T27" fmla="*/ 444 h 1194"/>
                <a:gd name="T28" fmla="*/ 132 w 366"/>
                <a:gd name="T29" fmla="*/ 522 h 1194"/>
                <a:gd name="T30" fmla="*/ 144 w 366"/>
                <a:gd name="T31" fmla="*/ 414 h 1194"/>
                <a:gd name="T32" fmla="*/ 150 w 366"/>
                <a:gd name="T33" fmla="*/ 438 h 1194"/>
                <a:gd name="T34" fmla="*/ 156 w 366"/>
                <a:gd name="T35" fmla="*/ 600 h 1194"/>
                <a:gd name="T36" fmla="*/ 162 w 366"/>
                <a:gd name="T37" fmla="*/ 606 h 1194"/>
                <a:gd name="T38" fmla="*/ 174 w 366"/>
                <a:gd name="T39" fmla="*/ 798 h 1194"/>
                <a:gd name="T40" fmla="*/ 180 w 366"/>
                <a:gd name="T41" fmla="*/ 678 h 1194"/>
                <a:gd name="T42" fmla="*/ 192 w 366"/>
                <a:gd name="T43" fmla="*/ 726 h 1194"/>
                <a:gd name="T44" fmla="*/ 198 w 366"/>
                <a:gd name="T45" fmla="*/ 744 h 1194"/>
                <a:gd name="T46" fmla="*/ 210 w 366"/>
                <a:gd name="T47" fmla="*/ 762 h 1194"/>
                <a:gd name="T48" fmla="*/ 216 w 366"/>
                <a:gd name="T49" fmla="*/ 690 h 1194"/>
                <a:gd name="T50" fmla="*/ 222 w 366"/>
                <a:gd name="T51" fmla="*/ 492 h 1194"/>
                <a:gd name="T52" fmla="*/ 228 w 366"/>
                <a:gd name="T53" fmla="*/ 420 h 1194"/>
                <a:gd name="T54" fmla="*/ 240 w 366"/>
                <a:gd name="T55" fmla="*/ 258 h 1194"/>
                <a:gd name="T56" fmla="*/ 246 w 366"/>
                <a:gd name="T57" fmla="*/ 348 h 1194"/>
                <a:gd name="T58" fmla="*/ 258 w 366"/>
                <a:gd name="T59" fmla="*/ 330 h 1194"/>
                <a:gd name="T60" fmla="*/ 264 w 366"/>
                <a:gd name="T61" fmla="*/ 234 h 1194"/>
                <a:gd name="T62" fmla="*/ 276 w 366"/>
                <a:gd name="T63" fmla="*/ 210 h 1194"/>
                <a:gd name="T64" fmla="*/ 282 w 366"/>
                <a:gd name="T65" fmla="*/ 228 h 1194"/>
                <a:gd name="T66" fmla="*/ 294 w 366"/>
                <a:gd name="T67" fmla="*/ 300 h 1194"/>
                <a:gd name="T68" fmla="*/ 300 w 366"/>
                <a:gd name="T69" fmla="*/ 258 h 1194"/>
                <a:gd name="T70" fmla="*/ 306 w 366"/>
                <a:gd name="T71" fmla="*/ 198 h 1194"/>
                <a:gd name="T72" fmla="*/ 318 w 366"/>
                <a:gd name="T73" fmla="*/ 162 h 1194"/>
                <a:gd name="T74" fmla="*/ 324 w 366"/>
                <a:gd name="T75" fmla="*/ 198 h 1194"/>
                <a:gd name="T76" fmla="*/ 336 w 366"/>
                <a:gd name="T77" fmla="*/ 120 h 1194"/>
                <a:gd name="T78" fmla="*/ 342 w 366"/>
                <a:gd name="T79" fmla="*/ 186 h 1194"/>
                <a:gd name="T80" fmla="*/ 348 w 366"/>
                <a:gd name="T81" fmla="*/ 138 h 1194"/>
                <a:gd name="T82" fmla="*/ 360 w 366"/>
                <a:gd name="T83" fmla="*/ 132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6" h="1194">
                  <a:moveTo>
                    <a:pt x="0" y="744"/>
                  </a:moveTo>
                  <a:lnTo>
                    <a:pt x="6" y="768"/>
                  </a:lnTo>
                  <a:lnTo>
                    <a:pt x="6" y="756"/>
                  </a:lnTo>
                  <a:lnTo>
                    <a:pt x="12" y="828"/>
                  </a:lnTo>
                  <a:lnTo>
                    <a:pt x="12" y="1032"/>
                  </a:lnTo>
                  <a:lnTo>
                    <a:pt x="18" y="990"/>
                  </a:lnTo>
                  <a:lnTo>
                    <a:pt x="18" y="1038"/>
                  </a:lnTo>
                  <a:lnTo>
                    <a:pt x="24" y="1128"/>
                  </a:lnTo>
                  <a:lnTo>
                    <a:pt x="24" y="1194"/>
                  </a:lnTo>
                  <a:lnTo>
                    <a:pt x="30" y="1134"/>
                  </a:lnTo>
                  <a:lnTo>
                    <a:pt x="30" y="912"/>
                  </a:lnTo>
                  <a:lnTo>
                    <a:pt x="36" y="984"/>
                  </a:lnTo>
                  <a:lnTo>
                    <a:pt x="36" y="1020"/>
                  </a:lnTo>
                  <a:lnTo>
                    <a:pt x="42" y="1026"/>
                  </a:lnTo>
                  <a:lnTo>
                    <a:pt x="42" y="1020"/>
                  </a:lnTo>
                  <a:lnTo>
                    <a:pt x="48" y="966"/>
                  </a:lnTo>
                  <a:lnTo>
                    <a:pt x="48" y="900"/>
                  </a:lnTo>
                  <a:lnTo>
                    <a:pt x="54" y="906"/>
                  </a:lnTo>
                  <a:lnTo>
                    <a:pt x="54" y="894"/>
                  </a:lnTo>
                  <a:lnTo>
                    <a:pt x="60" y="852"/>
                  </a:lnTo>
                  <a:lnTo>
                    <a:pt x="60" y="924"/>
                  </a:lnTo>
                  <a:lnTo>
                    <a:pt x="66" y="798"/>
                  </a:lnTo>
                  <a:lnTo>
                    <a:pt x="66" y="804"/>
                  </a:lnTo>
                  <a:lnTo>
                    <a:pt x="72" y="714"/>
                  </a:lnTo>
                  <a:lnTo>
                    <a:pt x="72" y="792"/>
                  </a:lnTo>
                  <a:lnTo>
                    <a:pt x="78" y="822"/>
                  </a:lnTo>
                  <a:lnTo>
                    <a:pt x="78" y="912"/>
                  </a:lnTo>
                  <a:lnTo>
                    <a:pt x="84" y="816"/>
                  </a:lnTo>
                  <a:lnTo>
                    <a:pt x="84" y="786"/>
                  </a:lnTo>
                  <a:lnTo>
                    <a:pt x="90" y="738"/>
                  </a:lnTo>
                  <a:lnTo>
                    <a:pt x="90" y="714"/>
                  </a:lnTo>
                  <a:lnTo>
                    <a:pt x="96" y="660"/>
                  </a:lnTo>
                  <a:lnTo>
                    <a:pt x="96" y="726"/>
                  </a:lnTo>
                  <a:lnTo>
                    <a:pt x="102" y="732"/>
                  </a:lnTo>
                  <a:lnTo>
                    <a:pt x="102" y="792"/>
                  </a:lnTo>
                  <a:lnTo>
                    <a:pt x="108" y="840"/>
                  </a:lnTo>
                  <a:lnTo>
                    <a:pt x="108" y="768"/>
                  </a:lnTo>
                  <a:lnTo>
                    <a:pt x="114" y="696"/>
                  </a:lnTo>
                  <a:lnTo>
                    <a:pt x="114" y="612"/>
                  </a:lnTo>
                  <a:lnTo>
                    <a:pt x="120" y="534"/>
                  </a:lnTo>
                  <a:lnTo>
                    <a:pt x="120" y="432"/>
                  </a:lnTo>
                  <a:lnTo>
                    <a:pt x="126" y="444"/>
                  </a:lnTo>
                  <a:lnTo>
                    <a:pt x="126" y="516"/>
                  </a:lnTo>
                  <a:lnTo>
                    <a:pt x="132" y="528"/>
                  </a:lnTo>
                  <a:lnTo>
                    <a:pt x="132" y="522"/>
                  </a:lnTo>
                  <a:lnTo>
                    <a:pt x="138" y="486"/>
                  </a:lnTo>
                  <a:lnTo>
                    <a:pt x="138" y="432"/>
                  </a:lnTo>
                  <a:lnTo>
                    <a:pt x="144" y="414"/>
                  </a:lnTo>
                  <a:lnTo>
                    <a:pt x="144" y="408"/>
                  </a:lnTo>
                  <a:lnTo>
                    <a:pt x="144" y="462"/>
                  </a:lnTo>
                  <a:lnTo>
                    <a:pt x="150" y="438"/>
                  </a:lnTo>
                  <a:lnTo>
                    <a:pt x="150" y="492"/>
                  </a:lnTo>
                  <a:lnTo>
                    <a:pt x="156" y="582"/>
                  </a:lnTo>
                  <a:lnTo>
                    <a:pt x="156" y="600"/>
                  </a:lnTo>
                  <a:lnTo>
                    <a:pt x="162" y="642"/>
                  </a:lnTo>
                  <a:lnTo>
                    <a:pt x="162" y="690"/>
                  </a:lnTo>
                  <a:lnTo>
                    <a:pt x="162" y="606"/>
                  </a:lnTo>
                  <a:lnTo>
                    <a:pt x="168" y="666"/>
                  </a:lnTo>
                  <a:lnTo>
                    <a:pt x="168" y="690"/>
                  </a:lnTo>
                  <a:lnTo>
                    <a:pt x="174" y="798"/>
                  </a:lnTo>
                  <a:lnTo>
                    <a:pt x="174" y="816"/>
                  </a:lnTo>
                  <a:lnTo>
                    <a:pt x="180" y="780"/>
                  </a:lnTo>
                  <a:lnTo>
                    <a:pt x="180" y="678"/>
                  </a:lnTo>
                  <a:lnTo>
                    <a:pt x="186" y="606"/>
                  </a:lnTo>
                  <a:lnTo>
                    <a:pt x="186" y="672"/>
                  </a:lnTo>
                  <a:lnTo>
                    <a:pt x="192" y="726"/>
                  </a:lnTo>
                  <a:lnTo>
                    <a:pt x="192" y="660"/>
                  </a:lnTo>
                  <a:lnTo>
                    <a:pt x="198" y="624"/>
                  </a:lnTo>
                  <a:lnTo>
                    <a:pt x="198" y="744"/>
                  </a:lnTo>
                  <a:lnTo>
                    <a:pt x="204" y="726"/>
                  </a:lnTo>
                  <a:lnTo>
                    <a:pt x="204" y="810"/>
                  </a:lnTo>
                  <a:lnTo>
                    <a:pt x="210" y="762"/>
                  </a:lnTo>
                  <a:lnTo>
                    <a:pt x="210" y="768"/>
                  </a:lnTo>
                  <a:lnTo>
                    <a:pt x="210" y="750"/>
                  </a:lnTo>
                  <a:lnTo>
                    <a:pt x="216" y="690"/>
                  </a:lnTo>
                  <a:lnTo>
                    <a:pt x="216" y="678"/>
                  </a:lnTo>
                  <a:lnTo>
                    <a:pt x="222" y="504"/>
                  </a:lnTo>
                  <a:lnTo>
                    <a:pt x="222" y="492"/>
                  </a:lnTo>
                  <a:lnTo>
                    <a:pt x="228" y="414"/>
                  </a:lnTo>
                  <a:lnTo>
                    <a:pt x="228" y="378"/>
                  </a:lnTo>
                  <a:lnTo>
                    <a:pt x="228" y="420"/>
                  </a:lnTo>
                  <a:lnTo>
                    <a:pt x="234" y="378"/>
                  </a:lnTo>
                  <a:lnTo>
                    <a:pt x="234" y="414"/>
                  </a:lnTo>
                  <a:lnTo>
                    <a:pt x="240" y="258"/>
                  </a:lnTo>
                  <a:lnTo>
                    <a:pt x="240" y="234"/>
                  </a:lnTo>
                  <a:lnTo>
                    <a:pt x="246" y="264"/>
                  </a:lnTo>
                  <a:lnTo>
                    <a:pt x="246" y="348"/>
                  </a:lnTo>
                  <a:lnTo>
                    <a:pt x="252" y="396"/>
                  </a:lnTo>
                  <a:lnTo>
                    <a:pt x="252" y="366"/>
                  </a:lnTo>
                  <a:lnTo>
                    <a:pt x="258" y="330"/>
                  </a:lnTo>
                  <a:lnTo>
                    <a:pt x="258" y="360"/>
                  </a:lnTo>
                  <a:lnTo>
                    <a:pt x="264" y="372"/>
                  </a:lnTo>
                  <a:lnTo>
                    <a:pt x="264" y="234"/>
                  </a:lnTo>
                  <a:lnTo>
                    <a:pt x="270" y="234"/>
                  </a:lnTo>
                  <a:lnTo>
                    <a:pt x="270" y="180"/>
                  </a:lnTo>
                  <a:lnTo>
                    <a:pt x="276" y="210"/>
                  </a:lnTo>
                  <a:lnTo>
                    <a:pt x="276" y="246"/>
                  </a:lnTo>
                  <a:lnTo>
                    <a:pt x="282" y="216"/>
                  </a:lnTo>
                  <a:lnTo>
                    <a:pt x="282" y="228"/>
                  </a:lnTo>
                  <a:lnTo>
                    <a:pt x="288" y="288"/>
                  </a:lnTo>
                  <a:lnTo>
                    <a:pt x="288" y="384"/>
                  </a:lnTo>
                  <a:lnTo>
                    <a:pt x="294" y="300"/>
                  </a:lnTo>
                  <a:lnTo>
                    <a:pt x="294" y="330"/>
                  </a:lnTo>
                  <a:lnTo>
                    <a:pt x="294" y="270"/>
                  </a:lnTo>
                  <a:lnTo>
                    <a:pt x="300" y="258"/>
                  </a:lnTo>
                  <a:lnTo>
                    <a:pt x="300" y="264"/>
                  </a:lnTo>
                  <a:lnTo>
                    <a:pt x="306" y="282"/>
                  </a:lnTo>
                  <a:lnTo>
                    <a:pt x="306" y="198"/>
                  </a:lnTo>
                  <a:lnTo>
                    <a:pt x="312" y="198"/>
                  </a:lnTo>
                  <a:lnTo>
                    <a:pt x="312" y="102"/>
                  </a:lnTo>
                  <a:lnTo>
                    <a:pt x="318" y="162"/>
                  </a:lnTo>
                  <a:lnTo>
                    <a:pt x="318" y="144"/>
                  </a:lnTo>
                  <a:lnTo>
                    <a:pt x="324" y="144"/>
                  </a:lnTo>
                  <a:lnTo>
                    <a:pt x="324" y="198"/>
                  </a:lnTo>
                  <a:lnTo>
                    <a:pt x="330" y="258"/>
                  </a:lnTo>
                  <a:lnTo>
                    <a:pt x="330" y="126"/>
                  </a:lnTo>
                  <a:lnTo>
                    <a:pt x="336" y="120"/>
                  </a:lnTo>
                  <a:lnTo>
                    <a:pt x="336" y="42"/>
                  </a:lnTo>
                  <a:lnTo>
                    <a:pt x="342" y="108"/>
                  </a:lnTo>
                  <a:lnTo>
                    <a:pt x="342" y="186"/>
                  </a:lnTo>
                  <a:lnTo>
                    <a:pt x="348" y="120"/>
                  </a:lnTo>
                  <a:lnTo>
                    <a:pt x="348" y="96"/>
                  </a:lnTo>
                  <a:lnTo>
                    <a:pt x="348" y="138"/>
                  </a:lnTo>
                  <a:lnTo>
                    <a:pt x="354" y="132"/>
                  </a:lnTo>
                  <a:lnTo>
                    <a:pt x="354" y="174"/>
                  </a:lnTo>
                  <a:lnTo>
                    <a:pt x="360" y="132"/>
                  </a:lnTo>
                  <a:lnTo>
                    <a:pt x="360" y="24"/>
                  </a:lnTo>
                  <a:lnTo>
                    <a:pt x="36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/>
            <p:cNvSpPr>
              <a:spLocks/>
            </p:cNvSpPr>
            <p:nvPr/>
          </p:nvSpPr>
          <p:spPr bwMode="auto">
            <a:xfrm>
              <a:off x="3276600" y="2295525"/>
              <a:ext cx="571500" cy="1133475"/>
            </a:xfrm>
            <a:custGeom>
              <a:avLst/>
              <a:gdLst>
                <a:gd name="T0" fmla="*/ 6 w 360"/>
                <a:gd name="T1" fmla="*/ 360 h 714"/>
                <a:gd name="T2" fmla="*/ 12 w 360"/>
                <a:gd name="T3" fmla="*/ 318 h 714"/>
                <a:gd name="T4" fmla="*/ 24 w 360"/>
                <a:gd name="T5" fmla="*/ 336 h 714"/>
                <a:gd name="T6" fmla="*/ 30 w 360"/>
                <a:gd name="T7" fmla="*/ 318 h 714"/>
                <a:gd name="T8" fmla="*/ 42 w 360"/>
                <a:gd name="T9" fmla="*/ 372 h 714"/>
                <a:gd name="T10" fmla="*/ 48 w 360"/>
                <a:gd name="T11" fmla="*/ 408 h 714"/>
                <a:gd name="T12" fmla="*/ 60 w 360"/>
                <a:gd name="T13" fmla="*/ 480 h 714"/>
                <a:gd name="T14" fmla="*/ 66 w 360"/>
                <a:gd name="T15" fmla="*/ 570 h 714"/>
                <a:gd name="T16" fmla="*/ 78 w 360"/>
                <a:gd name="T17" fmla="*/ 474 h 714"/>
                <a:gd name="T18" fmla="*/ 84 w 360"/>
                <a:gd name="T19" fmla="*/ 516 h 714"/>
                <a:gd name="T20" fmla="*/ 96 w 360"/>
                <a:gd name="T21" fmla="*/ 522 h 714"/>
                <a:gd name="T22" fmla="*/ 102 w 360"/>
                <a:gd name="T23" fmla="*/ 576 h 714"/>
                <a:gd name="T24" fmla="*/ 108 w 360"/>
                <a:gd name="T25" fmla="*/ 564 h 714"/>
                <a:gd name="T26" fmla="*/ 120 w 360"/>
                <a:gd name="T27" fmla="*/ 696 h 714"/>
                <a:gd name="T28" fmla="*/ 126 w 360"/>
                <a:gd name="T29" fmla="*/ 570 h 714"/>
                <a:gd name="T30" fmla="*/ 132 w 360"/>
                <a:gd name="T31" fmla="*/ 648 h 714"/>
                <a:gd name="T32" fmla="*/ 144 w 360"/>
                <a:gd name="T33" fmla="*/ 570 h 714"/>
                <a:gd name="T34" fmla="*/ 150 w 360"/>
                <a:gd name="T35" fmla="*/ 516 h 714"/>
                <a:gd name="T36" fmla="*/ 156 w 360"/>
                <a:gd name="T37" fmla="*/ 426 h 714"/>
                <a:gd name="T38" fmla="*/ 162 w 360"/>
                <a:gd name="T39" fmla="*/ 390 h 714"/>
                <a:gd name="T40" fmla="*/ 174 w 360"/>
                <a:gd name="T41" fmla="*/ 258 h 714"/>
                <a:gd name="T42" fmla="*/ 180 w 360"/>
                <a:gd name="T43" fmla="*/ 228 h 714"/>
                <a:gd name="T44" fmla="*/ 186 w 360"/>
                <a:gd name="T45" fmla="*/ 342 h 714"/>
                <a:gd name="T46" fmla="*/ 198 w 360"/>
                <a:gd name="T47" fmla="*/ 360 h 714"/>
                <a:gd name="T48" fmla="*/ 204 w 360"/>
                <a:gd name="T49" fmla="*/ 354 h 714"/>
                <a:gd name="T50" fmla="*/ 216 w 360"/>
                <a:gd name="T51" fmla="*/ 306 h 714"/>
                <a:gd name="T52" fmla="*/ 222 w 360"/>
                <a:gd name="T53" fmla="*/ 222 h 714"/>
                <a:gd name="T54" fmla="*/ 234 w 360"/>
                <a:gd name="T55" fmla="*/ 336 h 714"/>
                <a:gd name="T56" fmla="*/ 246 w 360"/>
                <a:gd name="T57" fmla="*/ 282 h 714"/>
                <a:gd name="T58" fmla="*/ 252 w 360"/>
                <a:gd name="T59" fmla="*/ 354 h 714"/>
                <a:gd name="T60" fmla="*/ 258 w 360"/>
                <a:gd name="T61" fmla="*/ 342 h 714"/>
                <a:gd name="T62" fmla="*/ 264 w 360"/>
                <a:gd name="T63" fmla="*/ 246 h 714"/>
                <a:gd name="T64" fmla="*/ 276 w 360"/>
                <a:gd name="T65" fmla="*/ 150 h 714"/>
                <a:gd name="T66" fmla="*/ 282 w 360"/>
                <a:gd name="T67" fmla="*/ 96 h 714"/>
                <a:gd name="T68" fmla="*/ 294 w 360"/>
                <a:gd name="T69" fmla="*/ 96 h 714"/>
                <a:gd name="T70" fmla="*/ 300 w 360"/>
                <a:gd name="T71" fmla="*/ 114 h 714"/>
                <a:gd name="T72" fmla="*/ 312 w 360"/>
                <a:gd name="T73" fmla="*/ 12 h 714"/>
                <a:gd name="T74" fmla="*/ 318 w 360"/>
                <a:gd name="T75" fmla="*/ 6 h 714"/>
                <a:gd name="T76" fmla="*/ 324 w 360"/>
                <a:gd name="T77" fmla="*/ 144 h 714"/>
                <a:gd name="T78" fmla="*/ 336 w 360"/>
                <a:gd name="T79" fmla="*/ 114 h 714"/>
                <a:gd name="T80" fmla="*/ 342 w 360"/>
                <a:gd name="T81" fmla="*/ 72 h 714"/>
                <a:gd name="T82" fmla="*/ 354 w 360"/>
                <a:gd name="T83" fmla="*/ 17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0" h="714">
                  <a:moveTo>
                    <a:pt x="0" y="486"/>
                  </a:moveTo>
                  <a:lnTo>
                    <a:pt x="0" y="396"/>
                  </a:lnTo>
                  <a:lnTo>
                    <a:pt x="6" y="360"/>
                  </a:lnTo>
                  <a:lnTo>
                    <a:pt x="6" y="390"/>
                  </a:lnTo>
                  <a:lnTo>
                    <a:pt x="12" y="336"/>
                  </a:lnTo>
                  <a:lnTo>
                    <a:pt x="12" y="318"/>
                  </a:lnTo>
                  <a:lnTo>
                    <a:pt x="18" y="408"/>
                  </a:lnTo>
                  <a:lnTo>
                    <a:pt x="18" y="324"/>
                  </a:lnTo>
                  <a:lnTo>
                    <a:pt x="24" y="336"/>
                  </a:lnTo>
                  <a:lnTo>
                    <a:pt x="24" y="396"/>
                  </a:lnTo>
                  <a:lnTo>
                    <a:pt x="30" y="360"/>
                  </a:lnTo>
                  <a:lnTo>
                    <a:pt x="30" y="318"/>
                  </a:lnTo>
                  <a:lnTo>
                    <a:pt x="30" y="324"/>
                  </a:lnTo>
                  <a:lnTo>
                    <a:pt x="36" y="402"/>
                  </a:lnTo>
                  <a:lnTo>
                    <a:pt x="42" y="372"/>
                  </a:lnTo>
                  <a:lnTo>
                    <a:pt x="42" y="384"/>
                  </a:lnTo>
                  <a:lnTo>
                    <a:pt x="48" y="414"/>
                  </a:lnTo>
                  <a:lnTo>
                    <a:pt x="48" y="408"/>
                  </a:lnTo>
                  <a:lnTo>
                    <a:pt x="54" y="390"/>
                  </a:lnTo>
                  <a:lnTo>
                    <a:pt x="54" y="462"/>
                  </a:lnTo>
                  <a:lnTo>
                    <a:pt x="60" y="480"/>
                  </a:lnTo>
                  <a:lnTo>
                    <a:pt x="60" y="498"/>
                  </a:lnTo>
                  <a:lnTo>
                    <a:pt x="66" y="462"/>
                  </a:lnTo>
                  <a:lnTo>
                    <a:pt x="66" y="570"/>
                  </a:lnTo>
                  <a:lnTo>
                    <a:pt x="72" y="582"/>
                  </a:lnTo>
                  <a:lnTo>
                    <a:pt x="72" y="588"/>
                  </a:lnTo>
                  <a:lnTo>
                    <a:pt x="78" y="474"/>
                  </a:lnTo>
                  <a:lnTo>
                    <a:pt x="78" y="564"/>
                  </a:lnTo>
                  <a:lnTo>
                    <a:pt x="84" y="474"/>
                  </a:lnTo>
                  <a:lnTo>
                    <a:pt x="84" y="516"/>
                  </a:lnTo>
                  <a:lnTo>
                    <a:pt x="90" y="504"/>
                  </a:lnTo>
                  <a:lnTo>
                    <a:pt x="90" y="498"/>
                  </a:lnTo>
                  <a:lnTo>
                    <a:pt x="96" y="522"/>
                  </a:lnTo>
                  <a:lnTo>
                    <a:pt x="96" y="516"/>
                  </a:lnTo>
                  <a:lnTo>
                    <a:pt x="96" y="558"/>
                  </a:lnTo>
                  <a:lnTo>
                    <a:pt x="102" y="576"/>
                  </a:lnTo>
                  <a:lnTo>
                    <a:pt x="102" y="504"/>
                  </a:lnTo>
                  <a:lnTo>
                    <a:pt x="108" y="534"/>
                  </a:lnTo>
                  <a:lnTo>
                    <a:pt x="108" y="564"/>
                  </a:lnTo>
                  <a:lnTo>
                    <a:pt x="114" y="552"/>
                  </a:lnTo>
                  <a:lnTo>
                    <a:pt x="114" y="618"/>
                  </a:lnTo>
                  <a:lnTo>
                    <a:pt x="120" y="696"/>
                  </a:lnTo>
                  <a:lnTo>
                    <a:pt x="120" y="714"/>
                  </a:lnTo>
                  <a:lnTo>
                    <a:pt x="126" y="600"/>
                  </a:lnTo>
                  <a:lnTo>
                    <a:pt x="126" y="570"/>
                  </a:lnTo>
                  <a:lnTo>
                    <a:pt x="132" y="558"/>
                  </a:lnTo>
                  <a:lnTo>
                    <a:pt x="132" y="666"/>
                  </a:lnTo>
                  <a:lnTo>
                    <a:pt x="132" y="648"/>
                  </a:lnTo>
                  <a:lnTo>
                    <a:pt x="138" y="612"/>
                  </a:lnTo>
                  <a:lnTo>
                    <a:pt x="138" y="624"/>
                  </a:lnTo>
                  <a:lnTo>
                    <a:pt x="144" y="570"/>
                  </a:lnTo>
                  <a:lnTo>
                    <a:pt x="144" y="618"/>
                  </a:lnTo>
                  <a:lnTo>
                    <a:pt x="144" y="576"/>
                  </a:lnTo>
                  <a:lnTo>
                    <a:pt x="150" y="516"/>
                  </a:lnTo>
                  <a:lnTo>
                    <a:pt x="150" y="534"/>
                  </a:lnTo>
                  <a:lnTo>
                    <a:pt x="156" y="534"/>
                  </a:lnTo>
                  <a:lnTo>
                    <a:pt x="156" y="426"/>
                  </a:lnTo>
                  <a:lnTo>
                    <a:pt x="162" y="438"/>
                  </a:lnTo>
                  <a:lnTo>
                    <a:pt x="162" y="372"/>
                  </a:lnTo>
                  <a:lnTo>
                    <a:pt x="162" y="390"/>
                  </a:lnTo>
                  <a:lnTo>
                    <a:pt x="168" y="270"/>
                  </a:lnTo>
                  <a:lnTo>
                    <a:pt x="168" y="312"/>
                  </a:lnTo>
                  <a:lnTo>
                    <a:pt x="174" y="258"/>
                  </a:lnTo>
                  <a:lnTo>
                    <a:pt x="174" y="240"/>
                  </a:lnTo>
                  <a:lnTo>
                    <a:pt x="180" y="252"/>
                  </a:lnTo>
                  <a:lnTo>
                    <a:pt x="180" y="228"/>
                  </a:lnTo>
                  <a:lnTo>
                    <a:pt x="180" y="276"/>
                  </a:lnTo>
                  <a:lnTo>
                    <a:pt x="186" y="330"/>
                  </a:lnTo>
                  <a:lnTo>
                    <a:pt x="186" y="342"/>
                  </a:lnTo>
                  <a:lnTo>
                    <a:pt x="192" y="330"/>
                  </a:lnTo>
                  <a:lnTo>
                    <a:pt x="192" y="414"/>
                  </a:lnTo>
                  <a:lnTo>
                    <a:pt x="198" y="360"/>
                  </a:lnTo>
                  <a:lnTo>
                    <a:pt x="198" y="264"/>
                  </a:lnTo>
                  <a:lnTo>
                    <a:pt x="204" y="294"/>
                  </a:lnTo>
                  <a:lnTo>
                    <a:pt x="204" y="354"/>
                  </a:lnTo>
                  <a:lnTo>
                    <a:pt x="210" y="336"/>
                  </a:lnTo>
                  <a:lnTo>
                    <a:pt x="210" y="312"/>
                  </a:lnTo>
                  <a:lnTo>
                    <a:pt x="216" y="306"/>
                  </a:lnTo>
                  <a:lnTo>
                    <a:pt x="216" y="264"/>
                  </a:lnTo>
                  <a:lnTo>
                    <a:pt x="222" y="252"/>
                  </a:lnTo>
                  <a:lnTo>
                    <a:pt x="222" y="222"/>
                  </a:lnTo>
                  <a:lnTo>
                    <a:pt x="228" y="198"/>
                  </a:lnTo>
                  <a:lnTo>
                    <a:pt x="228" y="288"/>
                  </a:lnTo>
                  <a:lnTo>
                    <a:pt x="234" y="336"/>
                  </a:lnTo>
                  <a:lnTo>
                    <a:pt x="240" y="240"/>
                  </a:lnTo>
                  <a:lnTo>
                    <a:pt x="240" y="324"/>
                  </a:lnTo>
                  <a:lnTo>
                    <a:pt x="246" y="282"/>
                  </a:lnTo>
                  <a:lnTo>
                    <a:pt x="246" y="324"/>
                  </a:lnTo>
                  <a:lnTo>
                    <a:pt x="246" y="318"/>
                  </a:lnTo>
                  <a:lnTo>
                    <a:pt x="252" y="354"/>
                  </a:lnTo>
                  <a:lnTo>
                    <a:pt x="252" y="342"/>
                  </a:lnTo>
                  <a:lnTo>
                    <a:pt x="258" y="372"/>
                  </a:lnTo>
                  <a:lnTo>
                    <a:pt x="258" y="342"/>
                  </a:lnTo>
                  <a:lnTo>
                    <a:pt x="264" y="282"/>
                  </a:lnTo>
                  <a:lnTo>
                    <a:pt x="264" y="216"/>
                  </a:lnTo>
                  <a:lnTo>
                    <a:pt x="264" y="246"/>
                  </a:lnTo>
                  <a:lnTo>
                    <a:pt x="270" y="240"/>
                  </a:lnTo>
                  <a:lnTo>
                    <a:pt x="270" y="216"/>
                  </a:lnTo>
                  <a:lnTo>
                    <a:pt x="276" y="150"/>
                  </a:lnTo>
                  <a:lnTo>
                    <a:pt x="276" y="96"/>
                  </a:lnTo>
                  <a:lnTo>
                    <a:pt x="282" y="144"/>
                  </a:lnTo>
                  <a:lnTo>
                    <a:pt x="282" y="96"/>
                  </a:lnTo>
                  <a:lnTo>
                    <a:pt x="288" y="42"/>
                  </a:lnTo>
                  <a:lnTo>
                    <a:pt x="288" y="90"/>
                  </a:lnTo>
                  <a:lnTo>
                    <a:pt x="294" y="96"/>
                  </a:lnTo>
                  <a:lnTo>
                    <a:pt x="294" y="234"/>
                  </a:lnTo>
                  <a:lnTo>
                    <a:pt x="300" y="168"/>
                  </a:lnTo>
                  <a:lnTo>
                    <a:pt x="300" y="114"/>
                  </a:lnTo>
                  <a:lnTo>
                    <a:pt x="306" y="120"/>
                  </a:lnTo>
                  <a:lnTo>
                    <a:pt x="306" y="84"/>
                  </a:lnTo>
                  <a:lnTo>
                    <a:pt x="312" y="12"/>
                  </a:lnTo>
                  <a:lnTo>
                    <a:pt x="312" y="36"/>
                  </a:lnTo>
                  <a:lnTo>
                    <a:pt x="312" y="0"/>
                  </a:lnTo>
                  <a:lnTo>
                    <a:pt x="318" y="6"/>
                  </a:lnTo>
                  <a:lnTo>
                    <a:pt x="318" y="30"/>
                  </a:lnTo>
                  <a:lnTo>
                    <a:pt x="324" y="48"/>
                  </a:lnTo>
                  <a:lnTo>
                    <a:pt x="324" y="144"/>
                  </a:lnTo>
                  <a:lnTo>
                    <a:pt x="330" y="192"/>
                  </a:lnTo>
                  <a:lnTo>
                    <a:pt x="330" y="96"/>
                  </a:lnTo>
                  <a:lnTo>
                    <a:pt x="336" y="114"/>
                  </a:lnTo>
                  <a:lnTo>
                    <a:pt x="336" y="96"/>
                  </a:lnTo>
                  <a:lnTo>
                    <a:pt x="342" y="60"/>
                  </a:lnTo>
                  <a:lnTo>
                    <a:pt x="342" y="72"/>
                  </a:lnTo>
                  <a:lnTo>
                    <a:pt x="348" y="30"/>
                  </a:lnTo>
                  <a:lnTo>
                    <a:pt x="348" y="138"/>
                  </a:lnTo>
                  <a:lnTo>
                    <a:pt x="354" y="174"/>
                  </a:lnTo>
                  <a:lnTo>
                    <a:pt x="354" y="198"/>
                  </a:lnTo>
                  <a:lnTo>
                    <a:pt x="360" y="15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9"/>
            <p:cNvSpPr>
              <a:spLocks/>
            </p:cNvSpPr>
            <p:nvPr/>
          </p:nvSpPr>
          <p:spPr bwMode="auto">
            <a:xfrm>
              <a:off x="3848100" y="2257425"/>
              <a:ext cx="542925" cy="1438275"/>
            </a:xfrm>
            <a:custGeom>
              <a:avLst/>
              <a:gdLst>
                <a:gd name="T0" fmla="*/ 6 w 342"/>
                <a:gd name="T1" fmla="*/ 84 h 906"/>
                <a:gd name="T2" fmla="*/ 12 w 342"/>
                <a:gd name="T3" fmla="*/ 18 h 906"/>
                <a:gd name="T4" fmla="*/ 18 w 342"/>
                <a:gd name="T5" fmla="*/ 258 h 906"/>
                <a:gd name="T6" fmla="*/ 30 w 342"/>
                <a:gd name="T7" fmla="*/ 258 h 906"/>
                <a:gd name="T8" fmla="*/ 36 w 342"/>
                <a:gd name="T9" fmla="*/ 276 h 906"/>
                <a:gd name="T10" fmla="*/ 42 w 342"/>
                <a:gd name="T11" fmla="*/ 324 h 906"/>
                <a:gd name="T12" fmla="*/ 54 w 342"/>
                <a:gd name="T13" fmla="*/ 108 h 906"/>
                <a:gd name="T14" fmla="*/ 60 w 342"/>
                <a:gd name="T15" fmla="*/ 144 h 906"/>
                <a:gd name="T16" fmla="*/ 66 w 342"/>
                <a:gd name="T17" fmla="*/ 126 h 906"/>
                <a:gd name="T18" fmla="*/ 72 w 342"/>
                <a:gd name="T19" fmla="*/ 186 h 906"/>
                <a:gd name="T20" fmla="*/ 84 w 342"/>
                <a:gd name="T21" fmla="*/ 204 h 906"/>
                <a:gd name="T22" fmla="*/ 90 w 342"/>
                <a:gd name="T23" fmla="*/ 258 h 906"/>
                <a:gd name="T24" fmla="*/ 96 w 342"/>
                <a:gd name="T25" fmla="*/ 192 h 906"/>
                <a:gd name="T26" fmla="*/ 102 w 342"/>
                <a:gd name="T27" fmla="*/ 138 h 906"/>
                <a:gd name="T28" fmla="*/ 114 w 342"/>
                <a:gd name="T29" fmla="*/ 174 h 906"/>
                <a:gd name="T30" fmla="*/ 120 w 342"/>
                <a:gd name="T31" fmla="*/ 312 h 906"/>
                <a:gd name="T32" fmla="*/ 132 w 342"/>
                <a:gd name="T33" fmla="*/ 300 h 906"/>
                <a:gd name="T34" fmla="*/ 138 w 342"/>
                <a:gd name="T35" fmla="*/ 282 h 906"/>
                <a:gd name="T36" fmla="*/ 144 w 342"/>
                <a:gd name="T37" fmla="*/ 330 h 906"/>
                <a:gd name="T38" fmla="*/ 156 w 342"/>
                <a:gd name="T39" fmla="*/ 198 h 906"/>
                <a:gd name="T40" fmla="*/ 162 w 342"/>
                <a:gd name="T41" fmla="*/ 144 h 906"/>
                <a:gd name="T42" fmla="*/ 168 w 342"/>
                <a:gd name="T43" fmla="*/ 366 h 906"/>
                <a:gd name="T44" fmla="*/ 180 w 342"/>
                <a:gd name="T45" fmla="*/ 312 h 906"/>
                <a:gd name="T46" fmla="*/ 186 w 342"/>
                <a:gd name="T47" fmla="*/ 384 h 906"/>
                <a:gd name="T48" fmla="*/ 198 w 342"/>
                <a:gd name="T49" fmla="*/ 354 h 906"/>
                <a:gd name="T50" fmla="*/ 204 w 342"/>
                <a:gd name="T51" fmla="*/ 330 h 906"/>
                <a:gd name="T52" fmla="*/ 216 w 342"/>
                <a:gd name="T53" fmla="*/ 252 h 906"/>
                <a:gd name="T54" fmla="*/ 222 w 342"/>
                <a:gd name="T55" fmla="*/ 108 h 906"/>
                <a:gd name="T56" fmla="*/ 234 w 342"/>
                <a:gd name="T57" fmla="*/ 0 h 906"/>
                <a:gd name="T58" fmla="*/ 240 w 342"/>
                <a:gd name="T59" fmla="*/ 24 h 906"/>
                <a:gd name="T60" fmla="*/ 246 w 342"/>
                <a:gd name="T61" fmla="*/ 132 h 906"/>
                <a:gd name="T62" fmla="*/ 258 w 342"/>
                <a:gd name="T63" fmla="*/ 234 h 906"/>
                <a:gd name="T64" fmla="*/ 264 w 342"/>
                <a:gd name="T65" fmla="*/ 402 h 906"/>
                <a:gd name="T66" fmla="*/ 276 w 342"/>
                <a:gd name="T67" fmla="*/ 390 h 906"/>
                <a:gd name="T68" fmla="*/ 282 w 342"/>
                <a:gd name="T69" fmla="*/ 342 h 906"/>
                <a:gd name="T70" fmla="*/ 288 w 342"/>
                <a:gd name="T71" fmla="*/ 402 h 906"/>
                <a:gd name="T72" fmla="*/ 300 w 342"/>
                <a:gd name="T73" fmla="*/ 468 h 906"/>
                <a:gd name="T74" fmla="*/ 306 w 342"/>
                <a:gd name="T75" fmla="*/ 648 h 906"/>
                <a:gd name="T76" fmla="*/ 318 w 342"/>
                <a:gd name="T77" fmla="*/ 690 h 906"/>
                <a:gd name="T78" fmla="*/ 324 w 342"/>
                <a:gd name="T79" fmla="*/ 732 h 906"/>
                <a:gd name="T80" fmla="*/ 330 w 342"/>
                <a:gd name="T81" fmla="*/ 810 h 906"/>
                <a:gd name="T82" fmla="*/ 336 w 342"/>
                <a:gd name="T83" fmla="*/ 792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42" h="906">
                  <a:moveTo>
                    <a:pt x="0" y="180"/>
                  </a:moveTo>
                  <a:lnTo>
                    <a:pt x="0" y="138"/>
                  </a:lnTo>
                  <a:lnTo>
                    <a:pt x="6" y="84"/>
                  </a:lnTo>
                  <a:lnTo>
                    <a:pt x="6" y="24"/>
                  </a:lnTo>
                  <a:lnTo>
                    <a:pt x="6" y="42"/>
                  </a:lnTo>
                  <a:lnTo>
                    <a:pt x="12" y="18"/>
                  </a:lnTo>
                  <a:lnTo>
                    <a:pt x="12" y="60"/>
                  </a:lnTo>
                  <a:lnTo>
                    <a:pt x="18" y="90"/>
                  </a:lnTo>
                  <a:lnTo>
                    <a:pt x="18" y="258"/>
                  </a:lnTo>
                  <a:lnTo>
                    <a:pt x="24" y="336"/>
                  </a:lnTo>
                  <a:lnTo>
                    <a:pt x="24" y="288"/>
                  </a:lnTo>
                  <a:lnTo>
                    <a:pt x="30" y="258"/>
                  </a:lnTo>
                  <a:lnTo>
                    <a:pt x="30" y="336"/>
                  </a:lnTo>
                  <a:lnTo>
                    <a:pt x="36" y="342"/>
                  </a:lnTo>
                  <a:lnTo>
                    <a:pt x="36" y="276"/>
                  </a:lnTo>
                  <a:lnTo>
                    <a:pt x="36" y="300"/>
                  </a:lnTo>
                  <a:lnTo>
                    <a:pt x="42" y="384"/>
                  </a:lnTo>
                  <a:lnTo>
                    <a:pt x="42" y="324"/>
                  </a:lnTo>
                  <a:lnTo>
                    <a:pt x="48" y="348"/>
                  </a:lnTo>
                  <a:lnTo>
                    <a:pt x="48" y="186"/>
                  </a:lnTo>
                  <a:lnTo>
                    <a:pt x="54" y="108"/>
                  </a:lnTo>
                  <a:lnTo>
                    <a:pt x="54" y="96"/>
                  </a:lnTo>
                  <a:lnTo>
                    <a:pt x="54" y="114"/>
                  </a:lnTo>
                  <a:lnTo>
                    <a:pt x="60" y="144"/>
                  </a:lnTo>
                  <a:lnTo>
                    <a:pt x="60" y="126"/>
                  </a:lnTo>
                  <a:lnTo>
                    <a:pt x="66" y="198"/>
                  </a:lnTo>
                  <a:lnTo>
                    <a:pt x="66" y="126"/>
                  </a:lnTo>
                  <a:lnTo>
                    <a:pt x="72" y="162"/>
                  </a:lnTo>
                  <a:lnTo>
                    <a:pt x="72" y="210"/>
                  </a:lnTo>
                  <a:lnTo>
                    <a:pt x="72" y="186"/>
                  </a:lnTo>
                  <a:lnTo>
                    <a:pt x="78" y="204"/>
                  </a:lnTo>
                  <a:lnTo>
                    <a:pt x="78" y="264"/>
                  </a:lnTo>
                  <a:lnTo>
                    <a:pt x="84" y="204"/>
                  </a:lnTo>
                  <a:lnTo>
                    <a:pt x="84" y="210"/>
                  </a:lnTo>
                  <a:lnTo>
                    <a:pt x="90" y="204"/>
                  </a:lnTo>
                  <a:lnTo>
                    <a:pt x="90" y="258"/>
                  </a:lnTo>
                  <a:lnTo>
                    <a:pt x="90" y="216"/>
                  </a:lnTo>
                  <a:lnTo>
                    <a:pt x="96" y="204"/>
                  </a:lnTo>
                  <a:lnTo>
                    <a:pt x="96" y="192"/>
                  </a:lnTo>
                  <a:lnTo>
                    <a:pt x="102" y="114"/>
                  </a:lnTo>
                  <a:lnTo>
                    <a:pt x="102" y="174"/>
                  </a:lnTo>
                  <a:lnTo>
                    <a:pt x="102" y="138"/>
                  </a:lnTo>
                  <a:lnTo>
                    <a:pt x="108" y="174"/>
                  </a:lnTo>
                  <a:lnTo>
                    <a:pt x="108" y="114"/>
                  </a:lnTo>
                  <a:lnTo>
                    <a:pt x="114" y="174"/>
                  </a:lnTo>
                  <a:lnTo>
                    <a:pt x="114" y="180"/>
                  </a:lnTo>
                  <a:lnTo>
                    <a:pt x="120" y="246"/>
                  </a:lnTo>
                  <a:lnTo>
                    <a:pt x="120" y="312"/>
                  </a:lnTo>
                  <a:lnTo>
                    <a:pt x="126" y="258"/>
                  </a:lnTo>
                  <a:lnTo>
                    <a:pt x="126" y="270"/>
                  </a:lnTo>
                  <a:lnTo>
                    <a:pt x="132" y="300"/>
                  </a:lnTo>
                  <a:lnTo>
                    <a:pt x="132" y="240"/>
                  </a:lnTo>
                  <a:lnTo>
                    <a:pt x="138" y="294"/>
                  </a:lnTo>
                  <a:lnTo>
                    <a:pt x="138" y="282"/>
                  </a:lnTo>
                  <a:lnTo>
                    <a:pt x="138" y="330"/>
                  </a:lnTo>
                  <a:lnTo>
                    <a:pt x="144" y="342"/>
                  </a:lnTo>
                  <a:lnTo>
                    <a:pt x="144" y="330"/>
                  </a:lnTo>
                  <a:lnTo>
                    <a:pt x="150" y="282"/>
                  </a:lnTo>
                  <a:lnTo>
                    <a:pt x="150" y="228"/>
                  </a:lnTo>
                  <a:lnTo>
                    <a:pt x="156" y="198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62" y="144"/>
                  </a:lnTo>
                  <a:lnTo>
                    <a:pt x="162" y="216"/>
                  </a:lnTo>
                  <a:lnTo>
                    <a:pt x="168" y="204"/>
                  </a:lnTo>
                  <a:lnTo>
                    <a:pt x="168" y="366"/>
                  </a:lnTo>
                  <a:lnTo>
                    <a:pt x="174" y="348"/>
                  </a:lnTo>
                  <a:lnTo>
                    <a:pt x="174" y="336"/>
                  </a:lnTo>
                  <a:lnTo>
                    <a:pt x="180" y="312"/>
                  </a:lnTo>
                  <a:lnTo>
                    <a:pt x="180" y="390"/>
                  </a:lnTo>
                  <a:lnTo>
                    <a:pt x="186" y="354"/>
                  </a:lnTo>
                  <a:lnTo>
                    <a:pt x="186" y="384"/>
                  </a:lnTo>
                  <a:lnTo>
                    <a:pt x="192" y="372"/>
                  </a:lnTo>
                  <a:lnTo>
                    <a:pt x="192" y="300"/>
                  </a:lnTo>
                  <a:lnTo>
                    <a:pt x="198" y="354"/>
                  </a:lnTo>
                  <a:lnTo>
                    <a:pt x="198" y="420"/>
                  </a:lnTo>
                  <a:lnTo>
                    <a:pt x="204" y="438"/>
                  </a:lnTo>
                  <a:lnTo>
                    <a:pt x="204" y="330"/>
                  </a:lnTo>
                  <a:lnTo>
                    <a:pt x="210" y="288"/>
                  </a:lnTo>
                  <a:lnTo>
                    <a:pt x="210" y="258"/>
                  </a:lnTo>
                  <a:lnTo>
                    <a:pt x="216" y="252"/>
                  </a:lnTo>
                  <a:lnTo>
                    <a:pt x="216" y="228"/>
                  </a:lnTo>
                  <a:lnTo>
                    <a:pt x="222" y="228"/>
                  </a:lnTo>
                  <a:lnTo>
                    <a:pt x="222" y="108"/>
                  </a:lnTo>
                  <a:lnTo>
                    <a:pt x="228" y="72"/>
                  </a:lnTo>
                  <a:lnTo>
                    <a:pt x="228" y="18"/>
                  </a:lnTo>
                  <a:lnTo>
                    <a:pt x="234" y="0"/>
                  </a:lnTo>
                  <a:lnTo>
                    <a:pt x="234" y="42"/>
                  </a:lnTo>
                  <a:lnTo>
                    <a:pt x="240" y="48"/>
                  </a:lnTo>
                  <a:lnTo>
                    <a:pt x="240" y="24"/>
                  </a:lnTo>
                  <a:lnTo>
                    <a:pt x="240" y="36"/>
                  </a:lnTo>
                  <a:lnTo>
                    <a:pt x="246" y="126"/>
                  </a:lnTo>
                  <a:lnTo>
                    <a:pt x="246" y="132"/>
                  </a:lnTo>
                  <a:lnTo>
                    <a:pt x="252" y="216"/>
                  </a:lnTo>
                  <a:lnTo>
                    <a:pt x="252" y="288"/>
                  </a:lnTo>
                  <a:lnTo>
                    <a:pt x="258" y="234"/>
                  </a:lnTo>
                  <a:lnTo>
                    <a:pt x="258" y="270"/>
                  </a:lnTo>
                  <a:lnTo>
                    <a:pt x="264" y="330"/>
                  </a:lnTo>
                  <a:lnTo>
                    <a:pt x="264" y="402"/>
                  </a:lnTo>
                  <a:lnTo>
                    <a:pt x="270" y="318"/>
                  </a:lnTo>
                  <a:lnTo>
                    <a:pt x="270" y="390"/>
                  </a:lnTo>
                  <a:lnTo>
                    <a:pt x="276" y="390"/>
                  </a:lnTo>
                  <a:lnTo>
                    <a:pt x="276" y="426"/>
                  </a:lnTo>
                  <a:lnTo>
                    <a:pt x="282" y="432"/>
                  </a:lnTo>
                  <a:lnTo>
                    <a:pt x="282" y="342"/>
                  </a:lnTo>
                  <a:lnTo>
                    <a:pt x="288" y="348"/>
                  </a:lnTo>
                  <a:lnTo>
                    <a:pt x="288" y="444"/>
                  </a:lnTo>
                  <a:lnTo>
                    <a:pt x="288" y="402"/>
                  </a:lnTo>
                  <a:lnTo>
                    <a:pt x="294" y="504"/>
                  </a:lnTo>
                  <a:lnTo>
                    <a:pt x="294" y="480"/>
                  </a:lnTo>
                  <a:lnTo>
                    <a:pt x="300" y="468"/>
                  </a:lnTo>
                  <a:lnTo>
                    <a:pt x="300" y="462"/>
                  </a:lnTo>
                  <a:lnTo>
                    <a:pt x="306" y="450"/>
                  </a:lnTo>
                  <a:lnTo>
                    <a:pt x="306" y="648"/>
                  </a:lnTo>
                  <a:lnTo>
                    <a:pt x="312" y="606"/>
                  </a:lnTo>
                  <a:lnTo>
                    <a:pt x="312" y="630"/>
                  </a:lnTo>
                  <a:lnTo>
                    <a:pt x="318" y="690"/>
                  </a:lnTo>
                  <a:lnTo>
                    <a:pt x="318" y="678"/>
                  </a:lnTo>
                  <a:lnTo>
                    <a:pt x="318" y="738"/>
                  </a:lnTo>
                  <a:lnTo>
                    <a:pt x="324" y="732"/>
                  </a:lnTo>
                  <a:lnTo>
                    <a:pt x="324" y="750"/>
                  </a:lnTo>
                  <a:lnTo>
                    <a:pt x="330" y="762"/>
                  </a:lnTo>
                  <a:lnTo>
                    <a:pt x="330" y="810"/>
                  </a:lnTo>
                  <a:lnTo>
                    <a:pt x="336" y="804"/>
                  </a:lnTo>
                  <a:lnTo>
                    <a:pt x="336" y="780"/>
                  </a:lnTo>
                  <a:lnTo>
                    <a:pt x="336" y="792"/>
                  </a:lnTo>
                  <a:lnTo>
                    <a:pt x="342" y="810"/>
                  </a:lnTo>
                  <a:lnTo>
                    <a:pt x="342" y="90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0"/>
            <p:cNvSpPr>
              <a:spLocks/>
            </p:cNvSpPr>
            <p:nvPr/>
          </p:nvSpPr>
          <p:spPr bwMode="auto">
            <a:xfrm>
              <a:off x="4391025" y="2562225"/>
              <a:ext cx="209550" cy="1285875"/>
            </a:xfrm>
            <a:custGeom>
              <a:avLst/>
              <a:gdLst>
                <a:gd name="T0" fmla="*/ 0 w 132"/>
                <a:gd name="T1" fmla="*/ 714 h 810"/>
                <a:gd name="T2" fmla="*/ 6 w 132"/>
                <a:gd name="T3" fmla="*/ 732 h 810"/>
                <a:gd name="T4" fmla="*/ 6 w 132"/>
                <a:gd name="T5" fmla="*/ 756 h 810"/>
                <a:gd name="T6" fmla="*/ 12 w 132"/>
                <a:gd name="T7" fmla="*/ 810 h 810"/>
                <a:gd name="T8" fmla="*/ 12 w 132"/>
                <a:gd name="T9" fmla="*/ 624 h 810"/>
                <a:gd name="T10" fmla="*/ 18 w 132"/>
                <a:gd name="T11" fmla="*/ 612 h 810"/>
                <a:gd name="T12" fmla="*/ 18 w 132"/>
                <a:gd name="T13" fmla="*/ 636 h 810"/>
                <a:gd name="T14" fmla="*/ 24 w 132"/>
                <a:gd name="T15" fmla="*/ 642 h 810"/>
                <a:gd name="T16" fmla="*/ 24 w 132"/>
                <a:gd name="T17" fmla="*/ 558 h 810"/>
                <a:gd name="T18" fmla="*/ 30 w 132"/>
                <a:gd name="T19" fmla="*/ 642 h 810"/>
                <a:gd name="T20" fmla="*/ 30 w 132"/>
                <a:gd name="T21" fmla="*/ 576 h 810"/>
                <a:gd name="T22" fmla="*/ 36 w 132"/>
                <a:gd name="T23" fmla="*/ 564 h 810"/>
                <a:gd name="T24" fmla="*/ 36 w 132"/>
                <a:gd name="T25" fmla="*/ 492 h 810"/>
                <a:gd name="T26" fmla="*/ 42 w 132"/>
                <a:gd name="T27" fmla="*/ 450 h 810"/>
                <a:gd name="T28" fmla="*/ 42 w 132"/>
                <a:gd name="T29" fmla="*/ 498 h 810"/>
                <a:gd name="T30" fmla="*/ 48 w 132"/>
                <a:gd name="T31" fmla="*/ 486 h 810"/>
                <a:gd name="T32" fmla="*/ 48 w 132"/>
                <a:gd name="T33" fmla="*/ 576 h 810"/>
                <a:gd name="T34" fmla="*/ 54 w 132"/>
                <a:gd name="T35" fmla="*/ 606 h 810"/>
                <a:gd name="T36" fmla="*/ 54 w 132"/>
                <a:gd name="T37" fmla="*/ 576 h 810"/>
                <a:gd name="T38" fmla="*/ 60 w 132"/>
                <a:gd name="T39" fmla="*/ 558 h 810"/>
                <a:gd name="T40" fmla="*/ 60 w 132"/>
                <a:gd name="T41" fmla="*/ 534 h 810"/>
                <a:gd name="T42" fmla="*/ 60 w 132"/>
                <a:gd name="T43" fmla="*/ 540 h 810"/>
                <a:gd name="T44" fmla="*/ 66 w 132"/>
                <a:gd name="T45" fmla="*/ 480 h 810"/>
                <a:gd name="T46" fmla="*/ 66 w 132"/>
                <a:gd name="T47" fmla="*/ 456 h 810"/>
                <a:gd name="T48" fmla="*/ 72 w 132"/>
                <a:gd name="T49" fmla="*/ 396 h 810"/>
                <a:gd name="T50" fmla="*/ 72 w 132"/>
                <a:gd name="T51" fmla="*/ 294 h 810"/>
                <a:gd name="T52" fmla="*/ 78 w 132"/>
                <a:gd name="T53" fmla="*/ 240 h 810"/>
                <a:gd name="T54" fmla="*/ 78 w 132"/>
                <a:gd name="T55" fmla="*/ 378 h 810"/>
                <a:gd name="T56" fmla="*/ 84 w 132"/>
                <a:gd name="T57" fmla="*/ 408 h 810"/>
                <a:gd name="T58" fmla="*/ 84 w 132"/>
                <a:gd name="T59" fmla="*/ 378 h 810"/>
                <a:gd name="T60" fmla="*/ 90 w 132"/>
                <a:gd name="T61" fmla="*/ 336 h 810"/>
                <a:gd name="T62" fmla="*/ 90 w 132"/>
                <a:gd name="T63" fmla="*/ 330 h 810"/>
                <a:gd name="T64" fmla="*/ 96 w 132"/>
                <a:gd name="T65" fmla="*/ 300 h 810"/>
                <a:gd name="T66" fmla="*/ 96 w 132"/>
                <a:gd name="T67" fmla="*/ 288 h 810"/>
                <a:gd name="T68" fmla="*/ 102 w 132"/>
                <a:gd name="T69" fmla="*/ 348 h 810"/>
                <a:gd name="T70" fmla="*/ 102 w 132"/>
                <a:gd name="T71" fmla="*/ 264 h 810"/>
                <a:gd name="T72" fmla="*/ 108 w 132"/>
                <a:gd name="T73" fmla="*/ 228 h 810"/>
                <a:gd name="T74" fmla="*/ 108 w 132"/>
                <a:gd name="T75" fmla="*/ 186 h 810"/>
                <a:gd name="T76" fmla="*/ 114 w 132"/>
                <a:gd name="T77" fmla="*/ 246 h 810"/>
                <a:gd name="T78" fmla="*/ 114 w 132"/>
                <a:gd name="T79" fmla="*/ 144 h 810"/>
                <a:gd name="T80" fmla="*/ 120 w 132"/>
                <a:gd name="T81" fmla="*/ 114 h 810"/>
                <a:gd name="T82" fmla="*/ 120 w 132"/>
                <a:gd name="T83" fmla="*/ 102 h 810"/>
                <a:gd name="T84" fmla="*/ 126 w 132"/>
                <a:gd name="T85" fmla="*/ 72 h 810"/>
                <a:gd name="T86" fmla="*/ 126 w 132"/>
                <a:gd name="T87" fmla="*/ 30 h 810"/>
                <a:gd name="T88" fmla="*/ 132 w 132"/>
                <a:gd name="T8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2" h="810">
                  <a:moveTo>
                    <a:pt x="0" y="714"/>
                  </a:moveTo>
                  <a:lnTo>
                    <a:pt x="6" y="732"/>
                  </a:lnTo>
                  <a:lnTo>
                    <a:pt x="6" y="756"/>
                  </a:lnTo>
                  <a:lnTo>
                    <a:pt x="12" y="810"/>
                  </a:lnTo>
                  <a:lnTo>
                    <a:pt x="12" y="624"/>
                  </a:lnTo>
                  <a:lnTo>
                    <a:pt x="18" y="612"/>
                  </a:lnTo>
                  <a:lnTo>
                    <a:pt x="18" y="636"/>
                  </a:lnTo>
                  <a:lnTo>
                    <a:pt x="24" y="642"/>
                  </a:lnTo>
                  <a:lnTo>
                    <a:pt x="24" y="558"/>
                  </a:lnTo>
                  <a:lnTo>
                    <a:pt x="30" y="642"/>
                  </a:lnTo>
                  <a:lnTo>
                    <a:pt x="30" y="576"/>
                  </a:lnTo>
                  <a:lnTo>
                    <a:pt x="36" y="564"/>
                  </a:lnTo>
                  <a:lnTo>
                    <a:pt x="36" y="492"/>
                  </a:lnTo>
                  <a:lnTo>
                    <a:pt x="42" y="450"/>
                  </a:lnTo>
                  <a:lnTo>
                    <a:pt x="42" y="498"/>
                  </a:lnTo>
                  <a:lnTo>
                    <a:pt x="48" y="486"/>
                  </a:lnTo>
                  <a:lnTo>
                    <a:pt x="48" y="576"/>
                  </a:lnTo>
                  <a:lnTo>
                    <a:pt x="54" y="606"/>
                  </a:lnTo>
                  <a:lnTo>
                    <a:pt x="54" y="576"/>
                  </a:lnTo>
                  <a:lnTo>
                    <a:pt x="60" y="558"/>
                  </a:lnTo>
                  <a:lnTo>
                    <a:pt x="60" y="534"/>
                  </a:lnTo>
                  <a:lnTo>
                    <a:pt x="60" y="540"/>
                  </a:lnTo>
                  <a:lnTo>
                    <a:pt x="66" y="480"/>
                  </a:lnTo>
                  <a:lnTo>
                    <a:pt x="66" y="456"/>
                  </a:lnTo>
                  <a:lnTo>
                    <a:pt x="72" y="396"/>
                  </a:lnTo>
                  <a:lnTo>
                    <a:pt x="72" y="294"/>
                  </a:lnTo>
                  <a:lnTo>
                    <a:pt x="78" y="240"/>
                  </a:lnTo>
                  <a:lnTo>
                    <a:pt x="78" y="378"/>
                  </a:lnTo>
                  <a:lnTo>
                    <a:pt x="84" y="408"/>
                  </a:lnTo>
                  <a:lnTo>
                    <a:pt x="84" y="378"/>
                  </a:lnTo>
                  <a:lnTo>
                    <a:pt x="90" y="336"/>
                  </a:lnTo>
                  <a:lnTo>
                    <a:pt x="90" y="330"/>
                  </a:lnTo>
                  <a:lnTo>
                    <a:pt x="96" y="300"/>
                  </a:lnTo>
                  <a:lnTo>
                    <a:pt x="96" y="288"/>
                  </a:lnTo>
                  <a:lnTo>
                    <a:pt x="102" y="348"/>
                  </a:lnTo>
                  <a:lnTo>
                    <a:pt x="102" y="264"/>
                  </a:lnTo>
                  <a:lnTo>
                    <a:pt x="108" y="228"/>
                  </a:lnTo>
                  <a:lnTo>
                    <a:pt x="108" y="186"/>
                  </a:lnTo>
                  <a:lnTo>
                    <a:pt x="114" y="246"/>
                  </a:lnTo>
                  <a:lnTo>
                    <a:pt x="114" y="14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126" y="72"/>
                  </a:lnTo>
                  <a:lnTo>
                    <a:pt x="126" y="30"/>
                  </a:lnTo>
                  <a:lnTo>
                    <a:pt x="132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6" name="Group 88"/>
          <p:cNvGrpSpPr/>
          <p:nvPr/>
        </p:nvGrpSpPr>
        <p:grpSpPr>
          <a:xfrm>
            <a:off x="3581400" y="1752600"/>
            <a:ext cx="1524000" cy="826532"/>
            <a:chOff x="4419600" y="1828800"/>
            <a:chExt cx="1524000" cy="826532"/>
          </a:xfrm>
        </p:grpSpPr>
        <p:grpSp>
          <p:nvGrpSpPr>
            <p:cNvPr id="85" name="Group 84"/>
            <p:cNvGrpSpPr/>
            <p:nvPr/>
          </p:nvGrpSpPr>
          <p:grpSpPr>
            <a:xfrm>
              <a:off x="4419600" y="1828800"/>
              <a:ext cx="1524000" cy="826532"/>
              <a:chOff x="4419600" y="1828800"/>
              <a:chExt cx="1524000" cy="826532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4419600" y="1828800"/>
                <a:ext cx="76200" cy="7620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495800" y="19812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572000" y="2057400"/>
                <a:ext cx="76200" cy="5334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648200" y="2209800"/>
                <a:ext cx="76200" cy="3810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724400" y="2133600"/>
                <a:ext cx="76200" cy="457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800600" y="2286000"/>
                <a:ext cx="76200" cy="3048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876800" y="2362200"/>
                <a:ext cx="76200" cy="2286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5715000" y="2438400"/>
                <a:ext cx="76200" cy="1524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791200" y="2514600"/>
                <a:ext cx="76200" cy="76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867400" y="2514600"/>
                <a:ext cx="76200" cy="7620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5105400" y="228600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……</a:t>
                </a:r>
                <a:endParaRPr lang="en-US" b="1" dirty="0"/>
              </a:p>
            </p:txBody>
          </p:sp>
        </p:grpSp>
        <p:cxnSp>
          <p:nvCxnSpPr>
            <p:cNvPr id="87" name="Straight Connector 86"/>
            <p:cNvCxnSpPr>
              <a:stCxn id="73" idx="2"/>
              <a:endCxn id="83" idx="2"/>
            </p:cNvCxnSpPr>
            <p:nvPr/>
          </p:nvCxnSpPr>
          <p:spPr>
            <a:xfrm rot="16200000" flipH="1">
              <a:off x="5181600" y="1866900"/>
              <a:ext cx="0" cy="1447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93"/>
          <p:cNvGrpSpPr/>
          <p:nvPr/>
        </p:nvGrpSpPr>
        <p:grpSpPr>
          <a:xfrm>
            <a:off x="685800" y="3200400"/>
            <a:ext cx="1905001" cy="685800"/>
            <a:chOff x="2317833" y="6600825"/>
            <a:chExt cx="5454567" cy="1628775"/>
          </a:xfrm>
        </p:grpSpPr>
        <p:sp>
          <p:nvSpPr>
            <p:cNvPr id="95" name="Rectangle 465"/>
            <p:cNvSpPr>
              <a:spLocks noChangeArrowheads="1"/>
            </p:cNvSpPr>
            <p:nvPr/>
          </p:nvSpPr>
          <p:spPr bwMode="auto">
            <a:xfrm>
              <a:off x="2543175" y="6677025"/>
              <a:ext cx="5153025" cy="13525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466"/>
            <p:cNvSpPr>
              <a:spLocks noChangeShapeType="1"/>
            </p:cNvSpPr>
            <p:nvPr/>
          </p:nvSpPr>
          <p:spPr bwMode="auto">
            <a:xfrm>
              <a:off x="2543175" y="667702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467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468"/>
            <p:cNvSpPr>
              <a:spLocks noChangeShapeType="1"/>
            </p:cNvSpPr>
            <p:nvPr/>
          </p:nvSpPr>
          <p:spPr bwMode="auto">
            <a:xfrm flipV="1">
              <a:off x="7696200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469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470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471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472"/>
            <p:cNvSpPr>
              <a:spLocks noChangeShapeType="1"/>
            </p:cNvSpPr>
            <p:nvPr/>
          </p:nvSpPr>
          <p:spPr bwMode="auto">
            <a:xfrm flipV="1">
              <a:off x="25431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473"/>
            <p:cNvSpPr>
              <a:spLocks noChangeShapeType="1"/>
            </p:cNvSpPr>
            <p:nvPr/>
          </p:nvSpPr>
          <p:spPr bwMode="auto">
            <a:xfrm>
              <a:off x="25431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474"/>
            <p:cNvSpPr>
              <a:spLocks noChangeArrowheads="1"/>
            </p:cNvSpPr>
            <p:nvPr/>
          </p:nvSpPr>
          <p:spPr bwMode="auto">
            <a:xfrm>
              <a:off x="2514600" y="8058150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Line 475"/>
            <p:cNvSpPr>
              <a:spLocks noChangeShapeType="1"/>
            </p:cNvSpPr>
            <p:nvPr/>
          </p:nvSpPr>
          <p:spPr bwMode="auto">
            <a:xfrm flipV="1">
              <a:off x="30384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476"/>
            <p:cNvSpPr>
              <a:spLocks noChangeShapeType="1"/>
            </p:cNvSpPr>
            <p:nvPr/>
          </p:nvSpPr>
          <p:spPr bwMode="auto">
            <a:xfrm>
              <a:off x="30384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478"/>
            <p:cNvSpPr>
              <a:spLocks noChangeShapeType="1"/>
            </p:cNvSpPr>
            <p:nvPr/>
          </p:nvSpPr>
          <p:spPr bwMode="auto">
            <a:xfrm flipV="1">
              <a:off x="354330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479"/>
            <p:cNvSpPr>
              <a:spLocks noChangeShapeType="1"/>
            </p:cNvSpPr>
            <p:nvPr/>
          </p:nvSpPr>
          <p:spPr bwMode="auto">
            <a:xfrm>
              <a:off x="354330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480"/>
            <p:cNvSpPr>
              <a:spLocks noChangeArrowheads="1"/>
            </p:cNvSpPr>
            <p:nvPr/>
          </p:nvSpPr>
          <p:spPr bwMode="auto">
            <a:xfrm>
              <a:off x="3448050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Line 481"/>
            <p:cNvSpPr>
              <a:spLocks noChangeShapeType="1"/>
            </p:cNvSpPr>
            <p:nvPr/>
          </p:nvSpPr>
          <p:spPr bwMode="auto">
            <a:xfrm flipV="1">
              <a:off x="404812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482"/>
            <p:cNvSpPr>
              <a:spLocks noChangeShapeType="1"/>
            </p:cNvSpPr>
            <p:nvPr/>
          </p:nvSpPr>
          <p:spPr bwMode="auto">
            <a:xfrm>
              <a:off x="404812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484"/>
            <p:cNvSpPr>
              <a:spLocks noChangeShapeType="1"/>
            </p:cNvSpPr>
            <p:nvPr/>
          </p:nvSpPr>
          <p:spPr bwMode="auto">
            <a:xfrm flipV="1">
              <a:off x="455295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485"/>
            <p:cNvSpPr>
              <a:spLocks noChangeShapeType="1"/>
            </p:cNvSpPr>
            <p:nvPr/>
          </p:nvSpPr>
          <p:spPr bwMode="auto">
            <a:xfrm>
              <a:off x="455295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486"/>
            <p:cNvSpPr>
              <a:spLocks noChangeArrowheads="1"/>
            </p:cNvSpPr>
            <p:nvPr/>
          </p:nvSpPr>
          <p:spPr bwMode="auto">
            <a:xfrm>
              <a:off x="4457700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Line 487"/>
            <p:cNvSpPr>
              <a:spLocks noChangeShapeType="1"/>
            </p:cNvSpPr>
            <p:nvPr/>
          </p:nvSpPr>
          <p:spPr bwMode="auto">
            <a:xfrm flipV="1">
              <a:off x="50577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488"/>
            <p:cNvSpPr>
              <a:spLocks noChangeShapeType="1"/>
            </p:cNvSpPr>
            <p:nvPr/>
          </p:nvSpPr>
          <p:spPr bwMode="auto">
            <a:xfrm>
              <a:off x="50577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490"/>
            <p:cNvSpPr>
              <a:spLocks noChangeShapeType="1"/>
            </p:cNvSpPr>
            <p:nvPr/>
          </p:nvSpPr>
          <p:spPr bwMode="auto">
            <a:xfrm flipV="1">
              <a:off x="55530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491"/>
            <p:cNvSpPr>
              <a:spLocks noChangeShapeType="1"/>
            </p:cNvSpPr>
            <p:nvPr/>
          </p:nvSpPr>
          <p:spPr bwMode="auto">
            <a:xfrm>
              <a:off x="55530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492"/>
            <p:cNvSpPr>
              <a:spLocks noChangeArrowheads="1"/>
            </p:cNvSpPr>
            <p:nvPr/>
          </p:nvSpPr>
          <p:spPr bwMode="auto">
            <a:xfrm>
              <a:off x="5457825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493"/>
            <p:cNvSpPr>
              <a:spLocks noChangeShapeType="1"/>
            </p:cNvSpPr>
            <p:nvPr/>
          </p:nvSpPr>
          <p:spPr bwMode="auto">
            <a:xfrm flipV="1">
              <a:off x="605790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494"/>
            <p:cNvSpPr>
              <a:spLocks noChangeShapeType="1"/>
            </p:cNvSpPr>
            <p:nvPr/>
          </p:nvSpPr>
          <p:spPr bwMode="auto">
            <a:xfrm>
              <a:off x="605790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496"/>
            <p:cNvSpPr>
              <a:spLocks noChangeShapeType="1"/>
            </p:cNvSpPr>
            <p:nvPr/>
          </p:nvSpPr>
          <p:spPr bwMode="auto">
            <a:xfrm flipV="1">
              <a:off x="656272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97"/>
            <p:cNvSpPr>
              <a:spLocks noChangeShapeType="1"/>
            </p:cNvSpPr>
            <p:nvPr/>
          </p:nvSpPr>
          <p:spPr bwMode="auto">
            <a:xfrm>
              <a:off x="656272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98"/>
            <p:cNvSpPr>
              <a:spLocks noChangeArrowheads="1"/>
            </p:cNvSpPr>
            <p:nvPr/>
          </p:nvSpPr>
          <p:spPr bwMode="auto">
            <a:xfrm>
              <a:off x="6467475" y="805815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800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Line 499"/>
            <p:cNvSpPr>
              <a:spLocks noChangeShapeType="1"/>
            </p:cNvSpPr>
            <p:nvPr/>
          </p:nvSpPr>
          <p:spPr bwMode="auto">
            <a:xfrm flipV="1">
              <a:off x="7067550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500"/>
            <p:cNvSpPr>
              <a:spLocks noChangeShapeType="1"/>
            </p:cNvSpPr>
            <p:nvPr/>
          </p:nvSpPr>
          <p:spPr bwMode="auto">
            <a:xfrm>
              <a:off x="7067550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502"/>
            <p:cNvSpPr>
              <a:spLocks noChangeShapeType="1"/>
            </p:cNvSpPr>
            <p:nvPr/>
          </p:nvSpPr>
          <p:spPr bwMode="auto">
            <a:xfrm flipV="1">
              <a:off x="7572375" y="79724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503"/>
            <p:cNvSpPr>
              <a:spLocks noChangeShapeType="1"/>
            </p:cNvSpPr>
            <p:nvPr/>
          </p:nvSpPr>
          <p:spPr bwMode="auto">
            <a:xfrm>
              <a:off x="7572375" y="66770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504"/>
            <p:cNvSpPr>
              <a:spLocks noChangeArrowheads="1"/>
            </p:cNvSpPr>
            <p:nvPr/>
          </p:nvSpPr>
          <p:spPr bwMode="auto">
            <a:xfrm>
              <a:off x="7439025" y="80581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Line 505"/>
            <p:cNvSpPr>
              <a:spLocks noChangeShapeType="1"/>
            </p:cNvSpPr>
            <p:nvPr/>
          </p:nvSpPr>
          <p:spPr bwMode="auto">
            <a:xfrm>
              <a:off x="2543175" y="80295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506"/>
            <p:cNvSpPr>
              <a:spLocks noChangeShapeType="1"/>
            </p:cNvSpPr>
            <p:nvPr/>
          </p:nvSpPr>
          <p:spPr bwMode="auto">
            <a:xfrm flipH="1">
              <a:off x="7639050" y="8029575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507"/>
            <p:cNvSpPr>
              <a:spLocks noChangeArrowheads="1"/>
            </p:cNvSpPr>
            <p:nvPr/>
          </p:nvSpPr>
          <p:spPr bwMode="auto">
            <a:xfrm>
              <a:off x="2317833" y="7953375"/>
              <a:ext cx="171450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Line 508"/>
            <p:cNvSpPr>
              <a:spLocks noChangeShapeType="1"/>
            </p:cNvSpPr>
            <p:nvPr/>
          </p:nvSpPr>
          <p:spPr bwMode="auto">
            <a:xfrm>
              <a:off x="2543175" y="768667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509"/>
            <p:cNvSpPr>
              <a:spLocks noChangeShapeType="1"/>
            </p:cNvSpPr>
            <p:nvPr/>
          </p:nvSpPr>
          <p:spPr bwMode="auto">
            <a:xfrm flipH="1">
              <a:off x="7639050" y="7686675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510"/>
            <p:cNvSpPr>
              <a:spLocks noChangeArrowheads="1"/>
            </p:cNvSpPr>
            <p:nvPr/>
          </p:nvSpPr>
          <p:spPr bwMode="auto">
            <a:xfrm>
              <a:off x="2317833" y="7610475"/>
              <a:ext cx="171450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Line 511"/>
            <p:cNvSpPr>
              <a:spLocks noChangeShapeType="1"/>
            </p:cNvSpPr>
            <p:nvPr/>
          </p:nvSpPr>
          <p:spPr bwMode="auto">
            <a:xfrm>
              <a:off x="2543175" y="73533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512"/>
            <p:cNvSpPr>
              <a:spLocks noChangeShapeType="1"/>
            </p:cNvSpPr>
            <p:nvPr/>
          </p:nvSpPr>
          <p:spPr bwMode="auto">
            <a:xfrm flipH="1">
              <a:off x="7639050" y="7353300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513"/>
            <p:cNvSpPr>
              <a:spLocks noChangeArrowheads="1"/>
            </p:cNvSpPr>
            <p:nvPr/>
          </p:nvSpPr>
          <p:spPr bwMode="auto">
            <a:xfrm>
              <a:off x="2355933" y="7277100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Line 514"/>
            <p:cNvSpPr>
              <a:spLocks noChangeShapeType="1"/>
            </p:cNvSpPr>
            <p:nvPr/>
          </p:nvSpPr>
          <p:spPr bwMode="auto">
            <a:xfrm>
              <a:off x="2543175" y="701040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515"/>
            <p:cNvSpPr>
              <a:spLocks noChangeShapeType="1"/>
            </p:cNvSpPr>
            <p:nvPr/>
          </p:nvSpPr>
          <p:spPr bwMode="auto">
            <a:xfrm flipH="1">
              <a:off x="7639050" y="7010400"/>
              <a:ext cx="5715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516"/>
            <p:cNvSpPr>
              <a:spLocks noChangeArrowheads="1"/>
            </p:cNvSpPr>
            <p:nvPr/>
          </p:nvSpPr>
          <p:spPr bwMode="auto">
            <a:xfrm>
              <a:off x="2355933" y="6934200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Line 517"/>
            <p:cNvSpPr>
              <a:spLocks noChangeShapeType="1"/>
            </p:cNvSpPr>
            <p:nvPr/>
          </p:nvSpPr>
          <p:spPr bwMode="auto">
            <a:xfrm>
              <a:off x="2543175" y="6677025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519"/>
            <p:cNvSpPr>
              <a:spLocks noChangeArrowheads="1"/>
            </p:cNvSpPr>
            <p:nvPr/>
          </p:nvSpPr>
          <p:spPr bwMode="auto">
            <a:xfrm>
              <a:off x="2355933" y="6600825"/>
              <a:ext cx="123824" cy="17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Line 520"/>
            <p:cNvSpPr>
              <a:spLocks noChangeShapeType="1"/>
            </p:cNvSpPr>
            <p:nvPr/>
          </p:nvSpPr>
          <p:spPr bwMode="auto">
            <a:xfrm>
              <a:off x="2543175" y="667702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521"/>
            <p:cNvSpPr>
              <a:spLocks noChangeShapeType="1"/>
            </p:cNvSpPr>
            <p:nvPr/>
          </p:nvSpPr>
          <p:spPr bwMode="auto">
            <a:xfrm>
              <a:off x="2543175" y="8029575"/>
              <a:ext cx="51530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523"/>
            <p:cNvSpPr>
              <a:spLocks noChangeShapeType="1"/>
            </p:cNvSpPr>
            <p:nvPr/>
          </p:nvSpPr>
          <p:spPr bwMode="auto">
            <a:xfrm flipV="1">
              <a:off x="2543175" y="6677025"/>
              <a:ext cx="1588" cy="13525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24"/>
            <p:cNvSpPr>
              <a:spLocks/>
            </p:cNvSpPr>
            <p:nvPr/>
          </p:nvSpPr>
          <p:spPr bwMode="auto">
            <a:xfrm>
              <a:off x="2543175" y="7181850"/>
              <a:ext cx="742950" cy="247650"/>
            </a:xfrm>
            <a:custGeom>
              <a:avLst/>
              <a:gdLst/>
              <a:ahLst/>
              <a:cxnLst>
                <a:cxn ang="0">
                  <a:pos x="12" y="138"/>
                </a:cxn>
                <a:cxn ang="0">
                  <a:pos x="24" y="78"/>
                </a:cxn>
                <a:cxn ang="0">
                  <a:pos x="36" y="78"/>
                </a:cxn>
                <a:cxn ang="0">
                  <a:pos x="48" y="78"/>
                </a:cxn>
                <a:cxn ang="0">
                  <a:pos x="60" y="72"/>
                </a:cxn>
                <a:cxn ang="0">
                  <a:pos x="72" y="84"/>
                </a:cxn>
                <a:cxn ang="0">
                  <a:pos x="90" y="126"/>
                </a:cxn>
                <a:cxn ang="0">
                  <a:pos x="96" y="156"/>
                </a:cxn>
                <a:cxn ang="0">
                  <a:pos x="114" y="138"/>
                </a:cxn>
                <a:cxn ang="0">
                  <a:pos x="120" y="114"/>
                </a:cxn>
                <a:cxn ang="0">
                  <a:pos x="132" y="72"/>
                </a:cxn>
                <a:cxn ang="0">
                  <a:pos x="138" y="90"/>
                </a:cxn>
                <a:cxn ang="0">
                  <a:pos x="150" y="72"/>
                </a:cxn>
                <a:cxn ang="0">
                  <a:pos x="162" y="90"/>
                </a:cxn>
                <a:cxn ang="0">
                  <a:pos x="174" y="102"/>
                </a:cxn>
                <a:cxn ang="0">
                  <a:pos x="180" y="114"/>
                </a:cxn>
                <a:cxn ang="0">
                  <a:pos x="192" y="114"/>
                </a:cxn>
                <a:cxn ang="0">
                  <a:pos x="204" y="84"/>
                </a:cxn>
                <a:cxn ang="0">
                  <a:pos x="210" y="114"/>
                </a:cxn>
                <a:cxn ang="0">
                  <a:pos x="222" y="156"/>
                </a:cxn>
                <a:cxn ang="0">
                  <a:pos x="234" y="132"/>
                </a:cxn>
                <a:cxn ang="0">
                  <a:pos x="246" y="108"/>
                </a:cxn>
                <a:cxn ang="0">
                  <a:pos x="252" y="84"/>
                </a:cxn>
                <a:cxn ang="0">
                  <a:pos x="264" y="60"/>
                </a:cxn>
                <a:cxn ang="0">
                  <a:pos x="276" y="48"/>
                </a:cxn>
                <a:cxn ang="0">
                  <a:pos x="288" y="42"/>
                </a:cxn>
                <a:cxn ang="0">
                  <a:pos x="294" y="18"/>
                </a:cxn>
                <a:cxn ang="0">
                  <a:pos x="306" y="30"/>
                </a:cxn>
                <a:cxn ang="0">
                  <a:pos x="318" y="0"/>
                </a:cxn>
                <a:cxn ang="0">
                  <a:pos x="324" y="48"/>
                </a:cxn>
                <a:cxn ang="0">
                  <a:pos x="336" y="90"/>
                </a:cxn>
                <a:cxn ang="0">
                  <a:pos x="348" y="126"/>
                </a:cxn>
                <a:cxn ang="0">
                  <a:pos x="354" y="156"/>
                </a:cxn>
                <a:cxn ang="0">
                  <a:pos x="366" y="108"/>
                </a:cxn>
                <a:cxn ang="0">
                  <a:pos x="378" y="54"/>
                </a:cxn>
                <a:cxn ang="0">
                  <a:pos x="390" y="60"/>
                </a:cxn>
                <a:cxn ang="0">
                  <a:pos x="402" y="90"/>
                </a:cxn>
                <a:cxn ang="0">
                  <a:pos x="414" y="132"/>
                </a:cxn>
                <a:cxn ang="0">
                  <a:pos x="426" y="108"/>
                </a:cxn>
                <a:cxn ang="0">
                  <a:pos x="438" y="30"/>
                </a:cxn>
                <a:cxn ang="0">
                  <a:pos x="450" y="30"/>
                </a:cxn>
                <a:cxn ang="0">
                  <a:pos x="456" y="24"/>
                </a:cxn>
              </a:cxnLst>
              <a:rect l="0" t="0" r="r" b="b"/>
              <a:pathLst>
                <a:path w="468" h="156">
                  <a:moveTo>
                    <a:pt x="0" y="114"/>
                  </a:moveTo>
                  <a:lnTo>
                    <a:pt x="6" y="132"/>
                  </a:lnTo>
                  <a:lnTo>
                    <a:pt x="12" y="138"/>
                  </a:lnTo>
                  <a:lnTo>
                    <a:pt x="18" y="114"/>
                  </a:lnTo>
                  <a:lnTo>
                    <a:pt x="18" y="96"/>
                  </a:lnTo>
                  <a:lnTo>
                    <a:pt x="24" y="78"/>
                  </a:lnTo>
                  <a:lnTo>
                    <a:pt x="24" y="66"/>
                  </a:lnTo>
                  <a:lnTo>
                    <a:pt x="36" y="66"/>
                  </a:lnTo>
                  <a:lnTo>
                    <a:pt x="36" y="78"/>
                  </a:lnTo>
                  <a:lnTo>
                    <a:pt x="42" y="78"/>
                  </a:lnTo>
                  <a:lnTo>
                    <a:pt x="42" y="60"/>
                  </a:lnTo>
                  <a:lnTo>
                    <a:pt x="48" y="78"/>
                  </a:lnTo>
                  <a:lnTo>
                    <a:pt x="54" y="102"/>
                  </a:lnTo>
                  <a:lnTo>
                    <a:pt x="60" y="90"/>
                  </a:lnTo>
                  <a:lnTo>
                    <a:pt x="60" y="72"/>
                  </a:lnTo>
                  <a:lnTo>
                    <a:pt x="66" y="60"/>
                  </a:lnTo>
                  <a:lnTo>
                    <a:pt x="66" y="72"/>
                  </a:lnTo>
                  <a:lnTo>
                    <a:pt x="72" y="84"/>
                  </a:lnTo>
                  <a:lnTo>
                    <a:pt x="78" y="90"/>
                  </a:lnTo>
                  <a:lnTo>
                    <a:pt x="78" y="96"/>
                  </a:lnTo>
                  <a:lnTo>
                    <a:pt x="90" y="126"/>
                  </a:lnTo>
                  <a:lnTo>
                    <a:pt x="90" y="114"/>
                  </a:lnTo>
                  <a:lnTo>
                    <a:pt x="96" y="114"/>
                  </a:lnTo>
                  <a:lnTo>
                    <a:pt x="96" y="156"/>
                  </a:lnTo>
                  <a:lnTo>
                    <a:pt x="102" y="150"/>
                  </a:lnTo>
                  <a:lnTo>
                    <a:pt x="108" y="132"/>
                  </a:lnTo>
                  <a:lnTo>
                    <a:pt x="114" y="138"/>
                  </a:lnTo>
                  <a:lnTo>
                    <a:pt x="114" y="132"/>
                  </a:lnTo>
                  <a:lnTo>
                    <a:pt x="120" y="126"/>
                  </a:lnTo>
                  <a:lnTo>
                    <a:pt x="120" y="114"/>
                  </a:lnTo>
                  <a:lnTo>
                    <a:pt x="126" y="90"/>
                  </a:lnTo>
                  <a:lnTo>
                    <a:pt x="126" y="102"/>
                  </a:lnTo>
                  <a:lnTo>
                    <a:pt x="132" y="72"/>
                  </a:lnTo>
                  <a:lnTo>
                    <a:pt x="132" y="66"/>
                  </a:lnTo>
                  <a:lnTo>
                    <a:pt x="138" y="78"/>
                  </a:lnTo>
                  <a:lnTo>
                    <a:pt x="138" y="90"/>
                  </a:lnTo>
                  <a:lnTo>
                    <a:pt x="144" y="84"/>
                  </a:lnTo>
                  <a:lnTo>
                    <a:pt x="150" y="78"/>
                  </a:lnTo>
                  <a:lnTo>
                    <a:pt x="150" y="72"/>
                  </a:lnTo>
                  <a:lnTo>
                    <a:pt x="156" y="66"/>
                  </a:lnTo>
                  <a:lnTo>
                    <a:pt x="156" y="78"/>
                  </a:lnTo>
                  <a:lnTo>
                    <a:pt x="162" y="90"/>
                  </a:lnTo>
                  <a:lnTo>
                    <a:pt x="168" y="96"/>
                  </a:lnTo>
                  <a:lnTo>
                    <a:pt x="168" y="108"/>
                  </a:lnTo>
                  <a:lnTo>
                    <a:pt x="174" y="102"/>
                  </a:lnTo>
                  <a:lnTo>
                    <a:pt x="174" y="96"/>
                  </a:lnTo>
                  <a:lnTo>
                    <a:pt x="180" y="102"/>
                  </a:lnTo>
                  <a:lnTo>
                    <a:pt x="180" y="114"/>
                  </a:lnTo>
                  <a:lnTo>
                    <a:pt x="186" y="120"/>
                  </a:lnTo>
                  <a:lnTo>
                    <a:pt x="186" y="108"/>
                  </a:lnTo>
                  <a:lnTo>
                    <a:pt x="192" y="114"/>
                  </a:lnTo>
                  <a:lnTo>
                    <a:pt x="192" y="90"/>
                  </a:lnTo>
                  <a:lnTo>
                    <a:pt x="198" y="102"/>
                  </a:lnTo>
                  <a:lnTo>
                    <a:pt x="204" y="84"/>
                  </a:lnTo>
                  <a:lnTo>
                    <a:pt x="204" y="96"/>
                  </a:lnTo>
                  <a:lnTo>
                    <a:pt x="210" y="96"/>
                  </a:lnTo>
                  <a:lnTo>
                    <a:pt x="210" y="114"/>
                  </a:lnTo>
                  <a:lnTo>
                    <a:pt x="216" y="126"/>
                  </a:lnTo>
                  <a:lnTo>
                    <a:pt x="216" y="144"/>
                  </a:lnTo>
                  <a:lnTo>
                    <a:pt x="222" y="156"/>
                  </a:lnTo>
                  <a:lnTo>
                    <a:pt x="228" y="156"/>
                  </a:lnTo>
                  <a:lnTo>
                    <a:pt x="234" y="150"/>
                  </a:lnTo>
                  <a:lnTo>
                    <a:pt x="234" y="132"/>
                  </a:lnTo>
                  <a:lnTo>
                    <a:pt x="240" y="132"/>
                  </a:lnTo>
                  <a:lnTo>
                    <a:pt x="240" y="120"/>
                  </a:lnTo>
                  <a:lnTo>
                    <a:pt x="246" y="108"/>
                  </a:lnTo>
                  <a:lnTo>
                    <a:pt x="246" y="78"/>
                  </a:lnTo>
                  <a:lnTo>
                    <a:pt x="252" y="66"/>
                  </a:lnTo>
                  <a:lnTo>
                    <a:pt x="252" y="84"/>
                  </a:lnTo>
                  <a:lnTo>
                    <a:pt x="258" y="84"/>
                  </a:lnTo>
                  <a:lnTo>
                    <a:pt x="258" y="72"/>
                  </a:lnTo>
                  <a:lnTo>
                    <a:pt x="264" y="60"/>
                  </a:lnTo>
                  <a:lnTo>
                    <a:pt x="264" y="48"/>
                  </a:lnTo>
                  <a:lnTo>
                    <a:pt x="270" y="54"/>
                  </a:lnTo>
                  <a:lnTo>
                    <a:pt x="276" y="48"/>
                  </a:lnTo>
                  <a:lnTo>
                    <a:pt x="282" y="48"/>
                  </a:lnTo>
                  <a:lnTo>
                    <a:pt x="282" y="18"/>
                  </a:lnTo>
                  <a:lnTo>
                    <a:pt x="288" y="42"/>
                  </a:lnTo>
                  <a:lnTo>
                    <a:pt x="288" y="30"/>
                  </a:lnTo>
                  <a:lnTo>
                    <a:pt x="294" y="12"/>
                  </a:lnTo>
                  <a:lnTo>
                    <a:pt x="294" y="18"/>
                  </a:lnTo>
                  <a:lnTo>
                    <a:pt x="300" y="12"/>
                  </a:lnTo>
                  <a:lnTo>
                    <a:pt x="300" y="18"/>
                  </a:lnTo>
                  <a:lnTo>
                    <a:pt x="306" y="30"/>
                  </a:lnTo>
                  <a:lnTo>
                    <a:pt x="312" y="6"/>
                  </a:lnTo>
                  <a:lnTo>
                    <a:pt x="312" y="12"/>
                  </a:lnTo>
                  <a:lnTo>
                    <a:pt x="318" y="0"/>
                  </a:lnTo>
                  <a:lnTo>
                    <a:pt x="318" y="18"/>
                  </a:lnTo>
                  <a:lnTo>
                    <a:pt x="324" y="30"/>
                  </a:lnTo>
                  <a:lnTo>
                    <a:pt x="324" y="48"/>
                  </a:lnTo>
                  <a:lnTo>
                    <a:pt x="330" y="66"/>
                  </a:lnTo>
                  <a:lnTo>
                    <a:pt x="336" y="78"/>
                  </a:lnTo>
                  <a:lnTo>
                    <a:pt x="336" y="90"/>
                  </a:lnTo>
                  <a:lnTo>
                    <a:pt x="342" y="102"/>
                  </a:lnTo>
                  <a:lnTo>
                    <a:pt x="342" y="120"/>
                  </a:lnTo>
                  <a:lnTo>
                    <a:pt x="348" y="126"/>
                  </a:lnTo>
                  <a:lnTo>
                    <a:pt x="348" y="138"/>
                  </a:lnTo>
                  <a:lnTo>
                    <a:pt x="354" y="150"/>
                  </a:lnTo>
                  <a:lnTo>
                    <a:pt x="354" y="156"/>
                  </a:lnTo>
                  <a:lnTo>
                    <a:pt x="360" y="138"/>
                  </a:lnTo>
                  <a:lnTo>
                    <a:pt x="366" y="132"/>
                  </a:lnTo>
                  <a:lnTo>
                    <a:pt x="366" y="108"/>
                  </a:lnTo>
                  <a:lnTo>
                    <a:pt x="372" y="102"/>
                  </a:lnTo>
                  <a:lnTo>
                    <a:pt x="378" y="84"/>
                  </a:lnTo>
                  <a:lnTo>
                    <a:pt x="378" y="54"/>
                  </a:lnTo>
                  <a:lnTo>
                    <a:pt x="384" y="60"/>
                  </a:lnTo>
                  <a:lnTo>
                    <a:pt x="384" y="48"/>
                  </a:lnTo>
                  <a:lnTo>
                    <a:pt x="390" y="60"/>
                  </a:lnTo>
                  <a:lnTo>
                    <a:pt x="396" y="78"/>
                  </a:lnTo>
                  <a:lnTo>
                    <a:pt x="396" y="90"/>
                  </a:lnTo>
                  <a:lnTo>
                    <a:pt x="402" y="90"/>
                  </a:lnTo>
                  <a:lnTo>
                    <a:pt x="402" y="114"/>
                  </a:lnTo>
                  <a:lnTo>
                    <a:pt x="408" y="138"/>
                  </a:lnTo>
                  <a:lnTo>
                    <a:pt x="414" y="132"/>
                  </a:lnTo>
                  <a:lnTo>
                    <a:pt x="414" y="120"/>
                  </a:lnTo>
                  <a:lnTo>
                    <a:pt x="420" y="114"/>
                  </a:lnTo>
                  <a:lnTo>
                    <a:pt x="426" y="108"/>
                  </a:lnTo>
                  <a:lnTo>
                    <a:pt x="426" y="72"/>
                  </a:lnTo>
                  <a:lnTo>
                    <a:pt x="432" y="48"/>
                  </a:lnTo>
                  <a:lnTo>
                    <a:pt x="438" y="30"/>
                  </a:lnTo>
                  <a:lnTo>
                    <a:pt x="438" y="36"/>
                  </a:lnTo>
                  <a:lnTo>
                    <a:pt x="444" y="30"/>
                  </a:lnTo>
                  <a:lnTo>
                    <a:pt x="450" y="30"/>
                  </a:lnTo>
                  <a:lnTo>
                    <a:pt x="450" y="18"/>
                  </a:lnTo>
                  <a:lnTo>
                    <a:pt x="456" y="36"/>
                  </a:lnTo>
                  <a:lnTo>
                    <a:pt x="456" y="24"/>
                  </a:lnTo>
                  <a:lnTo>
                    <a:pt x="462" y="18"/>
                  </a:lnTo>
                  <a:lnTo>
                    <a:pt x="468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25"/>
            <p:cNvSpPr>
              <a:spLocks/>
            </p:cNvSpPr>
            <p:nvPr/>
          </p:nvSpPr>
          <p:spPr bwMode="auto">
            <a:xfrm>
              <a:off x="3286125" y="7239000"/>
              <a:ext cx="723900" cy="542925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12" y="54"/>
                </a:cxn>
                <a:cxn ang="0">
                  <a:pos x="24" y="48"/>
                </a:cxn>
                <a:cxn ang="0">
                  <a:pos x="36" y="42"/>
                </a:cxn>
                <a:cxn ang="0">
                  <a:pos x="48" y="6"/>
                </a:cxn>
                <a:cxn ang="0">
                  <a:pos x="60" y="30"/>
                </a:cxn>
                <a:cxn ang="0">
                  <a:pos x="72" y="60"/>
                </a:cxn>
                <a:cxn ang="0">
                  <a:pos x="78" y="90"/>
                </a:cxn>
                <a:cxn ang="0">
                  <a:pos x="90" y="72"/>
                </a:cxn>
                <a:cxn ang="0">
                  <a:pos x="102" y="72"/>
                </a:cxn>
                <a:cxn ang="0">
                  <a:pos x="114" y="96"/>
                </a:cxn>
                <a:cxn ang="0">
                  <a:pos x="126" y="138"/>
                </a:cxn>
                <a:cxn ang="0">
                  <a:pos x="132" y="150"/>
                </a:cxn>
                <a:cxn ang="0">
                  <a:pos x="150" y="180"/>
                </a:cxn>
                <a:cxn ang="0">
                  <a:pos x="156" y="210"/>
                </a:cxn>
                <a:cxn ang="0">
                  <a:pos x="174" y="186"/>
                </a:cxn>
                <a:cxn ang="0">
                  <a:pos x="186" y="246"/>
                </a:cxn>
                <a:cxn ang="0">
                  <a:pos x="192" y="252"/>
                </a:cxn>
                <a:cxn ang="0">
                  <a:pos x="204" y="270"/>
                </a:cxn>
                <a:cxn ang="0">
                  <a:pos x="216" y="300"/>
                </a:cxn>
                <a:cxn ang="0">
                  <a:pos x="222" y="282"/>
                </a:cxn>
                <a:cxn ang="0">
                  <a:pos x="234" y="258"/>
                </a:cxn>
                <a:cxn ang="0">
                  <a:pos x="246" y="294"/>
                </a:cxn>
                <a:cxn ang="0">
                  <a:pos x="252" y="342"/>
                </a:cxn>
                <a:cxn ang="0">
                  <a:pos x="264" y="294"/>
                </a:cxn>
                <a:cxn ang="0">
                  <a:pos x="276" y="276"/>
                </a:cxn>
                <a:cxn ang="0">
                  <a:pos x="288" y="300"/>
                </a:cxn>
                <a:cxn ang="0">
                  <a:pos x="300" y="270"/>
                </a:cxn>
                <a:cxn ang="0">
                  <a:pos x="312" y="264"/>
                </a:cxn>
                <a:cxn ang="0">
                  <a:pos x="324" y="246"/>
                </a:cxn>
                <a:cxn ang="0">
                  <a:pos x="336" y="228"/>
                </a:cxn>
                <a:cxn ang="0">
                  <a:pos x="342" y="264"/>
                </a:cxn>
                <a:cxn ang="0">
                  <a:pos x="354" y="300"/>
                </a:cxn>
                <a:cxn ang="0">
                  <a:pos x="366" y="282"/>
                </a:cxn>
                <a:cxn ang="0">
                  <a:pos x="378" y="270"/>
                </a:cxn>
                <a:cxn ang="0">
                  <a:pos x="384" y="246"/>
                </a:cxn>
                <a:cxn ang="0">
                  <a:pos x="396" y="216"/>
                </a:cxn>
                <a:cxn ang="0">
                  <a:pos x="408" y="198"/>
                </a:cxn>
                <a:cxn ang="0">
                  <a:pos x="420" y="228"/>
                </a:cxn>
                <a:cxn ang="0">
                  <a:pos x="432" y="234"/>
                </a:cxn>
                <a:cxn ang="0">
                  <a:pos x="438" y="228"/>
                </a:cxn>
                <a:cxn ang="0">
                  <a:pos x="450" y="258"/>
                </a:cxn>
              </a:cxnLst>
              <a:rect l="0" t="0" r="r" b="b"/>
              <a:pathLst>
                <a:path w="456" h="342">
                  <a:moveTo>
                    <a:pt x="0" y="0"/>
                  </a:moveTo>
                  <a:lnTo>
                    <a:pt x="0" y="6"/>
                  </a:lnTo>
                  <a:lnTo>
                    <a:pt x="6" y="24"/>
                  </a:lnTo>
                  <a:lnTo>
                    <a:pt x="6" y="36"/>
                  </a:lnTo>
                  <a:lnTo>
                    <a:pt x="18" y="54"/>
                  </a:lnTo>
                  <a:lnTo>
                    <a:pt x="12" y="54"/>
                  </a:lnTo>
                  <a:lnTo>
                    <a:pt x="18" y="42"/>
                  </a:ln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6" y="24"/>
                  </a:lnTo>
                  <a:lnTo>
                    <a:pt x="36" y="42"/>
                  </a:lnTo>
                  <a:lnTo>
                    <a:pt x="42" y="36"/>
                  </a:lnTo>
                  <a:lnTo>
                    <a:pt x="48" y="18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60" y="30"/>
                  </a:lnTo>
                  <a:lnTo>
                    <a:pt x="66" y="42"/>
                  </a:lnTo>
                  <a:lnTo>
                    <a:pt x="66" y="48"/>
                  </a:lnTo>
                  <a:lnTo>
                    <a:pt x="72" y="60"/>
                  </a:lnTo>
                  <a:lnTo>
                    <a:pt x="72" y="90"/>
                  </a:lnTo>
                  <a:lnTo>
                    <a:pt x="78" y="84"/>
                  </a:lnTo>
                  <a:lnTo>
                    <a:pt x="78" y="90"/>
                  </a:lnTo>
                  <a:lnTo>
                    <a:pt x="84" y="72"/>
                  </a:lnTo>
                  <a:lnTo>
                    <a:pt x="84" y="84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54"/>
                  </a:lnTo>
                  <a:lnTo>
                    <a:pt x="102" y="72"/>
                  </a:lnTo>
                  <a:lnTo>
                    <a:pt x="108" y="78"/>
                  </a:lnTo>
                  <a:lnTo>
                    <a:pt x="108" y="90"/>
                  </a:lnTo>
                  <a:lnTo>
                    <a:pt x="114" y="96"/>
                  </a:lnTo>
                  <a:lnTo>
                    <a:pt x="114" y="120"/>
                  </a:lnTo>
                  <a:lnTo>
                    <a:pt x="120" y="126"/>
                  </a:lnTo>
                  <a:lnTo>
                    <a:pt x="126" y="138"/>
                  </a:lnTo>
                  <a:lnTo>
                    <a:pt x="126" y="132"/>
                  </a:lnTo>
                  <a:lnTo>
                    <a:pt x="132" y="144"/>
                  </a:lnTo>
                  <a:lnTo>
                    <a:pt x="132" y="150"/>
                  </a:lnTo>
                  <a:lnTo>
                    <a:pt x="138" y="138"/>
                  </a:lnTo>
                  <a:lnTo>
                    <a:pt x="144" y="168"/>
                  </a:lnTo>
                  <a:lnTo>
                    <a:pt x="150" y="180"/>
                  </a:lnTo>
                  <a:lnTo>
                    <a:pt x="150" y="186"/>
                  </a:lnTo>
                  <a:lnTo>
                    <a:pt x="156" y="192"/>
                  </a:lnTo>
                  <a:lnTo>
                    <a:pt x="156" y="210"/>
                  </a:lnTo>
                  <a:lnTo>
                    <a:pt x="162" y="216"/>
                  </a:lnTo>
                  <a:lnTo>
                    <a:pt x="168" y="198"/>
                  </a:lnTo>
                  <a:lnTo>
                    <a:pt x="174" y="186"/>
                  </a:lnTo>
                  <a:lnTo>
                    <a:pt x="180" y="216"/>
                  </a:lnTo>
                  <a:lnTo>
                    <a:pt x="180" y="234"/>
                  </a:lnTo>
                  <a:lnTo>
                    <a:pt x="186" y="246"/>
                  </a:lnTo>
                  <a:lnTo>
                    <a:pt x="186" y="252"/>
                  </a:lnTo>
                  <a:lnTo>
                    <a:pt x="192" y="240"/>
                  </a:lnTo>
                  <a:lnTo>
                    <a:pt x="192" y="252"/>
                  </a:lnTo>
                  <a:lnTo>
                    <a:pt x="198" y="264"/>
                  </a:lnTo>
                  <a:lnTo>
                    <a:pt x="204" y="258"/>
                  </a:lnTo>
                  <a:lnTo>
                    <a:pt x="204" y="270"/>
                  </a:lnTo>
                  <a:lnTo>
                    <a:pt x="210" y="282"/>
                  </a:lnTo>
                  <a:lnTo>
                    <a:pt x="210" y="294"/>
                  </a:lnTo>
                  <a:lnTo>
                    <a:pt x="216" y="300"/>
                  </a:lnTo>
                  <a:lnTo>
                    <a:pt x="216" y="294"/>
                  </a:lnTo>
                  <a:lnTo>
                    <a:pt x="222" y="288"/>
                  </a:lnTo>
                  <a:lnTo>
                    <a:pt x="222" y="282"/>
                  </a:lnTo>
                  <a:lnTo>
                    <a:pt x="228" y="288"/>
                  </a:lnTo>
                  <a:lnTo>
                    <a:pt x="228" y="258"/>
                  </a:lnTo>
                  <a:lnTo>
                    <a:pt x="234" y="258"/>
                  </a:lnTo>
                  <a:lnTo>
                    <a:pt x="234" y="270"/>
                  </a:lnTo>
                  <a:lnTo>
                    <a:pt x="240" y="288"/>
                  </a:lnTo>
                  <a:lnTo>
                    <a:pt x="246" y="294"/>
                  </a:lnTo>
                  <a:lnTo>
                    <a:pt x="246" y="312"/>
                  </a:lnTo>
                  <a:lnTo>
                    <a:pt x="252" y="318"/>
                  </a:lnTo>
                  <a:lnTo>
                    <a:pt x="252" y="342"/>
                  </a:lnTo>
                  <a:lnTo>
                    <a:pt x="258" y="330"/>
                  </a:lnTo>
                  <a:lnTo>
                    <a:pt x="264" y="306"/>
                  </a:lnTo>
                  <a:lnTo>
                    <a:pt x="264" y="294"/>
                  </a:lnTo>
                  <a:lnTo>
                    <a:pt x="270" y="300"/>
                  </a:lnTo>
                  <a:lnTo>
                    <a:pt x="270" y="276"/>
                  </a:lnTo>
                  <a:lnTo>
                    <a:pt x="276" y="276"/>
                  </a:lnTo>
                  <a:lnTo>
                    <a:pt x="276" y="306"/>
                  </a:lnTo>
                  <a:lnTo>
                    <a:pt x="282" y="306"/>
                  </a:lnTo>
                  <a:lnTo>
                    <a:pt x="288" y="300"/>
                  </a:lnTo>
                  <a:lnTo>
                    <a:pt x="294" y="282"/>
                  </a:lnTo>
                  <a:lnTo>
                    <a:pt x="294" y="306"/>
                  </a:lnTo>
                  <a:lnTo>
                    <a:pt x="300" y="270"/>
                  </a:lnTo>
                  <a:lnTo>
                    <a:pt x="300" y="252"/>
                  </a:lnTo>
                  <a:lnTo>
                    <a:pt x="306" y="252"/>
                  </a:lnTo>
                  <a:lnTo>
                    <a:pt x="312" y="264"/>
                  </a:lnTo>
                  <a:lnTo>
                    <a:pt x="318" y="276"/>
                  </a:lnTo>
                  <a:lnTo>
                    <a:pt x="324" y="258"/>
                  </a:lnTo>
                  <a:lnTo>
                    <a:pt x="324" y="246"/>
                  </a:lnTo>
                  <a:lnTo>
                    <a:pt x="330" y="216"/>
                  </a:lnTo>
                  <a:lnTo>
                    <a:pt x="330" y="222"/>
                  </a:lnTo>
                  <a:lnTo>
                    <a:pt x="336" y="228"/>
                  </a:lnTo>
                  <a:lnTo>
                    <a:pt x="336" y="264"/>
                  </a:lnTo>
                  <a:lnTo>
                    <a:pt x="348" y="264"/>
                  </a:lnTo>
                  <a:lnTo>
                    <a:pt x="342" y="264"/>
                  </a:lnTo>
                  <a:lnTo>
                    <a:pt x="348" y="276"/>
                  </a:lnTo>
                  <a:lnTo>
                    <a:pt x="354" y="294"/>
                  </a:lnTo>
                  <a:lnTo>
                    <a:pt x="354" y="300"/>
                  </a:lnTo>
                  <a:lnTo>
                    <a:pt x="360" y="264"/>
                  </a:lnTo>
                  <a:lnTo>
                    <a:pt x="360" y="282"/>
                  </a:lnTo>
                  <a:lnTo>
                    <a:pt x="366" y="282"/>
                  </a:lnTo>
                  <a:lnTo>
                    <a:pt x="372" y="294"/>
                  </a:lnTo>
                  <a:lnTo>
                    <a:pt x="372" y="282"/>
                  </a:lnTo>
                  <a:lnTo>
                    <a:pt x="378" y="270"/>
                  </a:lnTo>
                  <a:lnTo>
                    <a:pt x="378" y="264"/>
                  </a:lnTo>
                  <a:lnTo>
                    <a:pt x="384" y="270"/>
                  </a:lnTo>
                  <a:lnTo>
                    <a:pt x="384" y="246"/>
                  </a:lnTo>
                  <a:lnTo>
                    <a:pt x="390" y="240"/>
                  </a:lnTo>
                  <a:lnTo>
                    <a:pt x="396" y="234"/>
                  </a:lnTo>
                  <a:lnTo>
                    <a:pt x="396" y="216"/>
                  </a:lnTo>
                  <a:lnTo>
                    <a:pt x="402" y="210"/>
                  </a:lnTo>
                  <a:lnTo>
                    <a:pt x="402" y="204"/>
                  </a:lnTo>
                  <a:lnTo>
                    <a:pt x="408" y="198"/>
                  </a:lnTo>
                  <a:lnTo>
                    <a:pt x="414" y="210"/>
                  </a:lnTo>
                  <a:lnTo>
                    <a:pt x="414" y="204"/>
                  </a:lnTo>
                  <a:lnTo>
                    <a:pt x="420" y="228"/>
                  </a:lnTo>
                  <a:lnTo>
                    <a:pt x="420" y="240"/>
                  </a:lnTo>
                  <a:lnTo>
                    <a:pt x="426" y="222"/>
                  </a:lnTo>
                  <a:lnTo>
                    <a:pt x="432" y="234"/>
                  </a:lnTo>
                  <a:lnTo>
                    <a:pt x="432" y="228"/>
                  </a:lnTo>
                  <a:lnTo>
                    <a:pt x="438" y="234"/>
                  </a:lnTo>
                  <a:lnTo>
                    <a:pt x="438" y="228"/>
                  </a:lnTo>
                  <a:lnTo>
                    <a:pt x="444" y="222"/>
                  </a:lnTo>
                  <a:lnTo>
                    <a:pt x="444" y="228"/>
                  </a:lnTo>
                  <a:lnTo>
                    <a:pt x="450" y="258"/>
                  </a:lnTo>
                  <a:lnTo>
                    <a:pt x="450" y="246"/>
                  </a:lnTo>
                  <a:lnTo>
                    <a:pt x="456" y="25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26"/>
            <p:cNvSpPr>
              <a:spLocks/>
            </p:cNvSpPr>
            <p:nvPr/>
          </p:nvSpPr>
          <p:spPr bwMode="auto">
            <a:xfrm>
              <a:off x="4010025" y="7105650"/>
              <a:ext cx="695325" cy="533400"/>
            </a:xfrm>
            <a:custGeom>
              <a:avLst/>
              <a:gdLst/>
              <a:ahLst/>
              <a:cxnLst>
                <a:cxn ang="0">
                  <a:pos x="6" y="336"/>
                </a:cxn>
                <a:cxn ang="0">
                  <a:pos x="18" y="312"/>
                </a:cxn>
                <a:cxn ang="0">
                  <a:pos x="30" y="282"/>
                </a:cxn>
                <a:cxn ang="0">
                  <a:pos x="42" y="222"/>
                </a:cxn>
                <a:cxn ang="0">
                  <a:pos x="54" y="210"/>
                </a:cxn>
                <a:cxn ang="0">
                  <a:pos x="66" y="234"/>
                </a:cxn>
                <a:cxn ang="0">
                  <a:pos x="72" y="210"/>
                </a:cxn>
                <a:cxn ang="0">
                  <a:pos x="90" y="204"/>
                </a:cxn>
                <a:cxn ang="0">
                  <a:pos x="96" y="240"/>
                </a:cxn>
                <a:cxn ang="0">
                  <a:pos x="108" y="228"/>
                </a:cxn>
                <a:cxn ang="0">
                  <a:pos x="114" y="276"/>
                </a:cxn>
                <a:cxn ang="0">
                  <a:pos x="126" y="264"/>
                </a:cxn>
                <a:cxn ang="0">
                  <a:pos x="132" y="294"/>
                </a:cxn>
                <a:cxn ang="0">
                  <a:pos x="144" y="270"/>
                </a:cxn>
                <a:cxn ang="0">
                  <a:pos x="156" y="264"/>
                </a:cxn>
                <a:cxn ang="0">
                  <a:pos x="162" y="216"/>
                </a:cxn>
                <a:cxn ang="0">
                  <a:pos x="174" y="222"/>
                </a:cxn>
                <a:cxn ang="0">
                  <a:pos x="180" y="252"/>
                </a:cxn>
                <a:cxn ang="0">
                  <a:pos x="192" y="216"/>
                </a:cxn>
                <a:cxn ang="0">
                  <a:pos x="204" y="186"/>
                </a:cxn>
                <a:cxn ang="0">
                  <a:pos x="210" y="228"/>
                </a:cxn>
                <a:cxn ang="0">
                  <a:pos x="222" y="180"/>
                </a:cxn>
                <a:cxn ang="0">
                  <a:pos x="228" y="174"/>
                </a:cxn>
                <a:cxn ang="0">
                  <a:pos x="240" y="138"/>
                </a:cxn>
                <a:cxn ang="0">
                  <a:pos x="252" y="138"/>
                </a:cxn>
                <a:cxn ang="0">
                  <a:pos x="258" y="102"/>
                </a:cxn>
                <a:cxn ang="0">
                  <a:pos x="270" y="114"/>
                </a:cxn>
                <a:cxn ang="0">
                  <a:pos x="276" y="120"/>
                </a:cxn>
                <a:cxn ang="0">
                  <a:pos x="288" y="114"/>
                </a:cxn>
                <a:cxn ang="0">
                  <a:pos x="294" y="126"/>
                </a:cxn>
                <a:cxn ang="0">
                  <a:pos x="306" y="102"/>
                </a:cxn>
                <a:cxn ang="0">
                  <a:pos x="318" y="96"/>
                </a:cxn>
                <a:cxn ang="0">
                  <a:pos x="330" y="84"/>
                </a:cxn>
                <a:cxn ang="0">
                  <a:pos x="336" y="90"/>
                </a:cxn>
                <a:cxn ang="0">
                  <a:pos x="348" y="42"/>
                </a:cxn>
                <a:cxn ang="0">
                  <a:pos x="366" y="48"/>
                </a:cxn>
                <a:cxn ang="0">
                  <a:pos x="384" y="72"/>
                </a:cxn>
                <a:cxn ang="0">
                  <a:pos x="390" y="42"/>
                </a:cxn>
                <a:cxn ang="0">
                  <a:pos x="402" y="6"/>
                </a:cxn>
                <a:cxn ang="0">
                  <a:pos x="408" y="6"/>
                </a:cxn>
                <a:cxn ang="0">
                  <a:pos x="420" y="24"/>
                </a:cxn>
                <a:cxn ang="0">
                  <a:pos x="432" y="36"/>
                </a:cxn>
              </a:cxnLst>
              <a:rect l="0" t="0" r="r" b="b"/>
              <a:pathLst>
                <a:path w="438" h="336">
                  <a:moveTo>
                    <a:pt x="0" y="336"/>
                  </a:moveTo>
                  <a:lnTo>
                    <a:pt x="6" y="318"/>
                  </a:lnTo>
                  <a:lnTo>
                    <a:pt x="6" y="336"/>
                  </a:lnTo>
                  <a:lnTo>
                    <a:pt x="12" y="318"/>
                  </a:lnTo>
                  <a:lnTo>
                    <a:pt x="12" y="306"/>
                  </a:lnTo>
                  <a:lnTo>
                    <a:pt x="18" y="312"/>
                  </a:lnTo>
                  <a:lnTo>
                    <a:pt x="24" y="294"/>
                  </a:lnTo>
                  <a:lnTo>
                    <a:pt x="30" y="288"/>
                  </a:lnTo>
                  <a:lnTo>
                    <a:pt x="30" y="282"/>
                  </a:lnTo>
                  <a:lnTo>
                    <a:pt x="36" y="246"/>
                  </a:lnTo>
                  <a:lnTo>
                    <a:pt x="36" y="234"/>
                  </a:lnTo>
                  <a:lnTo>
                    <a:pt x="42" y="222"/>
                  </a:lnTo>
                  <a:lnTo>
                    <a:pt x="48" y="192"/>
                  </a:lnTo>
                  <a:lnTo>
                    <a:pt x="48" y="198"/>
                  </a:lnTo>
                  <a:lnTo>
                    <a:pt x="54" y="210"/>
                  </a:lnTo>
                  <a:lnTo>
                    <a:pt x="60" y="234"/>
                  </a:lnTo>
                  <a:lnTo>
                    <a:pt x="60" y="216"/>
                  </a:lnTo>
                  <a:lnTo>
                    <a:pt x="66" y="234"/>
                  </a:lnTo>
                  <a:lnTo>
                    <a:pt x="66" y="228"/>
                  </a:lnTo>
                  <a:lnTo>
                    <a:pt x="72" y="216"/>
                  </a:lnTo>
                  <a:lnTo>
                    <a:pt x="72" y="210"/>
                  </a:lnTo>
                  <a:lnTo>
                    <a:pt x="78" y="204"/>
                  </a:lnTo>
                  <a:lnTo>
                    <a:pt x="84" y="216"/>
                  </a:lnTo>
                  <a:lnTo>
                    <a:pt x="90" y="204"/>
                  </a:lnTo>
                  <a:lnTo>
                    <a:pt x="90" y="216"/>
                  </a:lnTo>
                  <a:lnTo>
                    <a:pt x="96" y="234"/>
                  </a:lnTo>
                  <a:lnTo>
                    <a:pt x="96" y="240"/>
                  </a:lnTo>
                  <a:lnTo>
                    <a:pt x="102" y="228"/>
                  </a:lnTo>
                  <a:lnTo>
                    <a:pt x="102" y="234"/>
                  </a:lnTo>
                  <a:lnTo>
                    <a:pt x="108" y="228"/>
                  </a:lnTo>
                  <a:lnTo>
                    <a:pt x="108" y="252"/>
                  </a:lnTo>
                  <a:lnTo>
                    <a:pt x="114" y="264"/>
                  </a:lnTo>
                  <a:lnTo>
                    <a:pt x="114" y="276"/>
                  </a:lnTo>
                  <a:lnTo>
                    <a:pt x="120" y="294"/>
                  </a:lnTo>
                  <a:lnTo>
                    <a:pt x="120" y="276"/>
                  </a:lnTo>
                  <a:lnTo>
                    <a:pt x="126" y="264"/>
                  </a:lnTo>
                  <a:lnTo>
                    <a:pt x="126" y="282"/>
                  </a:lnTo>
                  <a:lnTo>
                    <a:pt x="132" y="282"/>
                  </a:lnTo>
                  <a:lnTo>
                    <a:pt x="132" y="294"/>
                  </a:lnTo>
                  <a:lnTo>
                    <a:pt x="138" y="294"/>
                  </a:lnTo>
                  <a:lnTo>
                    <a:pt x="144" y="294"/>
                  </a:lnTo>
                  <a:lnTo>
                    <a:pt x="144" y="270"/>
                  </a:lnTo>
                  <a:lnTo>
                    <a:pt x="150" y="264"/>
                  </a:lnTo>
                  <a:lnTo>
                    <a:pt x="150" y="276"/>
                  </a:lnTo>
                  <a:lnTo>
                    <a:pt x="156" y="264"/>
                  </a:lnTo>
                  <a:lnTo>
                    <a:pt x="156" y="252"/>
                  </a:lnTo>
                  <a:lnTo>
                    <a:pt x="162" y="252"/>
                  </a:lnTo>
                  <a:lnTo>
                    <a:pt x="162" y="216"/>
                  </a:lnTo>
                  <a:lnTo>
                    <a:pt x="168" y="222"/>
                  </a:lnTo>
                  <a:lnTo>
                    <a:pt x="168" y="228"/>
                  </a:lnTo>
                  <a:lnTo>
                    <a:pt x="174" y="222"/>
                  </a:lnTo>
                  <a:lnTo>
                    <a:pt x="174" y="240"/>
                  </a:lnTo>
                  <a:lnTo>
                    <a:pt x="180" y="246"/>
                  </a:lnTo>
                  <a:lnTo>
                    <a:pt x="180" y="252"/>
                  </a:lnTo>
                  <a:lnTo>
                    <a:pt x="186" y="234"/>
                  </a:lnTo>
                  <a:lnTo>
                    <a:pt x="186" y="222"/>
                  </a:lnTo>
                  <a:lnTo>
                    <a:pt x="192" y="216"/>
                  </a:lnTo>
                  <a:lnTo>
                    <a:pt x="198" y="204"/>
                  </a:lnTo>
                  <a:lnTo>
                    <a:pt x="198" y="186"/>
                  </a:lnTo>
                  <a:lnTo>
                    <a:pt x="204" y="186"/>
                  </a:lnTo>
                  <a:lnTo>
                    <a:pt x="204" y="210"/>
                  </a:lnTo>
                  <a:lnTo>
                    <a:pt x="210" y="234"/>
                  </a:lnTo>
                  <a:lnTo>
                    <a:pt x="210" y="228"/>
                  </a:lnTo>
                  <a:lnTo>
                    <a:pt x="216" y="210"/>
                  </a:lnTo>
                  <a:lnTo>
                    <a:pt x="216" y="198"/>
                  </a:lnTo>
                  <a:lnTo>
                    <a:pt x="222" y="180"/>
                  </a:lnTo>
                  <a:lnTo>
                    <a:pt x="222" y="156"/>
                  </a:lnTo>
                  <a:lnTo>
                    <a:pt x="228" y="162"/>
                  </a:lnTo>
                  <a:lnTo>
                    <a:pt x="228" y="174"/>
                  </a:lnTo>
                  <a:lnTo>
                    <a:pt x="234" y="156"/>
                  </a:lnTo>
                  <a:lnTo>
                    <a:pt x="234" y="168"/>
                  </a:lnTo>
                  <a:lnTo>
                    <a:pt x="240" y="138"/>
                  </a:lnTo>
                  <a:lnTo>
                    <a:pt x="240" y="126"/>
                  </a:lnTo>
                  <a:lnTo>
                    <a:pt x="246" y="132"/>
                  </a:lnTo>
                  <a:lnTo>
                    <a:pt x="252" y="138"/>
                  </a:lnTo>
                  <a:lnTo>
                    <a:pt x="252" y="132"/>
                  </a:lnTo>
                  <a:lnTo>
                    <a:pt x="258" y="120"/>
                  </a:lnTo>
                  <a:lnTo>
                    <a:pt x="258" y="102"/>
                  </a:lnTo>
                  <a:lnTo>
                    <a:pt x="264" y="102"/>
                  </a:lnTo>
                  <a:lnTo>
                    <a:pt x="264" y="114"/>
                  </a:lnTo>
                  <a:lnTo>
                    <a:pt x="270" y="114"/>
                  </a:lnTo>
                  <a:lnTo>
                    <a:pt x="270" y="132"/>
                  </a:lnTo>
                  <a:lnTo>
                    <a:pt x="276" y="126"/>
                  </a:lnTo>
                  <a:lnTo>
                    <a:pt x="276" y="120"/>
                  </a:lnTo>
                  <a:lnTo>
                    <a:pt x="282" y="114"/>
                  </a:lnTo>
                  <a:lnTo>
                    <a:pt x="282" y="126"/>
                  </a:lnTo>
                  <a:lnTo>
                    <a:pt x="288" y="114"/>
                  </a:lnTo>
                  <a:lnTo>
                    <a:pt x="288" y="96"/>
                  </a:lnTo>
                  <a:lnTo>
                    <a:pt x="294" y="108"/>
                  </a:lnTo>
                  <a:lnTo>
                    <a:pt x="294" y="126"/>
                  </a:lnTo>
                  <a:lnTo>
                    <a:pt x="300" y="114"/>
                  </a:lnTo>
                  <a:lnTo>
                    <a:pt x="300" y="102"/>
                  </a:lnTo>
                  <a:lnTo>
                    <a:pt x="306" y="102"/>
                  </a:lnTo>
                  <a:lnTo>
                    <a:pt x="312" y="102"/>
                  </a:lnTo>
                  <a:lnTo>
                    <a:pt x="312" y="90"/>
                  </a:lnTo>
                  <a:lnTo>
                    <a:pt x="318" y="96"/>
                  </a:lnTo>
                  <a:lnTo>
                    <a:pt x="318" y="72"/>
                  </a:lnTo>
                  <a:lnTo>
                    <a:pt x="324" y="78"/>
                  </a:lnTo>
                  <a:lnTo>
                    <a:pt x="330" y="84"/>
                  </a:lnTo>
                  <a:lnTo>
                    <a:pt x="330" y="66"/>
                  </a:lnTo>
                  <a:lnTo>
                    <a:pt x="336" y="78"/>
                  </a:lnTo>
                  <a:lnTo>
                    <a:pt x="336" y="90"/>
                  </a:lnTo>
                  <a:lnTo>
                    <a:pt x="342" y="72"/>
                  </a:lnTo>
                  <a:lnTo>
                    <a:pt x="348" y="36"/>
                  </a:lnTo>
                  <a:lnTo>
                    <a:pt x="348" y="42"/>
                  </a:lnTo>
                  <a:lnTo>
                    <a:pt x="354" y="36"/>
                  </a:lnTo>
                  <a:lnTo>
                    <a:pt x="360" y="30"/>
                  </a:lnTo>
                  <a:lnTo>
                    <a:pt x="366" y="48"/>
                  </a:lnTo>
                  <a:lnTo>
                    <a:pt x="372" y="36"/>
                  </a:lnTo>
                  <a:lnTo>
                    <a:pt x="378" y="42"/>
                  </a:lnTo>
                  <a:lnTo>
                    <a:pt x="384" y="72"/>
                  </a:lnTo>
                  <a:lnTo>
                    <a:pt x="384" y="54"/>
                  </a:lnTo>
                  <a:lnTo>
                    <a:pt x="390" y="48"/>
                  </a:lnTo>
                  <a:lnTo>
                    <a:pt x="390" y="42"/>
                  </a:lnTo>
                  <a:lnTo>
                    <a:pt x="396" y="30"/>
                  </a:lnTo>
                  <a:lnTo>
                    <a:pt x="396" y="24"/>
                  </a:lnTo>
                  <a:lnTo>
                    <a:pt x="402" y="6"/>
                  </a:lnTo>
                  <a:lnTo>
                    <a:pt x="402" y="24"/>
                  </a:lnTo>
                  <a:lnTo>
                    <a:pt x="408" y="24"/>
                  </a:lnTo>
                  <a:lnTo>
                    <a:pt x="408" y="6"/>
                  </a:lnTo>
                  <a:lnTo>
                    <a:pt x="414" y="6"/>
                  </a:lnTo>
                  <a:lnTo>
                    <a:pt x="420" y="0"/>
                  </a:lnTo>
                  <a:lnTo>
                    <a:pt x="420" y="24"/>
                  </a:lnTo>
                  <a:lnTo>
                    <a:pt x="426" y="18"/>
                  </a:lnTo>
                  <a:lnTo>
                    <a:pt x="426" y="0"/>
                  </a:lnTo>
                  <a:lnTo>
                    <a:pt x="432" y="36"/>
                  </a:lnTo>
                  <a:lnTo>
                    <a:pt x="438" y="54"/>
                  </a:lnTo>
                  <a:lnTo>
                    <a:pt x="438" y="6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27"/>
            <p:cNvSpPr>
              <a:spLocks/>
            </p:cNvSpPr>
            <p:nvPr/>
          </p:nvSpPr>
          <p:spPr bwMode="auto">
            <a:xfrm>
              <a:off x="4705350" y="7000875"/>
              <a:ext cx="742950" cy="209550"/>
            </a:xfrm>
            <a:custGeom>
              <a:avLst/>
              <a:gdLst/>
              <a:ahLst/>
              <a:cxnLst>
                <a:cxn ang="0">
                  <a:pos x="6" y="114"/>
                </a:cxn>
                <a:cxn ang="0">
                  <a:pos x="24" y="90"/>
                </a:cxn>
                <a:cxn ang="0">
                  <a:pos x="30" y="108"/>
                </a:cxn>
                <a:cxn ang="0">
                  <a:pos x="48" y="114"/>
                </a:cxn>
                <a:cxn ang="0">
                  <a:pos x="54" y="84"/>
                </a:cxn>
                <a:cxn ang="0">
                  <a:pos x="72" y="54"/>
                </a:cxn>
                <a:cxn ang="0">
                  <a:pos x="78" y="48"/>
                </a:cxn>
                <a:cxn ang="0">
                  <a:pos x="90" y="72"/>
                </a:cxn>
                <a:cxn ang="0">
                  <a:pos x="102" y="72"/>
                </a:cxn>
                <a:cxn ang="0">
                  <a:pos x="114" y="84"/>
                </a:cxn>
                <a:cxn ang="0">
                  <a:pos x="120" y="66"/>
                </a:cxn>
                <a:cxn ang="0">
                  <a:pos x="132" y="72"/>
                </a:cxn>
                <a:cxn ang="0">
                  <a:pos x="144" y="42"/>
                </a:cxn>
                <a:cxn ang="0">
                  <a:pos x="162" y="54"/>
                </a:cxn>
                <a:cxn ang="0">
                  <a:pos x="174" y="36"/>
                </a:cxn>
                <a:cxn ang="0">
                  <a:pos x="186" y="42"/>
                </a:cxn>
                <a:cxn ang="0">
                  <a:pos x="192" y="54"/>
                </a:cxn>
                <a:cxn ang="0">
                  <a:pos x="204" y="78"/>
                </a:cxn>
                <a:cxn ang="0">
                  <a:pos x="216" y="78"/>
                </a:cxn>
                <a:cxn ang="0">
                  <a:pos x="228" y="90"/>
                </a:cxn>
                <a:cxn ang="0">
                  <a:pos x="240" y="66"/>
                </a:cxn>
                <a:cxn ang="0">
                  <a:pos x="246" y="90"/>
                </a:cxn>
                <a:cxn ang="0">
                  <a:pos x="264" y="84"/>
                </a:cxn>
                <a:cxn ang="0">
                  <a:pos x="270" y="84"/>
                </a:cxn>
                <a:cxn ang="0">
                  <a:pos x="282" y="108"/>
                </a:cxn>
                <a:cxn ang="0">
                  <a:pos x="288" y="102"/>
                </a:cxn>
                <a:cxn ang="0">
                  <a:pos x="300" y="126"/>
                </a:cxn>
                <a:cxn ang="0">
                  <a:pos x="312" y="120"/>
                </a:cxn>
                <a:cxn ang="0">
                  <a:pos x="324" y="108"/>
                </a:cxn>
                <a:cxn ang="0">
                  <a:pos x="330" y="84"/>
                </a:cxn>
                <a:cxn ang="0">
                  <a:pos x="342" y="78"/>
                </a:cxn>
                <a:cxn ang="0">
                  <a:pos x="348" y="78"/>
                </a:cxn>
                <a:cxn ang="0">
                  <a:pos x="360" y="78"/>
                </a:cxn>
                <a:cxn ang="0">
                  <a:pos x="366" y="72"/>
                </a:cxn>
                <a:cxn ang="0">
                  <a:pos x="378" y="18"/>
                </a:cxn>
                <a:cxn ang="0">
                  <a:pos x="396" y="12"/>
                </a:cxn>
                <a:cxn ang="0">
                  <a:pos x="408" y="42"/>
                </a:cxn>
                <a:cxn ang="0">
                  <a:pos x="420" y="42"/>
                </a:cxn>
                <a:cxn ang="0">
                  <a:pos x="432" y="78"/>
                </a:cxn>
                <a:cxn ang="0">
                  <a:pos x="444" y="102"/>
                </a:cxn>
                <a:cxn ang="0">
                  <a:pos x="450" y="108"/>
                </a:cxn>
                <a:cxn ang="0">
                  <a:pos x="462" y="96"/>
                </a:cxn>
              </a:cxnLst>
              <a:rect l="0" t="0" r="r" b="b"/>
              <a:pathLst>
                <a:path w="468" h="132">
                  <a:moveTo>
                    <a:pt x="0" y="132"/>
                  </a:moveTo>
                  <a:lnTo>
                    <a:pt x="6" y="126"/>
                  </a:lnTo>
                  <a:lnTo>
                    <a:pt x="6" y="114"/>
                  </a:lnTo>
                  <a:lnTo>
                    <a:pt x="12" y="120"/>
                  </a:lnTo>
                  <a:lnTo>
                    <a:pt x="18" y="96"/>
                  </a:lnTo>
                  <a:lnTo>
                    <a:pt x="24" y="90"/>
                  </a:lnTo>
                  <a:lnTo>
                    <a:pt x="24" y="96"/>
                  </a:lnTo>
                  <a:lnTo>
                    <a:pt x="30" y="90"/>
                  </a:lnTo>
                  <a:lnTo>
                    <a:pt x="30" y="108"/>
                  </a:lnTo>
                  <a:lnTo>
                    <a:pt x="36" y="108"/>
                  </a:lnTo>
                  <a:lnTo>
                    <a:pt x="42" y="120"/>
                  </a:lnTo>
                  <a:lnTo>
                    <a:pt x="48" y="114"/>
                  </a:lnTo>
                  <a:lnTo>
                    <a:pt x="48" y="84"/>
                  </a:lnTo>
                  <a:lnTo>
                    <a:pt x="54" y="90"/>
                  </a:lnTo>
                  <a:lnTo>
                    <a:pt x="54" y="84"/>
                  </a:lnTo>
                  <a:lnTo>
                    <a:pt x="60" y="90"/>
                  </a:lnTo>
                  <a:lnTo>
                    <a:pt x="66" y="48"/>
                  </a:lnTo>
                  <a:lnTo>
                    <a:pt x="72" y="54"/>
                  </a:lnTo>
                  <a:lnTo>
                    <a:pt x="72" y="42"/>
                  </a:lnTo>
                  <a:lnTo>
                    <a:pt x="78" y="30"/>
                  </a:lnTo>
                  <a:lnTo>
                    <a:pt x="78" y="48"/>
                  </a:lnTo>
                  <a:lnTo>
                    <a:pt x="84" y="60"/>
                  </a:lnTo>
                  <a:lnTo>
                    <a:pt x="84" y="66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78"/>
                  </a:lnTo>
                  <a:lnTo>
                    <a:pt x="102" y="72"/>
                  </a:lnTo>
                  <a:lnTo>
                    <a:pt x="102" y="60"/>
                  </a:lnTo>
                  <a:lnTo>
                    <a:pt x="108" y="72"/>
                  </a:lnTo>
                  <a:lnTo>
                    <a:pt x="114" y="84"/>
                  </a:lnTo>
                  <a:lnTo>
                    <a:pt x="114" y="72"/>
                  </a:lnTo>
                  <a:lnTo>
                    <a:pt x="120" y="78"/>
                  </a:lnTo>
                  <a:lnTo>
                    <a:pt x="120" y="66"/>
                  </a:lnTo>
                  <a:lnTo>
                    <a:pt x="132" y="72"/>
                  </a:lnTo>
                  <a:lnTo>
                    <a:pt x="126" y="72"/>
                  </a:lnTo>
                  <a:lnTo>
                    <a:pt x="132" y="72"/>
                  </a:lnTo>
                  <a:lnTo>
                    <a:pt x="138" y="78"/>
                  </a:lnTo>
                  <a:lnTo>
                    <a:pt x="138" y="66"/>
                  </a:lnTo>
                  <a:lnTo>
                    <a:pt x="144" y="42"/>
                  </a:lnTo>
                  <a:lnTo>
                    <a:pt x="150" y="30"/>
                  </a:lnTo>
                  <a:lnTo>
                    <a:pt x="156" y="42"/>
                  </a:lnTo>
                  <a:lnTo>
                    <a:pt x="162" y="54"/>
                  </a:lnTo>
                  <a:lnTo>
                    <a:pt x="168" y="42"/>
                  </a:lnTo>
                  <a:lnTo>
                    <a:pt x="174" y="24"/>
                  </a:lnTo>
                  <a:lnTo>
                    <a:pt x="174" y="36"/>
                  </a:lnTo>
                  <a:lnTo>
                    <a:pt x="180" y="30"/>
                  </a:lnTo>
                  <a:lnTo>
                    <a:pt x="180" y="24"/>
                  </a:lnTo>
                  <a:lnTo>
                    <a:pt x="186" y="42"/>
                  </a:lnTo>
                  <a:lnTo>
                    <a:pt x="186" y="48"/>
                  </a:lnTo>
                  <a:lnTo>
                    <a:pt x="192" y="36"/>
                  </a:lnTo>
                  <a:lnTo>
                    <a:pt x="192" y="54"/>
                  </a:lnTo>
                  <a:lnTo>
                    <a:pt x="198" y="54"/>
                  </a:lnTo>
                  <a:lnTo>
                    <a:pt x="198" y="66"/>
                  </a:lnTo>
                  <a:lnTo>
                    <a:pt x="204" y="78"/>
                  </a:lnTo>
                  <a:lnTo>
                    <a:pt x="210" y="96"/>
                  </a:lnTo>
                  <a:lnTo>
                    <a:pt x="210" y="84"/>
                  </a:lnTo>
                  <a:lnTo>
                    <a:pt x="216" y="78"/>
                  </a:lnTo>
                  <a:lnTo>
                    <a:pt x="222" y="84"/>
                  </a:lnTo>
                  <a:lnTo>
                    <a:pt x="228" y="72"/>
                  </a:lnTo>
                  <a:lnTo>
                    <a:pt x="228" y="90"/>
                  </a:lnTo>
                  <a:lnTo>
                    <a:pt x="234" y="102"/>
                  </a:lnTo>
                  <a:lnTo>
                    <a:pt x="234" y="90"/>
                  </a:lnTo>
                  <a:lnTo>
                    <a:pt x="240" y="66"/>
                  </a:lnTo>
                  <a:lnTo>
                    <a:pt x="240" y="78"/>
                  </a:lnTo>
                  <a:lnTo>
                    <a:pt x="246" y="72"/>
                  </a:lnTo>
                  <a:lnTo>
                    <a:pt x="246" y="90"/>
                  </a:lnTo>
                  <a:lnTo>
                    <a:pt x="252" y="78"/>
                  </a:lnTo>
                  <a:lnTo>
                    <a:pt x="258" y="90"/>
                  </a:lnTo>
                  <a:lnTo>
                    <a:pt x="264" y="84"/>
                  </a:lnTo>
                  <a:lnTo>
                    <a:pt x="264" y="66"/>
                  </a:lnTo>
                  <a:lnTo>
                    <a:pt x="270" y="72"/>
                  </a:lnTo>
                  <a:lnTo>
                    <a:pt x="270" y="84"/>
                  </a:lnTo>
                  <a:lnTo>
                    <a:pt x="276" y="96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82" y="102"/>
                  </a:lnTo>
                  <a:lnTo>
                    <a:pt x="288" y="114"/>
                  </a:lnTo>
                  <a:lnTo>
                    <a:pt x="288" y="102"/>
                  </a:lnTo>
                  <a:lnTo>
                    <a:pt x="294" y="120"/>
                  </a:lnTo>
                  <a:lnTo>
                    <a:pt x="294" y="96"/>
                  </a:lnTo>
                  <a:lnTo>
                    <a:pt x="300" y="126"/>
                  </a:lnTo>
                  <a:lnTo>
                    <a:pt x="300" y="132"/>
                  </a:lnTo>
                  <a:lnTo>
                    <a:pt x="306" y="120"/>
                  </a:lnTo>
                  <a:lnTo>
                    <a:pt x="312" y="120"/>
                  </a:lnTo>
                  <a:lnTo>
                    <a:pt x="318" y="126"/>
                  </a:lnTo>
                  <a:lnTo>
                    <a:pt x="318" y="102"/>
                  </a:lnTo>
                  <a:lnTo>
                    <a:pt x="324" y="108"/>
                  </a:lnTo>
                  <a:lnTo>
                    <a:pt x="324" y="96"/>
                  </a:lnTo>
                  <a:lnTo>
                    <a:pt x="330" y="78"/>
                  </a:lnTo>
                  <a:lnTo>
                    <a:pt x="330" y="84"/>
                  </a:lnTo>
                  <a:lnTo>
                    <a:pt x="336" y="66"/>
                  </a:lnTo>
                  <a:lnTo>
                    <a:pt x="336" y="60"/>
                  </a:lnTo>
                  <a:lnTo>
                    <a:pt x="342" y="78"/>
                  </a:lnTo>
                  <a:lnTo>
                    <a:pt x="342" y="84"/>
                  </a:lnTo>
                  <a:lnTo>
                    <a:pt x="348" y="90"/>
                  </a:lnTo>
                  <a:lnTo>
                    <a:pt x="348" y="78"/>
                  </a:lnTo>
                  <a:lnTo>
                    <a:pt x="354" y="72"/>
                  </a:lnTo>
                  <a:lnTo>
                    <a:pt x="354" y="60"/>
                  </a:lnTo>
                  <a:lnTo>
                    <a:pt x="360" y="78"/>
                  </a:lnTo>
                  <a:lnTo>
                    <a:pt x="360" y="102"/>
                  </a:lnTo>
                  <a:lnTo>
                    <a:pt x="366" y="84"/>
                  </a:lnTo>
                  <a:lnTo>
                    <a:pt x="366" y="72"/>
                  </a:lnTo>
                  <a:lnTo>
                    <a:pt x="372" y="66"/>
                  </a:lnTo>
                  <a:lnTo>
                    <a:pt x="378" y="42"/>
                  </a:lnTo>
                  <a:lnTo>
                    <a:pt x="378" y="18"/>
                  </a:lnTo>
                  <a:lnTo>
                    <a:pt x="384" y="30"/>
                  </a:lnTo>
                  <a:lnTo>
                    <a:pt x="396" y="18"/>
                  </a:lnTo>
                  <a:lnTo>
                    <a:pt x="396" y="12"/>
                  </a:lnTo>
                  <a:lnTo>
                    <a:pt x="402" y="0"/>
                  </a:lnTo>
                  <a:lnTo>
                    <a:pt x="402" y="36"/>
                  </a:lnTo>
                  <a:lnTo>
                    <a:pt x="408" y="42"/>
                  </a:lnTo>
                  <a:lnTo>
                    <a:pt x="414" y="48"/>
                  </a:lnTo>
                  <a:lnTo>
                    <a:pt x="426" y="42"/>
                  </a:lnTo>
                  <a:lnTo>
                    <a:pt x="420" y="42"/>
                  </a:lnTo>
                  <a:lnTo>
                    <a:pt x="426" y="42"/>
                  </a:lnTo>
                  <a:lnTo>
                    <a:pt x="432" y="66"/>
                  </a:lnTo>
                  <a:lnTo>
                    <a:pt x="432" y="78"/>
                  </a:lnTo>
                  <a:lnTo>
                    <a:pt x="438" y="84"/>
                  </a:lnTo>
                  <a:lnTo>
                    <a:pt x="438" y="90"/>
                  </a:lnTo>
                  <a:lnTo>
                    <a:pt x="444" y="102"/>
                  </a:lnTo>
                  <a:lnTo>
                    <a:pt x="444" y="120"/>
                  </a:lnTo>
                  <a:lnTo>
                    <a:pt x="450" y="114"/>
                  </a:lnTo>
                  <a:lnTo>
                    <a:pt x="450" y="108"/>
                  </a:lnTo>
                  <a:lnTo>
                    <a:pt x="456" y="90"/>
                  </a:lnTo>
                  <a:lnTo>
                    <a:pt x="456" y="84"/>
                  </a:lnTo>
                  <a:lnTo>
                    <a:pt x="462" y="96"/>
                  </a:lnTo>
                  <a:lnTo>
                    <a:pt x="462" y="132"/>
                  </a:lnTo>
                  <a:lnTo>
                    <a:pt x="468" y="12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28"/>
            <p:cNvSpPr>
              <a:spLocks/>
            </p:cNvSpPr>
            <p:nvPr/>
          </p:nvSpPr>
          <p:spPr bwMode="auto">
            <a:xfrm>
              <a:off x="5448300" y="7010400"/>
              <a:ext cx="733425" cy="390525"/>
            </a:xfrm>
            <a:custGeom>
              <a:avLst/>
              <a:gdLst/>
              <a:ahLst/>
              <a:cxnLst>
                <a:cxn ang="0">
                  <a:pos x="6" y="114"/>
                </a:cxn>
                <a:cxn ang="0">
                  <a:pos x="18" y="102"/>
                </a:cxn>
                <a:cxn ang="0">
                  <a:pos x="30" y="102"/>
                </a:cxn>
                <a:cxn ang="0">
                  <a:pos x="36" y="78"/>
                </a:cxn>
                <a:cxn ang="0">
                  <a:pos x="54" y="54"/>
                </a:cxn>
                <a:cxn ang="0">
                  <a:pos x="60" y="48"/>
                </a:cxn>
                <a:cxn ang="0">
                  <a:pos x="72" y="24"/>
                </a:cxn>
                <a:cxn ang="0">
                  <a:pos x="84" y="36"/>
                </a:cxn>
                <a:cxn ang="0">
                  <a:pos x="96" y="6"/>
                </a:cxn>
                <a:cxn ang="0">
                  <a:pos x="108" y="18"/>
                </a:cxn>
                <a:cxn ang="0">
                  <a:pos x="120" y="42"/>
                </a:cxn>
                <a:cxn ang="0">
                  <a:pos x="132" y="0"/>
                </a:cxn>
                <a:cxn ang="0">
                  <a:pos x="144" y="30"/>
                </a:cxn>
                <a:cxn ang="0">
                  <a:pos x="150" y="102"/>
                </a:cxn>
                <a:cxn ang="0">
                  <a:pos x="162" y="84"/>
                </a:cxn>
                <a:cxn ang="0">
                  <a:pos x="168" y="120"/>
                </a:cxn>
                <a:cxn ang="0">
                  <a:pos x="180" y="138"/>
                </a:cxn>
                <a:cxn ang="0">
                  <a:pos x="192" y="138"/>
                </a:cxn>
                <a:cxn ang="0">
                  <a:pos x="204" y="126"/>
                </a:cxn>
                <a:cxn ang="0">
                  <a:pos x="216" y="126"/>
                </a:cxn>
                <a:cxn ang="0">
                  <a:pos x="228" y="150"/>
                </a:cxn>
                <a:cxn ang="0">
                  <a:pos x="234" y="180"/>
                </a:cxn>
                <a:cxn ang="0">
                  <a:pos x="246" y="156"/>
                </a:cxn>
                <a:cxn ang="0">
                  <a:pos x="258" y="102"/>
                </a:cxn>
                <a:cxn ang="0">
                  <a:pos x="264" y="156"/>
                </a:cxn>
                <a:cxn ang="0">
                  <a:pos x="276" y="168"/>
                </a:cxn>
                <a:cxn ang="0">
                  <a:pos x="288" y="192"/>
                </a:cxn>
                <a:cxn ang="0">
                  <a:pos x="300" y="210"/>
                </a:cxn>
                <a:cxn ang="0">
                  <a:pos x="306" y="222"/>
                </a:cxn>
                <a:cxn ang="0">
                  <a:pos x="318" y="234"/>
                </a:cxn>
                <a:cxn ang="0">
                  <a:pos x="324" y="210"/>
                </a:cxn>
                <a:cxn ang="0">
                  <a:pos x="342" y="234"/>
                </a:cxn>
                <a:cxn ang="0">
                  <a:pos x="354" y="204"/>
                </a:cxn>
                <a:cxn ang="0">
                  <a:pos x="366" y="210"/>
                </a:cxn>
                <a:cxn ang="0">
                  <a:pos x="372" y="168"/>
                </a:cxn>
                <a:cxn ang="0">
                  <a:pos x="390" y="186"/>
                </a:cxn>
                <a:cxn ang="0">
                  <a:pos x="396" y="180"/>
                </a:cxn>
                <a:cxn ang="0">
                  <a:pos x="408" y="138"/>
                </a:cxn>
                <a:cxn ang="0">
                  <a:pos x="420" y="156"/>
                </a:cxn>
                <a:cxn ang="0">
                  <a:pos x="432" y="210"/>
                </a:cxn>
                <a:cxn ang="0">
                  <a:pos x="444" y="204"/>
                </a:cxn>
                <a:cxn ang="0">
                  <a:pos x="456" y="192"/>
                </a:cxn>
              </a:cxnLst>
              <a:rect l="0" t="0" r="r" b="b"/>
              <a:pathLst>
                <a:path w="462" h="246">
                  <a:moveTo>
                    <a:pt x="0" y="120"/>
                  </a:moveTo>
                  <a:lnTo>
                    <a:pt x="0" y="126"/>
                  </a:lnTo>
                  <a:lnTo>
                    <a:pt x="6" y="114"/>
                  </a:lnTo>
                  <a:lnTo>
                    <a:pt x="6" y="102"/>
                  </a:lnTo>
                  <a:lnTo>
                    <a:pt x="12" y="108"/>
                  </a:lnTo>
                  <a:lnTo>
                    <a:pt x="18" y="102"/>
                  </a:lnTo>
                  <a:lnTo>
                    <a:pt x="18" y="114"/>
                  </a:lnTo>
                  <a:lnTo>
                    <a:pt x="24" y="96"/>
                  </a:lnTo>
                  <a:lnTo>
                    <a:pt x="30" y="102"/>
                  </a:lnTo>
                  <a:lnTo>
                    <a:pt x="30" y="114"/>
                  </a:lnTo>
                  <a:lnTo>
                    <a:pt x="36" y="84"/>
                  </a:lnTo>
                  <a:lnTo>
                    <a:pt x="36" y="78"/>
                  </a:lnTo>
                  <a:lnTo>
                    <a:pt x="42" y="72"/>
                  </a:lnTo>
                  <a:lnTo>
                    <a:pt x="42" y="66"/>
                  </a:lnTo>
                  <a:lnTo>
                    <a:pt x="54" y="54"/>
                  </a:lnTo>
                  <a:lnTo>
                    <a:pt x="54" y="30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66" y="54"/>
                  </a:lnTo>
                  <a:lnTo>
                    <a:pt x="66" y="36"/>
                  </a:lnTo>
                  <a:lnTo>
                    <a:pt x="72" y="24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4" y="36"/>
                  </a:lnTo>
                  <a:lnTo>
                    <a:pt x="90" y="24"/>
                  </a:lnTo>
                  <a:lnTo>
                    <a:pt x="96" y="24"/>
                  </a:lnTo>
                  <a:lnTo>
                    <a:pt x="96" y="6"/>
                  </a:lnTo>
                  <a:lnTo>
                    <a:pt x="102" y="12"/>
                  </a:lnTo>
                  <a:lnTo>
                    <a:pt x="102" y="6"/>
                  </a:lnTo>
                  <a:lnTo>
                    <a:pt x="108" y="18"/>
                  </a:lnTo>
                  <a:lnTo>
                    <a:pt x="108" y="24"/>
                  </a:lnTo>
                  <a:lnTo>
                    <a:pt x="114" y="18"/>
                  </a:lnTo>
                  <a:lnTo>
                    <a:pt x="120" y="42"/>
                  </a:lnTo>
                  <a:lnTo>
                    <a:pt x="120" y="48"/>
                  </a:lnTo>
                  <a:lnTo>
                    <a:pt x="126" y="6"/>
                  </a:lnTo>
                  <a:lnTo>
                    <a:pt x="132" y="0"/>
                  </a:lnTo>
                  <a:lnTo>
                    <a:pt x="138" y="6"/>
                  </a:lnTo>
                  <a:lnTo>
                    <a:pt x="138" y="30"/>
                  </a:lnTo>
                  <a:lnTo>
                    <a:pt x="144" y="30"/>
                  </a:lnTo>
                  <a:lnTo>
                    <a:pt x="144" y="72"/>
                  </a:lnTo>
                  <a:lnTo>
                    <a:pt x="150" y="84"/>
                  </a:lnTo>
                  <a:lnTo>
                    <a:pt x="150" y="102"/>
                  </a:lnTo>
                  <a:lnTo>
                    <a:pt x="156" y="108"/>
                  </a:lnTo>
                  <a:lnTo>
                    <a:pt x="156" y="90"/>
                  </a:lnTo>
                  <a:lnTo>
                    <a:pt x="162" y="84"/>
                  </a:lnTo>
                  <a:lnTo>
                    <a:pt x="162" y="90"/>
                  </a:lnTo>
                  <a:lnTo>
                    <a:pt x="168" y="114"/>
                  </a:lnTo>
                  <a:lnTo>
                    <a:pt x="168" y="120"/>
                  </a:lnTo>
                  <a:lnTo>
                    <a:pt x="174" y="138"/>
                  </a:lnTo>
                  <a:lnTo>
                    <a:pt x="174" y="132"/>
                  </a:lnTo>
                  <a:lnTo>
                    <a:pt x="180" y="138"/>
                  </a:lnTo>
                  <a:lnTo>
                    <a:pt x="186" y="120"/>
                  </a:lnTo>
                  <a:lnTo>
                    <a:pt x="192" y="144"/>
                  </a:lnTo>
                  <a:lnTo>
                    <a:pt x="192" y="138"/>
                  </a:lnTo>
                  <a:lnTo>
                    <a:pt x="198" y="132"/>
                  </a:lnTo>
                  <a:lnTo>
                    <a:pt x="198" y="138"/>
                  </a:lnTo>
                  <a:lnTo>
                    <a:pt x="204" y="126"/>
                  </a:lnTo>
                  <a:lnTo>
                    <a:pt x="216" y="126"/>
                  </a:lnTo>
                  <a:lnTo>
                    <a:pt x="210" y="126"/>
                  </a:lnTo>
                  <a:lnTo>
                    <a:pt x="216" y="126"/>
                  </a:lnTo>
                  <a:lnTo>
                    <a:pt x="222" y="126"/>
                  </a:lnTo>
                  <a:lnTo>
                    <a:pt x="222" y="150"/>
                  </a:lnTo>
                  <a:lnTo>
                    <a:pt x="228" y="150"/>
                  </a:lnTo>
                  <a:lnTo>
                    <a:pt x="228" y="168"/>
                  </a:lnTo>
                  <a:lnTo>
                    <a:pt x="234" y="162"/>
                  </a:lnTo>
                  <a:lnTo>
                    <a:pt x="234" y="180"/>
                  </a:lnTo>
                  <a:lnTo>
                    <a:pt x="240" y="162"/>
                  </a:lnTo>
                  <a:lnTo>
                    <a:pt x="246" y="150"/>
                  </a:lnTo>
                  <a:lnTo>
                    <a:pt x="246" y="156"/>
                  </a:lnTo>
                  <a:lnTo>
                    <a:pt x="252" y="126"/>
                  </a:lnTo>
                  <a:lnTo>
                    <a:pt x="252" y="114"/>
                  </a:lnTo>
                  <a:lnTo>
                    <a:pt x="258" y="102"/>
                  </a:lnTo>
                  <a:lnTo>
                    <a:pt x="258" y="132"/>
                  </a:lnTo>
                  <a:lnTo>
                    <a:pt x="264" y="150"/>
                  </a:lnTo>
                  <a:lnTo>
                    <a:pt x="264" y="156"/>
                  </a:lnTo>
                  <a:lnTo>
                    <a:pt x="270" y="162"/>
                  </a:lnTo>
                  <a:lnTo>
                    <a:pt x="270" y="180"/>
                  </a:lnTo>
                  <a:lnTo>
                    <a:pt x="276" y="168"/>
                  </a:lnTo>
                  <a:lnTo>
                    <a:pt x="276" y="180"/>
                  </a:lnTo>
                  <a:lnTo>
                    <a:pt x="282" y="186"/>
                  </a:lnTo>
                  <a:lnTo>
                    <a:pt x="288" y="192"/>
                  </a:lnTo>
                  <a:lnTo>
                    <a:pt x="288" y="168"/>
                  </a:lnTo>
                  <a:lnTo>
                    <a:pt x="294" y="198"/>
                  </a:lnTo>
                  <a:lnTo>
                    <a:pt x="300" y="210"/>
                  </a:lnTo>
                  <a:lnTo>
                    <a:pt x="300" y="216"/>
                  </a:lnTo>
                  <a:lnTo>
                    <a:pt x="306" y="210"/>
                  </a:lnTo>
                  <a:lnTo>
                    <a:pt x="306" y="222"/>
                  </a:lnTo>
                  <a:lnTo>
                    <a:pt x="312" y="228"/>
                  </a:lnTo>
                  <a:lnTo>
                    <a:pt x="312" y="222"/>
                  </a:lnTo>
                  <a:lnTo>
                    <a:pt x="318" y="234"/>
                  </a:lnTo>
                  <a:lnTo>
                    <a:pt x="318" y="222"/>
                  </a:lnTo>
                  <a:lnTo>
                    <a:pt x="330" y="210"/>
                  </a:lnTo>
                  <a:lnTo>
                    <a:pt x="324" y="210"/>
                  </a:lnTo>
                  <a:lnTo>
                    <a:pt x="330" y="222"/>
                  </a:lnTo>
                  <a:lnTo>
                    <a:pt x="336" y="246"/>
                  </a:lnTo>
                  <a:lnTo>
                    <a:pt x="342" y="234"/>
                  </a:lnTo>
                  <a:lnTo>
                    <a:pt x="342" y="222"/>
                  </a:lnTo>
                  <a:lnTo>
                    <a:pt x="348" y="222"/>
                  </a:lnTo>
                  <a:lnTo>
                    <a:pt x="354" y="204"/>
                  </a:lnTo>
                  <a:lnTo>
                    <a:pt x="354" y="198"/>
                  </a:lnTo>
                  <a:lnTo>
                    <a:pt x="360" y="204"/>
                  </a:lnTo>
                  <a:lnTo>
                    <a:pt x="366" y="210"/>
                  </a:lnTo>
                  <a:lnTo>
                    <a:pt x="366" y="204"/>
                  </a:lnTo>
                  <a:lnTo>
                    <a:pt x="372" y="180"/>
                  </a:lnTo>
                  <a:lnTo>
                    <a:pt x="372" y="168"/>
                  </a:lnTo>
                  <a:lnTo>
                    <a:pt x="378" y="162"/>
                  </a:lnTo>
                  <a:lnTo>
                    <a:pt x="378" y="180"/>
                  </a:lnTo>
                  <a:lnTo>
                    <a:pt x="390" y="186"/>
                  </a:lnTo>
                  <a:lnTo>
                    <a:pt x="390" y="168"/>
                  </a:lnTo>
                  <a:lnTo>
                    <a:pt x="396" y="156"/>
                  </a:lnTo>
                  <a:lnTo>
                    <a:pt x="396" y="180"/>
                  </a:lnTo>
                  <a:lnTo>
                    <a:pt x="402" y="168"/>
                  </a:lnTo>
                  <a:lnTo>
                    <a:pt x="402" y="162"/>
                  </a:lnTo>
                  <a:lnTo>
                    <a:pt x="408" y="138"/>
                  </a:lnTo>
                  <a:lnTo>
                    <a:pt x="414" y="132"/>
                  </a:lnTo>
                  <a:lnTo>
                    <a:pt x="420" y="150"/>
                  </a:lnTo>
                  <a:lnTo>
                    <a:pt x="420" y="156"/>
                  </a:lnTo>
                  <a:lnTo>
                    <a:pt x="426" y="180"/>
                  </a:lnTo>
                  <a:lnTo>
                    <a:pt x="432" y="192"/>
                  </a:lnTo>
                  <a:lnTo>
                    <a:pt x="432" y="210"/>
                  </a:lnTo>
                  <a:lnTo>
                    <a:pt x="438" y="210"/>
                  </a:lnTo>
                  <a:lnTo>
                    <a:pt x="438" y="222"/>
                  </a:lnTo>
                  <a:lnTo>
                    <a:pt x="444" y="204"/>
                  </a:lnTo>
                  <a:lnTo>
                    <a:pt x="444" y="174"/>
                  </a:lnTo>
                  <a:lnTo>
                    <a:pt x="450" y="168"/>
                  </a:lnTo>
                  <a:lnTo>
                    <a:pt x="456" y="192"/>
                  </a:lnTo>
                  <a:lnTo>
                    <a:pt x="456" y="174"/>
                  </a:lnTo>
                  <a:lnTo>
                    <a:pt x="462" y="18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29"/>
            <p:cNvSpPr>
              <a:spLocks/>
            </p:cNvSpPr>
            <p:nvPr/>
          </p:nvSpPr>
          <p:spPr bwMode="auto">
            <a:xfrm>
              <a:off x="6181725" y="7229475"/>
              <a:ext cx="714375" cy="295275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18" y="54"/>
                </a:cxn>
                <a:cxn ang="0">
                  <a:pos x="30" y="66"/>
                </a:cxn>
                <a:cxn ang="0">
                  <a:pos x="42" y="54"/>
                </a:cxn>
                <a:cxn ang="0">
                  <a:pos x="48" y="108"/>
                </a:cxn>
                <a:cxn ang="0">
                  <a:pos x="60" y="102"/>
                </a:cxn>
                <a:cxn ang="0">
                  <a:pos x="72" y="78"/>
                </a:cxn>
                <a:cxn ang="0">
                  <a:pos x="84" y="102"/>
                </a:cxn>
                <a:cxn ang="0">
                  <a:pos x="96" y="96"/>
                </a:cxn>
                <a:cxn ang="0">
                  <a:pos x="102" y="66"/>
                </a:cxn>
                <a:cxn ang="0">
                  <a:pos x="114" y="66"/>
                </a:cxn>
                <a:cxn ang="0">
                  <a:pos x="126" y="72"/>
                </a:cxn>
                <a:cxn ang="0">
                  <a:pos x="132" y="66"/>
                </a:cxn>
                <a:cxn ang="0">
                  <a:pos x="150" y="90"/>
                </a:cxn>
                <a:cxn ang="0">
                  <a:pos x="156" y="108"/>
                </a:cxn>
                <a:cxn ang="0">
                  <a:pos x="174" y="78"/>
                </a:cxn>
                <a:cxn ang="0">
                  <a:pos x="180" y="72"/>
                </a:cxn>
                <a:cxn ang="0">
                  <a:pos x="192" y="24"/>
                </a:cxn>
                <a:cxn ang="0">
                  <a:pos x="204" y="18"/>
                </a:cxn>
                <a:cxn ang="0">
                  <a:pos x="210" y="24"/>
                </a:cxn>
                <a:cxn ang="0">
                  <a:pos x="222" y="90"/>
                </a:cxn>
                <a:cxn ang="0">
                  <a:pos x="234" y="114"/>
                </a:cxn>
                <a:cxn ang="0">
                  <a:pos x="240" y="150"/>
                </a:cxn>
                <a:cxn ang="0">
                  <a:pos x="252" y="126"/>
                </a:cxn>
                <a:cxn ang="0">
                  <a:pos x="258" y="120"/>
                </a:cxn>
                <a:cxn ang="0">
                  <a:pos x="270" y="114"/>
                </a:cxn>
                <a:cxn ang="0">
                  <a:pos x="276" y="150"/>
                </a:cxn>
                <a:cxn ang="0">
                  <a:pos x="288" y="108"/>
                </a:cxn>
                <a:cxn ang="0">
                  <a:pos x="300" y="114"/>
                </a:cxn>
                <a:cxn ang="0">
                  <a:pos x="306" y="126"/>
                </a:cxn>
                <a:cxn ang="0">
                  <a:pos x="318" y="144"/>
                </a:cxn>
                <a:cxn ang="0">
                  <a:pos x="336" y="132"/>
                </a:cxn>
                <a:cxn ang="0">
                  <a:pos x="342" y="102"/>
                </a:cxn>
                <a:cxn ang="0">
                  <a:pos x="348" y="132"/>
                </a:cxn>
                <a:cxn ang="0">
                  <a:pos x="366" y="138"/>
                </a:cxn>
                <a:cxn ang="0">
                  <a:pos x="378" y="96"/>
                </a:cxn>
                <a:cxn ang="0">
                  <a:pos x="384" y="132"/>
                </a:cxn>
                <a:cxn ang="0">
                  <a:pos x="396" y="120"/>
                </a:cxn>
                <a:cxn ang="0">
                  <a:pos x="408" y="126"/>
                </a:cxn>
                <a:cxn ang="0">
                  <a:pos x="420" y="132"/>
                </a:cxn>
                <a:cxn ang="0">
                  <a:pos x="432" y="174"/>
                </a:cxn>
                <a:cxn ang="0">
                  <a:pos x="444" y="174"/>
                </a:cxn>
              </a:cxnLst>
              <a:rect l="0" t="0" r="r" b="b"/>
              <a:pathLst>
                <a:path w="450" h="186">
                  <a:moveTo>
                    <a:pt x="0" y="42"/>
                  </a:moveTo>
                  <a:lnTo>
                    <a:pt x="6" y="36"/>
                  </a:lnTo>
                  <a:lnTo>
                    <a:pt x="6" y="42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18" y="54"/>
                  </a:lnTo>
                  <a:lnTo>
                    <a:pt x="24" y="48"/>
                  </a:lnTo>
                  <a:lnTo>
                    <a:pt x="24" y="72"/>
                  </a:lnTo>
                  <a:lnTo>
                    <a:pt x="30" y="66"/>
                  </a:lnTo>
                  <a:lnTo>
                    <a:pt x="36" y="72"/>
                  </a:lnTo>
                  <a:lnTo>
                    <a:pt x="36" y="66"/>
                  </a:lnTo>
                  <a:lnTo>
                    <a:pt x="42" y="54"/>
                  </a:lnTo>
                  <a:lnTo>
                    <a:pt x="42" y="78"/>
                  </a:lnTo>
                  <a:lnTo>
                    <a:pt x="48" y="96"/>
                  </a:lnTo>
                  <a:lnTo>
                    <a:pt x="48" y="108"/>
                  </a:lnTo>
                  <a:lnTo>
                    <a:pt x="54" y="102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66" y="96"/>
                  </a:lnTo>
                  <a:lnTo>
                    <a:pt x="66" y="66"/>
                  </a:lnTo>
                  <a:lnTo>
                    <a:pt x="72" y="78"/>
                  </a:lnTo>
                  <a:lnTo>
                    <a:pt x="72" y="90"/>
                  </a:lnTo>
                  <a:lnTo>
                    <a:pt x="78" y="114"/>
                  </a:lnTo>
                  <a:lnTo>
                    <a:pt x="84" y="102"/>
                  </a:lnTo>
                  <a:lnTo>
                    <a:pt x="84" y="108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96" y="78"/>
                  </a:lnTo>
                  <a:lnTo>
                    <a:pt x="102" y="72"/>
                  </a:lnTo>
                  <a:lnTo>
                    <a:pt x="102" y="66"/>
                  </a:lnTo>
                  <a:lnTo>
                    <a:pt x="108" y="48"/>
                  </a:lnTo>
                  <a:lnTo>
                    <a:pt x="108" y="60"/>
                  </a:lnTo>
                  <a:lnTo>
                    <a:pt x="114" y="66"/>
                  </a:lnTo>
                  <a:lnTo>
                    <a:pt x="120" y="60"/>
                  </a:lnTo>
                  <a:lnTo>
                    <a:pt x="120" y="66"/>
                  </a:lnTo>
                  <a:lnTo>
                    <a:pt x="126" y="72"/>
                  </a:lnTo>
                  <a:lnTo>
                    <a:pt x="126" y="66"/>
                  </a:lnTo>
                  <a:lnTo>
                    <a:pt x="138" y="66"/>
                  </a:lnTo>
                  <a:lnTo>
                    <a:pt x="132" y="66"/>
                  </a:lnTo>
                  <a:lnTo>
                    <a:pt x="138" y="72"/>
                  </a:lnTo>
                  <a:lnTo>
                    <a:pt x="144" y="66"/>
                  </a:lnTo>
                  <a:lnTo>
                    <a:pt x="150" y="90"/>
                  </a:lnTo>
                  <a:lnTo>
                    <a:pt x="150" y="96"/>
                  </a:lnTo>
                  <a:lnTo>
                    <a:pt x="156" y="114"/>
                  </a:lnTo>
                  <a:lnTo>
                    <a:pt x="156" y="108"/>
                  </a:lnTo>
                  <a:lnTo>
                    <a:pt x="162" y="120"/>
                  </a:lnTo>
                  <a:lnTo>
                    <a:pt x="168" y="102"/>
                  </a:lnTo>
                  <a:lnTo>
                    <a:pt x="174" y="78"/>
                  </a:lnTo>
                  <a:lnTo>
                    <a:pt x="174" y="66"/>
                  </a:lnTo>
                  <a:lnTo>
                    <a:pt x="180" y="90"/>
                  </a:lnTo>
                  <a:lnTo>
                    <a:pt x="180" y="72"/>
                  </a:lnTo>
                  <a:lnTo>
                    <a:pt x="186" y="54"/>
                  </a:lnTo>
                  <a:lnTo>
                    <a:pt x="192" y="18"/>
                  </a:lnTo>
                  <a:lnTo>
                    <a:pt x="192" y="24"/>
                  </a:lnTo>
                  <a:lnTo>
                    <a:pt x="198" y="0"/>
                  </a:lnTo>
                  <a:lnTo>
                    <a:pt x="198" y="12"/>
                  </a:lnTo>
                  <a:lnTo>
                    <a:pt x="204" y="18"/>
                  </a:lnTo>
                  <a:lnTo>
                    <a:pt x="204" y="36"/>
                  </a:lnTo>
                  <a:lnTo>
                    <a:pt x="210" y="30"/>
                  </a:lnTo>
                  <a:lnTo>
                    <a:pt x="210" y="24"/>
                  </a:lnTo>
                  <a:lnTo>
                    <a:pt x="216" y="30"/>
                  </a:lnTo>
                  <a:lnTo>
                    <a:pt x="216" y="54"/>
                  </a:lnTo>
                  <a:lnTo>
                    <a:pt x="222" y="90"/>
                  </a:lnTo>
                  <a:lnTo>
                    <a:pt x="228" y="102"/>
                  </a:lnTo>
                  <a:lnTo>
                    <a:pt x="228" y="120"/>
                  </a:lnTo>
                  <a:lnTo>
                    <a:pt x="234" y="114"/>
                  </a:lnTo>
                  <a:lnTo>
                    <a:pt x="234" y="96"/>
                  </a:lnTo>
                  <a:lnTo>
                    <a:pt x="240" y="126"/>
                  </a:lnTo>
                  <a:lnTo>
                    <a:pt x="240" y="150"/>
                  </a:lnTo>
                  <a:lnTo>
                    <a:pt x="246" y="156"/>
                  </a:lnTo>
                  <a:lnTo>
                    <a:pt x="246" y="144"/>
                  </a:lnTo>
                  <a:lnTo>
                    <a:pt x="252" y="126"/>
                  </a:lnTo>
                  <a:lnTo>
                    <a:pt x="252" y="108"/>
                  </a:lnTo>
                  <a:lnTo>
                    <a:pt x="258" y="114"/>
                  </a:lnTo>
                  <a:lnTo>
                    <a:pt x="258" y="120"/>
                  </a:lnTo>
                  <a:lnTo>
                    <a:pt x="264" y="138"/>
                  </a:lnTo>
                  <a:lnTo>
                    <a:pt x="264" y="126"/>
                  </a:lnTo>
                  <a:lnTo>
                    <a:pt x="270" y="114"/>
                  </a:lnTo>
                  <a:lnTo>
                    <a:pt x="270" y="138"/>
                  </a:lnTo>
                  <a:lnTo>
                    <a:pt x="276" y="138"/>
                  </a:lnTo>
                  <a:lnTo>
                    <a:pt x="276" y="150"/>
                  </a:lnTo>
                  <a:lnTo>
                    <a:pt x="282" y="138"/>
                  </a:lnTo>
                  <a:lnTo>
                    <a:pt x="288" y="126"/>
                  </a:lnTo>
                  <a:lnTo>
                    <a:pt x="288" y="108"/>
                  </a:lnTo>
                  <a:lnTo>
                    <a:pt x="294" y="102"/>
                  </a:lnTo>
                  <a:lnTo>
                    <a:pt x="294" y="108"/>
                  </a:lnTo>
                  <a:lnTo>
                    <a:pt x="300" y="114"/>
                  </a:lnTo>
                  <a:lnTo>
                    <a:pt x="300" y="126"/>
                  </a:lnTo>
                  <a:lnTo>
                    <a:pt x="306" y="114"/>
                  </a:lnTo>
                  <a:lnTo>
                    <a:pt x="306" y="126"/>
                  </a:lnTo>
                  <a:lnTo>
                    <a:pt x="312" y="150"/>
                  </a:lnTo>
                  <a:lnTo>
                    <a:pt x="312" y="162"/>
                  </a:lnTo>
                  <a:lnTo>
                    <a:pt x="318" y="144"/>
                  </a:lnTo>
                  <a:lnTo>
                    <a:pt x="318" y="138"/>
                  </a:lnTo>
                  <a:lnTo>
                    <a:pt x="324" y="144"/>
                  </a:lnTo>
                  <a:lnTo>
                    <a:pt x="336" y="132"/>
                  </a:lnTo>
                  <a:lnTo>
                    <a:pt x="330" y="132"/>
                  </a:lnTo>
                  <a:lnTo>
                    <a:pt x="336" y="132"/>
                  </a:lnTo>
                  <a:lnTo>
                    <a:pt x="342" y="102"/>
                  </a:lnTo>
                  <a:lnTo>
                    <a:pt x="342" y="84"/>
                  </a:lnTo>
                  <a:lnTo>
                    <a:pt x="348" y="120"/>
                  </a:lnTo>
                  <a:lnTo>
                    <a:pt x="348" y="132"/>
                  </a:lnTo>
                  <a:lnTo>
                    <a:pt x="354" y="126"/>
                  </a:lnTo>
                  <a:lnTo>
                    <a:pt x="360" y="132"/>
                  </a:lnTo>
                  <a:lnTo>
                    <a:pt x="366" y="138"/>
                  </a:lnTo>
                  <a:lnTo>
                    <a:pt x="366" y="156"/>
                  </a:lnTo>
                  <a:lnTo>
                    <a:pt x="372" y="126"/>
                  </a:lnTo>
                  <a:lnTo>
                    <a:pt x="378" y="96"/>
                  </a:lnTo>
                  <a:lnTo>
                    <a:pt x="378" y="108"/>
                  </a:lnTo>
                  <a:lnTo>
                    <a:pt x="384" y="114"/>
                  </a:lnTo>
                  <a:lnTo>
                    <a:pt x="384" y="132"/>
                  </a:lnTo>
                  <a:lnTo>
                    <a:pt x="390" y="144"/>
                  </a:lnTo>
                  <a:lnTo>
                    <a:pt x="396" y="132"/>
                  </a:lnTo>
                  <a:lnTo>
                    <a:pt x="396" y="120"/>
                  </a:lnTo>
                  <a:lnTo>
                    <a:pt x="402" y="132"/>
                  </a:lnTo>
                  <a:lnTo>
                    <a:pt x="408" y="138"/>
                  </a:lnTo>
                  <a:lnTo>
                    <a:pt x="408" y="126"/>
                  </a:lnTo>
                  <a:lnTo>
                    <a:pt x="414" y="132"/>
                  </a:lnTo>
                  <a:lnTo>
                    <a:pt x="414" y="114"/>
                  </a:lnTo>
                  <a:lnTo>
                    <a:pt x="420" y="132"/>
                  </a:lnTo>
                  <a:lnTo>
                    <a:pt x="426" y="150"/>
                  </a:lnTo>
                  <a:lnTo>
                    <a:pt x="426" y="162"/>
                  </a:lnTo>
                  <a:lnTo>
                    <a:pt x="432" y="174"/>
                  </a:lnTo>
                  <a:lnTo>
                    <a:pt x="432" y="156"/>
                  </a:lnTo>
                  <a:lnTo>
                    <a:pt x="438" y="150"/>
                  </a:lnTo>
                  <a:lnTo>
                    <a:pt x="444" y="174"/>
                  </a:lnTo>
                  <a:lnTo>
                    <a:pt x="444" y="186"/>
                  </a:lnTo>
                  <a:lnTo>
                    <a:pt x="450" y="18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30"/>
            <p:cNvSpPr>
              <a:spLocks/>
            </p:cNvSpPr>
            <p:nvPr/>
          </p:nvSpPr>
          <p:spPr bwMode="auto">
            <a:xfrm>
              <a:off x="6896100" y="7324725"/>
              <a:ext cx="752475" cy="323850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18" y="120"/>
                </a:cxn>
                <a:cxn ang="0">
                  <a:pos x="30" y="144"/>
                </a:cxn>
                <a:cxn ang="0">
                  <a:pos x="42" y="120"/>
                </a:cxn>
                <a:cxn ang="0">
                  <a:pos x="48" y="72"/>
                </a:cxn>
                <a:cxn ang="0">
                  <a:pos x="60" y="66"/>
                </a:cxn>
                <a:cxn ang="0">
                  <a:pos x="72" y="102"/>
                </a:cxn>
                <a:cxn ang="0">
                  <a:pos x="78" y="102"/>
                </a:cxn>
                <a:cxn ang="0">
                  <a:pos x="96" y="66"/>
                </a:cxn>
                <a:cxn ang="0">
                  <a:pos x="102" y="90"/>
                </a:cxn>
                <a:cxn ang="0">
                  <a:pos x="114" y="84"/>
                </a:cxn>
                <a:cxn ang="0">
                  <a:pos x="132" y="90"/>
                </a:cxn>
                <a:cxn ang="0">
                  <a:pos x="138" y="78"/>
                </a:cxn>
                <a:cxn ang="0">
                  <a:pos x="150" y="108"/>
                </a:cxn>
                <a:cxn ang="0">
                  <a:pos x="162" y="66"/>
                </a:cxn>
                <a:cxn ang="0">
                  <a:pos x="174" y="60"/>
                </a:cxn>
                <a:cxn ang="0">
                  <a:pos x="186" y="102"/>
                </a:cxn>
                <a:cxn ang="0">
                  <a:pos x="192" y="84"/>
                </a:cxn>
                <a:cxn ang="0">
                  <a:pos x="204" y="48"/>
                </a:cxn>
                <a:cxn ang="0">
                  <a:pos x="216" y="84"/>
                </a:cxn>
                <a:cxn ang="0">
                  <a:pos x="228" y="78"/>
                </a:cxn>
                <a:cxn ang="0">
                  <a:pos x="240" y="84"/>
                </a:cxn>
                <a:cxn ang="0">
                  <a:pos x="252" y="84"/>
                </a:cxn>
                <a:cxn ang="0">
                  <a:pos x="264" y="90"/>
                </a:cxn>
                <a:cxn ang="0">
                  <a:pos x="282" y="96"/>
                </a:cxn>
                <a:cxn ang="0">
                  <a:pos x="294" y="96"/>
                </a:cxn>
                <a:cxn ang="0">
                  <a:pos x="306" y="78"/>
                </a:cxn>
                <a:cxn ang="0">
                  <a:pos x="318" y="54"/>
                </a:cxn>
                <a:cxn ang="0">
                  <a:pos x="324" y="36"/>
                </a:cxn>
                <a:cxn ang="0">
                  <a:pos x="336" y="42"/>
                </a:cxn>
                <a:cxn ang="0">
                  <a:pos x="348" y="42"/>
                </a:cxn>
                <a:cxn ang="0">
                  <a:pos x="354" y="24"/>
                </a:cxn>
                <a:cxn ang="0">
                  <a:pos x="366" y="18"/>
                </a:cxn>
                <a:cxn ang="0">
                  <a:pos x="378" y="36"/>
                </a:cxn>
                <a:cxn ang="0">
                  <a:pos x="390" y="84"/>
                </a:cxn>
                <a:cxn ang="0">
                  <a:pos x="402" y="90"/>
                </a:cxn>
                <a:cxn ang="0">
                  <a:pos x="414" y="126"/>
                </a:cxn>
                <a:cxn ang="0">
                  <a:pos x="426" y="108"/>
                </a:cxn>
                <a:cxn ang="0">
                  <a:pos x="438" y="138"/>
                </a:cxn>
                <a:cxn ang="0">
                  <a:pos x="450" y="162"/>
                </a:cxn>
                <a:cxn ang="0">
                  <a:pos x="462" y="174"/>
                </a:cxn>
                <a:cxn ang="0">
                  <a:pos x="468" y="204"/>
                </a:cxn>
              </a:cxnLst>
              <a:rect l="0" t="0" r="r" b="b"/>
              <a:pathLst>
                <a:path w="474" h="204">
                  <a:moveTo>
                    <a:pt x="0" y="120"/>
                  </a:moveTo>
                  <a:lnTo>
                    <a:pt x="6" y="114"/>
                  </a:lnTo>
                  <a:lnTo>
                    <a:pt x="12" y="96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18" y="120"/>
                  </a:lnTo>
                  <a:lnTo>
                    <a:pt x="24" y="120"/>
                  </a:lnTo>
                  <a:lnTo>
                    <a:pt x="30" y="132"/>
                  </a:lnTo>
                  <a:lnTo>
                    <a:pt x="30" y="144"/>
                  </a:lnTo>
                  <a:lnTo>
                    <a:pt x="36" y="138"/>
                  </a:lnTo>
                  <a:lnTo>
                    <a:pt x="36" y="114"/>
                  </a:lnTo>
                  <a:lnTo>
                    <a:pt x="42" y="120"/>
                  </a:lnTo>
                  <a:lnTo>
                    <a:pt x="42" y="108"/>
                  </a:lnTo>
                  <a:lnTo>
                    <a:pt x="48" y="84"/>
                  </a:lnTo>
                  <a:lnTo>
                    <a:pt x="48" y="7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0" y="66"/>
                  </a:lnTo>
                  <a:lnTo>
                    <a:pt x="66" y="78"/>
                  </a:lnTo>
                  <a:lnTo>
                    <a:pt x="66" y="84"/>
                  </a:lnTo>
                  <a:lnTo>
                    <a:pt x="72" y="102"/>
                  </a:lnTo>
                  <a:lnTo>
                    <a:pt x="72" y="108"/>
                  </a:lnTo>
                  <a:lnTo>
                    <a:pt x="78" y="90"/>
                  </a:lnTo>
                  <a:lnTo>
                    <a:pt x="78" y="102"/>
                  </a:lnTo>
                  <a:lnTo>
                    <a:pt x="84" y="96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96" y="84"/>
                  </a:lnTo>
                  <a:lnTo>
                    <a:pt x="102" y="96"/>
                  </a:lnTo>
                  <a:lnTo>
                    <a:pt x="102" y="90"/>
                  </a:lnTo>
                  <a:lnTo>
                    <a:pt x="108" y="84"/>
                  </a:lnTo>
                  <a:lnTo>
                    <a:pt x="114" y="90"/>
                  </a:lnTo>
                  <a:lnTo>
                    <a:pt x="114" y="84"/>
                  </a:lnTo>
                  <a:lnTo>
                    <a:pt x="120" y="96"/>
                  </a:lnTo>
                  <a:lnTo>
                    <a:pt x="120" y="84"/>
                  </a:lnTo>
                  <a:lnTo>
                    <a:pt x="132" y="90"/>
                  </a:lnTo>
                  <a:lnTo>
                    <a:pt x="132" y="66"/>
                  </a:lnTo>
                  <a:lnTo>
                    <a:pt x="138" y="84"/>
                  </a:lnTo>
                  <a:lnTo>
                    <a:pt x="138" y="78"/>
                  </a:lnTo>
                  <a:lnTo>
                    <a:pt x="144" y="102"/>
                  </a:lnTo>
                  <a:lnTo>
                    <a:pt x="150" y="90"/>
                  </a:lnTo>
                  <a:lnTo>
                    <a:pt x="150" y="108"/>
                  </a:lnTo>
                  <a:lnTo>
                    <a:pt x="156" y="108"/>
                  </a:lnTo>
                  <a:lnTo>
                    <a:pt x="156" y="90"/>
                  </a:lnTo>
                  <a:lnTo>
                    <a:pt x="162" y="66"/>
                  </a:lnTo>
                  <a:lnTo>
                    <a:pt x="168" y="48"/>
                  </a:lnTo>
                  <a:lnTo>
                    <a:pt x="174" y="48"/>
                  </a:lnTo>
                  <a:lnTo>
                    <a:pt x="174" y="60"/>
                  </a:lnTo>
                  <a:lnTo>
                    <a:pt x="180" y="66"/>
                  </a:lnTo>
                  <a:lnTo>
                    <a:pt x="180" y="90"/>
                  </a:lnTo>
                  <a:lnTo>
                    <a:pt x="186" y="102"/>
                  </a:lnTo>
                  <a:lnTo>
                    <a:pt x="186" y="108"/>
                  </a:lnTo>
                  <a:lnTo>
                    <a:pt x="192" y="90"/>
                  </a:lnTo>
                  <a:lnTo>
                    <a:pt x="192" y="84"/>
                  </a:lnTo>
                  <a:lnTo>
                    <a:pt x="198" y="60"/>
                  </a:lnTo>
                  <a:lnTo>
                    <a:pt x="198" y="54"/>
                  </a:lnTo>
                  <a:lnTo>
                    <a:pt x="204" y="48"/>
                  </a:lnTo>
                  <a:lnTo>
                    <a:pt x="210" y="60"/>
                  </a:lnTo>
                  <a:lnTo>
                    <a:pt x="216" y="66"/>
                  </a:lnTo>
                  <a:lnTo>
                    <a:pt x="216" y="84"/>
                  </a:lnTo>
                  <a:lnTo>
                    <a:pt x="222" y="78"/>
                  </a:lnTo>
                  <a:lnTo>
                    <a:pt x="228" y="84"/>
                  </a:lnTo>
                  <a:lnTo>
                    <a:pt x="228" y="78"/>
                  </a:lnTo>
                  <a:lnTo>
                    <a:pt x="234" y="84"/>
                  </a:lnTo>
                  <a:lnTo>
                    <a:pt x="234" y="78"/>
                  </a:lnTo>
                  <a:lnTo>
                    <a:pt x="240" y="84"/>
                  </a:lnTo>
                  <a:lnTo>
                    <a:pt x="240" y="78"/>
                  </a:lnTo>
                  <a:lnTo>
                    <a:pt x="246" y="72"/>
                  </a:lnTo>
                  <a:lnTo>
                    <a:pt x="252" y="84"/>
                  </a:lnTo>
                  <a:lnTo>
                    <a:pt x="258" y="66"/>
                  </a:lnTo>
                  <a:lnTo>
                    <a:pt x="258" y="96"/>
                  </a:lnTo>
                  <a:lnTo>
                    <a:pt x="264" y="90"/>
                  </a:lnTo>
                  <a:lnTo>
                    <a:pt x="270" y="96"/>
                  </a:lnTo>
                  <a:lnTo>
                    <a:pt x="276" y="90"/>
                  </a:lnTo>
                  <a:lnTo>
                    <a:pt x="282" y="96"/>
                  </a:lnTo>
                  <a:lnTo>
                    <a:pt x="282" y="90"/>
                  </a:lnTo>
                  <a:lnTo>
                    <a:pt x="288" y="78"/>
                  </a:lnTo>
                  <a:lnTo>
                    <a:pt x="294" y="96"/>
                  </a:lnTo>
                  <a:lnTo>
                    <a:pt x="300" y="90"/>
                  </a:lnTo>
                  <a:lnTo>
                    <a:pt x="306" y="72"/>
                  </a:lnTo>
                  <a:lnTo>
                    <a:pt x="306" y="78"/>
                  </a:lnTo>
                  <a:lnTo>
                    <a:pt x="312" y="84"/>
                  </a:lnTo>
                  <a:lnTo>
                    <a:pt x="312" y="60"/>
                  </a:lnTo>
                  <a:lnTo>
                    <a:pt x="318" y="54"/>
                  </a:lnTo>
                  <a:lnTo>
                    <a:pt x="318" y="48"/>
                  </a:lnTo>
                  <a:lnTo>
                    <a:pt x="324" y="30"/>
                  </a:lnTo>
                  <a:lnTo>
                    <a:pt x="324" y="36"/>
                  </a:lnTo>
                  <a:lnTo>
                    <a:pt x="330" y="42"/>
                  </a:lnTo>
                  <a:lnTo>
                    <a:pt x="330" y="30"/>
                  </a:lnTo>
                  <a:lnTo>
                    <a:pt x="336" y="42"/>
                  </a:lnTo>
                  <a:lnTo>
                    <a:pt x="342" y="36"/>
                  </a:lnTo>
                  <a:lnTo>
                    <a:pt x="342" y="54"/>
                  </a:lnTo>
                  <a:lnTo>
                    <a:pt x="348" y="42"/>
                  </a:lnTo>
                  <a:lnTo>
                    <a:pt x="348" y="12"/>
                  </a:lnTo>
                  <a:lnTo>
                    <a:pt x="354" y="18"/>
                  </a:lnTo>
                  <a:lnTo>
                    <a:pt x="354" y="24"/>
                  </a:lnTo>
                  <a:lnTo>
                    <a:pt x="360" y="0"/>
                  </a:lnTo>
                  <a:lnTo>
                    <a:pt x="360" y="12"/>
                  </a:lnTo>
                  <a:lnTo>
                    <a:pt x="366" y="18"/>
                  </a:lnTo>
                  <a:lnTo>
                    <a:pt x="372" y="6"/>
                  </a:lnTo>
                  <a:lnTo>
                    <a:pt x="372" y="24"/>
                  </a:lnTo>
                  <a:lnTo>
                    <a:pt x="378" y="36"/>
                  </a:lnTo>
                  <a:lnTo>
                    <a:pt x="384" y="36"/>
                  </a:lnTo>
                  <a:lnTo>
                    <a:pt x="384" y="60"/>
                  </a:lnTo>
                  <a:lnTo>
                    <a:pt x="390" y="84"/>
                  </a:lnTo>
                  <a:lnTo>
                    <a:pt x="396" y="108"/>
                  </a:lnTo>
                  <a:lnTo>
                    <a:pt x="402" y="102"/>
                  </a:lnTo>
                  <a:lnTo>
                    <a:pt x="402" y="90"/>
                  </a:lnTo>
                  <a:lnTo>
                    <a:pt x="408" y="108"/>
                  </a:lnTo>
                  <a:lnTo>
                    <a:pt x="408" y="132"/>
                  </a:lnTo>
                  <a:lnTo>
                    <a:pt x="414" y="126"/>
                  </a:lnTo>
                  <a:lnTo>
                    <a:pt x="420" y="132"/>
                  </a:lnTo>
                  <a:lnTo>
                    <a:pt x="426" y="138"/>
                  </a:lnTo>
                  <a:lnTo>
                    <a:pt x="426" y="108"/>
                  </a:lnTo>
                  <a:lnTo>
                    <a:pt x="432" y="114"/>
                  </a:lnTo>
                  <a:lnTo>
                    <a:pt x="432" y="108"/>
                  </a:lnTo>
                  <a:lnTo>
                    <a:pt x="438" y="138"/>
                  </a:lnTo>
                  <a:lnTo>
                    <a:pt x="438" y="156"/>
                  </a:lnTo>
                  <a:lnTo>
                    <a:pt x="444" y="168"/>
                  </a:lnTo>
                  <a:lnTo>
                    <a:pt x="450" y="162"/>
                  </a:lnTo>
                  <a:lnTo>
                    <a:pt x="456" y="126"/>
                  </a:lnTo>
                  <a:lnTo>
                    <a:pt x="456" y="150"/>
                  </a:lnTo>
                  <a:lnTo>
                    <a:pt x="462" y="174"/>
                  </a:lnTo>
                  <a:lnTo>
                    <a:pt x="462" y="180"/>
                  </a:lnTo>
                  <a:lnTo>
                    <a:pt x="468" y="192"/>
                  </a:lnTo>
                  <a:lnTo>
                    <a:pt x="468" y="204"/>
                  </a:lnTo>
                  <a:lnTo>
                    <a:pt x="474" y="192"/>
                  </a:lnTo>
                  <a:lnTo>
                    <a:pt x="474" y="19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31"/>
            <p:cNvSpPr>
              <a:spLocks/>
            </p:cNvSpPr>
            <p:nvPr/>
          </p:nvSpPr>
          <p:spPr bwMode="auto">
            <a:xfrm>
              <a:off x="7648575" y="7620000"/>
              <a:ext cx="47625" cy="476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6"/>
                </a:cxn>
                <a:cxn ang="0">
                  <a:pos x="6" y="0"/>
                </a:cxn>
                <a:cxn ang="0">
                  <a:pos x="12" y="24"/>
                </a:cxn>
                <a:cxn ang="0">
                  <a:pos x="12" y="12"/>
                </a:cxn>
                <a:cxn ang="0">
                  <a:pos x="18" y="18"/>
                </a:cxn>
                <a:cxn ang="0">
                  <a:pos x="18" y="24"/>
                </a:cxn>
                <a:cxn ang="0">
                  <a:pos x="24" y="30"/>
                </a:cxn>
                <a:cxn ang="0">
                  <a:pos x="30" y="24"/>
                </a:cxn>
              </a:cxnLst>
              <a:rect l="0" t="0" r="r" b="b"/>
              <a:pathLst>
                <a:path w="30" h="30">
                  <a:moveTo>
                    <a:pt x="0" y="12"/>
                  </a:moveTo>
                  <a:lnTo>
                    <a:pt x="6" y="6"/>
                  </a:lnTo>
                  <a:lnTo>
                    <a:pt x="6" y="0"/>
                  </a:lnTo>
                  <a:lnTo>
                    <a:pt x="12" y="24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2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" name="Group 154"/>
          <p:cNvGrpSpPr/>
          <p:nvPr/>
        </p:nvGrpSpPr>
        <p:grpSpPr>
          <a:xfrm>
            <a:off x="3581400" y="3135868"/>
            <a:ext cx="1524000" cy="826532"/>
            <a:chOff x="4419600" y="1828800"/>
            <a:chExt cx="1524000" cy="826532"/>
          </a:xfrm>
          <a:solidFill>
            <a:srgbClr val="00B050"/>
          </a:solidFill>
        </p:grpSpPr>
        <p:grpSp>
          <p:nvGrpSpPr>
            <p:cNvPr id="89" name="Group 84"/>
            <p:cNvGrpSpPr/>
            <p:nvPr/>
          </p:nvGrpSpPr>
          <p:grpSpPr>
            <a:xfrm>
              <a:off x="4419600" y="1828800"/>
              <a:ext cx="1524000" cy="826532"/>
              <a:chOff x="4419600" y="1828800"/>
              <a:chExt cx="1524000" cy="826532"/>
            </a:xfrm>
            <a:grpFill/>
          </p:grpSpPr>
          <p:sp>
            <p:nvSpPr>
              <p:cNvPr id="158" name="Rectangle 157"/>
              <p:cNvSpPr/>
              <p:nvPr/>
            </p:nvSpPr>
            <p:spPr>
              <a:xfrm>
                <a:off x="4419600" y="1828800"/>
                <a:ext cx="76200" cy="7620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495800" y="1981200"/>
                <a:ext cx="76200" cy="6096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4572000" y="2057400"/>
                <a:ext cx="76200" cy="5334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648200" y="2209800"/>
                <a:ext cx="76200" cy="3810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4724400" y="2133600"/>
                <a:ext cx="76200" cy="457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800600" y="2286000"/>
                <a:ext cx="76200" cy="3048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876800" y="2362200"/>
                <a:ext cx="76200" cy="2286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715000" y="2438400"/>
                <a:ext cx="76200" cy="1524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5791200" y="25146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5867400" y="25146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5105400" y="2286000"/>
                <a:ext cx="53091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……</a:t>
                </a:r>
                <a:endParaRPr lang="en-US" b="1" dirty="0"/>
              </a:p>
            </p:txBody>
          </p:sp>
        </p:grpSp>
        <p:cxnSp>
          <p:nvCxnSpPr>
            <p:cNvPr id="157" name="Straight Connector 156"/>
            <p:cNvCxnSpPr>
              <a:stCxn id="158" idx="2"/>
              <a:endCxn id="167" idx="2"/>
            </p:cNvCxnSpPr>
            <p:nvPr/>
          </p:nvCxnSpPr>
          <p:spPr>
            <a:xfrm rot="16200000" flipH="1">
              <a:off x="5181600" y="1866900"/>
              <a:ext cx="0" cy="14478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Right Arrow 182"/>
          <p:cNvSpPr/>
          <p:nvPr/>
        </p:nvSpPr>
        <p:spPr>
          <a:xfrm>
            <a:off x="2667000" y="19812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</a:t>
            </a:r>
            <a:endParaRPr lang="en-US" dirty="0"/>
          </a:p>
        </p:txBody>
      </p:sp>
      <p:sp>
        <p:nvSpPr>
          <p:cNvPr id="184" name="Right Arrow 183"/>
          <p:cNvSpPr/>
          <p:nvPr/>
        </p:nvSpPr>
        <p:spPr>
          <a:xfrm>
            <a:off x="2667000" y="33528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6019800" y="23622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Compute correlation</a:t>
            </a:r>
            <a:br>
              <a:rPr lang="en-US" sz="2400" dirty="0" smtClean="0"/>
            </a:br>
            <a:r>
              <a:rPr lang="en-US" sz="2400" dirty="0" smtClean="0"/>
              <a:t>in frequency domain</a:t>
            </a:r>
            <a:endParaRPr lang="en-US" sz="2400" dirty="0"/>
          </a:p>
        </p:txBody>
      </p:sp>
      <p:sp>
        <p:nvSpPr>
          <p:cNvPr id="186" name="Right Arrow 185"/>
          <p:cNvSpPr/>
          <p:nvPr/>
        </p:nvSpPr>
        <p:spPr>
          <a:xfrm rot="1864751">
            <a:off x="5194708" y="2300689"/>
            <a:ext cx="9135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ight Arrow 187"/>
          <p:cNvSpPr/>
          <p:nvPr/>
        </p:nvSpPr>
        <p:spPr>
          <a:xfrm rot="19362595">
            <a:off x="5194708" y="3064971"/>
            <a:ext cx="9135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1066800" y="243840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192" name="TextBox 191"/>
          <p:cNvSpPr txBox="1"/>
          <p:nvPr/>
        </p:nvSpPr>
        <p:spPr>
          <a:xfrm>
            <a:off x="3967691" y="1828800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m</a:t>
            </a:r>
            <a:endParaRPr lang="en-US" i="1" dirty="0"/>
          </a:p>
        </p:txBody>
      </p:sp>
      <p:sp>
        <p:nvSpPr>
          <p:cNvPr id="193" name="TextBox 192"/>
          <p:cNvSpPr txBox="1"/>
          <p:nvPr/>
        </p:nvSpPr>
        <p:spPr>
          <a:xfrm>
            <a:off x="3429000" y="2514600"/>
            <a:ext cx="98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</a:t>
            </a:r>
            <a:r>
              <a:rPr lang="en-US" i="1" dirty="0" smtClean="0"/>
              <a:t>k</a:t>
            </a:r>
            <a:endParaRPr lang="en-US" i="1" dirty="0"/>
          </a:p>
        </p:txBody>
      </p:sp>
      <p:sp>
        <p:nvSpPr>
          <p:cNvPr id="194" name="Rectangle 193"/>
          <p:cNvSpPr/>
          <p:nvPr/>
        </p:nvSpPr>
        <p:spPr>
          <a:xfrm>
            <a:off x="457200" y="5486400"/>
            <a:ext cx="8077200" cy="914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Reduce scanning cost from O(</a:t>
            </a:r>
            <a:r>
              <a:rPr lang="en-US" sz="3600" i="1" dirty="0" smtClean="0">
                <a:solidFill>
                  <a:srgbClr val="C00000"/>
                </a:solidFill>
              </a:rPr>
              <a:t>m)</a:t>
            </a:r>
            <a:r>
              <a:rPr lang="en-US" sz="3600" dirty="0" smtClean="0">
                <a:solidFill>
                  <a:srgbClr val="C00000"/>
                </a:solidFill>
              </a:rPr>
              <a:t> to O(</a:t>
            </a:r>
            <a:r>
              <a:rPr lang="en-US" sz="3600" i="1" dirty="0" smtClean="0">
                <a:solidFill>
                  <a:srgbClr val="C00000"/>
                </a:solidFill>
              </a:rPr>
              <a:t>k)</a:t>
            </a:r>
            <a:endParaRPr lang="en-US" sz="3600" i="1" dirty="0">
              <a:solidFill>
                <a:srgbClr val="C00000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715000" y="1600200"/>
            <a:ext cx="3276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General Approach : Unlike previous work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94" name="Group 197"/>
          <p:cNvGrpSpPr/>
          <p:nvPr/>
        </p:nvGrpSpPr>
        <p:grpSpPr>
          <a:xfrm>
            <a:off x="3124200" y="1093788"/>
            <a:ext cx="5289193" cy="2042081"/>
            <a:chOff x="3124200" y="1093788"/>
            <a:chExt cx="5289193" cy="2042081"/>
          </a:xfrm>
        </p:grpSpPr>
        <p:sp>
          <p:nvSpPr>
            <p:cNvPr id="90" name="Right Brace 89"/>
            <p:cNvSpPr/>
            <p:nvPr/>
          </p:nvSpPr>
          <p:spPr>
            <a:xfrm rot="16200000">
              <a:off x="4305300" y="876300"/>
              <a:ext cx="152400" cy="16002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124200" y="1219200"/>
              <a:ext cx="2626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Total energy,               = 1.0</a:t>
              </a:r>
              <a:endParaRPr lang="en-US" dirty="0"/>
            </a:p>
          </p:txBody>
        </p:sp>
        <p:sp>
          <p:nvSpPr>
            <p:cNvPr id="169" name="Right Brace 168"/>
            <p:cNvSpPr/>
            <p:nvPr/>
          </p:nvSpPr>
          <p:spPr>
            <a:xfrm rot="16200000">
              <a:off x="4305300" y="2259568"/>
              <a:ext cx="152400" cy="16002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791200" y="1981200"/>
              <a:ext cx="26221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Exact correlation </a:t>
              </a:r>
              <a:r>
                <a:rPr lang="en-US" sz="2400" i="1" dirty="0" err="1" smtClean="0"/>
                <a:t>c</a:t>
              </a:r>
              <a:r>
                <a:rPr lang="en-US" sz="2400" i="1" baseline="-25000" dirty="0" err="1" smtClean="0"/>
                <a:t>i,j</a:t>
              </a:r>
              <a:endParaRPr lang="en-US" sz="2400" i="1" baseline="-25000" dirty="0"/>
            </a:p>
          </p:txBody>
        </p:sp>
        <p:cxnSp>
          <p:nvCxnSpPr>
            <p:cNvPr id="173" name="Straight Arrow Connector 172"/>
            <p:cNvCxnSpPr>
              <a:stCxn id="90" idx="2"/>
              <a:endCxn id="171" idx="1"/>
            </p:cNvCxnSpPr>
            <p:nvPr/>
          </p:nvCxnSpPr>
          <p:spPr>
            <a:xfrm rot="10800000" flipH="1" flipV="1">
              <a:off x="5181600" y="1752599"/>
              <a:ext cx="609600" cy="45943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9" idx="2"/>
              <a:endCxn id="171" idx="1"/>
            </p:cNvCxnSpPr>
            <p:nvPr/>
          </p:nvCxnSpPr>
          <p:spPr>
            <a:xfrm rot="10800000" flipH="1">
              <a:off x="5181600" y="2212034"/>
              <a:ext cx="609600" cy="92383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6" name="Object 195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285164845"/>
                </p:ext>
              </p:extLst>
            </p:nvPr>
          </p:nvGraphicFramePr>
          <p:xfrm>
            <a:off x="4393266" y="1093788"/>
            <a:ext cx="777875" cy="603250"/>
          </p:xfrm>
          <a:graphic>
            <a:graphicData uri="http://schemas.openxmlformats.org/presentationml/2006/ole">
              <p:oleObj spid="_x0000_s57346" name="Equation" r:id="rId3" imgW="558720" imgH="431640" progId="Equation.3">
                <p:embed/>
              </p:oleObj>
            </a:graphicData>
          </a:graphic>
        </p:graphicFrame>
      </p:grpSp>
      <p:grpSp>
        <p:nvGrpSpPr>
          <p:cNvPr id="155" name="Group 199"/>
          <p:cNvGrpSpPr/>
          <p:nvPr/>
        </p:nvGrpSpPr>
        <p:grpSpPr>
          <a:xfrm>
            <a:off x="2590800" y="2514599"/>
            <a:ext cx="5669730" cy="2033121"/>
            <a:chOff x="2590800" y="2514599"/>
            <a:chExt cx="5669730" cy="2033121"/>
          </a:xfrm>
        </p:grpSpPr>
        <p:sp>
          <p:nvSpPr>
            <p:cNvPr id="92" name="Right Brace 91"/>
            <p:cNvSpPr/>
            <p:nvPr/>
          </p:nvSpPr>
          <p:spPr>
            <a:xfrm rot="16200000" flipH="1">
              <a:off x="3848100" y="3619500"/>
              <a:ext cx="152401" cy="685801"/>
            </a:xfrm>
            <a:prstGeom prst="rightBrac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90800" y="4029635"/>
              <a:ext cx="338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Selected energy,                = (1-</a:t>
              </a:r>
              <a:r>
                <a:rPr lang="el-GR" dirty="0" smtClean="0"/>
                <a:t>ϵ</a:t>
              </a:r>
              <a:r>
                <a:rPr lang="en-US" dirty="0" smtClean="0"/>
                <a:t>/2)</a:t>
              </a:r>
              <a:endParaRPr lang="en-US" dirty="0"/>
            </a:p>
          </p:txBody>
        </p:sp>
        <p:sp>
          <p:nvSpPr>
            <p:cNvPr id="176" name="Right Brace 175"/>
            <p:cNvSpPr/>
            <p:nvPr/>
          </p:nvSpPr>
          <p:spPr>
            <a:xfrm rot="16200000" flipH="1">
              <a:off x="3848100" y="2247900"/>
              <a:ext cx="152401" cy="685801"/>
            </a:xfrm>
            <a:prstGeom prst="rightBrac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791200" y="3440668"/>
              <a:ext cx="2469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Approx corr. </a:t>
              </a:r>
              <a:r>
                <a:rPr lang="en-US" sz="2400" i="1" dirty="0" err="1" smtClean="0">
                  <a:solidFill>
                    <a:srgbClr val="C00000"/>
                  </a:solidFill>
                </a:rPr>
                <a:t>c</a:t>
              </a:r>
              <a:r>
                <a:rPr lang="en-US" sz="2400" i="1" baseline="-25000" dirty="0" err="1" smtClean="0">
                  <a:solidFill>
                    <a:srgbClr val="C00000"/>
                  </a:solidFill>
                </a:rPr>
                <a:t>i,j</a:t>
              </a:r>
              <a:r>
                <a:rPr lang="en-US" sz="2400" dirty="0" smtClean="0">
                  <a:solidFill>
                    <a:srgbClr val="C00000"/>
                  </a:solidFill>
                </a:rPr>
                <a:t> ± </a:t>
              </a:r>
              <a:r>
                <a:rPr lang="el-GR" sz="2400" dirty="0" smtClean="0">
                  <a:solidFill>
                    <a:srgbClr val="C00000"/>
                  </a:solidFill>
                </a:rPr>
                <a:t>ϵ</a:t>
              </a:r>
              <a:endParaRPr lang="en-US" sz="2400" i="1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79" name="Straight Arrow Connector 178"/>
            <p:cNvCxnSpPr>
              <a:stCxn id="176" idx="2"/>
              <a:endCxn id="177" idx="1"/>
            </p:cNvCxnSpPr>
            <p:nvPr/>
          </p:nvCxnSpPr>
          <p:spPr>
            <a:xfrm rot="10800000" flipH="1" flipV="1">
              <a:off x="4267200" y="2514599"/>
              <a:ext cx="1523999" cy="115690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endCxn id="177" idx="1"/>
            </p:cNvCxnSpPr>
            <p:nvPr/>
          </p:nvCxnSpPr>
          <p:spPr>
            <a:xfrm flipV="1">
              <a:off x="4267200" y="3671501"/>
              <a:ext cx="1524000" cy="21470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9" name="Object 19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285164845"/>
                </p:ext>
              </p:extLst>
            </p:nvPr>
          </p:nvGraphicFramePr>
          <p:xfrm>
            <a:off x="4228913" y="3944470"/>
            <a:ext cx="777875" cy="603250"/>
          </p:xfrm>
          <a:graphic>
            <a:graphicData uri="http://schemas.openxmlformats.org/presentationml/2006/ole">
              <p:oleObj spid="_x0000_s57347" name="Equation" r:id="rId4" imgW="558720" imgH="431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5" grpId="0"/>
      <p:bldP spid="186" grpId="0" animBg="1"/>
      <p:bldP spid="188" grpId="0" animBg="1"/>
      <p:bldP spid="194" grpId="0" animBg="1"/>
      <p:bldP spid="1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61972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Focus: Correlation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9"/>
            <a:ext cx="8229600" cy="452596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pair Correlation/Correlation matrix</a:t>
            </a:r>
          </a:p>
          <a:p>
            <a:pPr lvl="1"/>
            <a:r>
              <a:rPr lang="en-US" dirty="0" smtClean="0"/>
              <a:t>Is CPU utilization correlated with # of connected users?</a:t>
            </a:r>
          </a:p>
          <a:p>
            <a:pPr lvl="1"/>
            <a:r>
              <a:rPr lang="en-US" dirty="0" smtClean="0"/>
              <a:t>Do two machines in the same rack have similar power usage?</a:t>
            </a:r>
          </a:p>
          <a:p>
            <a:pPr lvl="1"/>
            <a:r>
              <a:rPr lang="en-US" dirty="0" smtClean="0"/>
              <a:t>Correlation matrix can reveal clusters of servers.</a:t>
            </a:r>
          </a:p>
          <a:p>
            <a:pPr lvl="1"/>
            <a:r>
              <a:rPr lang="en-US" dirty="0" smtClean="0"/>
              <a:t>Successive matrices can reveal sudden changes in behavior.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979506" y="39740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</a:t>
            </a:r>
            <a:endParaRPr lang="en-US" i="1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440113" y="2678668"/>
          <a:ext cx="4537075" cy="990600"/>
        </p:xfrm>
        <a:graphic>
          <a:graphicData uri="http://schemas.openxmlformats.org/presentationml/2006/ole">
            <p:oleObj spid="_x0000_s16431" name="Equation" r:id="rId5" imgW="2425680" imgH="507960" progId="Equation.3">
              <p:embed/>
            </p:oleObj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1143000" y="2280416"/>
            <a:ext cx="2209800" cy="1771440"/>
            <a:chOff x="1143000" y="2040148"/>
            <a:chExt cx="2209800" cy="177144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371600" y="3810000"/>
              <a:ext cx="1447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159727" y="2040148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j</a:t>
              </a:r>
              <a:endParaRPr lang="en-US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43000" y="2819400"/>
              <a:ext cx="239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/>
                <a:t>i</a:t>
              </a:r>
              <a:endParaRPr lang="en-US" i="1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290354" y="2711268"/>
              <a:ext cx="1062446" cy="284481"/>
            </a:xfrm>
            <a:custGeom>
              <a:avLst/>
              <a:gdLst>
                <a:gd name="connsiteX0" fmla="*/ 0 w 1123406"/>
                <a:gd name="connsiteY0" fmla="*/ 284481 h 284481"/>
                <a:gd name="connsiteX1" fmla="*/ 679269 w 1123406"/>
                <a:gd name="connsiteY1" fmla="*/ 5806 h 284481"/>
                <a:gd name="connsiteX2" fmla="*/ 1123406 w 1123406"/>
                <a:gd name="connsiteY2" fmla="*/ 249646 h 284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3406" h="284481">
                  <a:moveTo>
                    <a:pt x="0" y="284481"/>
                  </a:moveTo>
                  <a:cubicBezTo>
                    <a:pt x="246017" y="148046"/>
                    <a:pt x="492035" y="11612"/>
                    <a:pt x="679269" y="5806"/>
                  </a:cubicBezTo>
                  <a:cubicBezTo>
                    <a:pt x="866503" y="0"/>
                    <a:pt x="994954" y="124823"/>
                    <a:pt x="1123406" y="249646"/>
                  </a:cubicBezTo>
                </a:path>
              </a:pathLst>
            </a:custGeom>
            <a:ln w="2540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09600" y="1447800"/>
            <a:ext cx="7924800" cy="8382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</a:rPr>
              <a:t>Given </a:t>
            </a:r>
            <a:r>
              <a:rPr lang="en-US" sz="2600" b="1" i="1" dirty="0" smtClean="0">
                <a:solidFill>
                  <a:srgbClr val="C00000"/>
                </a:solidFill>
              </a:rPr>
              <a:t>n</a:t>
            </a:r>
            <a:r>
              <a:rPr lang="en-US" sz="2600" b="1" dirty="0" smtClean="0">
                <a:solidFill>
                  <a:srgbClr val="C00000"/>
                </a:solidFill>
              </a:rPr>
              <a:t> signals of length </a:t>
            </a:r>
            <a:r>
              <a:rPr lang="en-US" sz="2600" b="1" i="1" dirty="0" smtClean="0">
                <a:solidFill>
                  <a:srgbClr val="C00000"/>
                </a:solidFill>
              </a:rPr>
              <a:t>m</a:t>
            </a:r>
            <a:r>
              <a:rPr lang="en-US" sz="2600" b="1" dirty="0" smtClean="0">
                <a:solidFill>
                  <a:srgbClr val="C00000"/>
                </a:solidFill>
              </a:rPr>
              <a:t>, </a:t>
            </a:r>
            <a:br>
              <a:rPr lang="en-US" sz="2600" b="1" dirty="0" smtClean="0">
                <a:solidFill>
                  <a:srgbClr val="C00000"/>
                </a:solidFill>
              </a:rPr>
            </a:br>
            <a:r>
              <a:rPr lang="en-US" sz="2600" b="1" dirty="0" smtClean="0">
                <a:solidFill>
                  <a:srgbClr val="C00000"/>
                </a:solidFill>
              </a:rPr>
              <a:t>Find the n X n correlation matrix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3593068"/>
            <a:ext cx="3191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505CB"/>
                </a:solidFill>
              </a:rPr>
              <a:t>(Pearson correlation coefficient)</a:t>
            </a:r>
            <a:endParaRPr lang="en-US" i="1" dirty="0">
              <a:solidFill>
                <a:srgbClr val="0505C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Naïve Approach:</a:t>
            </a:r>
          </a:p>
          <a:p>
            <a:pPr lvl="1"/>
            <a:r>
              <a:rPr lang="en-US" dirty="0" smtClean="0"/>
              <a:t>Cache signals in batches that fit available memory.</a:t>
            </a:r>
          </a:p>
          <a:p>
            <a:pPr lvl="1"/>
            <a:r>
              <a:rPr lang="en-US" dirty="0" smtClean="0"/>
              <a:t>Correlate intra-batch signals.</a:t>
            </a:r>
          </a:p>
          <a:p>
            <a:pPr lvl="1"/>
            <a:r>
              <a:rPr lang="en-US" dirty="0" smtClean="0"/>
              <a:t>Correlate inter-batch signals.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Problems:</a:t>
            </a:r>
          </a:p>
          <a:p>
            <a:pPr lvl="1"/>
            <a:r>
              <a:rPr lang="en-US" dirty="0" smtClean="0"/>
              <a:t>Quadratic I/O cost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</a:rPr>
              <a:t>40 Minutes</a:t>
            </a:r>
            <a:r>
              <a:rPr lang="en-US" dirty="0" smtClean="0"/>
              <a:t> (for n=10K signals and n/32 cache size)</a:t>
            </a:r>
          </a:p>
          <a:p>
            <a:pPr lvl="1"/>
            <a:r>
              <a:rPr lang="en-US" dirty="0" smtClean="0"/>
              <a:t>Quadratic CPU Cost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</a:rPr>
              <a:t>93 Minutes</a:t>
            </a:r>
            <a:r>
              <a:rPr lang="en-US" dirty="0" smtClean="0"/>
              <a:t> (for the above setup)</a:t>
            </a:r>
          </a:p>
          <a:p>
            <a:pPr lvl="1"/>
            <a:r>
              <a:rPr lang="en-US" dirty="0" smtClean="0"/>
              <a:t>Not easily parallelizable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6197237" y="2007328"/>
            <a:ext cx="3046911" cy="2529434"/>
            <a:chOff x="6477000" y="1957251"/>
            <a:chExt cx="3046911" cy="2529434"/>
          </a:xfrm>
        </p:grpSpPr>
        <p:grpSp>
          <p:nvGrpSpPr>
            <p:cNvPr id="4" name="Group 3"/>
            <p:cNvGrpSpPr/>
            <p:nvPr/>
          </p:nvGrpSpPr>
          <p:grpSpPr>
            <a:xfrm rot="5400000">
              <a:off x="6851942" y="1814715"/>
              <a:ext cx="2529434" cy="2814505"/>
              <a:chOff x="557274" y="1269847"/>
              <a:chExt cx="4209829" cy="505474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505202" y="1916613"/>
                <a:ext cx="609600" cy="440797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056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113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173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229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286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2342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199398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6459" algn="l" defTabSz="91411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3606802" y="2639832"/>
                <a:ext cx="406399" cy="445294"/>
                <a:chOff x="3606800" y="2639834"/>
                <a:chExt cx="406400" cy="445295"/>
              </a:xfrm>
            </p:grpSpPr>
            <p:sp>
              <p:nvSpPr>
                <p:cNvPr id="66" name="Rectangle 65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67" name="Straight Connector 66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6"/>
              <p:cNvGrpSpPr/>
              <p:nvPr/>
            </p:nvGrpSpPr>
            <p:grpSpPr>
              <a:xfrm>
                <a:off x="1381860" y="3358594"/>
                <a:ext cx="562704" cy="1250552"/>
                <a:chOff x="1447800" y="5181600"/>
                <a:chExt cx="457200" cy="609600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1447800" y="5181600"/>
                  <a:ext cx="457200" cy="609600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2000"/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621971" y="5665271"/>
                  <a:ext cx="130629" cy="0"/>
                </a:xfrm>
                <a:prstGeom prst="line">
                  <a:avLst/>
                </a:prstGeom>
                <a:ln w="1905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Arrow Connector 7"/>
              <p:cNvCxnSpPr/>
              <p:nvPr/>
            </p:nvCxnSpPr>
            <p:spPr>
              <a:xfrm rot="10800000" flipV="1">
                <a:off x="1879602" y="2361525"/>
                <a:ext cx="1727200" cy="1367993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>
                <a:off x="1763489" y="2746873"/>
                <a:ext cx="1944914" cy="1584355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7"/>
              <p:cNvSpPr txBox="1"/>
              <p:nvPr/>
            </p:nvSpPr>
            <p:spPr>
              <a:xfrm rot="16200000">
                <a:off x="-110743" y="3578135"/>
                <a:ext cx="2001952" cy="665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05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11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17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22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28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2342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99398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645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Memory</a:t>
                </a:r>
                <a:endParaRPr lang="en-US" sz="2000" dirty="0"/>
              </a:p>
            </p:txBody>
          </p:sp>
          <p:sp>
            <p:nvSpPr>
              <p:cNvPr id="11" name="TextBox 98"/>
              <p:cNvSpPr txBox="1"/>
              <p:nvPr/>
            </p:nvSpPr>
            <p:spPr>
              <a:xfrm rot="16200000">
                <a:off x="3730367" y="3648477"/>
                <a:ext cx="1407553" cy="665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05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11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17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22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28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2342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99398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645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000" dirty="0" smtClean="0"/>
                  <a:t>Disk</a:t>
                </a:r>
                <a:endParaRPr lang="en-US" sz="2000" dirty="0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flipH="1">
                <a:off x="1778002" y="2865707"/>
                <a:ext cx="1930401" cy="143235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778002" y="2971796"/>
                <a:ext cx="1930401" cy="133788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04"/>
              <p:cNvSpPr txBox="1"/>
              <p:nvPr/>
            </p:nvSpPr>
            <p:spPr>
              <a:xfrm rot="16200000">
                <a:off x="834235" y="1688598"/>
                <a:ext cx="1503420" cy="665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05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11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173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22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286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2342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199398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6459" algn="l" defTabSz="91411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Batch</a:t>
                </a:r>
                <a:endParaRPr lang="en-US" sz="2000" dirty="0"/>
              </a:p>
            </p:txBody>
          </p:sp>
          <p:cxnSp>
            <p:nvCxnSpPr>
              <p:cNvPr id="15" name="Straight Arrow Connector 14"/>
              <p:cNvCxnSpPr>
                <a:stCxn id="14" idx="1"/>
              </p:cNvCxnSpPr>
              <p:nvPr/>
            </p:nvCxnSpPr>
            <p:spPr>
              <a:xfrm rot="5400000" flipV="1">
                <a:off x="1293902" y="3065311"/>
                <a:ext cx="683091" cy="9900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15"/>
              <p:cNvGrpSpPr/>
              <p:nvPr/>
            </p:nvGrpSpPr>
            <p:grpSpPr>
              <a:xfrm>
                <a:off x="3068741" y="3540793"/>
                <a:ext cx="45719" cy="742000"/>
                <a:chOff x="0" y="5410200"/>
                <a:chExt cx="45719" cy="502919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0" y="5410200"/>
                  <a:ext cx="45719" cy="4571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2000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0" y="5562600"/>
                  <a:ext cx="45719" cy="4571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2000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0" y="5715000"/>
                  <a:ext cx="45719" cy="4571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2000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0" y="5867400"/>
                  <a:ext cx="45719" cy="45719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200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3606803" y="2101974"/>
                <a:ext cx="406399" cy="445294"/>
                <a:chOff x="3606801" y="2101975"/>
                <a:chExt cx="406400" cy="445295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10800000">
                  <a:off x="3606801" y="2101975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 rot="10800000">
                  <a:off x="3722914" y="2431840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10800000">
                  <a:off x="3722914" y="2322522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3722914" y="2203241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1467689" y="3527216"/>
                <a:ext cx="406399" cy="445294"/>
                <a:chOff x="3606801" y="2101975"/>
                <a:chExt cx="406400" cy="445295"/>
              </a:xfrm>
            </p:grpSpPr>
            <p:sp>
              <p:nvSpPr>
                <p:cNvPr id="52" name="Rectangle 51"/>
                <p:cNvSpPr/>
                <p:nvPr/>
              </p:nvSpPr>
              <p:spPr>
                <a:xfrm rot="10800000">
                  <a:off x="3606801" y="2101975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3722914" y="2431840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10800000">
                  <a:off x="3722914" y="2322522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0800000">
                  <a:off x="3722914" y="2203241"/>
                  <a:ext cx="174172" cy="0"/>
                </a:xfrm>
                <a:prstGeom prst="line">
                  <a:avLst/>
                </a:prstGeom>
                <a:ln w="158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/>
              <p:cNvGrpSpPr/>
              <p:nvPr/>
            </p:nvGrpSpPr>
            <p:grpSpPr>
              <a:xfrm>
                <a:off x="3606800" y="3164354"/>
                <a:ext cx="406399" cy="445294"/>
                <a:chOff x="3606800" y="2639834"/>
                <a:chExt cx="406400" cy="445295"/>
              </a:xfrm>
            </p:grpSpPr>
            <p:sp>
              <p:nvSpPr>
                <p:cNvPr id="48" name="Rectangle 47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Group 19"/>
              <p:cNvGrpSpPr/>
              <p:nvPr/>
            </p:nvGrpSpPr>
            <p:grpSpPr>
              <a:xfrm>
                <a:off x="3606803" y="3677376"/>
                <a:ext cx="406399" cy="445294"/>
                <a:chOff x="3606800" y="2639834"/>
                <a:chExt cx="406400" cy="445295"/>
              </a:xfrm>
            </p:grpSpPr>
            <p:sp>
              <p:nvSpPr>
                <p:cNvPr id="44" name="Rectangle 43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oup 20"/>
              <p:cNvGrpSpPr/>
              <p:nvPr/>
            </p:nvGrpSpPr>
            <p:grpSpPr>
              <a:xfrm>
                <a:off x="3606798" y="4202366"/>
                <a:ext cx="406399" cy="445294"/>
                <a:chOff x="3606800" y="2639834"/>
                <a:chExt cx="406400" cy="445295"/>
              </a:xfrm>
            </p:grpSpPr>
            <p:sp>
              <p:nvSpPr>
                <p:cNvPr id="40" name="Rectangle 39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Group 21"/>
              <p:cNvGrpSpPr/>
              <p:nvPr/>
            </p:nvGrpSpPr>
            <p:grpSpPr>
              <a:xfrm>
                <a:off x="3610583" y="4721880"/>
                <a:ext cx="406399" cy="445294"/>
                <a:chOff x="3606800" y="2639834"/>
                <a:chExt cx="406400" cy="445295"/>
              </a:xfrm>
            </p:grpSpPr>
            <p:sp>
              <p:nvSpPr>
                <p:cNvPr id="36" name="Rectangle 35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37" name="Straight Connector 36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22"/>
              <p:cNvGrpSpPr/>
              <p:nvPr/>
            </p:nvGrpSpPr>
            <p:grpSpPr>
              <a:xfrm>
                <a:off x="3610583" y="5238480"/>
                <a:ext cx="406399" cy="445294"/>
                <a:chOff x="3606800" y="2639834"/>
                <a:chExt cx="406400" cy="445295"/>
              </a:xfrm>
            </p:grpSpPr>
            <p:sp>
              <p:nvSpPr>
                <p:cNvPr id="32" name="Rectangle 31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/>
              <p:cNvGrpSpPr/>
              <p:nvPr/>
            </p:nvGrpSpPr>
            <p:grpSpPr>
              <a:xfrm>
                <a:off x="3610583" y="5764399"/>
                <a:ext cx="406399" cy="445294"/>
                <a:chOff x="3606800" y="2639834"/>
                <a:chExt cx="406400" cy="445295"/>
              </a:xfrm>
            </p:grpSpPr>
            <p:sp>
              <p:nvSpPr>
                <p:cNvPr id="28" name="Rectangle 27"/>
                <p:cNvSpPr/>
                <p:nvPr/>
              </p:nvSpPr>
              <p:spPr>
                <a:xfrm rot="10800000">
                  <a:off x="3606800" y="2639834"/>
                  <a:ext cx="406400" cy="445295"/>
                </a:xfrm>
                <a:prstGeom prst="rect">
                  <a:avLst/>
                </a:prstGeom>
                <a:noFill/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en-US"/>
                  </a:defPPr>
                  <a:lvl1pPr marL="0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05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11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173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22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286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2342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199398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6459" algn="l" defTabSz="914113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000"/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 rot="10800000">
                  <a:off x="3722913" y="2971799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10800000">
                  <a:off x="3722913" y="2862481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0800000">
                  <a:off x="3722913" y="2743200"/>
                  <a:ext cx="174172" cy="0"/>
                </a:xfrm>
                <a:prstGeom prst="line">
                  <a:avLst/>
                </a:prstGeom>
                <a:ln w="15875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Left Bracket 24"/>
              <p:cNvSpPr/>
              <p:nvPr/>
            </p:nvSpPr>
            <p:spPr>
              <a:xfrm>
                <a:off x="1143002" y="3616832"/>
                <a:ext cx="381000" cy="726831"/>
              </a:xfrm>
              <a:prstGeom prst="leftBracket">
                <a:avLst>
                  <a:gd name="adj" fmla="val 95385"/>
                </a:avLst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6" name="Left Bracket 25"/>
              <p:cNvSpPr/>
              <p:nvPr/>
            </p:nvSpPr>
            <p:spPr>
              <a:xfrm>
                <a:off x="1199679" y="3747763"/>
                <a:ext cx="324323" cy="595902"/>
              </a:xfrm>
              <a:prstGeom prst="leftBracket">
                <a:avLst>
                  <a:gd name="adj" fmla="val 91869"/>
                </a:avLst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" name="Left Bracket 26"/>
              <p:cNvSpPr/>
              <p:nvPr/>
            </p:nvSpPr>
            <p:spPr>
              <a:xfrm>
                <a:off x="1315287" y="3857083"/>
                <a:ext cx="208713" cy="498166"/>
              </a:xfrm>
              <a:prstGeom prst="leftBracket">
                <a:avLst>
                  <a:gd name="adj" fmla="val 119342"/>
                </a:avLst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77" name="TextBox 104"/>
            <p:cNvSpPr txBox="1"/>
            <p:nvPr/>
          </p:nvSpPr>
          <p:spPr>
            <a:xfrm>
              <a:off x="6477000" y="2209800"/>
              <a:ext cx="10896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056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113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173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229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286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342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398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6459" algn="l" defTabSz="91411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 smtClean="0"/>
                <a:t>Swap Slot</a:t>
              </a:r>
              <a:endParaRPr lang="en-US" sz="2000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7391400" y="2629989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Approaches: approximations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Threshold Correlation Matrix</a:t>
            </a:r>
          </a:p>
          <a:p>
            <a:pPr lvl="1"/>
            <a:r>
              <a:rPr lang="en-US" dirty="0" smtClean="0"/>
              <a:t>Discard correlations lower than threshold.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Approximate Threshold Correlation Matrix</a:t>
            </a:r>
          </a:p>
          <a:p>
            <a:pPr lvl="1"/>
            <a:r>
              <a:rPr lang="en-US" dirty="0" smtClean="0"/>
              <a:t>Output within </a:t>
            </a:r>
            <a:r>
              <a:rPr lang="el-GR" dirty="0" smtClean="0"/>
              <a:t>ϵ</a:t>
            </a:r>
            <a:r>
              <a:rPr lang="en-US" dirty="0" smtClean="0"/>
              <a:t> of the true correlation.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Boolean Threshold Correlation Matrix</a:t>
            </a:r>
          </a:p>
          <a:p>
            <a:pPr lvl="1"/>
            <a:r>
              <a:rPr lang="en-US" dirty="0" smtClean="0"/>
              <a:t>Output 0/1 values showing correlated/uncorrelated pairs.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796937"/>
            <a:ext cx="1371600" cy="1777663"/>
            <a:chOff x="533400" y="4419600"/>
            <a:chExt cx="1371600" cy="1777663"/>
          </a:xfrm>
        </p:grpSpPr>
        <p:pic>
          <p:nvPicPr>
            <p:cNvPr id="4" name="Picture 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3400" y="44196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533400" y="5827931"/>
              <a:ext cx="1345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Exact Matrix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72001" y="3816250"/>
            <a:ext cx="2377767" cy="2199417"/>
            <a:chOff x="4572001" y="4438913"/>
            <a:chExt cx="2377767" cy="2199417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5400" y="4438913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4572001" y="5715000"/>
              <a:ext cx="237776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Approximate Threshold</a:t>
              </a:r>
            </a:p>
            <a:p>
              <a:pPr algn="ctr"/>
              <a:r>
                <a:rPr lang="en-US" dirty="0" smtClean="0"/>
                <a:t> Correlation Matrix 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l-GR" dirty="0" smtClean="0"/>
                <a:t>ϵ</a:t>
              </a:r>
              <a:r>
                <a:rPr lang="en-US" dirty="0" smtClean="0"/>
                <a:t> =0.04)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957502" y="3796937"/>
            <a:ext cx="2011255" cy="2218730"/>
            <a:chOff x="6957502" y="4419600"/>
            <a:chExt cx="2011255" cy="2218730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91400" y="44196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6957502" y="5715000"/>
              <a:ext cx="201125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Boolean Threshold</a:t>
              </a:r>
            </a:p>
            <a:p>
              <a:pPr algn="ctr"/>
              <a:r>
                <a:rPr lang="en-US" dirty="0" smtClean="0"/>
                <a:t> Correlation Matrix </a:t>
              </a:r>
            </a:p>
            <a:p>
              <a:pPr algn="ctr"/>
              <a:r>
                <a:rPr lang="en-US" dirty="0" smtClean="0"/>
                <a:t>(T=0.5)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485575" y="3796937"/>
            <a:ext cx="2011256" cy="2218730"/>
            <a:chOff x="2461703" y="4419600"/>
            <a:chExt cx="2011256" cy="2218730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19400" y="44196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2461703" y="5715000"/>
              <a:ext cx="2011256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Threshold </a:t>
              </a:r>
            </a:p>
            <a:p>
              <a:pPr algn="ctr"/>
              <a:r>
                <a:rPr lang="en-US" dirty="0" smtClean="0"/>
                <a:t>Correlation  Matrix </a:t>
              </a:r>
            </a:p>
            <a:p>
              <a:pPr algn="ctr"/>
              <a:r>
                <a:rPr lang="en-US" dirty="0" smtClean="0"/>
                <a:t>(T=0.5)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304800" y="5995852"/>
            <a:ext cx="8534400" cy="762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Equally useful in practice. Up to 18x faster.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Reducing I/O Cost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Threshold Correlation Matrix</a:t>
            </a:r>
          </a:p>
          <a:p>
            <a:r>
              <a:rPr lang="en-US" dirty="0" smtClean="0"/>
              <a:t>Reducing CPU Cost by</a:t>
            </a:r>
          </a:p>
          <a:p>
            <a:pPr lvl="1"/>
            <a:r>
              <a:rPr lang="el-GR" dirty="0" smtClean="0"/>
              <a:t>ϵ </a:t>
            </a:r>
            <a:r>
              <a:rPr lang="en-US" dirty="0" smtClean="0"/>
              <a:t>- Approximate Correlation Matrix</a:t>
            </a:r>
          </a:p>
          <a:p>
            <a:pPr lvl="1"/>
            <a:r>
              <a:rPr lang="en-US" dirty="0" smtClean="0"/>
              <a:t>Boolean Correlation Matrix</a:t>
            </a:r>
          </a:p>
          <a:p>
            <a:r>
              <a:rPr lang="en-US" dirty="0" smtClean="0"/>
              <a:t>Extensions</a:t>
            </a:r>
          </a:p>
          <a:p>
            <a:r>
              <a:rPr lang="en-US" dirty="0" smtClean="0"/>
              <a:t>Evaluation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I/O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Challenge:</a:t>
            </a:r>
            <a:r>
              <a:rPr lang="en-US" dirty="0" smtClean="0"/>
              <a:t> The order in which signals are brought to memory is important.</a:t>
            </a:r>
          </a:p>
          <a:p>
            <a:pPr lvl="1"/>
            <a:r>
              <a:rPr lang="en-US" dirty="0" smtClean="0"/>
              <a:t>Correlating signals across batches is expensive.</a:t>
            </a:r>
            <a:endParaRPr lang="en-US" sz="2800" dirty="0" smtClean="0">
              <a:solidFill>
                <a:srgbClr val="C00000"/>
              </a:solidFill>
            </a:endParaRPr>
          </a:p>
          <a:p>
            <a:endParaRPr lang="en-US" u="sng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u="sng" dirty="0" smtClean="0">
              <a:solidFill>
                <a:srgbClr val="C00000"/>
              </a:solidFill>
            </a:endParaRPr>
          </a:p>
          <a:p>
            <a:endParaRPr lang="en-US" u="sng" dirty="0" smtClean="0">
              <a:solidFill>
                <a:srgbClr val="C00000"/>
              </a:solidFill>
            </a:endParaRPr>
          </a:p>
          <a:p>
            <a:endParaRPr lang="en-US" u="sng" dirty="0" smtClean="0">
              <a:solidFill>
                <a:srgbClr val="C00000"/>
              </a:solidFill>
            </a:endParaRPr>
          </a:p>
          <a:p>
            <a:r>
              <a:rPr lang="en-US" u="sng" dirty="0" smtClean="0">
                <a:solidFill>
                  <a:srgbClr val="C00000"/>
                </a:solidFill>
              </a:rPr>
              <a:t>Observation:</a:t>
            </a:r>
            <a:r>
              <a:rPr lang="en-US" dirty="0" smtClean="0"/>
              <a:t> Uncorrelated signals can often be determined (pruned) cheaply using bounds.</a:t>
            </a:r>
          </a:p>
        </p:txBody>
      </p:sp>
      <p:sp>
        <p:nvSpPr>
          <p:cNvPr id="4" name="Can 3"/>
          <p:cNvSpPr/>
          <p:nvPr/>
        </p:nvSpPr>
        <p:spPr>
          <a:xfrm>
            <a:off x="3810000" y="3962400"/>
            <a:ext cx="990600" cy="838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07674" y="29718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6" name="Left Bracket 5"/>
          <p:cNvSpPr/>
          <p:nvPr/>
        </p:nvSpPr>
        <p:spPr>
          <a:xfrm>
            <a:off x="3048000" y="3048000"/>
            <a:ext cx="609600" cy="304800"/>
          </a:xfrm>
          <a:prstGeom prst="leftBracket">
            <a:avLst>
              <a:gd name="adj" fmla="val 50000"/>
            </a:avLst>
          </a:prstGeom>
          <a:ln w="127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2997926" y="3200400"/>
            <a:ext cx="609600" cy="1219200"/>
          </a:xfrm>
          <a:prstGeom prst="leftBracket">
            <a:avLst>
              <a:gd name="adj" fmla="val 100000"/>
            </a:avLst>
          </a:prstGeom>
          <a:noFill/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4256315" y="3568337"/>
            <a:ext cx="148045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19600" y="3505200"/>
            <a:ext cx="71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63485" y="3657600"/>
            <a:ext cx="1212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 Batch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63485" y="2971800"/>
            <a:ext cx="1205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Intra Batch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4837"/>
            <a:ext cx="9067800" cy="4525963"/>
          </a:xfrm>
        </p:spPr>
        <p:txBody>
          <a:bodyPr/>
          <a:lstStyle/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Step 1: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3600" dirty="0" smtClean="0"/>
              <a:t>Identify likely correlated signal pairs using Discrete Fourier Transform (DFT).</a:t>
            </a:r>
          </a:p>
          <a:p>
            <a:endParaRPr lang="en-US" sz="3600" dirty="0" smtClean="0"/>
          </a:p>
          <a:p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Step 2: </a:t>
            </a:r>
            <a:r>
              <a:rPr lang="en-US" sz="3600" dirty="0" smtClean="0"/>
              <a:t>Batch signals such that</a:t>
            </a:r>
          </a:p>
          <a:p>
            <a:pPr lvl="2"/>
            <a:r>
              <a:rPr lang="en-US" sz="3200" dirty="0" smtClean="0"/>
              <a:t>Likely correlated signals are batched together.</a:t>
            </a:r>
          </a:p>
          <a:p>
            <a:pPr lvl="2"/>
            <a:r>
              <a:rPr lang="en-US" sz="3200" dirty="0" smtClean="0"/>
              <a:t>Uncorrelated signals are batched separately.</a:t>
            </a:r>
            <a:br>
              <a:rPr lang="en-US" sz="3200" dirty="0" smtClean="0"/>
            </a:br>
            <a:r>
              <a:rPr lang="en-US" sz="3200" i="1" dirty="0" smtClean="0"/>
              <a:t>(reduces expensive inter-batch computation)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Step 1: Pruning using DFT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Correlation is related to Euclidian distance.</a:t>
            </a:r>
          </a:p>
          <a:p>
            <a:pPr lvl="1">
              <a:defRPr/>
            </a:pPr>
            <a:r>
              <a:rPr lang="en-US" dirty="0" smtClean="0"/>
              <a:t>If                          and                           then correlation</a:t>
            </a:r>
          </a:p>
          <a:p>
            <a:pPr lvl="1">
              <a:defRPr/>
            </a:pPr>
            <a:endParaRPr lang="en-US" dirty="0" smtClean="0"/>
          </a:p>
          <a:p>
            <a:endParaRPr lang="en-US" dirty="0" smtClean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DFT preserves Euclidian distance.</a:t>
            </a:r>
          </a:p>
          <a:p>
            <a:r>
              <a:rPr lang="en-US" dirty="0" smtClean="0">
                <a:cs typeface="Times New Roman" pitchFamily="18" charset="0"/>
              </a:rPr>
              <a:t>Any prefix of DFT can give a lower bound.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Use a small prefix to identify if a signal pair is </a:t>
            </a:r>
            <a:b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en-US" i="1" u="sng" dirty="0" smtClean="0">
                <a:solidFill>
                  <a:srgbClr val="C00000"/>
                </a:solidFill>
                <a:cs typeface="Times New Roman" pitchFamily="18" charset="0"/>
              </a:rPr>
              <a:t>likely correlated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 or </a:t>
            </a:r>
            <a:r>
              <a:rPr lang="en-US" i="1" u="sng" dirty="0" smtClean="0">
                <a:solidFill>
                  <a:srgbClr val="C00000"/>
                </a:solidFill>
                <a:cs typeface="Times New Roman" pitchFamily="18" charset="0"/>
              </a:rPr>
              <a:t>definitely uncorrelated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Smooth signals need very few DFT coefficients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99047414"/>
              </p:ext>
            </p:extLst>
          </p:nvPr>
        </p:nvGraphicFramePr>
        <p:xfrm>
          <a:off x="2362200" y="2590800"/>
          <a:ext cx="3561465" cy="892175"/>
        </p:xfrm>
        <a:graphic>
          <a:graphicData uri="http://schemas.openxmlformats.org/presentationml/2006/ole">
            <p:oleObj spid="_x0000_s18463" name="Equation" r:id="rId4" imgW="158724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27886054"/>
              </p:ext>
            </p:extLst>
          </p:nvPr>
        </p:nvGraphicFramePr>
        <p:xfrm>
          <a:off x="1828800" y="1981200"/>
          <a:ext cx="1108075" cy="642937"/>
        </p:xfrm>
        <a:graphic>
          <a:graphicData uri="http://schemas.openxmlformats.org/presentationml/2006/ole">
            <p:oleObj spid="_x0000_s18464" name="Equation" r:id="rId5" imgW="749160" imgH="4316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91603705"/>
              </p:ext>
            </p:extLst>
          </p:nvPr>
        </p:nvGraphicFramePr>
        <p:xfrm>
          <a:off x="4267200" y="1905000"/>
          <a:ext cx="1146175" cy="700088"/>
        </p:xfrm>
        <a:graphic>
          <a:graphicData uri="http://schemas.openxmlformats.org/presentationml/2006/ole">
            <p:oleObj spid="_x0000_s18465" name="Equation" r:id="rId6" imgW="774360" imgH="469800" progId="Equation.3">
              <p:embed/>
            </p:oleObj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7534835" y="3962400"/>
            <a:ext cx="1524000" cy="1807258"/>
            <a:chOff x="7620000" y="3505200"/>
            <a:chExt cx="1524000" cy="1807258"/>
          </a:xfrm>
        </p:grpSpPr>
        <p:sp>
          <p:nvSpPr>
            <p:cNvPr id="11" name="Rectangle 10"/>
            <p:cNvSpPr/>
            <p:nvPr/>
          </p:nvSpPr>
          <p:spPr>
            <a:xfrm>
              <a:off x="7620000" y="3505200"/>
              <a:ext cx="1524000" cy="762000"/>
            </a:xfrm>
            <a:prstGeom prst="rect">
              <a:avLst/>
            </a:prstGeom>
            <a:solidFill>
              <a:srgbClr val="FFEA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Pruning Matrix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pic>
          <p:nvPicPr>
            <p:cNvPr id="12" name="Picture 11" descr="matrix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24800" y="4343400"/>
              <a:ext cx="1028291" cy="969058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5334000" y="6488668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505CB"/>
                </a:solidFill>
              </a:rPr>
              <a:t>(</a:t>
            </a:r>
            <a:r>
              <a:rPr lang="en-US" dirty="0" err="1" smtClean="0">
                <a:solidFill>
                  <a:srgbClr val="0505CB"/>
                </a:solidFill>
              </a:rPr>
              <a:t>Agrawal</a:t>
            </a:r>
            <a:r>
              <a:rPr lang="en-US" dirty="0" smtClean="0">
                <a:solidFill>
                  <a:srgbClr val="0505CB"/>
                </a:solidFill>
              </a:rPr>
              <a:t> </a:t>
            </a:r>
            <a:r>
              <a:rPr lang="en-US" i="1" dirty="0" smtClean="0">
                <a:solidFill>
                  <a:srgbClr val="0505CB"/>
                </a:solidFill>
              </a:rPr>
              <a:t>et al.</a:t>
            </a:r>
            <a:r>
              <a:rPr lang="en-US" dirty="0" smtClean="0">
                <a:solidFill>
                  <a:srgbClr val="0505CB"/>
                </a:solidFill>
              </a:rPr>
              <a:t>, 1993; Zhu </a:t>
            </a:r>
            <a:r>
              <a:rPr lang="en-US" i="1" dirty="0" smtClean="0">
                <a:solidFill>
                  <a:srgbClr val="0505CB"/>
                </a:solidFill>
              </a:rPr>
              <a:t>et al.</a:t>
            </a:r>
            <a:r>
              <a:rPr lang="en-US" dirty="0" smtClean="0">
                <a:solidFill>
                  <a:srgbClr val="0505CB"/>
                </a:solidFill>
              </a:rPr>
              <a:t>,2002)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16237</TotalTime>
  <Words>1810</Words>
  <Application>Microsoft Office PowerPoint</Application>
  <PresentationFormat>On-screen Show (4:3)</PresentationFormat>
  <Paragraphs>419</Paragraphs>
  <Slides>23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Slide 1</vt:lpstr>
      <vt:lpstr>Context</vt:lpstr>
      <vt:lpstr>Our Focus: Correlation Queries</vt:lpstr>
      <vt:lpstr>Challenges</vt:lpstr>
      <vt:lpstr>Our Approaches: approximations</vt:lpstr>
      <vt:lpstr>Outline</vt:lpstr>
      <vt:lpstr>Reducing I/O Cost</vt:lpstr>
      <vt:lpstr>Our Approach</vt:lpstr>
      <vt:lpstr>Step 1: Pruning using DFT</vt:lpstr>
      <vt:lpstr>Step 2: Min-cut Partitioning</vt:lpstr>
      <vt:lpstr>Example</vt:lpstr>
      <vt:lpstr>Outline</vt:lpstr>
      <vt:lpstr>ϵ - Approximate Correlation(1)</vt:lpstr>
      <vt:lpstr>Example: ϵ=0.1</vt:lpstr>
      <vt:lpstr>Boolean Correlation(2)</vt:lpstr>
      <vt:lpstr>Outline</vt:lpstr>
      <vt:lpstr>Extensions</vt:lpstr>
      <vt:lpstr>I/O Speedup</vt:lpstr>
      <vt:lpstr>CPU Speedup</vt:lpstr>
      <vt:lpstr>Related Work</vt:lpstr>
      <vt:lpstr>Conclusion</vt:lpstr>
      <vt:lpstr>Slide 22</vt:lpstr>
      <vt:lpstr>ϵ - Approximate Correlation(1)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root</cp:lastModifiedBy>
  <cp:revision>959</cp:revision>
  <dcterms:created xsi:type="dcterms:W3CDTF">2009-09-01T04:20:40Z</dcterms:created>
  <dcterms:modified xsi:type="dcterms:W3CDTF">2010-06-08T18:05:46Z</dcterms:modified>
</cp:coreProperties>
</file>