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2918400" cy="438912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16" userDrawn="1">
          <p15:clr>
            <a:srgbClr val="A4A3A4"/>
          </p15:clr>
        </p15:guide>
        <p15:guide id="2" pos="100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60" autoAdjust="0"/>
    <p:restoredTop sz="89431" autoAdjust="0"/>
  </p:normalViewPr>
  <p:slideViewPr>
    <p:cSldViewPr snapToGrid="0">
      <p:cViewPr varScale="1">
        <p:scale>
          <a:sx n="18" d="100"/>
          <a:sy n="18" d="100"/>
        </p:scale>
        <p:origin x="2688" y="126"/>
      </p:cViewPr>
      <p:guideLst>
        <p:guide orient="horz" pos="8616"/>
        <p:guide pos="100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FFEBC-852E-4315-BDAB-D15BF18D8D96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84770-53DB-4B25-BD42-4CF848BE5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76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84770-53DB-4B25-BD42-4CF848BE561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188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7183123"/>
            <a:ext cx="27980640" cy="1528064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3053043"/>
            <a:ext cx="24688800" cy="10596877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C7F80-68B4-4569-802C-DADA7FF94742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64D2-8884-4632-80A1-3BC17845D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030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C7F80-68B4-4569-802C-DADA7FF94742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64D2-8884-4632-80A1-3BC17845D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7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336800"/>
            <a:ext cx="7098030" cy="37195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336800"/>
            <a:ext cx="20882610" cy="37195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C7F80-68B4-4569-802C-DADA7FF94742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64D2-8884-4632-80A1-3BC17845D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9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C7F80-68B4-4569-802C-DADA7FF94742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64D2-8884-4632-80A1-3BC17845D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718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10942333"/>
            <a:ext cx="28392120" cy="1825751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9372573"/>
            <a:ext cx="28392120" cy="960119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C7F80-68B4-4569-802C-DADA7FF94742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64D2-8884-4632-80A1-3BC17845D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68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1684000"/>
            <a:ext cx="13990320" cy="27848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1684000"/>
            <a:ext cx="13990320" cy="27848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C7F80-68B4-4569-802C-DADA7FF94742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64D2-8884-4632-80A1-3BC17845D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74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336810"/>
            <a:ext cx="28392120" cy="848360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10759443"/>
            <a:ext cx="13926024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6032480"/>
            <a:ext cx="13926024" cy="23581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10759443"/>
            <a:ext cx="13994608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6032480"/>
            <a:ext cx="13994608" cy="23581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C7F80-68B4-4569-802C-DADA7FF94742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64D2-8884-4632-80A1-3BC17845D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5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C7F80-68B4-4569-802C-DADA7FF94742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64D2-8884-4632-80A1-3BC17845D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682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C7F80-68B4-4569-802C-DADA7FF94742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64D2-8884-4632-80A1-3BC17845D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6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6319530"/>
            <a:ext cx="16664940" cy="311912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C7F80-68B4-4569-802C-DADA7FF94742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64D2-8884-4632-80A1-3BC17845D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8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6319530"/>
            <a:ext cx="16664940" cy="311912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C7F80-68B4-4569-802C-DADA7FF94742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64D2-8884-4632-80A1-3BC17845D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60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336810"/>
            <a:ext cx="28392120" cy="8483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1684000"/>
            <a:ext cx="28392120" cy="2784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C7F80-68B4-4569-802C-DADA7FF94742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40680650"/>
            <a:ext cx="1110996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764D2-8884-4632-80A1-3BC17845D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20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5573070" y="19062856"/>
            <a:ext cx="16573500" cy="354776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38150" y="17830984"/>
            <a:ext cx="17867023" cy="24791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sz="65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Developed intent taxonomy</a:t>
            </a:r>
          </a:p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sz="6500" dirty="0" smtClean="0">
                <a:latin typeface="Arial" panose="020B0604020202020204" pitchFamily="34" charset="0"/>
                <a:cs typeface="Arial" panose="020B0604020202020204" pitchFamily="34" charset="0"/>
              </a:rPr>
              <a:t>Sampled 1k queries + full session</a:t>
            </a: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sz="6500" dirty="0" smtClean="0">
                <a:latin typeface="Arial" panose="020B0604020202020204" pitchFamily="34" charset="0"/>
                <a:cs typeface="Arial" panose="020B0604020202020204" pitchFamily="34" charset="0"/>
              </a:rPr>
              <a:t>QA </a:t>
            </a:r>
            <a:r>
              <a:rPr lang="en-US" sz="6500" dirty="0">
                <a:latin typeface="Arial" panose="020B0604020202020204" pitchFamily="34" charset="0"/>
                <a:cs typeface="Arial" panose="020B0604020202020204" pitchFamily="34" charset="0"/>
              </a:rPr>
              <a:t>intent is </a:t>
            </a:r>
            <a:r>
              <a:rPr lang="en-US" sz="65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informational directed:</a:t>
            </a: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00200" lvl="1" indent="-723900">
              <a:buFont typeface="Wingdings" panose="05000000000000000000" pitchFamily="2" charset="2"/>
              <a:buChar char="§"/>
            </a:pP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Closed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(unambiguous answer)</a:t>
            </a:r>
          </a:p>
          <a:p>
            <a:pPr marL="1600200" lvl="1" indent="-723900">
              <a:buFont typeface="Wingdings" panose="05000000000000000000" pitchFamily="2" charset="2"/>
              <a:buChar char="§"/>
            </a:pP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Open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(open ended)</a:t>
            </a:r>
          </a:p>
          <a:p>
            <a:endParaRPr lang="en-US" sz="6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6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6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6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6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6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6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6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6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6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6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6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6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6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6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6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6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6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2918400" cy="412954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4131156"/>
            <a:ext cx="32918400" cy="147710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sz="80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Ryen W. White, Matthew Richardson and Wen-tau Yih</a:t>
            </a:r>
            <a:endParaRPr lang="en-US" sz="80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0667" y="282969"/>
            <a:ext cx="23498549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5000"/>
              </a:lnSpc>
            </a:pPr>
            <a:r>
              <a:rPr lang="en-US" sz="1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Queries vs. Questions in </a:t>
            </a:r>
          </a:p>
          <a:p>
            <a:pPr>
              <a:lnSpc>
                <a:spcPct val="85000"/>
              </a:lnSpc>
            </a:pPr>
            <a:r>
              <a:rPr lang="en-US" sz="1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Informational Search Tasks</a:t>
            </a:r>
            <a:endParaRPr lang="en-US" sz="1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6971" y="5791105"/>
            <a:ext cx="15363501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0" b="1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Keywords or Questions?</a:t>
            </a:r>
            <a:endParaRPr lang="en-US" sz="10000" i="1" dirty="0"/>
          </a:p>
        </p:txBody>
      </p:sp>
      <p:sp>
        <p:nvSpPr>
          <p:cNvPr id="8" name="Rectangle 7"/>
          <p:cNvSpPr/>
          <p:nvPr/>
        </p:nvSpPr>
        <p:spPr>
          <a:xfrm>
            <a:off x="290667" y="11787396"/>
            <a:ext cx="25130598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0" b="1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Prevalence and Characteristics</a:t>
            </a:r>
            <a:endParaRPr lang="en-US" sz="10000" i="1" dirty="0"/>
          </a:p>
        </p:txBody>
      </p:sp>
      <p:sp>
        <p:nvSpPr>
          <p:cNvPr id="9" name="Rectangle 8"/>
          <p:cNvSpPr/>
          <p:nvPr/>
        </p:nvSpPr>
        <p:spPr>
          <a:xfrm>
            <a:off x="332643" y="16193384"/>
            <a:ext cx="8308685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0" b="1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Search Intent</a:t>
            </a:r>
            <a:endParaRPr lang="en-US" sz="10000" i="1" dirty="0"/>
          </a:p>
        </p:txBody>
      </p:sp>
      <p:sp>
        <p:nvSpPr>
          <p:cNvPr id="10" name="Rectangle 9"/>
          <p:cNvSpPr/>
          <p:nvPr/>
        </p:nvSpPr>
        <p:spPr>
          <a:xfrm>
            <a:off x="15193945" y="16173832"/>
            <a:ext cx="10806163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0" b="1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 Relevance</a:t>
            </a:r>
            <a:endParaRPr lang="en-US" sz="10000" i="1" dirty="0"/>
          </a:p>
        </p:txBody>
      </p:sp>
      <p:sp>
        <p:nvSpPr>
          <p:cNvPr id="11" name="Rectangle 10"/>
          <p:cNvSpPr/>
          <p:nvPr/>
        </p:nvSpPr>
        <p:spPr>
          <a:xfrm>
            <a:off x="14990745" y="33355937"/>
            <a:ext cx="7882286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0" b="1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endParaRPr lang="en-US" sz="10000" i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292183"/>
              </p:ext>
            </p:extLst>
          </p:nvPr>
        </p:nvGraphicFramePr>
        <p:xfrm>
          <a:off x="677963" y="29421588"/>
          <a:ext cx="13327690" cy="14026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12790"/>
                <a:gridCol w="49149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Query Category</a:t>
                      </a:r>
                      <a:endParaRPr lang="en-US" b="1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Queries</a:t>
                      </a:r>
                      <a:endParaRPr lang="en-US" b="1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Navigational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54.4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Informational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31.8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673350" indent="0"/>
                      <a:r>
                        <a:rPr lang="en-US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Directed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600200" indent="0"/>
                      <a:r>
                        <a:rPr lang="en-US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10.3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5416550" indent="0"/>
                      <a:r>
                        <a:rPr lang="en-US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Closed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162300" indent="0"/>
                      <a:r>
                        <a:rPr lang="en-US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5381625" indent="0"/>
                      <a:r>
                        <a:rPr lang="en-US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162300" indent="0"/>
                      <a:r>
                        <a:rPr lang="en-US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673350" indent="0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Undirected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676400" indent="0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743200" indent="0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90700" indent="0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6.9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673350" indent="-34925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Virtual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90700" indent="0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638425" indent="34925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Physical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90700" indent="0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Pornography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Error/Other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555259" y="7389719"/>
            <a:ext cx="32392638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sz="6500" dirty="0" smtClean="0">
                <a:latin typeface="Arial" panose="020B0604020202020204" pitchFamily="34" charset="0"/>
                <a:cs typeface="Arial" panose="020B0604020202020204" pitchFamily="34" charset="0"/>
              </a:rPr>
              <a:t>Search engines optimize for keywords; Queries can also be written as questions</a:t>
            </a:r>
          </a:p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sz="6500" dirty="0" smtClean="0">
                <a:latin typeface="Arial" panose="020B0604020202020204" pitchFamily="34" charset="0"/>
                <a:cs typeface="Arial" panose="020B0604020202020204" pitchFamily="34" charset="0"/>
              </a:rPr>
              <a:t>Research questions:</a:t>
            </a:r>
          </a:p>
          <a:p>
            <a:pPr marL="914400">
              <a:buAutoNum type="arabicPeriod"/>
            </a:pPr>
            <a:r>
              <a:rPr lang="en-US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 How common are questions and question-answering (QA) intentions 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in Web </a:t>
            </a:r>
            <a:r>
              <a:rPr lang="en-US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search?</a:t>
            </a:r>
          </a:p>
          <a:p>
            <a:pPr marL="914400">
              <a:buAutoNum type="arabicPeriod"/>
            </a:pPr>
            <a:r>
              <a:rPr lang="en-US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 What is benefit from 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formulating </a:t>
            </a:r>
            <a:r>
              <a:rPr lang="en-US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queries using keywords vs questions?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978595" y="13394255"/>
            <a:ext cx="10334077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5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Web queries are natural language (NL) questions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31455" y="13154036"/>
            <a:ext cx="6970178" cy="2708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3.18% </a:t>
            </a:r>
            <a:endParaRPr lang="en-US" sz="17000" b="1" dirty="0">
              <a:solidFill>
                <a:srgbClr val="0070C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7588444" y="13152705"/>
            <a:ext cx="4426212" cy="2708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7.39</a:t>
            </a:r>
            <a:endParaRPr lang="en-US" sz="17000" b="1" dirty="0">
              <a:solidFill>
                <a:srgbClr val="0070C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014656" y="13380224"/>
            <a:ext cx="1064174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5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words (vs. 3.80 in keyword queries with similar intent)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5193944" y="17760119"/>
            <a:ext cx="17867023" cy="2545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sz="6500" dirty="0" smtClean="0">
                <a:latin typeface="Arial" panose="020B0604020202020204" pitchFamily="34" charset="0"/>
                <a:cs typeface="Arial" panose="020B0604020202020204" pitchFamily="34" charset="0"/>
              </a:rPr>
              <a:t>Created 103 QA tasks (one per query), e.g.,</a:t>
            </a: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5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Query:</a:t>
            </a:r>
            <a:r>
              <a:rPr lang="en-US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 [rule </a:t>
            </a:r>
            <a:r>
              <a:rPr lang="en-US" sz="5500" dirty="0">
                <a:latin typeface="Arial" panose="020B0604020202020204" pitchFamily="34" charset="0"/>
                <a:cs typeface="Arial" panose="020B0604020202020204" pitchFamily="34" charset="0"/>
              </a:rPr>
              <a:t>of standard </a:t>
            </a:r>
            <a:r>
              <a:rPr lang="en-US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form]</a:t>
            </a:r>
            <a:endParaRPr lang="en-US" sz="55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sz="55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Task:</a:t>
            </a:r>
            <a:r>
              <a:rPr lang="en-US" sz="55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“</a:t>
            </a:r>
            <a:r>
              <a:rPr lang="en-US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US" sz="5500" dirty="0">
                <a:latin typeface="Arial" panose="020B0604020202020204" pitchFamily="34" charset="0"/>
                <a:cs typeface="Arial" panose="020B0604020202020204" pitchFamily="34" charset="0"/>
              </a:rPr>
              <a:t>are reviewing some linear algebra  </a:t>
            </a:r>
            <a:r>
              <a:rPr lang="en-US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r>
              <a:rPr lang="en-US" sz="5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   materials and </a:t>
            </a:r>
            <a:r>
              <a:rPr lang="en-US" sz="5500" dirty="0">
                <a:latin typeface="Arial" panose="020B0604020202020204" pitchFamily="34" charset="0"/>
                <a:cs typeface="Arial" panose="020B0604020202020204" pitchFamily="34" charset="0"/>
              </a:rPr>
              <a:t>encounter the rule of standard </a:t>
            </a:r>
          </a:p>
          <a:p>
            <a:r>
              <a:rPr lang="en-US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    form</a:t>
            </a:r>
            <a:r>
              <a:rPr lang="en-US" sz="5500" dirty="0">
                <a:latin typeface="Arial" panose="020B0604020202020204" pitchFamily="34" charset="0"/>
                <a:cs typeface="Arial" panose="020B0604020202020204" pitchFamily="34" charset="0"/>
              </a:rPr>
              <a:t>. Find out </a:t>
            </a:r>
            <a:r>
              <a:rPr lang="en-US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its meaning.”</a:t>
            </a: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sz="6500" dirty="0" smtClean="0">
                <a:latin typeface="Arial" panose="020B0604020202020204" pitchFamily="34" charset="0"/>
                <a:cs typeface="Arial" panose="020B0604020202020204" pitchFamily="34" charset="0"/>
              </a:rPr>
              <a:t>Crowdworkers created questions:</a:t>
            </a:r>
          </a:p>
          <a:p>
            <a:pPr marL="1600200" lvl="1" indent="-723900">
              <a:buFont typeface="Wingdings" panose="05000000000000000000" pitchFamily="2" charset="2"/>
              <a:buChar char="§"/>
              <a:tabLst>
                <a:tab pos="5899150" algn="l"/>
              </a:tabLst>
            </a:pP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</a:t>
            </a:r>
            <a:r>
              <a:rPr lang="en-US" sz="60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Engine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Target = search engine</a:t>
            </a:r>
          </a:p>
          <a:p>
            <a:pPr marL="1600200" lvl="1" indent="-723900">
              <a:buFont typeface="Wingdings" panose="05000000000000000000" pitchFamily="2" charset="2"/>
              <a:buChar char="§"/>
              <a:tabLst>
                <a:tab pos="5840413" algn="l"/>
              </a:tabLst>
            </a:pP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</a:t>
            </a:r>
            <a:r>
              <a:rPr lang="en-US" sz="60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Target = general</a:t>
            </a: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Result relevance (engines A and B (NDCG@3))</a:t>
            </a:r>
          </a:p>
          <a:p>
            <a:endParaRPr lang="en-US" sz="6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6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6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sz="6500" dirty="0" smtClean="0">
                <a:latin typeface="Arial" panose="020B0604020202020204" pitchFamily="34" charset="0"/>
                <a:cs typeface="Arial" panose="020B0604020202020204" pitchFamily="34" charset="0"/>
              </a:rPr>
              <a:t>Query-question differences indistinguishable (p=0.762). Same on both engines.</a:t>
            </a: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6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sz="6500" dirty="0" smtClean="0">
                <a:latin typeface="Arial" panose="020B0604020202020204" pitchFamily="34" charset="0"/>
                <a:cs typeface="Arial" panose="020B0604020202020204" pitchFamily="34" charset="0"/>
              </a:rPr>
              <a:t>NL queries common for informational intent</a:t>
            </a:r>
          </a:p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sz="6500" dirty="0" smtClean="0">
                <a:latin typeface="Arial" panose="020B0604020202020204" pitchFamily="34" charset="0"/>
                <a:cs typeface="Arial" panose="020B0604020202020204" pitchFamily="34" charset="0"/>
              </a:rPr>
              <a:t>Relevance same for queries / questions</a:t>
            </a:r>
          </a:p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sz="6500" dirty="0" smtClean="0">
                <a:latin typeface="Arial" panose="020B0604020202020204" pitchFamily="34" charset="0"/>
                <a:cs typeface="Arial" panose="020B0604020202020204" pitchFamily="34" charset="0"/>
              </a:rPr>
              <a:t>For efficiency, people should use keywords</a:t>
            </a:r>
            <a:endParaRPr lang="en-US" sz="6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sz="6500" dirty="0" smtClean="0">
                <a:latin typeface="Arial" panose="020B0604020202020204" pitchFamily="34" charset="0"/>
                <a:cs typeface="Arial" panose="020B0604020202020204" pitchFamily="34" charset="0"/>
              </a:rPr>
              <a:t>Other reasons for using NL, e.g., spoken dialog, seeking results from QA sites</a:t>
            </a: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sz="6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NEXT:</a:t>
            </a:r>
            <a:r>
              <a:rPr lang="en-US" sz="6500" dirty="0" smtClean="0">
                <a:latin typeface="Arial" panose="020B0604020202020204" pitchFamily="34" charset="0"/>
                <a:cs typeface="Arial" panose="020B0604020202020204" pitchFamily="34" charset="0"/>
              </a:rPr>
              <a:t> Predict whether query or question is best on a per query basis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82291" y="24087831"/>
            <a:ext cx="6970178" cy="2708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10.3% </a:t>
            </a:r>
            <a:endParaRPr lang="en-US" sz="17000" b="1" dirty="0">
              <a:solidFill>
                <a:srgbClr val="0070C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278943" y="24300045"/>
            <a:ext cx="8446527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5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Web queries </a:t>
            </a:r>
            <a:br>
              <a:rPr lang="en-US" sz="65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5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n-US" sz="65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5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 intent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278943" y="26575767"/>
            <a:ext cx="8446527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5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QA intent expressed as NL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82291" y="26267991"/>
            <a:ext cx="6970178" cy="2708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30.0% </a:t>
            </a:r>
            <a:endParaRPr lang="en-US" sz="17000" b="1" dirty="0">
              <a:solidFill>
                <a:srgbClr val="0070C0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495877"/>
              </p:ext>
            </p:extLst>
          </p:nvPr>
        </p:nvGraphicFramePr>
        <p:xfrm>
          <a:off x="15534970" y="27357937"/>
          <a:ext cx="16616046" cy="3236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6268"/>
                <a:gridCol w="2789555"/>
                <a:gridCol w="5731193"/>
                <a:gridCol w="493903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Engine</a:t>
                      </a:r>
                      <a:endParaRPr lang="en-US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Query</a:t>
                      </a:r>
                      <a:endParaRPr lang="en-US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</a:t>
                      </a:r>
                      <a:r>
                        <a:rPr lang="en-US" i="1" baseline="-25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Engine</a:t>
                      </a:r>
                      <a:endParaRPr lang="en-US" i="1" baseline="-25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</a:t>
                      </a:r>
                      <a:r>
                        <a:rPr lang="en-US" i="1" baseline="-25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</a:t>
                      </a:r>
                      <a:endParaRPr lang="en-US" i="1" baseline="-25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0.471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0.465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0.462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0.493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0.487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0.497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9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89216" y="631527"/>
            <a:ext cx="8468836" cy="836638"/>
          </a:xfrm>
          <a:prstGeom prst="rect">
            <a:avLst/>
          </a:prstGeom>
        </p:spPr>
      </p:pic>
      <p:cxnSp>
        <p:nvCxnSpPr>
          <p:cNvPr id="30" name="Straight Connector 29"/>
          <p:cNvCxnSpPr/>
          <p:nvPr/>
        </p:nvCxnSpPr>
        <p:spPr>
          <a:xfrm>
            <a:off x="-14514" y="11628378"/>
            <a:ext cx="32932914" cy="0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-14514" y="15975974"/>
            <a:ext cx="32932914" cy="0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4763712" y="15963900"/>
            <a:ext cx="0" cy="27927300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14893990" y="42628770"/>
            <a:ext cx="1678299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Contact: </a:t>
            </a:r>
            <a:r>
              <a:rPr lang="en-US" sz="6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{ryenw,mattri,scottyih}@microsoft.com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40562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479</TotalTime>
  <Words>316</Words>
  <Application>Microsoft Office PowerPoint</Application>
  <PresentationFormat>Custom</PresentationFormat>
  <Paragraphs>176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Ryen White</dc:creator>
  <cp:lastModifiedBy>Scott Wen-tau Yih</cp:lastModifiedBy>
  <cp:revision>45</cp:revision>
  <dcterms:created xsi:type="dcterms:W3CDTF">2015-05-12T00:05:06Z</dcterms:created>
  <dcterms:modified xsi:type="dcterms:W3CDTF">2015-05-13T17:40:15Z</dcterms:modified>
</cp:coreProperties>
</file>