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0" r:id="rId5"/>
    <p:sldId id="275" r:id="rId6"/>
    <p:sldId id="273" r:id="rId7"/>
    <p:sldId id="274" r:id="rId8"/>
    <p:sldId id="278" r:id="rId9"/>
    <p:sldId id="261" r:id="rId10"/>
    <p:sldId id="262" r:id="rId11"/>
    <p:sldId id="263" r:id="rId12"/>
    <p:sldId id="267" r:id="rId13"/>
    <p:sldId id="270" r:id="rId14"/>
    <p:sldId id="276" r:id="rId15"/>
    <p:sldId id="266" r:id="rId16"/>
    <p:sldId id="279" r:id="rId17"/>
    <p:sldId id="280" r:id="rId18"/>
    <p:sldId id="277" r:id="rId19"/>
    <p:sldId id="272" r:id="rId20"/>
    <p:sldId id="281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777" autoAdjust="0"/>
  </p:normalViewPr>
  <p:slideViewPr>
    <p:cSldViewPr>
      <p:cViewPr varScale="1">
        <p:scale>
          <a:sx n="109" d="100"/>
          <a:sy n="109" d="100"/>
        </p:scale>
        <p:origin x="-3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Book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1-gram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Body</c:v>
                </c:pt>
                <c:pt idx="1">
                  <c:v>Title</c:v>
                </c:pt>
                <c:pt idx="2">
                  <c:v>Query</c:v>
                </c:pt>
                <c:pt idx="3">
                  <c:v>Anchor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0.96646511495154397</c:v>
                </c:pt>
                <c:pt idx="1">
                  <c:v>0.96509170679316703</c:v>
                </c:pt>
                <c:pt idx="2">
                  <c:v>0.97911432107674201</c:v>
                </c:pt>
                <c:pt idx="3">
                  <c:v>0.95147138197764403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2-gram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Body</c:v>
                </c:pt>
                <c:pt idx="1">
                  <c:v>Title</c:v>
                </c:pt>
                <c:pt idx="2">
                  <c:v>Query</c:v>
                </c:pt>
                <c:pt idx="3">
                  <c:v>Anchor</c:v>
                </c:pt>
              </c:strCache>
            </c:strRef>
          </c:cat>
          <c:val>
            <c:numRef>
              <c:f>Sheet1!$C$2:$C$5</c:f>
              <c:numCache>
                <c:formatCode>0%</c:formatCode>
                <c:ptCount val="4"/>
                <c:pt idx="0">
                  <c:v>0.97486064542431905</c:v>
                </c:pt>
                <c:pt idx="1">
                  <c:v>0.98404693389035802</c:v>
                </c:pt>
                <c:pt idx="2">
                  <c:v>0.96700761737296104</c:v>
                </c:pt>
                <c:pt idx="3">
                  <c:v>0.961975996631528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3-gram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Body</c:v>
                </c:pt>
                <c:pt idx="1">
                  <c:v>Title</c:v>
                </c:pt>
                <c:pt idx="2">
                  <c:v>Query</c:v>
                </c:pt>
                <c:pt idx="3">
                  <c:v>Anchor</c:v>
                </c:pt>
              </c:strCache>
            </c:strRef>
          </c:cat>
          <c:val>
            <c:numRef>
              <c:f>Sheet1!$D$2:$D$5</c:f>
              <c:numCache>
                <c:formatCode>0%</c:formatCode>
                <c:ptCount val="4"/>
                <c:pt idx="0">
                  <c:v>0.98163979374835297</c:v>
                </c:pt>
                <c:pt idx="1">
                  <c:v>0.98860242633729101</c:v>
                </c:pt>
                <c:pt idx="2">
                  <c:v>0.97911432107674201</c:v>
                </c:pt>
                <c:pt idx="3">
                  <c:v>0.96772188802460202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1885952"/>
        <c:axId val="31887744"/>
        <c:axId val="0"/>
      </c:bar3DChart>
      <c:catAx>
        <c:axId val="31885952"/>
        <c:scaling>
          <c:orientation val="minMax"/>
        </c:scaling>
        <c:delete val="0"/>
        <c:axPos val="b"/>
        <c:majorTickMark val="out"/>
        <c:minorTickMark val="none"/>
        <c:tickLblPos val="nextTo"/>
        <c:crossAx val="31887744"/>
        <c:crosses val="autoZero"/>
        <c:auto val="1"/>
        <c:lblAlgn val="ctr"/>
        <c:lblOffset val="100"/>
        <c:noMultiLvlLbl val="0"/>
      </c:catAx>
      <c:valAx>
        <c:axId val="318877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1885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Sheet1!$J$2</c:f>
              <c:strCache>
                <c:ptCount val="1"/>
                <c:pt idx="0">
                  <c:v>BI (2)</c:v>
                </c:pt>
              </c:strCache>
            </c:strRef>
          </c:tx>
          <c:invertIfNegative val="0"/>
          <c:cat>
            <c:strRef>
              <c:f>Sheet1!$K$1:$N$1</c:f>
              <c:strCache>
                <c:ptCount val="4"/>
                <c:pt idx="0">
                  <c:v>Body</c:v>
                </c:pt>
                <c:pt idx="1">
                  <c:v>Title</c:v>
                </c:pt>
                <c:pt idx="2">
                  <c:v>Query</c:v>
                </c:pt>
                <c:pt idx="3">
                  <c:v>Anchor</c:v>
                </c:pt>
              </c:strCache>
            </c:strRef>
          </c:cat>
          <c:val>
            <c:numRef>
              <c:f>Sheet1!$K$2:$N$2</c:f>
              <c:numCache>
                <c:formatCode>0%</c:formatCode>
                <c:ptCount val="4"/>
                <c:pt idx="0">
                  <c:v>0.98413997372765605</c:v>
                </c:pt>
                <c:pt idx="1">
                  <c:v>0.98860242633729101</c:v>
                </c:pt>
                <c:pt idx="2">
                  <c:v>0.97987453279728798</c:v>
                </c:pt>
                <c:pt idx="3">
                  <c:v>0.96810495427405696</c:v>
                </c:pt>
              </c:numCache>
            </c:numRef>
          </c:val>
        </c:ser>
        <c:ser>
          <c:idx val="1"/>
          <c:order val="1"/>
          <c:tx>
            <c:strRef>
              <c:f>Sheet1!$J$3</c:f>
              <c:strCache>
                <c:ptCount val="1"/>
                <c:pt idx="0">
                  <c:v>WL (1)</c:v>
                </c:pt>
              </c:strCache>
            </c:strRef>
          </c:tx>
          <c:invertIfNegative val="0"/>
          <c:cat>
            <c:strRef>
              <c:f>Sheet1!$K$1:$N$1</c:f>
              <c:strCache>
                <c:ptCount val="4"/>
                <c:pt idx="0">
                  <c:v>Body</c:v>
                </c:pt>
                <c:pt idx="1">
                  <c:v>Title</c:v>
                </c:pt>
                <c:pt idx="2">
                  <c:v>Query</c:v>
                </c:pt>
                <c:pt idx="3">
                  <c:v>Anchor</c:v>
                </c:pt>
              </c:strCache>
            </c:strRef>
          </c:cat>
          <c:val>
            <c:numRef>
              <c:f>Sheet1!$K$3:$N$3</c:f>
              <c:numCache>
                <c:formatCode>0%</c:formatCode>
                <c:ptCount val="4"/>
                <c:pt idx="0">
                  <c:v>0.98262961039579</c:v>
                </c:pt>
                <c:pt idx="1">
                  <c:v>0.98820778212740601</c:v>
                </c:pt>
                <c:pt idx="2">
                  <c:v>0.966074393788381</c:v>
                </c:pt>
                <c:pt idx="3">
                  <c:v>0.966074393788381</c:v>
                </c:pt>
              </c:numCache>
            </c:numRef>
          </c:val>
        </c:ser>
        <c:ser>
          <c:idx val="2"/>
          <c:order val="2"/>
          <c:tx>
            <c:strRef>
              <c:f>Sheet1!$J$4</c:f>
              <c:strCache>
                <c:ptCount val="1"/>
                <c:pt idx="0">
                  <c:v>ME (0)</c:v>
                </c:pt>
              </c:strCache>
            </c:strRef>
          </c:tx>
          <c:invertIfNegative val="0"/>
          <c:cat>
            <c:strRef>
              <c:f>Sheet1!$K$1:$N$1</c:f>
              <c:strCache>
                <c:ptCount val="4"/>
                <c:pt idx="0">
                  <c:v>Body</c:v>
                </c:pt>
                <c:pt idx="1">
                  <c:v>Title</c:v>
                </c:pt>
                <c:pt idx="2">
                  <c:v>Query</c:v>
                </c:pt>
                <c:pt idx="3">
                  <c:v>Anchor</c:v>
                </c:pt>
              </c:strCache>
            </c:strRef>
          </c:cat>
          <c:val>
            <c:numRef>
              <c:f>Sheet1!$K$4:$N$4</c:f>
              <c:numCache>
                <c:formatCode>0%</c:formatCode>
                <c:ptCount val="4"/>
                <c:pt idx="0">
                  <c:v>0.98163979374835297</c:v>
                </c:pt>
                <c:pt idx="1">
                  <c:v>0.98860242633729101</c:v>
                </c:pt>
                <c:pt idx="2">
                  <c:v>0.97911432107674201</c:v>
                </c:pt>
                <c:pt idx="3">
                  <c:v>0.96772188802460202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2440704"/>
        <c:axId val="32442240"/>
        <c:axId val="0"/>
      </c:bar3DChart>
      <c:catAx>
        <c:axId val="32440704"/>
        <c:scaling>
          <c:orientation val="minMax"/>
        </c:scaling>
        <c:delete val="0"/>
        <c:axPos val="b"/>
        <c:majorTickMark val="out"/>
        <c:minorTickMark val="none"/>
        <c:tickLblPos val="nextTo"/>
        <c:crossAx val="32442240"/>
        <c:crosses val="autoZero"/>
        <c:auto val="1"/>
        <c:lblAlgn val="ctr"/>
        <c:lblOffset val="100"/>
        <c:noMultiLvlLbl val="0"/>
      </c:catAx>
      <c:valAx>
        <c:axId val="324422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2440704"/>
        <c:crosses val="autoZero"/>
        <c:crossBetween val="between"/>
        <c:majorUnit val="1.0000000000000002E-2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35"/>
      <c:rAngAx val="0"/>
      <c:perspective val="0"/>
    </c:view3D>
    <c:floor>
      <c:thickness val="0"/>
      <c:spPr>
        <a:solidFill>
          <a:schemeClr val="bg1">
            <a:lumMod val="9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ln>
          <a:solidFill>
            <a:schemeClr val="accent1"/>
          </a:solidFill>
        </a:ln>
        <a:effectLst>
          <a:outerShdw blurRad="50800" dist="50800" dir="5400000" algn="ctr" rotWithShape="0">
            <a:srgbClr val="FFFF00"/>
          </a:outerShdw>
        </a:effectLst>
      </c:spPr>
    </c:sideWall>
    <c:backWall>
      <c:thickness val="0"/>
      <c:spPr>
        <a:ln>
          <a:solidFill>
            <a:schemeClr val="accent1"/>
          </a:solidFill>
        </a:ln>
        <a:effectLst>
          <a:outerShdw blurRad="50800" dist="50800" dir="5400000" algn="ctr" rotWithShape="0">
            <a:srgbClr val="FFFF00"/>
          </a:outerShdw>
        </a:effectLst>
      </c:spPr>
    </c:backWall>
    <c:plotArea>
      <c:layout>
        <c:manualLayout>
          <c:layoutTarget val="inner"/>
          <c:xMode val="edge"/>
          <c:yMode val="edge"/>
          <c:x val="8.2475825390247268E-2"/>
          <c:y val="2.9770422999910916E-2"/>
          <c:w val="0.91201593396935499"/>
          <c:h val="0.8608786233722870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Best!$B$1</c:f>
              <c:strCache>
                <c:ptCount val="1"/>
                <c:pt idx="0">
                  <c:v>1-gram</c:v>
                </c:pt>
              </c:strCache>
            </c:strRef>
          </c:tx>
          <c:spPr>
            <a:solidFill>
              <a:srgbClr val="FF0000">
                <a:alpha val="66000"/>
              </a:srgbClr>
            </a:solidFill>
          </c:spPr>
          <c:invertIfNegative val="0"/>
          <c:cat>
            <c:strRef>
              <c:f>Best!$A$2:$A$13</c:f>
              <c:strCache>
                <c:ptCount val="12"/>
                <c:pt idx="0">
                  <c:v>ME (body)</c:v>
                </c:pt>
                <c:pt idx="1">
                  <c:v>BI (body)</c:v>
                </c:pt>
                <c:pt idx="2">
                  <c:v>WL (body)</c:v>
                </c:pt>
                <c:pt idx="3">
                  <c:v>ME (title)</c:v>
                </c:pt>
                <c:pt idx="4">
                  <c:v>BI (title)</c:v>
                </c:pt>
                <c:pt idx="5">
                  <c:v>WL (title)</c:v>
                </c:pt>
                <c:pt idx="6">
                  <c:v>ME (query)</c:v>
                </c:pt>
                <c:pt idx="7">
                  <c:v>BI (query)</c:v>
                </c:pt>
                <c:pt idx="8">
                  <c:v>WL (query)</c:v>
                </c:pt>
                <c:pt idx="9">
                  <c:v>ME (anchor)</c:v>
                </c:pt>
                <c:pt idx="10">
                  <c:v>BI (anchor)</c:v>
                </c:pt>
                <c:pt idx="11">
                  <c:v>WL (anchor)</c:v>
                </c:pt>
              </c:strCache>
            </c:strRef>
          </c:cat>
          <c:val>
            <c:numRef>
              <c:f>Best!$B$2:$B$13</c:f>
              <c:numCache>
                <c:formatCode>0.00%</c:formatCode>
                <c:ptCount val="12"/>
                <c:pt idx="0">
                  <c:v>0.96646511495154397</c:v>
                </c:pt>
                <c:pt idx="1">
                  <c:v>0.97704281723070796</c:v>
                </c:pt>
                <c:pt idx="2">
                  <c:v>0.96672109399144801</c:v>
                </c:pt>
                <c:pt idx="3">
                  <c:v>0.96509170679316703</c:v>
                </c:pt>
                <c:pt idx="4">
                  <c:v>0.96705821627533495</c:v>
                </c:pt>
                <c:pt idx="5">
                  <c:v>0.96516439178234503</c:v>
                </c:pt>
                <c:pt idx="6">
                  <c:v>0.97911432107674201</c:v>
                </c:pt>
                <c:pt idx="7">
                  <c:v>0.97987453279728798</c:v>
                </c:pt>
                <c:pt idx="8">
                  <c:v>0.97665088333146699</c:v>
                </c:pt>
                <c:pt idx="9">
                  <c:v>0.95147138197764403</c:v>
                </c:pt>
                <c:pt idx="10">
                  <c:v>0.95147138197764403</c:v>
                </c:pt>
                <c:pt idx="11">
                  <c:v>0.95189614954750601</c:v>
                </c:pt>
              </c:numCache>
            </c:numRef>
          </c:val>
        </c:ser>
        <c:ser>
          <c:idx val="1"/>
          <c:order val="1"/>
          <c:tx>
            <c:strRef>
              <c:f>Best!$C$1</c:f>
              <c:strCache>
                <c:ptCount val="1"/>
                <c:pt idx="0">
                  <c:v>2-gram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Best!$A$2:$A$13</c:f>
              <c:strCache>
                <c:ptCount val="12"/>
                <c:pt idx="0">
                  <c:v>ME (body)</c:v>
                </c:pt>
                <c:pt idx="1">
                  <c:v>BI (body)</c:v>
                </c:pt>
                <c:pt idx="2">
                  <c:v>WL (body)</c:v>
                </c:pt>
                <c:pt idx="3">
                  <c:v>ME (title)</c:v>
                </c:pt>
                <c:pt idx="4">
                  <c:v>BI (title)</c:v>
                </c:pt>
                <c:pt idx="5">
                  <c:v>WL (title)</c:v>
                </c:pt>
                <c:pt idx="6">
                  <c:v>ME (query)</c:v>
                </c:pt>
                <c:pt idx="7">
                  <c:v>BI (query)</c:v>
                </c:pt>
                <c:pt idx="8">
                  <c:v>WL (query)</c:v>
                </c:pt>
                <c:pt idx="9">
                  <c:v>ME (anchor)</c:v>
                </c:pt>
                <c:pt idx="10">
                  <c:v>BI (anchor)</c:v>
                </c:pt>
                <c:pt idx="11">
                  <c:v>WL (anchor)</c:v>
                </c:pt>
              </c:strCache>
            </c:strRef>
          </c:cat>
          <c:val>
            <c:numRef>
              <c:f>Best!$C$2:$C$13</c:f>
              <c:numCache>
                <c:formatCode>0.00%</c:formatCode>
                <c:ptCount val="12"/>
                <c:pt idx="0">
                  <c:v>0.97486064542431905</c:v>
                </c:pt>
                <c:pt idx="1">
                  <c:v>0.97704281723070796</c:v>
                </c:pt>
                <c:pt idx="2">
                  <c:v>0.97625328549128099</c:v>
                </c:pt>
                <c:pt idx="3">
                  <c:v>0.98404693389035802</c:v>
                </c:pt>
                <c:pt idx="4">
                  <c:v>0.98404693389035802</c:v>
                </c:pt>
                <c:pt idx="5">
                  <c:v>0.98313341050814895</c:v>
                </c:pt>
                <c:pt idx="6">
                  <c:v>0.96700761737296104</c:v>
                </c:pt>
                <c:pt idx="7">
                  <c:v>0.96894745631697599</c:v>
                </c:pt>
                <c:pt idx="8">
                  <c:v>0.96223688165233001</c:v>
                </c:pt>
                <c:pt idx="9">
                  <c:v>0.961975996631528</c:v>
                </c:pt>
                <c:pt idx="10">
                  <c:v>0.961975996631528</c:v>
                </c:pt>
                <c:pt idx="11">
                  <c:v>0.96102302167020304</c:v>
                </c:pt>
              </c:numCache>
            </c:numRef>
          </c:val>
        </c:ser>
        <c:ser>
          <c:idx val="2"/>
          <c:order val="2"/>
          <c:tx>
            <c:strRef>
              <c:f>Best!$D$1</c:f>
              <c:strCache>
                <c:ptCount val="1"/>
                <c:pt idx="0">
                  <c:v>3-gram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Best!$A$2:$A$13</c:f>
              <c:strCache>
                <c:ptCount val="12"/>
                <c:pt idx="0">
                  <c:v>ME (body)</c:v>
                </c:pt>
                <c:pt idx="1">
                  <c:v>BI (body)</c:v>
                </c:pt>
                <c:pt idx="2">
                  <c:v>WL (body)</c:v>
                </c:pt>
                <c:pt idx="3">
                  <c:v>ME (title)</c:v>
                </c:pt>
                <c:pt idx="4">
                  <c:v>BI (title)</c:v>
                </c:pt>
                <c:pt idx="5">
                  <c:v>WL (title)</c:v>
                </c:pt>
                <c:pt idx="6">
                  <c:v>ME (query)</c:v>
                </c:pt>
                <c:pt idx="7">
                  <c:v>BI (query)</c:v>
                </c:pt>
                <c:pt idx="8">
                  <c:v>WL (query)</c:v>
                </c:pt>
                <c:pt idx="9">
                  <c:v>ME (anchor)</c:v>
                </c:pt>
                <c:pt idx="10">
                  <c:v>BI (anchor)</c:v>
                </c:pt>
                <c:pt idx="11">
                  <c:v>WL (anchor)</c:v>
                </c:pt>
              </c:strCache>
            </c:strRef>
          </c:cat>
          <c:val>
            <c:numRef>
              <c:f>Best!$D$2:$D$13</c:f>
              <c:numCache>
                <c:formatCode>0.00%</c:formatCode>
                <c:ptCount val="12"/>
                <c:pt idx="0">
                  <c:v>0.98163979374835297</c:v>
                </c:pt>
                <c:pt idx="1">
                  <c:v>0.98413997372765605</c:v>
                </c:pt>
                <c:pt idx="2">
                  <c:v>0.98262961039579</c:v>
                </c:pt>
                <c:pt idx="3">
                  <c:v>0.98860242633729101</c:v>
                </c:pt>
                <c:pt idx="4">
                  <c:v>0.98860242633729101</c:v>
                </c:pt>
                <c:pt idx="5">
                  <c:v>0.98820778212740601</c:v>
                </c:pt>
                <c:pt idx="6">
                  <c:v>0.97911432107674201</c:v>
                </c:pt>
                <c:pt idx="7">
                  <c:v>0.97987453279728798</c:v>
                </c:pt>
                <c:pt idx="8">
                  <c:v>0.966074393788381</c:v>
                </c:pt>
                <c:pt idx="9">
                  <c:v>0.96772188802460202</c:v>
                </c:pt>
                <c:pt idx="10">
                  <c:v>0.96810495427405696</c:v>
                </c:pt>
                <c:pt idx="11">
                  <c:v>0.966074393788381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5576064"/>
        <c:axId val="35794944"/>
        <c:axId val="100480320"/>
      </c:bar3DChart>
      <c:catAx>
        <c:axId val="35576064"/>
        <c:scaling>
          <c:orientation val="minMax"/>
        </c:scaling>
        <c:delete val="0"/>
        <c:axPos val="b"/>
        <c:minorGridlines/>
        <c:majorTickMark val="out"/>
        <c:minorTickMark val="none"/>
        <c:tickLblPos val="low"/>
        <c:txPr>
          <a:bodyPr/>
          <a:lstStyle/>
          <a:p>
            <a:pPr>
              <a:defRPr sz="1400"/>
            </a:pPr>
            <a:endParaRPr lang="en-US"/>
          </a:p>
        </c:txPr>
        <c:crossAx val="35794944"/>
        <c:crosses val="autoZero"/>
        <c:auto val="0"/>
        <c:lblAlgn val="ctr"/>
        <c:lblOffset val="100"/>
        <c:noMultiLvlLbl val="0"/>
      </c:catAx>
      <c:valAx>
        <c:axId val="35794944"/>
        <c:scaling>
          <c:orientation val="minMax"/>
          <c:min val="0.95000000000000007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576064"/>
        <c:crosses val="autoZero"/>
        <c:crossBetween val="between"/>
      </c:valAx>
      <c:serAx>
        <c:axId val="1004803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35794944"/>
        <c:crosses val="autoZero"/>
      </c:ser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0.86889</cdr:x>
      <cdr:y>0.24549</cdr:y>
    </cdr:from>
    <cdr:to>
      <cdr:x>0.97955</cdr:x>
      <cdr:y>0.36462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50600" y="938329"/>
          <a:ext cx="910740" cy="455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ME</a:t>
          </a:r>
          <a:endParaRPr lang="en-US" sz="24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0.87506</cdr:x>
      <cdr:y>0.25878</cdr:y>
    </cdr:from>
    <cdr:to>
      <cdr:x>0.98573</cdr:x>
      <cdr:y>0.37791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1400" y="989129"/>
          <a:ext cx="910740" cy="4553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2400" dirty="0" smtClean="0"/>
            <a:t>3-gram</a:t>
          </a:r>
          <a:endParaRPr lang="en-US" sz="24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0.25877</cdr:x>
      <cdr:y>0</cdr:y>
    </cdr:from>
    <cdr:to>
      <cdr:x>0.37281</cdr:x>
      <cdr:y>0.0814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247900" y="-304801"/>
          <a:ext cx="990643" cy="533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400" dirty="0" smtClean="0"/>
            <a:t>Body</a:t>
          </a:r>
          <a:endParaRPr lang="en-US" sz="24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1D475-BD3E-416C-A225-598E3178049F}" type="datetimeFigureOut">
              <a:rPr lang="en-US" smtClean="0"/>
              <a:t>3/31/2011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49C33-2A75-4EFD-A796-CB2AC203D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922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9A0C1F0-50BE-4954-8600-C1DB5E33D573}" type="datetime1">
              <a:rPr lang="en-US" smtClean="0"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62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0276B8-C5B0-41F0-A1D5-F43D44E2B7DE}" type="datetime1">
              <a:rPr lang="en-US" smtClean="0"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0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26B980-044D-46AC-A510-325C2E587A15}" type="datetime1">
              <a:rPr lang="en-US" smtClean="0"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68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71F658-B4EF-44C0-900F-1FBDF28529B6}" type="datetime1">
              <a:rPr lang="en-US" smtClean="0"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238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3DC796-09B0-4A11-A13E-250A03CD566F}" type="datetime1">
              <a:rPr lang="en-US" smtClean="0"/>
              <a:t>3/31/2011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62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F3A7F1-69BA-44E0-AFCD-B4AE311882AD}" type="datetime1">
              <a:rPr lang="en-US" smtClean="0"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310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0B2DAD-5013-47DD-BC9C-2C4743B5DECF}" type="datetime1">
              <a:rPr lang="en-US" smtClean="0"/>
              <a:t>3/31/2011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8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770AE37-6C9A-4661-8B49-607E6BB9975A}" type="datetime1">
              <a:rPr lang="en-US" smtClean="0"/>
              <a:t>3/31/2011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749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2D72D1D-D2CC-4CBB-9545-A2728DFF1098}" type="datetime1">
              <a:rPr lang="en-US" smtClean="0"/>
              <a:t>3/31/2011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178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809AE45-FE91-4B57-9D5F-F0DBB8A20294}" type="datetime1">
              <a:rPr lang="en-US" smtClean="0"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20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F9F274-8CD5-4169-9F73-71E593932EE5}" type="datetime1">
              <a:rPr lang="en-US" smtClean="0"/>
              <a:t>3/31/2011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93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://research.microsoft.com/c/1040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710"/>
            <a:ext cx="8229600" cy="4849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E1F7F3-EB36-4B8F-94BC-01C8CDC1A39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Microsoft Research">
            <a:hlinkClick r:id="rId14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1362075" cy="39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77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eb-ngram.research.microsoft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research.microsoft.com/en-us/um/people/kuansanw/wordbreake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://research.microsoft.com/en-us/um/people/kuansanw/wordbreaker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Web Scale NLP:</a:t>
            </a:r>
            <a:br>
              <a:rPr lang="en-US" b="1" dirty="0"/>
            </a:br>
            <a:r>
              <a:rPr lang="en-US" b="1" dirty="0"/>
              <a:t>A Case Study on URL Word Breaking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731500" y="4038600"/>
            <a:ext cx="7681000" cy="1981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/>
                </a:solidFill>
              </a:rPr>
              <a:t>Kuansan Wang, Chris Thrasher, </a:t>
            </a:r>
            <a:r>
              <a:rPr lang="en-US" sz="2800" b="1" dirty="0">
                <a:solidFill>
                  <a:schemeClr val="tx1"/>
                </a:solidFill>
              </a:rPr>
              <a:t>Bo-June (Paul) Hsu</a:t>
            </a:r>
          </a:p>
          <a:p>
            <a:r>
              <a:rPr lang="en-US" sz="2800" dirty="0">
                <a:solidFill>
                  <a:schemeClr val="tx1"/>
                </a:solidFill>
              </a:rPr>
              <a:t>Microsoft Research, Redmond, </a:t>
            </a:r>
            <a:r>
              <a:rPr lang="en-US" sz="2800" dirty="0" smtClean="0">
                <a:solidFill>
                  <a:schemeClr val="tx1"/>
                </a:solidFill>
              </a:rPr>
              <a:t>USA</a:t>
            </a:r>
          </a:p>
          <a:p>
            <a:endParaRPr lang="en-US" sz="13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WWW 2011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March 31, 2011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6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for Word Breaker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229600" cy="5181600"/>
              </a:xfrm>
            </p:spPr>
            <p:txBody>
              <a:bodyPr>
                <a:normAutofit/>
              </a:bodyPr>
              <a:lstStyle/>
              <a:p>
                <a:endParaRPr lang="en-US" sz="2800" dirty="0" smtClean="0"/>
              </a:p>
              <a:p>
                <a:endParaRPr lang="en-US" sz="2800" dirty="0"/>
              </a:p>
              <a:p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:pPr marL="0" indent="0">
                  <a:buNone/>
                </a:pPr>
                <a:endParaRPr lang="en-US" sz="2800" dirty="0" smtClean="0"/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sz="2800" dirty="0" smtClean="0"/>
                  <a:t>: tweeter hash tag or URL domain name</a:t>
                </a:r>
              </a:p>
              <a:p>
                <a:pPr lvl="1"/>
                <a:r>
                  <a:rPr lang="en-US" sz="2400" dirty="0" smtClean="0"/>
                  <a:t>Ex. 247moms, w84um8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𝑆</m:t>
                    </m:r>
                  </m:oMath>
                </a14:m>
                <a:r>
                  <a:rPr lang="en-US" sz="2800" dirty="0" smtClean="0"/>
                  <a:t>: what user meant to say</a:t>
                </a:r>
              </a:p>
              <a:p>
                <a:pPr lvl="1"/>
                <a:r>
                  <a:rPr lang="en-US" sz="2400" dirty="0" smtClean="0"/>
                  <a:t>Ex. 24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_</a:t>
                </a:r>
                <a:r>
                  <a:rPr lang="en-US" sz="2400" dirty="0" smtClean="0"/>
                  <a:t>7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_</a:t>
                </a:r>
                <a:r>
                  <a:rPr lang="en-US" sz="2400" dirty="0" smtClean="0"/>
                  <a:t>moms, w8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_</a:t>
                </a:r>
                <a:r>
                  <a:rPr lang="en-US" sz="2400" dirty="0" smtClean="0"/>
                  <a:t>4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_</a:t>
                </a:r>
                <a:r>
                  <a:rPr lang="en-US" sz="2400" dirty="0" smtClean="0"/>
                  <a:t>u</a:t>
                </a:r>
                <a:r>
                  <a:rPr lang="en-US" sz="2400" dirty="0" smtClean="0">
                    <a:solidFill>
                      <a:schemeClr val="bg1">
                        <a:lumMod val="50000"/>
                      </a:schemeClr>
                    </a:solidFill>
                  </a:rPr>
                  <a:t>_</a:t>
                </a:r>
                <a:r>
                  <a:rPr lang="en-US" sz="2400" dirty="0" smtClean="0"/>
                  <a:t>m8 (wait for you mate)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229600" cy="5181600"/>
              </a:xfrm>
              <a:blipFill rotWithShape="1">
                <a:blip r:embed="rId2"/>
                <a:stretch>
                  <a:fillRect l="-1481" t="-1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42388" y="1239915"/>
            <a:ext cx="7542175" cy="2209800"/>
            <a:chOff x="512414" y="1981200"/>
            <a:chExt cx="7542175" cy="2209800"/>
          </a:xfrm>
        </p:grpSpPr>
        <p:sp>
          <p:nvSpPr>
            <p:cNvPr id="5" name="Rounded Rectangle 4"/>
            <p:cNvSpPr/>
            <p:nvPr/>
          </p:nvSpPr>
          <p:spPr>
            <a:xfrm>
              <a:off x="2971800" y="2743200"/>
              <a:ext cx="3124200" cy="14478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Channel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" name="Flowchart: Or 5"/>
            <p:cNvSpPr/>
            <p:nvPr/>
          </p:nvSpPr>
          <p:spPr>
            <a:xfrm>
              <a:off x="4343400" y="3179117"/>
              <a:ext cx="381000" cy="342900"/>
            </a:xfrm>
            <a:prstGeom prst="flowChar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512414" y="3119735"/>
                  <a:ext cx="115890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Signal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414" y="3119735"/>
                  <a:ext cx="1158907" cy="4616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421" t="-10526" r="-13158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690626" y="3119735"/>
                  <a:ext cx="136396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Output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𝑂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0626" y="3119735"/>
                  <a:ext cx="1363963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6696" t="-10526" r="-11161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/>
            <p:cNvSpPr txBox="1"/>
            <p:nvPr/>
          </p:nvSpPr>
          <p:spPr>
            <a:xfrm>
              <a:off x="3489768" y="1981200"/>
              <a:ext cx="208826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Transformation</a:t>
              </a:r>
              <a:endParaRPr lang="en-US" sz="2400" dirty="0"/>
            </a:p>
          </p:txBody>
        </p:sp>
        <p:cxnSp>
          <p:nvCxnSpPr>
            <p:cNvPr id="10" name="Straight Arrow Connector 9"/>
            <p:cNvCxnSpPr>
              <a:stCxn id="9" idx="2"/>
              <a:endCxn id="6" idx="0"/>
            </p:cNvCxnSpPr>
            <p:nvPr/>
          </p:nvCxnSpPr>
          <p:spPr>
            <a:xfrm>
              <a:off x="4533900" y="2442865"/>
              <a:ext cx="0" cy="736252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stCxn id="7" idx="3"/>
              <a:endCxn id="6" idx="2"/>
            </p:cNvCxnSpPr>
            <p:nvPr/>
          </p:nvCxnSpPr>
          <p:spPr>
            <a:xfrm flipV="1">
              <a:off x="1671321" y="3350567"/>
              <a:ext cx="2672079" cy="1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6" idx="6"/>
              <a:endCxn id="8" idx="1"/>
            </p:cNvCxnSpPr>
            <p:nvPr/>
          </p:nvCxnSpPr>
          <p:spPr>
            <a:xfrm>
              <a:off x="4724400" y="3350567"/>
              <a:ext cx="1966226" cy="1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974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Plug-in </a:t>
            </a:r>
            <a:r>
              <a:rPr lang="en-US" dirty="0" smtClean="0"/>
              <a:t>MAP Problem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076255"/>
                <a:ext cx="8229600" cy="5410200"/>
              </a:xfrm>
            </p:spPr>
            <p:txBody>
              <a:bodyPr>
                <a:normAutofit/>
              </a:bodyPr>
              <a:lstStyle/>
              <a:p>
                <a:r>
                  <a:rPr lang="en-US" sz="2800" dirty="0" smtClean="0"/>
                  <a:t>MAP decision rule is optimal only if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𝑃</m:t>
                    </m:r>
                    <m:r>
                      <a:rPr lang="en-US" sz="2800" b="0" i="1" smtClean="0">
                        <a:latin typeface="Cambria Math"/>
                      </a:rPr>
                      <m:t>(</m:t>
                    </m:r>
                    <m:r>
                      <a:rPr lang="en-US" sz="2800" b="0" i="1" smtClean="0">
                        <a:latin typeface="Cambria Math"/>
                      </a:rPr>
                      <m:t>𝑆</m:t>
                    </m:r>
                    <m:r>
                      <a:rPr lang="en-US" sz="28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 smtClean="0"/>
                  <a:t> and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𝑂</m:t>
                        </m:r>
                      </m:e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 smtClean="0"/>
                  <a:t> are the </a:t>
                </a:r>
                <a:r>
                  <a:rPr lang="en-US" sz="2800" dirty="0" smtClean="0"/>
                  <a:t>“correct” </a:t>
                </a:r>
                <a:r>
                  <a:rPr lang="en-US" sz="2800" dirty="0" smtClean="0"/>
                  <a:t>underlying distributions</a:t>
                </a:r>
              </a:p>
              <a:p>
                <a:r>
                  <a:rPr lang="en-US" sz="2800" dirty="0" smtClean="0"/>
                  <a:t>Adjustments needed when </a:t>
                </a:r>
                <a:r>
                  <a:rPr lang="en-US" sz="2800" dirty="0" smtClean="0"/>
                  <a:t>estimated models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</m:acc>
                    <m:r>
                      <a:rPr lang="en-US" sz="2800" i="1">
                        <a:latin typeface="Cambria Math"/>
                      </a:rPr>
                      <m:t>(</m:t>
                    </m:r>
                    <m:r>
                      <a:rPr lang="en-US" sz="2800" i="1">
                        <a:latin typeface="Cambria Math"/>
                      </a:rPr>
                      <m:t>𝑆</m:t>
                    </m:r>
                    <m:r>
                      <a:rPr lang="en-US" sz="28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/>
                          </a:rPr>
                          <m:t>𝑂</m:t>
                        </m:r>
                      </m:e>
                      <m:e>
                        <m:r>
                          <a:rPr lang="en-US" sz="2800" i="1">
                            <a:latin typeface="Cambria Math"/>
                          </a:rPr>
                          <m:t>𝑆</m:t>
                        </m:r>
                      </m:e>
                    </m:d>
                    <m:r>
                      <a:rPr lang="en-US" sz="28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800" dirty="0" smtClean="0"/>
                  <a:t>have </a:t>
                </a:r>
                <a:r>
                  <a:rPr lang="en-US" sz="2800" dirty="0"/>
                  <a:t>unknown </a:t>
                </a:r>
                <a:r>
                  <a:rPr lang="en-US" sz="2800" dirty="0" smtClean="0"/>
                  <a:t>errors</a:t>
                </a:r>
                <a:endParaRPr lang="en-US" sz="2800" dirty="0" smtClean="0"/>
              </a:p>
              <a:p>
                <a:pPr lvl="1"/>
                <a:r>
                  <a:rPr lang="en-US" sz="2400" dirty="0" smtClean="0"/>
                  <a:t>Simple logarithmic interpolation: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i="1">
                              <a:latin typeface="Cambria Math"/>
                            </a:rPr>
                            <m:t>opt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i="1">
                                      <a:latin typeface="Cambria Math"/>
                                    </a:rPr>
                                    <m:t>𝑆</m:t>
                                  </m:r>
                                </m:lim>
                              </m:limLow>
                            </m:fName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𝑂</m:t>
                                          </m:r>
                                        </m:e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</a:rPr>
                                    <m:t>𝛼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acc>
                                        <m:accPr>
                                          <m:chr m:val="̃"/>
                                          <m:ctrlPr>
                                            <a:rPr lang="en-US" i="1" smtClean="0">
                                              <a:latin typeface="Cambria Math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b="0" i="1" smtClean="0">
                                              <a:latin typeface="Cambria Math"/>
                                            </a:rPr>
                                            <m:t>𝑃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</a:rPr>
                                            <m:t>𝑆</m:t>
                                          </m:r>
                                        </m:e>
                                      </m:d>
                                    </m:e>
                                  </m:func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sz="2400" dirty="0" smtClean="0"/>
                  <a:t>“Random Field”/Machine Learning</a:t>
                </a:r>
                <a:r>
                  <a:rPr lang="en-US" sz="2400" dirty="0" smtClean="0"/>
                  <a:t>:</a:t>
                </a:r>
              </a:p>
              <a:p>
                <a:pPr marL="457200" lvl="1" indent="0">
                  <a:buNone/>
                </a:pPr>
                <a:r>
                  <a:rPr lang="en-US" sz="2400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1">
                            <a:latin typeface="Cambria Math"/>
                          </a:rPr>
                          <m:t>opt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latin typeface="Cambria Math"/>
                                  </a:rPr>
                                  <m:t>𝑆</m:t>
                                </m:r>
                              </m:lim>
                            </m:limLow>
                          </m:fNam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i="1"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𝑆</m:t>
                                    </m:r>
                                  </m: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𝑂</m:t>
                                    </m:r>
                                  </m:e>
                                </m:d>
                              </m:e>
                            </m:func>
                          </m:e>
                        </m:func>
                      </m:e>
                    </m:func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sz="2400" i="1">
                                    <a:latin typeface="Cambria Math"/>
                                  </a:rPr>
                                  <m:t>𝑆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solidFill>
                                          <a:srgbClr val="FF0000"/>
                                        </a:solidFill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𝑃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i="1">
                                                <a:solidFill>
                                                  <a:srgbClr val="FF0000"/>
                                                </a:solidFill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  <m:e>
                                        <m:r>
                                          <a:rPr lang="en-US" sz="2400" i="1">
                                            <a:latin typeface="Cambria Math"/>
                                          </a:rPr>
                                          <m:t>𝑂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nary>
                          </m:e>
                        </m:func>
                      </m:e>
                    </m:func>
                  </m:oMath>
                </a14:m>
                <a:endParaRPr lang="en-US" sz="2400" dirty="0"/>
              </a:p>
              <a:p>
                <a:pPr lvl="1"/>
                <a:r>
                  <a:rPr lang="en-US" sz="2400" dirty="0" smtClean="0"/>
                  <a:t>Bayesian</a:t>
                </a:r>
              </a:p>
              <a:p>
                <a:pPr lvl="2"/>
                <a:r>
                  <a:rPr lang="en-US" sz="2000" dirty="0" smtClean="0"/>
                  <a:t>Point estimation is outdated</a:t>
                </a:r>
              </a:p>
              <a:p>
                <a:pPr lvl="2"/>
                <a:r>
                  <a:rPr lang="en-US" sz="2000" dirty="0" smtClean="0"/>
                  <a:t>Assume parameters are drawn from “some” distribution</a:t>
                </a:r>
                <a:endParaRPr lang="en-US" sz="2000" dirty="0" smtClean="0"/>
              </a:p>
              <a:p>
                <a:pPr marL="914400" lvl="2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076255"/>
                <a:ext cx="8229600" cy="5410200"/>
              </a:xfrm>
              <a:blipFill rotWithShape="1">
                <a:blip r:embed="rId2"/>
                <a:stretch>
                  <a:fillRect l="-1259" t="-1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38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Baseline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03940"/>
                <a:ext cx="8229600" cy="5401660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800" dirty="0" smtClean="0"/>
                  <a:t>GM: Geometric Mean (</a:t>
                </a:r>
                <a:r>
                  <a:rPr lang="en-US" sz="2800" dirty="0" err="1" smtClean="0"/>
                  <a:t>Keohn</a:t>
                </a:r>
                <a:r>
                  <a:rPr lang="en-US" sz="2800" dirty="0" smtClean="0"/>
                  <a:t> and Kline, 2003)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2400" dirty="0" smtClean="0"/>
                  <a:t>Widely used, especially in MT systems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1">
                            <a:latin typeface="Cambria Math"/>
                          </a:rPr>
                          <m:t>opt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/>
                                  </a:rPr>
                                  <m:t>max</m:t>
                                </m:r>
                              </m:e>
                              <m:lim>
                                <m:r>
                                  <a:rPr lang="en-US" sz="2400" i="1">
                                    <a:latin typeface="Cambria Math"/>
                                  </a:rPr>
                                  <m:t>𝑆</m:t>
                                </m:r>
                              </m:lim>
                            </m:limLow>
                          </m:fName>
                          <m:e>
                            <m:nary>
                              <m:naryPr>
                                <m:chr m:val="∑"/>
                                <m:limLoc m:val="subSup"/>
                                <m:supHide m:val="on"/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9"/>
                                  </m:rPr>
                                  <a:rPr lang="en-US" sz="2400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/>
                              <m:e>
                                <m:func>
                                  <m:funcPr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𝑃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func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/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𝑛</m:t>
                                </m:r>
                              </m:e>
                            </m:nary>
                          </m:e>
                        </m:func>
                      </m:e>
                    </m:func>
                    <m:r>
                      <a:rPr lang="en-US" sz="2400" b="0" i="1" smtClean="0">
                        <a:latin typeface="Cambria Math"/>
                      </a:rPr>
                      <m:t>,     </m:t>
                    </m:r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/>
                          </a:rPr>
                          <m:t>,…, 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endParaRPr lang="en-US" sz="2400" dirty="0"/>
              </a:p>
              <a:p>
                <a:pPr>
                  <a:spcBef>
                    <a:spcPts val="0"/>
                  </a:spcBef>
                </a:pPr>
                <a:r>
                  <a:rPr lang="en-US" sz="2800" dirty="0" smtClean="0"/>
                  <a:t>BI: Binomial Model (</a:t>
                </a:r>
                <a:r>
                  <a:rPr lang="en-US" sz="2800" dirty="0" err="1" smtClean="0"/>
                  <a:t>Venkataraman</a:t>
                </a:r>
                <a:r>
                  <a:rPr lang="en-US" sz="2800" dirty="0" smtClean="0"/>
                  <a:t>, 2001)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𝑂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/>
                          </a:rPr>
                          <m:t>⋅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𝑃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#</m:t>
                                </m:r>
                              </m:sup>
                            </m:sSup>
                          </m:e>
                        </m:func>
                        <m:r>
                          <a:rPr lang="en-US" sz="2400" b="0" i="1" smtClean="0">
                            <a:latin typeface="Cambria Math"/>
                          </a:rPr>
                          <m:t>+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𝑆</m:t>
                                </m:r>
                              </m:e>
                            </m:d>
                            <m:r>
                              <a:rPr lang="en-US" sz="24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/>
                              </a:rPr>
                              <m:t>−1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⋅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𝑃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#</m:t>
                                    </m:r>
                                  </m:sup>
                                </m:sSup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sz="2400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2800" dirty="0" smtClean="0"/>
                  <a:t>WL: Word Length Normalization (</a:t>
                </a:r>
                <a:r>
                  <a:rPr lang="en-US" sz="2800" dirty="0" err="1" smtClean="0"/>
                  <a:t>Kaitan</a:t>
                </a:r>
                <a:r>
                  <a:rPr lang="en-US" sz="2800" dirty="0" smtClean="0"/>
                  <a:t> et al, 2009)</a:t>
                </a:r>
              </a:p>
              <a:p>
                <a:pPr lvl="1">
                  <a:spcBef>
                    <a:spcPts val="0"/>
                  </a:spcBef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𝑂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𝑆</m:t>
                            </m:r>
                          </m:e>
                        </m:d>
                        <m:r>
                          <a:rPr lang="en-US" sz="24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limLoc m:val="subSup"/>
                            <m:supHide m:val="on"/>
                            <m:ctrlPr>
                              <a:rPr lang="en-US" sz="2400" b="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9"/>
                              </m:rPr>
                              <a:rPr lang="en-US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  <m:sup/>
                          <m:e>
                            <m:func>
                              <m:funcPr>
                                <m:ctrlPr>
                                  <a:rPr lang="en-US" sz="2400" b="0" i="1" smtClean="0">
                                    <a:latin typeface="Cambria Math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sz="24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2400" b="0" i="1" smtClean="0"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  <m:t>𝑤</m:t>
                                            </m:r>
                                          </m:e>
                                          <m:sub>
                                            <m:r>
                                              <a:rPr lang="en-US" sz="2400" b="0" i="1" smtClean="0">
                                                <a:latin typeface="Cambria Math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func>
                          </m:e>
                        </m:nary>
                      </m:e>
                    </m:func>
                  </m:oMath>
                </a14:m>
                <a:endParaRPr lang="en-US" sz="24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03940"/>
                <a:ext cx="8229600" cy="5401660"/>
              </a:xfrm>
              <a:blipFill rotWithShape="1">
                <a:blip r:embed="rId2"/>
                <a:stretch>
                  <a:fillRect l="-1259" t="-1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520" y="4263844"/>
            <a:ext cx="3658515" cy="2399095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080831" y="4263844"/>
            <a:ext cx="7058234" cy="74579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>
                <a:solidFill>
                  <a:schemeClr val="bg1"/>
                </a:solidFill>
              </a:rPr>
              <a:t>All special cases/variations of MAP</a:t>
            </a:r>
          </a:p>
        </p:txBody>
      </p:sp>
    </p:spTree>
    <p:extLst>
      <p:ext uri="{BB962C8B-B14F-4D97-AF65-F5344CB8AC3E}">
        <p14:creationId xmlns:p14="http://schemas.microsoft.com/office/powerpoint/2010/main" val="297928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Method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486400"/>
              </a:xfrm>
            </p:spPr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 smtClean="0"/>
                  <a:t>ME: Maximum Entropy Principle Model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𝑂</m:t>
                    </m:r>
                    <m:r>
                      <a:rPr lang="en-US" sz="2400" b="0" i="1" smtClean="0">
                        <a:latin typeface="Cambria Math"/>
                      </a:rPr>
                      <m:t>|</m:t>
                    </m:r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 – Special case of BI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𝑃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#</m:t>
                        </m:r>
                      </m:sup>
                    </m:sSup>
                    <m:r>
                      <a:rPr lang="en-US" sz="2400" b="0" i="1" smtClean="0">
                        <a:latin typeface="Cambria Math"/>
                      </a:rPr>
                      <m:t>=0.5</m:t>
                    </m:r>
                  </m:oMath>
                </a14:m>
                <a:r>
                  <a:rPr lang="en-US" sz="2400" dirty="0" smtClean="0"/>
                  <a:t>) and WL (uniform)</a:t>
                </a:r>
                <a:endParaRPr lang="en-US" sz="2400" dirty="0"/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𝑃</m:t>
                    </m:r>
                    <m:r>
                      <a:rPr lang="en-US" sz="2400" b="0" i="1" smtClean="0"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latin typeface="Cambria Math"/>
                      </a:rPr>
                      <m:t>𝑆</m:t>
                    </m:r>
                    <m:r>
                      <a:rPr lang="en-US" sz="2400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using </a:t>
                </a:r>
                <a:r>
                  <a:rPr lang="en-US" sz="2400" dirty="0" smtClean="0"/>
                  <a:t>Microsoft </a:t>
                </a:r>
                <a:r>
                  <a:rPr lang="en-US" sz="2400" dirty="0"/>
                  <a:t>Web </a:t>
                </a:r>
                <a:r>
                  <a:rPr lang="en-US" sz="2400" dirty="0" smtClean="0"/>
                  <a:t>N-gram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𝛼</m:t>
                    </m:r>
                    <m:r>
                      <a:rPr lang="en-US" sz="2400" b="0" i="1" smtClean="0">
                        <a:latin typeface="Cambria Math"/>
                      </a:rPr>
                      <m:t>=1.0</m:t>
                    </m:r>
                  </m:oMath>
                </a14:m>
                <a:endParaRPr lang="en-US" sz="240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20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2400" dirty="0" smtClean="0"/>
                  <a:t>Microsoft </a:t>
                </a:r>
                <a:r>
                  <a:rPr lang="en-US" sz="2400" dirty="0"/>
                  <a:t>Web N-gram </a:t>
                </a:r>
                <a:r>
                  <a:rPr lang="en-US" sz="2000" dirty="0"/>
                  <a:t>(</a:t>
                </a:r>
                <a:r>
                  <a:rPr lang="en-US" sz="2000" dirty="0">
                    <a:hlinkClick r:id="rId2"/>
                  </a:rPr>
                  <a:t>http://</a:t>
                </a:r>
                <a:r>
                  <a:rPr lang="en-US" sz="2000" dirty="0" smtClean="0">
                    <a:hlinkClick r:id="rId2"/>
                  </a:rPr>
                  <a:t>web-ngram.research.microsoft.com</a:t>
                </a:r>
                <a:r>
                  <a:rPr lang="en-US" sz="2000" dirty="0" smtClean="0"/>
                  <a:t>)</a:t>
                </a:r>
                <a:endParaRPr lang="en-US" sz="2400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2400" dirty="0" smtClean="0"/>
                  <a:t>Web documents/Bing queries (EN-US market)</a:t>
                </a:r>
                <a:endParaRPr lang="en-US" sz="2000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2400" dirty="0" smtClean="0"/>
                  <a:t>Rudimentary multilingual (NAACL 10)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400" dirty="0" smtClean="0"/>
                  <a:t>Frequent updates (ICASSP 09)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400" dirty="0" smtClean="0"/>
                  <a:t>Multi-style language model (WWW 10, SIGIR 10)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486400"/>
              </a:xfrm>
              <a:blipFill rotWithShape="1">
                <a:blip r:embed="rId3"/>
                <a:stretch>
                  <a:fillRect l="-1111" t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768020"/>
              </p:ext>
            </p:extLst>
          </p:nvPr>
        </p:nvGraphicFramePr>
        <p:xfrm>
          <a:off x="1949068" y="4567425"/>
          <a:ext cx="5157662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0745"/>
                <a:gridCol w="946468"/>
                <a:gridCol w="887730"/>
                <a:gridCol w="1160780"/>
                <a:gridCol w="1031939"/>
              </a:tblGrid>
              <a:tr h="45720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Body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Title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Anchor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Query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1-gram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1.2</a:t>
                      </a:r>
                      <a:r>
                        <a:rPr lang="en-US" sz="2400" baseline="0" dirty="0" smtClean="0"/>
                        <a:t> 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60 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150 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252M</a:t>
                      </a:r>
                      <a:endParaRPr lang="en-US" sz="2400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5-gram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237 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3.8 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8.9 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-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23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Web-Scale NLP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Word Breaking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Models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100K randomly sampled URLs indexed by Bing</a:t>
            </a:r>
          </a:p>
          <a:p>
            <a:pPr lvl="1"/>
            <a:r>
              <a:rPr lang="en-US" sz="2400" dirty="0"/>
              <a:t>Simple tokenization</a:t>
            </a:r>
          </a:p>
          <a:p>
            <a:pPr lvl="1"/>
            <a:r>
              <a:rPr lang="en-US" sz="2400" dirty="0" smtClean="0"/>
              <a:t>266K unique tokens</a:t>
            </a:r>
          </a:p>
          <a:p>
            <a:pPr lvl="1"/>
            <a:r>
              <a:rPr lang="en-US" sz="2400" dirty="0" smtClean="0"/>
              <a:t>Mostly </a:t>
            </a:r>
            <a:r>
              <a:rPr lang="en-US" sz="2400" dirty="0"/>
              <a:t>ASCII characters </a:t>
            </a:r>
          </a:p>
          <a:p>
            <a:endParaRPr lang="en-US" sz="2800" dirty="0" smtClean="0"/>
          </a:p>
          <a:p>
            <a:r>
              <a:rPr lang="en-US" sz="2800" dirty="0" smtClean="0"/>
              <a:t>Metric: </a:t>
            </a:r>
            <a:r>
              <a:rPr lang="en-US" sz="2800" dirty="0"/>
              <a:t>Precision@3</a:t>
            </a:r>
            <a:endParaRPr lang="en-US" sz="2800" dirty="0" smtClean="0"/>
          </a:p>
          <a:p>
            <a:pPr lvl="1"/>
            <a:r>
              <a:rPr lang="en-US" sz="2400" dirty="0" smtClean="0"/>
              <a:t>Manually labeled word breaks</a:t>
            </a:r>
          </a:p>
          <a:p>
            <a:pPr lvl="1"/>
            <a:r>
              <a:rPr lang="en-US" sz="2400" dirty="0" smtClean="0"/>
              <a:t>Multiple answers are allowed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747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Language Model Style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8650105"/>
              </p:ext>
            </p:extLst>
          </p:nvPr>
        </p:nvGraphicFramePr>
        <p:xfrm>
          <a:off x="457200" y="1276351"/>
          <a:ext cx="8229600" cy="382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174584"/>
            <a:ext cx="8229600" cy="95157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i="1" dirty="0" smtClean="0"/>
              <a:t>Title </a:t>
            </a:r>
            <a:r>
              <a:rPr lang="en-US" sz="2800" dirty="0" smtClean="0"/>
              <a:t>is best although </a:t>
            </a:r>
            <a:r>
              <a:rPr lang="en-US" sz="2800" i="1" dirty="0" smtClean="0"/>
              <a:t>Body</a:t>
            </a:r>
            <a:r>
              <a:rPr lang="en-US" sz="2800" dirty="0" smtClean="0"/>
              <a:t> is 100x larger</a:t>
            </a:r>
          </a:p>
          <a:p>
            <a:r>
              <a:rPr lang="en-US" sz="2800" dirty="0" err="1" smtClean="0"/>
              <a:t>Nav</a:t>
            </a:r>
            <a:r>
              <a:rPr lang="en-US" sz="2800" dirty="0" smtClean="0"/>
              <a:t> queries often word-split URLs, but </a:t>
            </a:r>
            <a:r>
              <a:rPr lang="en-US" sz="2800" i="1" dirty="0" smtClean="0"/>
              <a:t>Query </a:t>
            </a:r>
            <a:r>
              <a:rPr lang="en-US" sz="2800" dirty="0" smtClean="0"/>
              <a:t>worse than </a:t>
            </a:r>
            <a:r>
              <a:rPr lang="en-US" sz="2800" i="1" dirty="0" smtClean="0"/>
              <a:t>Title</a:t>
            </a:r>
            <a:endParaRPr lang="en-US" sz="2800" i="1" dirty="0"/>
          </a:p>
        </p:txBody>
      </p:sp>
      <p:sp>
        <p:nvSpPr>
          <p:cNvPr id="9" name="Rounded Rectangle 8"/>
          <p:cNvSpPr/>
          <p:nvPr/>
        </p:nvSpPr>
        <p:spPr>
          <a:xfrm>
            <a:off x="1080831" y="3277210"/>
            <a:ext cx="7058234" cy="74579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Matched</a:t>
            </a:r>
            <a:r>
              <a:rPr lang="en-US" sz="3200" i="1" dirty="0" smtClean="0">
                <a:solidFill>
                  <a:srgbClr val="FFFF00"/>
                </a:solidFill>
              </a:rPr>
              <a:t> </a:t>
            </a:r>
            <a:r>
              <a:rPr lang="en-US" sz="3200" i="1" dirty="0" smtClean="0"/>
              <a:t>style is crucial to precision!</a:t>
            </a:r>
          </a:p>
        </p:txBody>
      </p:sp>
    </p:spTree>
    <p:extLst>
      <p:ext uri="{BB962C8B-B14F-4D97-AF65-F5344CB8AC3E}">
        <p14:creationId xmlns:p14="http://schemas.microsoft.com/office/powerpoint/2010/main" val="37901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Complexity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17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5174584"/>
            <a:ext cx="8229600" cy="951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With mismatched data, model choice is crucial</a:t>
            </a:r>
          </a:p>
          <a:p>
            <a:r>
              <a:rPr lang="en-US" sz="2400" dirty="0" smtClean="0"/>
              <a:t>With matched data, complex models do not help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5683345"/>
              </p:ext>
            </p:extLst>
          </p:nvPr>
        </p:nvGraphicFramePr>
        <p:xfrm>
          <a:off x="457200" y="1276350"/>
          <a:ext cx="8229600" cy="3822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ounded Rectangle 13"/>
          <p:cNvSpPr/>
          <p:nvPr/>
        </p:nvSpPr>
        <p:spPr>
          <a:xfrm>
            <a:off x="533096" y="3277210"/>
            <a:ext cx="8153704" cy="74579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Simple</a:t>
            </a:r>
            <a:r>
              <a:rPr lang="en-US" sz="3200" i="1" dirty="0" smtClean="0">
                <a:solidFill>
                  <a:srgbClr val="FFFF00"/>
                </a:solidFill>
              </a:rPr>
              <a:t> </a:t>
            </a:r>
            <a:r>
              <a:rPr lang="en-US" sz="3200" i="1" dirty="0" smtClean="0"/>
              <a:t>model is sufficient with </a:t>
            </a:r>
            <a:r>
              <a:rPr lang="en-US" sz="3200" b="1" dirty="0" smtClean="0">
                <a:solidFill>
                  <a:srgbClr val="FFFF00"/>
                </a:solidFill>
              </a:rPr>
              <a:t>matched</a:t>
            </a:r>
            <a:r>
              <a:rPr lang="en-US" sz="3200" i="1" dirty="0" smtClean="0">
                <a:solidFill>
                  <a:srgbClr val="FFFF00"/>
                </a:solidFill>
              </a:rPr>
              <a:t> </a:t>
            </a:r>
            <a:r>
              <a:rPr lang="en-US" sz="3200" i="1" dirty="0" smtClean="0"/>
              <a:t>data!</a:t>
            </a:r>
          </a:p>
        </p:txBody>
      </p:sp>
    </p:spTree>
    <p:extLst>
      <p:ext uri="{BB962C8B-B14F-4D97-AF65-F5344CB8AC3E}">
        <p14:creationId xmlns:p14="http://schemas.microsoft.com/office/powerpoint/2010/main" val="53135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Web-Scale NLP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Word Breaking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Models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Evaluation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</a:t>
            </a:r>
            <a:r>
              <a:rPr lang="en-US" dirty="0" smtClean="0">
                <a:solidFill>
                  <a:srgbClr val="00B050"/>
                </a:solidFill>
              </a:rPr>
              <a:t>=</a:t>
            </a:r>
            <a:r>
              <a:rPr lang="en-US" dirty="0" smtClean="0"/>
              <a:t> Right Data </a:t>
            </a:r>
            <a:r>
              <a:rPr lang="en-US" dirty="0" smtClean="0">
                <a:solidFill>
                  <a:srgbClr val="00B050"/>
                </a:solidFill>
              </a:rPr>
              <a:t>+</a:t>
            </a:r>
            <a:r>
              <a:rPr lang="en-US" dirty="0" smtClean="0"/>
              <a:t> Smart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985" y="1228045"/>
            <a:ext cx="8652030" cy="5042925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Style of language trumps size of data</a:t>
            </a:r>
          </a:p>
          <a:p>
            <a:pPr lvl="1"/>
            <a:r>
              <a:rPr lang="en-US" sz="2400" dirty="0" smtClean="0"/>
              <a:t>There is no data like more data</a:t>
            </a:r>
            <a:r>
              <a:rPr lang="en-US" sz="2400" dirty="0" smtClean="0"/>
              <a:t>…</a:t>
            </a:r>
            <a:r>
              <a:rPr lang="en-US" sz="2400" dirty="0" smtClean="0"/>
              <a:t> </a:t>
            </a:r>
            <a:r>
              <a:rPr lang="en-US" sz="2400" b="1" i="1" dirty="0" smtClean="0"/>
              <a:t>provided it’s matched data!</a:t>
            </a:r>
            <a:endParaRPr lang="en-US" sz="2400" b="1" i="1" dirty="0" smtClean="0"/>
          </a:p>
          <a:p>
            <a:r>
              <a:rPr lang="en-US" sz="2800" dirty="0"/>
              <a:t>R</a:t>
            </a:r>
            <a:r>
              <a:rPr lang="en-US" sz="2800" dirty="0" smtClean="0"/>
              <a:t>ight data alleviates Plug-in MAP problem</a:t>
            </a:r>
          </a:p>
          <a:p>
            <a:pPr lvl="1"/>
            <a:r>
              <a:rPr lang="en-US" sz="2400" dirty="0" smtClean="0"/>
              <a:t>Complicated machine learning artillery not required; simple methods suffice</a:t>
            </a:r>
          </a:p>
          <a:p>
            <a:r>
              <a:rPr lang="en-US" sz="2800" dirty="0" smtClean="0"/>
              <a:t>Smart model gives us:</a:t>
            </a:r>
          </a:p>
          <a:p>
            <a:pPr lvl="1"/>
            <a:r>
              <a:rPr lang="en-US" sz="2400" dirty="0" smtClean="0"/>
              <a:t>Rudimentary multi-lingual capability</a:t>
            </a:r>
          </a:p>
          <a:p>
            <a:pPr lvl="1"/>
            <a:r>
              <a:rPr lang="en-US" sz="2400" dirty="0" smtClean="0"/>
              <a:t>Fast inclusion of new words/phrases</a:t>
            </a:r>
          </a:p>
          <a:p>
            <a:pPr lvl="1"/>
            <a:r>
              <a:rPr lang="en-US" sz="2400" dirty="0" smtClean="0"/>
              <a:t>Eliminate needs </a:t>
            </a:r>
            <a:r>
              <a:rPr lang="en-US" sz="2400" dirty="0" smtClean="0"/>
              <a:t>of human </a:t>
            </a:r>
            <a:r>
              <a:rPr lang="en-US" sz="2400" dirty="0" smtClean="0"/>
              <a:t>labor in data labeling</a:t>
            </a:r>
            <a:endParaRPr lang="en-US" sz="2400" dirty="0" smtClean="0"/>
          </a:p>
          <a:p>
            <a:pPr marL="0" indent="0">
              <a:buNone/>
            </a:pPr>
            <a:endParaRPr lang="en-US" sz="1300" dirty="0" smtClean="0">
              <a:hlinkClick r:id="rId2"/>
            </a:endParaRPr>
          </a:p>
          <a:p>
            <a:pPr marL="0" indent="0" algn="ctr">
              <a:buNone/>
            </a:pPr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research.microsoft.com/en-us/um /people/kuansanw/wordbreaker/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58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Data </a:t>
            </a:r>
            <a:r>
              <a:rPr lang="en-US" sz="4800" b="1" dirty="0" smtClean="0">
                <a:solidFill>
                  <a:srgbClr val="00B050"/>
                </a:solidFill>
              </a:rPr>
              <a:t>&gt;</a:t>
            </a:r>
            <a:r>
              <a:rPr lang="en-US" dirty="0" smtClean="0"/>
              <a:t> Complex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2</a:t>
            </a:fld>
            <a:endParaRPr lang="en-US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441" y="1276351"/>
            <a:ext cx="6617117" cy="4610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Placeholder 5"/>
          <p:cNvSpPr txBox="1">
            <a:spLocks/>
          </p:cNvSpPr>
          <p:nvPr/>
        </p:nvSpPr>
        <p:spPr>
          <a:xfrm>
            <a:off x="1269170" y="5848515"/>
            <a:ext cx="6605660" cy="4024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 err="1" smtClean="0"/>
              <a:t>Banko</a:t>
            </a:r>
            <a:r>
              <a:rPr lang="en-US" sz="1800" dirty="0" smtClean="0"/>
              <a:t> and Brill.  </a:t>
            </a:r>
            <a:r>
              <a:rPr lang="en-US" sz="1800" i="1" dirty="0" smtClean="0"/>
              <a:t>Mitigating the Paucity-of-Data Problems</a:t>
            </a:r>
            <a:r>
              <a:rPr lang="en-US" sz="1800" dirty="0" smtClean="0"/>
              <a:t>.  HLT </a:t>
            </a:r>
            <a:r>
              <a:rPr lang="en-US" sz="1800" dirty="0"/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85990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3401287"/>
              </p:ext>
            </p:extLst>
          </p:nvPr>
        </p:nvGraphicFramePr>
        <p:xfrm>
          <a:off x="0" y="304801"/>
          <a:ext cx="8839200" cy="6476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1"/>
          <p:cNvSpPr txBox="1"/>
          <p:nvPr/>
        </p:nvSpPr>
        <p:spPr>
          <a:xfrm>
            <a:off x="4038600" y="685800"/>
            <a:ext cx="990600" cy="533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Title</a:t>
            </a:r>
            <a:endParaRPr lang="en-US" sz="2400" dirty="0"/>
          </a:p>
        </p:txBody>
      </p:sp>
      <p:sp>
        <p:nvSpPr>
          <p:cNvPr id="9" name="TextBox 1"/>
          <p:cNvSpPr txBox="1"/>
          <p:nvPr/>
        </p:nvSpPr>
        <p:spPr>
          <a:xfrm>
            <a:off x="5486400" y="1828800"/>
            <a:ext cx="1219200" cy="533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Query</a:t>
            </a:r>
            <a:endParaRPr lang="en-US" sz="2400" dirty="0"/>
          </a:p>
        </p:txBody>
      </p:sp>
      <p:sp>
        <p:nvSpPr>
          <p:cNvPr id="10" name="TextBox 1"/>
          <p:cNvSpPr txBox="1"/>
          <p:nvPr/>
        </p:nvSpPr>
        <p:spPr>
          <a:xfrm>
            <a:off x="6781800" y="3048000"/>
            <a:ext cx="1447800" cy="5334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Anchor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95300" y="5943600"/>
            <a:ext cx="4305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Note: BI, WL are oracle results</a:t>
            </a:r>
            <a:endParaRPr lang="en-US" sz="2400" dirty="0"/>
          </a:p>
        </p:txBody>
      </p:sp>
      <p:sp>
        <p:nvSpPr>
          <p:cNvPr id="2" name="Right Brace 1"/>
          <p:cNvSpPr/>
          <p:nvPr/>
        </p:nvSpPr>
        <p:spPr>
          <a:xfrm rot="17283851">
            <a:off x="2598623" y="586002"/>
            <a:ext cx="342900" cy="1066800"/>
          </a:xfrm>
          <a:prstGeom prst="rightBrace">
            <a:avLst>
              <a:gd name="adj1" fmla="val 36904"/>
              <a:gd name="adj2" fmla="val 50000"/>
            </a:avLst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Brace 12"/>
          <p:cNvSpPr/>
          <p:nvPr/>
        </p:nvSpPr>
        <p:spPr>
          <a:xfrm rot="17283851">
            <a:off x="4145077" y="709398"/>
            <a:ext cx="342900" cy="1066800"/>
          </a:xfrm>
          <a:prstGeom prst="rightBrace">
            <a:avLst>
              <a:gd name="adj1" fmla="val 36904"/>
              <a:gd name="adj2" fmla="val 50000"/>
            </a:avLst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Brace 13"/>
          <p:cNvSpPr/>
          <p:nvPr/>
        </p:nvSpPr>
        <p:spPr>
          <a:xfrm rot="17283851">
            <a:off x="5570423" y="1852398"/>
            <a:ext cx="342900" cy="1066800"/>
          </a:xfrm>
          <a:prstGeom prst="rightBrace">
            <a:avLst>
              <a:gd name="adj1" fmla="val 36904"/>
              <a:gd name="adj2" fmla="val 50000"/>
            </a:avLst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 rot="17283851">
            <a:off x="7040677" y="3100602"/>
            <a:ext cx="342900" cy="1066800"/>
          </a:xfrm>
          <a:prstGeom prst="rightBrace">
            <a:avLst>
              <a:gd name="adj1" fmla="val 36904"/>
              <a:gd name="adj2" fmla="val 50000"/>
            </a:avLst>
          </a:prstGeom>
          <a:ln w="317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86897"/>
              </p:ext>
            </p:extLst>
          </p:nvPr>
        </p:nvGraphicFramePr>
        <p:xfrm>
          <a:off x="5867400" y="0"/>
          <a:ext cx="3276600" cy="1828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8200"/>
                <a:gridCol w="903992"/>
                <a:gridCol w="767204"/>
                <a:gridCol w="767204"/>
              </a:tblGrid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GM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1-gram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2-gram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3-gram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Body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59.01%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44.68%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44.78%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Title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61.55%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60.31%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58.70%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Anchor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60.46%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55.25%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54.84%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6576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Query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54.83%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54.27%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54.83%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7383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Data </a:t>
            </a:r>
            <a:r>
              <a:rPr lang="en-US" sz="4800" b="1" dirty="0">
                <a:solidFill>
                  <a:srgbClr val="00B050"/>
                </a:solidFill>
              </a:rPr>
              <a:t>&gt;</a:t>
            </a:r>
            <a:r>
              <a:rPr lang="en-US" dirty="0"/>
              <a:t> Complex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3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522171" y="1237222"/>
            <a:ext cx="5375561" cy="4236216"/>
            <a:chOff x="1066800" y="603749"/>
            <a:chExt cx="7162800" cy="5644651"/>
          </a:xfrm>
        </p:grpSpPr>
        <p:sp>
          <p:nvSpPr>
            <p:cNvPr id="5" name="Text Placeholder 3"/>
            <p:cNvSpPr txBox="1">
              <a:spLocks/>
            </p:cNvSpPr>
            <p:nvPr/>
          </p:nvSpPr>
          <p:spPr>
            <a:xfrm>
              <a:off x="1792288" y="5443538"/>
              <a:ext cx="5486400" cy="804862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dirty="0" smtClean="0"/>
                <a:t>CIKM 08</a:t>
              </a:r>
              <a:endParaRPr lang="en-US" sz="2400" dirty="0"/>
            </a:p>
          </p:txBody>
        </p:sp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603749"/>
              <a:ext cx="7162800" cy="4806451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60" y="1997693"/>
            <a:ext cx="5054745" cy="3457544"/>
          </a:xfrm>
          <a:prstGeom prst="rect">
            <a:avLst/>
          </a:prstGeom>
          <a:noFill/>
          <a:ln w="317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415" y="2696363"/>
            <a:ext cx="4857280" cy="343121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1080830" y="3277210"/>
            <a:ext cx="7058235" cy="74579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/>
              <a:t>There is no data like more </a:t>
            </a:r>
            <a:r>
              <a:rPr lang="en-US" sz="3200" i="1" dirty="0" smtClean="0"/>
              <a:t>data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277553" y="304952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7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509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NLP for the Web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9831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Scale of the Web</a:t>
            </a:r>
          </a:p>
          <a:p>
            <a:pPr lvl="1"/>
            <a:r>
              <a:rPr lang="en-US" sz="2400" dirty="0" smtClean="0"/>
              <a:t>Avoid manual intervention</a:t>
            </a:r>
          </a:p>
          <a:p>
            <a:pPr lvl="1"/>
            <a:r>
              <a:rPr lang="en-US" sz="2400" dirty="0" smtClean="0"/>
              <a:t>Efficient implementations</a:t>
            </a:r>
          </a:p>
          <a:p>
            <a:r>
              <a:rPr lang="en-US" sz="2800" dirty="0" smtClean="0"/>
              <a:t>Dynamic Nature of the Web</a:t>
            </a:r>
          </a:p>
          <a:p>
            <a:pPr lvl="1"/>
            <a:r>
              <a:rPr lang="en-US" sz="2400" dirty="0" smtClean="0"/>
              <a:t>Fast adaptation</a:t>
            </a:r>
          </a:p>
          <a:p>
            <a:pPr marL="0" indent="0">
              <a:buNone/>
            </a:pPr>
            <a:endParaRPr lang="en-US" sz="1200" dirty="0" smtClean="0"/>
          </a:p>
          <a:p>
            <a:r>
              <a:rPr lang="en-US" sz="2800" dirty="0" smtClean="0"/>
              <a:t>Global </a:t>
            </a:r>
            <a:r>
              <a:rPr lang="en-US" sz="2800" dirty="0"/>
              <a:t>Reach of the Web</a:t>
            </a:r>
          </a:p>
          <a:p>
            <a:pPr lvl="1"/>
            <a:r>
              <a:rPr lang="en-US" sz="2400" dirty="0"/>
              <a:t>Need rudimentary multi-lingual capabilities</a:t>
            </a:r>
          </a:p>
          <a:p>
            <a:r>
              <a:rPr lang="en-US" sz="2800" dirty="0"/>
              <a:t>Diverse Language Styles of Web Contents</a:t>
            </a:r>
          </a:p>
          <a:p>
            <a:pPr lvl="1"/>
            <a:r>
              <a:rPr lang="en-US" sz="2400" dirty="0"/>
              <a:t>Multi-style language models</a:t>
            </a:r>
          </a:p>
          <a:p>
            <a:pPr marL="0" indent="0">
              <a:buNone/>
            </a:pP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1080831" y="3277210"/>
            <a:ext cx="7058234" cy="74579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i="1" dirty="0" smtClean="0"/>
              <a:t>Simple models with </a:t>
            </a:r>
            <a:r>
              <a:rPr lang="en-US" sz="3200" b="1" dirty="0" smtClean="0">
                <a:solidFill>
                  <a:srgbClr val="FFFF00"/>
                </a:solidFill>
              </a:rPr>
              <a:t>matched</a:t>
            </a:r>
            <a:r>
              <a:rPr lang="en-US" sz="3200" i="1" dirty="0" smtClean="0">
                <a:solidFill>
                  <a:srgbClr val="FFFF00"/>
                </a:solidFill>
              </a:rPr>
              <a:t> </a:t>
            </a:r>
            <a:r>
              <a:rPr lang="en-US" sz="3200" i="1" dirty="0" smtClean="0"/>
              <a:t>data!</a:t>
            </a:r>
          </a:p>
        </p:txBody>
      </p:sp>
    </p:spTree>
    <p:extLst>
      <p:ext uri="{BB962C8B-B14F-4D97-AF65-F5344CB8AC3E}">
        <p14:creationId xmlns:p14="http://schemas.microsoft.com/office/powerpoint/2010/main" val="175684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Web-Scale NLP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Word Breaking</a:t>
            </a:r>
          </a:p>
          <a:p>
            <a:r>
              <a:rPr lang="en-US" dirty="0" smtClean="0"/>
              <a:t>Models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8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 Breaking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2999"/>
            <a:ext cx="8229600" cy="2513686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Large Data + Simple Model </a:t>
            </a:r>
            <a:r>
              <a:rPr lang="en-US" sz="2800" dirty="0" smtClean="0"/>
              <a:t>(</a:t>
            </a:r>
            <a:r>
              <a:rPr lang="en-US" sz="2800" dirty="0" err="1" smtClean="0"/>
              <a:t>Norvig</a:t>
            </a:r>
            <a:r>
              <a:rPr lang="en-US" sz="2800" dirty="0" smtClean="0"/>
              <a:t>, CIKM 2008)</a:t>
            </a:r>
            <a:endParaRPr lang="en-US" sz="2800" dirty="0"/>
          </a:p>
          <a:p>
            <a:pPr lvl="1"/>
            <a:r>
              <a:rPr lang="en-US" sz="2400" dirty="0" smtClean="0"/>
              <a:t>Use unigram model to rank all possible segmentations</a:t>
            </a:r>
          </a:p>
          <a:p>
            <a:pPr lvl="1"/>
            <a:r>
              <a:rPr lang="en-US" sz="2400" dirty="0" smtClean="0"/>
              <a:t>Pretty good, but with occasional embarrassing outcomes</a:t>
            </a:r>
          </a:p>
          <a:p>
            <a:pPr marL="0" indent="0">
              <a:buNone/>
            </a:pPr>
            <a:endParaRPr lang="en-US" sz="1200" i="1" dirty="0" smtClean="0"/>
          </a:p>
          <a:p>
            <a:r>
              <a:rPr lang="en-US" sz="2800" i="1" dirty="0" smtClean="0">
                <a:solidFill>
                  <a:srgbClr val="FF0000"/>
                </a:solidFill>
              </a:rPr>
              <a:t>More data does not help!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Extension to trigram alleviates the problem</a:t>
            </a:r>
          </a:p>
          <a:p>
            <a:pPr marL="0" indent="0">
              <a:buNone/>
            </a:pPr>
            <a:endParaRPr lang="en-US" sz="2800" dirty="0" smtClean="0"/>
          </a:p>
          <a:p>
            <a:endParaRPr lang="en-US" sz="2800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52" y="3646620"/>
            <a:ext cx="288506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416" y="3650739"/>
            <a:ext cx="3103267" cy="251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432"/>
          <a:stretch/>
        </p:blipFill>
        <p:spPr bwMode="auto">
          <a:xfrm>
            <a:off x="6342683" y="3646620"/>
            <a:ext cx="2377057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54352" y="5094420"/>
            <a:ext cx="8365388" cy="457200"/>
          </a:xfrm>
          <a:prstGeom prst="roundRect">
            <a:avLst/>
          </a:prstGeom>
          <a:noFill/>
          <a:ln w="539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4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Word Breaking for the Web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52150"/>
            <a:ext cx="8229600" cy="49740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 smtClean="0"/>
              <a:t>Web URLs exhibit variety of language styles…</a:t>
            </a:r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algn="ctr"/>
            <a:endParaRPr lang="en-US" sz="2800" dirty="0"/>
          </a:p>
          <a:p>
            <a:pPr algn="ctr"/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…and in different languages</a:t>
            </a:r>
            <a:endParaRPr lang="en-US" sz="2800" dirty="0"/>
          </a:p>
        </p:txBody>
      </p:sp>
      <p:pic>
        <p:nvPicPr>
          <p:cNvPr id="5123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327" y="1607520"/>
            <a:ext cx="2828544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408"/>
          <a:stretch/>
        </p:blipFill>
        <p:spPr bwMode="auto">
          <a:xfrm>
            <a:off x="1640327" y="4194355"/>
            <a:ext cx="2894570" cy="19033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330" y="1607521"/>
            <a:ext cx="2927633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71"/>
          <a:stretch/>
        </p:blipFill>
        <p:spPr bwMode="auto">
          <a:xfrm>
            <a:off x="4703361" y="1607520"/>
            <a:ext cx="2828544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451" y="4187950"/>
            <a:ext cx="2853393" cy="1909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91"/>
          <a:stretch/>
        </p:blipFill>
        <p:spPr bwMode="auto">
          <a:xfrm>
            <a:off x="4676127" y="4187950"/>
            <a:ext cx="2848911" cy="19097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1080831" y="3277210"/>
            <a:ext cx="7058234" cy="74579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Matched</a:t>
            </a:r>
            <a:r>
              <a:rPr lang="en-US" sz="3200" i="1" dirty="0" smtClean="0">
                <a:solidFill>
                  <a:srgbClr val="FFFF00"/>
                </a:solidFill>
              </a:rPr>
              <a:t> </a:t>
            </a:r>
            <a:r>
              <a:rPr lang="en-US" sz="3200" i="1" dirty="0" smtClean="0"/>
              <a:t>data is crucial to accuracy!</a:t>
            </a:r>
          </a:p>
        </p:txBody>
      </p:sp>
    </p:spTree>
    <p:extLst>
      <p:ext uri="{BB962C8B-B14F-4D97-AF65-F5344CB8AC3E}">
        <p14:creationId xmlns:p14="http://schemas.microsoft.com/office/powerpoint/2010/main" val="188912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Web-Scale NLP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Word Breaking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Models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1F7F3-EB36-4B8F-94BC-01C8CDC1A39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2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MAP Decision Rule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5013365"/>
              </a:xfrm>
            </p:spPr>
            <p:txBody>
              <a:bodyPr>
                <a:no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2800" dirty="0" smtClean="0"/>
                  <a:t>Special case of Bayesian Minimum Risk</a:t>
                </a:r>
              </a:p>
              <a:p>
                <a:pPr lvl="1">
                  <a:spcBef>
                    <a:spcPts val="0"/>
                  </a:spcBef>
                </a:pPr>
                <a:r>
                  <a:rPr lang="en-US" sz="2400" dirty="0" smtClean="0"/>
                  <a:t>Speech, MT, Parsing, Tagging, Information Retrieval, …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8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80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800" dirty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80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280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200" dirty="0" smtClean="0"/>
              </a:p>
              <a:p>
                <a:pPr>
                  <a:spcBef>
                    <a:spcPts val="0"/>
                  </a:spcBef>
                </a:pPr>
                <a:r>
                  <a:rPr lang="en-US" sz="2800" dirty="0" smtClean="0"/>
                  <a:t>Problem: Given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𝑂</m:t>
                    </m:r>
                  </m:oMath>
                </a14:m>
                <a:r>
                  <a:rPr lang="en-US" sz="2800" dirty="0" smtClean="0"/>
                  <a:t>, find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𝑆</m:t>
                    </m:r>
                  </m:oMath>
                </a14:m>
                <a:endParaRPr lang="en-US" sz="2800" dirty="0" smtClean="0"/>
              </a:p>
              <a:p>
                <a:pPr marL="0" indent="0">
                  <a:spcBef>
                    <a:spcPts val="0"/>
                  </a:spcBef>
                  <a:buNone/>
                </a:pPr>
                <a:endParaRPr lang="en-US" sz="1200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800" b="0" i="1" smtClean="0">
                              <a:latin typeface="Cambria Math"/>
                            </a:rPr>
                            <m:t>opt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 b="0" i="0" smtClean="0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𝑆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</m:d>
                            </m:e>
                          </m:func>
                        </m:e>
                      </m:func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28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2800" i="1">
                                      <a:latin typeface="Cambria Math"/>
                                    </a:rPr>
                                    <m:t>𝑆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𝑃</m:t>
                              </m:r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𝑆</m:t>
                                  </m:r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</a:rPr>
                                <m:t>𝑃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𝑆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2800" dirty="0" smtClean="0"/>
              </a:p>
              <a:p>
                <a:pPr marL="0" indent="0" algn="ctr">
                  <a:spcBef>
                    <a:spcPts val="0"/>
                  </a:spcBef>
                  <a:buNone/>
                </a:pPr>
                <a:endParaRPr lang="en-US" sz="1200" dirty="0" smtClean="0"/>
              </a:p>
              <a:p>
                <a:pPr marL="0" lvl="1" indent="0" algn="ctr">
                  <a:spcBef>
                    <a:spcPts val="0"/>
                  </a:spcBef>
                  <a:buNone/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  <m:d>
                      <m:dPr>
                        <m:ctrlPr>
                          <a:rPr lang="en-US" sz="24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</a:rPr>
                          <m:t>𝑂</m:t>
                        </m:r>
                      </m:e>
                      <m:e>
                        <m:r>
                          <a:rPr lang="en-US" sz="2400" i="1">
                            <a:latin typeface="Cambria Math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400" dirty="0" smtClean="0"/>
                  <a:t>: transformation model	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𝑃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𝑆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: prior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5013365"/>
              </a:xfrm>
              <a:blipFill rotWithShape="1">
                <a:blip r:embed="rId2"/>
                <a:stretch>
                  <a:fillRect l="-1481" t="-1095" b="-9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1315341" y="2138785"/>
            <a:ext cx="7040954" cy="1805035"/>
            <a:chOff x="512414" y="1981200"/>
            <a:chExt cx="8619832" cy="2209800"/>
          </a:xfrm>
        </p:grpSpPr>
        <p:sp>
          <p:nvSpPr>
            <p:cNvPr id="6" name="Rounded Rectangle 5"/>
            <p:cNvSpPr/>
            <p:nvPr/>
          </p:nvSpPr>
          <p:spPr>
            <a:xfrm>
              <a:off x="2971800" y="2743200"/>
              <a:ext cx="3124200" cy="144780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Channel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" name="Flowchart: Or 6"/>
            <p:cNvSpPr/>
            <p:nvPr/>
          </p:nvSpPr>
          <p:spPr>
            <a:xfrm>
              <a:off x="4343400" y="3179117"/>
              <a:ext cx="381000" cy="342900"/>
            </a:xfrm>
            <a:prstGeom prst="flowChar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12414" y="3119735"/>
                  <a:ext cx="1418783" cy="5651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Signal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𝑆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2414" y="3119735"/>
                  <a:ext cx="1418783" cy="565190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8421" t="-10526" r="-13158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6690627" y="3119735"/>
                  <a:ext cx="2441619" cy="56519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Observation </a:t>
                  </a:r>
                  <a14:m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𝑂</m:t>
                      </m:r>
                    </m:oMath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0627" y="3119735"/>
                  <a:ext cx="2441619" cy="56519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893" t="-10526" r="-7034" b="-28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TextBox 9"/>
            <p:cNvSpPr txBox="1"/>
            <p:nvPr/>
          </p:nvSpPr>
          <p:spPr>
            <a:xfrm>
              <a:off x="3820434" y="1981200"/>
              <a:ext cx="142692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Distortion</a:t>
              </a:r>
              <a:endParaRPr lang="en-US" sz="2400" dirty="0"/>
            </a:p>
          </p:txBody>
        </p:sp>
        <p:cxnSp>
          <p:nvCxnSpPr>
            <p:cNvPr id="12" name="Straight Arrow Connector 11"/>
            <p:cNvCxnSpPr>
              <a:stCxn id="10" idx="2"/>
              <a:endCxn id="7" idx="0"/>
            </p:cNvCxnSpPr>
            <p:nvPr/>
          </p:nvCxnSpPr>
          <p:spPr>
            <a:xfrm>
              <a:off x="4533899" y="2442865"/>
              <a:ext cx="1" cy="736252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endCxn id="7" idx="2"/>
            </p:cNvCxnSpPr>
            <p:nvPr/>
          </p:nvCxnSpPr>
          <p:spPr>
            <a:xfrm flipV="1">
              <a:off x="2054468" y="3350568"/>
              <a:ext cx="2288931" cy="1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>
              <a:stCxn id="7" idx="6"/>
              <a:endCxn id="9" idx="1"/>
            </p:cNvCxnSpPr>
            <p:nvPr/>
          </p:nvCxnSpPr>
          <p:spPr>
            <a:xfrm>
              <a:off x="4724400" y="3350568"/>
              <a:ext cx="1966227" cy="51763"/>
            </a:xfrm>
            <a:prstGeom prst="straightConnector1">
              <a:avLst/>
            </a:prstGeom>
            <a:ln w="3492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864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9970</TotalTime>
  <Words>848</Words>
  <Application>Microsoft Office PowerPoint</Application>
  <PresentationFormat>On-screen Show (4:3)</PresentationFormat>
  <Paragraphs>207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Web Scale NLP: A Case Study on URL Word Breaking</vt:lpstr>
      <vt:lpstr>More Data &gt; Complex Model</vt:lpstr>
      <vt:lpstr>More Data &gt; Complex Model</vt:lpstr>
      <vt:lpstr>NLP for the Web</vt:lpstr>
      <vt:lpstr>Outline</vt:lpstr>
      <vt:lpstr>Word Breaking</vt:lpstr>
      <vt:lpstr>Word Breaking for the Web</vt:lpstr>
      <vt:lpstr>Outline</vt:lpstr>
      <vt:lpstr>MAP Decision Rule</vt:lpstr>
      <vt:lpstr>MAP for Word Breaker</vt:lpstr>
      <vt:lpstr>Plug-in MAP Problem</vt:lpstr>
      <vt:lpstr>Baseline Methods</vt:lpstr>
      <vt:lpstr>Proposed Method</vt:lpstr>
      <vt:lpstr>Outline</vt:lpstr>
      <vt:lpstr>Data Set</vt:lpstr>
      <vt:lpstr>Language Model Style</vt:lpstr>
      <vt:lpstr>Model Complexity</vt:lpstr>
      <vt:lpstr>Outline</vt:lpstr>
      <vt:lpstr>Best = Right Data + Smart Model</vt:lpstr>
      <vt:lpstr>Backup Slides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Spelling Correction for Query Completion</dc:title>
  <dc:creator>Paul Hsu</dc:creator>
  <cp:lastModifiedBy>Kuansan Wang</cp:lastModifiedBy>
  <cp:revision>109</cp:revision>
  <dcterms:created xsi:type="dcterms:W3CDTF">2011-03-15T16:41:40Z</dcterms:created>
  <dcterms:modified xsi:type="dcterms:W3CDTF">2011-03-31T16:32:33Z</dcterms:modified>
</cp:coreProperties>
</file>