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vsdx" ContentType="application/vnd.ms-visio.drawing"/>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63" r:id="rId2"/>
    <p:sldId id="880" r:id="rId3"/>
    <p:sldId id="881" r:id="rId4"/>
    <p:sldId id="885" r:id="rId5"/>
    <p:sldId id="887" r:id="rId6"/>
    <p:sldId id="893" r:id="rId7"/>
    <p:sldId id="894" r:id="rId8"/>
    <p:sldId id="895" r:id="rId9"/>
    <p:sldId id="868" r:id="rId10"/>
    <p:sldId id="867" r:id="rId11"/>
    <p:sldId id="869" r:id="rId12"/>
    <p:sldId id="890" r:id="rId13"/>
    <p:sldId id="891" r:id="rId14"/>
    <p:sldId id="892" r:id="rId15"/>
    <p:sldId id="886" r:id="rId16"/>
    <p:sldId id="876" r:id="rId17"/>
    <p:sldId id="545" r:id="rId18"/>
    <p:sldId id="889" r:id="rId19"/>
    <p:sldId id="873" r:id="rId20"/>
    <p:sldId id="884" r:id="rId21"/>
    <p:sldId id="870" r:id="rId22"/>
    <p:sldId id="871" r:id="rId23"/>
    <p:sldId id="872" r:id="rId24"/>
    <p:sldId id="861"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D47FF"/>
    <a:srgbClr val="0033CC"/>
    <a:srgbClr val="FFFF99"/>
    <a:srgbClr val="F5800B"/>
    <a:srgbClr val="301D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65" autoAdjust="0"/>
    <p:restoredTop sz="80182" autoAdjust="0"/>
  </p:normalViewPr>
  <p:slideViewPr>
    <p:cSldViewPr>
      <p:cViewPr varScale="1">
        <p:scale>
          <a:sx n="74" d="100"/>
          <a:sy n="74" d="100"/>
        </p:scale>
        <p:origin x="1800" y="6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B1EDA2-8BEE-4B8C-9761-6301935EC351}" type="datetimeFigureOut">
              <a:rPr lang="zh-CN" altLang="en-US" smtClean="0"/>
              <a:t>2014/9/15</a:t>
            </a:fld>
            <a:endParaRPr lang="zh-CN"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B080AD-B33F-4254-9C37-8250C2DB56F8}" type="slidenum">
              <a:rPr lang="zh-CN" altLang="en-US" smtClean="0"/>
              <a:t>‹#›</a:t>
            </a:fld>
            <a:endParaRPr lang="zh-CN" altLang="en-US"/>
          </a:p>
        </p:txBody>
      </p:sp>
    </p:spTree>
    <p:extLst>
      <p:ext uri="{BB962C8B-B14F-4D97-AF65-F5344CB8AC3E}">
        <p14:creationId xmlns:p14="http://schemas.microsoft.com/office/powerpoint/2010/main" val="1070206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FFB080AD-B33F-4254-9C37-8250C2DB56F8}" type="slidenum">
              <a:rPr lang="zh-CN" altLang="en-US" smtClean="0"/>
              <a:t>1</a:t>
            </a:fld>
            <a:endParaRPr lang="zh-CN" altLang="en-US"/>
          </a:p>
        </p:txBody>
      </p:sp>
    </p:spTree>
    <p:extLst>
      <p:ext uri="{BB962C8B-B14F-4D97-AF65-F5344CB8AC3E}">
        <p14:creationId xmlns:p14="http://schemas.microsoft.com/office/powerpoint/2010/main" val="2043156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To prove the concept, we collect the real noise level of 36 locations in Manhattan by using a mobile phone; 24 locations were measured during</a:t>
                </a:r>
                <a:r>
                  <a:rPr lang="en-US" sz="1200" kern="1200" dirty="0" smtClean="0">
                    <a:solidFill>
                      <a:schemeClr val="tx1"/>
                    </a:solidFill>
                    <a:effectLst/>
                    <a:latin typeface="+mn-lt"/>
                    <a:ea typeface="+mn-ea"/>
                    <a:cs typeface="+mn-cs"/>
                  </a:rPr>
                  <a:t> daytime and 12 locations at nigh.</a:t>
                </a:r>
              </a:p>
              <a:p>
                <a:r>
                  <a:rPr lang="en-US" sz="1200" kern="1200" dirty="0" smtClean="0">
                    <a:solidFill>
                      <a:schemeClr val="tx1"/>
                    </a:solidFill>
                    <a:effectLst/>
                    <a:latin typeface="+mn-lt"/>
                    <a:ea typeface="+mn-ea"/>
                    <a:cs typeface="+mn-cs"/>
                  </a:rPr>
                  <a:t>As shown</a:t>
                </a:r>
                <a:r>
                  <a:rPr lang="en-US" sz="1200" kern="1200" baseline="0" dirty="0" smtClean="0">
                    <a:solidFill>
                      <a:schemeClr val="tx1"/>
                    </a:solidFill>
                    <a:effectLst/>
                    <a:latin typeface="+mn-lt"/>
                    <a:ea typeface="+mn-ea"/>
                    <a:cs typeface="+mn-cs"/>
                  </a:rPr>
                  <a:t> in the two figures, the horizontal axis denotes the number of complaints and the vertical axis denotes the real noise level. A marker stands for one location.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Generally speaking, the more the 311 calls are made in a location, the higher</a:t>
                </a:r>
                <a:r>
                  <a:rPr lang="en-US" sz="1200" kern="1200" baseline="0" dirty="0" smtClean="0">
                    <a:solidFill>
                      <a:schemeClr val="tx1"/>
                    </a:solidFill>
                    <a:effectLst/>
                    <a:latin typeface="+mn-lt"/>
                    <a:ea typeface="+mn-ea"/>
                    <a:cs typeface="+mn-cs"/>
                  </a:rPr>
                  <a:t> the real noise level is. However, there are two stories that we need to pay attention to.</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First, </a:t>
                </a:r>
                <a:r>
                  <a:rPr lang="en-US" sz="1200" kern="1200" dirty="0" smtClean="0">
                    <a:solidFill>
                      <a:schemeClr val="tx1"/>
                    </a:solidFill>
                    <a:effectLst/>
                    <a:latin typeface="+mn-lt"/>
                    <a:ea typeface="+mn-ea"/>
                    <a:cs typeface="+mn-cs"/>
                  </a:rPr>
                  <a:t>there are some locations (marked by the red circles shown) having very few 311 complaints but still with considerable real noises. This is caused by the </a:t>
                </a:r>
                <a:r>
                  <a:rPr lang="en-US" sz="1200" kern="1200" dirty="0" err="1" smtClean="0">
                    <a:solidFill>
                      <a:schemeClr val="tx1"/>
                    </a:solidFill>
                    <a:effectLst/>
                    <a:latin typeface="+mn-lt"/>
                    <a:ea typeface="+mn-ea"/>
                    <a:cs typeface="+mn-cs"/>
                  </a:rPr>
                  <a:t>sparsity</a:t>
                </a:r>
                <a:r>
                  <a:rPr lang="en-US" sz="1200" kern="1200" dirty="0" smtClean="0">
                    <a:solidFill>
                      <a:schemeClr val="tx1"/>
                    </a:solidFill>
                    <a:effectLst/>
                    <a:latin typeface="+mn-lt"/>
                    <a:ea typeface="+mn-ea"/>
                    <a:cs typeface="+mn-cs"/>
                  </a:rPr>
                  <a:t> of 311 complaint data,</a:t>
                </a:r>
                <a:r>
                  <a:rPr lang="en-US" sz="1200" kern="1200" baseline="0" dirty="0" smtClean="0">
                    <a:solidFill>
                      <a:schemeClr val="tx1"/>
                    </a:solidFill>
                    <a:effectLst/>
                    <a:latin typeface="+mn-lt"/>
                    <a:ea typeface="+mn-ea"/>
                    <a:cs typeface="+mn-cs"/>
                  </a:rPr>
                  <a:t> e.g.</a:t>
                </a:r>
                <a:r>
                  <a:rPr lang="en-US" sz="1200" kern="1200" dirty="0" smtClean="0">
                    <a:solidFill>
                      <a:schemeClr val="tx1"/>
                    </a:solidFill>
                    <a:effectLst/>
                    <a:latin typeface="+mn-lt"/>
                    <a:ea typeface="+mn-ea"/>
                    <a:cs typeface="+mn-cs"/>
                  </a:rPr>
                  <a:t> </a:t>
                </a:r>
                <a:r>
                  <a:rPr lang="en-US" sz="2000" dirty="0" smtClean="0"/>
                  <a:t>90% regions receives </a:t>
                </a:r>
                <a14:m>
                  <m:oMath xmlns:m="http://schemas.openxmlformats.org/officeDocument/2006/math">
                    <m:r>
                      <a:rPr lang="en-US" sz="2000" i="1" smtClean="0">
                        <a:latin typeface="Cambria Math" panose="02040503050406030204" pitchFamily="18" charset="0"/>
                        <a:ea typeface="Cambria Math" panose="02040503050406030204" pitchFamily="18" charset="0"/>
                      </a:rPr>
                      <m:t>≤</m:t>
                    </m:r>
                  </m:oMath>
                </a14:m>
                <a:r>
                  <a:rPr lang="en-US" sz="2000" dirty="0" smtClean="0"/>
                  <a:t>1 complaint per day on weekdays.</a:t>
                </a:r>
                <a:r>
                  <a:rPr lang="en-US" sz="1200" kern="1200" baseline="0" dirty="0" smtClean="0">
                    <a:solidFill>
                      <a:schemeClr val="tx1"/>
                    </a:solidFill>
                    <a:effectLst/>
                    <a:latin typeface="+mn-lt"/>
                    <a:ea typeface="+mn-ea"/>
                    <a:cs typeface="+mn-cs"/>
                  </a:rPr>
                  <a:t> Intuitively, we cannot have people reporting their ambient noise situation at anytime and any location.</a:t>
                </a:r>
                <a:r>
                  <a:rPr lang="en-US" sz="1200" kern="1200" dirty="0" smtClean="0">
                    <a:solidFill>
                      <a:schemeClr val="tx1"/>
                    </a:solidFill>
                    <a:effectLst/>
                    <a:latin typeface="+mn-lt"/>
                    <a:ea typeface="+mn-ea"/>
                    <a:cs typeface="+mn-cs"/>
                  </a:rPr>
                  <a:t> But, having no complaint records does not mean no noise. </a:t>
                </a: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effectLst/>
                    <a:latin typeface="+mn-lt"/>
                    <a:ea typeface="+mn-ea"/>
                    <a:cs typeface="+mn-cs"/>
                  </a:rPr>
                  <a:t>Second, </a:t>
                </a:r>
                <a:r>
                  <a:rPr lang="en-US" sz="1200" kern="1200" baseline="0" dirty="0" smtClean="0">
                    <a:solidFill>
                      <a:schemeClr val="tx1"/>
                    </a:solidFill>
                    <a:effectLst/>
                    <a:latin typeface="+mn-lt"/>
                    <a:ea typeface="+mn-ea"/>
                    <a:cs typeface="+mn-cs"/>
                  </a:rPr>
                  <a:t>we can see people complain more about noise at night even though the real noise level of the location is level than during the daytime. That is to say, we need to model the noise pollution of different times respectively, considering people’s reaction to the noise.</a:t>
                </a:r>
              </a:p>
              <a:p>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Recovering the noise situation of locations that do not have sufficient 311 data remains a challenge.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 </a:t>
                </a:r>
                <a:endParaRPr lang="en-US" dirty="0" smtClean="0"/>
              </a:p>
              <a:p>
                <a:endParaRPr lang="en-US" dirty="0"/>
              </a:p>
            </p:txBody>
          </p:sp>
        </mc:Choice>
        <mc:Fallback xmlns="">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To prove the concept, we collect the real noise level of 36 locations in Manhattan by using a mobile phone; 24 locations were measured during</a:t>
                </a:r>
                <a:r>
                  <a:rPr lang="en-US" sz="1200" kern="1200" dirty="0" smtClean="0">
                    <a:solidFill>
                      <a:schemeClr val="tx1"/>
                    </a:solidFill>
                    <a:effectLst/>
                    <a:latin typeface="+mn-lt"/>
                    <a:ea typeface="+mn-ea"/>
                    <a:cs typeface="+mn-cs"/>
                  </a:rPr>
                  <a:t> daytime and 12 locations at nigh.</a:t>
                </a:r>
              </a:p>
              <a:p>
                <a:r>
                  <a:rPr lang="en-US" sz="1200" kern="1200" dirty="0" smtClean="0">
                    <a:solidFill>
                      <a:schemeClr val="tx1"/>
                    </a:solidFill>
                    <a:effectLst/>
                    <a:latin typeface="+mn-lt"/>
                    <a:ea typeface="+mn-ea"/>
                    <a:cs typeface="+mn-cs"/>
                  </a:rPr>
                  <a:t>As shown</a:t>
                </a:r>
                <a:r>
                  <a:rPr lang="en-US" sz="1200" kern="1200" baseline="0" dirty="0" smtClean="0">
                    <a:solidFill>
                      <a:schemeClr val="tx1"/>
                    </a:solidFill>
                    <a:effectLst/>
                    <a:latin typeface="+mn-lt"/>
                    <a:ea typeface="+mn-ea"/>
                    <a:cs typeface="+mn-cs"/>
                  </a:rPr>
                  <a:t> in the two figures, the horizontal axis denotes the number of complaints and the vertical axis denotes the real noise level. A marker stands for one location.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Generally speaking, the more the 311 calls are made in a location, the higher</a:t>
                </a:r>
                <a:r>
                  <a:rPr lang="en-US" sz="1200" kern="1200" baseline="0" dirty="0" smtClean="0">
                    <a:solidFill>
                      <a:schemeClr val="tx1"/>
                    </a:solidFill>
                    <a:effectLst/>
                    <a:latin typeface="+mn-lt"/>
                    <a:ea typeface="+mn-ea"/>
                    <a:cs typeface="+mn-cs"/>
                  </a:rPr>
                  <a:t> the real noise level is. However, there are two stories that we need to pay attention to.</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First, </a:t>
                </a:r>
                <a:r>
                  <a:rPr lang="en-US" sz="1200" kern="1200" dirty="0" smtClean="0">
                    <a:solidFill>
                      <a:schemeClr val="tx1"/>
                    </a:solidFill>
                    <a:effectLst/>
                    <a:latin typeface="+mn-lt"/>
                    <a:ea typeface="+mn-ea"/>
                    <a:cs typeface="+mn-cs"/>
                  </a:rPr>
                  <a:t>there are some locations (marked by the red circles shown) having very few 311 complaints but still with considerable real noises. This is caused by the </a:t>
                </a:r>
                <a:r>
                  <a:rPr lang="en-US" sz="1200" kern="1200" dirty="0" err="1" smtClean="0">
                    <a:solidFill>
                      <a:schemeClr val="tx1"/>
                    </a:solidFill>
                    <a:effectLst/>
                    <a:latin typeface="+mn-lt"/>
                    <a:ea typeface="+mn-ea"/>
                    <a:cs typeface="+mn-cs"/>
                  </a:rPr>
                  <a:t>sparsity</a:t>
                </a:r>
                <a:r>
                  <a:rPr lang="en-US" sz="1200" kern="1200" dirty="0" smtClean="0">
                    <a:solidFill>
                      <a:schemeClr val="tx1"/>
                    </a:solidFill>
                    <a:effectLst/>
                    <a:latin typeface="+mn-lt"/>
                    <a:ea typeface="+mn-ea"/>
                    <a:cs typeface="+mn-cs"/>
                  </a:rPr>
                  <a:t> of 311 complaint data,</a:t>
                </a:r>
                <a:r>
                  <a:rPr lang="en-US" sz="1200" kern="1200" baseline="0" dirty="0" smtClean="0">
                    <a:solidFill>
                      <a:schemeClr val="tx1"/>
                    </a:solidFill>
                    <a:effectLst/>
                    <a:latin typeface="+mn-lt"/>
                    <a:ea typeface="+mn-ea"/>
                    <a:cs typeface="+mn-cs"/>
                  </a:rPr>
                  <a:t> e.g.</a:t>
                </a:r>
                <a:r>
                  <a:rPr lang="en-US" sz="1200" kern="1200" dirty="0" smtClean="0">
                    <a:solidFill>
                      <a:schemeClr val="tx1"/>
                    </a:solidFill>
                    <a:effectLst/>
                    <a:latin typeface="+mn-lt"/>
                    <a:ea typeface="+mn-ea"/>
                    <a:cs typeface="+mn-cs"/>
                  </a:rPr>
                  <a:t> </a:t>
                </a:r>
                <a:r>
                  <a:rPr lang="en-US" sz="2000" dirty="0" smtClean="0"/>
                  <a:t>90% regions receives </a:t>
                </a:r>
                <a:r>
                  <a:rPr lang="en-US" sz="2000" i="0" smtClean="0">
                    <a:latin typeface="Cambria Math" panose="02040503050406030204" pitchFamily="18" charset="0"/>
                    <a:ea typeface="Cambria Math" panose="02040503050406030204" pitchFamily="18" charset="0"/>
                  </a:rPr>
                  <a:t>≤</a:t>
                </a:r>
                <a:r>
                  <a:rPr lang="en-US" sz="2000" dirty="0" smtClean="0"/>
                  <a:t>1 complaint per day on </a:t>
                </a:r>
                <a:r>
                  <a:rPr lang="en-US" sz="2000" dirty="0" smtClean="0"/>
                  <a:t>weekdays.</a:t>
                </a:r>
                <a:r>
                  <a:rPr lang="en-US" sz="1200" kern="1200" baseline="0" dirty="0" smtClean="0">
                    <a:solidFill>
                      <a:schemeClr val="tx1"/>
                    </a:solidFill>
                    <a:effectLst/>
                    <a:latin typeface="+mn-lt"/>
                    <a:ea typeface="+mn-ea"/>
                    <a:cs typeface="+mn-cs"/>
                  </a:rPr>
                  <a:t> Intuitively, we cannot have people reporting their ambient noise situation at anytime and any location.</a:t>
                </a:r>
                <a:r>
                  <a:rPr lang="en-US" sz="1200" kern="1200" dirty="0" smtClean="0">
                    <a:solidFill>
                      <a:schemeClr val="tx1"/>
                    </a:solidFill>
                    <a:effectLst/>
                    <a:latin typeface="+mn-lt"/>
                    <a:ea typeface="+mn-ea"/>
                    <a:cs typeface="+mn-cs"/>
                  </a:rPr>
                  <a:t> But, having no complaint records does not mean no noise. </a:t>
                </a: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effectLst/>
                    <a:latin typeface="+mn-lt"/>
                    <a:ea typeface="+mn-ea"/>
                    <a:cs typeface="+mn-cs"/>
                  </a:rPr>
                  <a:t>Second, </a:t>
                </a:r>
                <a:r>
                  <a:rPr lang="en-US" sz="1200" kern="1200" baseline="0" dirty="0" smtClean="0">
                    <a:solidFill>
                      <a:schemeClr val="tx1"/>
                    </a:solidFill>
                    <a:effectLst/>
                    <a:latin typeface="+mn-lt"/>
                    <a:ea typeface="+mn-ea"/>
                    <a:cs typeface="+mn-cs"/>
                  </a:rPr>
                  <a:t>we can see people complain more about noise at night even though the real noise level of the location is level than during the daytime. That is to say, we need to model the noise pollution of different times respectively, considering people’s reaction to the noise.</a:t>
                </a:r>
              </a:p>
              <a:p>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Recovering the noise situation of locations that do not have sufficient 311 data remains a challenge.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 </a:t>
                </a:r>
                <a:endParaRPr lang="en-US" dirty="0" smtClean="0"/>
              </a:p>
              <a:p>
                <a:endParaRPr lang="en-US" dirty="0"/>
              </a:p>
            </p:txBody>
          </p:sp>
        </mc:Fallback>
      </mc:AlternateContent>
      <p:sp>
        <p:nvSpPr>
          <p:cNvPr id="4" name="Slide Number Placeholder 3"/>
          <p:cNvSpPr>
            <a:spLocks noGrp="1"/>
          </p:cNvSpPr>
          <p:nvPr>
            <p:ph type="sldNum" sz="quarter" idx="10"/>
          </p:nvPr>
        </p:nvSpPr>
        <p:spPr/>
        <p:txBody>
          <a:bodyPr/>
          <a:lstStyle/>
          <a:p>
            <a:fld id="{FFB080AD-B33F-4254-9C37-8250C2DB56F8}" type="slidenum">
              <a:rPr lang="zh-CN" altLang="en-US" smtClean="0"/>
              <a:t>24</a:t>
            </a:fld>
            <a:endParaRPr lang="zh-CN" altLang="en-US"/>
          </a:p>
        </p:txBody>
      </p:sp>
    </p:spTree>
    <p:extLst>
      <p:ext uri="{BB962C8B-B14F-4D97-AF65-F5344CB8AC3E}">
        <p14:creationId xmlns:p14="http://schemas.microsoft.com/office/powerpoint/2010/main" val="1475261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major cities are</a:t>
            </a:r>
            <a:r>
              <a:rPr lang="en-US" baseline="0" dirty="0" smtClean="0"/>
              <a:t> suffering from noise pollution, which may come from traffic, loud music, and construction.</a:t>
            </a:r>
          </a:p>
          <a:p>
            <a:r>
              <a:rPr lang="en-US" baseline="0" dirty="0" smtClean="0"/>
              <a:t>Urban noise does not only compromise working efficiency and the quality of sleep, but also impair people’s physical and mental health.</a:t>
            </a:r>
          </a:p>
          <a:p>
            <a:endParaRPr lang="en-US" baseline="0" dirty="0" smtClean="0"/>
          </a:p>
          <a:p>
            <a:r>
              <a:rPr lang="en-US" sz="1200" kern="1200" dirty="0" smtClean="0">
                <a:solidFill>
                  <a:schemeClr val="tx1"/>
                </a:solidFill>
                <a:effectLst/>
                <a:latin typeface="+mn-lt"/>
                <a:ea typeface="+mn-ea"/>
                <a:cs typeface="+mn-cs"/>
              </a:rPr>
              <a:t>Modeling citywide noises, however, is very difficult, as the level of noises varies by locations and changes over time significantly. Noise may disappear in a few seconds.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Moreover, besides the level of sound measured in decibels, the measurement of noise pollution also depends on people’s tolerance to noises, which changes over different times of day. For example, at night, people’s tolerance to noises is much lower than during the daytime. A quieter noise at night may be considered a heavier noise pollution. </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Furthermore, urban noises are usually a mixture of multiple sound sources. Understanding the composition of noises, e.g., </a:t>
            </a:r>
            <a:r>
              <a:rPr lang="en-US" sz="1200" i="1" kern="1200" dirty="0" smtClean="0">
                <a:solidFill>
                  <a:schemeClr val="tx1"/>
                </a:solidFill>
                <a:effectLst/>
                <a:latin typeface="+mn-lt"/>
                <a:ea typeface="+mn-ea"/>
                <a:cs typeface="+mn-cs"/>
              </a:rPr>
              <a:t>in evening rush hour, 40 percent of noise in a given place comes from loud music, 30% from vehicle traffic and 10% from constructions</a:t>
            </a:r>
            <a:r>
              <a:rPr lang="en-US" sz="1200" kern="1200" dirty="0" smtClean="0">
                <a:solidFill>
                  <a:schemeClr val="tx1"/>
                </a:solidFill>
                <a:effectLst/>
                <a:latin typeface="+mn-lt"/>
                <a:ea typeface="+mn-ea"/>
                <a:cs typeface="+mn-cs"/>
              </a:rPr>
              <a:t>, is vital to tackling noise pollution.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Consequently, even if we could deploy sound sensors everywhere, diagnosing urban noise pollution solely based on sensor data is not thorough. </a:t>
            </a:r>
          </a:p>
          <a:p>
            <a:endParaRPr lang="en-US" dirty="0"/>
          </a:p>
        </p:txBody>
      </p:sp>
      <p:sp>
        <p:nvSpPr>
          <p:cNvPr id="4" name="Slide Number Placeholder 3"/>
          <p:cNvSpPr>
            <a:spLocks noGrp="1"/>
          </p:cNvSpPr>
          <p:nvPr>
            <p:ph type="sldNum" sz="quarter" idx="10"/>
          </p:nvPr>
        </p:nvSpPr>
        <p:spPr/>
        <p:txBody>
          <a:bodyPr/>
          <a:lstStyle/>
          <a:p>
            <a:fld id="{FFB080AD-B33F-4254-9C37-8250C2DB56F8}" type="slidenum">
              <a:rPr lang="zh-CN" altLang="en-US" smtClean="0"/>
              <a:t>2</a:t>
            </a:fld>
            <a:endParaRPr lang="zh-CN" altLang="en-US"/>
          </a:p>
        </p:txBody>
      </p:sp>
    </p:spTree>
    <p:extLst>
      <p:ext uri="{BB962C8B-B14F-4D97-AF65-F5344CB8AC3E}">
        <p14:creationId xmlns:p14="http://schemas.microsoft.com/office/powerpoint/2010/main" val="243837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Fortunately, other data sources indicating urban noises are already available.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For example, since 2010, NYC has operated a platform that allows people to call 311 to complain about what they feel annoyed by (without being an emergency) in the city. According to 311 records from 2010 to 2014, the third largest category of complaints has been about urban noises.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When complaining about noises, people are required to provide the location, time and a fine-grained noise category, such as loud music or construction.  </a:t>
            </a:r>
          </a:p>
          <a:p>
            <a:r>
              <a:rPr lang="en-US" sz="1200" b="0" i="0" u="none" strike="noStrike" kern="1200" baseline="0" dirty="0" smtClean="0">
                <a:solidFill>
                  <a:schemeClr val="tx1"/>
                </a:solidFill>
                <a:latin typeface="+mn-lt"/>
                <a:ea typeface="+mn-ea"/>
                <a:cs typeface="+mn-cs"/>
              </a:rPr>
              <a:t>This figure visualizes the 311 noise complaints of the past 1 year on Bing map, where different colors stands for different noise categories and the height of a bar denotes the number of 311 complaints made in a region. </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311 complaint data about noises is actually a result of “</a:t>
            </a:r>
            <a:r>
              <a:rPr lang="en-US" sz="1200" b="0" i="1" u="none" strike="noStrike" kern="1200" baseline="0" dirty="0" smtClean="0">
                <a:solidFill>
                  <a:schemeClr val="tx1"/>
                </a:solidFill>
                <a:latin typeface="+mn-lt"/>
                <a:ea typeface="+mn-ea"/>
                <a:cs typeface="+mn-cs"/>
              </a:rPr>
              <a:t>human as a sensor</a:t>
            </a:r>
            <a:r>
              <a:rPr lang="en-US" sz="1200" b="0" i="0" u="none" strike="noStrike" kern="1200" baseline="0" dirty="0" smtClean="0">
                <a:solidFill>
                  <a:schemeClr val="tx1"/>
                </a:solidFill>
                <a:latin typeface="+mn-lt"/>
                <a:ea typeface="+mn-ea"/>
                <a:cs typeface="+mn-cs"/>
              </a:rPr>
              <a:t>” and “</a:t>
            </a:r>
            <a:r>
              <a:rPr lang="en-US" sz="1200" b="0" i="1" u="none" strike="noStrike" kern="1200" baseline="0" dirty="0" smtClean="0">
                <a:solidFill>
                  <a:schemeClr val="tx1"/>
                </a:solidFill>
                <a:latin typeface="+mn-lt"/>
                <a:ea typeface="+mn-ea"/>
                <a:cs typeface="+mn-cs"/>
              </a:rPr>
              <a:t>crowd sensing</a:t>
            </a:r>
            <a:r>
              <a:rPr lang="en-US" sz="1200" b="0" i="0" u="none" strike="noStrike" kern="1200" baseline="0" dirty="0" smtClean="0">
                <a:solidFill>
                  <a:schemeClr val="tx1"/>
                </a:solidFill>
                <a:latin typeface="+mn-lt"/>
                <a:ea typeface="+mn-ea"/>
                <a:cs typeface="+mn-cs"/>
              </a:rPr>
              <a:t>”, where each individual contributes their own information about the ambient noises; the individual information can be then aggregated to diagnose the noise pollution throughout a city.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Specifically, the number of 311 calls (about noises) made in a location can be regarded as an indicator of the noise pollution of the location. the more 311 calls are made in a location, the louder the real noise is in the location.</a:t>
            </a:r>
          </a:p>
          <a:p>
            <a:r>
              <a:rPr lang="en-US" sz="1200" b="0" i="0" u="none" strike="noStrike" kern="1200" baseline="0" dirty="0" smtClean="0">
                <a:solidFill>
                  <a:schemeClr val="tx1"/>
                </a:solidFill>
                <a:latin typeface="+mn-lt"/>
                <a:ea typeface="+mn-ea"/>
                <a:cs typeface="+mn-cs"/>
              </a:rPr>
              <a:t>In addition, The noise categories tagged by a complainer can help analyze the composition of noises in a location. The distribution of these 311 complaints over different noise categories may describe the composition of noises in the location. </a:t>
            </a:r>
          </a:p>
          <a:p>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In short, the 311 data contains rich human intelligence that can help us understand noise pollution from people’s perspectives.  It is even better than raw sensor data.</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FB080AD-B33F-4254-9C37-8250C2DB56F8}" type="slidenum">
              <a:rPr lang="zh-CN" altLang="en-US" smtClean="0"/>
              <a:t>3</a:t>
            </a:fld>
            <a:endParaRPr lang="zh-CN" altLang="en-US"/>
          </a:p>
        </p:txBody>
      </p:sp>
    </p:spTree>
    <p:extLst>
      <p:ext uri="{BB962C8B-B14F-4D97-AF65-F5344CB8AC3E}">
        <p14:creationId xmlns:p14="http://schemas.microsoft.com/office/powerpoint/2010/main" val="1126895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To address this issue, we infer the noise situation of arbitrary regions of NYC, at different time intervals of a day, by combining the historical 311 noise complaint data over a period of time with social media, POIs, and road network data.</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Those sources have a correlation with urban noises, providing complementary information to pinpointing urban noises. </a:t>
            </a:r>
          </a:p>
          <a:p>
            <a:r>
              <a:rPr lang="en-US" sz="1200" b="0" i="0" u="none" strike="noStrike" kern="1200" baseline="0" dirty="0" smtClean="0">
                <a:solidFill>
                  <a:schemeClr val="tx1"/>
                </a:solidFill>
                <a:latin typeface="+mn-lt"/>
                <a:ea typeface="+mn-ea"/>
                <a:cs typeface="+mn-cs"/>
              </a:rPr>
              <a:t> </a:t>
            </a:r>
          </a:p>
          <a:p>
            <a:r>
              <a:rPr lang="en-US" sz="1200" b="0" i="0" u="none" strike="noStrike" kern="1200" baseline="0" dirty="0" smtClean="0">
                <a:solidFill>
                  <a:schemeClr val="tx1"/>
                </a:solidFill>
                <a:latin typeface="+mn-lt"/>
                <a:ea typeface="+mn-ea"/>
                <a:cs typeface="+mn-cs"/>
              </a:rPr>
              <a:t>For instance, a region with a denser road network is more likely to embrace heavier traffic noises. Likewise, a region with many bars is very likely to generate music noises in the evening. Additionally, a bar with more user check-ins would generate a louder noise. </a:t>
            </a:r>
            <a:endParaRPr lang="en-US" dirty="0"/>
          </a:p>
        </p:txBody>
      </p:sp>
      <p:sp>
        <p:nvSpPr>
          <p:cNvPr id="4" name="Slide Number Placeholder 3"/>
          <p:cNvSpPr>
            <a:spLocks noGrp="1"/>
          </p:cNvSpPr>
          <p:nvPr>
            <p:ph type="sldNum" sz="quarter" idx="10"/>
          </p:nvPr>
        </p:nvSpPr>
        <p:spPr/>
        <p:txBody>
          <a:bodyPr/>
          <a:lstStyle/>
          <a:p>
            <a:fld id="{FFB080AD-B33F-4254-9C37-8250C2DB56F8}" type="slidenum">
              <a:rPr lang="zh-CN" altLang="en-US" smtClean="0"/>
              <a:t>4</a:t>
            </a:fld>
            <a:endParaRPr lang="zh-CN" altLang="en-US"/>
          </a:p>
        </p:txBody>
      </p:sp>
    </p:spTree>
    <p:extLst>
      <p:ext uri="{BB962C8B-B14F-4D97-AF65-F5344CB8AC3E}">
        <p14:creationId xmlns:p14="http://schemas.microsoft.com/office/powerpoint/2010/main" val="1804350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partition a city into disconnected regions by major roads. Then, we can build a three dimension tensor based on the 311 data, where the first dimension…… We divide a day into 24 time slots, i.e. 1 hour per slot. Each entry of the tensor stands for the number of 311 complaints that have been made in a particular region, at a particular time slot and about a particular noise category.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Intuitively, the tensor is very sparse as we do not really have people complaining about noise in each time slot and each region and for each category. E.g., only less than 6 percent of entries are non-zero. If we can fill in the missing entries in the tensor, we can recover the noise situation of arbitrary region and at arbitrary time.  </a:t>
            </a:r>
          </a:p>
          <a:p>
            <a:endParaRPr lang="en-US" baseline="0" dirty="0" smtClean="0"/>
          </a:p>
          <a:p>
            <a:r>
              <a:rPr lang="en-US" baseline="0" dirty="0" smtClean="0"/>
              <a:t>A simple method, data sparse</a:t>
            </a:r>
          </a:p>
          <a:p>
            <a:endParaRPr lang="en-US" dirty="0"/>
          </a:p>
        </p:txBody>
      </p:sp>
      <p:sp>
        <p:nvSpPr>
          <p:cNvPr id="4" name="Slide Number Placeholder 3"/>
          <p:cNvSpPr>
            <a:spLocks noGrp="1"/>
          </p:cNvSpPr>
          <p:nvPr>
            <p:ph type="sldNum" sz="quarter" idx="10"/>
          </p:nvPr>
        </p:nvSpPr>
        <p:spPr/>
        <p:txBody>
          <a:bodyPr/>
          <a:lstStyle/>
          <a:p>
            <a:fld id="{FFB080AD-B33F-4254-9C37-8250C2DB56F8}" type="slidenum">
              <a:rPr lang="zh-CN" altLang="en-US" smtClean="0"/>
              <a:t>6</a:t>
            </a:fld>
            <a:endParaRPr lang="zh-CN" altLang="en-US"/>
          </a:p>
        </p:txBody>
      </p:sp>
    </p:spTree>
    <p:extLst>
      <p:ext uri="{BB962C8B-B14F-4D97-AF65-F5344CB8AC3E}">
        <p14:creationId xmlns:p14="http://schemas.microsoft.com/office/powerpoint/2010/main" val="3416974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Notes Placeholder 2"/>
              <p:cNvSpPr>
                <a:spLocks noGrp="1"/>
              </p:cNvSpPr>
              <p:nvPr>
                <p:ph type="body" idx="1"/>
              </p:nvPr>
            </p:nvSpPr>
            <p:spPr/>
            <p:txBody>
              <a:bodyPr/>
              <a:lstStyle/>
              <a:p>
                <a:r>
                  <a:rPr lang="en-US" dirty="0" smtClean="0"/>
                  <a:t>In our</a:t>
                </a:r>
                <a:r>
                  <a:rPr lang="en-US" baseline="0" dirty="0" smtClean="0"/>
                  <a:t> method, we model the historical 311 complaints with a tensor. </a:t>
                </a:r>
              </a:p>
              <a:p>
                <a:endParaRPr lang="en-US" baseline="0" dirty="0" smtClean="0"/>
              </a:p>
              <a:p>
                <a:endParaRPr lang="en-US" baseline="0" dirty="0" smtClean="0"/>
              </a:p>
              <a:p>
                <a:r>
                  <a:rPr lang="en-US" baseline="0" dirty="0" smtClean="0"/>
                  <a:t>A simple method for supplementing the tensor is to use a tensor decomposition, which approximates the tensor with the multiplication of three low rank matrices and a core tensor.  However, the tensor is over sparse.  So, we need to seek help from other data sources.</a:t>
                </a:r>
              </a:p>
              <a:p>
                <a:endParaRPr lang="en-US" baseline="0" dirty="0" smtClean="0"/>
              </a:p>
              <a:p>
                <a:r>
                  <a:rPr lang="en-US" baseline="0" dirty="0" smtClean="0"/>
                  <a:t>Particularly, we can build a matrix x based on POIs and road network data, where a row of the matrix stands for a region and a column denotes a feature, e.g., the number of intersections in the region and distribution of POIs across different categories. </a:t>
                </a:r>
                <a:r>
                  <a:rPr lang="en-US" sz="1200" b="0" i="0" u="none" strike="noStrike" kern="1200" baseline="0" dirty="0" smtClean="0">
                    <a:solidFill>
                      <a:schemeClr val="tx1"/>
                    </a:solidFill>
                    <a:latin typeface="+mn-lt"/>
                    <a:ea typeface="+mn-ea"/>
                    <a:cs typeface="+mn-cs"/>
                  </a:rPr>
                  <a:t>Matrix 𝑋 incorporates the similarity between two regions in terms of their geographic features. Intuitively, regions with similar geographic features could have a similar noise situation. </a:t>
                </a:r>
              </a:p>
              <a:p>
                <a:endParaRPr lang="en-US" baseline="0" dirty="0" smtClean="0"/>
              </a:p>
              <a:p>
                <a:r>
                  <a:rPr lang="en-US" baseline="0" dirty="0" smtClean="0"/>
                  <a:t>Likewise, we can build another matrix Y based on users check-in data from social networks, where.</a:t>
                </a:r>
              </a:p>
              <a:p>
                <a:r>
                  <a:rPr lang="en-US" sz="1200" b="0" i="0" u="none" strike="noStrike" kern="1200" baseline="0" dirty="0" smtClean="0">
                    <a:solidFill>
                      <a:schemeClr val="tx1"/>
                    </a:solidFill>
                    <a:latin typeface="+mn-lt"/>
                    <a:ea typeface="+mn-ea"/>
                    <a:cs typeface="+mn-cs"/>
                  </a:rPr>
                  <a:t>Matrix 𝑌 reveals the correlation between different time slots in terms of the distribution of check-ins over different regions. Two time slots sharing a similar user check-in pattern could have a similar noise situation. </a:t>
                </a:r>
              </a:p>
              <a:p>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sz="1200" i="1" kern="1200" smtClean="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𝐿</m:t>
                        </m:r>
                      </m:e>
                      <m:sub>
                        <m:r>
                          <a:rPr lang="en-US" sz="1200" i="1" kern="1200">
                            <a:solidFill>
                              <a:schemeClr val="tx1"/>
                            </a:solidFill>
                            <a:effectLst/>
                            <a:latin typeface="Cambria Math" panose="02040503050406030204" pitchFamily="18" charset="0"/>
                            <a:ea typeface="+mn-ea"/>
                            <a:cs typeface="+mn-cs"/>
                          </a:rPr>
                          <m:t>𝑍</m:t>
                        </m:r>
                      </m:sub>
                    </m:sSub>
                    <m:r>
                      <a:rPr lang="en-US" sz="1200" i="1" kern="1200">
                        <a:solidFill>
                          <a:schemeClr val="tx1"/>
                        </a:solidFill>
                        <a:effectLst/>
                        <a:latin typeface="Cambria Math" panose="02040503050406030204" pitchFamily="18" charset="0"/>
                        <a:ea typeface="+mn-ea"/>
                        <a:cs typeface="+mn-cs"/>
                      </a:rPr>
                      <m:t>=</m:t>
                    </m:r>
                    <m:r>
                      <a:rPr lang="en-US" sz="1200" i="1" kern="1200">
                        <a:solidFill>
                          <a:schemeClr val="tx1"/>
                        </a:solidFill>
                        <a:effectLst/>
                        <a:latin typeface="Cambria Math" panose="02040503050406030204" pitchFamily="18" charset="0"/>
                        <a:ea typeface="+mn-ea"/>
                        <a:cs typeface="+mn-cs"/>
                      </a:rPr>
                      <m:t>𝐷</m:t>
                    </m:r>
                    <m:r>
                      <a:rPr lang="en-US" sz="1200" i="1" kern="1200">
                        <a:solidFill>
                          <a:schemeClr val="tx1"/>
                        </a:solidFill>
                        <a:effectLst/>
                        <a:latin typeface="Cambria Math" panose="02040503050406030204" pitchFamily="18" charset="0"/>
                        <a:ea typeface="+mn-ea"/>
                        <a:cs typeface="+mn-cs"/>
                      </a:rPr>
                      <m:t>−</m:t>
                    </m:r>
                    <m:r>
                      <a:rPr lang="en-US" sz="1200" i="1" kern="1200">
                        <a:solidFill>
                          <a:schemeClr val="tx1"/>
                        </a:solidFill>
                        <a:effectLst/>
                        <a:latin typeface="Cambria Math" panose="02040503050406030204" pitchFamily="18" charset="0"/>
                        <a:ea typeface="+mn-ea"/>
                        <a:cs typeface="+mn-cs"/>
                      </a:rPr>
                      <m:t>𝑍</m:t>
                    </m:r>
                  </m:oMath>
                </a14:m>
                <a:r>
                  <a:rPr lang="en-US" sz="1200" kern="1200" dirty="0">
                    <a:solidFill>
                      <a:schemeClr val="tx1"/>
                    </a:solidFill>
                    <a:effectLst/>
                    <a:latin typeface="+mn-lt"/>
                    <a:ea typeface="+mn-ea"/>
                    <a:cs typeface="+mn-cs"/>
                  </a:rPr>
                  <a:t> is the </a:t>
                </a:r>
                <a:r>
                  <a:rPr lang="en-US" sz="1200" kern="1200" dirty="0" err="1">
                    <a:solidFill>
                      <a:schemeClr val="tx1"/>
                    </a:solidFill>
                    <a:effectLst/>
                    <a:latin typeface="+mn-lt"/>
                    <a:ea typeface="+mn-ea"/>
                    <a:cs typeface="+mn-cs"/>
                  </a:rPr>
                  <a:t>Laplacian</a:t>
                </a:r>
                <a:r>
                  <a:rPr lang="en-US" sz="1200" kern="1200" dirty="0">
                    <a:solidFill>
                      <a:schemeClr val="tx1"/>
                    </a:solidFill>
                    <a:effectLst/>
                    <a:latin typeface="+mn-lt"/>
                    <a:ea typeface="+mn-ea"/>
                    <a:cs typeface="+mn-cs"/>
                  </a:rPr>
                  <a:t> matrix of the category correlation graph. </a:t>
                </a:r>
                <a:r>
                  <a:rPr lang="en-US" sz="1200" kern="1200" dirty="0" smtClean="0">
                    <a:solidFill>
                      <a:schemeClr val="tx1"/>
                    </a:solidFill>
                    <a:effectLst/>
                    <a:latin typeface="+mn-lt"/>
                    <a:ea typeface="+mn-ea"/>
                    <a:cs typeface="+mn-cs"/>
                  </a:rPr>
                  <a:t>which guarantees two (e.g. the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𝑖</m:t>
                    </m:r>
                  </m:oMath>
                </a14:m>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 and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𝑗</m:t>
                    </m:r>
                  </m:oMath>
                </a14:m>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 noise categories with a higher similarity (i.e.,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𝑍</m:t>
                        </m:r>
                      </m:e>
                      <m:sub>
                        <m:r>
                          <a:rPr lang="en-US" sz="1200" i="1" kern="1200">
                            <a:solidFill>
                              <a:schemeClr val="tx1"/>
                            </a:solidFill>
                            <a:effectLst/>
                            <a:latin typeface="Cambria Math" panose="02040503050406030204" pitchFamily="18" charset="0"/>
                            <a:ea typeface="+mn-ea"/>
                            <a:cs typeface="+mn-cs"/>
                          </a:rPr>
                          <m:t>𝑖𝑗</m:t>
                        </m:r>
                      </m:sub>
                    </m:sSub>
                  </m:oMath>
                </a14:m>
                <a:r>
                  <a:rPr lang="en-US" sz="1200" kern="1200" dirty="0">
                    <a:solidFill>
                      <a:schemeClr val="tx1"/>
                    </a:solidFill>
                    <a:effectLst/>
                    <a:latin typeface="+mn-lt"/>
                    <a:ea typeface="+mn-ea"/>
                    <a:cs typeface="+mn-cs"/>
                  </a:rPr>
                  <a:t> is big) should also have a closer distance between the vectors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𝑐</m:t>
                        </m:r>
                      </m:e>
                      <m:sub>
                        <m:r>
                          <a:rPr lang="en-US" sz="1200" i="1" kern="1200">
                            <a:solidFill>
                              <a:schemeClr val="tx1"/>
                            </a:solidFill>
                            <a:effectLst/>
                            <a:latin typeface="Cambria Math" panose="02040503050406030204" pitchFamily="18" charset="0"/>
                            <a:ea typeface="+mn-ea"/>
                            <a:cs typeface="+mn-cs"/>
                          </a:rPr>
                          <m:t>𝑖</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𝑐</m:t>
                        </m:r>
                      </m:e>
                      <m:sub>
                        <m:r>
                          <a:rPr lang="en-US" sz="1200" i="1" kern="1200">
                            <a:solidFill>
                              <a:schemeClr val="tx1"/>
                            </a:solidFill>
                            <a:effectLst/>
                            <a:latin typeface="Cambria Math" panose="02040503050406030204" pitchFamily="18" charset="0"/>
                            <a:ea typeface="+mn-ea"/>
                            <a:cs typeface="+mn-cs"/>
                          </a:rPr>
                          <m:t>𝑗</m:t>
                        </m:r>
                      </m:sub>
                    </m:sSub>
                  </m:oMath>
                </a14:m>
                <a:r>
                  <a:rPr lang="en-US" sz="1200" kern="1200" dirty="0">
                    <a:solidFill>
                      <a:schemeClr val="tx1"/>
                    </a:solidFill>
                    <a:effectLst/>
                    <a:latin typeface="+mn-lt"/>
                    <a:ea typeface="+mn-ea"/>
                    <a:cs typeface="+mn-cs"/>
                  </a:rPr>
                  <a:t>) they correspond to in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𝐶</m:t>
                    </m:r>
                  </m:oMath>
                </a14:m>
                <a:r>
                  <a:rPr lang="en-US" sz="1200" kern="1200" dirty="0">
                    <a:solidFill>
                      <a:schemeClr val="tx1"/>
                    </a:solidFill>
                    <a:effectLst/>
                    <a:latin typeface="+mn-lt"/>
                    <a:ea typeface="+mn-ea"/>
                    <a:cs typeface="+mn-cs"/>
                  </a:rPr>
                  <a:t>.</a:t>
                </a:r>
              </a:p>
              <a:p>
                <a:endParaRPr lang="en-US" baseline="0" dirty="0" smtClean="0"/>
              </a:p>
            </p:txBody>
          </p:sp>
        </mc:Choice>
        <mc:Fallback>
          <p:sp>
            <p:nvSpPr>
              <p:cNvPr id="3" name="Notes Placeholder 2"/>
              <p:cNvSpPr>
                <a:spLocks noGrp="1"/>
              </p:cNvSpPr>
              <p:nvPr>
                <p:ph type="body" idx="1"/>
              </p:nvPr>
            </p:nvSpPr>
            <p:spPr/>
            <p:txBody>
              <a:bodyPr/>
              <a:lstStyle/>
              <a:p>
                <a:r>
                  <a:rPr lang="en-US" dirty="0" smtClean="0"/>
                  <a:t>In our</a:t>
                </a:r>
                <a:r>
                  <a:rPr lang="en-US" baseline="0" dirty="0" smtClean="0"/>
                  <a:t> method, we model the historical 311 complaints with a tensor. </a:t>
                </a:r>
              </a:p>
              <a:p>
                <a:endParaRPr lang="en-US" baseline="0" dirty="0" smtClean="0"/>
              </a:p>
              <a:p>
                <a:endParaRPr lang="en-US" baseline="0" dirty="0" smtClean="0"/>
              </a:p>
              <a:p>
                <a:r>
                  <a:rPr lang="en-US" baseline="0" dirty="0" smtClean="0"/>
                  <a:t>A simple method for supplementing the tensor is to use a tensor decomposition, which approximates the tensor with the multiplication of three low rank matrices and a core tensor.  However, the tensor is over sparse.  So, we need to seek help from other data sources.</a:t>
                </a:r>
              </a:p>
              <a:p>
                <a:endParaRPr lang="en-US" baseline="0" dirty="0" smtClean="0"/>
              </a:p>
              <a:p>
                <a:r>
                  <a:rPr lang="en-US" baseline="0" dirty="0" smtClean="0"/>
                  <a:t>Particularly, we can build a matrix x based on POIs and road network data, where a row of the matrix stands for a region and a column denotes a feature, e.g., the number of intersections in the region and distribution of POIs across different categories. </a:t>
                </a:r>
                <a:r>
                  <a:rPr lang="en-US" sz="1200" b="0" i="0" u="none" strike="noStrike" kern="1200" baseline="0" dirty="0" smtClean="0">
                    <a:solidFill>
                      <a:schemeClr val="tx1"/>
                    </a:solidFill>
                    <a:latin typeface="+mn-lt"/>
                    <a:ea typeface="+mn-ea"/>
                    <a:cs typeface="+mn-cs"/>
                  </a:rPr>
                  <a:t>Matrix 𝑋 incorporates the similarity between two regions in terms of their geographic features. Intuitively, regions with similar geographic features could have a similar noise situation. </a:t>
                </a:r>
              </a:p>
              <a:p>
                <a:endParaRPr lang="en-US" baseline="0" dirty="0" smtClean="0"/>
              </a:p>
              <a:p>
                <a:r>
                  <a:rPr lang="en-US" baseline="0" dirty="0" smtClean="0"/>
                  <a:t>Likewise, we can build another matrix Y based on users check-in data from social networks, where.</a:t>
                </a:r>
              </a:p>
              <a:p>
                <a:r>
                  <a:rPr lang="en-US" sz="1200" b="0" i="0" u="none" strike="noStrike" kern="1200" baseline="0" dirty="0" smtClean="0">
                    <a:solidFill>
                      <a:schemeClr val="tx1"/>
                    </a:solidFill>
                    <a:latin typeface="+mn-lt"/>
                    <a:ea typeface="+mn-ea"/>
                    <a:cs typeface="+mn-cs"/>
                  </a:rPr>
                  <a:t>Matrix 𝑌 reveals the correlation between different time slots in terms of the distribution of check-ins over different regions. Two time slots sharing a similar user check-in pattern could have a similar noise situation. </a:t>
                </a:r>
              </a:p>
              <a:p>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a:solidFill>
                      <a:schemeClr val="tx1"/>
                    </a:solidFill>
                    <a:effectLst/>
                    <a:latin typeface="Cambria Math" panose="02040503050406030204" pitchFamily="18" charset="0"/>
                    <a:ea typeface="+mn-ea"/>
                    <a:cs typeface="+mn-cs"/>
                  </a:rPr>
                  <a:t>𝐿</a:t>
                </a:r>
                <a:r>
                  <a:rPr lang="en-US" sz="1200" i="0" kern="1200" smtClean="0">
                    <a:solidFill>
                      <a:schemeClr val="tx1"/>
                    </a:solidFill>
                    <a:effectLst/>
                    <a:latin typeface="Cambria Math" panose="02040503050406030204" pitchFamily="18" charset="0"/>
                    <a:ea typeface="+mn-ea"/>
                    <a:cs typeface="+mn-cs"/>
                  </a:rPr>
                  <a:t>_</a:t>
                </a:r>
                <a:r>
                  <a:rPr lang="en-US" sz="1200" i="0" kern="1200">
                    <a:solidFill>
                      <a:schemeClr val="tx1"/>
                    </a:solidFill>
                    <a:effectLst/>
                    <a:latin typeface="Cambria Math" panose="02040503050406030204" pitchFamily="18" charset="0"/>
                    <a:ea typeface="+mn-ea"/>
                    <a:cs typeface="+mn-cs"/>
                  </a:rPr>
                  <a:t>𝑍=𝐷−𝑍</a:t>
                </a:r>
                <a:r>
                  <a:rPr lang="en-US" sz="1200" kern="1200" dirty="0">
                    <a:solidFill>
                      <a:schemeClr val="tx1"/>
                    </a:solidFill>
                    <a:effectLst/>
                    <a:latin typeface="+mn-lt"/>
                    <a:ea typeface="+mn-ea"/>
                    <a:cs typeface="+mn-cs"/>
                  </a:rPr>
                  <a:t> is the </a:t>
                </a:r>
                <a:r>
                  <a:rPr lang="en-US" sz="1200" kern="1200" dirty="0" err="1">
                    <a:solidFill>
                      <a:schemeClr val="tx1"/>
                    </a:solidFill>
                    <a:effectLst/>
                    <a:latin typeface="+mn-lt"/>
                    <a:ea typeface="+mn-ea"/>
                    <a:cs typeface="+mn-cs"/>
                  </a:rPr>
                  <a:t>Laplacian</a:t>
                </a:r>
                <a:r>
                  <a:rPr lang="en-US" sz="1200" kern="1200" dirty="0">
                    <a:solidFill>
                      <a:schemeClr val="tx1"/>
                    </a:solidFill>
                    <a:effectLst/>
                    <a:latin typeface="+mn-lt"/>
                    <a:ea typeface="+mn-ea"/>
                    <a:cs typeface="+mn-cs"/>
                  </a:rPr>
                  <a:t> matrix of the category correlation graph. </a:t>
                </a:r>
                <a:r>
                  <a:rPr lang="en-US" sz="1200" kern="1200" dirty="0" smtClean="0">
                    <a:solidFill>
                      <a:schemeClr val="tx1"/>
                    </a:solidFill>
                    <a:effectLst/>
                    <a:latin typeface="+mn-lt"/>
                    <a:ea typeface="+mn-ea"/>
                    <a:cs typeface="+mn-cs"/>
                  </a:rPr>
                  <a:t>which guarantees two (e.g. the </a:t>
                </a:r>
                <a:r>
                  <a:rPr lang="en-US" sz="1200" i="0" kern="1200">
                    <a:solidFill>
                      <a:schemeClr val="tx1"/>
                    </a:solidFill>
                    <a:effectLst/>
                    <a:latin typeface="Cambria Math" panose="02040503050406030204" pitchFamily="18" charset="0"/>
                    <a:ea typeface="+mn-ea"/>
                    <a:cs typeface="+mn-cs"/>
                  </a:rPr>
                  <a:t>𝑖</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𝑗</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 noise categories with a higher similarity (i.e., </a:t>
                </a:r>
                <a:r>
                  <a:rPr lang="en-US" sz="1200" i="0" kern="1200">
                    <a:solidFill>
                      <a:schemeClr val="tx1"/>
                    </a:solidFill>
                    <a:effectLst/>
                    <a:latin typeface="Cambria Math" panose="02040503050406030204" pitchFamily="18" charset="0"/>
                    <a:ea typeface="+mn-ea"/>
                    <a:cs typeface="+mn-cs"/>
                  </a:rPr>
                  <a:t>𝑍_𝑖𝑗</a:t>
                </a:r>
                <a:r>
                  <a:rPr lang="en-US" sz="1200" kern="1200" dirty="0">
                    <a:solidFill>
                      <a:schemeClr val="tx1"/>
                    </a:solidFill>
                    <a:effectLst/>
                    <a:latin typeface="+mn-lt"/>
                    <a:ea typeface="+mn-ea"/>
                    <a:cs typeface="+mn-cs"/>
                  </a:rPr>
                  <a:t> is big) should also have a closer distance between the vectors (</a:t>
                </a:r>
                <a:r>
                  <a:rPr lang="en-US" sz="1200" i="0" kern="1200">
                    <a:solidFill>
                      <a:schemeClr val="tx1"/>
                    </a:solidFill>
                    <a:effectLst/>
                    <a:latin typeface="Cambria Math" panose="02040503050406030204" pitchFamily="18" charset="0"/>
                    <a:ea typeface="+mn-ea"/>
                    <a:cs typeface="+mn-cs"/>
                  </a:rPr>
                  <a:t>𝑐_𝑖</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𝑐_𝑗</a:t>
                </a:r>
                <a:r>
                  <a:rPr lang="en-US" sz="1200" kern="1200" dirty="0">
                    <a:solidFill>
                      <a:schemeClr val="tx1"/>
                    </a:solidFill>
                    <a:effectLst/>
                    <a:latin typeface="+mn-lt"/>
                    <a:ea typeface="+mn-ea"/>
                    <a:cs typeface="+mn-cs"/>
                  </a:rPr>
                  <a:t>) they correspond to in </a:t>
                </a:r>
                <a:r>
                  <a:rPr lang="en-US" sz="1200" i="0" kern="1200">
                    <a:solidFill>
                      <a:schemeClr val="tx1"/>
                    </a:solidFill>
                    <a:effectLst/>
                    <a:latin typeface="Cambria Math" panose="02040503050406030204" pitchFamily="18" charset="0"/>
                    <a:ea typeface="+mn-ea"/>
                    <a:cs typeface="+mn-cs"/>
                  </a:rPr>
                  <a:t>𝐶</a:t>
                </a:r>
                <a:r>
                  <a:rPr lang="en-US" sz="1200" kern="1200" dirty="0">
                    <a:solidFill>
                      <a:schemeClr val="tx1"/>
                    </a:solidFill>
                    <a:effectLst/>
                    <a:latin typeface="+mn-lt"/>
                    <a:ea typeface="+mn-ea"/>
                    <a:cs typeface="+mn-cs"/>
                  </a:rPr>
                  <a:t>.</a:t>
                </a:r>
              </a:p>
              <a:p>
                <a:endParaRPr lang="en-US" baseline="0" dirty="0" smtClean="0"/>
              </a:p>
            </p:txBody>
          </p:sp>
        </mc:Fallback>
      </mc:AlternateContent>
      <p:sp>
        <p:nvSpPr>
          <p:cNvPr id="4" name="Slide Number Placeholder 3"/>
          <p:cNvSpPr>
            <a:spLocks noGrp="1"/>
          </p:cNvSpPr>
          <p:nvPr>
            <p:ph type="sldNum" sz="quarter" idx="10"/>
          </p:nvPr>
        </p:nvSpPr>
        <p:spPr/>
        <p:txBody>
          <a:bodyPr/>
          <a:lstStyle/>
          <a:p>
            <a:fld id="{FFB080AD-B33F-4254-9C37-8250C2DB56F8}" type="slidenum">
              <a:rPr lang="zh-CN" altLang="en-US" smtClean="0"/>
              <a:t>7</a:t>
            </a:fld>
            <a:endParaRPr lang="zh-CN" altLang="en-US"/>
          </a:p>
        </p:txBody>
      </p:sp>
    </p:spTree>
    <p:extLst>
      <p:ext uri="{BB962C8B-B14F-4D97-AF65-F5344CB8AC3E}">
        <p14:creationId xmlns:p14="http://schemas.microsoft.com/office/powerpoint/2010/main" val="1050552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our model,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𝒜</m:t>
                    </m:r>
                  </m:oMath>
                </a14:m>
                <a:r>
                  <a:rPr lang="en-US" sz="1200" kern="1200" dirty="0">
                    <a:solidFill>
                      <a:schemeClr val="tx1"/>
                    </a:solidFill>
                    <a:effectLst/>
                    <a:latin typeface="+mn-lt"/>
                    <a:ea typeface="+mn-ea"/>
                    <a:cs typeface="+mn-cs"/>
                  </a:rPr>
                  <a:t> and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𝑋</m:t>
                    </m:r>
                  </m:oMath>
                </a14:m>
                <a:r>
                  <a:rPr lang="en-US" sz="1200" kern="1200" dirty="0">
                    <a:solidFill>
                      <a:schemeClr val="tx1"/>
                    </a:solidFill>
                    <a:effectLst/>
                    <a:latin typeface="+mn-lt"/>
                    <a:ea typeface="+mn-ea"/>
                    <a:cs typeface="+mn-cs"/>
                  </a:rPr>
                  <a:t> share matrix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𝑅</m:t>
                    </m:r>
                  </m:oMath>
                </a14:m>
                <a:r>
                  <a:rPr lang="en-US" sz="1200" kern="1200" dirty="0">
                    <a:solidFill>
                      <a:schemeClr val="tx1"/>
                    </a:solidFill>
                    <a:effectLst/>
                    <a:latin typeface="+mn-lt"/>
                    <a:ea typeface="+mn-ea"/>
                    <a:cs typeface="+mn-cs"/>
                  </a:rPr>
                  <a:t>;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𝒜</m:t>
                    </m:r>
                  </m:oMath>
                </a14:m>
                <a:r>
                  <a:rPr lang="en-US" sz="1200" kern="1200" dirty="0">
                    <a:solidFill>
                      <a:schemeClr val="tx1"/>
                    </a:solidFill>
                    <a:effectLst/>
                    <a:latin typeface="+mn-lt"/>
                    <a:ea typeface="+mn-ea"/>
                    <a:cs typeface="+mn-cs"/>
                  </a:rPr>
                  <a:t> and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𝑌</m:t>
                    </m:r>
                  </m:oMath>
                </a14:m>
                <a:r>
                  <a:rPr lang="en-US" sz="1200" kern="1200" dirty="0">
                    <a:solidFill>
                      <a:schemeClr val="tx1"/>
                    </a:solidFill>
                    <a:effectLst/>
                    <a:latin typeface="+mn-lt"/>
                    <a:ea typeface="+mn-ea"/>
                    <a:cs typeface="+mn-cs"/>
                  </a:rPr>
                  <a:t> share matrix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𝑅</m:t>
                    </m:r>
                  </m:oMath>
                </a14:m>
                <a:r>
                  <a:rPr lang="en-US" sz="1200" kern="1200" dirty="0">
                    <a:solidFill>
                      <a:schemeClr val="tx1"/>
                    </a:solidFill>
                    <a:effectLst/>
                    <a:latin typeface="+mn-lt"/>
                    <a:ea typeface="+mn-ea"/>
                    <a:cs typeface="+mn-cs"/>
                  </a:rPr>
                  <a:t> and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𝐿</m:t>
                        </m:r>
                      </m:e>
                      <m:sub>
                        <m:r>
                          <a:rPr lang="en-US" sz="1200" i="1" kern="1200">
                            <a:solidFill>
                              <a:schemeClr val="tx1"/>
                            </a:solidFill>
                            <a:effectLst/>
                            <a:latin typeface="Cambria Math" panose="02040503050406030204" pitchFamily="18" charset="0"/>
                            <a:ea typeface="+mn-ea"/>
                            <a:cs typeface="+mn-cs"/>
                          </a:rPr>
                          <m:t>𝑍</m:t>
                        </m:r>
                      </m:sub>
                    </m:sSub>
                  </m:oMath>
                </a14:m>
                <a:r>
                  <a:rPr lang="en-US" sz="1200" kern="1200" dirty="0">
                    <a:solidFill>
                      <a:schemeClr val="tx1"/>
                    </a:solidFill>
                    <a:effectLst/>
                    <a:latin typeface="+mn-lt"/>
                    <a:ea typeface="+mn-ea"/>
                    <a:cs typeface="+mn-cs"/>
                  </a:rPr>
                  <a:t> influences factor matrix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𝐶</m:t>
                    </m:r>
                  </m:oMath>
                </a14:m>
                <a:r>
                  <a:rPr lang="en-US" sz="1200" kern="1200" dirty="0">
                    <a:solidFill>
                      <a:schemeClr val="tx1"/>
                    </a:solidFill>
                    <a:effectLst/>
                    <a:latin typeface="+mn-lt"/>
                    <a:ea typeface="+mn-ea"/>
                    <a:cs typeface="+mn-cs"/>
                  </a:rPr>
                  <a:t>. The dense representation of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𝑋</m:t>
                    </m:r>
                  </m:oMath>
                </a14:m>
                <a:r>
                  <a:rPr lang="en-US" sz="1200" kern="1200" dirty="0">
                    <a:solidFill>
                      <a:schemeClr val="tx1"/>
                    </a:solidFill>
                    <a:effectLst/>
                    <a:latin typeface="+mn-lt"/>
                    <a:ea typeface="+mn-ea"/>
                    <a:cs typeface="+mn-cs"/>
                  </a:rPr>
                  <a:t>,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𝑌</m:t>
                    </m:r>
                  </m:oMath>
                </a14:m>
                <a:r>
                  <a:rPr lang="en-US" sz="1200" kern="1200" dirty="0">
                    <a:solidFill>
                      <a:schemeClr val="tx1"/>
                    </a:solidFill>
                    <a:effectLst/>
                    <a:latin typeface="+mn-lt"/>
                    <a:ea typeface="+mn-ea"/>
                    <a:cs typeface="+mn-cs"/>
                  </a:rPr>
                  <a:t> and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𝑍</m:t>
                    </m:r>
                  </m:oMath>
                </a14:m>
                <a:r>
                  <a:rPr lang="en-US" sz="1200" kern="1200" dirty="0">
                    <a:solidFill>
                      <a:schemeClr val="tx1"/>
                    </a:solidFill>
                    <a:effectLst/>
                    <a:latin typeface="+mn-lt"/>
                    <a:ea typeface="+mn-ea"/>
                    <a:cs typeface="+mn-cs"/>
                  </a:rPr>
                  <a:t> contributes to the generation of a relatively accurate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𝑅</m:t>
                    </m:r>
                  </m:oMath>
                </a14:m>
                <a:r>
                  <a:rPr lang="en-US" sz="1200" kern="1200" dirty="0">
                    <a:solidFill>
                      <a:schemeClr val="tx1"/>
                    </a:solidFill>
                    <a:effectLst/>
                    <a:latin typeface="+mn-lt"/>
                    <a:ea typeface="+mn-ea"/>
                    <a:cs typeface="+mn-cs"/>
                  </a:rPr>
                  <a:t>,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𝐶</m:t>
                    </m:r>
                  </m:oMath>
                </a14:m>
                <a:r>
                  <a:rPr lang="en-US" sz="1200" kern="1200" dirty="0">
                    <a:solidFill>
                      <a:schemeClr val="tx1"/>
                    </a:solidFill>
                    <a:effectLst/>
                    <a:latin typeface="+mn-lt"/>
                    <a:ea typeface="+mn-ea"/>
                    <a:cs typeface="+mn-cs"/>
                  </a:rPr>
                  <a:t>, and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which reduce the decomposition error of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𝒜</m:t>
                    </m:r>
                  </m:oMath>
                </a14:m>
                <a:r>
                  <a:rPr lang="en-US" sz="1200" kern="1200" dirty="0">
                    <a:solidFill>
                      <a:schemeClr val="tx1"/>
                    </a:solidFill>
                    <a:effectLst/>
                    <a:latin typeface="+mn-lt"/>
                    <a:ea typeface="+mn-ea"/>
                    <a:cs typeface="+mn-cs"/>
                  </a:rPr>
                  <a:t> in turn</a:t>
                </a: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a:t>
                </a:r>
                <a:r>
                  <a:rPr lang="en-US" sz="1200" kern="1200" dirty="0">
                    <a:solidFill>
                      <a:schemeClr val="tx1"/>
                    </a:solidFill>
                    <a:effectLst/>
                    <a:latin typeface="+mn-lt"/>
                    <a:ea typeface="+mn-ea"/>
                    <a:cs typeface="+mn-cs"/>
                  </a:rPr>
                  <a:t>other words, the knowledge from geographical features, human mobility features, and the correlation between noise categories is propagated into tensor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𝒜</m:t>
                    </m:r>
                  </m:oMath>
                </a14:m>
                <a:r>
                  <a:rPr lang="en-US" sz="1200" kern="1200" dirty="0">
                    <a:solidFill>
                      <a:schemeClr val="tx1"/>
                    </a:solidFill>
                    <a:effectLst/>
                    <a:latin typeface="+mn-lt"/>
                    <a:ea typeface="+mn-ea"/>
                    <a:cs typeface="+mn-cs"/>
                  </a:rPr>
                  <a:t>. </a:t>
                </a:r>
              </a:p>
              <a:p>
                <a:endParaRPr lang="en-US" dirty="0"/>
              </a:p>
            </p:txBody>
          </p:sp>
        </mc:Choice>
        <mc:Fallback>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our model, </a:t>
                </a:r>
                <a:r>
                  <a:rPr lang="en-US" sz="1200" i="0" kern="1200">
                    <a:solidFill>
                      <a:schemeClr val="tx1"/>
                    </a:solidFill>
                    <a:effectLst/>
                    <a:latin typeface="Cambria Math" panose="02040503050406030204" pitchFamily="18" charset="0"/>
                    <a:ea typeface="+mn-ea"/>
                    <a:cs typeface="+mn-cs"/>
                  </a:rPr>
                  <a:t>𝒜</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𝑋</a:t>
                </a:r>
                <a:r>
                  <a:rPr lang="en-US" sz="1200" kern="1200" dirty="0">
                    <a:solidFill>
                      <a:schemeClr val="tx1"/>
                    </a:solidFill>
                    <a:effectLst/>
                    <a:latin typeface="+mn-lt"/>
                    <a:ea typeface="+mn-ea"/>
                    <a:cs typeface="+mn-cs"/>
                  </a:rPr>
                  <a:t> share matrix </a:t>
                </a:r>
                <a:r>
                  <a:rPr lang="en-US" sz="1200" i="0" kern="1200">
                    <a:solidFill>
                      <a:schemeClr val="tx1"/>
                    </a:solidFill>
                    <a:effectLst/>
                    <a:latin typeface="Cambria Math" panose="02040503050406030204" pitchFamily="18" charset="0"/>
                    <a:ea typeface="+mn-ea"/>
                    <a:cs typeface="+mn-cs"/>
                  </a:rPr>
                  <a:t>𝑅</a:t>
                </a:r>
                <a:r>
                  <a:rPr lang="en-US" sz="1200" kern="1200" dirty="0">
                    <a:solidFill>
                      <a:schemeClr val="tx1"/>
                    </a:solidFill>
                    <a:effectLst/>
                    <a:latin typeface="+mn-lt"/>
                    <a:ea typeface="+mn-ea"/>
                    <a:cs typeface="+mn-cs"/>
                  </a:rPr>
                  <a:t>; </a:t>
                </a:r>
                <a:r>
                  <a:rPr lang="en-US" sz="1200" i="0" kern="1200">
                    <a:solidFill>
                      <a:schemeClr val="tx1"/>
                    </a:solidFill>
                    <a:effectLst/>
                    <a:latin typeface="Cambria Math" panose="02040503050406030204" pitchFamily="18" charset="0"/>
                    <a:ea typeface="+mn-ea"/>
                    <a:cs typeface="+mn-cs"/>
                  </a:rPr>
                  <a:t>𝒜</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𝑌</a:t>
                </a:r>
                <a:r>
                  <a:rPr lang="en-US" sz="1200" kern="1200" dirty="0">
                    <a:solidFill>
                      <a:schemeClr val="tx1"/>
                    </a:solidFill>
                    <a:effectLst/>
                    <a:latin typeface="+mn-lt"/>
                    <a:ea typeface="+mn-ea"/>
                    <a:cs typeface="+mn-cs"/>
                  </a:rPr>
                  <a:t> share matrix </a:t>
                </a:r>
                <a:r>
                  <a:rPr lang="en-US" sz="1200" i="0" kern="1200">
                    <a:solidFill>
                      <a:schemeClr val="tx1"/>
                    </a:solidFill>
                    <a:effectLst/>
                    <a:latin typeface="Cambria Math" panose="02040503050406030204" pitchFamily="18" charset="0"/>
                    <a:ea typeface="+mn-ea"/>
                    <a:cs typeface="+mn-cs"/>
                  </a:rPr>
                  <a:t>𝑅</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t>
                </a:r>
                <a:r>
                  <a:rPr lang="en-US" sz="1200" i="0" kern="1200">
                    <a:solidFill>
                      <a:schemeClr val="tx1"/>
                    </a:solidFill>
                    <a:effectLst/>
                    <a:latin typeface="Cambria Math" panose="02040503050406030204" pitchFamily="18" charset="0"/>
                    <a:ea typeface="+mn-ea"/>
                    <a:cs typeface="+mn-cs"/>
                  </a:rPr>
                  <a:t>𝐿_𝑍</a:t>
                </a:r>
                <a:r>
                  <a:rPr lang="en-US" sz="1200" kern="1200" dirty="0">
                    <a:solidFill>
                      <a:schemeClr val="tx1"/>
                    </a:solidFill>
                    <a:effectLst/>
                    <a:latin typeface="+mn-lt"/>
                    <a:ea typeface="+mn-ea"/>
                    <a:cs typeface="+mn-cs"/>
                  </a:rPr>
                  <a:t> influences factor matrix </a:t>
                </a:r>
                <a:r>
                  <a:rPr lang="en-US" sz="1200" i="0" kern="1200">
                    <a:solidFill>
                      <a:schemeClr val="tx1"/>
                    </a:solidFill>
                    <a:effectLst/>
                    <a:latin typeface="Cambria Math" panose="02040503050406030204" pitchFamily="18" charset="0"/>
                    <a:ea typeface="+mn-ea"/>
                    <a:cs typeface="+mn-cs"/>
                  </a:rPr>
                  <a:t>𝐶</a:t>
                </a:r>
                <a:r>
                  <a:rPr lang="en-US" sz="1200" kern="1200" dirty="0">
                    <a:solidFill>
                      <a:schemeClr val="tx1"/>
                    </a:solidFill>
                    <a:effectLst/>
                    <a:latin typeface="+mn-lt"/>
                    <a:ea typeface="+mn-ea"/>
                    <a:cs typeface="+mn-cs"/>
                  </a:rPr>
                  <a:t>. The dense representation of </a:t>
                </a:r>
                <a:r>
                  <a:rPr lang="en-US" sz="1200" i="0" kern="1200">
                    <a:solidFill>
                      <a:schemeClr val="tx1"/>
                    </a:solidFill>
                    <a:effectLst/>
                    <a:latin typeface="Cambria Math" panose="02040503050406030204" pitchFamily="18" charset="0"/>
                    <a:ea typeface="+mn-ea"/>
                    <a:cs typeface="+mn-cs"/>
                  </a:rPr>
                  <a:t>𝑋</a:t>
                </a:r>
                <a:r>
                  <a:rPr lang="en-US" sz="1200" kern="1200" dirty="0">
                    <a:solidFill>
                      <a:schemeClr val="tx1"/>
                    </a:solidFill>
                    <a:effectLst/>
                    <a:latin typeface="+mn-lt"/>
                    <a:ea typeface="+mn-ea"/>
                    <a:cs typeface="+mn-cs"/>
                  </a:rPr>
                  <a:t>, </a:t>
                </a:r>
                <a:r>
                  <a:rPr lang="en-US" sz="1200" i="0" kern="1200">
                    <a:solidFill>
                      <a:schemeClr val="tx1"/>
                    </a:solidFill>
                    <a:effectLst/>
                    <a:latin typeface="Cambria Math" panose="02040503050406030204" pitchFamily="18" charset="0"/>
                    <a:ea typeface="+mn-ea"/>
                    <a:cs typeface="+mn-cs"/>
                  </a:rPr>
                  <a:t>𝑌</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𝑍</a:t>
                </a:r>
                <a:r>
                  <a:rPr lang="en-US" sz="1200" kern="1200" dirty="0">
                    <a:solidFill>
                      <a:schemeClr val="tx1"/>
                    </a:solidFill>
                    <a:effectLst/>
                    <a:latin typeface="+mn-lt"/>
                    <a:ea typeface="+mn-ea"/>
                    <a:cs typeface="+mn-cs"/>
                  </a:rPr>
                  <a:t> contributes to the generation of a relatively accurate </a:t>
                </a:r>
                <a:r>
                  <a:rPr lang="en-US" sz="1200" i="0" kern="1200">
                    <a:solidFill>
                      <a:schemeClr val="tx1"/>
                    </a:solidFill>
                    <a:effectLst/>
                    <a:latin typeface="Cambria Math" panose="02040503050406030204" pitchFamily="18" charset="0"/>
                    <a:ea typeface="+mn-ea"/>
                    <a:cs typeface="+mn-cs"/>
                  </a:rPr>
                  <a:t>𝑅</a:t>
                </a:r>
                <a:r>
                  <a:rPr lang="en-US" sz="1200" kern="1200" dirty="0">
                    <a:solidFill>
                      <a:schemeClr val="tx1"/>
                    </a:solidFill>
                    <a:effectLst/>
                    <a:latin typeface="+mn-lt"/>
                    <a:ea typeface="+mn-ea"/>
                    <a:cs typeface="+mn-cs"/>
                  </a:rPr>
                  <a:t>, </a:t>
                </a:r>
                <a:r>
                  <a:rPr lang="en-US" sz="1200" i="0" kern="1200">
                    <a:solidFill>
                      <a:schemeClr val="tx1"/>
                    </a:solidFill>
                    <a:effectLst/>
                    <a:latin typeface="Cambria Math" panose="02040503050406030204" pitchFamily="18" charset="0"/>
                    <a:ea typeface="+mn-ea"/>
                    <a:cs typeface="+mn-cs"/>
                  </a:rPr>
                  <a:t>𝐶</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which reduce the decomposition error of </a:t>
                </a:r>
                <a:r>
                  <a:rPr lang="en-US" sz="1200" i="0" kern="1200">
                    <a:solidFill>
                      <a:schemeClr val="tx1"/>
                    </a:solidFill>
                    <a:effectLst/>
                    <a:latin typeface="Cambria Math" panose="02040503050406030204" pitchFamily="18" charset="0"/>
                    <a:ea typeface="+mn-ea"/>
                    <a:cs typeface="+mn-cs"/>
                  </a:rPr>
                  <a:t>𝒜</a:t>
                </a:r>
                <a:r>
                  <a:rPr lang="en-US" sz="1200" kern="1200" dirty="0">
                    <a:solidFill>
                      <a:schemeClr val="tx1"/>
                    </a:solidFill>
                    <a:effectLst/>
                    <a:latin typeface="+mn-lt"/>
                    <a:ea typeface="+mn-ea"/>
                    <a:cs typeface="+mn-cs"/>
                  </a:rPr>
                  <a:t> in turn</a:t>
                </a: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a:t>
                </a:r>
                <a:r>
                  <a:rPr lang="en-US" sz="1200" kern="1200" dirty="0">
                    <a:solidFill>
                      <a:schemeClr val="tx1"/>
                    </a:solidFill>
                    <a:effectLst/>
                    <a:latin typeface="+mn-lt"/>
                    <a:ea typeface="+mn-ea"/>
                    <a:cs typeface="+mn-cs"/>
                  </a:rPr>
                  <a:t>other words, the knowledge from geographical features, human mobility features, and the correlation between noise categories is propagated into tensor </a:t>
                </a:r>
                <a:r>
                  <a:rPr lang="en-US" sz="1200" i="0" kern="1200">
                    <a:solidFill>
                      <a:schemeClr val="tx1"/>
                    </a:solidFill>
                    <a:effectLst/>
                    <a:latin typeface="Cambria Math" panose="02040503050406030204" pitchFamily="18" charset="0"/>
                    <a:ea typeface="+mn-ea"/>
                    <a:cs typeface="+mn-cs"/>
                  </a:rPr>
                  <a:t>𝒜</a:t>
                </a:r>
                <a:r>
                  <a:rPr lang="en-US" sz="1200" kern="1200" dirty="0">
                    <a:solidFill>
                      <a:schemeClr val="tx1"/>
                    </a:solidFill>
                    <a:effectLst/>
                    <a:latin typeface="+mn-lt"/>
                    <a:ea typeface="+mn-ea"/>
                    <a:cs typeface="+mn-cs"/>
                  </a:rPr>
                  <a:t>. </a:t>
                </a:r>
              </a:p>
              <a:p>
                <a:endParaRPr lang="en-US" dirty="0"/>
              </a:p>
            </p:txBody>
          </p:sp>
        </mc:Fallback>
      </mc:AlternateContent>
      <p:sp>
        <p:nvSpPr>
          <p:cNvPr id="4" name="Slide Number Placeholder 3"/>
          <p:cNvSpPr>
            <a:spLocks noGrp="1"/>
          </p:cNvSpPr>
          <p:nvPr>
            <p:ph type="sldNum" sz="quarter" idx="10"/>
          </p:nvPr>
        </p:nvSpPr>
        <p:spPr/>
        <p:txBody>
          <a:bodyPr/>
          <a:lstStyle/>
          <a:p>
            <a:fld id="{FFB080AD-B33F-4254-9C37-8250C2DB56F8}" type="slidenum">
              <a:rPr lang="zh-CN" altLang="en-US" smtClean="0"/>
              <a:t>8</a:t>
            </a:fld>
            <a:endParaRPr lang="zh-CN" altLang="en-US"/>
          </a:p>
        </p:txBody>
      </p:sp>
    </p:spTree>
    <p:extLst>
      <p:ext uri="{BB962C8B-B14F-4D97-AF65-F5344CB8AC3E}">
        <p14:creationId xmlns:p14="http://schemas.microsoft.com/office/powerpoint/2010/main" val="886311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B080AD-B33F-4254-9C37-8250C2DB56F8}" type="slidenum">
              <a:rPr lang="zh-CN" altLang="en-US" smtClean="0"/>
              <a:t>10</a:t>
            </a:fld>
            <a:endParaRPr lang="zh-CN" altLang="en-US"/>
          </a:p>
        </p:txBody>
      </p:sp>
    </p:spTree>
    <p:extLst>
      <p:ext uri="{BB962C8B-B14F-4D97-AF65-F5344CB8AC3E}">
        <p14:creationId xmlns:p14="http://schemas.microsoft.com/office/powerpoint/2010/main" val="2848561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B080AD-B33F-4254-9C37-8250C2DB56F8}" type="slidenum">
              <a:rPr lang="zh-CN" altLang="en-US" smtClean="0"/>
              <a:t>15</a:t>
            </a:fld>
            <a:endParaRPr lang="zh-CN" altLang="en-US"/>
          </a:p>
        </p:txBody>
      </p:sp>
    </p:spTree>
    <p:extLst>
      <p:ext uri="{BB962C8B-B14F-4D97-AF65-F5344CB8AC3E}">
        <p14:creationId xmlns:p14="http://schemas.microsoft.com/office/powerpoint/2010/main" val="2553780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9/15/2014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9/15/2014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6.wmf"/><Relationship Id="rId4" Type="http://schemas.openxmlformats.org/officeDocument/2006/relationships/image" Target="../media/image35.wmf"/></Relationships>
</file>

<file path=ppt/slides/_rels/slide1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22.emf"/><Relationship Id="rId1" Type="http://schemas.openxmlformats.org/officeDocument/2006/relationships/slideLayout" Target="../slideLayouts/slideLayout2.xml"/><Relationship Id="rId5" Type="http://schemas.openxmlformats.org/officeDocument/2006/relationships/image" Target="../media/image40.emf"/><Relationship Id="rId4" Type="http://schemas.openxmlformats.org/officeDocument/2006/relationships/image" Target="../media/image39.emf"/></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hyperlink" Target="http://research.microsoft.com/apps/pubs/?id=217236" TargetMode="External"/><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1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research.microsoft.com/en-us/people/yuzheng/" TargetMode="External"/><Relationship Id="rId2" Type="http://schemas.openxmlformats.org/officeDocument/2006/relationships/hyperlink" Target="mailto:yuzheng@microsoft.com" TargetMode="Externa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WMF"/><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WMF"/><Relationship Id="rId5" Type="http://schemas.openxmlformats.org/officeDocument/2006/relationships/image" Target="../media/image4.WMF"/><Relationship Id="rId4" Type="http://schemas.openxmlformats.org/officeDocument/2006/relationships/hyperlink" Target="http://research.microsoft.com/apps/pubs/?id=217236"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research.microsoft.com/apps/pubs/?id=217236"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hyperlink" Target="http://research.microsoft.com/apps/pubs/?id=217236" TargetMode="External"/><Relationship Id="rId5" Type="http://schemas.openxmlformats.org/officeDocument/2006/relationships/image" Target="../media/image12.png"/><Relationship Id="rId4" Type="http://schemas.openxmlformats.org/officeDocument/2006/relationships/hyperlink" Target="http://citynoise.azurewebsites.net/"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notesSlide" Target="../notesSlides/notesSlide5.xml"/><Relationship Id="rId7" Type="http://schemas.openxmlformats.org/officeDocument/2006/relationships/package" Target="../embeddings/Microsoft_Visio_Drawing1.vsdx"/><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6.emf"/><Relationship Id="rId5" Type="http://schemas.openxmlformats.org/officeDocument/2006/relationships/image" Target="../media/image15.png"/><Relationship Id="rId4" Type="http://schemas.openxmlformats.org/officeDocument/2006/relationships/image" Target="../media/image14.emf"/><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8.png"/><Relationship Id="rId7" Type="http://schemas.openxmlformats.org/officeDocument/2006/relationships/image" Target="../media/image21.emf"/><Relationship Id="rId12"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25.emf"/><Relationship Id="rId5" Type="http://schemas.openxmlformats.org/officeDocument/2006/relationships/image" Target="../media/image20.emf"/><Relationship Id="rId10" Type="http://schemas.openxmlformats.org/officeDocument/2006/relationships/image" Target="../media/image24.emf"/><Relationship Id="rId4" Type="http://schemas.openxmlformats.org/officeDocument/2006/relationships/image" Target="../media/image19.emf"/><Relationship Id="rId9" Type="http://schemas.openxmlformats.org/officeDocument/2006/relationships/image" Target="../media/image23.emf"/></Relationships>
</file>

<file path=ppt/slides/_rels/slide8.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image" Target="../media/image29.png"/><Relationship Id="rId3" Type="http://schemas.openxmlformats.org/officeDocument/2006/relationships/image" Target="../media/image19.emf"/><Relationship Id="rId7" Type="http://schemas.openxmlformats.org/officeDocument/2006/relationships/image" Target="../media/image26.png"/><Relationship Id="rId12"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emf"/><Relationship Id="rId11" Type="http://schemas.openxmlformats.org/officeDocument/2006/relationships/image" Target="../media/image24.emf"/><Relationship Id="rId5" Type="http://schemas.openxmlformats.org/officeDocument/2006/relationships/image" Target="../media/image21.emf"/><Relationship Id="rId15" Type="http://schemas.openxmlformats.org/officeDocument/2006/relationships/image" Target="../media/image31.png"/><Relationship Id="rId10" Type="http://schemas.openxmlformats.org/officeDocument/2006/relationships/image" Target="../media/image27.png"/><Relationship Id="rId4" Type="http://schemas.openxmlformats.org/officeDocument/2006/relationships/image" Target="../media/image20.emf"/><Relationship Id="rId9" Type="http://schemas.openxmlformats.org/officeDocument/2006/relationships/image" Target="../media/image14.emf"/><Relationship Id="rId1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457200"/>
            <a:ext cx="8305800" cy="1470025"/>
          </a:xfrm>
        </p:spPr>
        <p:txBody>
          <a:bodyPr>
            <a:noAutofit/>
          </a:bodyPr>
          <a:lstStyle/>
          <a:p>
            <a:pPr algn="l"/>
            <a:r>
              <a:rPr lang="en-US" altLang="zh-CN" b="1" dirty="0" smtClean="0"/>
              <a:t>Diagnosing New York City’s Noises with Ubiquitous Data</a:t>
            </a:r>
            <a:endParaRPr lang="zh-CN" altLang="en-US" sz="3200" b="1" dirty="0">
              <a:solidFill>
                <a:srgbClr val="0070C0"/>
              </a:solidFill>
              <a:latin typeface="+mn-lt"/>
              <a:ea typeface="+mn-ea"/>
              <a:cs typeface="+mn-cs"/>
            </a:endParaRPr>
          </a:p>
        </p:txBody>
      </p:sp>
      <p:pic>
        <p:nvPicPr>
          <p:cNvPr id="7" name="Picture 6"/>
          <p:cNvPicPr>
            <a:picLocks noChangeAspect="1"/>
          </p:cNvPicPr>
          <p:nvPr/>
        </p:nvPicPr>
        <p:blipFill>
          <a:blip r:embed="rId3"/>
          <a:stretch>
            <a:fillRect/>
          </a:stretch>
        </p:blipFill>
        <p:spPr>
          <a:xfrm>
            <a:off x="-28576" y="4267200"/>
            <a:ext cx="9172575" cy="2590800"/>
          </a:xfrm>
          <a:prstGeom prst="rect">
            <a:avLst/>
          </a:prstGeom>
          <a:noFill/>
          <a:ln w="28575">
            <a:noFill/>
          </a:ln>
        </p:spPr>
      </p:pic>
      <p:sp>
        <p:nvSpPr>
          <p:cNvPr id="6" name="Subtitle 3"/>
          <p:cNvSpPr>
            <a:spLocks noGrp="1"/>
          </p:cNvSpPr>
          <p:nvPr>
            <p:ph type="subTitle" idx="1"/>
          </p:nvPr>
        </p:nvSpPr>
        <p:spPr>
          <a:xfrm>
            <a:off x="609600" y="2362200"/>
            <a:ext cx="7391400" cy="1295400"/>
          </a:xfrm>
        </p:spPr>
        <p:txBody>
          <a:bodyPr>
            <a:normAutofit fontScale="92500" lnSpcReduction="10000"/>
          </a:bodyPr>
          <a:lstStyle/>
          <a:p>
            <a:pPr algn="l"/>
            <a:r>
              <a:rPr lang="en-US" altLang="zh-CN" sz="2800" dirty="0">
                <a:solidFill>
                  <a:schemeClr val="tx1">
                    <a:lumMod val="75000"/>
                    <a:lumOff val="25000"/>
                  </a:schemeClr>
                </a:solidFill>
              </a:rPr>
              <a:t>Dr. Yu </a:t>
            </a:r>
            <a:r>
              <a:rPr lang="en-US" altLang="zh-CN" sz="2800" dirty="0" smtClean="0">
                <a:solidFill>
                  <a:schemeClr val="tx1">
                    <a:lumMod val="75000"/>
                    <a:lumOff val="25000"/>
                  </a:schemeClr>
                </a:solidFill>
              </a:rPr>
              <a:t>Zheng      </a:t>
            </a:r>
            <a:r>
              <a:rPr lang="en-US" altLang="zh-CN" sz="2200" dirty="0" smtClean="0">
                <a:solidFill>
                  <a:schemeClr val="tx1">
                    <a:lumMod val="75000"/>
                    <a:lumOff val="25000"/>
                  </a:schemeClr>
                </a:solidFill>
              </a:rPr>
              <a:t>yuzheng@microsoft.com</a:t>
            </a:r>
            <a:endParaRPr lang="en-US" altLang="zh-CN" sz="2200" dirty="0">
              <a:solidFill>
                <a:schemeClr val="tx1">
                  <a:lumMod val="75000"/>
                  <a:lumOff val="25000"/>
                </a:schemeClr>
              </a:solidFill>
            </a:endParaRPr>
          </a:p>
          <a:p>
            <a:pPr algn="l"/>
            <a:r>
              <a:rPr lang="en-US" altLang="zh-CN" sz="2600" dirty="0" smtClean="0">
                <a:solidFill>
                  <a:schemeClr val="tx1">
                    <a:lumMod val="75000"/>
                    <a:lumOff val="25000"/>
                  </a:schemeClr>
                </a:solidFill>
              </a:rPr>
              <a:t>Lead Researcher, Microsoft Research </a:t>
            </a:r>
          </a:p>
          <a:p>
            <a:pPr algn="l"/>
            <a:r>
              <a:rPr lang="en-US" altLang="zh-CN" sz="2600" dirty="0" smtClean="0">
                <a:solidFill>
                  <a:schemeClr val="tx1">
                    <a:lumMod val="75000"/>
                    <a:lumOff val="25000"/>
                  </a:schemeClr>
                </a:solidFill>
              </a:rPr>
              <a:t>Chair Professor at Shanghai Jiao Tong University</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2286000"/>
            <a:ext cx="859971" cy="1289956"/>
          </a:xfrm>
          <a:prstGeom prst="rect">
            <a:avLst/>
          </a:prstGeom>
        </p:spPr>
      </p:pic>
    </p:spTree>
    <p:extLst>
      <p:ext uri="{BB962C8B-B14F-4D97-AF65-F5344CB8AC3E}">
        <p14:creationId xmlns:p14="http://schemas.microsoft.com/office/powerpoint/2010/main" val="2089387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pPr algn="l"/>
            <a:r>
              <a:rPr lang="en-US" dirty="0" smtClean="0"/>
              <a:t>Methodology</a:t>
            </a:r>
            <a:endParaRPr lang="en-US" dirty="0"/>
          </a:p>
        </p:txBody>
      </p:sp>
      <p:sp>
        <p:nvSpPr>
          <p:cNvPr id="3" name="Content Placeholder 2"/>
          <p:cNvSpPr>
            <a:spLocks noGrp="1"/>
          </p:cNvSpPr>
          <p:nvPr>
            <p:ph idx="1"/>
          </p:nvPr>
        </p:nvSpPr>
        <p:spPr>
          <a:xfrm>
            <a:off x="457200" y="1295400"/>
            <a:ext cx="4267200" cy="4525963"/>
          </a:xfrm>
        </p:spPr>
        <p:txBody>
          <a:bodyPr>
            <a:normAutofit/>
          </a:bodyPr>
          <a:lstStyle/>
          <a:p>
            <a:r>
              <a:rPr lang="en-US" sz="2800" dirty="0" smtClean="0"/>
              <a:t>Check in data in NYC</a:t>
            </a:r>
          </a:p>
          <a:p>
            <a:pPr lvl="1"/>
            <a:r>
              <a:rPr lang="en-US" sz="1800" dirty="0" err="1" smtClean="0"/>
              <a:t>Gowalla</a:t>
            </a:r>
            <a:r>
              <a:rPr lang="en-US" sz="1800" dirty="0" smtClean="0"/>
              <a:t>: </a:t>
            </a:r>
            <a:r>
              <a:rPr lang="en-US" sz="1800" dirty="0"/>
              <a:t>127,558 check-ins </a:t>
            </a:r>
            <a:r>
              <a:rPr lang="en-US" sz="1600" dirty="0" smtClean="0"/>
              <a:t>(4/24/2009 </a:t>
            </a:r>
            <a:r>
              <a:rPr lang="en-US" sz="1600" dirty="0"/>
              <a:t>to </a:t>
            </a:r>
            <a:r>
              <a:rPr lang="en-US" sz="1600" dirty="0" smtClean="0"/>
              <a:t>10/13/2013) </a:t>
            </a:r>
            <a:endParaRPr lang="en-US" sz="1800" dirty="0" smtClean="0"/>
          </a:p>
          <a:p>
            <a:pPr lvl="1"/>
            <a:r>
              <a:rPr lang="en-US" sz="1800" dirty="0" smtClean="0"/>
              <a:t>Foursquare: 173,275 </a:t>
            </a:r>
            <a:r>
              <a:rPr lang="en-US" sz="1800" dirty="0"/>
              <a:t>check-ins </a:t>
            </a:r>
            <a:r>
              <a:rPr lang="en-US" sz="1600" dirty="0" smtClean="0"/>
              <a:t>(5/5/2008 </a:t>
            </a:r>
            <a:r>
              <a:rPr lang="en-US" sz="1600" dirty="0"/>
              <a:t>to </a:t>
            </a:r>
            <a:r>
              <a:rPr lang="en-US" sz="1600" dirty="0" smtClean="0"/>
              <a:t>7/23/2011)</a:t>
            </a:r>
          </a:p>
          <a:p>
            <a:r>
              <a:rPr lang="en-US" sz="2400" dirty="0" smtClean="0"/>
              <a:t>Correlation with noises</a:t>
            </a:r>
          </a:p>
          <a:p>
            <a:r>
              <a:rPr lang="en-US" sz="2400" dirty="0" smtClean="0"/>
              <a:t>Y implies</a:t>
            </a:r>
          </a:p>
          <a:p>
            <a:pPr lvl="1"/>
            <a:r>
              <a:rPr lang="en-US" sz="1600" dirty="0"/>
              <a:t>correlation between different time slots </a:t>
            </a:r>
            <a:endParaRPr lang="en-US" sz="1600" dirty="0" smtClean="0"/>
          </a:p>
          <a:p>
            <a:pPr lvl="1"/>
            <a:r>
              <a:rPr lang="en-US" sz="1600" dirty="0"/>
              <a:t>correlation between </a:t>
            </a:r>
            <a:r>
              <a:rPr lang="en-US" sz="1600" dirty="0" smtClean="0"/>
              <a:t>different regions</a:t>
            </a:r>
            <a:endParaRPr lang="en-US" sz="1600"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733800"/>
            <a:ext cx="4191000" cy="2592816"/>
          </a:xfrm>
          <a:prstGeom prst="rect">
            <a:avLst/>
          </a:prstGeom>
          <a:noFill/>
          <a:ln>
            <a:noFill/>
          </a:ln>
        </p:spPr>
      </p:pic>
      <p:pic>
        <p:nvPicPr>
          <p:cNvPr id="5" name="Picture 4"/>
          <p:cNvPicPr/>
          <p:nvPr/>
        </p:nvPicPr>
        <p:blipFill rotWithShape="1">
          <a:blip r:embed="rId4" cstate="print">
            <a:extLst>
              <a:ext uri="{28A0092B-C50C-407E-A947-70E740481C1C}">
                <a14:useLocalDpi xmlns:a14="http://schemas.microsoft.com/office/drawing/2010/main" val="0"/>
              </a:ext>
            </a:extLst>
          </a:blip>
          <a:srcRect l="4665" t="8018" r="16190" b="1566"/>
          <a:stretch/>
        </p:blipFill>
        <p:spPr bwMode="auto">
          <a:xfrm>
            <a:off x="4510752" y="1371600"/>
            <a:ext cx="2194848" cy="1893845"/>
          </a:xfrm>
          <a:prstGeom prst="rect">
            <a:avLst/>
          </a:prstGeom>
          <a:noFill/>
          <a:ln>
            <a:noFill/>
          </a:ln>
          <a:extLst>
            <a:ext uri="{53640926-AAD7-44D8-BBD7-CCE9431645EC}">
              <a14:shadowObscured xmlns:a14="http://schemas.microsoft.com/office/drawing/2010/main"/>
            </a:ext>
          </a:extLst>
        </p:spPr>
      </p:pic>
      <p:pic>
        <p:nvPicPr>
          <p:cNvPr id="6" name="Picture 5"/>
          <p:cNvPicPr/>
          <p:nvPr/>
        </p:nvPicPr>
        <p:blipFill rotWithShape="1">
          <a:blip r:embed="rId5" cstate="print">
            <a:extLst>
              <a:ext uri="{28A0092B-C50C-407E-A947-70E740481C1C}">
                <a14:useLocalDpi xmlns:a14="http://schemas.microsoft.com/office/drawing/2010/main" val="0"/>
              </a:ext>
            </a:extLst>
          </a:blip>
          <a:srcRect l="5525" t="10378" r="14912" b="1370"/>
          <a:stretch/>
        </p:blipFill>
        <p:spPr bwMode="auto">
          <a:xfrm>
            <a:off x="6767515" y="1447800"/>
            <a:ext cx="2224085" cy="1885327"/>
          </a:xfrm>
          <a:prstGeom prst="rect">
            <a:avLst/>
          </a:prstGeom>
          <a:noFill/>
          <a:ln>
            <a:noFill/>
          </a:ln>
          <a:extLst>
            <a:ext uri="{53640926-AAD7-44D8-BBD7-CCE9431645EC}">
              <a14:shadowObscured xmlns:a14="http://schemas.microsoft.com/office/drawing/2010/main"/>
            </a:ext>
          </a:extLst>
        </p:spPr>
      </p:pic>
      <p:pic>
        <p:nvPicPr>
          <p:cNvPr id="8" name="Picture 7"/>
          <p:cNvPicPr>
            <a:picLocks noChangeAspect="1"/>
          </p:cNvPicPr>
          <p:nvPr/>
        </p:nvPicPr>
        <p:blipFill>
          <a:blip r:embed="rId6"/>
          <a:stretch>
            <a:fillRect/>
          </a:stretch>
        </p:blipFill>
        <p:spPr>
          <a:xfrm>
            <a:off x="1524000" y="4419600"/>
            <a:ext cx="2057400" cy="1786337"/>
          </a:xfrm>
          <a:prstGeom prst="rect">
            <a:avLst/>
          </a:prstGeom>
        </p:spPr>
      </p:pic>
    </p:spTree>
    <p:extLst>
      <p:ext uri="{BB962C8B-B14F-4D97-AF65-F5344CB8AC3E}">
        <p14:creationId xmlns:p14="http://schemas.microsoft.com/office/powerpoint/2010/main" val="29970264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algn="l"/>
            <a:r>
              <a:rPr lang="en-US" dirty="0"/>
              <a:t>Methodology</a:t>
            </a:r>
          </a:p>
        </p:txBody>
      </p:sp>
      <p:sp>
        <p:nvSpPr>
          <p:cNvPr id="3" name="Content Placeholder 2"/>
          <p:cNvSpPr>
            <a:spLocks noGrp="1"/>
          </p:cNvSpPr>
          <p:nvPr>
            <p:ph idx="1"/>
          </p:nvPr>
        </p:nvSpPr>
        <p:spPr>
          <a:xfrm>
            <a:off x="457200" y="1295400"/>
            <a:ext cx="8229600" cy="4525963"/>
          </a:xfrm>
        </p:spPr>
        <p:txBody>
          <a:bodyPr>
            <a:normAutofit/>
          </a:bodyPr>
          <a:lstStyle/>
          <a:p>
            <a:r>
              <a:rPr lang="en-US" sz="2800" dirty="0" smtClean="0"/>
              <a:t>Correlation between different noise categories</a:t>
            </a:r>
            <a:endParaRPr lang="en-US" sz="2800" dirty="0"/>
          </a:p>
        </p:txBody>
      </p:sp>
      <p:pic>
        <p:nvPicPr>
          <p:cNvPr id="4" name="Picture 3"/>
          <p:cNvPicPr>
            <a:picLocks noChangeAspect="1"/>
          </p:cNvPicPr>
          <p:nvPr/>
        </p:nvPicPr>
        <p:blipFill rotWithShape="1">
          <a:blip r:embed="rId2"/>
          <a:srcRect l="36618" t="14410" r="38177" b="3866"/>
          <a:stretch/>
        </p:blipFill>
        <p:spPr>
          <a:xfrm>
            <a:off x="1371600" y="2209006"/>
            <a:ext cx="1320143" cy="1931722"/>
          </a:xfrm>
          <a:prstGeom prst="rect">
            <a:avLst/>
          </a:prstGeom>
          <a:ln>
            <a:solidFill>
              <a:schemeClr val="tx1">
                <a:lumMod val="75000"/>
                <a:lumOff val="25000"/>
              </a:schemeClr>
            </a:solidFill>
          </a:ln>
        </p:spPr>
      </p:pic>
      <p:pic>
        <p:nvPicPr>
          <p:cNvPr id="5" name="Picture 4"/>
          <p:cNvPicPr/>
          <p:nvPr/>
        </p:nvPicPr>
        <p:blipFill rotWithShape="1">
          <a:blip r:embed="rId3">
            <a:extLst>
              <a:ext uri="{28A0092B-C50C-407E-A947-70E740481C1C}">
                <a14:useLocalDpi xmlns:a14="http://schemas.microsoft.com/office/drawing/2010/main" val="0"/>
              </a:ext>
            </a:extLst>
          </a:blip>
          <a:srcRect b="3865"/>
          <a:stretch/>
        </p:blipFill>
        <p:spPr bwMode="auto">
          <a:xfrm>
            <a:off x="3352800" y="4267200"/>
            <a:ext cx="4694421" cy="2169581"/>
          </a:xfrm>
          <a:prstGeom prst="rect">
            <a:avLst/>
          </a:prstGeom>
          <a:noFill/>
          <a:ln>
            <a:noFill/>
          </a:ln>
          <a:extLst>
            <a:ext uri="{53640926-AAD7-44D8-BBD7-CCE9431645EC}">
              <a14:shadowObscured xmlns:a14="http://schemas.microsoft.com/office/drawing/2010/main"/>
            </a:ext>
          </a:extLst>
        </p:spPr>
      </p:pic>
      <p:pic>
        <p:nvPicPr>
          <p:cNvPr id="7" name="Picture 6"/>
          <p:cNvPicPr>
            <a:picLocks noChangeAspect="1"/>
          </p:cNvPicPr>
          <p:nvPr/>
        </p:nvPicPr>
        <p:blipFill rotWithShape="1">
          <a:blip r:embed="rId4"/>
          <a:srcRect l="26302" r="26093" b="12359"/>
          <a:stretch/>
        </p:blipFill>
        <p:spPr>
          <a:xfrm>
            <a:off x="3436130" y="2209800"/>
            <a:ext cx="4611091" cy="1839912"/>
          </a:xfrm>
          <a:prstGeom prst="rect">
            <a:avLst/>
          </a:prstGeom>
        </p:spPr>
      </p:pic>
      <p:sp>
        <p:nvSpPr>
          <p:cNvPr id="8" name="Oval 7"/>
          <p:cNvSpPr/>
          <p:nvPr/>
        </p:nvSpPr>
        <p:spPr>
          <a:xfrm>
            <a:off x="7631894" y="4419600"/>
            <a:ext cx="304800" cy="182564"/>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669619" y="4505325"/>
            <a:ext cx="304800" cy="228600"/>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5"/>
          <a:stretch>
            <a:fillRect/>
          </a:stretch>
        </p:blipFill>
        <p:spPr>
          <a:xfrm>
            <a:off x="762000" y="4567764"/>
            <a:ext cx="1962175" cy="1680636"/>
          </a:xfrm>
          <a:prstGeom prst="rect">
            <a:avLst/>
          </a:prstGeom>
        </p:spPr>
      </p:pic>
    </p:spTree>
    <p:extLst>
      <p:ext uri="{BB962C8B-B14F-4D97-AF65-F5344CB8AC3E}">
        <p14:creationId xmlns:p14="http://schemas.microsoft.com/office/powerpoint/2010/main" val="32525821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Experiment</a:t>
            </a:r>
            <a:endParaRPr lang="en-US" dirty="0"/>
          </a:p>
        </p:txBody>
      </p:sp>
      <p:sp>
        <p:nvSpPr>
          <p:cNvPr id="3" name="Content Placeholder 2"/>
          <p:cNvSpPr>
            <a:spLocks noGrp="1"/>
          </p:cNvSpPr>
          <p:nvPr>
            <p:ph idx="1"/>
          </p:nvPr>
        </p:nvSpPr>
        <p:spPr>
          <a:xfrm>
            <a:off x="457200" y="1493837"/>
            <a:ext cx="8229600" cy="4525963"/>
          </a:xfrm>
        </p:spPr>
        <p:txBody>
          <a:bodyPr/>
          <a:lstStyle/>
          <a:p>
            <a:r>
              <a:rPr lang="en-US" dirty="0" smtClean="0"/>
              <a:t>Datasets</a:t>
            </a:r>
            <a:endParaRPr lang="en-US" dirty="0"/>
          </a:p>
        </p:txBody>
      </p:sp>
      <p:graphicFrame>
        <p:nvGraphicFramePr>
          <p:cNvPr id="4" name="Table 3"/>
          <p:cNvGraphicFramePr>
            <a:graphicFrameLocks noGrp="1"/>
          </p:cNvGraphicFramePr>
          <p:nvPr>
            <p:extLst/>
          </p:nvPr>
        </p:nvGraphicFramePr>
        <p:xfrm>
          <a:off x="1524000" y="2209800"/>
          <a:ext cx="6324600" cy="1866900"/>
        </p:xfrm>
        <a:graphic>
          <a:graphicData uri="http://schemas.openxmlformats.org/drawingml/2006/table">
            <a:tbl>
              <a:tblPr firstRow="1" firstCol="1" bandRow="1">
                <a:tableStyleId>{5C22544A-7EE6-4342-B048-85BDC9FD1C3A}</a:tableStyleId>
              </a:tblPr>
              <a:tblGrid>
                <a:gridCol w="1676399"/>
                <a:gridCol w="2048088"/>
                <a:gridCol w="2600113"/>
              </a:tblGrid>
              <a:tr h="285750">
                <a:tc>
                  <a:txBody>
                    <a:bodyPr/>
                    <a:lstStyle/>
                    <a:p>
                      <a:pPr marL="0" marR="0" indent="0" algn="ctr">
                        <a:spcBef>
                          <a:spcPts val="0"/>
                        </a:spcBef>
                        <a:spcAft>
                          <a:spcPts val="0"/>
                        </a:spcAft>
                      </a:pPr>
                      <a:r>
                        <a:rPr lang="en-US" sz="1400" dirty="0">
                          <a:effectLst/>
                        </a:rPr>
                        <a:t>Data sets</a:t>
                      </a:r>
                      <a:endParaRPr lang="en-US"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US" sz="1400" dirty="0">
                          <a:effectLst/>
                        </a:rPr>
                        <a:t>Period</a:t>
                      </a:r>
                      <a:endParaRPr lang="en-US"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marL="0" marR="0" indent="0" algn="ctr">
                        <a:spcBef>
                          <a:spcPts val="0"/>
                        </a:spcBef>
                        <a:spcAft>
                          <a:spcPts val="0"/>
                        </a:spcAft>
                      </a:pPr>
                      <a:r>
                        <a:rPr lang="en-US" sz="1400" dirty="0">
                          <a:effectLst/>
                        </a:rPr>
                        <a:t>Scales </a:t>
                      </a:r>
                      <a:endParaRPr lang="en-US" sz="16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r>
              <a:tr h="285750">
                <a:tc>
                  <a:txBody>
                    <a:bodyPr/>
                    <a:lstStyle/>
                    <a:p>
                      <a:pPr marL="0" marR="0" algn="ctr">
                        <a:spcBef>
                          <a:spcPts val="0"/>
                        </a:spcBef>
                        <a:spcAft>
                          <a:spcPts val="0"/>
                        </a:spcAft>
                      </a:pPr>
                      <a:r>
                        <a:rPr lang="en-US" sz="1400" dirty="0">
                          <a:effectLst/>
                        </a:rPr>
                        <a:t>311 noise data</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400">
                          <a:effectLst/>
                        </a:rPr>
                        <a:t>5/23/2013-1/31/2014</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400">
                          <a:effectLst/>
                        </a:rPr>
                        <a:t>67,378; 14 categories</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r>
              <a:tr h="342900">
                <a:tc>
                  <a:txBody>
                    <a:bodyPr/>
                    <a:lstStyle/>
                    <a:p>
                      <a:pPr marL="0" marR="0" algn="ctr">
                        <a:spcBef>
                          <a:spcPts val="0"/>
                        </a:spcBef>
                        <a:spcAft>
                          <a:spcPts val="600"/>
                        </a:spcAft>
                      </a:pPr>
                      <a:r>
                        <a:rPr lang="en-US" sz="1400" dirty="0">
                          <a:effectLst/>
                        </a:rPr>
                        <a:t>Foursquare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400" dirty="0">
                          <a:effectLst/>
                        </a:rPr>
                        <a:t>4/24/2009-10/13/2013</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400" dirty="0" smtClean="0">
                          <a:effectLst/>
                        </a:rPr>
                        <a:t>173,275</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r>
              <a:tr h="304800">
                <a:tc>
                  <a:txBody>
                    <a:bodyPr/>
                    <a:lstStyle/>
                    <a:p>
                      <a:pPr marL="0" marR="0" algn="ctr">
                        <a:spcBef>
                          <a:spcPts val="0"/>
                        </a:spcBef>
                        <a:spcAft>
                          <a:spcPts val="600"/>
                        </a:spcAft>
                      </a:pPr>
                      <a:r>
                        <a:rPr lang="en-US" sz="1400" dirty="0" err="1">
                          <a:effectLst/>
                        </a:rPr>
                        <a:t>Gowalla</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400" dirty="0">
                          <a:effectLst/>
                        </a:rPr>
                        <a:t>5/5/2008-7/23/2011</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400" dirty="0">
                          <a:effectLst/>
                        </a:rPr>
                        <a:t>127,558</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r>
              <a:tr h="304800">
                <a:tc>
                  <a:txBody>
                    <a:bodyPr/>
                    <a:lstStyle/>
                    <a:p>
                      <a:pPr marL="0" marR="0" algn="ctr">
                        <a:spcBef>
                          <a:spcPts val="0"/>
                        </a:spcBef>
                        <a:spcAft>
                          <a:spcPts val="600"/>
                        </a:spcAft>
                      </a:pPr>
                      <a:r>
                        <a:rPr lang="en-US" sz="1400" dirty="0">
                          <a:effectLst/>
                        </a:rPr>
                        <a:t>POIs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400">
                          <a:effectLst/>
                        </a:rPr>
                        <a:t>2013</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400">
                          <a:effectLst/>
                        </a:rPr>
                        <a:t>26,884; 15 categories</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r>
              <a:tr h="342900">
                <a:tc>
                  <a:txBody>
                    <a:bodyPr/>
                    <a:lstStyle/>
                    <a:p>
                      <a:pPr marL="0" marR="0" algn="ctr">
                        <a:spcBef>
                          <a:spcPts val="0"/>
                        </a:spcBef>
                        <a:spcAft>
                          <a:spcPts val="600"/>
                        </a:spcAft>
                      </a:pPr>
                      <a:r>
                        <a:rPr lang="en-US" sz="1400" dirty="0">
                          <a:effectLst/>
                        </a:rPr>
                        <a:t>Road Network</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400" dirty="0">
                          <a:effectLst/>
                        </a:rPr>
                        <a:t>2013</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400" dirty="0">
                          <a:effectLst/>
                        </a:rPr>
                        <a:t>87,898 nodes, 91,649 edges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r>
            </a:tbl>
          </a:graphicData>
        </a:graphic>
      </p:graphicFrame>
      <p:pic>
        <p:nvPicPr>
          <p:cNvPr id="6" name="Picture 5"/>
          <p:cNvPicPr>
            <a:picLocks noChangeAspect="1"/>
          </p:cNvPicPr>
          <p:nvPr/>
        </p:nvPicPr>
        <p:blipFill rotWithShape="1">
          <a:blip r:embed="rId2"/>
          <a:srcRect l="11121" b="23721"/>
          <a:stretch/>
        </p:blipFill>
        <p:spPr>
          <a:xfrm>
            <a:off x="1524000" y="4663666"/>
            <a:ext cx="2464793" cy="1508534"/>
          </a:xfrm>
          <a:prstGeom prst="rect">
            <a:avLst/>
          </a:prstGeom>
        </p:spPr>
      </p:pic>
      <p:pic>
        <p:nvPicPr>
          <p:cNvPr id="9" name="Picture 8"/>
          <p:cNvPicPr>
            <a:picLocks noChangeAspect="1"/>
          </p:cNvPicPr>
          <p:nvPr/>
        </p:nvPicPr>
        <p:blipFill rotWithShape="1">
          <a:blip r:embed="rId3"/>
          <a:srcRect t="6915" b="8272"/>
          <a:stretch/>
        </p:blipFill>
        <p:spPr>
          <a:xfrm>
            <a:off x="4141193" y="4663666"/>
            <a:ext cx="1045068" cy="1508534"/>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0714" t="2083" r="10714" b="19346"/>
          <a:stretch/>
        </p:blipFill>
        <p:spPr>
          <a:xfrm>
            <a:off x="5284193" y="4648200"/>
            <a:ext cx="1412923" cy="1524000"/>
          </a:xfrm>
          <a:prstGeom prst="rect">
            <a:avLst/>
          </a:prstGeom>
        </p:spPr>
      </p:pic>
      <p:pic>
        <p:nvPicPr>
          <p:cNvPr id="12" name="Picture 11"/>
          <p:cNvPicPr>
            <a:picLocks noChangeAspect="1"/>
          </p:cNvPicPr>
          <p:nvPr/>
        </p:nvPicPr>
        <p:blipFill rotWithShape="1">
          <a:blip r:embed="rId5"/>
          <a:srcRect l="9762" t="3845" r="59002" b="7712"/>
          <a:stretch/>
        </p:blipFill>
        <p:spPr>
          <a:xfrm>
            <a:off x="6808193" y="4663666"/>
            <a:ext cx="990600" cy="1508534"/>
          </a:xfrm>
          <a:prstGeom prst="rect">
            <a:avLst/>
          </a:prstGeom>
          <a:ln>
            <a:solidFill>
              <a:schemeClr val="tx1">
                <a:lumMod val="65000"/>
                <a:lumOff val="35000"/>
              </a:schemeClr>
            </a:solidFill>
          </a:ln>
        </p:spPr>
      </p:pic>
    </p:spTree>
    <p:extLst>
      <p:ext uri="{BB962C8B-B14F-4D97-AF65-F5344CB8AC3E}">
        <p14:creationId xmlns:p14="http://schemas.microsoft.com/office/powerpoint/2010/main" val="7657165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Experiments</a:t>
            </a:r>
            <a:endParaRPr lang="en-US" dirty="0"/>
          </a:p>
        </p:txBody>
      </p:sp>
      <mc:AlternateContent xmlns:mc="http://schemas.openxmlformats.org/markup-compatibility/2006">
        <mc:Choice xmlns:a14="http://schemas.microsoft.com/office/drawing/2010/main" Requires="a14">
          <p:graphicFrame>
            <p:nvGraphicFramePr>
              <p:cNvPr id="4" name="Content Placeholder 3"/>
              <p:cNvGraphicFramePr>
                <a:graphicFrameLocks noGrp="1"/>
              </p:cNvGraphicFramePr>
              <p:nvPr>
                <p:ph idx="1"/>
                <p:extLst/>
              </p:nvPr>
            </p:nvGraphicFramePr>
            <p:xfrm>
              <a:off x="1066801" y="3048000"/>
              <a:ext cx="7133662" cy="2971800"/>
            </p:xfrm>
            <a:graphic>
              <a:graphicData uri="http://schemas.openxmlformats.org/drawingml/2006/table">
                <a:tbl>
                  <a:tblPr firstRow="1" firstCol="1" bandRow="1">
                    <a:tableStyleId>{5C22544A-7EE6-4342-B048-85BDC9FD1C3A}</a:tableStyleId>
                  </a:tblPr>
                  <a:tblGrid>
                    <a:gridCol w="2098136"/>
                    <a:gridCol w="1398757"/>
                    <a:gridCol w="1258881"/>
                    <a:gridCol w="1258881"/>
                    <a:gridCol w="1119007"/>
                  </a:tblGrid>
                  <a:tr h="297180">
                    <a:tc rowSpan="2">
                      <a:txBody>
                        <a:bodyPr/>
                        <a:lstStyle/>
                        <a:p>
                          <a:pPr marL="0" marR="0" indent="0" algn="ctr">
                            <a:spcBef>
                              <a:spcPts val="0"/>
                            </a:spcBef>
                            <a:spcAft>
                              <a:spcPts val="0"/>
                            </a:spcAft>
                          </a:pPr>
                          <a:r>
                            <a:rPr lang="en-US" sz="1600" dirty="0">
                              <a:effectLst/>
                            </a:rPr>
                            <a:t>Methods</a:t>
                          </a:r>
                          <a:endParaRPr lang="en-US" sz="18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gridSpan="2">
                      <a:txBody>
                        <a:bodyPr/>
                        <a:lstStyle/>
                        <a:p>
                          <a:pPr marL="0" marR="0" indent="0" algn="ctr">
                            <a:spcBef>
                              <a:spcPts val="0"/>
                            </a:spcBef>
                            <a:spcAft>
                              <a:spcPts val="0"/>
                            </a:spcAft>
                          </a:pPr>
                          <a:r>
                            <a:rPr lang="en-US" sz="1600" dirty="0">
                              <a:effectLst/>
                            </a:rPr>
                            <a:t>Weekdays</a:t>
                          </a:r>
                          <a:endParaRPr lang="en-US" sz="18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indent="0" algn="ctr">
                            <a:spcBef>
                              <a:spcPts val="0"/>
                            </a:spcBef>
                            <a:spcAft>
                              <a:spcPts val="0"/>
                            </a:spcAft>
                          </a:pPr>
                          <a:r>
                            <a:rPr lang="en-US" sz="1600" dirty="0">
                              <a:effectLst/>
                            </a:rPr>
                            <a:t>Weekends</a:t>
                          </a:r>
                          <a:endParaRPr lang="en-US" sz="18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hMerge="1">
                      <a:txBody>
                        <a:bodyPr/>
                        <a:lstStyle/>
                        <a:p>
                          <a:endParaRPr lang="en-US"/>
                        </a:p>
                      </a:txBody>
                      <a:tcPr/>
                    </a:tc>
                  </a:tr>
                  <a:tr h="297180">
                    <a:tc vMerge="1">
                      <a:txBody>
                        <a:bodyPr/>
                        <a:lstStyle/>
                        <a:p>
                          <a:endParaRPr lang="en-US"/>
                        </a:p>
                      </a:txBody>
                      <a:tcPr/>
                    </a:tc>
                    <a:tc>
                      <a:txBody>
                        <a:bodyPr/>
                        <a:lstStyle/>
                        <a:p>
                          <a:pPr marL="0" marR="0" algn="ctr">
                            <a:spcBef>
                              <a:spcPts val="0"/>
                            </a:spcBef>
                            <a:spcAft>
                              <a:spcPts val="0"/>
                            </a:spcAft>
                          </a:pPr>
                          <a:r>
                            <a:rPr lang="en-US" sz="1600">
                              <a:effectLst/>
                            </a:rPr>
                            <a:t>RMSE</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1600">
                              <a:effectLst/>
                            </a:rPr>
                            <a:t>MAE</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RMSE</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1600" dirty="0">
                              <a:effectLst/>
                            </a:rPr>
                            <a:t>MAE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97180">
                    <a:tc>
                      <a:txBody>
                        <a:bodyPr/>
                        <a:lstStyle/>
                        <a:p>
                          <a:pPr marL="0" marR="0" algn="ctr">
                            <a:spcBef>
                              <a:spcPts val="0"/>
                            </a:spcBef>
                            <a:spcAft>
                              <a:spcPts val="0"/>
                            </a:spcAft>
                          </a:pPr>
                          <a:r>
                            <a:rPr lang="en-US" sz="1600">
                              <a:effectLst/>
                            </a:rPr>
                            <a:t>AWR</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a:effectLst/>
                            </a:rPr>
                            <a:t>4.736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a:effectLst/>
                            </a:rPr>
                            <a:t>2.582</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a:effectLst/>
                            </a:rPr>
                            <a:t>4.446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a:effectLst/>
                            </a:rPr>
                            <a:t>2.599</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r>
                  <a:tr h="297180">
                    <a:tc>
                      <a:txBody>
                        <a:bodyPr/>
                        <a:lstStyle/>
                        <a:p>
                          <a:pPr marL="0" marR="0" algn="ctr">
                            <a:spcBef>
                              <a:spcPts val="0"/>
                            </a:spcBef>
                            <a:spcAft>
                              <a:spcPts val="600"/>
                            </a:spcAft>
                          </a:pPr>
                          <a:r>
                            <a:rPr lang="en-US" sz="1600">
                              <a:effectLst/>
                            </a:rPr>
                            <a:t>AWH</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a:effectLst/>
                            </a:rPr>
                            <a:t>4.631</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a:effectLst/>
                            </a:rPr>
                            <a:t>2.461</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a:effectLst/>
                            </a:rPr>
                            <a:t>4.42</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a:effectLst/>
                            </a:rPr>
                            <a:t>2.522</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r>
                  <a:tr h="297180">
                    <a:tc>
                      <a:txBody>
                        <a:bodyPr/>
                        <a:lstStyle/>
                        <a:p>
                          <a:pPr marL="0" marR="0" algn="ctr">
                            <a:spcBef>
                              <a:spcPts val="0"/>
                            </a:spcBef>
                            <a:spcAft>
                              <a:spcPts val="600"/>
                            </a:spcAft>
                          </a:pPr>
                          <a:r>
                            <a:rPr lang="en-US" sz="1600">
                              <a:effectLst/>
                            </a:rPr>
                            <a:t>MF</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a:effectLst/>
                            </a:rPr>
                            <a:t>4.600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a:effectLst/>
                            </a:rPr>
                            <a:t>2.474</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a:effectLst/>
                            </a:rPr>
                            <a:t>4.393</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a:effectLst/>
                            </a:rPr>
                            <a:t>2.516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r>
                  <a:tr h="297180">
                    <a:tc>
                      <a:txBody>
                        <a:bodyPr/>
                        <a:lstStyle/>
                        <a:p>
                          <a:pPr marL="0" marR="0" algn="ctr">
                            <a:spcBef>
                              <a:spcPts val="0"/>
                            </a:spcBef>
                            <a:spcAft>
                              <a:spcPts val="600"/>
                            </a:spcAft>
                          </a:pPr>
                          <a:r>
                            <a:rPr lang="en-US" sz="1600" dirty="0" err="1" smtClean="0">
                              <a:effectLst/>
                            </a:rPr>
                            <a:t>Kriging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a:effectLst/>
                            </a:rPr>
                            <a:t>4.59</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a:effectLst/>
                            </a:rPr>
                            <a:t>2.424</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a:effectLst/>
                            </a:rPr>
                            <a:t>4.253</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a:effectLst/>
                            </a:rPr>
                            <a:t>2.495</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r>
                  <a:tr h="297180">
                    <a:tc>
                      <a:txBody>
                        <a:bodyPr/>
                        <a:lstStyle/>
                        <a:p>
                          <a:pPr marL="0" marR="0" algn="ctr">
                            <a:spcBef>
                              <a:spcPts val="0"/>
                            </a:spcBef>
                            <a:spcAft>
                              <a:spcPts val="0"/>
                            </a:spcAft>
                          </a:pPr>
                          <a:r>
                            <a:rPr lang="en-US" sz="1600">
                              <a:effectLst/>
                            </a:rPr>
                            <a:t>TD</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a:effectLst/>
                            </a:rPr>
                            <a:t>4.391</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a:effectLst/>
                            </a:rPr>
                            <a:t>2.381</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a:effectLst/>
                            </a:rPr>
                            <a:t>4.141</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a:effectLst/>
                            </a:rPr>
                            <a:t>2.393</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r>
                  <a:tr h="297180">
                    <a:tc>
                      <a:txBody>
                        <a:bodyPr/>
                        <a:lstStyle/>
                        <a:p>
                          <a:pPr marL="0" marR="0" algn="ctr">
                            <a:spcBef>
                              <a:spcPts val="0"/>
                            </a:spcBef>
                            <a:spcAft>
                              <a:spcPts val="600"/>
                            </a:spcAft>
                          </a:pPr>
                          <a:r>
                            <a:rPr lang="en-US" sz="1600">
                              <a:effectLst/>
                            </a:rPr>
                            <a:t>TD+</a:t>
                          </a:r>
                          <a14:m>
                            <m:oMath xmlns:m="http://schemas.openxmlformats.org/officeDocument/2006/math">
                              <m:r>
                                <a:rPr lang="en-US" sz="1600">
                                  <a:effectLst/>
                                  <a:latin typeface="Cambria Math" panose="02040503050406030204" pitchFamily="18" charset="0"/>
                                </a:rPr>
                                <m:t> </m:t>
                              </m:r>
                              <m:r>
                                <a:rPr lang="en-US" sz="1600">
                                  <a:effectLst/>
                                  <a:latin typeface="Cambria Math" panose="02040503050406030204" pitchFamily="18" charset="0"/>
                                </a:rPr>
                                <m:t>𝑋</m:t>
                              </m:r>
                            </m:oMath>
                          </a14:m>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a:effectLst/>
                            </a:rPr>
                            <a:t>4.285</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a:effectLst/>
                            </a:rPr>
                            <a:t>2.279</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a:effectLst/>
                            </a:rPr>
                            <a:t>4.155</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a:effectLst/>
                            </a:rPr>
                            <a:t>2.326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r>
                  <a:tr h="297180">
                    <a:tc>
                      <a:txBody>
                        <a:bodyPr/>
                        <a:lstStyle/>
                        <a:p>
                          <a:pPr marL="0" marR="0" algn="ctr">
                            <a:spcBef>
                              <a:spcPts val="0"/>
                            </a:spcBef>
                            <a:spcAft>
                              <a:spcPts val="600"/>
                            </a:spcAft>
                          </a:pPr>
                          <a:r>
                            <a:rPr lang="en-US" sz="1600">
                              <a:effectLst/>
                            </a:rPr>
                            <a:t>TD+</a:t>
                          </a:r>
                          <a14:m>
                            <m:oMath xmlns:m="http://schemas.openxmlformats.org/officeDocument/2006/math">
                              <m:r>
                                <a:rPr lang="en-US" sz="1600">
                                  <a:effectLst/>
                                  <a:latin typeface="Cambria Math" panose="02040503050406030204" pitchFamily="18" charset="0"/>
                                </a:rPr>
                                <m:t> </m:t>
                              </m:r>
                              <m:r>
                                <a:rPr lang="en-US" sz="1600">
                                  <a:effectLst/>
                                  <a:latin typeface="Cambria Math" panose="02040503050406030204" pitchFamily="18" charset="0"/>
                                </a:rPr>
                                <m:t>𝑋</m:t>
                              </m:r>
                            </m:oMath>
                          </a14:m>
                          <a:r>
                            <a:rPr lang="en-US" sz="1600">
                              <a:effectLst/>
                            </a:rPr>
                            <a:t> +</a:t>
                          </a:r>
                          <a14:m>
                            <m:oMath xmlns:m="http://schemas.openxmlformats.org/officeDocument/2006/math">
                              <m:r>
                                <a:rPr lang="en-US" sz="1600">
                                  <a:effectLst/>
                                  <a:latin typeface="Cambria Math" panose="02040503050406030204" pitchFamily="18" charset="0"/>
                                </a:rPr>
                                <m:t> </m:t>
                              </m:r>
                              <m:r>
                                <a:rPr lang="en-US" sz="1600">
                                  <a:effectLst/>
                                  <a:latin typeface="Cambria Math" panose="02040503050406030204" pitchFamily="18" charset="0"/>
                                </a:rPr>
                                <m:t>𝑌</m:t>
                              </m:r>
                            </m:oMath>
                          </a14:m>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a:effectLst/>
                            </a:rPr>
                            <a:t>4.160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a:effectLst/>
                            </a:rPr>
                            <a:t>2.110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1600">
                              <a:effectLst/>
                            </a:rPr>
                            <a:t>4.003</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a:effectLst/>
                            </a:rPr>
                            <a:t>2.198</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r>
                  <a:tr h="297180">
                    <a:tc>
                      <a:txBody>
                        <a:bodyPr/>
                        <a:lstStyle/>
                        <a:p>
                          <a:pPr marL="0" marR="0" algn="ctr">
                            <a:spcBef>
                              <a:spcPts val="0"/>
                            </a:spcBef>
                            <a:spcAft>
                              <a:spcPts val="600"/>
                            </a:spcAft>
                          </a:pPr>
                          <a:r>
                            <a:rPr lang="en-US" sz="1600" dirty="0" smtClean="0">
                              <a:solidFill>
                                <a:srgbClr val="C00000"/>
                              </a:solidFill>
                              <a:effectLst/>
                            </a:rPr>
                            <a:t>TD+</a:t>
                          </a:r>
                          <a14:m>
                            <m:oMath xmlns:m="http://schemas.openxmlformats.org/officeDocument/2006/math">
                              <m:r>
                                <a:rPr lang="en-US" sz="1600">
                                  <a:solidFill>
                                    <a:srgbClr val="C00000"/>
                                  </a:solidFill>
                                  <a:effectLst/>
                                  <a:latin typeface="Cambria Math" panose="02040503050406030204" pitchFamily="18" charset="0"/>
                                </a:rPr>
                                <m:t> </m:t>
                              </m:r>
                              <m:r>
                                <a:rPr lang="en-US" sz="1600">
                                  <a:solidFill>
                                    <a:srgbClr val="C00000"/>
                                  </a:solidFill>
                                  <a:effectLst/>
                                  <a:latin typeface="Cambria Math" panose="02040503050406030204" pitchFamily="18" charset="0"/>
                                </a:rPr>
                                <m:t>𝑿</m:t>
                              </m:r>
                            </m:oMath>
                          </a14:m>
                          <a:r>
                            <a:rPr lang="en-US" sz="1600" dirty="0">
                              <a:solidFill>
                                <a:srgbClr val="C00000"/>
                              </a:solidFill>
                              <a:effectLst/>
                            </a:rPr>
                            <a:t> +</a:t>
                          </a:r>
                          <a14:m>
                            <m:oMath xmlns:m="http://schemas.openxmlformats.org/officeDocument/2006/math">
                              <m:r>
                                <a:rPr lang="en-US" sz="1600">
                                  <a:solidFill>
                                    <a:srgbClr val="C00000"/>
                                  </a:solidFill>
                                  <a:effectLst/>
                                  <a:latin typeface="Cambria Math" panose="02040503050406030204" pitchFamily="18" charset="0"/>
                                </a:rPr>
                                <m:t> </m:t>
                              </m:r>
                              <m:r>
                                <a:rPr lang="en-US" sz="1600">
                                  <a:solidFill>
                                    <a:srgbClr val="C00000"/>
                                  </a:solidFill>
                                  <a:effectLst/>
                                  <a:latin typeface="Cambria Math" panose="02040503050406030204" pitchFamily="18" charset="0"/>
                                </a:rPr>
                                <m:t>𝒀</m:t>
                              </m:r>
                            </m:oMath>
                          </a14:m>
                          <a:r>
                            <a:rPr lang="en-US" sz="1600" dirty="0">
                              <a:solidFill>
                                <a:srgbClr val="C00000"/>
                              </a:solidFill>
                              <a:effectLst/>
                            </a:rPr>
                            <a:t>+ </a:t>
                          </a:r>
                          <a14:m>
                            <m:oMath xmlns:m="http://schemas.openxmlformats.org/officeDocument/2006/math">
                              <m:r>
                                <a:rPr lang="en-US" sz="1600">
                                  <a:solidFill>
                                    <a:srgbClr val="C00000"/>
                                  </a:solidFill>
                                  <a:effectLst/>
                                  <a:latin typeface="Cambria Math" panose="02040503050406030204" pitchFamily="18" charset="0"/>
                                </a:rPr>
                                <m:t>𝒁</m:t>
                              </m:r>
                            </m:oMath>
                          </a14:m>
                          <a:endParaRPr lang="en-US" sz="2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dirty="0">
                              <a:solidFill>
                                <a:srgbClr val="C00000"/>
                              </a:solidFill>
                              <a:effectLst/>
                            </a:rPr>
                            <a:t>4.010</a:t>
                          </a:r>
                          <a:endParaRPr lang="en-US" sz="2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dirty="0">
                              <a:solidFill>
                                <a:srgbClr val="C00000"/>
                              </a:solidFill>
                              <a:effectLst/>
                            </a:rPr>
                            <a:t>2.013</a:t>
                          </a:r>
                          <a:endParaRPr lang="en-US" sz="2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dirty="0">
                              <a:solidFill>
                                <a:srgbClr val="C00000"/>
                              </a:solidFill>
                              <a:effectLst/>
                            </a:rPr>
                            <a:t>3.930</a:t>
                          </a:r>
                          <a:endParaRPr lang="en-US" sz="2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dirty="0">
                              <a:solidFill>
                                <a:srgbClr val="C00000"/>
                              </a:solidFill>
                              <a:effectLst/>
                            </a:rPr>
                            <a:t>2.072</a:t>
                          </a:r>
                          <a:endParaRPr lang="en-US" sz="2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r>
                </a:tbl>
              </a:graphicData>
            </a:graphic>
          </p:graphicFrame>
        </mc:Choice>
        <mc:Fallback>
          <p:graphicFrame>
            <p:nvGraphicFramePr>
              <p:cNvPr id="4" name="Content Placeholder 3"/>
              <p:cNvGraphicFramePr>
                <a:graphicFrameLocks noGrp="1"/>
              </p:cNvGraphicFramePr>
              <p:nvPr>
                <p:ph idx="1"/>
                <p:extLst/>
              </p:nvPr>
            </p:nvGraphicFramePr>
            <p:xfrm>
              <a:off x="1066801" y="3048000"/>
              <a:ext cx="7133662" cy="2971800"/>
            </p:xfrm>
            <a:graphic>
              <a:graphicData uri="http://schemas.openxmlformats.org/drawingml/2006/table">
                <a:tbl>
                  <a:tblPr firstRow="1" firstCol="1" bandRow="1">
                    <a:tableStyleId>{5C22544A-7EE6-4342-B048-85BDC9FD1C3A}</a:tableStyleId>
                  </a:tblPr>
                  <a:tblGrid>
                    <a:gridCol w="2098136"/>
                    <a:gridCol w="1398757"/>
                    <a:gridCol w="1258881"/>
                    <a:gridCol w="1258881"/>
                    <a:gridCol w="1119007"/>
                  </a:tblGrid>
                  <a:tr h="297180">
                    <a:tc rowSpan="2">
                      <a:txBody>
                        <a:bodyPr/>
                        <a:lstStyle/>
                        <a:p>
                          <a:pPr marL="0" marR="0" indent="0" algn="ctr">
                            <a:spcBef>
                              <a:spcPts val="0"/>
                            </a:spcBef>
                            <a:spcAft>
                              <a:spcPts val="0"/>
                            </a:spcAft>
                          </a:pPr>
                          <a:r>
                            <a:rPr lang="en-US" sz="1600" dirty="0">
                              <a:effectLst/>
                            </a:rPr>
                            <a:t>Methods</a:t>
                          </a:r>
                          <a:endParaRPr lang="en-US" sz="18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gridSpan="2">
                      <a:txBody>
                        <a:bodyPr/>
                        <a:lstStyle/>
                        <a:p>
                          <a:pPr marL="0" marR="0" indent="0" algn="ctr">
                            <a:spcBef>
                              <a:spcPts val="0"/>
                            </a:spcBef>
                            <a:spcAft>
                              <a:spcPts val="0"/>
                            </a:spcAft>
                          </a:pPr>
                          <a:r>
                            <a:rPr lang="en-US" sz="1600" dirty="0">
                              <a:effectLst/>
                            </a:rPr>
                            <a:t>Weekdays</a:t>
                          </a:r>
                          <a:endParaRPr lang="en-US" sz="18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indent="0" algn="ctr">
                            <a:spcBef>
                              <a:spcPts val="0"/>
                            </a:spcBef>
                            <a:spcAft>
                              <a:spcPts val="0"/>
                            </a:spcAft>
                          </a:pPr>
                          <a:r>
                            <a:rPr lang="en-US" sz="1600" dirty="0">
                              <a:effectLst/>
                            </a:rPr>
                            <a:t>Weekends</a:t>
                          </a:r>
                          <a:endParaRPr lang="en-US" sz="18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hMerge="1">
                      <a:txBody>
                        <a:bodyPr/>
                        <a:lstStyle/>
                        <a:p>
                          <a:endParaRPr lang="en-US"/>
                        </a:p>
                      </a:txBody>
                      <a:tcPr/>
                    </a:tc>
                  </a:tr>
                  <a:tr h="297180">
                    <a:tc vMerge="1">
                      <a:txBody>
                        <a:bodyPr/>
                        <a:lstStyle/>
                        <a:p>
                          <a:endParaRPr lang="en-US"/>
                        </a:p>
                      </a:txBody>
                      <a:tcPr/>
                    </a:tc>
                    <a:tc>
                      <a:txBody>
                        <a:bodyPr/>
                        <a:lstStyle/>
                        <a:p>
                          <a:pPr marL="0" marR="0" algn="ctr">
                            <a:spcBef>
                              <a:spcPts val="0"/>
                            </a:spcBef>
                            <a:spcAft>
                              <a:spcPts val="0"/>
                            </a:spcAft>
                          </a:pPr>
                          <a:r>
                            <a:rPr lang="en-US" sz="1600">
                              <a:effectLst/>
                            </a:rPr>
                            <a:t>RMSE</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1600">
                              <a:effectLst/>
                            </a:rPr>
                            <a:t>MAE</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RMSE</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1600" dirty="0">
                              <a:effectLst/>
                            </a:rPr>
                            <a:t>MAE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97180">
                    <a:tc>
                      <a:txBody>
                        <a:bodyPr/>
                        <a:lstStyle/>
                        <a:p>
                          <a:pPr marL="0" marR="0" algn="ctr">
                            <a:spcBef>
                              <a:spcPts val="0"/>
                            </a:spcBef>
                            <a:spcAft>
                              <a:spcPts val="0"/>
                            </a:spcAft>
                          </a:pPr>
                          <a:r>
                            <a:rPr lang="en-US" sz="1600">
                              <a:effectLst/>
                            </a:rPr>
                            <a:t>AWR</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600">
                              <a:effectLst/>
                            </a:rPr>
                            <a:t>4.736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a:effectLst/>
                            </a:rPr>
                            <a:t>2.582</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a:effectLst/>
                            </a:rPr>
                            <a:t>4.446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a:effectLst/>
                            </a:rPr>
                            <a:t>2.599</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r>
                  <a:tr h="297180">
                    <a:tc>
                      <a:txBody>
                        <a:bodyPr/>
                        <a:lstStyle/>
                        <a:p>
                          <a:pPr marL="0" marR="0" algn="ctr">
                            <a:spcBef>
                              <a:spcPts val="0"/>
                            </a:spcBef>
                            <a:spcAft>
                              <a:spcPts val="600"/>
                            </a:spcAft>
                          </a:pPr>
                          <a:r>
                            <a:rPr lang="en-US" sz="1600">
                              <a:effectLst/>
                            </a:rPr>
                            <a:t>AWH</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a:effectLst/>
                            </a:rPr>
                            <a:t>4.631</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a:effectLst/>
                            </a:rPr>
                            <a:t>2.461</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a:effectLst/>
                            </a:rPr>
                            <a:t>4.42</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a:effectLst/>
                            </a:rPr>
                            <a:t>2.522</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r>
                  <a:tr h="297180">
                    <a:tc>
                      <a:txBody>
                        <a:bodyPr/>
                        <a:lstStyle/>
                        <a:p>
                          <a:pPr marL="0" marR="0" algn="ctr">
                            <a:spcBef>
                              <a:spcPts val="0"/>
                            </a:spcBef>
                            <a:spcAft>
                              <a:spcPts val="600"/>
                            </a:spcAft>
                          </a:pPr>
                          <a:r>
                            <a:rPr lang="en-US" sz="1600">
                              <a:effectLst/>
                            </a:rPr>
                            <a:t>MF</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a:effectLst/>
                            </a:rPr>
                            <a:t>4.600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a:effectLst/>
                            </a:rPr>
                            <a:t>2.474</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a:effectLst/>
                            </a:rPr>
                            <a:t>4.393</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a:effectLst/>
                            </a:rPr>
                            <a:t>2.516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r>
                  <a:tr h="297180">
                    <a:tc>
                      <a:txBody>
                        <a:bodyPr/>
                        <a:lstStyle/>
                        <a:p>
                          <a:pPr marL="0" marR="0" algn="ctr">
                            <a:spcBef>
                              <a:spcPts val="0"/>
                            </a:spcBef>
                            <a:spcAft>
                              <a:spcPts val="600"/>
                            </a:spcAft>
                          </a:pPr>
                          <a:r>
                            <a:rPr lang="en-US" sz="1600" dirty="0" err="1" smtClean="0">
                              <a:effectLst/>
                            </a:rPr>
                            <a:t>Kriging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a:effectLst/>
                            </a:rPr>
                            <a:t>4.59</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a:effectLst/>
                            </a:rPr>
                            <a:t>2.424</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a:effectLst/>
                            </a:rPr>
                            <a:t>4.253</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a:effectLst/>
                            </a:rPr>
                            <a:t>2.495</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r>
                  <a:tr h="297180">
                    <a:tc>
                      <a:txBody>
                        <a:bodyPr/>
                        <a:lstStyle/>
                        <a:p>
                          <a:pPr marL="0" marR="0" algn="ctr">
                            <a:spcBef>
                              <a:spcPts val="0"/>
                            </a:spcBef>
                            <a:spcAft>
                              <a:spcPts val="0"/>
                            </a:spcAft>
                          </a:pPr>
                          <a:r>
                            <a:rPr lang="en-US" sz="1600">
                              <a:effectLst/>
                            </a:rPr>
                            <a:t>TD</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a:effectLst/>
                            </a:rPr>
                            <a:t>4.391</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a:effectLst/>
                            </a:rPr>
                            <a:t>2.381</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a:effectLst/>
                            </a:rPr>
                            <a:t>4.141</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a:effectLst/>
                            </a:rPr>
                            <a:t>2.393</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r>
                  <a:tr h="297180">
                    <a:tc>
                      <a:txBody>
                        <a:bodyPr/>
                        <a:lstStyle/>
                        <a:p>
                          <a:endParaRPr lang="en-US"/>
                        </a:p>
                      </a:txBody>
                      <a:tcPr marL="68580" marR="68580" marT="0" marB="0" anchor="b">
                        <a:blipFill rotWithShape="0">
                          <a:blip r:embed="rId2"/>
                          <a:stretch>
                            <a:fillRect l="-581" t="-733333" r="-241570" b="-245833"/>
                          </a:stretch>
                        </a:blipFill>
                      </a:tcPr>
                    </a:tc>
                    <a:tc>
                      <a:txBody>
                        <a:bodyPr/>
                        <a:lstStyle/>
                        <a:p>
                          <a:pPr marL="0" marR="0" algn="ctr">
                            <a:spcBef>
                              <a:spcPts val="0"/>
                            </a:spcBef>
                            <a:spcAft>
                              <a:spcPts val="600"/>
                            </a:spcAft>
                          </a:pPr>
                          <a:r>
                            <a:rPr lang="en-US" sz="1600">
                              <a:effectLst/>
                            </a:rPr>
                            <a:t>4.285</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a:effectLst/>
                            </a:rPr>
                            <a:t>2.279</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a:effectLst/>
                            </a:rPr>
                            <a:t>4.155</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a:effectLst/>
                            </a:rPr>
                            <a:t>2.326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r>
                  <a:tr h="297180">
                    <a:tc>
                      <a:txBody>
                        <a:bodyPr/>
                        <a:lstStyle/>
                        <a:p>
                          <a:endParaRPr lang="en-US"/>
                        </a:p>
                      </a:txBody>
                      <a:tcPr marL="68580" marR="68580" marT="0" marB="0" anchor="b">
                        <a:blipFill rotWithShape="0">
                          <a:blip r:embed="rId2"/>
                          <a:stretch>
                            <a:fillRect l="-581" t="-816327" r="-241570" b="-140816"/>
                          </a:stretch>
                        </a:blipFill>
                      </a:tcPr>
                    </a:tc>
                    <a:tc>
                      <a:txBody>
                        <a:bodyPr/>
                        <a:lstStyle/>
                        <a:p>
                          <a:pPr marL="0" marR="0" algn="ctr">
                            <a:spcBef>
                              <a:spcPts val="0"/>
                            </a:spcBef>
                            <a:spcAft>
                              <a:spcPts val="600"/>
                            </a:spcAft>
                          </a:pPr>
                          <a:r>
                            <a:rPr lang="en-US" sz="1600">
                              <a:effectLst/>
                            </a:rPr>
                            <a:t>4.160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a:effectLst/>
                            </a:rPr>
                            <a:t>2.110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1600">
                              <a:effectLst/>
                            </a:rPr>
                            <a:t>4.003</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a:effectLst/>
                            </a:rPr>
                            <a:t>2.198</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r>
                  <a:tr h="297180">
                    <a:tc>
                      <a:txBody>
                        <a:bodyPr/>
                        <a:lstStyle/>
                        <a:p>
                          <a:endParaRPr lang="en-US"/>
                        </a:p>
                      </a:txBody>
                      <a:tcPr marL="68580" marR="68580" marT="0" marB="0" anchor="b">
                        <a:blipFill rotWithShape="0">
                          <a:blip r:embed="rId2"/>
                          <a:stretch>
                            <a:fillRect l="-581" t="-916327" r="-241570" b="-40816"/>
                          </a:stretch>
                        </a:blipFill>
                      </a:tcPr>
                    </a:tc>
                    <a:tc>
                      <a:txBody>
                        <a:bodyPr/>
                        <a:lstStyle/>
                        <a:p>
                          <a:pPr marL="0" marR="0" algn="ctr">
                            <a:spcBef>
                              <a:spcPts val="0"/>
                            </a:spcBef>
                            <a:spcAft>
                              <a:spcPts val="600"/>
                            </a:spcAft>
                          </a:pPr>
                          <a:r>
                            <a:rPr lang="en-US" sz="1600" dirty="0">
                              <a:solidFill>
                                <a:srgbClr val="C00000"/>
                              </a:solidFill>
                              <a:effectLst/>
                            </a:rPr>
                            <a:t>4.010</a:t>
                          </a:r>
                          <a:endParaRPr lang="en-US" sz="2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dirty="0">
                              <a:solidFill>
                                <a:srgbClr val="C00000"/>
                              </a:solidFill>
                              <a:effectLst/>
                            </a:rPr>
                            <a:t>2.013</a:t>
                          </a:r>
                          <a:endParaRPr lang="en-US" sz="2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dirty="0">
                              <a:solidFill>
                                <a:srgbClr val="C00000"/>
                              </a:solidFill>
                              <a:effectLst/>
                            </a:rPr>
                            <a:t>3.930</a:t>
                          </a:r>
                          <a:endParaRPr lang="en-US" sz="2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600"/>
                            </a:spcAft>
                          </a:pPr>
                          <a:r>
                            <a:rPr lang="en-US" sz="1600" dirty="0">
                              <a:solidFill>
                                <a:srgbClr val="C00000"/>
                              </a:solidFill>
                              <a:effectLst/>
                            </a:rPr>
                            <a:t>2.072</a:t>
                          </a:r>
                          <a:endParaRPr lang="en-US" sz="2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r>
                </a:tbl>
              </a:graphicData>
            </a:graphic>
          </p:graphicFrame>
        </mc:Fallback>
      </mc:AlternateContent>
      <p:sp>
        <p:nvSpPr>
          <p:cNvPr id="5" name="Content Placeholder 2"/>
          <p:cNvSpPr txBox="1">
            <a:spLocks/>
          </p:cNvSpPr>
          <p:nvPr/>
        </p:nvSpPr>
        <p:spPr>
          <a:xfrm>
            <a:off x="457200" y="1341437"/>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t>Accuracy of the inferences</a:t>
            </a:r>
          </a:p>
          <a:p>
            <a:pPr lvl="1"/>
            <a:r>
              <a:rPr lang="en-US" sz="2000" dirty="0" smtClean="0"/>
              <a:t>Remove 30% non-zero entries</a:t>
            </a:r>
          </a:p>
          <a:p>
            <a:pPr lvl="1"/>
            <a:r>
              <a:rPr lang="en-US" sz="2000" dirty="0" smtClean="0"/>
              <a:t>Metrics: RMSE &amp; MAE</a:t>
            </a:r>
          </a:p>
        </p:txBody>
      </p:sp>
      <p:sp>
        <p:nvSpPr>
          <p:cNvPr id="6" name="Rectangle 5"/>
          <p:cNvSpPr/>
          <p:nvPr/>
        </p:nvSpPr>
        <p:spPr>
          <a:xfrm>
            <a:off x="1295400" y="6477000"/>
            <a:ext cx="6905062" cy="307777"/>
          </a:xfrm>
          <a:prstGeom prst="rect">
            <a:avLst/>
          </a:prstGeom>
        </p:spPr>
        <p:txBody>
          <a:bodyPr wrap="square">
            <a:spAutoFit/>
          </a:bodyPr>
          <a:lstStyle/>
          <a:p>
            <a:r>
              <a:rPr lang="en-US" sz="1400" b="1" dirty="0"/>
              <a:t>Yu Zheng,</a:t>
            </a:r>
            <a:r>
              <a:rPr lang="en-US" sz="1400" dirty="0"/>
              <a:t> </a:t>
            </a:r>
            <a:r>
              <a:rPr lang="en-US" sz="1400" dirty="0" smtClean="0"/>
              <a:t>et al. </a:t>
            </a:r>
            <a:r>
              <a:rPr lang="en-US" sz="1400" dirty="0">
                <a:hlinkClick r:id="rId3"/>
              </a:rPr>
              <a:t>Diagnosing New York City’s Noises with Ubiquitous Data</a:t>
            </a:r>
            <a:r>
              <a:rPr lang="en-US" sz="1400" dirty="0"/>
              <a:t>. </a:t>
            </a:r>
            <a:r>
              <a:rPr lang="en-US" sz="1400" dirty="0" err="1" smtClean="0"/>
              <a:t>UbiComp</a:t>
            </a:r>
            <a:r>
              <a:rPr lang="en-US" sz="1400" dirty="0" smtClean="0"/>
              <a:t> 2014.</a:t>
            </a:r>
            <a:r>
              <a:rPr lang="en-US" sz="1400" dirty="0"/>
              <a:t>  </a:t>
            </a:r>
          </a:p>
        </p:txBody>
      </p:sp>
      <p:pic>
        <p:nvPicPr>
          <p:cNvPr id="7" name="Picture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1227137"/>
            <a:ext cx="3048000" cy="1592263"/>
          </a:xfrm>
          <a:prstGeom prst="rect">
            <a:avLst/>
          </a:prstGeom>
          <a:noFill/>
          <a:ln>
            <a:noFill/>
          </a:ln>
        </p:spPr>
      </p:pic>
    </p:spTree>
    <p:extLst>
      <p:ext uri="{BB962C8B-B14F-4D97-AF65-F5344CB8AC3E}">
        <p14:creationId xmlns:p14="http://schemas.microsoft.com/office/powerpoint/2010/main" val="39570820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Experiments</a:t>
            </a:r>
          </a:p>
        </p:txBody>
      </p:sp>
      <p:sp>
        <p:nvSpPr>
          <p:cNvPr id="3" name="Content Placeholder 2"/>
          <p:cNvSpPr>
            <a:spLocks noGrp="1"/>
          </p:cNvSpPr>
          <p:nvPr>
            <p:ph idx="1"/>
          </p:nvPr>
        </p:nvSpPr>
        <p:spPr>
          <a:xfrm>
            <a:off x="457200" y="1447800"/>
            <a:ext cx="8229600" cy="4525963"/>
          </a:xfrm>
        </p:spPr>
        <p:txBody>
          <a:bodyPr>
            <a:normAutofit/>
          </a:bodyPr>
          <a:lstStyle/>
          <a:p>
            <a:r>
              <a:rPr lang="en-US" sz="2800" dirty="0" smtClean="0"/>
              <a:t>Relative ranking performance</a:t>
            </a:r>
          </a:p>
          <a:p>
            <a:pPr lvl="1"/>
            <a:r>
              <a:rPr lang="en-US" sz="2000" dirty="0" smtClean="0"/>
              <a:t>Ranked by the inferred noise indicators</a:t>
            </a:r>
          </a:p>
          <a:p>
            <a:pPr lvl="1"/>
            <a:r>
              <a:rPr lang="en-US" sz="2000" dirty="0" smtClean="0"/>
              <a:t>Ground truth: measured by a mobile phone running a client program</a:t>
            </a:r>
            <a:endParaRPr lang="en-US" sz="2000" dirty="0"/>
          </a:p>
          <a:p>
            <a:pPr lvl="1"/>
            <a:r>
              <a:rPr lang="en-US" sz="2000" dirty="0" smtClean="0"/>
              <a:t>Metric: NDCG</a:t>
            </a:r>
            <a:endParaRPr lang="en-US" sz="2000" dirty="0"/>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6605" y="3505200"/>
            <a:ext cx="5410200" cy="2590800"/>
          </a:xfrm>
          <a:prstGeom prst="rect">
            <a:avLst/>
          </a:prstGeom>
          <a:noFill/>
          <a:ln>
            <a:noFill/>
          </a:ln>
        </p:spPr>
      </p:pic>
      <p:pic>
        <p:nvPicPr>
          <p:cNvPr id="5" name="Picture 4"/>
          <p:cNvPicPr/>
          <p:nvPr/>
        </p:nvPicPr>
        <p:blipFill rotWithShape="1">
          <a:blip r:embed="rId3">
            <a:extLst>
              <a:ext uri="{28A0092B-C50C-407E-A947-70E740481C1C}">
                <a14:useLocalDpi xmlns:a14="http://schemas.microsoft.com/office/drawing/2010/main" val="0"/>
              </a:ext>
            </a:extLst>
          </a:blip>
          <a:srcRect l="-96" t="2739" r="82388" b="9617"/>
          <a:stretch/>
        </p:blipFill>
        <p:spPr bwMode="auto">
          <a:xfrm>
            <a:off x="1066800" y="3505200"/>
            <a:ext cx="1378193" cy="2590800"/>
          </a:xfrm>
          <a:prstGeom prst="rect">
            <a:avLst/>
          </a:prstGeom>
          <a:noFill/>
          <a:ln>
            <a:noFill/>
          </a:ln>
        </p:spPr>
      </p:pic>
    </p:spTree>
    <p:extLst>
      <p:ext uri="{BB962C8B-B14F-4D97-AF65-F5344CB8AC3E}">
        <p14:creationId xmlns:p14="http://schemas.microsoft.com/office/powerpoint/2010/main" val="37445826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dirty="0" smtClean="0"/>
              <a:t>Results</a:t>
            </a:r>
            <a:endParaRPr lang="en-US" dirty="0"/>
          </a:p>
        </p:txBody>
      </p:sp>
      <p:sp>
        <p:nvSpPr>
          <p:cNvPr id="3" name="Content Placeholder 2"/>
          <p:cNvSpPr>
            <a:spLocks noGrp="1"/>
          </p:cNvSpPr>
          <p:nvPr>
            <p:ph idx="1"/>
          </p:nvPr>
        </p:nvSpPr>
        <p:spPr>
          <a:xfrm>
            <a:off x="457200" y="1219200"/>
            <a:ext cx="8229600" cy="4525963"/>
          </a:xfrm>
        </p:spPr>
        <p:txBody>
          <a:bodyPr/>
          <a:lstStyle/>
          <a:p>
            <a:r>
              <a:rPr lang="en-US" dirty="0" smtClean="0"/>
              <a:t>311 vs. Inferences</a:t>
            </a:r>
          </a:p>
          <a:p>
            <a:pPr lvl="1"/>
            <a:r>
              <a:rPr lang="en-US" sz="2000" dirty="0" smtClean="0"/>
              <a:t>2.75% of entries on weekdays are from 311 data (97.25% by inference)</a:t>
            </a:r>
          </a:p>
          <a:p>
            <a:pPr lvl="1"/>
            <a:r>
              <a:rPr lang="en-US" sz="2000" dirty="0"/>
              <a:t>1.83</a:t>
            </a:r>
            <a:r>
              <a:rPr lang="en-US" sz="2000" dirty="0" smtClean="0"/>
              <a:t>% of entries on weekends are from 311 data (98.17% </a:t>
            </a:r>
            <a:r>
              <a:rPr lang="en-US" sz="2000" dirty="0"/>
              <a:t>by inference</a:t>
            </a:r>
            <a:r>
              <a:rPr lang="en-US" sz="2000" dirty="0" smtClean="0"/>
              <a:t>)</a:t>
            </a:r>
            <a:endParaRPr lang="en-US" sz="2000" dirty="0"/>
          </a:p>
        </p:txBody>
      </p:sp>
      <p:pic>
        <p:nvPicPr>
          <p:cNvPr id="4" name="Picture 3"/>
          <p:cNvPicPr/>
          <p:nvPr/>
        </p:nvPicPr>
        <p:blipFill rotWithShape="1">
          <a:blip r:embed="rId3">
            <a:extLst>
              <a:ext uri="{28A0092B-C50C-407E-A947-70E740481C1C}">
                <a14:useLocalDpi xmlns:a14="http://schemas.microsoft.com/office/drawing/2010/main" val="0"/>
              </a:ext>
            </a:extLst>
          </a:blip>
          <a:srcRect b="3230"/>
          <a:stretch/>
        </p:blipFill>
        <p:spPr bwMode="auto">
          <a:xfrm>
            <a:off x="1676400" y="2819400"/>
            <a:ext cx="6248400" cy="35814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96862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normAutofit/>
          </a:bodyPr>
          <a:lstStyle/>
          <a:p>
            <a:r>
              <a:rPr lang="en-US" sz="2800" dirty="0" smtClean="0"/>
              <a:t>311 data helps reveal the noise situation of the city but not accurately enough </a:t>
            </a:r>
          </a:p>
          <a:p>
            <a:r>
              <a:rPr lang="en-US" sz="2800" dirty="0" smtClean="0"/>
              <a:t>Fusing other data sources is important</a:t>
            </a:r>
          </a:p>
          <a:p>
            <a:r>
              <a:rPr lang="en-US" sz="2800" dirty="0" err="1" smtClean="0"/>
              <a:t>Spatio</a:t>
            </a:r>
            <a:r>
              <a:rPr lang="en-US" sz="2800" dirty="0" smtClean="0"/>
              <a:t>-temporal correlation between noises of different locations and time </a:t>
            </a:r>
            <a:r>
              <a:rPr lang="en-US" sz="2800" dirty="0" smtClean="0"/>
              <a:t>slots</a:t>
            </a:r>
            <a:endParaRPr lang="en-US" sz="2800" dirty="0" smtClean="0"/>
          </a:p>
        </p:txBody>
      </p:sp>
      <p:sp>
        <p:nvSpPr>
          <p:cNvPr id="4" name="Rectangle 3"/>
          <p:cNvSpPr/>
          <p:nvPr/>
        </p:nvSpPr>
        <p:spPr>
          <a:xfrm>
            <a:off x="1828800" y="4648200"/>
            <a:ext cx="5791200" cy="461665"/>
          </a:xfrm>
          <a:prstGeom prst="rect">
            <a:avLst/>
          </a:prstGeom>
        </p:spPr>
        <p:txBody>
          <a:bodyPr wrap="square">
            <a:spAutoFit/>
          </a:bodyPr>
          <a:lstStyle/>
          <a:p>
            <a:pPr algn="ctr"/>
            <a:r>
              <a:rPr lang="en-US" sz="2400" b="1" dirty="0" smtClean="0">
                <a:solidFill>
                  <a:srgbClr val="0D47FF"/>
                </a:solidFill>
              </a:rPr>
              <a:t>The data </a:t>
            </a:r>
            <a:r>
              <a:rPr lang="en-US" sz="2400" b="1" dirty="0" smtClean="0">
                <a:solidFill>
                  <a:srgbClr val="0D47FF"/>
                </a:solidFill>
              </a:rPr>
              <a:t>and client</a:t>
            </a:r>
            <a:r>
              <a:rPr lang="en-US" sz="2400" b="1" dirty="0" smtClean="0">
                <a:solidFill>
                  <a:srgbClr val="0D47FF"/>
                </a:solidFill>
              </a:rPr>
              <a:t> are publicly </a:t>
            </a:r>
            <a:r>
              <a:rPr lang="en-US" sz="2400" b="1" dirty="0" smtClean="0">
                <a:solidFill>
                  <a:srgbClr val="0D47FF"/>
                </a:solidFill>
              </a:rPr>
              <a:t>available !</a:t>
            </a:r>
            <a:endParaRPr lang="en-US" sz="2400" b="1" dirty="0">
              <a:solidFill>
                <a:srgbClr val="0D47FF"/>
              </a:solidFill>
            </a:endParaRPr>
          </a:p>
        </p:txBody>
      </p:sp>
    </p:spTree>
    <p:extLst>
      <p:ext uri="{BB962C8B-B14F-4D97-AF65-F5344CB8AC3E}">
        <p14:creationId xmlns:p14="http://schemas.microsoft.com/office/powerpoint/2010/main" val="25784614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4525963"/>
          </a:xfrm>
        </p:spPr>
        <p:txBody>
          <a:bodyPr>
            <a:normAutofit lnSpcReduction="10000"/>
          </a:bodyPr>
          <a:lstStyle/>
          <a:p>
            <a:pPr marL="0" indent="0" algn="ctr">
              <a:buNone/>
            </a:pPr>
            <a:r>
              <a:rPr lang="en-US" altLang="zh-CN" dirty="0" smtClean="0"/>
              <a:t>Search for </a:t>
            </a:r>
            <a:r>
              <a:rPr lang="en-US" altLang="zh-CN" dirty="0" smtClean="0"/>
              <a:t>“</a:t>
            </a:r>
            <a:r>
              <a:rPr lang="en-US" altLang="zh-CN" dirty="0" err="1" smtClean="0">
                <a:solidFill>
                  <a:srgbClr val="0033CC"/>
                </a:solidFill>
              </a:rPr>
              <a:t>CityNoise</a:t>
            </a:r>
            <a:r>
              <a:rPr lang="en-US" altLang="zh-CN" dirty="0" smtClean="0">
                <a:solidFill>
                  <a:srgbClr val="0033CC"/>
                </a:solidFill>
              </a:rPr>
              <a:t> Microsoft</a:t>
            </a:r>
            <a:r>
              <a:rPr lang="en-US" altLang="zh-CN" dirty="0" smtClean="0"/>
              <a:t>”</a:t>
            </a:r>
            <a:endParaRPr lang="en-US" altLang="zh-CN" dirty="0" smtClean="0"/>
          </a:p>
          <a:p>
            <a:pPr marL="0" indent="0" algn="ctr">
              <a:buNone/>
            </a:pPr>
            <a:endParaRPr lang="en-US" altLang="zh-CN" dirty="0"/>
          </a:p>
          <a:p>
            <a:pPr marL="0" indent="0" algn="ctr">
              <a:buNone/>
            </a:pPr>
            <a:r>
              <a:rPr lang="en-US" altLang="zh-CN" sz="4000" dirty="0" smtClean="0"/>
              <a:t>Thanks!</a:t>
            </a:r>
          </a:p>
          <a:p>
            <a:pPr marL="0" indent="0" algn="ctr">
              <a:buNone/>
            </a:pPr>
            <a:endParaRPr lang="en-US" altLang="zh-CN" sz="3600" dirty="0" smtClean="0"/>
          </a:p>
          <a:p>
            <a:pPr marL="0" indent="0" algn="ctr">
              <a:buNone/>
            </a:pPr>
            <a:r>
              <a:rPr lang="en-US" altLang="zh-CN" sz="3600" dirty="0" smtClean="0"/>
              <a:t>Yu Zheng</a:t>
            </a:r>
          </a:p>
          <a:p>
            <a:pPr marL="0" indent="0" algn="ctr">
              <a:buNone/>
            </a:pPr>
            <a:r>
              <a:rPr lang="en-US" altLang="zh-CN" sz="2400" dirty="0" smtClean="0">
                <a:hlinkClick r:id="rId2"/>
              </a:rPr>
              <a:t>yuzheng@microsoft.com</a:t>
            </a:r>
            <a:endParaRPr lang="en-US" altLang="zh-CN" sz="2400" dirty="0" smtClean="0"/>
          </a:p>
          <a:p>
            <a:pPr marL="0" indent="0" algn="ctr">
              <a:buNone/>
            </a:pPr>
            <a:endParaRPr lang="en-US" altLang="zh-CN" sz="2400" dirty="0"/>
          </a:p>
          <a:p>
            <a:pPr marL="0" indent="0" algn="ctr">
              <a:buNone/>
            </a:pPr>
            <a:r>
              <a:rPr lang="en-US" altLang="zh-CN" sz="2400" dirty="0" smtClean="0"/>
              <a:t> </a:t>
            </a:r>
            <a:endParaRPr lang="zh-CN" altLang="en-US" sz="2400" dirty="0"/>
          </a:p>
        </p:txBody>
      </p:sp>
      <p:sp>
        <p:nvSpPr>
          <p:cNvPr id="2" name="Rectangle 1"/>
          <p:cNvSpPr/>
          <p:nvPr/>
        </p:nvSpPr>
        <p:spPr>
          <a:xfrm>
            <a:off x="6835923" y="4354453"/>
            <a:ext cx="1317477" cy="400110"/>
          </a:xfrm>
          <a:prstGeom prst="rect">
            <a:avLst/>
          </a:prstGeom>
        </p:spPr>
        <p:txBody>
          <a:bodyPr wrap="none">
            <a:spAutoFit/>
          </a:bodyPr>
          <a:lstStyle/>
          <a:p>
            <a:r>
              <a:rPr lang="en-US" altLang="zh-CN" sz="2000" dirty="0">
                <a:hlinkClick r:id="rId3"/>
              </a:rPr>
              <a:t>Homepage</a:t>
            </a:r>
            <a:endParaRPr lang="zh-CN" altLang="en-US" sz="2000"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0" y="2849563"/>
            <a:ext cx="936171" cy="1404256"/>
          </a:xfrm>
          <a:prstGeom prst="rect">
            <a:avLst/>
          </a:prstGeom>
        </p:spPr>
      </p:pic>
      <p:sp>
        <p:nvSpPr>
          <p:cNvPr id="5" name="Rectangle 4"/>
          <p:cNvSpPr/>
          <p:nvPr/>
        </p:nvSpPr>
        <p:spPr>
          <a:xfrm>
            <a:off x="1828800" y="5481935"/>
            <a:ext cx="5791200" cy="461665"/>
          </a:xfrm>
          <a:prstGeom prst="rect">
            <a:avLst/>
          </a:prstGeom>
        </p:spPr>
        <p:txBody>
          <a:bodyPr wrap="square">
            <a:spAutoFit/>
          </a:bodyPr>
          <a:lstStyle/>
          <a:p>
            <a:pPr algn="ctr"/>
            <a:r>
              <a:rPr lang="en-US" sz="2400" b="1" dirty="0" smtClean="0">
                <a:solidFill>
                  <a:srgbClr val="0D47FF"/>
                </a:solidFill>
              </a:rPr>
              <a:t>The data </a:t>
            </a:r>
            <a:r>
              <a:rPr lang="en-US" sz="2400" b="1" dirty="0" smtClean="0">
                <a:solidFill>
                  <a:srgbClr val="0D47FF"/>
                </a:solidFill>
              </a:rPr>
              <a:t>and client</a:t>
            </a:r>
            <a:r>
              <a:rPr lang="en-US" sz="2400" b="1" dirty="0" smtClean="0">
                <a:solidFill>
                  <a:srgbClr val="0D47FF"/>
                </a:solidFill>
              </a:rPr>
              <a:t> are publicly </a:t>
            </a:r>
            <a:r>
              <a:rPr lang="en-US" sz="2400" b="1" dirty="0" smtClean="0">
                <a:solidFill>
                  <a:srgbClr val="0D47FF"/>
                </a:solidFill>
              </a:rPr>
              <a:t>available !</a:t>
            </a:r>
            <a:endParaRPr lang="en-US" sz="2400" b="1" dirty="0">
              <a:solidFill>
                <a:srgbClr val="0D47FF"/>
              </a:solidFill>
            </a:endParaRPr>
          </a:p>
        </p:txBody>
      </p:sp>
    </p:spTree>
    <p:extLst>
      <p:ext uri="{BB962C8B-B14F-4D97-AF65-F5344CB8AC3E}">
        <p14:creationId xmlns:p14="http://schemas.microsoft.com/office/powerpoint/2010/main" val="976564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311 in NYC</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295400"/>
                <a:ext cx="8229600" cy="4525963"/>
              </a:xfrm>
            </p:spPr>
            <p:txBody>
              <a:bodyPr/>
              <a:lstStyle/>
              <a:p>
                <a:r>
                  <a:rPr lang="en-US" dirty="0" smtClean="0"/>
                  <a:t>Data sparseness</a:t>
                </a:r>
              </a:p>
              <a:p>
                <a:pPr lvl="1"/>
                <a:r>
                  <a:rPr lang="en-US" sz="2000" dirty="0" smtClean="0"/>
                  <a:t>90% regions receives </a:t>
                </a:r>
                <a14:m>
                  <m:oMath xmlns:m="http://schemas.openxmlformats.org/officeDocument/2006/math">
                    <m:r>
                      <a:rPr lang="en-US" sz="2000" i="1" smtClean="0">
                        <a:latin typeface="Cambria Math" panose="02040503050406030204" pitchFamily="18" charset="0"/>
                        <a:ea typeface="Cambria Math" panose="02040503050406030204" pitchFamily="18" charset="0"/>
                      </a:rPr>
                      <m:t>≤</m:t>
                    </m:r>
                  </m:oMath>
                </a14:m>
                <a:r>
                  <a:rPr lang="en-US" sz="2000" dirty="0" smtClean="0"/>
                  <a:t>1 complaint per day on weekdays</a:t>
                </a:r>
              </a:p>
              <a:p>
                <a:pPr lvl="1"/>
                <a:r>
                  <a:rPr lang="en-US" sz="2000" dirty="0" smtClean="0"/>
                  <a:t>75% </a:t>
                </a:r>
                <a:r>
                  <a:rPr lang="en-US" sz="2000" dirty="0"/>
                  <a:t>regions receives </a:t>
                </a:r>
                <a14:m>
                  <m:oMath xmlns:m="http://schemas.openxmlformats.org/officeDocument/2006/math">
                    <m:r>
                      <a:rPr lang="en-US" sz="2000" i="1">
                        <a:latin typeface="Cambria Math" panose="02040503050406030204" pitchFamily="18" charset="0"/>
                        <a:ea typeface="Cambria Math" panose="02040503050406030204" pitchFamily="18" charset="0"/>
                      </a:rPr>
                      <m:t>≤ </m:t>
                    </m:r>
                  </m:oMath>
                </a14:m>
                <a:r>
                  <a:rPr lang="en-US" sz="2000" dirty="0"/>
                  <a:t>1 complaint per day on </a:t>
                </a:r>
                <a:r>
                  <a:rPr lang="en-US" sz="2000" dirty="0" smtClean="0"/>
                  <a:t>weekends</a:t>
                </a:r>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295400"/>
                <a:ext cx="8229600" cy="4525963"/>
              </a:xfrm>
              <a:blipFill rotWithShape="0">
                <a:blip r:embed="rId2"/>
                <a:stretch>
                  <a:fillRect l="-1704" t="-1752"/>
                </a:stretch>
              </a:blipFill>
            </p:spPr>
            <p:txBody>
              <a:bodyPr/>
              <a:lstStyle/>
              <a:p>
                <a:r>
                  <a:rPr lang="en-US">
                    <a:noFill/>
                  </a:rPr>
                  <a:t> </a:t>
                </a:r>
              </a:p>
            </p:txBody>
          </p:sp>
        </mc:Fallback>
      </mc:AlternateContent>
      <p:pic>
        <p:nvPicPr>
          <p:cNvPr id="5" name="Picture 4"/>
          <p:cNvPicPr/>
          <p:nvPr/>
        </p:nvPicPr>
        <p:blipFill rotWithShape="1">
          <a:blip r:embed="rId3">
            <a:extLst>
              <a:ext uri="{28A0092B-C50C-407E-A947-70E740481C1C}">
                <a14:useLocalDpi xmlns:a14="http://schemas.microsoft.com/office/drawing/2010/main" val="0"/>
              </a:ext>
            </a:extLst>
          </a:blip>
          <a:srcRect l="1" r="2138"/>
          <a:stretch/>
        </p:blipFill>
        <p:spPr bwMode="auto">
          <a:xfrm>
            <a:off x="1143000" y="2819400"/>
            <a:ext cx="6743700" cy="3276600"/>
          </a:xfrm>
          <a:prstGeom prst="rect">
            <a:avLst/>
          </a:prstGeom>
          <a:noFill/>
          <a:ln>
            <a:noFill/>
          </a:ln>
          <a:extLst>
            <a:ext uri="{53640926-AAD7-44D8-BBD7-CCE9431645EC}">
              <a14:shadowObscured xmlns:a14="http://schemas.microsoft.com/office/drawing/2010/main"/>
            </a:ext>
          </a:extLst>
        </p:spPr>
      </p:pic>
      <p:sp>
        <p:nvSpPr>
          <p:cNvPr id="6" name="Rectangle 5"/>
          <p:cNvSpPr/>
          <p:nvPr/>
        </p:nvSpPr>
        <p:spPr>
          <a:xfrm>
            <a:off x="3905518" y="6172200"/>
            <a:ext cx="1580882" cy="400110"/>
          </a:xfrm>
          <a:prstGeom prst="rect">
            <a:avLst/>
          </a:prstGeom>
        </p:spPr>
        <p:txBody>
          <a:bodyPr wrap="none">
            <a:spAutoFit/>
          </a:bodyPr>
          <a:lstStyle/>
          <a:p>
            <a:r>
              <a:rPr lang="en-US" sz="2000" dirty="0">
                <a:latin typeface="Times New Roman" panose="02020603050405020304" pitchFamily="18" charset="0"/>
                <a:ea typeface="Times New Roman" panose="02020603050405020304" pitchFamily="18" charset="0"/>
              </a:rPr>
              <a:t>68 weekdays </a:t>
            </a:r>
            <a:endParaRPr lang="en-US" sz="2000" dirty="0"/>
          </a:p>
        </p:txBody>
      </p:sp>
    </p:spTree>
    <p:extLst>
      <p:ext uri="{BB962C8B-B14F-4D97-AF65-F5344CB8AC3E}">
        <p14:creationId xmlns:p14="http://schemas.microsoft.com/office/powerpoint/2010/main" val="3155276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Results</a:t>
            </a:r>
            <a:endParaRPr lang="en-US" dirty="0"/>
          </a:p>
        </p:txBody>
      </p:sp>
      <p:sp>
        <p:nvSpPr>
          <p:cNvPr id="3" name="Content Placeholder 2"/>
          <p:cNvSpPr>
            <a:spLocks noGrp="1"/>
          </p:cNvSpPr>
          <p:nvPr>
            <p:ph idx="1"/>
          </p:nvPr>
        </p:nvSpPr>
        <p:spPr>
          <a:xfrm>
            <a:off x="457200" y="1127760"/>
            <a:ext cx="8229600" cy="2758440"/>
          </a:xfrm>
        </p:spPr>
        <p:txBody>
          <a:bodyPr>
            <a:normAutofit/>
          </a:bodyPr>
          <a:lstStyle/>
          <a:p>
            <a:r>
              <a:rPr lang="en-US" sz="2800" dirty="0"/>
              <a:t>Overall noise situation in </a:t>
            </a:r>
            <a:r>
              <a:rPr lang="en-US" sz="2800" dirty="0" smtClean="0"/>
              <a:t>NYC</a:t>
            </a:r>
          </a:p>
          <a:p>
            <a:pPr lvl="1"/>
            <a:r>
              <a:rPr lang="en-US" sz="2000" dirty="0" smtClean="0"/>
              <a:t>Weekdays and weekends</a:t>
            </a:r>
          </a:p>
          <a:p>
            <a:pPr lvl="1"/>
            <a:r>
              <a:rPr lang="en-US" sz="2000" dirty="0" smtClean="0"/>
              <a:t>Different time of days</a:t>
            </a:r>
          </a:p>
          <a:p>
            <a:r>
              <a:rPr lang="en-US" sz="2800" dirty="0" smtClean="0"/>
              <a:t>Example</a:t>
            </a:r>
          </a:p>
          <a:p>
            <a:pPr lvl="1"/>
            <a:r>
              <a:rPr lang="en-US" sz="2000" dirty="0" smtClean="0"/>
              <a:t>Wall Street, central park, </a:t>
            </a:r>
          </a:p>
          <a:p>
            <a:pPr lvl="1"/>
            <a:r>
              <a:rPr lang="en-US" sz="2000" dirty="0" smtClean="0"/>
              <a:t>Time square, NYU, Columbia</a:t>
            </a:r>
            <a:endParaRPr lang="en-US" sz="2000"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938336"/>
            <a:ext cx="4426128" cy="4310064"/>
          </a:xfrm>
          <a:prstGeom prst="rect">
            <a:avLst/>
          </a:prstGeom>
          <a:noFill/>
          <a:ln>
            <a:noFill/>
          </a:ln>
        </p:spPr>
      </p:pic>
      <p:pic>
        <p:nvPicPr>
          <p:cNvPr id="5" name="Picture 4"/>
          <p:cNvPicPr/>
          <p:nvPr/>
        </p:nvPicPr>
        <p:blipFill rotWithShape="1">
          <a:blip r:embed="rId3" cstate="print">
            <a:extLst>
              <a:ext uri="{28A0092B-C50C-407E-A947-70E740481C1C}">
                <a14:useLocalDpi xmlns:a14="http://schemas.microsoft.com/office/drawing/2010/main" val="0"/>
              </a:ext>
            </a:extLst>
          </a:blip>
          <a:srcRect l="1382" t="27177" r="9875" b="22413"/>
          <a:stretch/>
        </p:blipFill>
        <p:spPr bwMode="auto">
          <a:xfrm>
            <a:off x="287382" y="4495800"/>
            <a:ext cx="4360818" cy="20574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253069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Background</a:t>
            </a:r>
            <a:endParaRPr lang="en-US" dirty="0"/>
          </a:p>
        </p:txBody>
      </p:sp>
      <p:sp>
        <p:nvSpPr>
          <p:cNvPr id="5" name="Content Placeholder 4"/>
          <p:cNvSpPr>
            <a:spLocks noGrp="1"/>
          </p:cNvSpPr>
          <p:nvPr>
            <p:ph idx="1"/>
          </p:nvPr>
        </p:nvSpPr>
        <p:spPr>
          <a:xfrm>
            <a:off x="457200" y="1447800"/>
            <a:ext cx="8229600" cy="4648200"/>
          </a:xfrm>
        </p:spPr>
        <p:txBody>
          <a:bodyPr>
            <a:normAutofit/>
          </a:bodyPr>
          <a:lstStyle/>
          <a:p>
            <a:r>
              <a:rPr lang="en-US" sz="2400" dirty="0" smtClean="0"/>
              <a:t>Many cities suffer from noise pollutions</a:t>
            </a:r>
          </a:p>
          <a:p>
            <a:pPr lvl="1"/>
            <a:r>
              <a:rPr lang="en-US" sz="1800" dirty="0" smtClean="0"/>
              <a:t>Traffic, loud music, construction, AC…</a:t>
            </a:r>
          </a:p>
          <a:p>
            <a:pPr lvl="1"/>
            <a:r>
              <a:rPr lang="en-US" sz="1800" dirty="0" smtClean="0"/>
              <a:t>Compromise working efficiency</a:t>
            </a:r>
          </a:p>
          <a:p>
            <a:pPr lvl="1"/>
            <a:r>
              <a:rPr lang="en-US" sz="1800" dirty="0" smtClean="0"/>
              <a:t>Reduce sleep quality</a:t>
            </a:r>
          </a:p>
          <a:p>
            <a:pPr lvl="1"/>
            <a:r>
              <a:rPr lang="en-US" altLang="zh-CN" sz="1800" dirty="0" smtClean="0"/>
              <a:t>Impair</a:t>
            </a:r>
            <a:r>
              <a:rPr lang="en-US" sz="1800" dirty="0" smtClean="0"/>
              <a:t> both physical and mental health</a:t>
            </a:r>
          </a:p>
          <a:p>
            <a:pPr lvl="1"/>
            <a:r>
              <a:rPr lang="en-US" sz="1800" dirty="0" smtClean="0"/>
              <a:t>…</a:t>
            </a:r>
          </a:p>
          <a:p>
            <a:pPr lvl="1"/>
            <a:endParaRPr lang="en-US" dirty="0" smtClean="0"/>
          </a:p>
          <a:p>
            <a:pPr marL="342900" lvl="1" indent="-342900">
              <a:buFont typeface="Arial" pitchFamily="34" charset="0"/>
              <a:buChar char="•"/>
            </a:pPr>
            <a:r>
              <a:rPr lang="en-US" altLang="zh-CN" sz="2400" dirty="0" smtClean="0">
                <a:sym typeface="Wingdings" panose="05000000000000000000" pitchFamily="2" charset="2"/>
              </a:rPr>
              <a:t>Urban n</a:t>
            </a:r>
            <a:r>
              <a:rPr lang="en-US" sz="2400" dirty="0" smtClean="0">
                <a:sym typeface="Wingdings" panose="05000000000000000000" pitchFamily="2" charset="2"/>
              </a:rPr>
              <a:t>oise is </a:t>
            </a:r>
            <a:r>
              <a:rPr lang="en-US" sz="2400" dirty="0">
                <a:sym typeface="Wingdings" panose="05000000000000000000" pitchFamily="2" charset="2"/>
              </a:rPr>
              <a:t>difficult to </a:t>
            </a:r>
            <a:r>
              <a:rPr lang="en-US" sz="2400" dirty="0" smtClean="0">
                <a:sym typeface="Wingdings" panose="05000000000000000000" pitchFamily="2" charset="2"/>
              </a:rPr>
              <a:t>model </a:t>
            </a:r>
          </a:p>
          <a:p>
            <a:pPr lvl="1"/>
            <a:r>
              <a:rPr lang="en-US" sz="1800" dirty="0">
                <a:sym typeface="Wingdings" panose="05000000000000000000" pitchFamily="2" charset="2"/>
              </a:rPr>
              <a:t>Change over time very quickly</a:t>
            </a:r>
          </a:p>
          <a:p>
            <a:pPr lvl="1"/>
            <a:r>
              <a:rPr lang="en-US" sz="1800" dirty="0">
                <a:sym typeface="Wingdings" panose="05000000000000000000" pitchFamily="2" charset="2"/>
              </a:rPr>
              <a:t>Vary by location </a:t>
            </a:r>
            <a:r>
              <a:rPr lang="en-US" sz="1800" dirty="0" smtClean="0">
                <a:sym typeface="Wingdings" panose="05000000000000000000" pitchFamily="2" charset="2"/>
              </a:rPr>
              <a:t>significantly</a:t>
            </a:r>
          </a:p>
          <a:p>
            <a:pPr lvl="1"/>
            <a:r>
              <a:rPr lang="en-US" sz="1800" dirty="0">
                <a:sym typeface="Wingdings" panose="05000000000000000000" pitchFamily="2" charset="2"/>
              </a:rPr>
              <a:t>Depends on sound level and people’s tolerance</a:t>
            </a:r>
          </a:p>
          <a:p>
            <a:pPr lvl="1"/>
            <a:r>
              <a:rPr lang="en-US" sz="1800" dirty="0">
                <a:sym typeface="Wingdings" panose="05000000000000000000" pitchFamily="2" charset="2"/>
              </a:rPr>
              <a:t>The composition of noises is hard to </a:t>
            </a:r>
            <a:r>
              <a:rPr lang="en-US" sz="1800" dirty="0" smtClean="0">
                <a:sym typeface="Wingdings" panose="05000000000000000000" pitchFamily="2" charset="2"/>
              </a:rPr>
              <a:t>analyze</a:t>
            </a:r>
            <a:endParaRPr lang="en-US" sz="2200" dirty="0" smtClean="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6226" y="1591163"/>
            <a:ext cx="1720023" cy="2295037"/>
          </a:xfrm>
          <a:prstGeom prst="rect">
            <a:avLst/>
          </a:prstGeom>
        </p:spPr>
      </p:pic>
      <p:sp>
        <p:nvSpPr>
          <p:cNvPr id="3" name="Rectangle 2"/>
          <p:cNvSpPr/>
          <p:nvPr/>
        </p:nvSpPr>
        <p:spPr>
          <a:xfrm>
            <a:off x="1324538" y="6321623"/>
            <a:ext cx="6905062" cy="307777"/>
          </a:xfrm>
          <a:prstGeom prst="rect">
            <a:avLst/>
          </a:prstGeom>
        </p:spPr>
        <p:txBody>
          <a:bodyPr wrap="square">
            <a:spAutoFit/>
          </a:bodyPr>
          <a:lstStyle/>
          <a:p>
            <a:r>
              <a:rPr lang="en-US" sz="1400" b="1" dirty="0"/>
              <a:t>Yu Zheng,</a:t>
            </a:r>
            <a:r>
              <a:rPr lang="en-US" sz="1400" dirty="0"/>
              <a:t> </a:t>
            </a:r>
            <a:r>
              <a:rPr lang="en-US" sz="1400" dirty="0" smtClean="0"/>
              <a:t>et al. </a:t>
            </a:r>
            <a:r>
              <a:rPr lang="en-US" sz="1400" dirty="0">
                <a:hlinkClick r:id="rId4"/>
              </a:rPr>
              <a:t>Diagnosing New York City’s Noises with Ubiquitous Data</a:t>
            </a:r>
            <a:r>
              <a:rPr lang="en-US" sz="1400" dirty="0"/>
              <a:t>. </a:t>
            </a:r>
            <a:r>
              <a:rPr lang="en-US" sz="1400" dirty="0" err="1" smtClean="0"/>
              <a:t>UbiComp</a:t>
            </a:r>
            <a:r>
              <a:rPr lang="en-US" sz="1400" dirty="0" smtClean="0"/>
              <a:t> 2014.</a:t>
            </a:r>
            <a:r>
              <a:rPr lang="en-US" sz="1400" dirty="0"/>
              <a:t>  </a:t>
            </a:r>
          </a:p>
        </p:txBody>
      </p:sp>
      <p:pic>
        <p:nvPicPr>
          <p:cNvPr id="10" name="Picture 9"/>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426227" y="4343400"/>
            <a:ext cx="754502" cy="665577"/>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5200" y="4343400"/>
            <a:ext cx="831050" cy="665577"/>
          </a:xfrm>
          <a:prstGeom prst="rect">
            <a:avLst/>
          </a:prstGeom>
        </p:spPr>
      </p:pic>
      <p:pic>
        <p:nvPicPr>
          <p:cNvPr id="12" name="Picture 11"/>
          <p:cNvPicPr>
            <a:picLocks noChangeAspect="1"/>
          </p:cNvPicPr>
          <p:nvPr/>
        </p:nvPicPr>
        <p:blipFill rotWithShape="1">
          <a:blip r:embed="rId7"/>
          <a:srcRect l="44755" r="21559"/>
          <a:stretch/>
        </p:blipFill>
        <p:spPr>
          <a:xfrm>
            <a:off x="6400800" y="5108097"/>
            <a:ext cx="1745450" cy="815280"/>
          </a:xfrm>
          <a:prstGeom prst="rect">
            <a:avLst/>
          </a:prstGeom>
        </p:spPr>
      </p:pic>
    </p:spTree>
    <p:extLst>
      <p:ext uri="{BB962C8B-B14F-4D97-AF65-F5344CB8AC3E}">
        <p14:creationId xmlns:p14="http://schemas.microsoft.com/office/powerpoint/2010/main" val="23856548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t>Results</a:t>
            </a:r>
            <a:endParaRPr lang="en-US" dirty="0"/>
          </a:p>
        </p:txBody>
      </p:sp>
      <p:sp>
        <p:nvSpPr>
          <p:cNvPr id="3" name="Content Placeholder 2"/>
          <p:cNvSpPr>
            <a:spLocks noGrp="1"/>
          </p:cNvSpPr>
          <p:nvPr>
            <p:ph idx="1"/>
          </p:nvPr>
        </p:nvSpPr>
        <p:spPr>
          <a:xfrm>
            <a:off x="457200" y="990600"/>
            <a:ext cx="8229600" cy="2209800"/>
          </a:xfrm>
        </p:spPr>
        <p:txBody>
          <a:bodyPr/>
          <a:lstStyle/>
          <a:p>
            <a:r>
              <a:rPr lang="en-US" dirty="0" smtClean="0"/>
              <a:t>Noises of particular categories</a:t>
            </a:r>
            <a:endParaRPr lang="en-US" dirty="0"/>
          </a:p>
        </p:txBody>
      </p:sp>
      <p:pic>
        <p:nvPicPr>
          <p:cNvPr id="4" name="Picture 3"/>
          <p:cNvPicPr/>
          <p:nvPr/>
        </p:nvPicPr>
        <p:blipFill rotWithShape="1">
          <a:blip r:embed="rId2">
            <a:extLst>
              <a:ext uri="{28A0092B-C50C-407E-A947-70E740481C1C}">
                <a14:useLocalDpi xmlns:a14="http://schemas.microsoft.com/office/drawing/2010/main" val="0"/>
              </a:ext>
            </a:extLst>
          </a:blip>
          <a:srcRect r="70732"/>
          <a:stretch/>
        </p:blipFill>
        <p:spPr bwMode="auto">
          <a:xfrm>
            <a:off x="1219200" y="1676400"/>
            <a:ext cx="1828800" cy="4572000"/>
          </a:xfrm>
          <a:prstGeom prst="rect">
            <a:avLst/>
          </a:prstGeom>
          <a:noFill/>
          <a:ln>
            <a:noFill/>
          </a:ln>
        </p:spPr>
      </p:pic>
      <p:sp>
        <p:nvSpPr>
          <p:cNvPr id="5" name="Rectangle 4"/>
          <p:cNvSpPr/>
          <p:nvPr/>
        </p:nvSpPr>
        <p:spPr>
          <a:xfrm>
            <a:off x="1553138" y="6400800"/>
            <a:ext cx="6905062" cy="307777"/>
          </a:xfrm>
          <a:prstGeom prst="rect">
            <a:avLst/>
          </a:prstGeom>
        </p:spPr>
        <p:txBody>
          <a:bodyPr wrap="square">
            <a:spAutoFit/>
          </a:bodyPr>
          <a:lstStyle/>
          <a:p>
            <a:r>
              <a:rPr lang="en-US" sz="1400" b="1" dirty="0"/>
              <a:t>Yu Zheng,</a:t>
            </a:r>
            <a:r>
              <a:rPr lang="en-US" sz="1400" dirty="0"/>
              <a:t> </a:t>
            </a:r>
            <a:r>
              <a:rPr lang="en-US" sz="1400" dirty="0" smtClean="0"/>
              <a:t>et al. </a:t>
            </a:r>
            <a:r>
              <a:rPr lang="en-US" sz="1400" dirty="0">
                <a:hlinkClick r:id="rId3"/>
              </a:rPr>
              <a:t>Diagnosing New York City’s Noises with Ubiquitous Data</a:t>
            </a:r>
            <a:r>
              <a:rPr lang="en-US" sz="1400" dirty="0"/>
              <a:t>. </a:t>
            </a:r>
            <a:r>
              <a:rPr lang="en-US" sz="1400" dirty="0" err="1" smtClean="0"/>
              <a:t>UbiComp</a:t>
            </a:r>
            <a:r>
              <a:rPr lang="en-US" sz="1400" dirty="0" smtClean="0"/>
              <a:t> 2014.</a:t>
            </a:r>
            <a:r>
              <a:rPr lang="en-US" sz="1400" dirty="0"/>
              <a:t>  </a:t>
            </a:r>
          </a:p>
        </p:txBody>
      </p:sp>
      <p:pic>
        <p:nvPicPr>
          <p:cNvPr id="6" name="Picture 5"/>
          <p:cNvPicPr/>
          <p:nvPr/>
        </p:nvPicPr>
        <p:blipFill rotWithShape="1">
          <a:blip r:embed="rId2">
            <a:extLst>
              <a:ext uri="{28A0092B-C50C-407E-A947-70E740481C1C}">
                <a14:useLocalDpi xmlns:a14="http://schemas.microsoft.com/office/drawing/2010/main" val="0"/>
              </a:ext>
            </a:extLst>
          </a:blip>
          <a:srcRect l="29268" r="48782"/>
          <a:stretch/>
        </p:blipFill>
        <p:spPr bwMode="auto">
          <a:xfrm>
            <a:off x="3124200" y="1676400"/>
            <a:ext cx="1371600" cy="4572000"/>
          </a:xfrm>
          <a:prstGeom prst="rect">
            <a:avLst/>
          </a:prstGeom>
          <a:noFill/>
          <a:ln>
            <a:noFill/>
          </a:ln>
        </p:spPr>
      </p:pic>
      <p:pic>
        <p:nvPicPr>
          <p:cNvPr id="7" name="Picture 6"/>
          <p:cNvPicPr/>
          <p:nvPr/>
        </p:nvPicPr>
        <p:blipFill rotWithShape="1">
          <a:blip r:embed="rId2">
            <a:extLst>
              <a:ext uri="{28A0092B-C50C-407E-A947-70E740481C1C}">
                <a14:useLocalDpi xmlns:a14="http://schemas.microsoft.com/office/drawing/2010/main" val="0"/>
              </a:ext>
            </a:extLst>
          </a:blip>
          <a:srcRect l="50435" r="26395"/>
          <a:stretch/>
        </p:blipFill>
        <p:spPr bwMode="auto">
          <a:xfrm>
            <a:off x="4572000" y="1676400"/>
            <a:ext cx="1447800" cy="4572000"/>
          </a:xfrm>
          <a:prstGeom prst="rect">
            <a:avLst/>
          </a:prstGeom>
          <a:noFill/>
          <a:ln>
            <a:noFill/>
          </a:ln>
        </p:spPr>
      </p:pic>
      <p:pic>
        <p:nvPicPr>
          <p:cNvPr id="8" name="Picture 7"/>
          <p:cNvPicPr/>
          <p:nvPr/>
        </p:nvPicPr>
        <p:blipFill rotWithShape="1">
          <a:blip r:embed="rId2">
            <a:extLst>
              <a:ext uri="{28A0092B-C50C-407E-A947-70E740481C1C}">
                <a14:useLocalDpi xmlns:a14="http://schemas.microsoft.com/office/drawing/2010/main" val="0"/>
              </a:ext>
            </a:extLst>
          </a:blip>
          <a:srcRect l="71603" r="-434"/>
          <a:stretch/>
        </p:blipFill>
        <p:spPr bwMode="auto">
          <a:xfrm>
            <a:off x="6019800" y="1676400"/>
            <a:ext cx="1801531" cy="4572000"/>
          </a:xfrm>
          <a:prstGeom prst="rect">
            <a:avLst/>
          </a:prstGeom>
          <a:noFill/>
          <a:ln>
            <a:noFill/>
          </a:ln>
        </p:spPr>
      </p:pic>
    </p:spTree>
    <p:extLst>
      <p:ext uri="{BB962C8B-B14F-4D97-AF65-F5344CB8AC3E}">
        <p14:creationId xmlns:p14="http://schemas.microsoft.com/office/powerpoint/2010/main" val="323428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 y="0"/>
            <a:ext cx="9144000" cy="6858000"/>
          </a:xfrm>
          <a:prstGeom prst="rect">
            <a:avLst/>
          </a:prstGeom>
        </p:spPr>
      </p:pic>
    </p:spTree>
    <p:extLst>
      <p:ext uri="{BB962C8B-B14F-4D97-AF65-F5344CB8AC3E}">
        <p14:creationId xmlns:p14="http://schemas.microsoft.com/office/powerpoint/2010/main" val="25649300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2700" y="-12700"/>
            <a:ext cx="9131300" cy="6870700"/>
          </a:xfrm>
          <a:prstGeom prst="rect">
            <a:avLst/>
          </a:prstGeom>
        </p:spPr>
      </p:pic>
    </p:spTree>
    <p:extLst>
      <p:ext uri="{BB962C8B-B14F-4D97-AF65-F5344CB8AC3E}">
        <p14:creationId xmlns:p14="http://schemas.microsoft.com/office/powerpoint/2010/main" val="9049135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42875" y="0"/>
            <a:ext cx="9001125" cy="6954046"/>
          </a:xfrm>
          <a:prstGeom prst="rect">
            <a:avLst/>
          </a:prstGeom>
        </p:spPr>
      </p:pic>
    </p:spTree>
    <p:extLst>
      <p:ext uri="{BB962C8B-B14F-4D97-AF65-F5344CB8AC3E}">
        <p14:creationId xmlns:p14="http://schemas.microsoft.com/office/powerpoint/2010/main" val="25513725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311 in NYC</a:t>
            </a:r>
            <a:endParaRPr lang="en-US" dirty="0"/>
          </a:p>
        </p:txBody>
      </p:sp>
      <p:sp>
        <p:nvSpPr>
          <p:cNvPr id="3" name="Content Placeholder 2"/>
          <p:cNvSpPr>
            <a:spLocks noGrp="1"/>
          </p:cNvSpPr>
          <p:nvPr>
            <p:ph idx="1"/>
          </p:nvPr>
        </p:nvSpPr>
        <p:spPr>
          <a:xfrm>
            <a:off x="457200" y="1600200"/>
            <a:ext cx="7772400" cy="4525963"/>
          </a:xfrm>
        </p:spPr>
        <p:txBody>
          <a:bodyPr>
            <a:normAutofit/>
          </a:bodyPr>
          <a:lstStyle/>
          <a:p>
            <a:r>
              <a:rPr lang="en-US" sz="2400" dirty="0" smtClean="0"/>
              <a:t>Correlation between 311 complaints and real noise levels</a:t>
            </a:r>
          </a:p>
          <a:p>
            <a:pPr lvl="1"/>
            <a:r>
              <a:rPr lang="en-US" sz="2000" dirty="0" smtClean="0"/>
              <a:t>Measured the real noise levels of 36 locations in Manhattan </a:t>
            </a:r>
          </a:p>
          <a:p>
            <a:pPr lvl="1"/>
            <a:r>
              <a:rPr lang="en-US" sz="2000" dirty="0" smtClean="0"/>
              <a:t>People’s tolerances vary in time of day</a:t>
            </a:r>
          </a:p>
          <a:p>
            <a:pPr lvl="1"/>
            <a:endParaRPr lang="en-US" sz="2000" dirty="0" smtClean="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990600" y="3037840"/>
            <a:ext cx="7315200" cy="3134360"/>
          </a:xfrm>
          <a:prstGeom prst="rect">
            <a:avLst/>
          </a:prstGeom>
          <a:noFill/>
          <a:ln>
            <a:noFill/>
          </a:ln>
        </p:spPr>
      </p:pic>
      <p:grpSp>
        <p:nvGrpSpPr>
          <p:cNvPr id="13" name="Group 12"/>
          <p:cNvGrpSpPr/>
          <p:nvPr/>
        </p:nvGrpSpPr>
        <p:grpSpPr>
          <a:xfrm>
            <a:off x="2743200" y="4800600"/>
            <a:ext cx="5638800" cy="899160"/>
            <a:chOff x="2743200" y="4800600"/>
            <a:chExt cx="5638800" cy="899160"/>
          </a:xfrm>
        </p:grpSpPr>
        <p:cxnSp>
          <p:nvCxnSpPr>
            <p:cNvPr id="7" name="Straight Connector 6"/>
            <p:cNvCxnSpPr/>
            <p:nvPr/>
          </p:nvCxnSpPr>
          <p:spPr>
            <a:xfrm>
              <a:off x="2743200" y="4800600"/>
              <a:ext cx="5410200" cy="0"/>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3352800" y="5379720"/>
              <a:ext cx="5029200" cy="320040"/>
              <a:chOff x="3352800" y="5379720"/>
              <a:chExt cx="5029200" cy="320040"/>
            </a:xfrm>
          </p:grpSpPr>
          <p:sp>
            <p:nvSpPr>
              <p:cNvPr id="10" name="Oval 9"/>
              <p:cNvSpPr/>
              <p:nvPr/>
            </p:nvSpPr>
            <p:spPr>
              <a:xfrm>
                <a:off x="6400800" y="5379720"/>
                <a:ext cx="1981200" cy="30480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352800" y="5394960"/>
                <a:ext cx="1981200" cy="30480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0274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311 in NYC</a:t>
            </a:r>
            <a:endParaRPr lang="en-US" dirty="0"/>
          </a:p>
        </p:txBody>
      </p:sp>
      <p:sp>
        <p:nvSpPr>
          <p:cNvPr id="3" name="Content Placeholder 2"/>
          <p:cNvSpPr>
            <a:spLocks noGrp="1"/>
          </p:cNvSpPr>
          <p:nvPr>
            <p:ph idx="1"/>
          </p:nvPr>
        </p:nvSpPr>
        <p:spPr>
          <a:xfrm>
            <a:off x="914400" y="1143000"/>
            <a:ext cx="7467600" cy="1828800"/>
          </a:xfrm>
        </p:spPr>
        <p:txBody>
          <a:bodyPr/>
          <a:lstStyle/>
          <a:p>
            <a:r>
              <a:rPr lang="en-US" sz="2400" dirty="0"/>
              <a:t>311 </a:t>
            </a:r>
            <a:r>
              <a:rPr lang="en-US" sz="2400" dirty="0" smtClean="0"/>
              <a:t>Data</a:t>
            </a:r>
            <a:endParaRPr lang="en-US" sz="2400" dirty="0"/>
          </a:p>
          <a:p>
            <a:pPr lvl="1"/>
            <a:r>
              <a:rPr lang="en-US" sz="1800" dirty="0"/>
              <a:t>A platform for citizen’s non-emergent complaints</a:t>
            </a:r>
          </a:p>
          <a:p>
            <a:pPr lvl="1"/>
            <a:r>
              <a:rPr lang="en-US" sz="1800" dirty="0"/>
              <a:t>Associated with a location, timestamp, and a category</a:t>
            </a:r>
          </a:p>
          <a:p>
            <a:pPr lvl="1"/>
            <a:r>
              <a:rPr lang="en-US" sz="1800" dirty="0"/>
              <a:t>Human as a sensor </a:t>
            </a:r>
            <a:r>
              <a:rPr lang="en-US" sz="1800" dirty="0">
                <a:sym typeface="Wingdings" panose="05000000000000000000" pitchFamily="2" charset="2"/>
              </a:rPr>
              <a:t></a:t>
            </a:r>
            <a:r>
              <a:rPr lang="en-US" sz="1800" dirty="0"/>
              <a:t> crowd sensing </a:t>
            </a:r>
            <a:endParaRPr lang="en-US" sz="1800" dirty="0" smtClean="0"/>
          </a:p>
          <a:p>
            <a:pPr lvl="1"/>
            <a:r>
              <a:rPr lang="en-US" sz="1800" dirty="0" smtClean="0"/>
              <a:t>Implies people’s reaction and tolerance to noises</a:t>
            </a:r>
            <a:endParaRPr lang="en-US" sz="2400" dirty="0"/>
          </a:p>
        </p:txBody>
      </p:sp>
      <p:pic>
        <p:nvPicPr>
          <p:cNvPr id="4" name="Picture 3"/>
          <p:cNvPicPr>
            <a:picLocks noChangeAspect="1"/>
          </p:cNvPicPr>
          <p:nvPr/>
        </p:nvPicPr>
        <p:blipFill>
          <a:blip r:embed="rId3"/>
          <a:stretch>
            <a:fillRect/>
          </a:stretch>
        </p:blipFill>
        <p:spPr>
          <a:xfrm>
            <a:off x="1447800" y="3046445"/>
            <a:ext cx="6096000" cy="3582955"/>
          </a:xfrm>
          <a:prstGeom prst="rect">
            <a:avLst/>
          </a:prstGeom>
        </p:spPr>
      </p:pic>
    </p:spTree>
    <p:extLst>
      <p:ext uri="{BB962C8B-B14F-4D97-AF65-F5344CB8AC3E}">
        <p14:creationId xmlns:p14="http://schemas.microsoft.com/office/powerpoint/2010/main" val="31251399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Goal</a:t>
            </a:r>
            <a:endParaRPr lang="en-US" dirty="0"/>
          </a:p>
        </p:txBody>
      </p:sp>
      <p:sp>
        <p:nvSpPr>
          <p:cNvPr id="3" name="Content Placeholder 2"/>
          <p:cNvSpPr>
            <a:spLocks noGrp="1"/>
          </p:cNvSpPr>
          <p:nvPr>
            <p:ph idx="1"/>
          </p:nvPr>
        </p:nvSpPr>
        <p:spPr>
          <a:xfrm>
            <a:off x="457200" y="1189883"/>
            <a:ext cx="8229600" cy="1377231"/>
          </a:xfrm>
        </p:spPr>
        <p:txBody>
          <a:bodyPr vert="horz" lIns="91440" tIns="45720" rIns="91440" bIns="45720" rtlCol="0">
            <a:normAutofit fontScale="85000" lnSpcReduction="10000"/>
          </a:bodyPr>
          <a:lstStyle/>
          <a:p>
            <a:r>
              <a:rPr lang="en-US" sz="3000" dirty="0" smtClean="0"/>
              <a:t>Reveal the noise situation of each region in each hour</a:t>
            </a:r>
          </a:p>
          <a:p>
            <a:pPr lvl="1"/>
            <a:r>
              <a:rPr lang="en-US" sz="2400" dirty="0" smtClean="0"/>
              <a:t>A </a:t>
            </a:r>
            <a:r>
              <a:rPr lang="en-US" sz="2400" dirty="0"/>
              <a:t>noise indicator </a:t>
            </a:r>
            <a:r>
              <a:rPr lang="en-US" sz="2400" dirty="0" smtClean="0"/>
              <a:t>denoting the noisy level </a:t>
            </a:r>
          </a:p>
          <a:p>
            <a:pPr lvl="1"/>
            <a:r>
              <a:rPr lang="en-US" sz="2400" dirty="0" smtClean="0"/>
              <a:t>Composition of noises in each location </a:t>
            </a:r>
            <a:endParaRPr lang="en-US" sz="2400" dirty="0"/>
          </a:p>
        </p:txBody>
      </p:sp>
      <p:pic>
        <p:nvPicPr>
          <p:cNvPr id="16" name="Picture 15"/>
          <p:cNvPicPr>
            <a:picLocks noChangeAspect="1"/>
          </p:cNvPicPr>
          <p:nvPr/>
        </p:nvPicPr>
        <p:blipFill rotWithShape="1">
          <a:blip r:embed="rId3"/>
          <a:srcRect l="4762" b="23721"/>
          <a:stretch/>
        </p:blipFill>
        <p:spPr>
          <a:xfrm>
            <a:off x="1485555" y="4606278"/>
            <a:ext cx="3465667" cy="1660934"/>
          </a:xfrm>
          <a:prstGeom prst="rect">
            <a:avLst/>
          </a:prstGeom>
        </p:spPr>
      </p:pic>
      <p:grpSp>
        <p:nvGrpSpPr>
          <p:cNvPr id="24" name="Group 23"/>
          <p:cNvGrpSpPr/>
          <p:nvPr/>
        </p:nvGrpSpPr>
        <p:grpSpPr>
          <a:xfrm>
            <a:off x="1485555" y="2593963"/>
            <a:ext cx="3465667" cy="1991395"/>
            <a:chOff x="2228850" y="2347009"/>
            <a:chExt cx="4038600" cy="2279423"/>
          </a:xfrm>
        </p:grpSpPr>
        <p:pic>
          <p:nvPicPr>
            <p:cNvPr id="8" name="Picture 7"/>
            <p:cNvPicPr>
              <a:picLocks noChangeAspect="1"/>
            </p:cNvPicPr>
            <p:nvPr/>
          </p:nvPicPr>
          <p:blipFill>
            <a:blip r:embed="rId4"/>
            <a:stretch>
              <a:fillRect/>
            </a:stretch>
          </p:blipFill>
          <p:spPr>
            <a:xfrm>
              <a:off x="2228850" y="2657509"/>
              <a:ext cx="4038600" cy="1639919"/>
            </a:xfrm>
            <a:prstGeom prst="rect">
              <a:avLst/>
            </a:prstGeom>
          </p:spPr>
        </p:pic>
        <p:sp>
          <p:nvSpPr>
            <p:cNvPr id="19" name="Rectangle 18"/>
            <p:cNvSpPr/>
            <p:nvPr/>
          </p:nvSpPr>
          <p:spPr>
            <a:xfrm>
              <a:off x="4647700" y="2347009"/>
              <a:ext cx="1556723" cy="367528"/>
            </a:xfrm>
            <a:prstGeom prst="rect">
              <a:avLst/>
            </a:prstGeom>
          </p:spPr>
          <p:txBody>
            <a:bodyPr wrap="none">
              <a:spAutoFit/>
            </a:bodyPr>
            <a:lstStyle/>
            <a:p>
              <a:r>
                <a:rPr lang="en-US" sz="1400" dirty="0" smtClean="0">
                  <a:latin typeface="Times New Roman" panose="02020603050405020304" pitchFamily="18" charset="0"/>
                  <a:ea typeface="Times New Roman" panose="02020603050405020304" pitchFamily="18" charset="0"/>
                </a:rPr>
                <a:t>Road Networks</a:t>
              </a:r>
              <a:endParaRPr lang="en-US" sz="1400" dirty="0"/>
            </a:p>
          </p:txBody>
        </p:sp>
        <p:sp>
          <p:nvSpPr>
            <p:cNvPr id="20" name="Down Arrow 19"/>
            <p:cNvSpPr/>
            <p:nvPr/>
          </p:nvSpPr>
          <p:spPr>
            <a:xfrm>
              <a:off x="3931920" y="4328160"/>
              <a:ext cx="176916" cy="298272"/>
            </a:xfrm>
            <a:prstGeom prst="downArrow">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6" name="Group 25"/>
          <p:cNvGrpSpPr/>
          <p:nvPr/>
        </p:nvGrpSpPr>
        <p:grpSpPr>
          <a:xfrm>
            <a:off x="304800" y="4343794"/>
            <a:ext cx="1180755" cy="1921516"/>
            <a:chOff x="852896" y="4349928"/>
            <a:chExt cx="1375954" cy="2199437"/>
          </a:xfrm>
        </p:grpSpPr>
        <p:pic>
          <p:nvPicPr>
            <p:cNvPr id="6" name="Picture 5"/>
            <p:cNvPicPr>
              <a:picLocks noChangeAspect="1"/>
            </p:cNvPicPr>
            <p:nvPr/>
          </p:nvPicPr>
          <p:blipFill rotWithShape="1">
            <a:blip r:embed="rId5"/>
            <a:srcRect b="8272"/>
            <a:stretch/>
          </p:blipFill>
          <p:spPr>
            <a:xfrm>
              <a:off x="857250" y="4648200"/>
              <a:ext cx="1123950" cy="1901165"/>
            </a:xfrm>
            <a:prstGeom prst="rect">
              <a:avLst/>
            </a:prstGeom>
          </p:spPr>
        </p:pic>
        <p:sp>
          <p:nvSpPr>
            <p:cNvPr id="18" name="Rectangle 17"/>
            <p:cNvSpPr/>
            <p:nvPr/>
          </p:nvSpPr>
          <p:spPr>
            <a:xfrm>
              <a:off x="852896" y="4349928"/>
              <a:ext cx="1087533" cy="367528"/>
            </a:xfrm>
            <a:prstGeom prst="rect">
              <a:avLst/>
            </a:prstGeom>
          </p:spPr>
          <p:txBody>
            <a:bodyPr wrap="none">
              <a:spAutoFit/>
            </a:bodyPr>
            <a:lstStyle/>
            <a:p>
              <a:r>
                <a:rPr lang="en-US" sz="1400" dirty="0" smtClean="0">
                  <a:latin typeface="Times New Roman" panose="02020603050405020304" pitchFamily="18" charset="0"/>
                  <a:ea typeface="Times New Roman" panose="02020603050405020304" pitchFamily="18" charset="0"/>
                </a:rPr>
                <a:t>Check-ins</a:t>
              </a:r>
              <a:endParaRPr lang="en-US" sz="1400" dirty="0"/>
            </a:p>
          </p:txBody>
        </p:sp>
        <p:sp>
          <p:nvSpPr>
            <p:cNvPr id="21" name="Down Arrow 20"/>
            <p:cNvSpPr/>
            <p:nvPr/>
          </p:nvSpPr>
          <p:spPr>
            <a:xfrm rot="16200000">
              <a:off x="2014895" y="5537468"/>
              <a:ext cx="176916" cy="250994"/>
            </a:xfrm>
            <a:prstGeom prst="downArrow">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5" name="Group 24"/>
          <p:cNvGrpSpPr/>
          <p:nvPr/>
        </p:nvGrpSpPr>
        <p:grpSpPr>
          <a:xfrm>
            <a:off x="308536" y="2590800"/>
            <a:ext cx="1152752" cy="2026447"/>
            <a:chOff x="857250" y="2343388"/>
            <a:chExt cx="1343321" cy="2319545"/>
          </a:xfrm>
        </p:grpSpPr>
        <p:pic>
          <p:nvPicPr>
            <p:cNvPr id="9" name="Picture 8"/>
            <p:cNvPicPr>
              <a:picLocks noChangeAspect="1"/>
            </p:cNvPicPr>
            <p:nvPr/>
          </p:nvPicPr>
          <p:blipFill rotWithShape="1">
            <a:blip r:embed="rId6"/>
            <a:srcRect l="7997" t="6271"/>
            <a:stretch/>
          </p:blipFill>
          <p:spPr>
            <a:xfrm>
              <a:off x="857250" y="2657509"/>
              <a:ext cx="1128605" cy="1642096"/>
            </a:xfrm>
            <a:prstGeom prst="rect">
              <a:avLst/>
            </a:prstGeom>
          </p:spPr>
        </p:pic>
        <p:sp>
          <p:nvSpPr>
            <p:cNvPr id="17" name="Rectangle 16"/>
            <p:cNvSpPr/>
            <p:nvPr/>
          </p:nvSpPr>
          <p:spPr>
            <a:xfrm>
              <a:off x="1113889" y="2343388"/>
              <a:ext cx="646950" cy="367528"/>
            </a:xfrm>
            <a:prstGeom prst="rect">
              <a:avLst/>
            </a:prstGeom>
          </p:spPr>
          <p:txBody>
            <a:bodyPr wrap="none">
              <a:spAutoFit/>
            </a:bodyPr>
            <a:lstStyle/>
            <a:p>
              <a:r>
                <a:rPr lang="en-US" sz="1400" dirty="0" smtClean="0">
                  <a:latin typeface="Times New Roman" panose="02020603050405020304" pitchFamily="18" charset="0"/>
                  <a:ea typeface="Times New Roman" panose="02020603050405020304" pitchFamily="18" charset="0"/>
                </a:rPr>
                <a:t>POIs</a:t>
              </a:r>
              <a:endParaRPr lang="en-US" sz="1400" dirty="0"/>
            </a:p>
          </p:txBody>
        </p:sp>
        <p:sp>
          <p:nvSpPr>
            <p:cNvPr id="22" name="Down Arrow 21"/>
            <p:cNvSpPr/>
            <p:nvPr/>
          </p:nvSpPr>
          <p:spPr>
            <a:xfrm rot="19315869">
              <a:off x="2023655" y="4263704"/>
              <a:ext cx="176916" cy="399229"/>
            </a:xfrm>
            <a:prstGeom prst="downArrow">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23" name="Rectangle 22"/>
          <p:cNvSpPr/>
          <p:nvPr/>
        </p:nvSpPr>
        <p:spPr>
          <a:xfrm>
            <a:off x="3144375" y="4330716"/>
            <a:ext cx="1808625" cy="321087"/>
          </a:xfrm>
          <a:prstGeom prst="rect">
            <a:avLst/>
          </a:prstGeom>
        </p:spPr>
        <p:txBody>
          <a:bodyPr wrap="none">
            <a:spAutoFit/>
          </a:bodyPr>
          <a:lstStyle/>
          <a:p>
            <a:r>
              <a:rPr lang="en-US" sz="1400" dirty="0" smtClean="0">
                <a:latin typeface="Times New Roman" panose="02020603050405020304" pitchFamily="18" charset="0"/>
                <a:ea typeface="Times New Roman" panose="02020603050405020304" pitchFamily="18" charset="0"/>
              </a:rPr>
              <a:t>311 Data about noises</a:t>
            </a:r>
            <a:endParaRPr lang="en-US" sz="1400" dirty="0"/>
          </a:p>
        </p:txBody>
      </p:sp>
      <p:grpSp>
        <p:nvGrpSpPr>
          <p:cNvPr id="32" name="Group 31"/>
          <p:cNvGrpSpPr/>
          <p:nvPr/>
        </p:nvGrpSpPr>
        <p:grpSpPr>
          <a:xfrm>
            <a:off x="5053100" y="4491259"/>
            <a:ext cx="3785561" cy="1981200"/>
            <a:chOff x="5053100" y="4491259"/>
            <a:chExt cx="3785561" cy="1981200"/>
          </a:xfrm>
        </p:grpSpPr>
        <p:pic>
          <p:nvPicPr>
            <p:cNvPr id="27" name="Picture 26"/>
            <p:cNvPicPr/>
            <p:nvPr/>
          </p:nvPicPr>
          <p:blipFill rotWithShape="1">
            <a:blip r:embed="rId7">
              <a:extLst>
                <a:ext uri="{28A0092B-C50C-407E-A947-70E740481C1C}">
                  <a14:useLocalDpi xmlns:a14="http://schemas.microsoft.com/office/drawing/2010/main" val="0"/>
                </a:ext>
              </a:extLst>
            </a:blip>
            <a:srcRect b="44652"/>
            <a:stretch/>
          </p:blipFill>
          <p:spPr bwMode="auto">
            <a:xfrm>
              <a:off x="5486400" y="4491259"/>
              <a:ext cx="3352261" cy="1981200"/>
            </a:xfrm>
            <a:prstGeom prst="rect">
              <a:avLst/>
            </a:prstGeom>
            <a:noFill/>
            <a:ln>
              <a:noFill/>
            </a:ln>
          </p:spPr>
        </p:pic>
        <p:sp>
          <p:nvSpPr>
            <p:cNvPr id="30" name="Down Arrow 29"/>
            <p:cNvSpPr/>
            <p:nvPr/>
          </p:nvSpPr>
          <p:spPr>
            <a:xfrm rot="16200000">
              <a:off x="5058139" y="5210539"/>
              <a:ext cx="270821" cy="280900"/>
            </a:xfrm>
            <a:prstGeom prst="downArrow">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pic>
        <p:nvPicPr>
          <p:cNvPr id="31" name="Picture 30"/>
          <p:cNvPicPr/>
          <p:nvPr/>
        </p:nvPicPr>
        <p:blipFill rotWithShape="1">
          <a:blip r:embed="rId7">
            <a:extLst>
              <a:ext uri="{28A0092B-C50C-407E-A947-70E740481C1C}">
                <a14:useLocalDpi xmlns:a14="http://schemas.microsoft.com/office/drawing/2010/main" val="0"/>
              </a:ext>
            </a:extLst>
          </a:blip>
          <a:srcRect t="56230"/>
          <a:stretch/>
        </p:blipFill>
        <p:spPr bwMode="auto">
          <a:xfrm>
            <a:off x="5410200" y="2852855"/>
            <a:ext cx="3352261" cy="1566745"/>
          </a:xfrm>
          <a:prstGeom prst="rect">
            <a:avLst/>
          </a:prstGeom>
          <a:noFill/>
          <a:ln>
            <a:noFill/>
          </a:ln>
        </p:spPr>
      </p:pic>
    </p:spTree>
    <p:extLst>
      <p:ext uri="{BB962C8B-B14F-4D97-AF65-F5344CB8AC3E}">
        <p14:creationId xmlns:p14="http://schemas.microsoft.com/office/powerpoint/2010/main" val="239408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90800" y="376535"/>
            <a:ext cx="4669740" cy="461665"/>
          </a:xfrm>
          <a:prstGeom prst="rect">
            <a:avLst/>
          </a:prstGeom>
        </p:spPr>
        <p:txBody>
          <a:bodyPr wrap="none">
            <a:spAutoFit/>
          </a:bodyPr>
          <a:lstStyle/>
          <a:p>
            <a:r>
              <a:rPr lang="en-US" sz="2400" u="sng" dirty="0">
                <a:solidFill>
                  <a:srgbClr val="0563C1"/>
                </a:solidFill>
                <a:latin typeface="Calibri" panose="020F0502020204030204" pitchFamily="34" charset="0"/>
                <a:ea typeface="SimSun" panose="02010600030101010101" pitchFamily="2" charset="-122"/>
                <a:cs typeface="Times New Roman" panose="02020603050405020304" pitchFamily="18" charset="0"/>
                <a:hlinkClick r:id="rId4"/>
              </a:rPr>
              <a:t>http://citynoise.azurewebsites.net/</a:t>
            </a:r>
            <a:r>
              <a:rPr lang="en-US" sz="2400" dirty="0">
                <a:latin typeface="Calibri" panose="020F0502020204030204" pitchFamily="34" charset="0"/>
                <a:ea typeface="SimSun" panose="02010600030101010101" pitchFamily="2" charset="-122"/>
                <a:cs typeface="Times New Roman" panose="02020603050405020304" pitchFamily="18" charset="0"/>
              </a:rPr>
              <a:t> </a:t>
            </a:r>
            <a:endParaRPr lang="en-US" sz="2400" dirty="0"/>
          </a:p>
        </p:txBody>
      </p:sp>
      <p:pic>
        <p:nvPicPr>
          <p:cNvPr id="7" name="citynoise-1.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66800"/>
            <a:ext cx="9144000" cy="5143500"/>
          </a:xfrm>
          <a:prstGeom prst="rect">
            <a:avLst/>
          </a:prstGeom>
        </p:spPr>
      </p:pic>
      <p:sp>
        <p:nvSpPr>
          <p:cNvPr id="4" name="Rectangle 3"/>
          <p:cNvSpPr/>
          <p:nvPr/>
        </p:nvSpPr>
        <p:spPr>
          <a:xfrm>
            <a:off x="1324538" y="6321623"/>
            <a:ext cx="6905062" cy="307777"/>
          </a:xfrm>
          <a:prstGeom prst="rect">
            <a:avLst/>
          </a:prstGeom>
        </p:spPr>
        <p:txBody>
          <a:bodyPr wrap="square">
            <a:spAutoFit/>
          </a:bodyPr>
          <a:lstStyle/>
          <a:p>
            <a:r>
              <a:rPr lang="en-US" sz="1400" b="1" dirty="0"/>
              <a:t>Yu Zheng,</a:t>
            </a:r>
            <a:r>
              <a:rPr lang="en-US" sz="1400" dirty="0"/>
              <a:t> </a:t>
            </a:r>
            <a:r>
              <a:rPr lang="en-US" sz="1400" dirty="0" smtClean="0"/>
              <a:t>et al. </a:t>
            </a:r>
            <a:r>
              <a:rPr lang="en-US" sz="1400" dirty="0">
                <a:hlinkClick r:id="rId6"/>
              </a:rPr>
              <a:t>Diagnosing New York City’s Noises with Ubiquitous Data</a:t>
            </a:r>
            <a:r>
              <a:rPr lang="en-US" sz="1400" dirty="0"/>
              <a:t>. </a:t>
            </a:r>
            <a:r>
              <a:rPr lang="en-US" sz="1400" dirty="0" err="1" smtClean="0"/>
              <a:t>UbiComp</a:t>
            </a:r>
            <a:r>
              <a:rPr lang="en-US" sz="1400" dirty="0" smtClean="0"/>
              <a:t> 2014.</a:t>
            </a:r>
            <a:r>
              <a:rPr lang="en-US" sz="1400" dirty="0"/>
              <a:t>  </a:t>
            </a:r>
          </a:p>
        </p:txBody>
      </p:sp>
    </p:spTree>
    <p:extLst>
      <p:ext uri="{BB962C8B-B14F-4D97-AF65-F5344CB8AC3E}">
        <p14:creationId xmlns:p14="http://schemas.microsoft.com/office/powerpoint/2010/main" val="225393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5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900"/>
            <a:ext cx="8229600" cy="877150"/>
          </a:xfrm>
        </p:spPr>
        <p:txBody>
          <a:bodyPr/>
          <a:lstStyle/>
          <a:p>
            <a:r>
              <a:rPr lang="en-US" dirty="0" smtClean="0"/>
              <a:t>Methodology</a:t>
            </a:r>
            <a:endParaRPr lang="en-US" dirty="0"/>
          </a:p>
        </p:txBody>
      </p:sp>
      <p:sp>
        <p:nvSpPr>
          <p:cNvPr id="3" name="Content Placeholder 2"/>
          <p:cNvSpPr>
            <a:spLocks noGrp="1"/>
          </p:cNvSpPr>
          <p:nvPr>
            <p:ph idx="1"/>
          </p:nvPr>
        </p:nvSpPr>
        <p:spPr>
          <a:xfrm>
            <a:off x="457200" y="990600"/>
            <a:ext cx="8229600" cy="5029200"/>
          </a:xfrm>
        </p:spPr>
        <p:txBody>
          <a:bodyPr>
            <a:normAutofit/>
          </a:bodyPr>
          <a:lstStyle/>
          <a:p>
            <a:r>
              <a:rPr lang="en-US" sz="2400" dirty="0" smtClean="0"/>
              <a:t>Partition NYC into regions by major roads</a:t>
            </a:r>
          </a:p>
          <a:p>
            <a:endParaRPr lang="en-US" sz="2400" dirty="0"/>
          </a:p>
          <a:p>
            <a:endParaRPr lang="en-US" sz="2400" dirty="0" smtClean="0"/>
          </a:p>
          <a:p>
            <a:endParaRPr lang="en-US" sz="2800" dirty="0" smtClean="0"/>
          </a:p>
          <a:p>
            <a:pPr marL="0" indent="0">
              <a:buNone/>
            </a:pPr>
            <a:endParaRPr lang="en-US" sz="1400" dirty="0" smtClean="0"/>
          </a:p>
          <a:p>
            <a:r>
              <a:rPr lang="en-US" sz="2400" dirty="0" smtClean="0"/>
              <a:t>Build a 3D tensor to model the noises</a:t>
            </a:r>
          </a:p>
        </p:txBody>
      </p:sp>
      <p:pic>
        <p:nvPicPr>
          <p:cNvPr id="4" name="Picture 3"/>
          <p:cNvPicPr/>
          <p:nvPr/>
        </p:nvPicPr>
        <p:blipFill rotWithShape="1">
          <a:blip r:embed="rId4">
            <a:extLst>
              <a:ext uri="{28A0092B-C50C-407E-A947-70E740481C1C}">
                <a14:useLocalDpi xmlns:a14="http://schemas.microsoft.com/office/drawing/2010/main" val="0"/>
              </a:ext>
            </a:extLst>
          </a:blip>
          <a:srcRect r="48529" b="3232"/>
          <a:stretch/>
        </p:blipFill>
        <p:spPr bwMode="auto">
          <a:xfrm>
            <a:off x="1295400" y="3619500"/>
            <a:ext cx="2765560" cy="2429443"/>
          </a:xfrm>
          <a:prstGeom prst="rect">
            <a:avLst/>
          </a:prstGeom>
          <a:noFill/>
          <a:ln>
            <a:noFill/>
          </a:ln>
          <a:extLst>
            <a:ext uri="{53640926-AAD7-44D8-BBD7-CCE9431645EC}">
              <a14:shadowObscured xmlns:a14="http://schemas.microsoft.com/office/drawing/2010/main"/>
            </a:ext>
          </a:extLst>
        </p:spPr>
      </p:pic>
      <p:grpSp>
        <p:nvGrpSpPr>
          <p:cNvPr id="5" name="Group 4"/>
          <p:cNvGrpSpPr/>
          <p:nvPr/>
        </p:nvGrpSpPr>
        <p:grpSpPr>
          <a:xfrm>
            <a:off x="990600" y="1511300"/>
            <a:ext cx="5791200" cy="1524000"/>
            <a:chOff x="990600" y="1524000"/>
            <a:chExt cx="6027421" cy="1752600"/>
          </a:xfrm>
        </p:grpSpPr>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0714" t="2083" r="10714" b="19346"/>
            <a:stretch/>
          </p:blipFill>
          <p:spPr>
            <a:xfrm>
              <a:off x="990600" y="1524000"/>
              <a:ext cx="1752600" cy="1752600"/>
            </a:xfrm>
            <a:prstGeom prst="rect">
              <a:avLst/>
            </a:prstGeom>
          </p:spPr>
        </p:pic>
        <p:pic>
          <p:nvPicPr>
            <p:cNvPr id="10" name="Picture 9"/>
            <p:cNvPicPr>
              <a:picLocks noChangeAspect="1"/>
            </p:cNvPicPr>
            <p:nvPr/>
          </p:nvPicPr>
          <p:blipFill rotWithShape="1">
            <a:blip r:embed="rId6"/>
            <a:srcRect r="5768" b="6414"/>
            <a:stretch/>
          </p:blipFill>
          <p:spPr>
            <a:xfrm>
              <a:off x="3262312" y="1524000"/>
              <a:ext cx="1768513" cy="1752600"/>
            </a:xfrm>
            <a:prstGeom prst="rect">
              <a:avLst/>
            </a:prstGeom>
          </p:spPr>
        </p:pic>
        <p:sp>
          <p:nvSpPr>
            <p:cNvPr id="11" name="Down Arrow 10"/>
            <p:cNvSpPr/>
            <p:nvPr/>
          </p:nvSpPr>
          <p:spPr>
            <a:xfrm rot="16200000">
              <a:off x="2925475" y="2350837"/>
              <a:ext cx="154561" cy="215387"/>
            </a:xfrm>
            <a:prstGeom prst="downArrow">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aphicFrame>
          <p:nvGraphicFramePr>
            <p:cNvPr id="12" name="Object 11"/>
            <p:cNvGraphicFramePr>
              <a:graphicFrameLocks noChangeAspect="1"/>
            </p:cNvGraphicFramePr>
            <p:nvPr>
              <p:extLst/>
            </p:nvPr>
          </p:nvGraphicFramePr>
          <p:xfrm>
            <a:off x="5791200" y="1524000"/>
            <a:ext cx="1226821" cy="1752600"/>
          </p:xfrm>
          <a:graphic>
            <a:graphicData uri="http://schemas.openxmlformats.org/presentationml/2006/ole">
              <mc:AlternateContent xmlns:mc="http://schemas.openxmlformats.org/markup-compatibility/2006">
                <mc:Choice xmlns:v="urn:schemas-microsoft-com:vml" Requires="v">
                  <p:oleObj spid="_x0000_s2054" name="Visio" r:id="rId7" imgW="2733668" imgH="3905250" progId="Visio.Drawing.15">
                    <p:embed/>
                  </p:oleObj>
                </mc:Choice>
                <mc:Fallback>
                  <p:oleObj name="Visio" r:id="rId7" imgW="2733668" imgH="3905250" progId="Visio.Drawing.15">
                    <p:embed/>
                    <p:pic>
                      <p:nvPicPr>
                        <p:cNvPr id="0" name=""/>
                        <p:cNvPicPr/>
                        <p:nvPr/>
                      </p:nvPicPr>
                      <p:blipFill>
                        <a:blip r:embed="rId8"/>
                        <a:stretch>
                          <a:fillRect/>
                        </a:stretch>
                      </p:blipFill>
                      <p:spPr>
                        <a:xfrm>
                          <a:off x="5791200" y="1524000"/>
                          <a:ext cx="1226821" cy="1752600"/>
                        </a:xfrm>
                        <a:prstGeom prst="rect">
                          <a:avLst/>
                        </a:prstGeom>
                      </p:spPr>
                    </p:pic>
                  </p:oleObj>
                </mc:Fallback>
              </mc:AlternateContent>
            </a:graphicData>
          </a:graphic>
        </p:graphicFrame>
        <p:sp>
          <p:nvSpPr>
            <p:cNvPr id="13" name="Down Arrow 12"/>
            <p:cNvSpPr/>
            <p:nvPr/>
          </p:nvSpPr>
          <p:spPr>
            <a:xfrm rot="16200000">
              <a:off x="5235961" y="2335597"/>
              <a:ext cx="154561" cy="215387"/>
            </a:xfrm>
            <a:prstGeom prst="downArrow">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15" name="Explosion 2 14"/>
          <p:cNvSpPr/>
          <p:nvPr/>
        </p:nvSpPr>
        <p:spPr>
          <a:xfrm>
            <a:off x="6477000" y="3657600"/>
            <a:ext cx="2041587" cy="616514"/>
          </a:xfrm>
          <a:prstGeom prst="irregularSeal2">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solidFill>
                  <a:schemeClr val="tx1"/>
                </a:solidFill>
              </a:rPr>
              <a:t>Sparsity</a:t>
            </a:r>
            <a:endParaRPr lang="en-US" sz="1600" dirty="0">
              <a:solidFill>
                <a:schemeClr val="tx1"/>
              </a:solidFill>
            </a:endParaRPr>
          </a:p>
        </p:txBody>
      </p:sp>
      <p:pic>
        <p:nvPicPr>
          <p:cNvPr id="16" name="Picture 15"/>
          <p:cNvPicPr/>
          <p:nvPr/>
        </p:nvPicPr>
        <p:blipFill rotWithShape="1">
          <a:blip r:embed="rId4">
            <a:extLst>
              <a:ext uri="{28A0092B-C50C-407E-A947-70E740481C1C}">
                <a14:useLocalDpi xmlns:a14="http://schemas.microsoft.com/office/drawing/2010/main" val="0"/>
              </a:ext>
            </a:extLst>
          </a:blip>
          <a:srcRect l="50939" b="3232"/>
          <a:stretch/>
        </p:blipFill>
        <p:spPr bwMode="auto">
          <a:xfrm>
            <a:off x="4137160" y="3695700"/>
            <a:ext cx="2654300" cy="2514600"/>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mc:Choice xmlns:a14="http://schemas.microsoft.com/office/drawing/2010/main" Requires="a14">
          <p:sp>
            <p:nvSpPr>
              <p:cNvPr id="17" name="Rectangle 16"/>
              <p:cNvSpPr/>
              <p:nvPr/>
            </p:nvSpPr>
            <p:spPr>
              <a:xfrm>
                <a:off x="685800" y="6096000"/>
                <a:ext cx="7880169" cy="55835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600">
                          <a:latin typeface="Cambria Math" panose="02040503050406030204" pitchFamily="18" charset="0"/>
                        </a:rPr>
                        <m:t>ℒ</m:t>
                      </m:r>
                      <m:d>
                        <m:dPr>
                          <m:ctrlPr>
                            <a:rPr lang="en-US" sz="1600" i="1">
                              <a:latin typeface="Cambria Math" panose="02040503050406030204" pitchFamily="18" charset="0"/>
                            </a:rPr>
                          </m:ctrlPr>
                        </m:dPr>
                        <m:e>
                          <m:r>
                            <a:rPr lang="en-US" sz="1600" i="1">
                              <a:latin typeface="Cambria Math" panose="02040503050406030204" pitchFamily="18" charset="0"/>
                            </a:rPr>
                            <m:t>𝑆</m:t>
                          </m:r>
                          <m:r>
                            <a:rPr lang="en-US" sz="1600" i="0">
                              <a:latin typeface="Cambria Math" panose="02040503050406030204" pitchFamily="18" charset="0"/>
                            </a:rPr>
                            <m:t>,</m:t>
                          </m:r>
                          <m:r>
                            <a:rPr lang="en-US" sz="1600" i="1">
                              <a:latin typeface="Cambria Math" panose="02040503050406030204" pitchFamily="18" charset="0"/>
                            </a:rPr>
                            <m:t>𝑅</m:t>
                          </m:r>
                          <m:r>
                            <a:rPr lang="en-US" sz="1600" i="0">
                              <a:latin typeface="Cambria Math" panose="02040503050406030204" pitchFamily="18" charset="0"/>
                            </a:rPr>
                            <m:t>,</m:t>
                          </m:r>
                          <m:r>
                            <a:rPr lang="en-US" sz="1600" i="1">
                              <a:latin typeface="Cambria Math" panose="02040503050406030204" pitchFamily="18" charset="0"/>
                            </a:rPr>
                            <m:t>𝐶</m:t>
                          </m:r>
                          <m:r>
                            <a:rPr lang="en-US" sz="1600" i="0">
                              <a:latin typeface="Cambria Math" panose="02040503050406030204" pitchFamily="18" charset="0"/>
                            </a:rPr>
                            <m:t>,</m:t>
                          </m:r>
                          <m:r>
                            <a:rPr lang="en-US" sz="1600" i="1">
                              <a:latin typeface="Cambria Math" panose="02040503050406030204" pitchFamily="18" charset="0"/>
                            </a:rPr>
                            <m:t>𝑇</m:t>
                          </m:r>
                        </m:e>
                      </m:d>
                      <m:r>
                        <a:rPr lang="en-US" sz="1600" i="0">
                          <a:latin typeface="Cambria Math" panose="02040503050406030204" pitchFamily="18" charset="0"/>
                        </a:rPr>
                        <m:t>=</m:t>
                      </m:r>
                      <m:f>
                        <m:fPr>
                          <m:ctrlPr>
                            <a:rPr lang="en-US" sz="1600" i="1">
                              <a:latin typeface="Cambria Math" panose="02040503050406030204" pitchFamily="18" charset="0"/>
                            </a:rPr>
                          </m:ctrlPr>
                        </m:fPr>
                        <m:num>
                          <m:r>
                            <a:rPr lang="en-US" sz="1600" i="0">
                              <a:latin typeface="Cambria Math" panose="02040503050406030204" pitchFamily="18" charset="0"/>
                            </a:rPr>
                            <m:t>1</m:t>
                          </m:r>
                        </m:num>
                        <m:den>
                          <m:r>
                            <a:rPr lang="en-US" sz="1600" i="0">
                              <a:latin typeface="Cambria Math" panose="02040503050406030204" pitchFamily="18" charset="0"/>
                            </a:rPr>
                            <m:t>2</m:t>
                          </m:r>
                        </m:den>
                      </m:f>
                      <m:sSup>
                        <m:sSupPr>
                          <m:ctrlPr>
                            <a:rPr lang="en-US" sz="1600" i="1">
                              <a:latin typeface="Cambria Math" panose="02040503050406030204" pitchFamily="18" charset="0"/>
                            </a:rPr>
                          </m:ctrlPr>
                        </m:sSupPr>
                        <m:e>
                          <m:d>
                            <m:dPr>
                              <m:begChr m:val="‖"/>
                              <m:endChr m:val="‖"/>
                              <m:ctrlPr>
                                <a:rPr lang="en-US" sz="1600" i="1">
                                  <a:latin typeface="Cambria Math" panose="02040503050406030204" pitchFamily="18" charset="0"/>
                                </a:rPr>
                              </m:ctrlPr>
                            </m:dPr>
                            <m:e>
                              <m:r>
                                <a:rPr lang="en-US" sz="1600" i="0">
                                  <a:latin typeface="Cambria Math" panose="02040503050406030204" pitchFamily="18" charset="0"/>
                                </a:rPr>
                                <m:t>𝒜</m:t>
                              </m:r>
                              <m:r>
                                <a:rPr lang="en-US" sz="1600" i="0">
                                  <a:latin typeface="Cambria Math" panose="02040503050406030204" pitchFamily="18" charset="0"/>
                                </a:rPr>
                                <m:t>−</m:t>
                              </m:r>
                              <m:r>
                                <a:rPr lang="en-US" sz="1600" i="1">
                                  <a:latin typeface="Cambria Math" panose="02040503050406030204" pitchFamily="18" charset="0"/>
                                </a:rPr>
                                <m:t>𝑆</m:t>
                              </m:r>
                              <m:sSub>
                                <m:sSubPr>
                                  <m:ctrlPr>
                                    <a:rPr lang="en-US" sz="1600" i="1">
                                      <a:latin typeface="Cambria Math" panose="02040503050406030204" pitchFamily="18" charset="0"/>
                                    </a:rPr>
                                  </m:ctrlPr>
                                </m:sSubPr>
                                <m:e>
                                  <m:r>
                                    <a:rPr lang="en-US" sz="1600" i="0">
                                      <a:latin typeface="Cambria Math" panose="02040503050406030204" pitchFamily="18" charset="0"/>
                                    </a:rPr>
                                    <m:t>×</m:t>
                                  </m:r>
                                </m:e>
                                <m:sub>
                                  <m:r>
                                    <a:rPr lang="en-US" sz="1600" i="1">
                                      <a:latin typeface="Cambria Math" panose="02040503050406030204" pitchFamily="18" charset="0"/>
                                    </a:rPr>
                                    <m:t>𝑅</m:t>
                                  </m:r>
                                </m:sub>
                              </m:sSub>
                              <m:r>
                                <a:rPr lang="en-US" sz="1600" i="1">
                                  <a:latin typeface="Cambria Math" panose="02040503050406030204" pitchFamily="18" charset="0"/>
                                </a:rPr>
                                <m:t>𝑅</m:t>
                              </m:r>
                              <m:sSub>
                                <m:sSubPr>
                                  <m:ctrlPr>
                                    <a:rPr lang="en-US" sz="1600" i="1">
                                      <a:latin typeface="Cambria Math" panose="02040503050406030204" pitchFamily="18" charset="0"/>
                                    </a:rPr>
                                  </m:ctrlPr>
                                </m:sSubPr>
                                <m:e>
                                  <m:r>
                                    <a:rPr lang="en-US" sz="1600" i="0">
                                      <a:latin typeface="Cambria Math" panose="02040503050406030204" pitchFamily="18" charset="0"/>
                                    </a:rPr>
                                    <m:t>×</m:t>
                                  </m:r>
                                </m:e>
                                <m:sub>
                                  <m:r>
                                    <a:rPr lang="en-US" sz="1600" i="1">
                                      <a:latin typeface="Cambria Math" panose="02040503050406030204" pitchFamily="18" charset="0"/>
                                    </a:rPr>
                                    <m:t>𝐶</m:t>
                                  </m:r>
                                </m:sub>
                              </m:sSub>
                              <m:r>
                                <a:rPr lang="en-US" sz="1600" i="1">
                                  <a:latin typeface="Cambria Math" panose="02040503050406030204" pitchFamily="18" charset="0"/>
                                </a:rPr>
                                <m:t>𝐶</m:t>
                              </m:r>
                              <m:sSub>
                                <m:sSubPr>
                                  <m:ctrlPr>
                                    <a:rPr lang="en-US" sz="1600" i="1">
                                      <a:latin typeface="Cambria Math" panose="02040503050406030204" pitchFamily="18" charset="0"/>
                                    </a:rPr>
                                  </m:ctrlPr>
                                </m:sSubPr>
                                <m:e>
                                  <m:r>
                                    <a:rPr lang="en-US" sz="1600" i="0">
                                      <a:latin typeface="Cambria Math" panose="02040503050406030204" pitchFamily="18" charset="0"/>
                                    </a:rPr>
                                    <m:t>×</m:t>
                                  </m:r>
                                </m:e>
                                <m:sub>
                                  <m:r>
                                    <a:rPr lang="en-US" sz="1600" i="1">
                                      <a:latin typeface="Cambria Math" panose="02040503050406030204" pitchFamily="18" charset="0"/>
                                    </a:rPr>
                                    <m:t>𝑇</m:t>
                                  </m:r>
                                </m:sub>
                              </m:sSub>
                              <m:r>
                                <a:rPr lang="en-US" sz="1600" i="1">
                                  <a:latin typeface="Cambria Math" panose="02040503050406030204" pitchFamily="18" charset="0"/>
                                </a:rPr>
                                <m:t>𝑇</m:t>
                              </m:r>
                            </m:e>
                          </m:d>
                        </m:e>
                        <m:sup>
                          <m:r>
                            <a:rPr lang="en-US" sz="1600" i="0">
                              <a:latin typeface="Cambria Math" panose="02040503050406030204" pitchFamily="18" charset="0"/>
                            </a:rPr>
                            <m:t>2</m:t>
                          </m:r>
                        </m:sup>
                      </m:sSup>
                      <m:r>
                        <a:rPr lang="en-US" sz="1600" i="0">
                          <a:latin typeface="Cambria Math" panose="02040503050406030204" pitchFamily="18" charset="0"/>
                        </a:rPr>
                        <m:t>+</m:t>
                      </m:r>
                      <m:f>
                        <m:fPr>
                          <m:ctrlPr>
                            <a:rPr lang="en-US" sz="1600" i="1">
                              <a:latin typeface="Cambria Math" panose="02040503050406030204" pitchFamily="18" charset="0"/>
                            </a:rPr>
                          </m:ctrlPr>
                        </m:fPr>
                        <m:num>
                          <m:r>
                            <a:rPr lang="en-US" sz="1600" i="1">
                              <a:latin typeface="Cambria Math" panose="02040503050406030204" pitchFamily="18" charset="0"/>
                            </a:rPr>
                            <m:t>𝜆</m:t>
                          </m:r>
                        </m:num>
                        <m:den>
                          <m:r>
                            <a:rPr lang="en-US" sz="1600" i="0">
                              <a:latin typeface="Cambria Math" panose="02040503050406030204" pitchFamily="18" charset="0"/>
                            </a:rPr>
                            <m:t>2</m:t>
                          </m:r>
                        </m:den>
                      </m:f>
                      <m:d>
                        <m:dPr>
                          <m:ctrlPr>
                            <a:rPr lang="en-US" sz="1600" i="1">
                              <a:latin typeface="Cambria Math" panose="02040503050406030204" pitchFamily="18" charset="0"/>
                            </a:rPr>
                          </m:ctrlPr>
                        </m:dPr>
                        <m:e>
                          <m:sSup>
                            <m:sSupPr>
                              <m:ctrlPr>
                                <a:rPr lang="en-US" sz="1600" i="1">
                                  <a:latin typeface="Cambria Math" panose="02040503050406030204" pitchFamily="18" charset="0"/>
                                </a:rPr>
                              </m:ctrlPr>
                            </m:sSupPr>
                            <m:e>
                              <m:d>
                                <m:dPr>
                                  <m:begChr m:val="‖"/>
                                  <m:endChr m:val="‖"/>
                                  <m:ctrlPr>
                                    <a:rPr lang="en-US" sz="1600" i="1">
                                      <a:latin typeface="Cambria Math" panose="02040503050406030204" pitchFamily="18" charset="0"/>
                                    </a:rPr>
                                  </m:ctrlPr>
                                </m:dPr>
                                <m:e>
                                  <m:r>
                                    <a:rPr lang="en-US" sz="1600" i="1">
                                      <a:latin typeface="Cambria Math" panose="02040503050406030204" pitchFamily="18" charset="0"/>
                                    </a:rPr>
                                    <m:t>𝑆</m:t>
                                  </m:r>
                                </m:e>
                              </m:d>
                            </m:e>
                            <m:sup>
                              <m:r>
                                <a:rPr lang="en-US" sz="1600" i="0">
                                  <a:latin typeface="Cambria Math" panose="02040503050406030204" pitchFamily="18" charset="0"/>
                                </a:rPr>
                                <m:t>2</m:t>
                              </m:r>
                            </m:sup>
                          </m:sSup>
                          <m:r>
                            <a:rPr lang="en-US" sz="1600" i="0">
                              <a:latin typeface="Cambria Math" panose="02040503050406030204" pitchFamily="18" charset="0"/>
                            </a:rPr>
                            <m:t>+</m:t>
                          </m:r>
                          <m:sSup>
                            <m:sSupPr>
                              <m:ctrlPr>
                                <a:rPr lang="en-US" sz="1600" i="1">
                                  <a:latin typeface="Cambria Math" panose="02040503050406030204" pitchFamily="18" charset="0"/>
                                </a:rPr>
                              </m:ctrlPr>
                            </m:sSupPr>
                            <m:e>
                              <m:d>
                                <m:dPr>
                                  <m:begChr m:val="‖"/>
                                  <m:endChr m:val="‖"/>
                                  <m:ctrlPr>
                                    <a:rPr lang="en-US" sz="1600" i="1">
                                      <a:latin typeface="Cambria Math" panose="02040503050406030204" pitchFamily="18" charset="0"/>
                                    </a:rPr>
                                  </m:ctrlPr>
                                </m:dPr>
                                <m:e>
                                  <m:r>
                                    <a:rPr lang="en-US" sz="1600" i="1">
                                      <a:latin typeface="Cambria Math" panose="02040503050406030204" pitchFamily="18" charset="0"/>
                                    </a:rPr>
                                    <m:t>𝑅</m:t>
                                  </m:r>
                                </m:e>
                              </m:d>
                            </m:e>
                            <m:sup>
                              <m:r>
                                <a:rPr lang="en-US" sz="1600" i="0">
                                  <a:latin typeface="Cambria Math" panose="02040503050406030204" pitchFamily="18" charset="0"/>
                                </a:rPr>
                                <m:t>2</m:t>
                              </m:r>
                            </m:sup>
                          </m:sSup>
                          <m:r>
                            <a:rPr lang="en-US" sz="1600" i="0">
                              <a:latin typeface="Cambria Math" panose="02040503050406030204" pitchFamily="18" charset="0"/>
                            </a:rPr>
                            <m:t>+</m:t>
                          </m:r>
                          <m:sSup>
                            <m:sSupPr>
                              <m:ctrlPr>
                                <a:rPr lang="en-US" sz="1600" i="1">
                                  <a:latin typeface="Cambria Math" panose="02040503050406030204" pitchFamily="18" charset="0"/>
                                </a:rPr>
                              </m:ctrlPr>
                            </m:sSupPr>
                            <m:e>
                              <m:d>
                                <m:dPr>
                                  <m:begChr m:val="‖"/>
                                  <m:endChr m:val="‖"/>
                                  <m:ctrlPr>
                                    <a:rPr lang="en-US" sz="1600" i="1">
                                      <a:latin typeface="Cambria Math" panose="02040503050406030204" pitchFamily="18" charset="0"/>
                                    </a:rPr>
                                  </m:ctrlPr>
                                </m:dPr>
                                <m:e>
                                  <m:r>
                                    <a:rPr lang="en-US" sz="1600" i="1">
                                      <a:latin typeface="Cambria Math" panose="02040503050406030204" pitchFamily="18" charset="0"/>
                                    </a:rPr>
                                    <m:t>𝐶</m:t>
                                  </m:r>
                                </m:e>
                              </m:d>
                            </m:e>
                            <m:sup>
                              <m:r>
                                <a:rPr lang="en-US" sz="1600" i="0">
                                  <a:latin typeface="Cambria Math" panose="02040503050406030204" pitchFamily="18" charset="0"/>
                                </a:rPr>
                                <m:t>2</m:t>
                              </m:r>
                            </m:sup>
                          </m:sSup>
                          <m:r>
                            <a:rPr lang="en-US" sz="1600" i="0">
                              <a:latin typeface="Cambria Math" panose="02040503050406030204" pitchFamily="18" charset="0"/>
                            </a:rPr>
                            <m:t>+</m:t>
                          </m:r>
                          <m:sSup>
                            <m:sSupPr>
                              <m:ctrlPr>
                                <a:rPr lang="en-US" sz="1600" i="1">
                                  <a:latin typeface="Cambria Math" panose="02040503050406030204" pitchFamily="18" charset="0"/>
                                </a:rPr>
                              </m:ctrlPr>
                            </m:sSupPr>
                            <m:e>
                              <m:d>
                                <m:dPr>
                                  <m:begChr m:val="‖"/>
                                  <m:endChr m:val="‖"/>
                                  <m:ctrlPr>
                                    <a:rPr lang="en-US" sz="1600" i="1">
                                      <a:latin typeface="Cambria Math" panose="02040503050406030204" pitchFamily="18" charset="0"/>
                                    </a:rPr>
                                  </m:ctrlPr>
                                </m:dPr>
                                <m:e>
                                  <m:r>
                                    <a:rPr lang="en-US" sz="1600" i="1">
                                      <a:latin typeface="Cambria Math" panose="02040503050406030204" pitchFamily="18" charset="0"/>
                                    </a:rPr>
                                    <m:t>𝑇</m:t>
                                  </m:r>
                                </m:e>
                              </m:d>
                            </m:e>
                            <m:sup>
                              <m:r>
                                <a:rPr lang="en-US" sz="1600" i="0">
                                  <a:latin typeface="Cambria Math" panose="02040503050406030204" pitchFamily="18" charset="0"/>
                                </a:rPr>
                                <m:t>2</m:t>
                              </m:r>
                            </m:sup>
                          </m:sSup>
                        </m:e>
                      </m:d>
                    </m:oMath>
                  </m:oMathPara>
                </a14:m>
                <a:endParaRPr lang="en-US" sz="1600" dirty="0"/>
              </a:p>
            </p:txBody>
          </p:sp>
        </mc:Choice>
        <mc:Fallback>
          <p:sp>
            <p:nvSpPr>
              <p:cNvPr id="17" name="Rectangle 16"/>
              <p:cNvSpPr>
                <a:spLocks noRot="1" noChangeAspect="1" noMove="1" noResize="1" noEditPoints="1" noAdjustHandles="1" noChangeArrowheads="1" noChangeShapeType="1" noTextEdit="1"/>
              </p:cNvSpPr>
              <p:nvPr/>
            </p:nvSpPr>
            <p:spPr>
              <a:xfrm>
                <a:off x="685800" y="6096000"/>
                <a:ext cx="7880169" cy="558358"/>
              </a:xfrm>
              <a:prstGeom prst="rect">
                <a:avLst/>
              </a:prstGeom>
              <a:blipFill rotWithShape="0">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7376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0"/>
                            </p:stCondLst>
                            <p:childTnLst>
                              <p:par>
                                <p:cTn id="12" presetID="10" presetClass="entr" presetSubtype="0" fill="hold" grpId="0" nodeType="afterEffect">
                                  <p:stCondLst>
                                    <p:cond delay="350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2895600" cy="838200"/>
          </a:xfrm>
        </p:spPr>
        <p:txBody>
          <a:bodyPr>
            <a:normAutofit/>
          </a:bodyPr>
          <a:lstStyle/>
          <a:p>
            <a:pPr algn="l"/>
            <a:r>
              <a:rPr lang="en-US" sz="3600" dirty="0" smtClean="0"/>
              <a:t>Methodology</a:t>
            </a:r>
            <a:endParaRPr lang="en-US" sz="3600" dirty="0"/>
          </a:p>
        </p:txBody>
      </p:sp>
      <mc:AlternateContent xmlns:mc="http://schemas.openxmlformats.org/markup-compatibility/2006">
        <mc:Choice xmlns:a14="http://schemas.microsoft.com/office/drawing/2010/main" Requires="a14">
          <p:sp>
            <p:nvSpPr>
              <p:cNvPr id="4" name="Rectangle 3"/>
              <p:cNvSpPr/>
              <p:nvPr/>
            </p:nvSpPr>
            <p:spPr>
              <a:xfrm>
                <a:off x="304800" y="5791200"/>
                <a:ext cx="8763000" cy="944489"/>
              </a:xfrm>
              <a:prstGeom prst="rect">
                <a:avLst/>
              </a:prstGeom>
            </p:spPr>
            <p:txBody>
              <a:bodyPr wrap="square">
                <a:spAutoFit/>
              </a:bodyPr>
              <a:lstStyle/>
              <a:p>
                <a:pPr>
                  <a:spcAft>
                    <a:spcPts val="200"/>
                  </a:spcAft>
                </a:pPr>
                <a14:m>
                  <m:oMathPara xmlns:m="http://schemas.openxmlformats.org/officeDocument/2006/math">
                    <m:oMathParaPr>
                      <m:jc m:val="center"/>
                    </m:oMathParaPr>
                    <m:oMath xmlns:m="http://schemas.openxmlformats.org/officeDocument/2006/math">
                      <m:r>
                        <a:rPr lang="en-US" sz="1600" i="1" smtClean="0">
                          <a:latin typeface="Cambria Math" panose="02040503050406030204" pitchFamily="18" charset="0"/>
                          <a:ea typeface="Times New Roman" panose="02020603050405020304" pitchFamily="18" charset="0"/>
                        </a:rPr>
                        <m:t>ℒ</m:t>
                      </m:r>
                      <m:d>
                        <m:dPr>
                          <m:ctrlPr>
                            <a:rPr lang="en-US" sz="1600" i="1">
                              <a:effectLst/>
                              <a:latin typeface="Cambria Math" panose="02040503050406030204" pitchFamily="18" charset="0"/>
                              <a:ea typeface="Times New Roman" panose="02020603050405020304" pitchFamily="18" charset="0"/>
                            </a:rPr>
                          </m:ctrlPr>
                        </m:dPr>
                        <m:e>
                          <m:r>
                            <a:rPr lang="en-US" sz="1600" i="1">
                              <a:effectLst/>
                              <a:latin typeface="Cambria Math" panose="02040503050406030204" pitchFamily="18" charset="0"/>
                              <a:ea typeface="Times New Roman" panose="02020603050405020304" pitchFamily="18" charset="0"/>
                            </a:rPr>
                            <m:t>𝑆</m:t>
                          </m:r>
                          <m:r>
                            <a:rPr lang="en-US" sz="1600" i="1">
                              <a:effectLst/>
                              <a:latin typeface="Cambria Math" panose="02040503050406030204" pitchFamily="18" charset="0"/>
                              <a:ea typeface="Times New Roman" panose="02020603050405020304" pitchFamily="18" charset="0"/>
                            </a:rPr>
                            <m:t>,</m:t>
                          </m:r>
                          <m:r>
                            <a:rPr lang="en-US" sz="1600" i="1">
                              <a:effectLst/>
                              <a:latin typeface="Cambria Math" panose="02040503050406030204" pitchFamily="18" charset="0"/>
                              <a:ea typeface="Times New Roman" panose="02020603050405020304" pitchFamily="18" charset="0"/>
                            </a:rPr>
                            <m:t>𝑅</m:t>
                          </m:r>
                          <m:r>
                            <a:rPr lang="en-US" sz="1600" i="1">
                              <a:effectLst/>
                              <a:latin typeface="Cambria Math" panose="02040503050406030204" pitchFamily="18" charset="0"/>
                              <a:ea typeface="Times New Roman" panose="02020603050405020304" pitchFamily="18" charset="0"/>
                            </a:rPr>
                            <m:t>,</m:t>
                          </m:r>
                          <m:r>
                            <a:rPr lang="en-US" sz="1600" i="1">
                              <a:effectLst/>
                              <a:latin typeface="Cambria Math" panose="02040503050406030204" pitchFamily="18" charset="0"/>
                              <a:ea typeface="Times New Roman" panose="02020603050405020304" pitchFamily="18" charset="0"/>
                            </a:rPr>
                            <m:t>𝐶</m:t>
                          </m:r>
                          <m:r>
                            <a:rPr lang="en-US" sz="1600" i="1">
                              <a:effectLst/>
                              <a:latin typeface="Cambria Math" panose="02040503050406030204" pitchFamily="18" charset="0"/>
                              <a:ea typeface="Times New Roman" panose="02020603050405020304" pitchFamily="18" charset="0"/>
                            </a:rPr>
                            <m:t>,</m:t>
                          </m:r>
                          <m:r>
                            <a:rPr lang="en-US" sz="1600" i="1">
                              <a:effectLst/>
                              <a:latin typeface="Cambria Math" panose="02040503050406030204" pitchFamily="18" charset="0"/>
                              <a:ea typeface="Times New Roman" panose="02020603050405020304" pitchFamily="18" charset="0"/>
                            </a:rPr>
                            <m:t>𝑇</m:t>
                          </m:r>
                          <m:r>
                            <a:rPr lang="en-US" sz="1600" i="1">
                              <a:effectLst/>
                              <a:latin typeface="Cambria Math" panose="02040503050406030204" pitchFamily="18" charset="0"/>
                              <a:ea typeface="Times New Roman" panose="02020603050405020304" pitchFamily="18" charset="0"/>
                            </a:rPr>
                            <m:t>,</m:t>
                          </m:r>
                          <m:r>
                            <a:rPr lang="en-US" sz="1600" i="1">
                              <a:effectLst/>
                              <a:latin typeface="Cambria Math" panose="02040503050406030204" pitchFamily="18" charset="0"/>
                              <a:ea typeface="Times New Roman" panose="02020603050405020304" pitchFamily="18" charset="0"/>
                            </a:rPr>
                            <m:t>𝑈</m:t>
                          </m:r>
                        </m:e>
                      </m:d>
                      <m:r>
                        <a:rPr lang="en-US" sz="1600" i="1">
                          <a:effectLst/>
                          <a:latin typeface="Cambria Math" panose="02040503050406030204" pitchFamily="18" charset="0"/>
                          <a:ea typeface="Times New Roman" panose="02020603050405020304" pitchFamily="18" charset="0"/>
                        </a:rPr>
                        <m:t>=</m:t>
                      </m:r>
                      <m:f>
                        <m:fPr>
                          <m:ctrlPr>
                            <a:rPr lang="en-US" sz="1600" i="1">
                              <a:effectLst/>
                              <a:latin typeface="Cambria Math" panose="02040503050406030204" pitchFamily="18" charset="0"/>
                              <a:ea typeface="Times New Roman" panose="02020603050405020304" pitchFamily="18" charset="0"/>
                            </a:rPr>
                          </m:ctrlPr>
                        </m:fPr>
                        <m:num>
                          <m:r>
                            <a:rPr lang="en-US" sz="1600" i="1">
                              <a:effectLst/>
                              <a:latin typeface="Cambria Math" panose="02040503050406030204" pitchFamily="18" charset="0"/>
                              <a:ea typeface="Times New Roman" panose="02020603050405020304" pitchFamily="18" charset="0"/>
                            </a:rPr>
                            <m:t>1</m:t>
                          </m:r>
                        </m:num>
                        <m:den>
                          <m:r>
                            <a:rPr lang="en-US" sz="1600" i="1">
                              <a:effectLst/>
                              <a:latin typeface="Cambria Math" panose="02040503050406030204" pitchFamily="18" charset="0"/>
                              <a:ea typeface="Times New Roman" panose="02020603050405020304" pitchFamily="18" charset="0"/>
                            </a:rPr>
                            <m:t>2</m:t>
                          </m:r>
                        </m:den>
                      </m:f>
                      <m:sSup>
                        <m:sSupPr>
                          <m:ctrlPr>
                            <a:rPr lang="en-US" sz="1600" i="1">
                              <a:effectLst/>
                              <a:latin typeface="Cambria Math" panose="02040503050406030204" pitchFamily="18" charset="0"/>
                              <a:ea typeface="Times New Roman" panose="02020603050405020304" pitchFamily="18" charset="0"/>
                            </a:rPr>
                          </m:ctrlPr>
                        </m:sSupPr>
                        <m:e>
                          <m:d>
                            <m:dPr>
                              <m:begChr m:val="‖"/>
                              <m:endChr m:val="‖"/>
                              <m:ctrlPr>
                                <a:rPr lang="en-US" sz="1600" i="1">
                                  <a:effectLst/>
                                  <a:latin typeface="Cambria Math" panose="02040503050406030204" pitchFamily="18" charset="0"/>
                                  <a:ea typeface="Times New Roman" panose="02020603050405020304" pitchFamily="18" charset="0"/>
                                </a:rPr>
                              </m:ctrlPr>
                            </m:dPr>
                            <m:e>
                              <m:r>
                                <a:rPr lang="en-US" sz="1600" i="1">
                                  <a:effectLst/>
                                  <a:latin typeface="Cambria Math" panose="02040503050406030204" pitchFamily="18" charset="0"/>
                                  <a:ea typeface="Times New Roman" panose="02020603050405020304" pitchFamily="18" charset="0"/>
                                </a:rPr>
                                <m:t>𝒜</m:t>
                              </m:r>
                              <m:r>
                                <a:rPr lang="en-US" sz="1600" i="1">
                                  <a:effectLst/>
                                  <a:latin typeface="Cambria Math" panose="02040503050406030204" pitchFamily="18" charset="0"/>
                                  <a:ea typeface="Times New Roman" panose="02020603050405020304" pitchFamily="18" charset="0"/>
                                </a:rPr>
                                <m:t>−</m:t>
                              </m:r>
                              <m:r>
                                <a:rPr lang="en-US" sz="1600" i="1">
                                  <a:effectLst/>
                                  <a:latin typeface="Cambria Math" panose="02040503050406030204" pitchFamily="18" charset="0"/>
                                  <a:ea typeface="Times New Roman" panose="02020603050405020304" pitchFamily="18" charset="0"/>
                                </a:rPr>
                                <m:t>𝑆</m:t>
                              </m:r>
                              <m:sSub>
                                <m:sSubPr>
                                  <m:ctrlPr>
                                    <a:rPr lang="en-US" sz="1600" i="1">
                                      <a:effectLst/>
                                      <a:latin typeface="Cambria Math" panose="02040503050406030204" pitchFamily="18" charset="0"/>
                                      <a:ea typeface="Times New Roman" panose="02020603050405020304" pitchFamily="18" charset="0"/>
                                    </a:rPr>
                                  </m:ctrlPr>
                                </m:sSubPr>
                                <m:e>
                                  <m:r>
                                    <a:rPr lang="en-US" sz="1600" i="1">
                                      <a:effectLst/>
                                      <a:latin typeface="Cambria Math" panose="02040503050406030204" pitchFamily="18" charset="0"/>
                                      <a:ea typeface="Times New Roman" panose="02020603050405020304" pitchFamily="18" charset="0"/>
                                    </a:rPr>
                                    <m:t>×</m:t>
                                  </m:r>
                                </m:e>
                                <m:sub>
                                  <m:r>
                                    <a:rPr lang="en-US" sz="1600" i="1">
                                      <a:effectLst/>
                                      <a:latin typeface="Cambria Math" panose="02040503050406030204" pitchFamily="18" charset="0"/>
                                      <a:ea typeface="Times New Roman" panose="02020603050405020304" pitchFamily="18" charset="0"/>
                                    </a:rPr>
                                    <m:t>𝑅</m:t>
                                  </m:r>
                                </m:sub>
                              </m:sSub>
                              <m:r>
                                <a:rPr lang="en-US" sz="1600" i="1">
                                  <a:effectLst/>
                                  <a:latin typeface="Cambria Math" panose="02040503050406030204" pitchFamily="18" charset="0"/>
                                  <a:ea typeface="Times New Roman" panose="02020603050405020304" pitchFamily="18" charset="0"/>
                                </a:rPr>
                                <m:t>𝑅</m:t>
                              </m:r>
                              <m:sSub>
                                <m:sSubPr>
                                  <m:ctrlPr>
                                    <a:rPr lang="en-US" sz="1600" i="1">
                                      <a:effectLst/>
                                      <a:latin typeface="Cambria Math" panose="02040503050406030204" pitchFamily="18" charset="0"/>
                                      <a:ea typeface="Times New Roman" panose="02020603050405020304" pitchFamily="18" charset="0"/>
                                    </a:rPr>
                                  </m:ctrlPr>
                                </m:sSubPr>
                                <m:e>
                                  <m:r>
                                    <a:rPr lang="en-US" sz="1600" i="1">
                                      <a:effectLst/>
                                      <a:latin typeface="Cambria Math" panose="02040503050406030204" pitchFamily="18" charset="0"/>
                                      <a:ea typeface="Times New Roman" panose="02020603050405020304" pitchFamily="18" charset="0"/>
                                    </a:rPr>
                                    <m:t>×</m:t>
                                  </m:r>
                                </m:e>
                                <m:sub>
                                  <m:r>
                                    <a:rPr lang="en-US" sz="1600" i="1">
                                      <a:effectLst/>
                                      <a:latin typeface="Cambria Math" panose="02040503050406030204" pitchFamily="18" charset="0"/>
                                      <a:ea typeface="Times New Roman" panose="02020603050405020304" pitchFamily="18" charset="0"/>
                                    </a:rPr>
                                    <m:t>𝐶</m:t>
                                  </m:r>
                                </m:sub>
                              </m:sSub>
                              <m:r>
                                <a:rPr lang="en-US" sz="1600" i="1">
                                  <a:effectLst/>
                                  <a:latin typeface="Cambria Math" panose="02040503050406030204" pitchFamily="18" charset="0"/>
                                  <a:ea typeface="Times New Roman" panose="02020603050405020304" pitchFamily="18" charset="0"/>
                                </a:rPr>
                                <m:t>𝐶</m:t>
                              </m:r>
                              <m:sSub>
                                <m:sSubPr>
                                  <m:ctrlPr>
                                    <a:rPr lang="en-US" sz="1600" i="1">
                                      <a:effectLst/>
                                      <a:latin typeface="Cambria Math" panose="02040503050406030204" pitchFamily="18" charset="0"/>
                                      <a:ea typeface="Times New Roman" panose="02020603050405020304" pitchFamily="18" charset="0"/>
                                    </a:rPr>
                                  </m:ctrlPr>
                                </m:sSubPr>
                                <m:e>
                                  <m:r>
                                    <a:rPr lang="en-US" sz="1600" i="1">
                                      <a:effectLst/>
                                      <a:latin typeface="Cambria Math" panose="02040503050406030204" pitchFamily="18" charset="0"/>
                                      <a:ea typeface="Times New Roman" panose="02020603050405020304" pitchFamily="18" charset="0"/>
                                    </a:rPr>
                                    <m:t>×</m:t>
                                  </m:r>
                                </m:e>
                                <m:sub>
                                  <m:r>
                                    <a:rPr lang="en-US" sz="1600" i="1">
                                      <a:effectLst/>
                                      <a:latin typeface="Cambria Math" panose="02040503050406030204" pitchFamily="18" charset="0"/>
                                      <a:ea typeface="Times New Roman" panose="02020603050405020304" pitchFamily="18" charset="0"/>
                                    </a:rPr>
                                    <m:t>𝑇</m:t>
                                  </m:r>
                                </m:sub>
                              </m:sSub>
                              <m:r>
                                <a:rPr lang="en-US" sz="1600" i="1">
                                  <a:effectLst/>
                                  <a:latin typeface="Cambria Math" panose="02040503050406030204" pitchFamily="18" charset="0"/>
                                  <a:ea typeface="Times New Roman" panose="02020603050405020304" pitchFamily="18" charset="0"/>
                                </a:rPr>
                                <m:t>𝑇</m:t>
                              </m:r>
                            </m:e>
                          </m:d>
                        </m:e>
                        <m:sup>
                          <m:r>
                            <a:rPr lang="en-US" sz="1600" i="1">
                              <a:effectLst/>
                              <a:latin typeface="Cambria Math" panose="02040503050406030204" pitchFamily="18" charset="0"/>
                              <a:ea typeface="Times New Roman" panose="02020603050405020304" pitchFamily="18" charset="0"/>
                            </a:rPr>
                            <m:t>2</m:t>
                          </m:r>
                        </m:sup>
                      </m:sSup>
                      <m:r>
                        <a:rPr lang="en-US" sz="1600" i="1">
                          <a:effectLst/>
                          <a:latin typeface="Cambria Math" panose="02040503050406030204" pitchFamily="18" charset="0"/>
                          <a:ea typeface="Times New Roman" panose="02020603050405020304" pitchFamily="18" charset="0"/>
                        </a:rPr>
                        <m:t>+</m:t>
                      </m:r>
                      <m:f>
                        <m:fPr>
                          <m:ctrlPr>
                            <a:rPr lang="en-US" sz="1600" i="1">
                              <a:effectLst/>
                              <a:latin typeface="Cambria Math" panose="02040503050406030204" pitchFamily="18" charset="0"/>
                            </a:rPr>
                          </m:ctrlPr>
                        </m:fPr>
                        <m:num>
                          <m:sSub>
                            <m:sSubPr>
                              <m:ctrlPr>
                                <a:rPr lang="en-US" sz="1600" i="1">
                                  <a:effectLst/>
                                  <a:latin typeface="Cambria Math" panose="02040503050406030204" pitchFamily="18" charset="0"/>
                                </a:rPr>
                              </m:ctrlPr>
                            </m:sSubPr>
                            <m:e>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𝜆</m:t>
                              </m:r>
                            </m:e>
                            <m:sub>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1</m:t>
                              </m:r>
                            </m:sub>
                          </m:sSub>
                        </m:num>
                        <m:den>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2</m:t>
                          </m:r>
                        </m:den>
                      </m:f>
                      <m:sSup>
                        <m:sSupPr>
                          <m:ctrlPr>
                            <a:rPr lang="en-US" sz="1600" i="1">
                              <a:effectLst/>
                              <a:latin typeface="Cambria Math" panose="02040503050406030204" pitchFamily="18" charset="0"/>
                            </a:rPr>
                          </m:ctrlPr>
                        </m:sSupPr>
                        <m:e>
                          <m:d>
                            <m:dPr>
                              <m:begChr m:val="‖"/>
                              <m:endChr m:val="‖"/>
                              <m:ctrlPr>
                                <a:rPr lang="en-US" sz="1600" i="1">
                                  <a:effectLst/>
                                  <a:latin typeface="Cambria Math" panose="02040503050406030204" pitchFamily="18" charset="0"/>
                                </a:rPr>
                              </m:ctrlPr>
                            </m:dPr>
                            <m:e>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𝑋</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𝑅𝑈</m:t>
                              </m:r>
                            </m:e>
                          </m:d>
                        </m:e>
                        <m:sup>
                          <m:r>
                            <a:rPr lang="en-US" sz="16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6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1600" i="1">
                              <a:effectLst/>
                              <a:latin typeface="Cambria Math" panose="02040503050406030204" pitchFamily="18" charset="0"/>
                            </a:rPr>
                          </m:ctrlPr>
                        </m:fPr>
                        <m:num>
                          <m:sSub>
                            <m:sSubPr>
                              <m:ctrlPr>
                                <a:rPr lang="en-US" sz="1600" i="1">
                                  <a:effectLst/>
                                  <a:latin typeface="Cambria Math" panose="02040503050406030204" pitchFamily="18" charset="0"/>
                                </a:rPr>
                              </m:ctrlPr>
                            </m:sSubPr>
                            <m:e>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𝜆</m:t>
                              </m:r>
                            </m:e>
                            <m:sub>
                              <m:r>
                                <a:rPr lang="en-US" sz="1600">
                                  <a:effectLst/>
                                  <a:latin typeface="Cambria Math" panose="02040503050406030204" pitchFamily="18" charset="0"/>
                                  <a:ea typeface="Times New Roman" panose="02020603050405020304" pitchFamily="18" charset="0"/>
                                  <a:cs typeface="Times New Roman" panose="02020603050405020304" pitchFamily="18" charset="0"/>
                                </a:rPr>
                                <m:t>2</m:t>
                              </m:r>
                            </m:sub>
                          </m:sSub>
                        </m:num>
                        <m:den>
                          <m:r>
                            <a:rPr lang="en-US" sz="1600">
                              <a:effectLst/>
                              <a:latin typeface="Cambria Math" panose="02040503050406030204" pitchFamily="18" charset="0"/>
                              <a:ea typeface="Times New Roman" panose="02020603050405020304" pitchFamily="18" charset="0"/>
                              <a:cs typeface="Times New Roman" panose="02020603050405020304" pitchFamily="18" charset="0"/>
                            </a:rPr>
                            <m:t>2</m:t>
                          </m:r>
                        </m:den>
                      </m:f>
                      <m:r>
                        <m:rPr>
                          <m:sty m:val="p"/>
                        </m:rPr>
                        <a:rPr lang="en-US" sz="1600">
                          <a:effectLst/>
                          <a:latin typeface="Cambria Math" panose="02040503050406030204" pitchFamily="18" charset="0"/>
                          <a:ea typeface="Times New Roman" panose="02020603050405020304" pitchFamily="18" charset="0"/>
                          <a:cs typeface="Times New Roman" panose="02020603050405020304" pitchFamily="18" charset="0"/>
                        </a:rPr>
                        <m:t>tr</m:t>
                      </m:r>
                      <m:d>
                        <m:dPr>
                          <m:ctrlPr>
                            <a:rPr lang="en-US" sz="1600" i="1">
                              <a:effectLst/>
                              <a:latin typeface="Cambria Math" panose="02040503050406030204" pitchFamily="18" charset="0"/>
                            </a:rPr>
                          </m:ctrlPr>
                        </m:dPr>
                        <m:e>
                          <m:sSup>
                            <m:sSupPr>
                              <m:ctrlPr>
                                <a:rPr lang="en-US" sz="1600" i="1">
                                  <a:effectLst/>
                                  <a:latin typeface="Cambria Math" panose="02040503050406030204" pitchFamily="18" charset="0"/>
                                </a:rPr>
                              </m:ctrlPr>
                            </m:sSupPr>
                            <m:e>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𝐶</m:t>
                              </m:r>
                            </m:e>
                            <m:sup>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𝑇</m:t>
                              </m:r>
                            </m:sup>
                          </m:sSup>
                          <m:sSub>
                            <m:sSubPr>
                              <m:ctrlPr>
                                <a:rPr lang="en-US" sz="1600" i="1">
                                  <a:effectLst/>
                                  <a:latin typeface="Cambria Math" panose="02040503050406030204" pitchFamily="18" charset="0"/>
                                </a:rPr>
                              </m:ctrlPr>
                            </m:sSubPr>
                            <m:e>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𝐿</m:t>
                              </m:r>
                            </m:e>
                            <m:sub>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𝑍</m:t>
                              </m:r>
                            </m:sub>
                          </m:sSub>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𝐶</m:t>
                          </m:r>
                        </m:e>
                      </m:d>
                      <m:r>
                        <a:rPr lang="en-US" sz="1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00" i="1">
                              <a:effectLst/>
                              <a:latin typeface="Cambria Math" panose="02040503050406030204" pitchFamily="18" charset="0"/>
                            </a:rPr>
                          </m:ctrlPr>
                        </m:fPr>
                        <m:num>
                          <m:sSub>
                            <m:sSubPr>
                              <m:ctrlPr>
                                <a:rPr lang="en-US" sz="1600" i="1">
                                  <a:effectLst/>
                                  <a:latin typeface="Cambria Math" panose="02040503050406030204" pitchFamily="18" charset="0"/>
                                </a:rPr>
                              </m:ctrlPr>
                            </m:sSubPr>
                            <m:e>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𝜆</m:t>
                              </m:r>
                            </m:e>
                            <m:sub>
                              <m:r>
                                <a:rPr lang="en-US" sz="1600">
                                  <a:effectLst/>
                                  <a:latin typeface="Cambria Math" panose="02040503050406030204" pitchFamily="18" charset="0"/>
                                  <a:ea typeface="Times New Roman" panose="02020603050405020304" pitchFamily="18" charset="0"/>
                                  <a:cs typeface="Times New Roman" panose="02020603050405020304" pitchFamily="18" charset="0"/>
                                </a:rPr>
                                <m:t>3</m:t>
                              </m:r>
                            </m:sub>
                          </m:sSub>
                        </m:num>
                        <m:den>
                          <m:r>
                            <a:rPr lang="en-US" sz="1600">
                              <a:effectLst/>
                              <a:latin typeface="Cambria Math" panose="02040503050406030204" pitchFamily="18" charset="0"/>
                              <a:ea typeface="Times New Roman" panose="02020603050405020304" pitchFamily="18" charset="0"/>
                              <a:cs typeface="Times New Roman" panose="02020603050405020304" pitchFamily="18" charset="0"/>
                            </a:rPr>
                            <m:t>2</m:t>
                          </m:r>
                        </m:den>
                      </m:f>
                      <m:sSup>
                        <m:sSupPr>
                          <m:ctrlPr>
                            <a:rPr lang="en-US" sz="1600" i="1">
                              <a:effectLst/>
                              <a:latin typeface="Cambria Math" panose="02040503050406030204" pitchFamily="18" charset="0"/>
                            </a:rPr>
                          </m:ctrlPr>
                        </m:sSupPr>
                        <m:e>
                          <m:d>
                            <m:dPr>
                              <m:begChr m:val="‖"/>
                              <m:endChr m:val="‖"/>
                              <m:ctrlPr>
                                <a:rPr lang="en-US" sz="1600" i="1">
                                  <a:effectLst/>
                                  <a:latin typeface="Cambria Math" panose="02040503050406030204" pitchFamily="18" charset="0"/>
                                </a:rPr>
                              </m:ctrlPr>
                            </m:dPr>
                            <m:e>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𝑌</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𝑇</m:t>
                              </m:r>
                              <m:sSup>
                                <m:sSupPr>
                                  <m:ctrlPr>
                                    <a:rPr lang="en-US" sz="1600" i="1">
                                      <a:effectLst/>
                                      <a:latin typeface="Cambria Math" panose="02040503050406030204" pitchFamily="18" charset="0"/>
                                    </a:rPr>
                                  </m:ctrlPr>
                                </m:sSupPr>
                                <m:e>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𝑅</m:t>
                                  </m:r>
                                </m:e>
                                <m:sup>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𝑇</m:t>
                                  </m:r>
                                </m:sup>
                              </m:sSup>
                            </m:e>
                          </m:d>
                        </m:e>
                        <m:sup>
                          <m:r>
                            <a:rPr lang="en-US" sz="1600">
                              <a:effectLst/>
                              <a:latin typeface="Cambria Math" panose="02040503050406030204" pitchFamily="18" charset="0"/>
                              <a:ea typeface="Times New Roman" panose="02020603050405020304" pitchFamily="18" charset="0"/>
                              <a:cs typeface="Times New Roman" panose="02020603050405020304" pitchFamily="18" charset="0"/>
                            </a:rPr>
                            <m:t>2</m:t>
                          </m:r>
                        </m:sup>
                      </m:sSup>
                    </m:oMath>
                  </m:oMathPara>
                </a14:m>
                <a:endParaRPr lang="en-US" sz="1600" i="1" dirty="0" smtClean="0">
                  <a:effectLst/>
                  <a:latin typeface="Cambria Math" panose="02040503050406030204" pitchFamily="18" charset="0"/>
                  <a:ea typeface="Times New Roman" panose="02020603050405020304" pitchFamily="18" charset="0"/>
                  <a:cs typeface="Times New Roman" panose="02020603050405020304" pitchFamily="18" charset="0"/>
                </a:endParaRPr>
              </a:p>
              <a:p>
                <a:pPr algn="ctr"/>
                <a14:m>
                  <m:oMath xmlns:m="http://schemas.openxmlformats.org/officeDocument/2006/math">
                    <m:r>
                      <a:rPr lang="en-US" sz="1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600" i="1">
                            <a:effectLst/>
                            <a:latin typeface="Cambria Math" panose="02040503050406030204" pitchFamily="18" charset="0"/>
                          </a:rPr>
                        </m:ctrlPr>
                      </m:fPr>
                      <m:num>
                        <m:sSub>
                          <m:sSubPr>
                            <m:ctrlPr>
                              <a:rPr lang="en-US" sz="1600" i="1">
                                <a:effectLst/>
                                <a:latin typeface="Cambria Math" panose="02040503050406030204" pitchFamily="18" charset="0"/>
                              </a:rPr>
                            </m:ctrlPr>
                          </m:sSubPr>
                          <m:e>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𝜆</m:t>
                            </m:r>
                          </m:e>
                          <m:sub>
                            <m:r>
                              <a:rPr lang="en-US" sz="1600">
                                <a:effectLst/>
                                <a:latin typeface="Cambria Math" panose="02040503050406030204" pitchFamily="18" charset="0"/>
                                <a:ea typeface="Times New Roman" panose="02020603050405020304" pitchFamily="18" charset="0"/>
                                <a:cs typeface="Times New Roman" panose="02020603050405020304" pitchFamily="18" charset="0"/>
                              </a:rPr>
                              <m:t>4</m:t>
                            </m:r>
                          </m:sub>
                        </m:sSub>
                      </m:num>
                      <m:den>
                        <m:r>
                          <a:rPr lang="en-US" sz="1600">
                            <a:effectLst/>
                            <a:latin typeface="Cambria Math" panose="02040503050406030204" pitchFamily="18" charset="0"/>
                            <a:ea typeface="Times New Roman" panose="02020603050405020304" pitchFamily="18" charset="0"/>
                            <a:cs typeface="Times New Roman" panose="02020603050405020304" pitchFamily="18" charset="0"/>
                          </a:rPr>
                          <m:t>2</m:t>
                        </m:r>
                      </m:den>
                    </m:f>
                    <m:d>
                      <m:dPr>
                        <m:ctrlPr>
                          <a:rPr lang="en-US" sz="1600" i="1">
                            <a:effectLst/>
                            <a:latin typeface="Cambria Math" panose="02040503050406030204" pitchFamily="18" charset="0"/>
                          </a:rPr>
                        </m:ctrlPr>
                      </m:dPr>
                      <m:e>
                        <m:sSup>
                          <m:sSupPr>
                            <m:ctrlPr>
                              <a:rPr lang="en-US" sz="1600" i="1">
                                <a:effectLst/>
                                <a:latin typeface="Cambria Math" panose="02040503050406030204" pitchFamily="18" charset="0"/>
                              </a:rPr>
                            </m:ctrlPr>
                          </m:sSupPr>
                          <m:e>
                            <m:d>
                              <m:dPr>
                                <m:begChr m:val="‖"/>
                                <m:endChr m:val="‖"/>
                                <m:ctrlPr>
                                  <a:rPr lang="en-US" sz="1600" i="1">
                                    <a:effectLst/>
                                    <a:latin typeface="Cambria Math" panose="02040503050406030204" pitchFamily="18" charset="0"/>
                                  </a:rPr>
                                </m:ctrlPr>
                              </m:dPr>
                              <m:e>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𝑆</m:t>
                                </m:r>
                              </m:e>
                            </m:d>
                          </m:e>
                          <m:sup>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600" i="1">
                                <a:effectLst/>
                                <a:latin typeface="Cambria Math" panose="02040503050406030204" pitchFamily="18" charset="0"/>
                              </a:rPr>
                            </m:ctrlPr>
                          </m:sSupPr>
                          <m:e>
                            <m:d>
                              <m:dPr>
                                <m:begChr m:val="‖"/>
                                <m:endChr m:val="‖"/>
                                <m:ctrlPr>
                                  <a:rPr lang="en-US" sz="1600" i="1">
                                    <a:effectLst/>
                                    <a:latin typeface="Cambria Math" panose="02040503050406030204" pitchFamily="18" charset="0"/>
                                  </a:rPr>
                                </m:ctrlPr>
                              </m:dPr>
                              <m:e>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𝑅</m:t>
                                </m:r>
                              </m:e>
                            </m:d>
                          </m:e>
                          <m:sup>
                            <m:r>
                              <a:rPr lang="en-US" sz="16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6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600" i="1">
                                <a:effectLst/>
                                <a:latin typeface="Cambria Math" panose="02040503050406030204" pitchFamily="18" charset="0"/>
                              </a:rPr>
                            </m:ctrlPr>
                          </m:sSupPr>
                          <m:e>
                            <m:d>
                              <m:dPr>
                                <m:begChr m:val="‖"/>
                                <m:endChr m:val="‖"/>
                                <m:ctrlPr>
                                  <a:rPr lang="en-US" sz="1600" i="1">
                                    <a:effectLst/>
                                    <a:latin typeface="Cambria Math" panose="02040503050406030204" pitchFamily="18" charset="0"/>
                                  </a:rPr>
                                </m:ctrlPr>
                              </m:dPr>
                              <m:e>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𝐶</m:t>
                                </m:r>
                              </m:e>
                            </m:d>
                          </m:e>
                          <m:sup>
                            <m:r>
                              <a:rPr lang="en-US" sz="16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6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600" i="1">
                                <a:effectLst/>
                                <a:latin typeface="Cambria Math" panose="02040503050406030204" pitchFamily="18" charset="0"/>
                              </a:rPr>
                            </m:ctrlPr>
                          </m:sSupPr>
                          <m:e>
                            <m:d>
                              <m:dPr>
                                <m:begChr m:val="‖"/>
                                <m:endChr m:val="‖"/>
                                <m:ctrlPr>
                                  <a:rPr lang="en-US" sz="1600" i="1">
                                    <a:effectLst/>
                                    <a:latin typeface="Cambria Math" panose="02040503050406030204" pitchFamily="18" charset="0"/>
                                  </a:rPr>
                                </m:ctrlPr>
                              </m:dPr>
                              <m:e>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𝑇</m:t>
                                </m:r>
                              </m:e>
                            </m:d>
                          </m:e>
                          <m:sup>
                            <m:r>
                              <a:rPr lang="en-US" sz="16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6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600" i="1">
                                <a:effectLst/>
                                <a:latin typeface="Cambria Math" panose="02040503050406030204" pitchFamily="18" charset="0"/>
                              </a:rPr>
                            </m:ctrlPr>
                          </m:sSupPr>
                          <m:e>
                            <m:d>
                              <m:dPr>
                                <m:begChr m:val="‖"/>
                                <m:endChr m:val="‖"/>
                                <m:ctrlPr>
                                  <a:rPr lang="en-US" sz="1600" i="1">
                                    <a:effectLst/>
                                    <a:latin typeface="Cambria Math" panose="02040503050406030204" pitchFamily="18" charset="0"/>
                                  </a:rPr>
                                </m:ctrlPr>
                              </m:dPr>
                              <m:e>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𝑈</m:t>
                                </m:r>
                              </m:e>
                            </m:d>
                          </m:e>
                          <m:sup>
                            <m:r>
                              <a:rPr lang="en-US" sz="1600">
                                <a:effectLst/>
                                <a:latin typeface="Cambria Math" panose="02040503050406030204" pitchFamily="18" charset="0"/>
                                <a:ea typeface="Times New Roman" panose="02020603050405020304" pitchFamily="18" charset="0"/>
                                <a:cs typeface="Times New Roman" panose="02020603050405020304" pitchFamily="18" charset="0"/>
                              </a:rPr>
                              <m:t>2</m:t>
                            </m:r>
                          </m:sup>
                        </m:sSup>
                      </m:e>
                    </m:d>
                  </m:oMath>
                </a14:m>
                <a:r>
                  <a:rPr lang="en-US" sz="1600" dirty="0">
                    <a:effectLst/>
                    <a:latin typeface="Cambria Math" panose="02040503050406030204" pitchFamily="18" charset="0"/>
                    <a:ea typeface="Times New Roman" panose="02020603050405020304" pitchFamily="18" charset="0"/>
                    <a:cs typeface="Times New Roman" panose="02020603050405020304" pitchFamily="18" charset="0"/>
                  </a:rPr>
                  <a:t> </a:t>
                </a:r>
                <a:endParaRPr lang="en-US" sz="1600" dirty="0"/>
              </a:p>
            </p:txBody>
          </p:sp>
        </mc:Choice>
        <mc:Fallback>
          <p:sp>
            <p:nvSpPr>
              <p:cNvPr id="4" name="Rectangle 3"/>
              <p:cNvSpPr>
                <a:spLocks noRot="1" noChangeAspect="1" noMove="1" noResize="1" noEditPoints="1" noAdjustHandles="1" noChangeArrowheads="1" noChangeShapeType="1" noTextEdit="1"/>
              </p:cNvSpPr>
              <p:nvPr/>
            </p:nvSpPr>
            <p:spPr>
              <a:xfrm>
                <a:off x="304800" y="5791200"/>
                <a:ext cx="8763000" cy="944489"/>
              </a:xfrm>
              <a:prstGeom prst="rect">
                <a:avLst/>
              </a:prstGeom>
              <a:blipFill rotWithShape="0">
                <a:blip r:embed="rId3"/>
                <a:stretch>
                  <a:fillRect/>
                </a:stretch>
              </a:blipFill>
            </p:spPr>
            <p:txBody>
              <a:bodyPr/>
              <a:lstStyle/>
              <a:p>
                <a:r>
                  <a:rPr lang="en-US">
                    <a:noFill/>
                  </a:rPr>
                  <a:t> </a:t>
                </a:r>
              </a:p>
            </p:txBody>
          </p:sp>
        </mc:Fallback>
      </mc:AlternateContent>
      <p:sp>
        <p:nvSpPr>
          <p:cNvPr id="17" name="Down Arrow 16"/>
          <p:cNvSpPr/>
          <p:nvPr/>
        </p:nvSpPr>
        <p:spPr>
          <a:xfrm>
            <a:off x="5410200" y="2072508"/>
            <a:ext cx="190500" cy="369893"/>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4"/>
          <a:stretch>
            <a:fillRect/>
          </a:stretch>
        </p:blipFill>
        <p:spPr>
          <a:xfrm>
            <a:off x="4222441" y="2228298"/>
            <a:ext cx="2286000" cy="1798514"/>
          </a:xfrm>
          <a:prstGeom prst="rect">
            <a:avLst/>
          </a:prstGeom>
        </p:spPr>
      </p:pic>
      <p:grpSp>
        <p:nvGrpSpPr>
          <p:cNvPr id="39" name="Group 38"/>
          <p:cNvGrpSpPr/>
          <p:nvPr/>
        </p:nvGrpSpPr>
        <p:grpSpPr>
          <a:xfrm>
            <a:off x="3756855" y="2961520"/>
            <a:ext cx="3405945" cy="1473188"/>
            <a:chOff x="3756855" y="2961520"/>
            <a:chExt cx="3405945" cy="1473188"/>
          </a:xfrm>
        </p:grpSpPr>
        <p:sp>
          <p:nvSpPr>
            <p:cNvPr id="24" name="Left-Right Arrow 23"/>
            <p:cNvSpPr/>
            <p:nvPr/>
          </p:nvSpPr>
          <p:spPr>
            <a:xfrm>
              <a:off x="3756855" y="2961520"/>
              <a:ext cx="533400" cy="238880"/>
            </a:xfrm>
            <a:prstGeom prst="lef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Left-Right Arrow 24"/>
            <p:cNvSpPr/>
            <p:nvPr/>
          </p:nvSpPr>
          <p:spPr>
            <a:xfrm rot="16200000">
              <a:off x="5071237" y="4085465"/>
              <a:ext cx="459606" cy="238880"/>
            </a:xfrm>
            <a:prstGeom prst="lef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Left-Right Arrow 25"/>
            <p:cNvSpPr/>
            <p:nvPr/>
          </p:nvSpPr>
          <p:spPr>
            <a:xfrm>
              <a:off x="6629400" y="2971659"/>
              <a:ext cx="533400" cy="238880"/>
            </a:xfrm>
            <a:prstGeom prst="lef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p:cNvPicPr>
            <a:picLocks noChangeAspect="1"/>
          </p:cNvPicPr>
          <p:nvPr/>
        </p:nvPicPr>
        <p:blipFill rotWithShape="1">
          <a:blip r:embed="rId5"/>
          <a:srcRect b="27581"/>
          <a:stretch/>
        </p:blipFill>
        <p:spPr>
          <a:xfrm>
            <a:off x="4495801" y="4401849"/>
            <a:ext cx="1468190" cy="1079483"/>
          </a:xfrm>
          <a:prstGeom prst="rect">
            <a:avLst/>
          </a:prstGeom>
        </p:spPr>
      </p:pic>
      <p:grpSp>
        <p:nvGrpSpPr>
          <p:cNvPr id="48" name="Group 47"/>
          <p:cNvGrpSpPr/>
          <p:nvPr/>
        </p:nvGrpSpPr>
        <p:grpSpPr>
          <a:xfrm>
            <a:off x="1644997" y="3876317"/>
            <a:ext cx="2645258" cy="1838683"/>
            <a:chOff x="1644997" y="3876317"/>
            <a:chExt cx="2645258" cy="1838683"/>
          </a:xfrm>
        </p:grpSpPr>
        <p:sp>
          <p:nvSpPr>
            <p:cNvPr id="10" name="Rectangle 9"/>
            <p:cNvSpPr/>
            <p:nvPr/>
          </p:nvSpPr>
          <p:spPr>
            <a:xfrm>
              <a:off x="1644997" y="4651057"/>
              <a:ext cx="933251" cy="321087"/>
            </a:xfrm>
            <a:prstGeom prst="rect">
              <a:avLst/>
            </a:prstGeom>
          </p:spPr>
          <p:txBody>
            <a:bodyPr wrap="none">
              <a:spAutoFit/>
            </a:bodyPr>
            <a:lstStyle/>
            <a:p>
              <a:r>
                <a:rPr lang="en-US" sz="1400" dirty="0" smtClean="0">
                  <a:latin typeface="Times New Roman" panose="02020603050405020304" pitchFamily="18" charset="0"/>
                  <a:ea typeface="Times New Roman" panose="02020603050405020304" pitchFamily="18" charset="0"/>
                </a:rPr>
                <a:t>Check-ins</a:t>
              </a:r>
              <a:endParaRPr lang="en-US" sz="1400" dirty="0"/>
            </a:p>
          </p:txBody>
        </p:sp>
        <p:pic>
          <p:nvPicPr>
            <p:cNvPr id="9" name="Picture 8"/>
            <p:cNvPicPr>
              <a:picLocks noChangeAspect="1"/>
            </p:cNvPicPr>
            <p:nvPr/>
          </p:nvPicPr>
          <p:blipFill rotWithShape="1">
            <a:blip r:embed="rId6"/>
            <a:srcRect t="6915" b="8272"/>
            <a:stretch/>
          </p:blipFill>
          <p:spPr>
            <a:xfrm>
              <a:off x="2514600" y="3876317"/>
              <a:ext cx="1186021" cy="1838683"/>
            </a:xfrm>
            <a:prstGeom prst="rect">
              <a:avLst/>
            </a:prstGeom>
          </p:spPr>
        </p:pic>
        <p:sp>
          <p:nvSpPr>
            <p:cNvPr id="28" name="Right Arrow 27"/>
            <p:cNvSpPr/>
            <p:nvPr/>
          </p:nvSpPr>
          <p:spPr>
            <a:xfrm>
              <a:off x="3858083" y="4815708"/>
              <a:ext cx="432172" cy="242287"/>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p:cNvPicPr>
            <a:picLocks noChangeAspect="1"/>
          </p:cNvPicPr>
          <p:nvPr/>
        </p:nvPicPr>
        <p:blipFill>
          <a:blip r:embed="rId7"/>
          <a:stretch>
            <a:fillRect/>
          </a:stretch>
        </p:blipFill>
        <p:spPr>
          <a:xfrm>
            <a:off x="7354128" y="2474800"/>
            <a:ext cx="1435062" cy="1234560"/>
          </a:xfrm>
          <a:prstGeom prst="rect">
            <a:avLst/>
          </a:prstGeom>
        </p:spPr>
      </p:pic>
      <p:grpSp>
        <p:nvGrpSpPr>
          <p:cNvPr id="49" name="Group 48"/>
          <p:cNvGrpSpPr/>
          <p:nvPr/>
        </p:nvGrpSpPr>
        <p:grpSpPr>
          <a:xfrm>
            <a:off x="7228444" y="435698"/>
            <a:ext cx="1483099" cy="2055910"/>
            <a:chOff x="7228444" y="435698"/>
            <a:chExt cx="1483099" cy="2055910"/>
          </a:xfrm>
        </p:grpSpPr>
        <p:sp>
          <p:nvSpPr>
            <p:cNvPr id="29" name="Down Arrow 28"/>
            <p:cNvSpPr/>
            <p:nvPr/>
          </p:nvSpPr>
          <p:spPr>
            <a:xfrm>
              <a:off x="8115300" y="2121715"/>
              <a:ext cx="190500" cy="369893"/>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p:cNvGrpSpPr/>
            <p:nvPr/>
          </p:nvGrpSpPr>
          <p:grpSpPr>
            <a:xfrm>
              <a:off x="7228444" y="435698"/>
              <a:ext cx="1483099" cy="1597219"/>
              <a:chOff x="7228444" y="268190"/>
              <a:chExt cx="1483099" cy="1597219"/>
            </a:xfrm>
          </p:grpSpPr>
          <p:pic>
            <p:nvPicPr>
              <p:cNvPr id="12" name="Picture 11"/>
              <p:cNvPicPr>
                <a:picLocks noChangeAspect="1"/>
              </p:cNvPicPr>
              <p:nvPr/>
            </p:nvPicPr>
            <p:blipFill rotWithShape="1">
              <a:blip r:embed="rId8"/>
              <a:srcRect l="36618" t="14410" r="38177" b="3866"/>
              <a:stretch/>
            </p:blipFill>
            <p:spPr>
              <a:xfrm>
                <a:off x="7620000" y="268190"/>
                <a:ext cx="1091543" cy="1597219"/>
              </a:xfrm>
              <a:prstGeom prst="rect">
                <a:avLst/>
              </a:prstGeom>
              <a:ln>
                <a:solidFill>
                  <a:schemeClr val="tx1">
                    <a:lumMod val="75000"/>
                    <a:lumOff val="25000"/>
                  </a:schemeClr>
                </a:solidFill>
              </a:ln>
            </p:spPr>
          </p:pic>
          <p:sp>
            <p:nvSpPr>
              <p:cNvPr id="32" name="Right Arrow 31"/>
              <p:cNvSpPr/>
              <p:nvPr/>
            </p:nvSpPr>
            <p:spPr>
              <a:xfrm>
                <a:off x="7228444" y="1013565"/>
                <a:ext cx="362579" cy="242287"/>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0" name="Picture 19"/>
          <p:cNvPicPr>
            <a:picLocks noChangeAspect="1"/>
          </p:cNvPicPr>
          <p:nvPr/>
        </p:nvPicPr>
        <p:blipFill>
          <a:blip r:embed="rId9"/>
          <a:stretch>
            <a:fillRect/>
          </a:stretch>
        </p:blipFill>
        <p:spPr>
          <a:xfrm>
            <a:off x="2343150" y="2417039"/>
            <a:ext cx="1368745" cy="1088161"/>
          </a:xfrm>
          <a:prstGeom prst="rect">
            <a:avLst/>
          </a:prstGeom>
        </p:spPr>
      </p:pic>
      <p:grpSp>
        <p:nvGrpSpPr>
          <p:cNvPr id="47" name="Group 46"/>
          <p:cNvGrpSpPr/>
          <p:nvPr/>
        </p:nvGrpSpPr>
        <p:grpSpPr>
          <a:xfrm>
            <a:off x="293146" y="1948309"/>
            <a:ext cx="2041566" cy="1861691"/>
            <a:chOff x="293146" y="1811017"/>
            <a:chExt cx="2041566" cy="1861691"/>
          </a:xfrm>
        </p:grpSpPr>
        <p:pic>
          <p:nvPicPr>
            <p:cNvPr id="7" name="Picture 6"/>
            <p:cNvPicPr>
              <a:picLocks noChangeAspect="1"/>
            </p:cNvPicPr>
            <p:nvPr/>
          </p:nvPicPr>
          <p:blipFill rotWithShape="1">
            <a:blip r:embed="rId8"/>
            <a:srcRect l="9762" t="7708" r="62348" b="7712"/>
            <a:stretch/>
          </p:blipFill>
          <p:spPr>
            <a:xfrm>
              <a:off x="762000" y="2178872"/>
              <a:ext cx="1091543" cy="1493836"/>
            </a:xfrm>
            <a:prstGeom prst="rect">
              <a:avLst/>
            </a:prstGeom>
            <a:ln>
              <a:solidFill>
                <a:schemeClr val="tx1">
                  <a:lumMod val="65000"/>
                  <a:lumOff val="35000"/>
                </a:schemeClr>
              </a:solidFill>
            </a:ln>
          </p:spPr>
        </p:pic>
        <p:sp>
          <p:nvSpPr>
            <p:cNvPr id="27" name="Right Arrow 26"/>
            <p:cNvSpPr/>
            <p:nvPr/>
          </p:nvSpPr>
          <p:spPr>
            <a:xfrm>
              <a:off x="1972133" y="2856980"/>
              <a:ext cx="362579" cy="242287"/>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293146" y="1811017"/>
              <a:ext cx="2016899" cy="307777"/>
            </a:xfrm>
            <a:prstGeom prst="rect">
              <a:avLst/>
            </a:prstGeom>
          </p:spPr>
          <p:txBody>
            <a:bodyPr wrap="none">
              <a:spAutoFit/>
            </a:bodyPr>
            <a:lstStyle/>
            <a:p>
              <a:r>
                <a:rPr lang="en-US" sz="1400" dirty="0" smtClean="0">
                  <a:latin typeface="Times New Roman" panose="02020603050405020304" pitchFamily="18" charset="0"/>
                  <a:ea typeface="Times New Roman" panose="02020603050405020304" pitchFamily="18" charset="0"/>
                </a:rPr>
                <a:t>POIs and Road Networks</a:t>
              </a:r>
              <a:endParaRPr lang="en-US" sz="1400" dirty="0"/>
            </a:p>
          </p:txBody>
        </p:sp>
      </p:grpSp>
      <p:grpSp>
        <p:nvGrpSpPr>
          <p:cNvPr id="44" name="Group 43"/>
          <p:cNvGrpSpPr/>
          <p:nvPr/>
        </p:nvGrpSpPr>
        <p:grpSpPr>
          <a:xfrm>
            <a:off x="2636287" y="3482450"/>
            <a:ext cx="4413957" cy="1896450"/>
            <a:chOff x="2636287" y="3482450"/>
            <a:chExt cx="4413957" cy="1896450"/>
          </a:xfrm>
        </p:grpSpPr>
        <p:pic>
          <p:nvPicPr>
            <p:cNvPr id="40" name="Picture 39"/>
            <p:cNvPicPr>
              <a:picLocks noChangeAspect="1"/>
            </p:cNvPicPr>
            <p:nvPr/>
          </p:nvPicPr>
          <p:blipFill>
            <a:blip r:embed="rId10"/>
            <a:stretch>
              <a:fillRect/>
            </a:stretch>
          </p:blipFill>
          <p:spPr>
            <a:xfrm>
              <a:off x="5960412" y="4928558"/>
              <a:ext cx="1089832" cy="450342"/>
            </a:xfrm>
            <a:prstGeom prst="rect">
              <a:avLst/>
            </a:prstGeom>
          </p:spPr>
        </p:pic>
        <p:pic>
          <p:nvPicPr>
            <p:cNvPr id="41" name="Picture 40"/>
            <p:cNvPicPr>
              <a:picLocks noChangeAspect="1"/>
            </p:cNvPicPr>
            <p:nvPr/>
          </p:nvPicPr>
          <p:blipFill>
            <a:blip r:embed="rId11"/>
            <a:stretch>
              <a:fillRect/>
            </a:stretch>
          </p:blipFill>
          <p:spPr>
            <a:xfrm>
              <a:off x="2636287" y="3482450"/>
              <a:ext cx="995584" cy="403750"/>
            </a:xfrm>
            <a:prstGeom prst="rect">
              <a:avLst/>
            </a:prstGeom>
          </p:spPr>
        </p:pic>
      </p:grpSp>
      <p:sp>
        <p:nvSpPr>
          <p:cNvPr id="46" name="Rectangle 45"/>
          <p:cNvSpPr/>
          <p:nvPr/>
        </p:nvSpPr>
        <p:spPr>
          <a:xfrm>
            <a:off x="4457701" y="149423"/>
            <a:ext cx="2260299" cy="307777"/>
          </a:xfrm>
          <a:prstGeom prst="rect">
            <a:avLst/>
          </a:prstGeom>
        </p:spPr>
        <p:txBody>
          <a:bodyPr wrap="none">
            <a:spAutoFit/>
          </a:bodyPr>
          <a:lstStyle/>
          <a:p>
            <a:r>
              <a:rPr lang="en-US" sz="1400" dirty="0" smtClean="0">
                <a:latin typeface="Times New Roman" panose="02020603050405020304" pitchFamily="18" charset="0"/>
                <a:ea typeface="Times New Roman" panose="02020603050405020304" pitchFamily="18" charset="0"/>
              </a:rPr>
              <a:t>311 complaints about noises</a:t>
            </a:r>
            <a:endParaRPr lang="en-US" sz="1400" dirty="0"/>
          </a:p>
        </p:txBody>
      </p:sp>
      <p:pic>
        <p:nvPicPr>
          <p:cNvPr id="33" name="Picture 32"/>
          <p:cNvPicPr>
            <a:picLocks noChangeAspect="1"/>
          </p:cNvPicPr>
          <p:nvPr/>
        </p:nvPicPr>
        <p:blipFill rotWithShape="1">
          <a:blip r:embed="rId12"/>
          <a:srcRect l="4762" b="23721"/>
          <a:stretch/>
        </p:blipFill>
        <p:spPr>
          <a:xfrm>
            <a:off x="3748288" y="399007"/>
            <a:ext cx="3465667" cy="1660934"/>
          </a:xfrm>
          <a:prstGeom prst="rect">
            <a:avLst/>
          </a:prstGeom>
        </p:spPr>
      </p:pic>
    </p:spTree>
    <p:extLst>
      <p:ext uri="{BB962C8B-B14F-4D97-AF65-F5344CB8AC3E}">
        <p14:creationId xmlns:p14="http://schemas.microsoft.com/office/powerpoint/2010/main" val="211310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wipe(left)">
                                      <p:cBhvr>
                                        <p:cTn id="16" dur="500"/>
                                        <p:tgtEl>
                                          <p:spTgt spid="47"/>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wipe(left)">
                                      <p:cBhvr>
                                        <p:cTn id="25" dur="500"/>
                                        <p:tgtEl>
                                          <p:spTgt spid="48"/>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wipe(left)">
                                      <p:cBhvr>
                                        <p:cTn id="34" dur="500"/>
                                        <p:tgtEl>
                                          <p:spTgt spid="49"/>
                                        </p:tgtEl>
                                      </p:cBhvr>
                                    </p:animEffect>
                                  </p:childTnLst>
                                </p:cTn>
                              </p:par>
                            </p:childTnLst>
                          </p:cTn>
                        </p:par>
                        <p:par>
                          <p:cTn id="35" fill="hold">
                            <p:stCondLst>
                              <p:cond delay="500"/>
                            </p:stCondLst>
                            <p:childTnLst>
                              <p:par>
                                <p:cTn id="36" presetID="22" presetClass="entr" presetSubtype="1"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up)">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47"/>
                                        </p:tgtEl>
                                      </p:cBhvr>
                                    </p:animEffect>
                                    <p:set>
                                      <p:cBhvr>
                                        <p:cTn id="51" dur="1" fill="hold">
                                          <p:stCondLst>
                                            <p:cond delay="499"/>
                                          </p:stCondLst>
                                        </p:cTn>
                                        <p:tgtEl>
                                          <p:spTgt spid="47"/>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48"/>
                                        </p:tgtEl>
                                      </p:cBhvr>
                                    </p:animEffect>
                                    <p:set>
                                      <p:cBhvr>
                                        <p:cTn id="54" dur="1" fill="hold">
                                          <p:stCondLst>
                                            <p:cond delay="499"/>
                                          </p:stCondLst>
                                        </p:cTn>
                                        <p:tgtEl>
                                          <p:spTgt spid="48"/>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49"/>
                                        </p:tgtEl>
                                      </p:cBhvr>
                                    </p:animEffect>
                                    <p:set>
                                      <p:cBhvr>
                                        <p:cTn id="57" dur="1" fill="hold">
                                          <p:stCondLst>
                                            <p:cond delay="499"/>
                                          </p:stCondLst>
                                        </p:cTn>
                                        <p:tgtEl>
                                          <p:spTgt spid="49"/>
                                        </p:tgtEl>
                                        <p:attrNameLst>
                                          <p:attrName>style.visibility</p:attrName>
                                        </p:attrNameLst>
                                      </p:cBhvr>
                                      <p:to>
                                        <p:strVal val="hidden"/>
                                      </p:to>
                                    </p:set>
                                  </p:child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500"/>
                                        <p:tgtEl>
                                          <p:spTgt spid="4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
                                        </p:tgtEl>
                                        <p:attrNameLst>
                                          <p:attrName>style.visibility</p:attrName>
                                        </p:attrNameLst>
                                      </p:cBhvr>
                                      <p:to>
                                        <p:strVal val="visible"/>
                                      </p:to>
                                    </p:set>
                                    <p:animEffect transition="in" filter="fade">
                                      <p:cBhvr>
                                        <p:cTn id="6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animBg="1"/>
      <p:bldP spid="1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022291" y="2362200"/>
            <a:ext cx="2286000" cy="1798514"/>
          </a:xfrm>
          <a:prstGeom prst="rect">
            <a:avLst/>
          </a:prstGeom>
        </p:spPr>
      </p:pic>
      <p:grpSp>
        <p:nvGrpSpPr>
          <p:cNvPr id="6" name="Group 5"/>
          <p:cNvGrpSpPr/>
          <p:nvPr/>
        </p:nvGrpSpPr>
        <p:grpSpPr>
          <a:xfrm>
            <a:off x="2556705" y="3095422"/>
            <a:ext cx="3405945" cy="1473188"/>
            <a:chOff x="3756855" y="2961520"/>
            <a:chExt cx="3405945" cy="1473188"/>
          </a:xfrm>
        </p:grpSpPr>
        <p:sp>
          <p:nvSpPr>
            <p:cNvPr id="7" name="Left-Right Arrow 6"/>
            <p:cNvSpPr/>
            <p:nvPr/>
          </p:nvSpPr>
          <p:spPr>
            <a:xfrm>
              <a:off x="3756855" y="2961520"/>
              <a:ext cx="533400" cy="238880"/>
            </a:xfrm>
            <a:prstGeom prst="lef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Right Arrow 7"/>
            <p:cNvSpPr/>
            <p:nvPr/>
          </p:nvSpPr>
          <p:spPr>
            <a:xfrm rot="16200000">
              <a:off x="5071237" y="4085465"/>
              <a:ext cx="459606" cy="238880"/>
            </a:xfrm>
            <a:prstGeom prst="lef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Right Arrow 8"/>
            <p:cNvSpPr/>
            <p:nvPr/>
          </p:nvSpPr>
          <p:spPr>
            <a:xfrm>
              <a:off x="6629400" y="2971659"/>
              <a:ext cx="533400" cy="238880"/>
            </a:xfrm>
            <a:prstGeom prst="lef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p:cNvPicPr>
            <a:picLocks noChangeAspect="1"/>
          </p:cNvPicPr>
          <p:nvPr/>
        </p:nvPicPr>
        <p:blipFill rotWithShape="1">
          <a:blip r:embed="rId4"/>
          <a:srcRect b="27581"/>
          <a:stretch/>
        </p:blipFill>
        <p:spPr>
          <a:xfrm>
            <a:off x="3295651" y="4535751"/>
            <a:ext cx="1468190" cy="1079483"/>
          </a:xfrm>
          <a:prstGeom prst="rect">
            <a:avLst/>
          </a:prstGeom>
        </p:spPr>
      </p:pic>
      <p:pic>
        <p:nvPicPr>
          <p:cNvPr id="11" name="Picture 10"/>
          <p:cNvPicPr>
            <a:picLocks noChangeAspect="1"/>
          </p:cNvPicPr>
          <p:nvPr/>
        </p:nvPicPr>
        <p:blipFill>
          <a:blip r:embed="rId5"/>
          <a:stretch>
            <a:fillRect/>
          </a:stretch>
        </p:blipFill>
        <p:spPr>
          <a:xfrm>
            <a:off x="6153978" y="2608702"/>
            <a:ext cx="1435062" cy="1234560"/>
          </a:xfrm>
          <a:prstGeom prst="rect">
            <a:avLst/>
          </a:prstGeom>
        </p:spPr>
      </p:pic>
      <p:pic>
        <p:nvPicPr>
          <p:cNvPr id="12" name="Picture 11"/>
          <p:cNvPicPr>
            <a:picLocks noChangeAspect="1"/>
          </p:cNvPicPr>
          <p:nvPr/>
        </p:nvPicPr>
        <p:blipFill>
          <a:blip r:embed="rId6"/>
          <a:stretch>
            <a:fillRect/>
          </a:stretch>
        </p:blipFill>
        <p:spPr>
          <a:xfrm>
            <a:off x="1143000" y="2550941"/>
            <a:ext cx="1368745" cy="1088161"/>
          </a:xfrm>
          <a:prstGeom prst="rect">
            <a:avLst/>
          </a:prstGeom>
        </p:spPr>
      </p:pic>
      <mc:AlternateContent xmlns:mc="http://schemas.openxmlformats.org/markup-compatibility/2006">
        <mc:Choice xmlns:a14="http://schemas.microsoft.com/office/drawing/2010/main" Requires="a14">
          <p:sp>
            <p:nvSpPr>
              <p:cNvPr id="35" name="Rectangle 34"/>
              <p:cNvSpPr/>
              <p:nvPr/>
            </p:nvSpPr>
            <p:spPr>
              <a:xfrm>
                <a:off x="5181600" y="3867702"/>
                <a:ext cx="3810000" cy="1226746"/>
              </a:xfrm>
              <a:prstGeom prst="rect">
                <a:avLst/>
              </a:prstGeom>
            </p:spPr>
            <p:txBody>
              <a:bodyPr wrap="square">
                <a:spAutoFit/>
              </a:bodyPr>
              <a:lstStyle/>
              <a:p>
                <a:pPr algn="just">
                  <a:spcAft>
                    <a:spcPts val="600"/>
                  </a:spcAft>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ea typeface="宋体" panose="02010600030101010101" pitchFamily="2" charset="-122"/>
                            </a:rPr>
                          </m:ctrlPr>
                        </m:fPr>
                        <m:num>
                          <m:r>
                            <a:rPr lang="en-US" i="1">
                              <a:effectLst/>
                              <a:latin typeface="Cambria Math" panose="02040503050406030204" pitchFamily="18" charset="0"/>
                              <a:ea typeface="宋体" panose="02010600030101010101" pitchFamily="2" charset="-122"/>
                            </a:rPr>
                            <m:t>1</m:t>
                          </m:r>
                        </m:num>
                        <m:den>
                          <m:r>
                            <a:rPr lang="en-US" i="1">
                              <a:effectLst/>
                              <a:latin typeface="Cambria Math" panose="02040503050406030204" pitchFamily="18" charset="0"/>
                              <a:ea typeface="宋体" panose="02010600030101010101" pitchFamily="2" charset="-122"/>
                            </a:rPr>
                            <m:t>2</m:t>
                          </m:r>
                        </m:den>
                      </m:f>
                      <m:nary>
                        <m:naryPr>
                          <m:chr m:val="∑"/>
                          <m:limLoc m:val="undOvr"/>
                          <m:supHide m:val="on"/>
                          <m:ctrlPr>
                            <a:rPr lang="en-US" i="1">
                              <a:effectLst/>
                              <a:latin typeface="Cambria Math" panose="02040503050406030204" pitchFamily="18" charset="0"/>
                              <a:ea typeface="宋体" panose="02010600030101010101" pitchFamily="2" charset="-122"/>
                            </a:rPr>
                          </m:ctrlPr>
                        </m:naryPr>
                        <m:sub>
                          <m:r>
                            <a:rPr lang="en-US" i="1">
                              <a:effectLst/>
                              <a:latin typeface="Cambria Math" panose="02040503050406030204" pitchFamily="18" charset="0"/>
                              <a:ea typeface="宋体" panose="02010600030101010101" pitchFamily="2" charset="-122"/>
                            </a:rPr>
                            <m:t>𝑖</m:t>
                          </m:r>
                          <m:r>
                            <a:rPr lang="en-US" i="1">
                              <a:effectLst/>
                              <a:latin typeface="Cambria Math" panose="02040503050406030204" pitchFamily="18" charset="0"/>
                              <a:ea typeface="宋体" panose="02010600030101010101" pitchFamily="2" charset="-122"/>
                            </a:rPr>
                            <m:t>,</m:t>
                          </m:r>
                          <m:r>
                            <a:rPr lang="en-US" i="1">
                              <a:effectLst/>
                              <a:latin typeface="Cambria Math" panose="02040503050406030204" pitchFamily="18" charset="0"/>
                              <a:ea typeface="宋体" panose="02010600030101010101" pitchFamily="2" charset="-122"/>
                            </a:rPr>
                            <m:t>𝑗</m:t>
                          </m:r>
                        </m:sub>
                        <m:sup/>
                        <m:e>
                          <m:sSub>
                            <m:sSubPr>
                              <m:ctrlPr>
                                <a:rPr lang="en-US" i="1">
                                  <a:effectLst/>
                                  <a:latin typeface="Cambria Math" panose="02040503050406030204" pitchFamily="18" charset="0"/>
                                  <a:ea typeface="宋体" panose="02010600030101010101" pitchFamily="2" charset="-122"/>
                                </a:rPr>
                              </m:ctrlPr>
                            </m:sSubPr>
                            <m:e>
                              <m:d>
                                <m:dPr>
                                  <m:begChr m:val="‖"/>
                                  <m:endChr m:val="‖"/>
                                  <m:ctrlPr>
                                    <a:rPr lang="en-US" i="1">
                                      <a:effectLst/>
                                      <a:latin typeface="Cambria Math" panose="02040503050406030204" pitchFamily="18" charset="0"/>
                                      <a:ea typeface="宋体" panose="02010600030101010101" pitchFamily="2" charset="-122"/>
                                    </a:rPr>
                                  </m:ctrlPr>
                                </m:dPr>
                                <m:e>
                                  <m:sSub>
                                    <m:sSubPr>
                                      <m:ctrlPr>
                                        <a:rPr lang="en-US" i="1">
                                          <a:effectLst/>
                                          <a:latin typeface="Cambria Math" panose="02040503050406030204" pitchFamily="18" charset="0"/>
                                          <a:ea typeface="宋体" panose="02010600030101010101" pitchFamily="2" charset="-122"/>
                                        </a:rPr>
                                      </m:ctrlPr>
                                    </m:sSubPr>
                                    <m:e>
                                      <m:r>
                                        <a:rPr lang="en-US" i="1">
                                          <a:effectLst/>
                                          <a:latin typeface="Cambria Math" panose="02040503050406030204" pitchFamily="18" charset="0"/>
                                          <a:ea typeface="宋体" panose="02010600030101010101" pitchFamily="2" charset="-122"/>
                                        </a:rPr>
                                        <m:t>𝑐</m:t>
                                      </m:r>
                                    </m:e>
                                    <m:sub>
                                      <m:r>
                                        <a:rPr lang="en-US" i="1">
                                          <a:effectLst/>
                                          <a:latin typeface="Cambria Math" panose="02040503050406030204" pitchFamily="18" charset="0"/>
                                          <a:ea typeface="宋体" panose="02010600030101010101" pitchFamily="2" charset="-122"/>
                                        </a:rPr>
                                        <m:t>𝑖</m:t>
                                      </m:r>
                                    </m:sub>
                                  </m:sSub>
                                  <m:r>
                                    <a:rPr lang="en-US" i="1">
                                      <a:effectLst/>
                                      <a:latin typeface="Cambria Math" panose="02040503050406030204" pitchFamily="18" charset="0"/>
                                      <a:ea typeface="宋体" panose="02010600030101010101" pitchFamily="2" charset="-122"/>
                                    </a:rPr>
                                    <m:t>−</m:t>
                                  </m:r>
                                  <m:sSub>
                                    <m:sSubPr>
                                      <m:ctrlPr>
                                        <a:rPr lang="en-US" i="1">
                                          <a:effectLst/>
                                          <a:latin typeface="Cambria Math" panose="02040503050406030204" pitchFamily="18" charset="0"/>
                                          <a:ea typeface="宋体" panose="02010600030101010101" pitchFamily="2" charset="-122"/>
                                        </a:rPr>
                                      </m:ctrlPr>
                                    </m:sSubPr>
                                    <m:e>
                                      <m:r>
                                        <a:rPr lang="en-US" i="1">
                                          <a:effectLst/>
                                          <a:latin typeface="Cambria Math" panose="02040503050406030204" pitchFamily="18" charset="0"/>
                                          <a:ea typeface="宋体" panose="02010600030101010101" pitchFamily="2" charset="-122"/>
                                        </a:rPr>
                                        <m:t>𝑐</m:t>
                                      </m:r>
                                    </m:e>
                                    <m:sub>
                                      <m:r>
                                        <a:rPr lang="en-US" i="1">
                                          <a:effectLst/>
                                          <a:latin typeface="Cambria Math" panose="02040503050406030204" pitchFamily="18" charset="0"/>
                                          <a:ea typeface="宋体" panose="02010600030101010101" pitchFamily="2" charset="-122"/>
                                        </a:rPr>
                                        <m:t>𝑗</m:t>
                                      </m:r>
                                    </m:sub>
                                  </m:sSub>
                                </m:e>
                              </m:d>
                            </m:e>
                            <m:sub>
                              <m:r>
                                <a:rPr lang="en-US" i="1">
                                  <a:effectLst/>
                                  <a:latin typeface="Cambria Math" panose="02040503050406030204" pitchFamily="18" charset="0"/>
                                  <a:ea typeface="宋体" panose="02010600030101010101" pitchFamily="2" charset="-122"/>
                                </a:rPr>
                                <m:t>2</m:t>
                              </m:r>
                            </m:sub>
                          </m:sSub>
                          <m:sSub>
                            <m:sSubPr>
                              <m:ctrlPr>
                                <a:rPr lang="en-US" i="1">
                                  <a:effectLst/>
                                  <a:latin typeface="Cambria Math" panose="02040503050406030204" pitchFamily="18" charset="0"/>
                                  <a:ea typeface="宋体" panose="02010600030101010101" pitchFamily="2" charset="-122"/>
                                </a:rPr>
                              </m:ctrlPr>
                            </m:sSubPr>
                            <m:e>
                              <m:r>
                                <a:rPr lang="en-US" i="1">
                                  <a:effectLst/>
                                  <a:latin typeface="Cambria Math" panose="02040503050406030204" pitchFamily="18" charset="0"/>
                                  <a:ea typeface="宋体" panose="02010600030101010101" pitchFamily="2" charset="-122"/>
                                </a:rPr>
                                <m:t>𝑍</m:t>
                              </m:r>
                            </m:e>
                            <m:sub>
                              <m:r>
                                <a:rPr lang="en-US" i="1">
                                  <a:effectLst/>
                                  <a:latin typeface="Cambria Math" panose="02040503050406030204" pitchFamily="18" charset="0"/>
                                  <a:ea typeface="宋体" panose="02010600030101010101" pitchFamily="2" charset="-122"/>
                                </a:rPr>
                                <m:t>𝑖𝑗</m:t>
                              </m:r>
                            </m:sub>
                          </m:sSub>
                        </m:e>
                      </m:nary>
                      <m:r>
                        <a:rPr lang="en-US" b="0" i="1" smtClean="0">
                          <a:effectLst/>
                          <a:latin typeface="Cambria Math" panose="02040503050406030204" pitchFamily="18" charset="0"/>
                          <a:ea typeface="宋体" panose="02010600030101010101" pitchFamily="2" charset="-122"/>
                        </a:rPr>
                        <m:t>=…</m:t>
                      </m:r>
                    </m:oMath>
                  </m:oMathPara>
                </a14:m>
                <a:endParaRPr lang="en-US" b="0" i="1" dirty="0" smtClean="0">
                  <a:effectLst/>
                  <a:latin typeface="Cambria Math" panose="02040503050406030204" pitchFamily="18" charset="0"/>
                  <a:ea typeface="宋体" panose="02010600030101010101" pitchFamily="2" charset="-122"/>
                </a:endParaRPr>
              </a:p>
              <a:p>
                <a:pPr algn="just">
                  <a:spcAft>
                    <a:spcPts val="600"/>
                  </a:spcAft>
                </a:pPr>
                <a14:m>
                  <m:oMathPara xmlns:m="http://schemas.openxmlformats.org/officeDocument/2006/math">
                    <m:oMathParaPr>
                      <m:jc m:val="centerGroup"/>
                    </m:oMathParaPr>
                    <m:oMath xmlns:m="http://schemas.openxmlformats.org/officeDocument/2006/math">
                      <m:r>
                        <a:rPr lang="en-US" i="1">
                          <a:effectLst/>
                          <a:latin typeface="Cambria Math" panose="02040503050406030204" pitchFamily="18" charset="0"/>
                          <a:ea typeface="宋体" panose="02010600030101010101" pitchFamily="2" charset="-122"/>
                          <a:cs typeface="Times New Roman" panose="02020603050405020304" pitchFamily="18" charset="0"/>
                        </a:rPr>
                        <m:t>=</m:t>
                      </m:r>
                      <m:r>
                        <a:rPr lang="en-US" i="1">
                          <a:effectLst/>
                          <a:latin typeface="Cambria Math" panose="02040503050406030204" pitchFamily="18" charset="0"/>
                          <a:ea typeface="宋体" panose="02010600030101010101" pitchFamily="2" charset="-122"/>
                          <a:cs typeface="Times New Roman" panose="02020603050405020304" pitchFamily="18" charset="0"/>
                        </a:rPr>
                        <m:t>𝑡𝑟</m:t>
                      </m:r>
                      <m:d>
                        <m:dPr>
                          <m:ctrlPr>
                            <a:rPr lang="en-US" i="1">
                              <a:effectLst/>
                              <a:latin typeface="Cambria Math" panose="02040503050406030204" pitchFamily="18" charset="0"/>
                              <a:ea typeface="宋体" panose="02010600030101010101" pitchFamily="2" charset="-122"/>
                            </a:rPr>
                          </m:ctrlPr>
                        </m:dPr>
                        <m:e>
                          <m:sSup>
                            <m:sSupPr>
                              <m:ctrlPr>
                                <a:rPr lang="en-US" i="1">
                                  <a:effectLst/>
                                  <a:latin typeface="Cambria Math" panose="02040503050406030204" pitchFamily="18" charset="0"/>
                                  <a:ea typeface="宋体" panose="02010600030101010101" pitchFamily="2" charset="-122"/>
                                </a:rPr>
                              </m:ctrlPr>
                            </m:sSupPr>
                            <m:e>
                              <m:r>
                                <a:rPr lang="en-US" i="1">
                                  <a:effectLst/>
                                  <a:latin typeface="Cambria Math" panose="02040503050406030204" pitchFamily="18" charset="0"/>
                                  <a:ea typeface="宋体" panose="02010600030101010101" pitchFamily="2" charset="-122"/>
                                  <a:cs typeface="Times New Roman" panose="02020603050405020304" pitchFamily="18" charset="0"/>
                                </a:rPr>
                                <m:t>𝐶</m:t>
                              </m:r>
                            </m:e>
                            <m:sup>
                              <m:r>
                                <a:rPr lang="en-US" i="1">
                                  <a:effectLst/>
                                  <a:latin typeface="Cambria Math" panose="02040503050406030204" pitchFamily="18" charset="0"/>
                                  <a:ea typeface="宋体" panose="02010600030101010101" pitchFamily="2" charset="-122"/>
                                  <a:cs typeface="Times New Roman" panose="02020603050405020304" pitchFamily="18" charset="0"/>
                                </a:rPr>
                                <m:t>𝑇</m:t>
                              </m:r>
                            </m:sup>
                          </m:sSup>
                          <m:d>
                            <m:dPr>
                              <m:ctrlPr>
                                <a:rPr lang="en-US" i="1">
                                  <a:effectLst/>
                                  <a:latin typeface="Cambria Math" panose="02040503050406030204" pitchFamily="18" charset="0"/>
                                  <a:ea typeface="宋体" panose="02010600030101010101" pitchFamily="2" charset="-122"/>
                                </a:rPr>
                              </m:ctrlPr>
                            </m:dPr>
                            <m:e>
                              <m:r>
                                <a:rPr lang="en-US" i="1">
                                  <a:effectLst/>
                                  <a:latin typeface="Cambria Math" panose="02040503050406030204" pitchFamily="18" charset="0"/>
                                  <a:ea typeface="宋体" panose="02010600030101010101" pitchFamily="2" charset="-122"/>
                                  <a:cs typeface="Times New Roman" panose="02020603050405020304" pitchFamily="18" charset="0"/>
                                </a:rPr>
                                <m:t>𝐷</m:t>
                              </m:r>
                              <m:r>
                                <a:rPr lang="en-US" i="1">
                                  <a:effectLst/>
                                  <a:latin typeface="Cambria Math" panose="02040503050406030204" pitchFamily="18" charset="0"/>
                                  <a:ea typeface="宋体" panose="02010600030101010101" pitchFamily="2" charset="-122"/>
                                  <a:cs typeface="Times New Roman" panose="02020603050405020304" pitchFamily="18" charset="0"/>
                                </a:rPr>
                                <m:t>−</m:t>
                              </m:r>
                              <m:r>
                                <a:rPr lang="en-US" i="1">
                                  <a:effectLst/>
                                  <a:latin typeface="Cambria Math" panose="02040503050406030204" pitchFamily="18" charset="0"/>
                                  <a:ea typeface="宋体" panose="02010600030101010101" pitchFamily="2" charset="-122"/>
                                  <a:cs typeface="Times New Roman" panose="02020603050405020304" pitchFamily="18" charset="0"/>
                                </a:rPr>
                                <m:t>𝑍</m:t>
                              </m:r>
                            </m:e>
                          </m:d>
                          <m:r>
                            <a:rPr lang="en-US" i="1">
                              <a:effectLst/>
                              <a:latin typeface="Cambria Math" panose="02040503050406030204" pitchFamily="18" charset="0"/>
                              <a:ea typeface="宋体" panose="02010600030101010101" pitchFamily="2" charset="-122"/>
                              <a:cs typeface="Times New Roman" panose="02020603050405020304" pitchFamily="18" charset="0"/>
                            </a:rPr>
                            <m:t>𝐶</m:t>
                          </m:r>
                        </m:e>
                      </m:d>
                      <m:r>
                        <a:rPr lang="en-US" i="1">
                          <a:effectLst/>
                          <a:latin typeface="Cambria Math" panose="02040503050406030204" pitchFamily="18" charset="0"/>
                          <a:ea typeface="宋体" panose="02010600030101010101" pitchFamily="2" charset="-122"/>
                          <a:cs typeface="Times New Roman" panose="02020603050405020304" pitchFamily="18" charset="0"/>
                        </a:rPr>
                        <m:t>=</m:t>
                      </m:r>
                      <m:r>
                        <a:rPr lang="en-US" i="1">
                          <a:effectLst/>
                          <a:latin typeface="Cambria Math" panose="02040503050406030204" pitchFamily="18" charset="0"/>
                          <a:ea typeface="宋体" panose="02010600030101010101" pitchFamily="2" charset="-122"/>
                          <a:cs typeface="Times New Roman" panose="02020603050405020304" pitchFamily="18" charset="0"/>
                        </a:rPr>
                        <m:t>𝑡𝑟</m:t>
                      </m:r>
                      <m:r>
                        <a:rPr lang="en-US" i="1">
                          <a:effectLst/>
                          <a:latin typeface="Cambria Math" panose="02040503050406030204" pitchFamily="18" charset="0"/>
                          <a:ea typeface="宋体" panose="02010600030101010101" pitchFamily="2" charset="-122"/>
                          <a:cs typeface="Times New Roman" panose="02020603050405020304" pitchFamily="18" charset="0"/>
                        </a:rPr>
                        <m:t>(</m:t>
                      </m:r>
                      <m:sSup>
                        <m:sSupPr>
                          <m:ctrlPr>
                            <a:rPr lang="en-US" i="1">
                              <a:effectLst/>
                              <a:latin typeface="Cambria Math" panose="02040503050406030204" pitchFamily="18" charset="0"/>
                              <a:ea typeface="宋体" panose="02010600030101010101" pitchFamily="2" charset="-122"/>
                            </a:rPr>
                          </m:ctrlPr>
                        </m:sSupPr>
                        <m:e>
                          <m:r>
                            <a:rPr lang="en-US" i="1">
                              <a:effectLst/>
                              <a:latin typeface="Cambria Math" panose="02040503050406030204" pitchFamily="18" charset="0"/>
                              <a:ea typeface="宋体" panose="02010600030101010101" pitchFamily="2" charset="-122"/>
                              <a:cs typeface="Times New Roman" panose="02020603050405020304" pitchFamily="18" charset="0"/>
                            </a:rPr>
                            <m:t>𝐶</m:t>
                          </m:r>
                        </m:e>
                        <m:sup>
                          <m:r>
                            <a:rPr lang="en-US" i="1">
                              <a:effectLst/>
                              <a:latin typeface="Cambria Math" panose="02040503050406030204" pitchFamily="18" charset="0"/>
                              <a:ea typeface="宋体" panose="02010600030101010101" pitchFamily="2" charset="-122"/>
                              <a:cs typeface="Times New Roman" panose="02020603050405020304" pitchFamily="18" charset="0"/>
                            </a:rPr>
                            <m:t>𝑇</m:t>
                          </m:r>
                        </m:sup>
                      </m:sSup>
                      <m:sSub>
                        <m:sSubPr>
                          <m:ctrlPr>
                            <a:rPr lang="en-US" i="1">
                              <a:effectLst/>
                              <a:latin typeface="Cambria Math" panose="02040503050406030204" pitchFamily="18" charset="0"/>
                              <a:ea typeface="宋体" panose="02010600030101010101" pitchFamily="2" charset="-122"/>
                            </a:rPr>
                          </m:ctrlPr>
                        </m:sSubPr>
                        <m:e>
                          <m:r>
                            <a:rPr lang="en-US" i="1">
                              <a:effectLst/>
                              <a:latin typeface="Cambria Math" panose="02040503050406030204" pitchFamily="18" charset="0"/>
                              <a:ea typeface="宋体" panose="02010600030101010101" pitchFamily="2" charset="-122"/>
                              <a:cs typeface="Times New Roman" panose="02020603050405020304" pitchFamily="18" charset="0"/>
                            </a:rPr>
                            <m:t>𝐿</m:t>
                          </m:r>
                        </m:e>
                        <m:sub>
                          <m:r>
                            <a:rPr lang="en-US" i="1">
                              <a:effectLst/>
                              <a:latin typeface="Cambria Math" panose="02040503050406030204" pitchFamily="18" charset="0"/>
                              <a:ea typeface="宋体" panose="02010600030101010101" pitchFamily="2" charset="-122"/>
                              <a:cs typeface="Times New Roman" panose="02020603050405020304" pitchFamily="18" charset="0"/>
                            </a:rPr>
                            <m:t>𝑍</m:t>
                          </m:r>
                        </m:sub>
                      </m:sSub>
                      <m:r>
                        <a:rPr lang="en-US" i="1">
                          <a:effectLst/>
                          <a:latin typeface="Cambria Math" panose="02040503050406030204" pitchFamily="18" charset="0"/>
                          <a:ea typeface="宋体" panose="02010600030101010101" pitchFamily="2" charset="-122"/>
                          <a:cs typeface="Times New Roman" panose="02020603050405020304" pitchFamily="18" charset="0"/>
                        </a:rPr>
                        <m:t>𝐶</m:t>
                      </m:r>
                      <m:r>
                        <a:rPr lang="en-US" i="1">
                          <a:effectLst/>
                          <a:latin typeface="Cambria Math" panose="02040503050406030204" pitchFamily="18" charset="0"/>
                          <a:ea typeface="宋体" panose="02010600030101010101" pitchFamily="2" charset="-122"/>
                          <a:cs typeface="Times New Roman" panose="02020603050405020304" pitchFamily="18" charset="0"/>
                        </a:rPr>
                        <m:t>)</m:t>
                      </m:r>
                    </m:oMath>
                  </m:oMathPara>
                </a14:m>
                <a:endParaRPr lang="en-US" dirty="0"/>
              </a:p>
            </p:txBody>
          </p:sp>
        </mc:Choice>
        <mc:Fallback>
          <p:sp>
            <p:nvSpPr>
              <p:cNvPr id="35" name="Rectangle 34"/>
              <p:cNvSpPr>
                <a:spLocks noRot="1" noChangeAspect="1" noMove="1" noResize="1" noEditPoints="1" noAdjustHandles="1" noChangeArrowheads="1" noChangeShapeType="1" noTextEdit="1"/>
              </p:cNvSpPr>
              <p:nvPr/>
            </p:nvSpPr>
            <p:spPr>
              <a:xfrm>
                <a:off x="5181600" y="3867702"/>
                <a:ext cx="3810000" cy="1226746"/>
              </a:xfrm>
              <a:prstGeom prst="rect">
                <a:avLst/>
              </a:prstGeom>
              <a:blipFill rotWithShape="0">
                <a:blip r:embed="rId7"/>
                <a:stretch>
                  <a:fillRect/>
                </a:stretch>
              </a:blipFill>
            </p:spPr>
            <p:txBody>
              <a:bodyPr/>
              <a:lstStyle/>
              <a:p>
                <a:r>
                  <a:rPr lang="en-US">
                    <a:noFill/>
                  </a:rPr>
                  <a:t> </a:t>
                </a:r>
              </a:p>
            </p:txBody>
          </p:sp>
        </mc:Fallback>
      </mc:AlternateContent>
      <p:grpSp>
        <p:nvGrpSpPr>
          <p:cNvPr id="52" name="Group 51"/>
          <p:cNvGrpSpPr/>
          <p:nvPr/>
        </p:nvGrpSpPr>
        <p:grpSpPr>
          <a:xfrm>
            <a:off x="990600" y="3715302"/>
            <a:ext cx="1859610" cy="2993817"/>
            <a:chOff x="990600" y="3715302"/>
            <a:chExt cx="1859610" cy="2993817"/>
          </a:xfrm>
        </p:grpSpPr>
        <p:pic>
          <p:nvPicPr>
            <p:cNvPr id="15" name="Picture 14"/>
            <p:cNvPicPr>
              <a:picLocks noChangeAspect="1"/>
            </p:cNvPicPr>
            <p:nvPr/>
          </p:nvPicPr>
          <p:blipFill>
            <a:blip r:embed="rId8"/>
            <a:stretch>
              <a:fillRect/>
            </a:stretch>
          </p:blipFill>
          <p:spPr>
            <a:xfrm>
              <a:off x="1366616" y="3715302"/>
              <a:ext cx="995584" cy="403750"/>
            </a:xfrm>
            <a:prstGeom prst="rect">
              <a:avLst/>
            </a:prstGeom>
          </p:spPr>
        </p:pic>
        <p:grpSp>
          <p:nvGrpSpPr>
            <p:cNvPr id="32" name="Group 31"/>
            <p:cNvGrpSpPr/>
            <p:nvPr/>
          </p:nvGrpSpPr>
          <p:grpSpPr>
            <a:xfrm>
              <a:off x="990600" y="3943902"/>
              <a:ext cx="1859610" cy="2057400"/>
              <a:chOff x="1227329" y="3810000"/>
              <a:chExt cx="1859610" cy="2057400"/>
            </a:xfrm>
          </p:grpSpPr>
          <p:pic>
            <p:nvPicPr>
              <p:cNvPr id="17" name="Picture 16"/>
              <p:cNvPicPr/>
              <p:nvPr/>
            </p:nvPicPr>
            <p:blipFill rotWithShape="1">
              <a:blip r:embed="rId9">
                <a:extLst>
                  <a:ext uri="{28A0092B-C50C-407E-A947-70E740481C1C}">
                    <a14:useLocalDpi xmlns:a14="http://schemas.microsoft.com/office/drawing/2010/main" val="0"/>
                  </a:ext>
                </a:extLst>
              </a:blip>
              <a:srcRect l="52275" r="30974" b="20826"/>
              <a:stretch/>
            </p:blipFill>
            <p:spPr bwMode="auto">
              <a:xfrm>
                <a:off x="1227329" y="3810000"/>
                <a:ext cx="906271" cy="2057400"/>
              </a:xfrm>
              <a:prstGeom prst="rect">
                <a:avLst/>
              </a:prstGeom>
              <a:noFill/>
              <a:ln>
                <a:noFill/>
              </a:ln>
              <a:extLst>
                <a:ext uri="{53640926-AAD7-44D8-BBD7-CCE9431645EC}">
                  <a14:shadowObscured xmlns:a14="http://schemas.microsoft.com/office/drawing/2010/main"/>
                </a:ext>
              </a:extLst>
            </p:spPr>
          </p:pic>
          <p:grpSp>
            <p:nvGrpSpPr>
              <p:cNvPr id="31" name="Group 30"/>
              <p:cNvGrpSpPr/>
              <p:nvPr/>
            </p:nvGrpSpPr>
            <p:grpSpPr>
              <a:xfrm>
                <a:off x="2180668" y="4495799"/>
                <a:ext cx="906271" cy="1143001"/>
                <a:chOff x="2180668" y="4495799"/>
                <a:chExt cx="906271" cy="1143001"/>
              </a:xfrm>
            </p:grpSpPr>
            <p:pic>
              <p:nvPicPr>
                <p:cNvPr id="18" name="Picture 17"/>
                <p:cNvPicPr/>
                <p:nvPr/>
              </p:nvPicPr>
              <p:blipFill rotWithShape="1">
                <a:blip r:embed="rId9">
                  <a:extLst>
                    <a:ext uri="{28A0092B-C50C-407E-A947-70E740481C1C}">
                      <a14:useLocalDpi xmlns:a14="http://schemas.microsoft.com/office/drawing/2010/main" val="0"/>
                    </a:ext>
                  </a:extLst>
                </a:blip>
                <a:srcRect l="83968" t="23458" r="-719" b="32556"/>
                <a:stretch/>
              </p:blipFill>
              <p:spPr bwMode="auto">
                <a:xfrm>
                  <a:off x="2180668" y="4495799"/>
                  <a:ext cx="906271" cy="1143001"/>
                </a:xfrm>
                <a:prstGeom prst="rect">
                  <a:avLst/>
                </a:prstGeom>
                <a:noFill/>
                <a:ln>
                  <a:noFill/>
                </a:ln>
                <a:extLst>
                  <a:ext uri="{53640926-AAD7-44D8-BBD7-CCE9431645EC}">
                    <a14:shadowObscured xmlns:a14="http://schemas.microsoft.com/office/drawing/2010/main"/>
                  </a:ext>
                </a:extLst>
              </p:spPr>
            </p:pic>
            <p:grpSp>
              <p:nvGrpSpPr>
                <p:cNvPr id="30" name="Group 29"/>
                <p:cNvGrpSpPr/>
                <p:nvPr/>
              </p:nvGrpSpPr>
              <p:grpSpPr>
                <a:xfrm>
                  <a:off x="2426737" y="4543080"/>
                  <a:ext cx="652925" cy="610649"/>
                  <a:chOff x="2426737" y="4543080"/>
                  <a:chExt cx="652925" cy="610649"/>
                </a:xfrm>
              </p:grpSpPr>
              <p:sp>
                <p:nvSpPr>
                  <p:cNvPr id="19" name="Rectangle 18"/>
                  <p:cNvSpPr/>
                  <p:nvPr/>
                </p:nvSpPr>
                <p:spPr>
                  <a:xfrm>
                    <a:off x="2426737" y="4941590"/>
                    <a:ext cx="172449" cy="21213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i="1" dirty="0" smtClean="0">
                        <a:solidFill>
                          <a:schemeClr val="tx1"/>
                        </a:solidFill>
                      </a:rPr>
                      <a:t>U</a:t>
                    </a:r>
                    <a:endParaRPr lang="en-US" b="1" i="1" dirty="0">
                      <a:solidFill>
                        <a:schemeClr val="tx1"/>
                      </a:solidFill>
                    </a:endParaRPr>
                  </a:p>
                </p:txBody>
              </p:sp>
              <p:sp>
                <p:nvSpPr>
                  <p:cNvPr id="22" name="Rectangle 21"/>
                  <p:cNvSpPr/>
                  <p:nvPr/>
                </p:nvSpPr>
                <p:spPr>
                  <a:xfrm>
                    <a:off x="2866968" y="4941590"/>
                    <a:ext cx="212694" cy="1969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444714" y="4543080"/>
                    <a:ext cx="212694" cy="1969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cxnSp>
          <p:nvCxnSpPr>
            <p:cNvPr id="37" name="Straight Arrow Connector 36"/>
            <p:cNvCxnSpPr>
              <a:stCxn id="15" idx="2"/>
            </p:cNvCxnSpPr>
            <p:nvPr/>
          </p:nvCxnSpPr>
          <p:spPr>
            <a:xfrm>
              <a:off x="1864408" y="4119052"/>
              <a:ext cx="0" cy="4166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45" name="Rectangle 44"/>
                <p:cNvSpPr/>
                <p:nvPr/>
              </p:nvSpPr>
              <p:spPr>
                <a:xfrm>
                  <a:off x="1068966" y="6092604"/>
                  <a:ext cx="1590884" cy="6165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ea typeface="Times New Roman" panose="02020603050405020304" pitchFamily="18" charset="0"/>
                                    <a:cs typeface="Times New Roman" panose="02020603050405020304" pitchFamily="18" charset="0"/>
                                  </a:rPr>
                                  <m:t>𝜆</m:t>
                                </m:r>
                              </m:e>
                              <m:sub>
                                <m:r>
                                  <a:rPr lang="en-US" i="1">
                                    <a:latin typeface="Cambria Math" panose="02040503050406030204" pitchFamily="18" charset="0"/>
                                    <a:ea typeface="Times New Roman" panose="02020603050405020304" pitchFamily="18" charset="0"/>
                                    <a:cs typeface="Times New Roman" panose="02020603050405020304" pitchFamily="18" charset="0"/>
                                  </a:rPr>
                                  <m:t>1</m:t>
                                </m:r>
                              </m:sub>
                            </m:sSub>
                          </m:num>
                          <m:den>
                            <m:r>
                              <a:rPr lang="en-US" i="1">
                                <a:latin typeface="Cambria Math" panose="02040503050406030204" pitchFamily="18" charset="0"/>
                                <a:ea typeface="Times New Roman" panose="02020603050405020304" pitchFamily="18" charset="0"/>
                                <a:cs typeface="Times New Roman" panose="02020603050405020304" pitchFamily="18" charset="0"/>
                              </a:rPr>
                              <m:t>2</m:t>
                            </m:r>
                          </m:den>
                        </m:f>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r>
                                  <a:rPr lang="en-US" i="1">
                                    <a:latin typeface="Cambria Math" panose="02040503050406030204" pitchFamily="18" charset="0"/>
                                    <a:ea typeface="Times New Roman" panose="02020603050405020304" pitchFamily="18" charset="0"/>
                                    <a:cs typeface="Times New Roman" panose="02020603050405020304" pitchFamily="18" charset="0"/>
                                  </a:rPr>
                                  <m:t>𝑋</m:t>
                                </m:r>
                                <m:r>
                                  <a:rPr lang="en-US" i="1">
                                    <a:latin typeface="Cambria Math" panose="02040503050406030204" pitchFamily="18" charset="0"/>
                                    <a:ea typeface="Times New Roman" panose="02020603050405020304" pitchFamily="18" charset="0"/>
                                    <a:cs typeface="Times New Roman" panose="02020603050405020304" pitchFamily="18" charset="0"/>
                                  </a:rPr>
                                  <m:t>−</m:t>
                                </m:r>
                                <m:r>
                                  <a:rPr lang="en-US" i="1">
                                    <a:latin typeface="Cambria Math" panose="02040503050406030204" pitchFamily="18" charset="0"/>
                                    <a:ea typeface="Times New Roman" panose="02020603050405020304" pitchFamily="18" charset="0"/>
                                    <a:cs typeface="Times New Roman" panose="02020603050405020304" pitchFamily="18" charset="0"/>
                                  </a:rPr>
                                  <m:t>𝑅𝑈</m:t>
                                </m:r>
                              </m:e>
                            </m:d>
                          </m:e>
                          <m:sup>
                            <m:r>
                              <a:rPr lang="en-US">
                                <a:latin typeface="Cambria Math" panose="02040503050406030204" pitchFamily="18" charset="0"/>
                                <a:ea typeface="Times New Roman" panose="02020603050405020304" pitchFamily="18" charset="0"/>
                                <a:cs typeface="Times New Roman" panose="02020603050405020304" pitchFamily="18" charset="0"/>
                              </a:rPr>
                              <m:t>2</m:t>
                            </m:r>
                          </m:sup>
                        </m:sSup>
                      </m:oMath>
                    </m:oMathPara>
                  </a14:m>
                  <a:endParaRPr lang="en-US" dirty="0"/>
                </a:p>
              </p:txBody>
            </p:sp>
          </mc:Choice>
          <mc:Fallback>
            <p:sp>
              <p:nvSpPr>
                <p:cNvPr id="45" name="Rectangle 44"/>
                <p:cNvSpPr>
                  <a:spLocks noRot="1" noChangeAspect="1" noMove="1" noResize="1" noEditPoints="1" noAdjustHandles="1" noChangeArrowheads="1" noChangeShapeType="1" noTextEdit="1"/>
                </p:cNvSpPr>
                <p:nvPr/>
              </p:nvSpPr>
              <p:spPr>
                <a:xfrm>
                  <a:off x="1068966" y="6092604"/>
                  <a:ext cx="1590884" cy="616515"/>
                </a:xfrm>
                <a:prstGeom prst="rect">
                  <a:avLst/>
                </a:prstGeom>
                <a:blipFill rotWithShape="0">
                  <a:blip r:embed="rId10"/>
                  <a:stretch>
                    <a:fillRect/>
                  </a:stretch>
                </a:blipFill>
              </p:spPr>
              <p:txBody>
                <a:bodyPr/>
                <a:lstStyle/>
                <a:p>
                  <a:r>
                    <a:rPr lang="en-US">
                      <a:noFill/>
                    </a:rPr>
                    <a:t> </a:t>
                  </a:r>
                </a:p>
              </p:txBody>
            </p:sp>
          </mc:Fallback>
        </mc:AlternateContent>
      </p:grpSp>
      <p:grpSp>
        <p:nvGrpSpPr>
          <p:cNvPr id="53" name="Group 52"/>
          <p:cNvGrpSpPr/>
          <p:nvPr/>
        </p:nvGrpSpPr>
        <p:grpSpPr>
          <a:xfrm>
            <a:off x="3581400" y="4802622"/>
            <a:ext cx="5501873" cy="2057400"/>
            <a:chOff x="3581400" y="4802622"/>
            <a:chExt cx="5501873" cy="2057400"/>
          </a:xfrm>
        </p:grpSpPr>
        <p:pic>
          <p:nvPicPr>
            <p:cNvPr id="14" name="Picture 13"/>
            <p:cNvPicPr>
              <a:picLocks noChangeAspect="1"/>
            </p:cNvPicPr>
            <p:nvPr/>
          </p:nvPicPr>
          <p:blipFill>
            <a:blip r:embed="rId11"/>
            <a:stretch>
              <a:fillRect/>
            </a:stretch>
          </p:blipFill>
          <p:spPr>
            <a:xfrm>
              <a:off x="3581400" y="6017065"/>
              <a:ext cx="1089832" cy="450342"/>
            </a:xfrm>
            <a:prstGeom prst="rect">
              <a:avLst/>
            </a:prstGeom>
          </p:spPr>
        </p:pic>
        <p:cxnSp>
          <p:nvCxnSpPr>
            <p:cNvPr id="40" name="Straight Arrow Connector 39"/>
            <p:cNvCxnSpPr/>
            <p:nvPr/>
          </p:nvCxnSpPr>
          <p:spPr>
            <a:xfrm>
              <a:off x="4114800" y="5640822"/>
              <a:ext cx="0" cy="4166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4" name="Group 43"/>
            <p:cNvGrpSpPr/>
            <p:nvPr/>
          </p:nvGrpSpPr>
          <p:grpSpPr>
            <a:xfrm>
              <a:off x="4657494" y="4802622"/>
              <a:ext cx="2849311" cy="2057400"/>
              <a:chOff x="4657494" y="4572000"/>
              <a:chExt cx="2849311" cy="2057400"/>
            </a:xfrm>
          </p:grpSpPr>
          <p:grpSp>
            <p:nvGrpSpPr>
              <p:cNvPr id="34" name="Group 33"/>
              <p:cNvGrpSpPr/>
              <p:nvPr/>
            </p:nvGrpSpPr>
            <p:grpSpPr>
              <a:xfrm>
                <a:off x="4657494" y="4572000"/>
                <a:ext cx="2849311" cy="2057400"/>
                <a:chOff x="6168806" y="4114800"/>
                <a:chExt cx="2849311" cy="2057400"/>
              </a:xfrm>
            </p:grpSpPr>
            <p:pic>
              <p:nvPicPr>
                <p:cNvPr id="20" name="Picture 19"/>
                <p:cNvPicPr/>
                <p:nvPr/>
              </p:nvPicPr>
              <p:blipFill rotWithShape="1">
                <a:blip r:embed="rId9">
                  <a:extLst>
                    <a:ext uri="{28A0092B-C50C-407E-A947-70E740481C1C}">
                      <a14:useLocalDpi xmlns:a14="http://schemas.microsoft.com/office/drawing/2010/main" val="0"/>
                    </a:ext>
                  </a:extLst>
                </a:blip>
                <a:srcRect l="52275" r="30974" b="20826"/>
                <a:stretch/>
              </p:blipFill>
              <p:spPr bwMode="auto">
                <a:xfrm>
                  <a:off x="6394688" y="4114800"/>
                  <a:ext cx="906271" cy="2057400"/>
                </a:xfrm>
                <a:prstGeom prst="rect">
                  <a:avLst/>
                </a:prstGeom>
                <a:noFill/>
                <a:ln>
                  <a:noFill/>
                </a:ln>
                <a:extLst>
                  <a:ext uri="{53640926-AAD7-44D8-BBD7-CCE9431645EC}">
                    <a14:shadowObscured xmlns:a14="http://schemas.microsoft.com/office/drawing/2010/main"/>
                  </a:ext>
                </a:extLst>
              </p:spPr>
            </p:pic>
            <p:sp>
              <p:nvSpPr>
                <p:cNvPr id="21" name="Rectangle 20"/>
                <p:cNvSpPr/>
                <p:nvPr/>
              </p:nvSpPr>
              <p:spPr>
                <a:xfrm>
                  <a:off x="6705600" y="5324002"/>
                  <a:ext cx="219075" cy="3048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i="1" dirty="0" smtClean="0">
                      <a:solidFill>
                        <a:schemeClr val="tx1"/>
                      </a:solidFill>
                    </a:rPr>
                    <a:t>T</a:t>
                  </a:r>
                  <a:endParaRPr lang="en-US" b="1" i="1" dirty="0">
                    <a:solidFill>
                      <a:schemeClr val="tx1"/>
                    </a:solidFill>
                  </a:endParaRPr>
                </a:p>
              </p:txBody>
            </p:sp>
            <p:sp>
              <p:nvSpPr>
                <p:cNvPr id="24" name="Rectangle 23"/>
                <p:cNvSpPr/>
                <p:nvPr/>
              </p:nvSpPr>
              <p:spPr>
                <a:xfrm>
                  <a:off x="6376389" y="5426789"/>
                  <a:ext cx="212694" cy="1969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i="1" dirty="0" smtClean="0">
                      <a:solidFill>
                        <a:schemeClr val="tx1"/>
                      </a:solidFill>
                    </a:rPr>
                    <a:t>L</a:t>
                  </a:r>
                  <a:endParaRPr lang="en-US" b="1" i="1" dirty="0">
                    <a:solidFill>
                      <a:schemeClr val="tx1"/>
                    </a:solidFill>
                  </a:endParaRPr>
                </a:p>
              </p:txBody>
            </p:sp>
            <p:sp>
              <p:nvSpPr>
                <p:cNvPr id="26" name="Rectangle 25"/>
                <p:cNvSpPr/>
                <p:nvPr/>
              </p:nvSpPr>
              <p:spPr>
                <a:xfrm>
                  <a:off x="6741476" y="4577110"/>
                  <a:ext cx="212694" cy="1969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p:nvPr/>
              </p:nvPicPr>
              <p:blipFill rotWithShape="1">
                <a:blip r:embed="rId9">
                  <a:extLst>
                    <a:ext uri="{28A0092B-C50C-407E-A947-70E740481C1C}">
                      <a14:useLocalDpi xmlns:a14="http://schemas.microsoft.com/office/drawing/2010/main" val="0"/>
                    </a:ext>
                  </a:extLst>
                </a:blip>
                <a:srcRect l="96292" t="39495" r="-517" b="50516"/>
                <a:stretch/>
              </p:blipFill>
              <p:spPr bwMode="auto">
                <a:xfrm>
                  <a:off x="6741476" y="4553751"/>
                  <a:ext cx="228600" cy="259548"/>
                </a:xfrm>
                <a:prstGeom prst="rect">
                  <a:avLst/>
                </a:prstGeom>
                <a:noFill/>
                <a:ln>
                  <a:noFill/>
                </a:ln>
                <a:extLst>
                  <a:ext uri="{53640926-AAD7-44D8-BBD7-CCE9431645EC}">
                    <a14:shadowObscured xmlns:a14="http://schemas.microsoft.com/office/drawing/2010/main"/>
                  </a:ext>
                </a:extLst>
              </p:spPr>
            </p:pic>
            <p:pic>
              <p:nvPicPr>
                <p:cNvPr id="27" name="Picture 26"/>
                <p:cNvPicPr/>
                <p:nvPr/>
              </p:nvPicPr>
              <p:blipFill rotWithShape="1">
                <a:blip r:embed="rId9">
                  <a:extLst>
                    <a:ext uri="{28A0092B-C50C-407E-A947-70E740481C1C}">
                      <a14:useLocalDpi xmlns:a14="http://schemas.microsoft.com/office/drawing/2010/main" val="0"/>
                    </a:ext>
                  </a:extLst>
                </a:blip>
                <a:srcRect l="56338" t="26392" r="29784" b="22242"/>
                <a:stretch/>
              </p:blipFill>
              <p:spPr bwMode="auto">
                <a:xfrm rot="5400000">
                  <a:off x="7607183" y="4853907"/>
                  <a:ext cx="750824" cy="1334790"/>
                </a:xfrm>
                <a:prstGeom prst="rect">
                  <a:avLst/>
                </a:prstGeom>
                <a:noFill/>
                <a:ln>
                  <a:noFill/>
                </a:ln>
                <a:extLst>
                  <a:ext uri="{53640926-AAD7-44D8-BBD7-CCE9431645EC}">
                    <a14:shadowObscured xmlns:a14="http://schemas.microsoft.com/office/drawing/2010/main"/>
                  </a:ext>
                </a:extLst>
              </p:spPr>
            </p:pic>
            <p:sp>
              <p:nvSpPr>
                <p:cNvPr id="28" name="Rectangle 27"/>
                <p:cNvSpPr/>
                <p:nvPr/>
              </p:nvSpPr>
              <p:spPr>
                <a:xfrm>
                  <a:off x="7736645" y="5171602"/>
                  <a:ext cx="533399" cy="3048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i="1" dirty="0" smtClean="0">
                      <a:solidFill>
                        <a:schemeClr val="tx1"/>
                      </a:solidFill>
                    </a:rPr>
                    <a:t>R</a:t>
                  </a:r>
                  <a:r>
                    <a:rPr lang="en-US" altLang="zh-CN" b="1" i="1" baseline="30000" dirty="0" smtClean="0">
                      <a:solidFill>
                        <a:schemeClr val="tx1"/>
                      </a:solidFill>
                    </a:rPr>
                    <a:t>T</a:t>
                  </a:r>
                  <a:endParaRPr lang="en-US" b="1" i="1" dirty="0">
                    <a:solidFill>
                      <a:schemeClr val="tx1"/>
                    </a:solidFill>
                  </a:endParaRPr>
                </a:p>
              </p:txBody>
            </p:sp>
            <p:sp>
              <p:nvSpPr>
                <p:cNvPr id="29" name="Rectangle 28"/>
                <p:cNvSpPr/>
                <p:nvPr/>
              </p:nvSpPr>
              <p:spPr>
                <a:xfrm>
                  <a:off x="7827938" y="4913152"/>
                  <a:ext cx="212694" cy="1969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i="1" dirty="0" smtClean="0">
                      <a:solidFill>
                        <a:schemeClr val="tx1"/>
                      </a:solidFill>
                      <a:latin typeface="Times New Roman" panose="02020603050405020304" pitchFamily="18" charset="0"/>
                      <a:cs typeface="Times New Roman" panose="02020603050405020304" pitchFamily="18" charset="0"/>
                    </a:rPr>
                    <a:t>N</a:t>
                  </a:r>
                  <a:endParaRPr lang="en-US" sz="1600" i="1" dirty="0">
                    <a:solidFill>
                      <a:schemeClr val="tx1"/>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8600308" y="5202082"/>
                  <a:ext cx="417809"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smtClean="0">
                      <a:solidFill>
                        <a:schemeClr val="tx1"/>
                      </a:solidFill>
                    </a:rPr>
                    <a:t>d</a:t>
                  </a:r>
                  <a:r>
                    <a:rPr lang="en-US" altLang="zh-CN" i="1" baseline="-25000" dirty="0" smtClean="0">
                      <a:solidFill>
                        <a:schemeClr val="tx1"/>
                      </a:solidFill>
                    </a:rPr>
                    <a:t>R</a:t>
                  </a:r>
                  <a:endParaRPr lang="en-US" i="1" baseline="-25000" dirty="0">
                    <a:solidFill>
                      <a:schemeClr val="tx1"/>
                    </a:solidFill>
                  </a:endParaRPr>
                </a:p>
              </p:txBody>
            </p:sp>
            <mc:AlternateContent xmlns:mc="http://schemas.openxmlformats.org/markup-compatibility/2006">
              <mc:Choice xmlns:a14="http://schemas.microsoft.com/office/drawing/2010/main" Requires="a14">
                <p:sp>
                  <p:nvSpPr>
                    <p:cNvPr id="43" name="Rectangle 42"/>
                    <p:cNvSpPr/>
                    <p:nvPr/>
                  </p:nvSpPr>
                  <p:spPr>
                    <a:xfrm>
                      <a:off x="6168806" y="5408409"/>
                      <a:ext cx="212694" cy="1969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zh-CN" i="1" dirty="0" smtClean="0">
                                <a:solidFill>
                                  <a:schemeClr val="tx1"/>
                                </a:solidFill>
                                <a:latin typeface="Cambria Math" panose="02040503050406030204" pitchFamily="18" charset="0"/>
                                <a:ea typeface="Cambria Math" panose="02040503050406030204" pitchFamily="18" charset="0"/>
                              </a:rPr>
                              <m:t>≈</m:t>
                            </m:r>
                          </m:oMath>
                        </m:oMathPara>
                      </a14:m>
                      <a:endParaRPr lang="en-US" i="1" dirty="0">
                        <a:solidFill>
                          <a:schemeClr val="tx1"/>
                        </a:solidFill>
                      </a:endParaRPr>
                    </a:p>
                  </p:txBody>
                </p:sp>
              </mc:Choice>
              <mc:Fallback>
                <p:sp>
                  <p:nvSpPr>
                    <p:cNvPr id="43" name="Rectangle 42"/>
                    <p:cNvSpPr>
                      <a:spLocks noRot="1" noChangeAspect="1" noMove="1" noResize="1" noEditPoints="1" noAdjustHandles="1" noChangeArrowheads="1" noChangeShapeType="1" noTextEdit="1"/>
                    </p:cNvSpPr>
                    <p:nvPr/>
                  </p:nvSpPr>
                  <p:spPr>
                    <a:xfrm>
                      <a:off x="6168806" y="5408409"/>
                      <a:ext cx="212694" cy="196945"/>
                    </a:xfrm>
                    <a:prstGeom prst="rect">
                      <a:avLst/>
                    </a:prstGeom>
                    <a:blipFill rotWithShape="0">
                      <a:blip r:embed="rId12"/>
                      <a:stretch>
                        <a:fillRect l="-20513" b="-11111"/>
                      </a:stretch>
                    </a:blipFill>
                    <a:ln>
                      <a:solidFill>
                        <a:schemeClr val="bg1"/>
                      </a:solidFill>
                    </a:ln>
                  </p:spPr>
                  <p:txBody>
                    <a:bodyPr/>
                    <a:lstStyle/>
                    <a:p>
                      <a:r>
                        <a:rPr lang="en-US">
                          <a:noFill/>
                        </a:rPr>
                        <a:t> </a:t>
                      </a:r>
                    </a:p>
                  </p:txBody>
                </p:sp>
              </mc:Fallback>
            </mc:AlternateContent>
          </p:grpSp>
          <p:sp>
            <p:nvSpPr>
              <p:cNvPr id="42" name="Rectangle 41"/>
              <p:cNvSpPr/>
              <p:nvPr/>
            </p:nvSpPr>
            <p:spPr>
              <a:xfrm>
                <a:off x="4808996" y="5596759"/>
                <a:ext cx="212694" cy="1969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mc:Choice xmlns:a14="http://schemas.microsoft.com/office/drawing/2010/main" Requires="a14">
            <p:sp>
              <p:nvSpPr>
                <p:cNvPr id="46" name="Rectangle 45"/>
                <p:cNvSpPr/>
                <p:nvPr/>
              </p:nvSpPr>
              <p:spPr>
                <a:xfrm>
                  <a:off x="7391400" y="6096000"/>
                  <a:ext cx="1691873" cy="6165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ea typeface="Times New Roman" panose="02020603050405020304" pitchFamily="18" charset="0"/>
                                    <a:cs typeface="Times New Roman" panose="02020603050405020304" pitchFamily="18" charset="0"/>
                                  </a:rPr>
                                  <m:t>𝜆</m:t>
                                </m:r>
                              </m:e>
                              <m:sub>
                                <m:r>
                                  <a:rPr lang="en-US">
                                    <a:latin typeface="Cambria Math" panose="02040503050406030204" pitchFamily="18" charset="0"/>
                                    <a:ea typeface="Times New Roman" panose="02020603050405020304" pitchFamily="18" charset="0"/>
                                    <a:cs typeface="Times New Roman" panose="02020603050405020304" pitchFamily="18" charset="0"/>
                                  </a:rPr>
                                  <m:t>3</m:t>
                                </m:r>
                              </m:sub>
                            </m:sSub>
                          </m:num>
                          <m:den>
                            <m:r>
                              <a:rPr lang="en-US">
                                <a:latin typeface="Cambria Math" panose="02040503050406030204" pitchFamily="18" charset="0"/>
                                <a:ea typeface="Times New Roman" panose="02020603050405020304" pitchFamily="18" charset="0"/>
                                <a:cs typeface="Times New Roman" panose="02020603050405020304" pitchFamily="18" charset="0"/>
                              </a:rPr>
                              <m:t>2</m:t>
                            </m:r>
                          </m:den>
                        </m:f>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r>
                                  <a:rPr lang="en-US" i="1">
                                    <a:latin typeface="Cambria Math" panose="02040503050406030204" pitchFamily="18" charset="0"/>
                                    <a:ea typeface="Times New Roman" panose="02020603050405020304" pitchFamily="18" charset="0"/>
                                    <a:cs typeface="Times New Roman" panose="02020603050405020304" pitchFamily="18" charset="0"/>
                                  </a:rPr>
                                  <m:t>𝑌</m:t>
                                </m:r>
                                <m:r>
                                  <a:rPr lang="en-US" i="1">
                                    <a:latin typeface="Cambria Math" panose="02040503050406030204" pitchFamily="18" charset="0"/>
                                    <a:ea typeface="Times New Roman" panose="02020603050405020304" pitchFamily="18" charset="0"/>
                                    <a:cs typeface="Times New Roman" panose="02020603050405020304" pitchFamily="18" charset="0"/>
                                  </a:rPr>
                                  <m:t>−</m:t>
                                </m:r>
                                <m:r>
                                  <a:rPr lang="en-US" i="1">
                                    <a:latin typeface="Cambria Math" panose="02040503050406030204" pitchFamily="18" charset="0"/>
                                    <a:ea typeface="Times New Roman" panose="02020603050405020304" pitchFamily="18" charset="0"/>
                                    <a:cs typeface="Times New Roman" panose="02020603050405020304" pitchFamily="18" charset="0"/>
                                  </a:rPr>
                                  <m:t>𝑇</m:t>
                                </m:r>
                                <m:sSup>
                                  <m:sSupPr>
                                    <m:ctrlPr>
                                      <a:rPr lang="en-US" i="1">
                                        <a:latin typeface="Cambria Math" panose="02040503050406030204" pitchFamily="18" charset="0"/>
                                      </a:rPr>
                                    </m:ctrlPr>
                                  </m:sSupPr>
                                  <m:e>
                                    <m:r>
                                      <a:rPr lang="en-US" i="1">
                                        <a:latin typeface="Cambria Math" panose="02040503050406030204" pitchFamily="18" charset="0"/>
                                        <a:ea typeface="Times New Roman" panose="02020603050405020304" pitchFamily="18" charset="0"/>
                                        <a:cs typeface="Times New Roman" panose="02020603050405020304" pitchFamily="18" charset="0"/>
                                      </a:rPr>
                                      <m:t>𝑅</m:t>
                                    </m:r>
                                  </m:e>
                                  <m:sup>
                                    <m:r>
                                      <a:rPr lang="en-US" i="1">
                                        <a:latin typeface="Cambria Math" panose="02040503050406030204" pitchFamily="18" charset="0"/>
                                        <a:ea typeface="Times New Roman" panose="02020603050405020304" pitchFamily="18" charset="0"/>
                                        <a:cs typeface="Times New Roman" panose="02020603050405020304" pitchFamily="18" charset="0"/>
                                      </a:rPr>
                                      <m:t>𝑇</m:t>
                                    </m:r>
                                  </m:sup>
                                </m:sSup>
                              </m:e>
                            </m:d>
                          </m:e>
                          <m:sup>
                            <m:r>
                              <a:rPr lang="en-US">
                                <a:latin typeface="Cambria Math" panose="02040503050406030204" pitchFamily="18" charset="0"/>
                                <a:ea typeface="Times New Roman" panose="02020603050405020304" pitchFamily="18" charset="0"/>
                                <a:cs typeface="Times New Roman" panose="02020603050405020304" pitchFamily="18" charset="0"/>
                              </a:rPr>
                              <m:t>2</m:t>
                            </m:r>
                          </m:sup>
                        </m:sSup>
                      </m:oMath>
                    </m:oMathPara>
                  </a14:m>
                  <a:endParaRPr lang="en-US" dirty="0"/>
                </a:p>
              </p:txBody>
            </p:sp>
          </mc:Choice>
          <mc:Fallback>
            <p:sp>
              <p:nvSpPr>
                <p:cNvPr id="46" name="Rectangle 45"/>
                <p:cNvSpPr>
                  <a:spLocks noRot="1" noChangeAspect="1" noMove="1" noResize="1" noEditPoints="1" noAdjustHandles="1" noChangeArrowheads="1" noChangeShapeType="1" noTextEdit="1"/>
                </p:cNvSpPr>
                <p:nvPr/>
              </p:nvSpPr>
              <p:spPr>
                <a:xfrm>
                  <a:off x="7391400" y="6096000"/>
                  <a:ext cx="1691873" cy="616515"/>
                </a:xfrm>
                <a:prstGeom prst="rect">
                  <a:avLst/>
                </a:prstGeom>
                <a:blipFill rotWithShape="0">
                  <a:blip r:embed="rId13"/>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48" name="Rectangle 47"/>
              <p:cNvSpPr/>
              <p:nvPr/>
            </p:nvSpPr>
            <p:spPr>
              <a:xfrm>
                <a:off x="381000" y="40907"/>
                <a:ext cx="8534400" cy="340093"/>
              </a:xfrm>
              <a:prstGeom prst="rect">
                <a:avLst/>
              </a:prstGeom>
            </p:spPr>
            <p:txBody>
              <a:bodyPr wrap="square">
                <a:spAutoFit/>
              </a:bodyPr>
              <a:lstStyle/>
              <a:p>
                <a:pPr>
                  <a:spcAft>
                    <a:spcPts val="200"/>
                  </a:spcAft>
                </a:pPr>
                <a14:m>
                  <m:oMath xmlns:m="http://schemas.openxmlformats.org/officeDocument/2006/math">
                    <m:r>
                      <a:rPr lang="en-US" sz="1100" i="1" smtClean="0">
                        <a:latin typeface="Cambria Math" panose="02040503050406030204" pitchFamily="18" charset="0"/>
                        <a:ea typeface="Times New Roman" panose="02020603050405020304" pitchFamily="18" charset="0"/>
                      </a:rPr>
                      <m:t>ℒ</m:t>
                    </m:r>
                    <m:d>
                      <m:dPr>
                        <m:ctrlPr>
                          <a:rPr lang="en-US" sz="1100" i="1">
                            <a:effectLst/>
                            <a:latin typeface="Cambria Math" panose="02040503050406030204" pitchFamily="18" charset="0"/>
                            <a:ea typeface="Times New Roman" panose="02020603050405020304" pitchFamily="18" charset="0"/>
                          </a:rPr>
                        </m:ctrlPr>
                      </m:dPr>
                      <m:e>
                        <m:r>
                          <a:rPr lang="en-US" sz="1100" i="1">
                            <a:effectLst/>
                            <a:latin typeface="Cambria Math" panose="02040503050406030204" pitchFamily="18" charset="0"/>
                            <a:ea typeface="Times New Roman" panose="02020603050405020304" pitchFamily="18" charset="0"/>
                          </a:rPr>
                          <m:t>𝑆</m:t>
                        </m:r>
                        <m:r>
                          <a:rPr lang="en-US" sz="1100" i="1">
                            <a:effectLst/>
                            <a:latin typeface="Cambria Math" panose="02040503050406030204" pitchFamily="18" charset="0"/>
                            <a:ea typeface="Times New Roman" panose="02020603050405020304" pitchFamily="18" charset="0"/>
                          </a:rPr>
                          <m:t>,</m:t>
                        </m:r>
                        <m:r>
                          <a:rPr lang="en-US" sz="1100" i="1">
                            <a:effectLst/>
                            <a:latin typeface="Cambria Math" panose="02040503050406030204" pitchFamily="18" charset="0"/>
                            <a:ea typeface="Times New Roman" panose="02020603050405020304" pitchFamily="18" charset="0"/>
                          </a:rPr>
                          <m:t>𝑅</m:t>
                        </m:r>
                        <m:r>
                          <a:rPr lang="en-US" sz="1100" i="1">
                            <a:effectLst/>
                            <a:latin typeface="Cambria Math" panose="02040503050406030204" pitchFamily="18" charset="0"/>
                            <a:ea typeface="Times New Roman" panose="02020603050405020304" pitchFamily="18" charset="0"/>
                          </a:rPr>
                          <m:t>,</m:t>
                        </m:r>
                        <m:r>
                          <a:rPr lang="en-US" sz="1100" i="1">
                            <a:effectLst/>
                            <a:latin typeface="Cambria Math" panose="02040503050406030204" pitchFamily="18" charset="0"/>
                            <a:ea typeface="Times New Roman" panose="02020603050405020304" pitchFamily="18" charset="0"/>
                          </a:rPr>
                          <m:t>𝐶</m:t>
                        </m:r>
                        <m:r>
                          <a:rPr lang="en-US" sz="1100" i="1">
                            <a:effectLst/>
                            <a:latin typeface="Cambria Math" panose="02040503050406030204" pitchFamily="18" charset="0"/>
                            <a:ea typeface="Times New Roman" panose="02020603050405020304" pitchFamily="18" charset="0"/>
                          </a:rPr>
                          <m:t>,</m:t>
                        </m:r>
                        <m:r>
                          <a:rPr lang="en-US" sz="1100" i="1">
                            <a:effectLst/>
                            <a:latin typeface="Cambria Math" panose="02040503050406030204" pitchFamily="18" charset="0"/>
                            <a:ea typeface="Times New Roman" panose="02020603050405020304" pitchFamily="18" charset="0"/>
                          </a:rPr>
                          <m:t>𝑇</m:t>
                        </m:r>
                        <m:r>
                          <a:rPr lang="en-US" sz="1100" i="1">
                            <a:effectLst/>
                            <a:latin typeface="Cambria Math" panose="02040503050406030204" pitchFamily="18" charset="0"/>
                            <a:ea typeface="Times New Roman" panose="02020603050405020304" pitchFamily="18" charset="0"/>
                          </a:rPr>
                          <m:t>,</m:t>
                        </m:r>
                        <m:r>
                          <a:rPr lang="en-US" sz="1100" i="1">
                            <a:effectLst/>
                            <a:latin typeface="Cambria Math" panose="02040503050406030204" pitchFamily="18" charset="0"/>
                            <a:ea typeface="Times New Roman" panose="02020603050405020304" pitchFamily="18" charset="0"/>
                          </a:rPr>
                          <m:t>𝑈</m:t>
                        </m:r>
                      </m:e>
                    </m:d>
                    <m:r>
                      <a:rPr lang="en-US" sz="1100" i="1">
                        <a:effectLst/>
                        <a:latin typeface="Cambria Math" panose="02040503050406030204" pitchFamily="18" charset="0"/>
                        <a:ea typeface="Times New Roman" panose="02020603050405020304" pitchFamily="18" charset="0"/>
                      </a:rPr>
                      <m:t>=</m:t>
                    </m:r>
                    <m:f>
                      <m:fPr>
                        <m:ctrlPr>
                          <a:rPr lang="en-US" sz="1100" i="1">
                            <a:effectLst/>
                            <a:latin typeface="Cambria Math" panose="02040503050406030204" pitchFamily="18" charset="0"/>
                            <a:ea typeface="Times New Roman" panose="02020603050405020304" pitchFamily="18" charset="0"/>
                          </a:rPr>
                        </m:ctrlPr>
                      </m:fPr>
                      <m:num>
                        <m:r>
                          <a:rPr lang="en-US" sz="1100" i="1">
                            <a:effectLst/>
                            <a:latin typeface="Cambria Math" panose="02040503050406030204" pitchFamily="18" charset="0"/>
                            <a:ea typeface="Times New Roman" panose="02020603050405020304" pitchFamily="18" charset="0"/>
                          </a:rPr>
                          <m:t>1</m:t>
                        </m:r>
                      </m:num>
                      <m:den>
                        <m:r>
                          <a:rPr lang="en-US" sz="1100" i="1">
                            <a:effectLst/>
                            <a:latin typeface="Cambria Math" panose="02040503050406030204" pitchFamily="18" charset="0"/>
                            <a:ea typeface="Times New Roman" panose="02020603050405020304" pitchFamily="18" charset="0"/>
                          </a:rPr>
                          <m:t>2</m:t>
                        </m:r>
                      </m:den>
                    </m:f>
                    <m:sSup>
                      <m:sSupPr>
                        <m:ctrlPr>
                          <a:rPr lang="en-US" sz="1100" i="1">
                            <a:effectLst/>
                            <a:latin typeface="Cambria Math" panose="02040503050406030204" pitchFamily="18" charset="0"/>
                            <a:ea typeface="Times New Roman" panose="02020603050405020304" pitchFamily="18" charset="0"/>
                          </a:rPr>
                        </m:ctrlPr>
                      </m:sSupPr>
                      <m:e>
                        <m:d>
                          <m:dPr>
                            <m:begChr m:val="‖"/>
                            <m:endChr m:val="‖"/>
                            <m:ctrlPr>
                              <a:rPr lang="en-US" sz="1100" i="1">
                                <a:effectLst/>
                                <a:latin typeface="Cambria Math" panose="02040503050406030204" pitchFamily="18" charset="0"/>
                                <a:ea typeface="Times New Roman" panose="02020603050405020304" pitchFamily="18" charset="0"/>
                              </a:rPr>
                            </m:ctrlPr>
                          </m:dPr>
                          <m:e>
                            <m:r>
                              <a:rPr lang="en-US" sz="1100" i="1">
                                <a:effectLst/>
                                <a:latin typeface="Cambria Math" panose="02040503050406030204" pitchFamily="18" charset="0"/>
                                <a:ea typeface="Times New Roman" panose="02020603050405020304" pitchFamily="18" charset="0"/>
                              </a:rPr>
                              <m:t>𝒜</m:t>
                            </m:r>
                            <m:r>
                              <a:rPr lang="en-US" sz="1100" i="1">
                                <a:effectLst/>
                                <a:latin typeface="Cambria Math" panose="02040503050406030204" pitchFamily="18" charset="0"/>
                                <a:ea typeface="Times New Roman" panose="02020603050405020304" pitchFamily="18" charset="0"/>
                              </a:rPr>
                              <m:t>−</m:t>
                            </m:r>
                            <m:r>
                              <a:rPr lang="en-US" sz="1100" i="1">
                                <a:effectLst/>
                                <a:latin typeface="Cambria Math" panose="02040503050406030204" pitchFamily="18" charset="0"/>
                                <a:ea typeface="Times New Roman" panose="02020603050405020304" pitchFamily="18" charset="0"/>
                              </a:rPr>
                              <m:t>𝑆</m:t>
                            </m:r>
                            <m:sSub>
                              <m:sSubPr>
                                <m:ctrlPr>
                                  <a:rPr lang="en-US" sz="1100" i="1">
                                    <a:effectLst/>
                                    <a:latin typeface="Cambria Math" panose="02040503050406030204" pitchFamily="18" charset="0"/>
                                    <a:ea typeface="Times New Roman" panose="02020603050405020304" pitchFamily="18" charset="0"/>
                                  </a:rPr>
                                </m:ctrlPr>
                              </m:sSubPr>
                              <m:e>
                                <m:r>
                                  <a:rPr lang="en-US" sz="1100" i="1">
                                    <a:effectLst/>
                                    <a:latin typeface="Cambria Math" panose="02040503050406030204" pitchFamily="18" charset="0"/>
                                    <a:ea typeface="Times New Roman" panose="02020603050405020304" pitchFamily="18" charset="0"/>
                                  </a:rPr>
                                  <m:t>×</m:t>
                                </m:r>
                              </m:e>
                              <m:sub>
                                <m:r>
                                  <a:rPr lang="en-US" sz="1100" i="1">
                                    <a:effectLst/>
                                    <a:latin typeface="Cambria Math" panose="02040503050406030204" pitchFamily="18" charset="0"/>
                                    <a:ea typeface="Times New Roman" panose="02020603050405020304" pitchFamily="18" charset="0"/>
                                  </a:rPr>
                                  <m:t>𝑅</m:t>
                                </m:r>
                              </m:sub>
                            </m:sSub>
                            <m:r>
                              <a:rPr lang="en-US" sz="1100" i="1">
                                <a:effectLst/>
                                <a:latin typeface="Cambria Math" panose="02040503050406030204" pitchFamily="18" charset="0"/>
                                <a:ea typeface="Times New Roman" panose="02020603050405020304" pitchFamily="18" charset="0"/>
                              </a:rPr>
                              <m:t>𝑅</m:t>
                            </m:r>
                            <m:sSub>
                              <m:sSubPr>
                                <m:ctrlPr>
                                  <a:rPr lang="en-US" sz="1100" i="1">
                                    <a:effectLst/>
                                    <a:latin typeface="Cambria Math" panose="02040503050406030204" pitchFamily="18" charset="0"/>
                                    <a:ea typeface="Times New Roman" panose="02020603050405020304" pitchFamily="18" charset="0"/>
                                  </a:rPr>
                                </m:ctrlPr>
                              </m:sSubPr>
                              <m:e>
                                <m:r>
                                  <a:rPr lang="en-US" sz="1100" i="1">
                                    <a:effectLst/>
                                    <a:latin typeface="Cambria Math" panose="02040503050406030204" pitchFamily="18" charset="0"/>
                                    <a:ea typeface="Times New Roman" panose="02020603050405020304" pitchFamily="18" charset="0"/>
                                  </a:rPr>
                                  <m:t>×</m:t>
                                </m:r>
                              </m:e>
                              <m:sub>
                                <m:r>
                                  <a:rPr lang="en-US" sz="1100" i="1">
                                    <a:effectLst/>
                                    <a:latin typeface="Cambria Math" panose="02040503050406030204" pitchFamily="18" charset="0"/>
                                    <a:ea typeface="Times New Roman" panose="02020603050405020304" pitchFamily="18" charset="0"/>
                                  </a:rPr>
                                  <m:t>𝐶</m:t>
                                </m:r>
                              </m:sub>
                            </m:sSub>
                            <m:r>
                              <a:rPr lang="en-US" sz="1100" i="1">
                                <a:effectLst/>
                                <a:latin typeface="Cambria Math" panose="02040503050406030204" pitchFamily="18" charset="0"/>
                                <a:ea typeface="Times New Roman" panose="02020603050405020304" pitchFamily="18" charset="0"/>
                              </a:rPr>
                              <m:t>𝐶</m:t>
                            </m:r>
                            <m:sSub>
                              <m:sSubPr>
                                <m:ctrlPr>
                                  <a:rPr lang="en-US" sz="1100" i="1">
                                    <a:effectLst/>
                                    <a:latin typeface="Cambria Math" panose="02040503050406030204" pitchFamily="18" charset="0"/>
                                    <a:ea typeface="Times New Roman" panose="02020603050405020304" pitchFamily="18" charset="0"/>
                                  </a:rPr>
                                </m:ctrlPr>
                              </m:sSubPr>
                              <m:e>
                                <m:r>
                                  <a:rPr lang="en-US" sz="1100" i="1">
                                    <a:effectLst/>
                                    <a:latin typeface="Cambria Math" panose="02040503050406030204" pitchFamily="18" charset="0"/>
                                    <a:ea typeface="Times New Roman" panose="02020603050405020304" pitchFamily="18" charset="0"/>
                                  </a:rPr>
                                  <m:t>×</m:t>
                                </m:r>
                              </m:e>
                              <m:sub>
                                <m:r>
                                  <a:rPr lang="en-US" sz="1100" i="1">
                                    <a:effectLst/>
                                    <a:latin typeface="Cambria Math" panose="02040503050406030204" pitchFamily="18" charset="0"/>
                                    <a:ea typeface="Times New Roman" panose="02020603050405020304" pitchFamily="18" charset="0"/>
                                  </a:rPr>
                                  <m:t>𝑇</m:t>
                                </m:r>
                              </m:sub>
                            </m:sSub>
                            <m:r>
                              <a:rPr lang="en-US" sz="1100" i="1">
                                <a:effectLst/>
                                <a:latin typeface="Cambria Math" panose="02040503050406030204" pitchFamily="18" charset="0"/>
                                <a:ea typeface="Times New Roman" panose="02020603050405020304" pitchFamily="18" charset="0"/>
                              </a:rPr>
                              <m:t>𝑇</m:t>
                            </m:r>
                          </m:e>
                        </m:d>
                      </m:e>
                      <m:sup>
                        <m:r>
                          <a:rPr lang="en-US" sz="1100" i="1">
                            <a:effectLst/>
                            <a:latin typeface="Cambria Math" panose="02040503050406030204" pitchFamily="18" charset="0"/>
                            <a:ea typeface="Times New Roman" panose="02020603050405020304" pitchFamily="18" charset="0"/>
                          </a:rPr>
                          <m:t>2</m:t>
                        </m:r>
                      </m:sup>
                    </m:sSup>
                    <m:r>
                      <a:rPr lang="en-US" sz="1100" i="1">
                        <a:effectLst/>
                        <a:latin typeface="Cambria Math" panose="02040503050406030204" pitchFamily="18" charset="0"/>
                        <a:ea typeface="Times New Roman" panose="02020603050405020304" pitchFamily="18" charset="0"/>
                      </a:rPr>
                      <m:t>+</m:t>
                    </m:r>
                    <m:f>
                      <m:fPr>
                        <m:ctrlPr>
                          <a:rPr lang="en-US" sz="1100" i="1">
                            <a:effectLst/>
                            <a:latin typeface="Cambria Math" panose="02040503050406030204" pitchFamily="18" charset="0"/>
                          </a:rPr>
                        </m:ctrlPr>
                      </m:fPr>
                      <m:num>
                        <m:sSub>
                          <m:sSubPr>
                            <m:ctrlPr>
                              <a:rPr lang="en-US" sz="1100" i="1">
                                <a:effectLst/>
                                <a:latin typeface="Cambria Math" panose="02040503050406030204" pitchFamily="18" charset="0"/>
                              </a:rPr>
                            </m:ctrlPr>
                          </m:sSub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𝜆</m:t>
                            </m:r>
                          </m:e>
                          <m:sub>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1</m:t>
                            </m:r>
                          </m:sub>
                        </m:sSub>
                      </m:num>
                      <m:den>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2</m:t>
                        </m:r>
                      </m:den>
                    </m:f>
                    <m:sSup>
                      <m:sSupPr>
                        <m:ctrlPr>
                          <a:rPr lang="en-US" sz="1100" i="1">
                            <a:effectLst/>
                            <a:latin typeface="Cambria Math" panose="02040503050406030204" pitchFamily="18" charset="0"/>
                          </a:rPr>
                        </m:ctrlPr>
                      </m:sSupPr>
                      <m:e>
                        <m:d>
                          <m:dPr>
                            <m:begChr m:val="‖"/>
                            <m:endChr m:val="‖"/>
                            <m:ctrlPr>
                              <a:rPr lang="en-US" sz="1100" i="1">
                                <a:effectLst/>
                                <a:latin typeface="Cambria Math" panose="02040503050406030204" pitchFamily="18" charset="0"/>
                              </a:rPr>
                            </m:ctrlPr>
                          </m:d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𝑋</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𝑅𝑈</m:t>
                            </m:r>
                          </m:e>
                        </m:d>
                      </m:e>
                      <m:sup>
                        <m:r>
                          <a:rPr lang="en-US" sz="1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1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1100" i="1">
                            <a:effectLst/>
                            <a:latin typeface="Cambria Math" panose="02040503050406030204" pitchFamily="18" charset="0"/>
                          </a:rPr>
                        </m:ctrlPr>
                      </m:fPr>
                      <m:num>
                        <m:sSub>
                          <m:sSubPr>
                            <m:ctrlPr>
                              <a:rPr lang="en-US" sz="1100" i="1">
                                <a:effectLst/>
                                <a:latin typeface="Cambria Math" panose="02040503050406030204" pitchFamily="18" charset="0"/>
                              </a:rPr>
                            </m:ctrlPr>
                          </m:sSub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𝜆</m:t>
                            </m:r>
                          </m:e>
                          <m:sub>
                            <m:r>
                              <a:rPr lang="en-US" sz="1100">
                                <a:effectLst/>
                                <a:latin typeface="Cambria Math" panose="02040503050406030204" pitchFamily="18" charset="0"/>
                                <a:ea typeface="Times New Roman" panose="02020603050405020304" pitchFamily="18" charset="0"/>
                                <a:cs typeface="Times New Roman" panose="02020603050405020304" pitchFamily="18" charset="0"/>
                              </a:rPr>
                              <m:t>2</m:t>
                            </m:r>
                          </m:sub>
                        </m:sSub>
                      </m:num>
                      <m:den>
                        <m:r>
                          <a:rPr lang="en-US" sz="1100">
                            <a:effectLst/>
                            <a:latin typeface="Cambria Math" panose="02040503050406030204" pitchFamily="18" charset="0"/>
                            <a:ea typeface="Times New Roman" panose="02020603050405020304" pitchFamily="18" charset="0"/>
                            <a:cs typeface="Times New Roman" panose="02020603050405020304" pitchFamily="18" charset="0"/>
                          </a:rPr>
                          <m:t>2</m:t>
                        </m:r>
                      </m:den>
                    </m:f>
                    <m:r>
                      <m:rPr>
                        <m:sty m:val="p"/>
                      </m:rPr>
                      <a:rPr lang="en-US" sz="1100">
                        <a:effectLst/>
                        <a:latin typeface="Cambria Math" panose="02040503050406030204" pitchFamily="18" charset="0"/>
                        <a:ea typeface="Times New Roman" panose="02020603050405020304" pitchFamily="18" charset="0"/>
                        <a:cs typeface="Times New Roman" panose="02020603050405020304" pitchFamily="18" charset="0"/>
                      </a:rPr>
                      <m:t>tr</m:t>
                    </m:r>
                    <m:d>
                      <m:dPr>
                        <m:ctrlPr>
                          <a:rPr lang="en-US" sz="1100" i="1">
                            <a:effectLst/>
                            <a:latin typeface="Cambria Math" panose="02040503050406030204" pitchFamily="18" charset="0"/>
                          </a:rPr>
                        </m:ctrlPr>
                      </m:dPr>
                      <m:e>
                        <m:sSup>
                          <m:sSupPr>
                            <m:ctrlPr>
                              <a:rPr lang="en-US" sz="1100" i="1">
                                <a:effectLst/>
                                <a:latin typeface="Cambria Math" panose="02040503050406030204" pitchFamily="18" charset="0"/>
                              </a:rPr>
                            </m:ctrlPr>
                          </m:sSup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𝐶</m:t>
                            </m:r>
                          </m:e>
                          <m:sup>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𝑇</m:t>
                            </m:r>
                          </m:sup>
                        </m:sSup>
                        <m:sSub>
                          <m:sSubPr>
                            <m:ctrlPr>
                              <a:rPr lang="en-US" sz="1100" i="1">
                                <a:effectLst/>
                                <a:latin typeface="Cambria Math" panose="02040503050406030204" pitchFamily="18" charset="0"/>
                              </a:rPr>
                            </m:ctrlPr>
                          </m:sSub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𝐿</m:t>
                            </m:r>
                          </m:e>
                          <m:sub>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𝑍</m:t>
                            </m:r>
                          </m:sub>
                        </m:sSub>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𝐶</m:t>
                        </m:r>
                      </m:e>
                    </m:d>
                    <m:r>
                      <a:rPr lang="en-US" sz="1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100" i="1">
                            <a:effectLst/>
                            <a:latin typeface="Cambria Math" panose="02040503050406030204" pitchFamily="18" charset="0"/>
                          </a:rPr>
                        </m:ctrlPr>
                      </m:fPr>
                      <m:num>
                        <m:sSub>
                          <m:sSubPr>
                            <m:ctrlPr>
                              <a:rPr lang="en-US" sz="1100" i="1">
                                <a:effectLst/>
                                <a:latin typeface="Cambria Math" panose="02040503050406030204" pitchFamily="18" charset="0"/>
                              </a:rPr>
                            </m:ctrlPr>
                          </m:sSub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𝜆</m:t>
                            </m:r>
                          </m:e>
                          <m:sub>
                            <m:r>
                              <a:rPr lang="en-US" sz="1100">
                                <a:effectLst/>
                                <a:latin typeface="Cambria Math" panose="02040503050406030204" pitchFamily="18" charset="0"/>
                                <a:ea typeface="Times New Roman" panose="02020603050405020304" pitchFamily="18" charset="0"/>
                                <a:cs typeface="Times New Roman" panose="02020603050405020304" pitchFamily="18" charset="0"/>
                              </a:rPr>
                              <m:t>3</m:t>
                            </m:r>
                          </m:sub>
                        </m:sSub>
                      </m:num>
                      <m:den>
                        <m:r>
                          <a:rPr lang="en-US" sz="1100">
                            <a:effectLst/>
                            <a:latin typeface="Cambria Math" panose="02040503050406030204" pitchFamily="18" charset="0"/>
                            <a:ea typeface="Times New Roman" panose="02020603050405020304" pitchFamily="18" charset="0"/>
                            <a:cs typeface="Times New Roman" panose="02020603050405020304" pitchFamily="18" charset="0"/>
                          </a:rPr>
                          <m:t>2</m:t>
                        </m:r>
                      </m:den>
                    </m:f>
                    <m:sSup>
                      <m:sSupPr>
                        <m:ctrlPr>
                          <a:rPr lang="en-US" sz="1100" i="1">
                            <a:effectLst/>
                            <a:latin typeface="Cambria Math" panose="02040503050406030204" pitchFamily="18" charset="0"/>
                          </a:rPr>
                        </m:ctrlPr>
                      </m:sSupPr>
                      <m:e>
                        <m:d>
                          <m:dPr>
                            <m:begChr m:val="‖"/>
                            <m:endChr m:val="‖"/>
                            <m:ctrlPr>
                              <a:rPr lang="en-US" sz="1100" i="1">
                                <a:effectLst/>
                                <a:latin typeface="Cambria Math" panose="02040503050406030204" pitchFamily="18" charset="0"/>
                              </a:rPr>
                            </m:ctrlPr>
                          </m:d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𝑌</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𝑇</m:t>
                            </m:r>
                            <m:sSup>
                              <m:sSupPr>
                                <m:ctrlPr>
                                  <a:rPr lang="en-US" sz="1100" i="1">
                                    <a:effectLst/>
                                    <a:latin typeface="Cambria Math" panose="02040503050406030204" pitchFamily="18" charset="0"/>
                                  </a:rPr>
                                </m:ctrlPr>
                              </m:sSup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𝑅</m:t>
                                </m:r>
                              </m:e>
                              <m:sup>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𝑇</m:t>
                                </m:r>
                              </m:sup>
                            </m:sSup>
                          </m:e>
                        </m:d>
                      </m:e>
                      <m:sup>
                        <m:r>
                          <a:rPr lang="en-US" sz="1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100" i="1">
                            <a:effectLst/>
                            <a:latin typeface="Cambria Math" panose="02040503050406030204" pitchFamily="18" charset="0"/>
                          </a:rPr>
                        </m:ctrlPr>
                      </m:fPr>
                      <m:num>
                        <m:sSub>
                          <m:sSubPr>
                            <m:ctrlPr>
                              <a:rPr lang="en-US" sz="1100" i="1">
                                <a:effectLst/>
                                <a:latin typeface="Cambria Math" panose="02040503050406030204" pitchFamily="18" charset="0"/>
                              </a:rPr>
                            </m:ctrlPr>
                          </m:sSub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𝜆</m:t>
                            </m:r>
                          </m:e>
                          <m:sub>
                            <m:r>
                              <a:rPr lang="en-US" sz="1100">
                                <a:effectLst/>
                                <a:latin typeface="Cambria Math" panose="02040503050406030204" pitchFamily="18" charset="0"/>
                                <a:ea typeface="Times New Roman" panose="02020603050405020304" pitchFamily="18" charset="0"/>
                                <a:cs typeface="Times New Roman" panose="02020603050405020304" pitchFamily="18" charset="0"/>
                              </a:rPr>
                              <m:t>4</m:t>
                            </m:r>
                          </m:sub>
                        </m:sSub>
                      </m:num>
                      <m:den>
                        <m:r>
                          <a:rPr lang="en-US" sz="1100">
                            <a:effectLst/>
                            <a:latin typeface="Cambria Math" panose="02040503050406030204" pitchFamily="18" charset="0"/>
                            <a:ea typeface="Times New Roman" panose="02020603050405020304" pitchFamily="18" charset="0"/>
                            <a:cs typeface="Times New Roman" panose="02020603050405020304" pitchFamily="18" charset="0"/>
                          </a:rPr>
                          <m:t>2</m:t>
                        </m:r>
                      </m:den>
                    </m:f>
                    <m:d>
                      <m:dPr>
                        <m:ctrlPr>
                          <a:rPr lang="en-US" sz="1100" i="1">
                            <a:effectLst/>
                            <a:latin typeface="Cambria Math" panose="02040503050406030204" pitchFamily="18" charset="0"/>
                          </a:rPr>
                        </m:ctrlPr>
                      </m:dPr>
                      <m:e>
                        <m:sSup>
                          <m:sSupPr>
                            <m:ctrlPr>
                              <a:rPr lang="en-US" sz="1100" i="1">
                                <a:effectLst/>
                                <a:latin typeface="Cambria Math" panose="02040503050406030204" pitchFamily="18" charset="0"/>
                              </a:rPr>
                            </m:ctrlPr>
                          </m:sSupPr>
                          <m:e>
                            <m:d>
                              <m:dPr>
                                <m:begChr m:val="‖"/>
                                <m:endChr m:val="‖"/>
                                <m:ctrlPr>
                                  <a:rPr lang="en-US" sz="1100" i="1">
                                    <a:effectLst/>
                                    <a:latin typeface="Cambria Math" panose="02040503050406030204" pitchFamily="18" charset="0"/>
                                  </a:rPr>
                                </m:ctrlPr>
                              </m:d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𝑆</m:t>
                                </m:r>
                              </m:e>
                            </m:d>
                          </m:e>
                          <m:sup>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100" i="1">
                                <a:effectLst/>
                                <a:latin typeface="Cambria Math" panose="02040503050406030204" pitchFamily="18" charset="0"/>
                              </a:rPr>
                            </m:ctrlPr>
                          </m:sSupPr>
                          <m:e>
                            <m:d>
                              <m:dPr>
                                <m:begChr m:val="‖"/>
                                <m:endChr m:val="‖"/>
                                <m:ctrlPr>
                                  <a:rPr lang="en-US" sz="1100" i="1">
                                    <a:effectLst/>
                                    <a:latin typeface="Cambria Math" panose="02040503050406030204" pitchFamily="18" charset="0"/>
                                  </a:rPr>
                                </m:ctrlPr>
                              </m:d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𝑅</m:t>
                                </m:r>
                              </m:e>
                            </m:d>
                          </m:e>
                          <m:sup>
                            <m:r>
                              <a:rPr lang="en-US" sz="1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100" i="1">
                                <a:effectLst/>
                                <a:latin typeface="Cambria Math" panose="02040503050406030204" pitchFamily="18" charset="0"/>
                              </a:rPr>
                            </m:ctrlPr>
                          </m:sSupPr>
                          <m:e>
                            <m:d>
                              <m:dPr>
                                <m:begChr m:val="‖"/>
                                <m:endChr m:val="‖"/>
                                <m:ctrlPr>
                                  <a:rPr lang="en-US" sz="1100" i="1">
                                    <a:effectLst/>
                                    <a:latin typeface="Cambria Math" panose="02040503050406030204" pitchFamily="18" charset="0"/>
                                  </a:rPr>
                                </m:ctrlPr>
                              </m:d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𝐶</m:t>
                                </m:r>
                              </m:e>
                            </m:d>
                          </m:e>
                          <m:sup>
                            <m:r>
                              <a:rPr lang="en-US" sz="1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100" i="1">
                                <a:effectLst/>
                                <a:latin typeface="Cambria Math" panose="02040503050406030204" pitchFamily="18" charset="0"/>
                              </a:rPr>
                            </m:ctrlPr>
                          </m:sSupPr>
                          <m:e>
                            <m:d>
                              <m:dPr>
                                <m:begChr m:val="‖"/>
                                <m:endChr m:val="‖"/>
                                <m:ctrlPr>
                                  <a:rPr lang="en-US" sz="1100" i="1">
                                    <a:effectLst/>
                                    <a:latin typeface="Cambria Math" panose="02040503050406030204" pitchFamily="18" charset="0"/>
                                  </a:rPr>
                                </m:ctrlPr>
                              </m:d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𝑇</m:t>
                                </m:r>
                              </m:e>
                            </m:d>
                          </m:e>
                          <m:sup>
                            <m:r>
                              <a:rPr lang="en-US" sz="1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100" i="1">
                                <a:effectLst/>
                                <a:latin typeface="Cambria Math" panose="02040503050406030204" pitchFamily="18" charset="0"/>
                              </a:rPr>
                            </m:ctrlPr>
                          </m:sSupPr>
                          <m:e>
                            <m:d>
                              <m:dPr>
                                <m:begChr m:val="‖"/>
                                <m:endChr m:val="‖"/>
                                <m:ctrlPr>
                                  <a:rPr lang="en-US" sz="1100" i="1">
                                    <a:effectLst/>
                                    <a:latin typeface="Cambria Math" panose="02040503050406030204" pitchFamily="18" charset="0"/>
                                  </a:rPr>
                                </m:ctrlPr>
                              </m:dPr>
                              <m:e>
                                <m:r>
                                  <a:rPr lang="en-US" sz="1100" i="1">
                                    <a:effectLst/>
                                    <a:latin typeface="Cambria Math" panose="02040503050406030204" pitchFamily="18" charset="0"/>
                                    <a:ea typeface="Times New Roman" panose="02020603050405020304" pitchFamily="18" charset="0"/>
                                    <a:cs typeface="Times New Roman" panose="02020603050405020304" pitchFamily="18" charset="0"/>
                                  </a:rPr>
                                  <m:t>𝑈</m:t>
                                </m:r>
                              </m:e>
                            </m:d>
                          </m:e>
                          <m:sup>
                            <m:r>
                              <a:rPr lang="en-US" sz="1100">
                                <a:effectLst/>
                                <a:latin typeface="Cambria Math" panose="02040503050406030204" pitchFamily="18" charset="0"/>
                                <a:ea typeface="Times New Roman" panose="02020603050405020304" pitchFamily="18" charset="0"/>
                                <a:cs typeface="Times New Roman" panose="02020603050405020304" pitchFamily="18" charset="0"/>
                              </a:rPr>
                              <m:t>2</m:t>
                            </m:r>
                          </m:sup>
                        </m:sSup>
                      </m:e>
                    </m:d>
                  </m:oMath>
                </a14:m>
                <a:r>
                  <a:rPr lang="en-US" sz="1100" dirty="0">
                    <a:effectLst/>
                    <a:latin typeface="Cambria Math" panose="02040503050406030204" pitchFamily="18" charset="0"/>
                    <a:ea typeface="Times New Roman" panose="02020603050405020304" pitchFamily="18" charset="0"/>
                    <a:cs typeface="Times New Roman" panose="02020603050405020304" pitchFamily="18" charset="0"/>
                  </a:rPr>
                  <a:t> </a:t>
                </a:r>
                <a:endParaRPr lang="en-US" sz="1100" dirty="0"/>
              </a:p>
            </p:txBody>
          </p:sp>
        </mc:Choice>
        <mc:Fallback>
          <p:sp>
            <p:nvSpPr>
              <p:cNvPr id="48" name="Rectangle 47"/>
              <p:cNvSpPr>
                <a:spLocks noRot="1" noChangeAspect="1" noMove="1" noResize="1" noEditPoints="1" noAdjustHandles="1" noChangeArrowheads="1" noChangeShapeType="1" noTextEdit="1"/>
              </p:cNvSpPr>
              <p:nvPr/>
            </p:nvSpPr>
            <p:spPr>
              <a:xfrm>
                <a:off x="381000" y="40907"/>
                <a:ext cx="8534400" cy="340093"/>
              </a:xfrm>
              <a:prstGeom prst="rect">
                <a:avLst/>
              </a:prstGeom>
              <a:blipFill rotWithShape="0">
                <a:blip r:embed="rId14"/>
                <a:stretch>
                  <a:fillRect/>
                </a:stretch>
              </a:blipFill>
            </p:spPr>
            <p:txBody>
              <a:bodyPr/>
              <a:lstStyle/>
              <a:p>
                <a:r>
                  <a:rPr lang="en-US">
                    <a:noFill/>
                  </a:rPr>
                  <a:t> </a:t>
                </a:r>
              </a:p>
            </p:txBody>
          </p:sp>
        </mc:Fallback>
      </mc:AlternateContent>
      <p:grpSp>
        <p:nvGrpSpPr>
          <p:cNvPr id="51" name="Group 50"/>
          <p:cNvGrpSpPr/>
          <p:nvPr/>
        </p:nvGrpSpPr>
        <p:grpSpPr>
          <a:xfrm>
            <a:off x="3200400" y="381000"/>
            <a:ext cx="5752176" cy="2142642"/>
            <a:chOff x="3200400" y="381000"/>
            <a:chExt cx="5752176" cy="2142642"/>
          </a:xfrm>
        </p:grpSpPr>
        <p:pic>
          <p:nvPicPr>
            <p:cNvPr id="16" name="Picture 15"/>
            <p:cNvPicPr/>
            <p:nvPr/>
          </p:nvPicPr>
          <p:blipFill rotWithShape="1">
            <a:blip r:embed="rId9">
              <a:extLst>
                <a:ext uri="{28A0092B-C50C-407E-A947-70E740481C1C}">
                  <a14:useLocalDpi xmlns:a14="http://schemas.microsoft.com/office/drawing/2010/main" val="0"/>
                </a:ext>
              </a:extLst>
            </a:blip>
            <a:srcRect l="52275" b="20826"/>
            <a:stretch/>
          </p:blipFill>
          <p:spPr bwMode="auto">
            <a:xfrm>
              <a:off x="3200400" y="381000"/>
              <a:ext cx="2582030" cy="2057400"/>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mc:Choice xmlns:a14="http://schemas.microsoft.com/office/drawing/2010/main" Requires="a14">
            <p:sp>
              <p:nvSpPr>
                <p:cNvPr id="47" name="Rectangle 46"/>
                <p:cNvSpPr/>
                <p:nvPr/>
              </p:nvSpPr>
              <p:spPr>
                <a:xfrm>
                  <a:off x="5960539" y="1098883"/>
                  <a:ext cx="2992037"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ea typeface="Times New Roman" panose="02020603050405020304" pitchFamily="18" charset="0"/>
                              </a:rPr>
                            </m:ctrlPr>
                          </m:fPr>
                          <m:num>
                            <m:r>
                              <a:rPr lang="en-US" i="1">
                                <a:latin typeface="Cambria Math" panose="02040503050406030204" pitchFamily="18" charset="0"/>
                                <a:ea typeface="Times New Roman" panose="02020603050405020304" pitchFamily="18" charset="0"/>
                              </a:rPr>
                              <m:t>1</m:t>
                            </m:r>
                          </m:num>
                          <m:den>
                            <m:r>
                              <a:rPr lang="en-US" i="1">
                                <a:latin typeface="Cambria Math" panose="02040503050406030204" pitchFamily="18" charset="0"/>
                                <a:ea typeface="Times New Roman" panose="02020603050405020304" pitchFamily="18" charset="0"/>
                              </a:rPr>
                              <m:t>2</m:t>
                            </m:r>
                          </m:den>
                        </m:f>
                        <m:sSup>
                          <m:sSupPr>
                            <m:ctrlPr>
                              <a:rPr lang="en-US" i="1">
                                <a:latin typeface="Cambria Math" panose="02040503050406030204" pitchFamily="18" charset="0"/>
                                <a:ea typeface="Times New Roman" panose="02020603050405020304" pitchFamily="18" charset="0"/>
                              </a:rPr>
                            </m:ctrlPr>
                          </m:sSupPr>
                          <m:e>
                            <m:d>
                              <m:dPr>
                                <m:begChr m:val="‖"/>
                                <m:endChr m:val="‖"/>
                                <m:ctrlPr>
                                  <a:rPr lang="en-US" i="1">
                                    <a:latin typeface="Cambria Math" panose="02040503050406030204" pitchFamily="18" charset="0"/>
                                    <a:ea typeface="Times New Roman" panose="02020603050405020304" pitchFamily="18" charset="0"/>
                                  </a:rPr>
                                </m:ctrlPr>
                              </m:dPr>
                              <m:e>
                                <m:r>
                                  <a:rPr lang="en-US" i="1">
                                    <a:latin typeface="Cambria Math" panose="02040503050406030204" pitchFamily="18" charset="0"/>
                                    <a:ea typeface="Times New Roman" panose="02020603050405020304" pitchFamily="18" charset="0"/>
                                  </a:rPr>
                                  <m:t>𝒜</m:t>
                                </m:r>
                                <m:r>
                                  <a:rPr lang="en-US" i="1">
                                    <a:latin typeface="Cambria Math" panose="02040503050406030204" pitchFamily="18" charset="0"/>
                                    <a:ea typeface="Times New Roman" panose="02020603050405020304" pitchFamily="18" charset="0"/>
                                  </a:rPr>
                                  <m:t>−</m:t>
                                </m:r>
                                <m:r>
                                  <a:rPr lang="en-US" i="1">
                                    <a:latin typeface="Cambria Math" panose="02040503050406030204" pitchFamily="18" charset="0"/>
                                    <a:ea typeface="Times New Roman" panose="02020603050405020304" pitchFamily="18" charset="0"/>
                                  </a:rPr>
                                  <m:t>𝑆</m:t>
                                </m:r>
                                <m:sSub>
                                  <m:sSubPr>
                                    <m:ctrlPr>
                                      <a:rPr lang="en-US" i="1">
                                        <a:latin typeface="Cambria Math" panose="02040503050406030204" pitchFamily="18" charset="0"/>
                                        <a:ea typeface="Times New Roman" panose="02020603050405020304" pitchFamily="18" charset="0"/>
                                      </a:rPr>
                                    </m:ctrlPr>
                                  </m:sSubPr>
                                  <m:e>
                                    <m:r>
                                      <a:rPr lang="en-US" i="1">
                                        <a:latin typeface="Cambria Math" panose="02040503050406030204" pitchFamily="18" charset="0"/>
                                        <a:ea typeface="Times New Roman" panose="02020603050405020304" pitchFamily="18" charset="0"/>
                                      </a:rPr>
                                      <m:t>×</m:t>
                                    </m:r>
                                  </m:e>
                                  <m:sub>
                                    <m:r>
                                      <a:rPr lang="en-US" i="1">
                                        <a:latin typeface="Cambria Math" panose="02040503050406030204" pitchFamily="18" charset="0"/>
                                        <a:ea typeface="Times New Roman" panose="02020603050405020304" pitchFamily="18" charset="0"/>
                                      </a:rPr>
                                      <m:t>𝑅</m:t>
                                    </m:r>
                                  </m:sub>
                                </m:sSub>
                                <m:r>
                                  <a:rPr lang="en-US" i="1">
                                    <a:latin typeface="Cambria Math" panose="02040503050406030204" pitchFamily="18" charset="0"/>
                                    <a:ea typeface="Times New Roman" panose="02020603050405020304" pitchFamily="18" charset="0"/>
                                  </a:rPr>
                                  <m:t>𝑅</m:t>
                                </m:r>
                                <m:sSub>
                                  <m:sSubPr>
                                    <m:ctrlPr>
                                      <a:rPr lang="en-US" i="1">
                                        <a:latin typeface="Cambria Math" panose="02040503050406030204" pitchFamily="18" charset="0"/>
                                        <a:ea typeface="Times New Roman" panose="02020603050405020304" pitchFamily="18" charset="0"/>
                                      </a:rPr>
                                    </m:ctrlPr>
                                  </m:sSubPr>
                                  <m:e>
                                    <m:r>
                                      <a:rPr lang="en-US" i="1">
                                        <a:latin typeface="Cambria Math" panose="02040503050406030204" pitchFamily="18" charset="0"/>
                                        <a:ea typeface="Times New Roman" panose="02020603050405020304" pitchFamily="18" charset="0"/>
                                      </a:rPr>
                                      <m:t>×</m:t>
                                    </m:r>
                                  </m:e>
                                  <m:sub>
                                    <m:r>
                                      <a:rPr lang="en-US" i="1">
                                        <a:latin typeface="Cambria Math" panose="02040503050406030204" pitchFamily="18" charset="0"/>
                                        <a:ea typeface="Times New Roman" panose="02020603050405020304" pitchFamily="18" charset="0"/>
                                      </a:rPr>
                                      <m:t>𝐶</m:t>
                                    </m:r>
                                  </m:sub>
                                </m:sSub>
                                <m:r>
                                  <a:rPr lang="en-US" i="1">
                                    <a:latin typeface="Cambria Math" panose="02040503050406030204" pitchFamily="18" charset="0"/>
                                    <a:ea typeface="Times New Roman" panose="02020603050405020304" pitchFamily="18" charset="0"/>
                                  </a:rPr>
                                  <m:t>𝐶</m:t>
                                </m:r>
                                <m:sSub>
                                  <m:sSubPr>
                                    <m:ctrlPr>
                                      <a:rPr lang="en-US" i="1">
                                        <a:latin typeface="Cambria Math" panose="02040503050406030204" pitchFamily="18" charset="0"/>
                                        <a:ea typeface="Times New Roman" panose="02020603050405020304" pitchFamily="18" charset="0"/>
                                      </a:rPr>
                                    </m:ctrlPr>
                                  </m:sSubPr>
                                  <m:e>
                                    <m:r>
                                      <a:rPr lang="en-US" i="1">
                                        <a:latin typeface="Cambria Math" panose="02040503050406030204" pitchFamily="18" charset="0"/>
                                        <a:ea typeface="Times New Roman" panose="02020603050405020304" pitchFamily="18" charset="0"/>
                                      </a:rPr>
                                      <m:t>×</m:t>
                                    </m:r>
                                  </m:e>
                                  <m:sub>
                                    <m:r>
                                      <a:rPr lang="en-US" i="1">
                                        <a:latin typeface="Cambria Math" panose="02040503050406030204" pitchFamily="18" charset="0"/>
                                        <a:ea typeface="Times New Roman" panose="02020603050405020304" pitchFamily="18" charset="0"/>
                                      </a:rPr>
                                      <m:t>𝑇</m:t>
                                    </m:r>
                                  </m:sub>
                                </m:sSub>
                                <m:r>
                                  <a:rPr lang="en-US" i="1">
                                    <a:latin typeface="Cambria Math" panose="02040503050406030204" pitchFamily="18" charset="0"/>
                                    <a:ea typeface="Times New Roman" panose="02020603050405020304" pitchFamily="18" charset="0"/>
                                  </a:rPr>
                                  <m:t>𝑇</m:t>
                                </m:r>
                              </m:e>
                            </m:d>
                          </m:e>
                          <m:sup>
                            <m:r>
                              <a:rPr lang="en-US" i="1">
                                <a:latin typeface="Cambria Math" panose="02040503050406030204" pitchFamily="18" charset="0"/>
                                <a:ea typeface="Times New Roman" panose="02020603050405020304" pitchFamily="18" charset="0"/>
                              </a:rPr>
                              <m:t>2</m:t>
                            </m:r>
                          </m:sup>
                        </m:sSup>
                      </m:oMath>
                    </m:oMathPara>
                  </a14:m>
                  <a:endParaRPr lang="en-US" dirty="0"/>
                </a:p>
              </p:txBody>
            </p:sp>
          </mc:Choice>
          <mc:Fallback>
            <p:sp>
              <p:nvSpPr>
                <p:cNvPr id="47" name="Rectangle 46"/>
                <p:cNvSpPr>
                  <a:spLocks noRot="1" noChangeAspect="1" noMove="1" noResize="1" noEditPoints="1" noAdjustHandles="1" noChangeArrowheads="1" noChangeShapeType="1" noTextEdit="1"/>
                </p:cNvSpPr>
                <p:nvPr/>
              </p:nvSpPr>
              <p:spPr>
                <a:xfrm>
                  <a:off x="5960539" y="1098883"/>
                  <a:ext cx="2992037" cy="610936"/>
                </a:xfrm>
                <a:prstGeom prst="rect">
                  <a:avLst/>
                </a:prstGeom>
                <a:blipFill rotWithShape="0">
                  <a:blip r:embed="rId15"/>
                  <a:stretch>
                    <a:fillRect/>
                  </a:stretch>
                </a:blipFill>
              </p:spPr>
              <p:txBody>
                <a:bodyPr/>
                <a:lstStyle/>
                <a:p>
                  <a:r>
                    <a:rPr lang="en-US">
                      <a:noFill/>
                    </a:rPr>
                    <a:t> </a:t>
                  </a:r>
                </a:p>
              </p:txBody>
            </p:sp>
          </mc:Fallback>
        </mc:AlternateContent>
        <p:cxnSp>
          <p:nvCxnSpPr>
            <p:cNvPr id="49" name="Straight Arrow Connector 48"/>
            <p:cNvCxnSpPr/>
            <p:nvPr/>
          </p:nvCxnSpPr>
          <p:spPr>
            <a:xfrm flipH="1" flipV="1">
              <a:off x="4906551" y="2122391"/>
              <a:ext cx="8792" cy="40125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0797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wipe(up)">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left)">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algn="l"/>
            <a:r>
              <a:rPr lang="en-US" dirty="0"/>
              <a:t>Methodology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143000"/>
                <a:ext cx="8229600" cy="4525963"/>
              </a:xfrm>
            </p:spPr>
            <p:txBody>
              <a:bodyPr>
                <a:normAutofit/>
              </a:bodyPr>
              <a:lstStyle/>
              <a:p>
                <a:r>
                  <a:rPr lang="en-US" sz="2800" dirty="0" smtClean="0"/>
                  <a:t>Geographical Features</a:t>
                </a:r>
              </a:p>
              <a:p>
                <a:pPr lvl="1"/>
                <a:r>
                  <a:rPr lang="en-US" sz="2000" dirty="0" smtClean="0"/>
                  <a:t>Road networks</a:t>
                </a:r>
              </a:p>
              <a:p>
                <a:pPr lvl="2"/>
                <a:r>
                  <a:rPr lang="en-US" sz="1800" dirty="0" smtClean="0"/>
                  <a:t>Number of intersections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𝑓</m:t>
                        </m:r>
                      </m:e>
                      <m:sub>
                        <m:r>
                          <a:rPr lang="en-US" sz="1800" b="0" i="1" smtClean="0">
                            <a:latin typeface="Cambria Math" panose="02040503050406030204" pitchFamily="18" charset="0"/>
                          </a:rPr>
                          <m:t>𝑠</m:t>
                        </m:r>
                      </m:sub>
                    </m:sSub>
                  </m:oMath>
                </a14:m>
                <a:endParaRPr lang="en-US" sz="1800" dirty="0" smtClean="0"/>
              </a:p>
              <a:p>
                <a:pPr lvl="2"/>
                <a:r>
                  <a:rPr lang="en-US" sz="1800" dirty="0" smtClean="0"/>
                  <a:t>Length of road segments in different levels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𝑓</m:t>
                        </m:r>
                      </m:e>
                      <m:sub>
                        <m:r>
                          <a:rPr lang="en-US" sz="1800" b="0" i="1" smtClean="0">
                            <a:latin typeface="Cambria Math" panose="02040503050406030204" pitchFamily="18" charset="0"/>
                          </a:rPr>
                          <m:t>𝑟</m:t>
                        </m:r>
                      </m:sub>
                    </m:sSub>
                  </m:oMath>
                </a14:m>
                <a:endParaRPr lang="en-US" sz="1800" dirty="0" smtClean="0"/>
              </a:p>
              <a:p>
                <a:pPr lvl="1"/>
                <a:r>
                  <a:rPr lang="en-US" sz="2000" dirty="0" smtClean="0"/>
                  <a:t>POIs</a:t>
                </a:r>
              </a:p>
              <a:p>
                <a:pPr lvl="2"/>
                <a:r>
                  <a:rPr lang="en-US" sz="1800" dirty="0" smtClean="0"/>
                  <a:t>Total number of POIs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𝑓</m:t>
                        </m:r>
                      </m:e>
                      <m:sub>
                        <m:r>
                          <a:rPr lang="en-US" sz="1800" b="0" i="1" smtClean="0">
                            <a:latin typeface="Cambria Math" panose="02040503050406030204" pitchFamily="18" charset="0"/>
                          </a:rPr>
                          <m:t>𝑛</m:t>
                        </m:r>
                      </m:sub>
                    </m:sSub>
                  </m:oMath>
                </a14:m>
                <a:r>
                  <a:rPr lang="en-US" sz="1800" dirty="0" smtClean="0"/>
                  <a:t> and density of POIs</a:t>
                </a:r>
                <a14:m>
                  <m:oMath xmlns:m="http://schemas.openxmlformats.org/officeDocument/2006/math">
                    <m:r>
                      <a:rPr lang="en-US" sz="1800" b="0" i="0" smtClean="0">
                        <a:latin typeface="Cambria Math" panose="02040503050406030204" pitchFamily="18" charset="0"/>
                      </a:rPr>
                      <m:t> </m:t>
                    </m:r>
                    <m:sSub>
                      <m:sSubPr>
                        <m:ctrlPr>
                          <a:rPr lang="en-US" sz="1800" i="1">
                            <a:latin typeface="Cambria Math" panose="02040503050406030204" pitchFamily="18" charset="0"/>
                          </a:rPr>
                        </m:ctrlPr>
                      </m:sSubPr>
                      <m:e>
                        <m:r>
                          <a:rPr lang="en-US" sz="1800" i="1">
                            <a:latin typeface="Cambria Math" panose="02040503050406030204" pitchFamily="18" charset="0"/>
                          </a:rPr>
                          <m:t>𝑓</m:t>
                        </m:r>
                      </m:e>
                      <m:sub>
                        <m:r>
                          <a:rPr lang="en-US" sz="1800" i="1">
                            <a:latin typeface="Cambria Math" panose="02040503050406030204" pitchFamily="18" charset="0"/>
                          </a:rPr>
                          <m:t>𝑑</m:t>
                        </m:r>
                      </m:sub>
                    </m:sSub>
                  </m:oMath>
                </a14:m>
                <a:endParaRPr lang="en-US" sz="1800" dirty="0" smtClean="0"/>
              </a:p>
              <a:p>
                <a:pPr lvl="2"/>
                <a:r>
                  <a:rPr lang="en-US" sz="1800" dirty="0" smtClean="0"/>
                  <a:t>Distribution over different categories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𝑓</m:t>
                        </m:r>
                      </m:e>
                      <m:sub>
                        <m:r>
                          <a:rPr lang="en-US" sz="1800" b="0" i="1" smtClean="0">
                            <a:latin typeface="Cambria Math" panose="02040503050406030204" pitchFamily="18" charset="0"/>
                          </a:rPr>
                          <m:t>𝑐</m:t>
                        </m:r>
                      </m:sub>
                    </m:sSub>
                  </m:oMath>
                </a14:m>
                <a:endParaRPr lang="en-US" sz="2000" dirty="0" smtClean="0"/>
              </a:p>
              <a:p>
                <a:pPr lvl="1"/>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143000"/>
                <a:ext cx="8229600" cy="4525963"/>
              </a:xfrm>
              <a:blipFill rotWithShape="0">
                <a:blip r:embed="rId2"/>
                <a:stretch>
                  <a:fillRect l="-1333" t="-1348"/>
                </a:stretch>
              </a:blipFill>
            </p:spPr>
            <p:txBody>
              <a:bodyPr/>
              <a:lstStyle/>
              <a:p>
                <a:r>
                  <a:rPr lang="en-US">
                    <a:noFill/>
                  </a:rPr>
                  <a:t> </a:t>
                </a:r>
              </a:p>
            </p:txBody>
          </p:sp>
        </mc:Fallback>
      </mc:AlternateContent>
      <p:pic>
        <p:nvPicPr>
          <p:cNvPr id="4" name="Picture 3"/>
          <p:cNvPicPr>
            <a:picLocks noChangeAspect="1"/>
          </p:cNvPicPr>
          <p:nvPr/>
        </p:nvPicPr>
        <p:blipFill rotWithShape="1">
          <a:blip r:embed="rId3"/>
          <a:srcRect l="9762" t="3845" r="59002" b="7712"/>
          <a:stretch/>
        </p:blipFill>
        <p:spPr>
          <a:xfrm>
            <a:off x="1143000" y="4025153"/>
            <a:ext cx="1524000" cy="1947332"/>
          </a:xfrm>
          <a:prstGeom prst="rect">
            <a:avLst/>
          </a:prstGeom>
          <a:ln>
            <a:solidFill>
              <a:schemeClr val="tx1">
                <a:lumMod val="65000"/>
                <a:lumOff val="35000"/>
              </a:schemeClr>
            </a:solidFill>
          </a:ln>
        </p:spPr>
      </p:pic>
      <p:pic>
        <p:nvPicPr>
          <p:cNvPr id="5" name="Picture 4"/>
          <p:cNvPicPr>
            <a:picLocks noChangeAspect="1"/>
          </p:cNvPicPr>
          <p:nvPr/>
        </p:nvPicPr>
        <p:blipFill>
          <a:blip r:embed="rId4"/>
          <a:stretch>
            <a:fillRect/>
          </a:stretch>
        </p:blipFill>
        <p:spPr>
          <a:xfrm>
            <a:off x="6324600" y="1524000"/>
            <a:ext cx="1980440" cy="1905000"/>
          </a:xfrm>
          <a:prstGeom prst="rect">
            <a:avLst/>
          </a:prstGeom>
        </p:spPr>
      </p:pic>
      <p:pic>
        <p:nvPicPr>
          <p:cNvPr id="6" name="Picture 5"/>
          <p:cNvPicPr>
            <a:picLocks noChangeAspect="1"/>
          </p:cNvPicPr>
          <p:nvPr/>
        </p:nvPicPr>
        <p:blipFill>
          <a:blip r:embed="rId5"/>
          <a:stretch>
            <a:fillRect/>
          </a:stretch>
        </p:blipFill>
        <p:spPr>
          <a:xfrm>
            <a:off x="3006209" y="3956672"/>
            <a:ext cx="5451231" cy="2084294"/>
          </a:xfrm>
          <a:prstGeom prst="rect">
            <a:avLst/>
          </a:prstGeom>
        </p:spPr>
      </p:pic>
    </p:spTree>
    <p:extLst>
      <p:ext uri="{BB962C8B-B14F-4D97-AF65-F5344CB8AC3E}">
        <p14:creationId xmlns:p14="http://schemas.microsoft.com/office/powerpoint/2010/main" val="22282729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53340</TotalTime>
  <Words>1899</Words>
  <Application>Microsoft Office PowerPoint</Application>
  <PresentationFormat>On-screen Show (4:3)</PresentationFormat>
  <Paragraphs>265</Paragraphs>
  <Slides>24</Slides>
  <Notes>10</Notes>
  <HiddenSlides>1</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3" baseType="lpstr">
      <vt:lpstr>宋体</vt:lpstr>
      <vt:lpstr>宋体</vt:lpstr>
      <vt:lpstr>Arial</vt:lpstr>
      <vt:lpstr>Calibri</vt:lpstr>
      <vt:lpstr>Cambria Math</vt:lpstr>
      <vt:lpstr>Times New Roman</vt:lpstr>
      <vt:lpstr>Wingdings</vt:lpstr>
      <vt:lpstr>Office Theme</vt:lpstr>
      <vt:lpstr>Visio</vt:lpstr>
      <vt:lpstr>Diagnosing New York City’s Noises with Ubiquitous Data</vt:lpstr>
      <vt:lpstr>Background</vt:lpstr>
      <vt:lpstr>311 in NYC</vt:lpstr>
      <vt:lpstr>Goal</vt:lpstr>
      <vt:lpstr>PowerPoint Presentation</vt:lpstr>
      <vt:lpstr>Methodology</vt:lpstr>
      <vt:lpstr>Methodology</vt:lpstr>
      <vt:lpstr>PowerPoint Presentation</vt:lpstr>
      <vt:lpstr>Methodology</vt:lpstr>
      <vt:lpstr>Methodology</vt:lpstr>
      <vt:lpstr>Methodology</vt:lpstr>
      <vt:lpstr>Experiment</vt:lpstr>
      <vt:lpstr>Experiments</vt:lpstr>
      <vt:lpstr>Experiments</vt:lpstr>
      <vt:lpstr>Results</vt:lpstr>
      <vt:lpstr>Conclusion</vt:lpstr>
      <vt:lpstr>PowerPoint Presentation</vt:lpstr>
      <vt:lpstr>311 in NYC</vt:lpstr>
      <vt:lpstr>Results</vt:lpstr>
      <vt:lpstr>Results</vt:lpstr>
      <vt:lpstr>PowerPoint Presentation</vt:lpstr>
      <vt:lpstr>PowerPoint Presentation</vt:lpstr>
      <vt:lpstr>PowerPoint Presentation</vt:lpstr>
      <vt:lpstr>311 in NYC</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Yu Zheng</dc:creator>
  <cp:lastModifiedBy>Yu Zheng</cp:lastModifiedBy>
  <cp:revision>2542</cp:revision>
  <dcterms:created xsi:type="dcterms:W3CDTF">2006-08-16T00:00:00Z</dcterms:created>
  <dcterms:modified xsi:type="dcterms:W3CDTF">2014-09-15T14:45:55Z</dcterms:modified>
</cp:coreProperties>
</file>