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68" r:id="rId3"/>
    <p:sldId id="257" r:id="rId4"/>
    <p:sldId id="269" r:id="rId5"/>
    <p:sldId id="275" r:id="rId6"/>
    <p:sldId id="270" r:id="rId7"/>
    <p:sldId id="274" r:id="rId8"/>
    <p:sldId id="276" r:id="rId9"/>
    <p:sldId id="262" r:id="rId10"/>
    <p:sldId id="278" r:id="rId11"/>
    <p:sldId id="266" r:id="rId12"/>
    <p:sldId id="267" r:id="rId13"/>
    <p:sldId id="277" r:id="rId14"/>
    <p:sldId id="279" r:id="rId15"/>
    <p:sldId id="280" r:id="rId16"/>
    <p:sldId id="258" r:id="rId17"/>
    <p:sldId id="259" r:id="rId18"/>
    <p:sldId id="260" r:id="rId19"/>
    <p:sldId id="261" r:id="rId20"/>
    <p:sldId id="271" r:id="rId21"/>
    <p:sldId id="272" r:id="rId22"/>
    <p:sldId id="273" r:id="rId23"/>
    <p:sldId id="26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AAB"/>
    <a:srgbClr val="FFE5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062" autoAdjust="0"/>
  </p:normalViewPr>
  <p:slideViewPr>
    <p:cSldViewPr snapToGrid="0" snapToObjects="1">
      <p:cViewPr varScale="1">
        <p:scale>
          <a:sx n="68" d="100"/>
          <a:sy n="68" d="100"/>
        </p:scale>
        <p:origin x="80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3AD27-BCAC-BF44-AA4A-22681DE2E8E7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2A7C6-268E-D74A-B8B9-B183FCF38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70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String sets are considered prefix-free</a:t>
            </a:r>
          </a:p>
          <a:p>
            <a:r>
              <a:rPr lang="en-US" dirty="0" smtClean="0"/>
              <a:t>Each node is labeled</a:t>
            </a:r>
            <a:r>
              <a:rPr lang="en-US" baseline="0" dirty="0" smtClean="0"/>
              <a:t> with a common prefix</a:t>
            </a:r>
          </a:p>
          <a:p>
            <a:r>
              <a:rPr lang="en-US" baseline="0" dirty="0" smtClean="0"/>
              <a:t>Each edge with a branching character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8BCFD-3F49-0740-99AF-84AE7C52D2C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96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8BCFD-3F49-0740-99AF-84AE7C52D2C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96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String sets are considered prefix-free</a:t>
            </a:r>
          </a:p>
          <a:p>
            <a:r>
              <a:rPr lang="en-US" smtClean="0"/>
              <a:t>Each node is labeled</a:t>
            </a:r>
            <a:r>
              <a:rPr lang="en-US" baseline="0" smtClean="0"/>
              <a:t> with a common prefix</a:t>
            </a:r>
          </a:p>
          <a:p>
            <a:r>
              <a:rPr lang="en-US" baseline="0" smtClean="0"/>
              <a:t>Each edge with a branching character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8BCFD-3F49-0740-99AF-84AE7C52D2C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96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to scan sequentially the node label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8BCFD-3F49-0740-99AF-84AE7C52D2C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62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44983-86B1-F842-9654-5ADBCE77C81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60DDC-A491-9448-AEF7-AB7F6402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20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44983-86B1-F842-9654-5ADBCE77C81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60DDC-A491-9448-AEF7-AB7F6402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9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44983-86B1-F842-9654-5ADBCE77C81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60DDC-A491-9448-AEF7-AB7F6402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07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44983-86B1-F842-9654-5ADBCE77C81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60DDC-A491-9448-AEF7-AB7F6402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51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44983-86B1-F842-9654-5ADBCE77C81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60DDC-A491-9448-AEF7-AB7F6402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44983-86B1-F842-9654-5ADBCE77C81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60DDC-A491-9448-AEF7-AB7F6402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9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44983-86B1-F842-9654-5ADBCE77C81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60DDC-A491-9448-AEF7-AB7F6402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011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44983-86B1-F842-9654-5ADBCE77C81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60DDC-A491-9448-AEF7-AB7F6402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6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44983-86B1-F842-9654-5ADBCE77C81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60DDC-A491-9448-AEF7-AB7F6402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71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44983-86B1-F842-9654-5ADBCE77C81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60DDC-A491-9448-AEF7-AB7F6402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47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44983-86B1-F842-9654-5ADBCE77C81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60DDC-A491-9448-AEF7-AB7F6402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63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44983-86B1-F842-9654-5ADBCE77C819}" type="datetimeFigureOut">
              <a:rPr lang="en-US" smtClean="0"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60DDC-A491-9448-AEF7-AB7F64026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1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Space-Efficient Data Structures for Top-k Completion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4047830"/>
            <a:ext cx="4571999" cy="1752600"/>
          </a:xfrm>
        </p:spPr>
        <p:txBody>
          <a:bodyPr>
            <a:normAutofit/>
          </a:bodyPr>
          <a:lstStyle/>
          <a:p>
            <a:r>
              <a:rPr lang="en-US" b="1" dirty="0" smtClean="0"/>
              <a:t>Giuseppe Ottaviano</a:t>
            </a:r>
          </a:p>
          <a:p>
            <a:r>
              <a:rPr lang="en-US" dirty="0" err="1" smtClean="0"/>
              <a:t>Università</a:t>
            </a:r>
            <a:r>
              <a:rPr lang="en-US" dirty="0" smtClean="0"/>
              <a:t> di Pisa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4047830"/>
            <a:ext cx="45720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Bo-June (Paul) Hsu</a:t>
            </a:r>
          </a:p>
          <a:p>
            <a:r>
              <a:rPr lang="en-US" dirty="0" smtClean="0"/>
              <a:t>Microsoft Research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69675" y="6012339"/>
            <a:ext cx="22046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tx1">
                    <a:tint val="75000"/>
                  </a:schemeClr>
                </a:solidFill>
              </a:rPr>
              <a:t>WWW 2013</a:t>
            </a:r>
          </a:p>
        </p:txBody>
      </p:sp>
    </p:spTree>
    <p:extLst>
      <p:ext uri="{BB962C8B-B14F-4D97-AF65-F5344CB8AC3E}">
        <p14:creationId xmlns:p14="http://schemas.microsoft.com/office/powerpoint/2010/main" val="321267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643006" y="1790640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smtClean="0">
                <a:solidFill>
                  <a:srgbClr val="000000"/>
                </a:solidFill>
                <a:latin typeface="Courier New"/>
                <a:cs typeface="Courier New"/>
              </a:rPr>
              <a:t>t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" name="Oval 3"/>
          <p:cNvSpPr/>
          <p:nvPr/>
        </p:nvSpPr>
        <p:spPr>
          <a:xfrm>
            <a:off x="6524439" y="2985988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Oval 4"/>
          <p:cNvSpPr/>
          <p:nvPr/>
        </p:nvSpPr>
        <p:spPr>
          <a:xfrm>
            <a:off x="4604771" y="2985988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ree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cxnSp>
        <p:nvCxnSpPr>
          <p:cNvPr id="7" name="Straight Connector 6"/>
          <p:cNvCxnSpPr>
            <a:stCxn id="2" idx="4"/>
            <a:endCxn id="5" idx="0"/>
          </p:cNvCxnSpPr>
          <p:nvPr/>
        </p:nvCxnSpPr>
        <p:spPr>
          <a:xfrm flipH="1">
            <a:off x="4874839" y="2330813"/>
            <a:ext cx="1038235" cy="65517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2" idx="4"/>
            <a:endCxn id="4" idx="0"/>
          </p:cNvCxnSpPr>
          <p:nvPr/>
        </p:nvCxnSpPr>
        <p:spPr>
          <a:xfrm>
            <a:off x="5913074" y="2330813"/>
            <a:ext cx="881433" cy="65517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7377550" y="4560916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470781" y="4560916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697031" y="4529932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smtClean="0">
                <a:solidFill>
                  <a:srgbClr val="000000"/>
                </a:solidFill>
                <a:latin typeface="Courier New"/>
                <a:cs typeface="Courier New"/>
              </a:rPr>
              <a:t>l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165932" y="5756782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086546" y="5756782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8122057" y="5756782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429555" y="5756782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gle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cxnSp>
        <p:nvCxnSpPr>
          <p:cNvPr id="20" name="Straight Connector 19"/>
          <p:cNvCxnSpPr>
            <a:stCxn id="4" idx="4"/>
            <a:endCxn id="12" idx="0"/>
          </p:cNvCxnSpPr>
          <p:nvPr/>
        </p:nvCxnSpPr>
        <p:spPr>
          <a:xfrm>
            <a:off x="6794507" y="3526161"/>
            <a:ext cx="853111" cy="103475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4"/>
            <a:endCxn id="14" idx="0"/>
          </p:cNvCxnSpPr>
          <p:nvPr/>
        </p:nvCxnSpPr>
        <p:spPr>
          <a:xfrm flipH="1">
            <a:off x="4967099" y="3526161"/>
            <a:ext cx="1827408" cy="100377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" idx="4"/>
            <a:endCxn id="13" idx="0"/>
          </p:cNvCxnSpPr>
          <p:nvPr/>
        </p:nvCxnSpPr>
        <p:spPr>
          <a:xfrm flipH="1">
            <a:off x="3740849" y="3526161"/>
            <a:ext cx="3053658" cy="103475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5" idx="0"/>
            <a:endCxn id="14" idx="4"/>
          </p:cNvCxnSpPr>
          <p:nvPr/>
        </p:nvCxnSpPr>
        <p:spPr>
          <a:xfrm flipH="1" flipV="1">
            <a:off x="4967099" y="5070105"/>
            <a:ext cx="468901" cy="68667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4" idx="4"/>
            <a:endCxn id="16" idx="0"/>
          </p:cNvCxnSpPr>
          <p:nvPr/>
        </p:nvCxnSpPr>
        <p:spPr>
          <a:xfrm flipH="1">
            <a:off x="4356614" y="5070105"/>
            <a:ext cx="610485" cy="68667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2" idx="4"/>
            <a:endCxn id="18" idx="0"/>
          </p:cNvCxnSpPr>
          <p:nvPr/>
        </p:nvCxnSpPr>
        <p:spPr>
          <a:xfrm>
            <a:off x="7647618" y="5101089"/>
            <a:ext cx="744507" cy="65569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2" idx="4"/>
            <a:endCxn id="19" idx="0"/>
          </p:cNvCxnSpPr>
          <p:nvPr/>
        </p:nvCxnSpPr>
        <p:spPr>
          <a:xfrm flipH="1">
            <a:off x="6699623" y="5101089"/>
            <a:ext cx="947995" cy="65569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862284" y="2330813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h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58751" y="2330813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r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55350" y="3753349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urier New"/>
                <a:cs typeface="Courier New"/>
              </a:rPr>
              <a:t>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442933" y="4037696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p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359957" y="3831524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a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071732" y="5105144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l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664429" y="5101089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n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Completion </a:t>
            </a:r>
            <a:r>
              <a:rPr lang="en-US" dirty="0" err="1" smtClean="0"/>
              <a:t>Trie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5221329" y="5046131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y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282288" y="5046131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urier New"/>
                <a:cs typeface="Courier New"/>
              </a:rPr>
              <a:t>e</a:t>
            </a:r>
          </a:p>
        </p:txBody>
      </p:sp>
      <p:graphicFrame>
        <p:nvGraphicFramePr>
          <p:cNvPr id="40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4254496"/>
              </p:ext>
            </p:extLst>
          </p:nvPr>
        </p:nvGraphicFramePr>
        <p:xfrm>
          <a:off x="438305" y="2644225"/>
          <a:ext cx="2402973" cy="3108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6391"/>
                <a:gridCol w="5065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three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trial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1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triangle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Courier New"/>
                          <a:cs typeface="Courier New"/>
                        </a:rPr>
                        <a:t>trie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5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triple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4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triply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3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3551182" y="3002903"/>
            <a:ext cx="5043245" cy="3237862"/>
            <a:chOff x="3551182" y="3002903"/>
            <a:chExt cx="5043245" cy="3237862"/>
          </a:xfrm>
        </p:grpSpPr>
        <p:sp>
          <p:nvSpPr>
            <p:cNvPr id="48" name="TextBox 47"/>
            <p:cNvSpPr txBox="1"/>
            <p:nvPr/>
          </p:nvSpPr>
          <p:spPr>
            <a:xfrm>
              <a:off x="4695306" y="3002903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2</a:t>
              </a:r>
              <a:endParaRPr lang="en-US" sz="2400" b="1" dirty="0">
                <a:solidFill>
                  <a:schemeClr val="bg1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225065" y="5777911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1</a:t>
              </a:r>
              <a:endParaRPr lang="en-US" sz="2400" b="1" dirty="0">
                <a:solidFill>
                  <a:schemeClr val="bg1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162601" y="5761514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4</a:t>
              </a:r>
              <a:endParaRPr lang="en-US" sz="2400" b="1" dirty="0">
                <a:solidFill>
                  <a:schemeClr val="bg1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242027" y="5779100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Courier New"/>
                  <a:cs typeface="Courier New"/>
                </a:rPr>
                <a:t>3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551182" y="4557965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Courier New"/>
                  <a:cs typeface="Courier New"/>
                </a:rPr>
                <a:t>5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532563" y="5779100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9</a:t>
              </a:r>
              <a:endParaRPr lang="en-US" sz="2400" b="1" dirty="0">
                <a:solidFill>
                  <a:schemeClr val="bg1"/>
                </a:solidFill>
                <a:latin typeface="Courier New"/>
                <a:cs typeface="Courier New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4791549" y="1801215"/>
            <a:ext cx="3049881" cy="3238422"/>
            <a:chOff x="3287932" y="1812958"/>
            <a:chExt cx="3049881" cy="3238422"/>
          </a:xfrm>
        </p:grpSpPr>
        <p:sp>
          <p:nvSpPr>
            <p:cNvPr id="62" name="TextBox 61"/>
            <p:cNvSpPr txBox="1"/>
            <p:nvPr/>
          </p:nvSpPr>
          <p:spPr>
            <a:xfrm>
              <a:off x="3287932" y="4560916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u="sng" dirty="0" smtClean="0">
                  <a:solidFill>
                    <a:srgbClr val="FFFF00"/>
                  </a:solidFill>
                  <a:latin typeface="Courier New"/>
                  <a:cs typeface="Courier New"/>
                </a:rPr>
                <a:t>4</a:t>
              </a:r>
              <a:endParaRPr lang="en-US" sz="2400" b="1" u="sng" dirty="0">
                <a:solidFill>
                  <a:srgbClr val="FFFF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968451" y="4589715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u="sng" dirty="0" smtClean="0">
                  <a:solidFill>
                    <a:srgbClr val="FFFF00"/>
                  </a:solidFill>
                  <a:latin typeface="Courier New"/>
                  <a:cs typeface="Courier New"/>
                </a:rPr>
                <a:t>9</a:t>
              </a:r>
              <a:endParaRPr lang="en-US" sz="2400" b="1" u="sng" dirty="0">
                <a:solidFill>
                  <a:srgbClr val="FFFF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126579" y="2996252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u="sng" dirty="0" smtClean="0">
                  <a:solidFill>
                    <a:srgbClr val="FFFF00"/>
                  </a:solidFill>
                  <a:latin typeface="Courier New"/>
                  <a:cs typeface="Courier New"/>
                </a:rPr>
                <a:t>9</a:t>
              </a:r>
              <a:endParaRPr lang="en-US" sz="2400" b="1" u="sng" dirty="0">
                <a:solidFill>
                  <a:srgbClr val="FFFF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234059" y="1812958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u="sng" dirty="0" smtClean="0">
                  <a:solidFill>
                    <a:srgbClr val="FFFF00"/>
                  </a:solidFill>
                  <a:latin typeface="Courier New"/>
                  <a:cs typeface="Courier New"/>
                </a:rPr>
                <a:t>9</a:t>
              </a:r>
              <a:endParaRPr lang="en-US" sz="2400" b="1" u="sng" dirty="0">
                <a:solidFill>
                  <a:srgbClr val="FFFF00"/>
                </a:solidFill>
                <a:latin typeface="Courier New"/>
                <a:cs typeface="Courier New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81495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327"/>
    </mc:Choice>
    <mc:Fallback xmlns="">
      <p:transition xmlns:p14="http://schemas.microsoft.com/office/powerpoint/2010/main" spd="slow" advTm="533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Completion </a:t>
            </a:r>
            <a:r>
              <a:rPr lang="en-US" dirty="0" err="1" smtClean="0"/>
              <a:t>Trie</a:t>
            </a:r>
            <a:endParaRPr lang="en-US" dirty="0"/>
          </a:p>
        </p:txBody>
      </p:sp>
      <p:grpSp>
        <p:nvGrpSpPr>
          <p:cNvPr id="87" name="Group 86"/>
          <p:cNvGrpSpPr/>
          <p:nvPr/>
        </p:nvGrpSpPr>
        <p:grpSpPr>
          <a:xfrm>
            <a:off x="168816" y="1616686"/>
            <a:ext cx="3095431" cy="4877377"/>
            <a:chOff x="5229024" y="1616686"/>
            <a:chExt cx="3095431" cy="4877377"/>
          </a:xfrm>
        </p:grpSpPr>
        <p:sp>
          <p:nvSpPr>
            <p:cNvPr id="33" name="Rounded Rectangle 32"/>
            <p:cNvSpPr/>
            <p:nvPr/>
          </p:nvSpPr>
          <p:spPr>
            <a:xfrm>
              <a:off x="5272357" y="1616686"/>
              <a:ext cx="588818" cy="90054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latin typeface="Courier New"/>
                  <a:cs typeface="Courier New"/>
                </a:rPr>
                <a:t>t</a:t>
              </a:r>
              <a:r>
                <a:rPr lang="en-US" sz="2400" dirty="0" smtClean="0"/>
                <a:t/>
              </a:r>
              <a:br>
                <a:rPr lang="en-US" sz="2400" dirty="0" smtClean="0"/>
              </a:br>
              <a:r>
                <a:rPr lang="en-US" sz="2400" dirty="0" smtClean="0"/>
                <a:t>9</a:t>
              </a:r>
              <a:endParaRPr lang="en-US" sz="2400" dirty="0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5229024" y="2843769"/>
              <a:ext cx="1701095" cy="910809"/>
              <a:chOff x="5690835" y="2867884"/>
              <a:chExt cx="1701095" cy="910809"/>
            </a:xfrm>
          </p:grpSpPr>
          <p:sp>
            <p:nvSpPr>
              <p:cNvPr id="58" name="Rounded Rectangle 57"/>
              <p:cNvSpPr/>
              <p:nvPr/>
            </p:nvSpPr>
            <p:spPr>
              <a:xfrm>
                <a:off x="6360471" y="2867884"/>
                <a:ext cx="1031459" cy="90054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err="1" smtClean="0">
                    <a:latin typeface="Courier New"/>
                    <a:cs typeface="Courier New"/>
                  </a:rPr>
                  <a:t>hree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>2</a:t>
                </a:r>
                <a:endParaRPr lang="en-US" sz="2400" dirty="0"/>
              </a:p>
            </p:txBody>
          </p:sp>
          <p:sp>
            <p:nvSpPr>
              <p:cNvPr id="65" name="Rounded Rectangle 64"/>
              <p:cNvSpPr/>
              <p:nvPr/>
            </p:nvSpPr>
            <p:spPr>
              <a:xfrm>
                <a:off x="5690835" y="2878148"/>
                <a:ext cx="669636" cy="90054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err="1" smtClean="0">
                    <a:latin typeface="Courier New"/>
                    <a:cs typeface="Courier New"/>
                  </a:rPr>
                  <a:t>ri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>9</a:t>
                </a:r>
                <a:endParaRPr lang="en-US" sz="2400" dirty="0"/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270286" y="4200544"/>
              <a:ext cx="1847272" cy="900545"/>
              <a:chOff x="4721873" y="4265024"/>
              <a:chExt cx="1847272" cy="900545"/>
            </a:xfrm>
          </p:grpSpPr>
          <p:sp>
            <p:nvSpPr>
              <p:cNvPr id="69" name="Rounded Rectangle 68"/>
              <p:cNvSpPr/>
              <p:nvPr/>
            </p:nvSpPr>
            <p:spPr>
              <a:xfrm>
                <a:off x="4721873" y="4265024"/>
                <a:ext cx="588818" cy="90054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latin typeface="Courier New"/>
                    <a:cs typeface="Courier New"/>
                  </a:rPr>
                  <a:t>a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>9</a:t>
                </a:r>
                <a:endParaRPr lang="en-US" sz="2400" dirty="0"/>
              </a:p>
            </p:txBody>
          </p:sp>
          <p:sp>
            <p:nvSpPr>
              <p:cNvPr id="66" name="Rounded Rectangle 65"/>
              <p:cNvSpPr/>
              <p:nvPr/>
            </p:nvSpPr>
            <p:spPr>
              <a:xfrm>
                <a:off x="5310691" y="4265024"/>
                <a:ext cx="588818" cy="90054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latin typeface="Courier New"/>
                    <a:cs typeface="Courier New"/>
                  </a:rPr>
                  <a:t>e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>5</a:t>
                </a:r>
                <a:endParaRPr lang="en-US" sz="2400" dirty="0"/>
              </a:p>
            </p:txBody>
          </p:sp>
          <p:sp>
            <p:nvSpPr>
              <p:cNvPr id="67" name="Rounded Rectangle 66"/>
              <p:cNvSpPr/>
              <p:nvPr/>
            </p:nvSpPr>
            <p:spPr>
              <a:xfrm>
                <a:off x="5899509" y="4265024"/>
                <a:ext cx="669636" cy="90054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err="1" smtClean="0">
                    <a:latin typeface="Courier New"/>
                    <a:cs typeface="Courier New"/>
                  </a:rPr>
                  <a:t>pl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>4</a:t>
                </a:r>
                <a:endParaRPr lang="en-US" sz="2400" dirty="0"/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7146819" y="5593518"/>
              <a:ext cx="1177636" cy="900545"/>
              <a:chOff x="7790606" y="5533134"/>
              <a:chExt cx="1177636" cy="900545"/>
            </a:xfrm>
          </p:grpSpPr>
          <p:sp>
            <p:nvSpPr>
              <p:cNvPr id="72" name="Rounded Rectangle 71"/>
              <p:cNvSpPr/>
              <p:nvPr/>
            </p:nvSpPr>
            <p:spPr>
              <a:xfrm>
                <a:off x="7790606" y="5533134"/>
                <a:ext cx="588818" cy="90054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latin typeface="Courier New"/>
                    <a:cs typeface="Courier New"/>
                  </a:rPr>
                  <a:t>e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>4</a:t>
                </a:r>
                <a:endParaRPr lang="en-US" sz="2400" dirty="0"/>
              </a:p>
            </p:txBody>
          </p:sp>
          <p:sp>
            <p:nvSpPr>
              <p:cNvPr id="73" name="Rounded Rectangle 72"/>
              <p:cNvSpPr/>
              <p:nvPr/>
            </p:nvSpPr>
            <p:spPr>
              <a:xfrm>
                <a:off x="8379424" y="5533134"/>
                <a:ext cx="588818" cy="90054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latin typeface="Courier New"/>
                    <a:cs typeface="Courier New"/>
                  </a:rPr>
                  <a:t>y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>3</a:t>
                </a:r>
                <a:endParaRPr lang="en-US" sz="2400" dirty="0"/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5272357" y="5593518"/>
              <a:ext cx="1701096" cy="900545"/>
              <a:chOff x="3615587" y="2867884"/>
              <a:chExt cx="1701096" cy="900545"/>
            </a:xfrm>
          </p:grpSpPr>
          <p:sp>
            <p:nvSpPr>
              <p:cNvPr id="75" name="Rounded Rectangle 74"/>
              <p:cNvSpPr/>
              <p:nvPr/>
            </p:nvSpPr>
            <p:spPr>
              <a:xfrm>
                <a:off x="3615587" y="2867884"/>
                <a:ext cx="1031459" cy="90054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err="1" smtClean="0">
                    <a:latin typeface="Courier New"/>
                    <a:cs typeface="Courier New"/>
                  </a:rPr>
                  <a:t>ngle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>9</a:t>
                </a:r>
                <a:endParaRPr lang="en-US" sz="2400" dirty="0"/>
              </a:p>
            </p:txBody>
          </p:sp>
          <p:sp>
            <p:nvSpPr>
              <p:cNvPr id="76" name="Rounded Rectangle 75"/>
              <p:cNvSpPr/>
              <p:nvPr/>
            </p:nvSpPr>
            <p:spPr>
              <a:xfrm>
                <a:off x="4647047" y="2867884"/>
                <a:ext cx="669636" cy="90054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latin typeface="Courier New"/>
                    <a:cs typeface="Courier New"/>
                  </a:rPr>
                  <a:t>l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>1</a:t>
                </a:r>
                <a:endParaRPr lang="en-US" sz="2400" dirty="0"/>
              </a:p>
            </p:txBody>
          </p:sp>
        </p:grpSp>
        <p:cxnSp>
          <p:nvCxnSpPr>
            <p:cNvPr id="80" name="Straight Arrow Connector 79"/>
            <p:cNvCxnSpPr>
              <a:stCxn id="33" idx="2"/>
              <a:endCxn id="65" idx="0"/>
            </p:cNvCxnSpPr>
            <p:nvPr/>
          </p:nvCxnSpPr>
          <p:spPr>
            <a:xfrm flipH="1">
              <a:off x="5563842" y="2517231"/>
              <a:ext cx="2924" cy="33680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65" idx="2"/>
              <a:endCxn id="69" idx="0"/>
            </p:cNvCxnSpPr>
            <p:nvPr/>
          </p:nvCxnSpPr>
          <p:spPr>
            <a:xfrm>
              <a:off x="5563842" y="3754578"/>
              <a:ext cx="853" cy="4459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>
              <a:stCxn id="67" idx="2"/>
              <a:endCxn id="72" idx="0"/>
            </p:cNvCxnSpPr>
            <p:nvPr/>
          </p:nvCxnSpPr>
          <p:spPr>
            <a:xfrm>
              <a:off x="6782740" y="5101089"/>
              <a:ext cx="658488" cy="49242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stCxn id="69" idx="2"/>
              <a:endCxn id="75" idx="0"/>
            </p:cNvCxnSpPr>
            <p:nvPr/>
          </p:nvCxnSpPr>
          <p:spPr>
            <a:xfrm>
              <a:off x="5564695" y="5101089"/>
              <a:ext cx="223392" cy="49242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2" name="Oval 121"/>
          <p:cNvSpPr/>
          <p:nvPr/>
        </p:nvSpPr>
        <p:spPr>
          <a:xfrm>
            <a:off x="5643006" y="1790640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smtClean="0">
                <a:solidFill>
                  <a:srgbClr val="000000"/>
                </a:solidFill>
                <a:latin typeface="Courier New"/>
                <a:cs typeface="Courier New"/>
              </a:rPr>
              <a:t>t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6524439" y="2985988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24" name="Oval 123"/>
          <p:cNvSpPr/>
          <p:nvPr/>
        </p:nvSpPr>
        <p:spPr>
          <a:xfrm>
            <a:off x="4604771" y="2985988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ree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cxnSp>
        <p:nvCxnSpPr>
          <p:cNvPr id="125" name="Straight Connector 124"/>
          <p:cNvCxnSpPr>
            <a:stCxn id="122" idx="4"/>
            <a:endCxn id="124" idx="0"/>
          </p:cNvCxnSpPr>
          <p:nvPr/>
        </p:nvCxnSpPr>
        <p:spPr>
          <a:xfrm flipH="1">
            <a:off x="4874839" y="2330813"/>
            <a:ext cx="1038235" cy="65517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122" idx="4"/>
            <a:endCxn id="123" idx="0"/>
          </p:cNvCxnSpPr>
          <p:nvPr/>
        </p:nvCxnSpPr>
        <p:spPr>
          <a:xfrm>
            <a:off x="5913074" y="2330813"/>
            <a:ext cx="881433" cy="65517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7377550" y="4560916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3470781" y="4560916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4697031" y="4529932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smtClean="0">
                <a:solidFill>
                  <a:srgbClr val="000000"/>
                </a:solidFill>
                <a:latin typeface="Courier New"/>
                <a:cs typeface="Courier New"/>
              </a:rPr>
              <a:t>l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5165932" y="5756782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4086546" y="5756782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8122057" y="5756782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6429555" y="5756782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gle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cxnSp>
        <p:nvCxnSpPr>
          <p:cNvPr id="134" name="Straight Connector 133"/>
          <p:cNvCxnSpPr>
            <a:stCxn id="123" idx="4"/>
            <a:endCxn id="127" idx="0"/>
          </p:cNvCxnSpPr>
          <p:nvPr/>
        </p:nvCxnSpPr>
        <p:spPr>
          <a:xfrm>
            <a:off x="6794507" y="3526161"/>
            <a:ext cx="853111" cy="103475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123" idx="4"/>
            <a:endCxn id="129" idx="0"/>
          </p:cNvCxnSpPr>
          <p:nvPr/>
        </p:nvCxnSpPr>
        <p:spPr>
          <a:xfrm flipH="1">
            <a:off x="4967099" y="3526161"/>
            <a:ext cx="1827408" cy="100377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23" idx="4"/>
            <a:endCxn id="128" idx="0"/>
          </p:cNvCxnSpPr>
          <p:nvPr/>
        </p:nvCxnSpPr>
        <p:spPr>
          <a:xfrm flipH="1">
            <a:off x="3740849" y="3526161"/>
            <a:ext cx="3053658" cy="103475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0" idx="0"/>
            <a:endCxn id="129" idx="4"/>
          </p:cNvCxnSpPr>
          <p:nvPr/>
        </p:nvCxnSpPr>
        <p:spPr>
          <a:xfrm flipH="1" flipV="1">
            <a:off x="4967099" y="5070105"/>
            <a:ext cx="468901" cy="68667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9" idx="4"/>
            <a:endCxn id="131" idx="0"/>
          </p:cNvCxnSpPr>
          <p:nvPr/>
        </p:nvCxnSpPr>
        <p:spPr>
          <a:xfrm flipH="1">
            <a:off x="4356614" y="5070105"/>
            <a:ext cx="610485" cy="68667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27" idx="4"/>
            <a:endCxn id="132" idx="0"/>
          </p:cNvCxnSpPr>
          <p:nvPr/>
        </p:nvCxnSpPr>
        <p:spPr>
          <a:xfrm>
            <a:off x="7647618" y="5101089"/>
            <a:ext cx="744507" cy="65569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127" idx="4"/>
            <a:endCxn id="133" idx="0"/>
          </p:cNvCxnSpPr>
          <p:nvPr/>
        </p:nvCxnSpPr>
        <p:spPr>
          <a:xfrm flipH="1">
            <a:off x="6699623" y="5101089"/>
            <a:ext cx="947995" cy="65569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4862284" y="2330813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h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6458751" y="2330813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r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555350" y="3753349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urier New"/>
                <a:cs typeface="Courier New"/>
              </a:rPr>
              <a:t>e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5442933" y="4037696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p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7359957" y="3831524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a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8071732" y="5105144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l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6664429" y="5101089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n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5221329" y="5046131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y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4282288" y="5046131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urier New"/>
                <a:cs typeface="Courier New"/>
              </a:rPr>
              <a:t>e</a:t>
            </a:r>
          </a:p>
        </p:txBody>
      </p:sp>
      <p:grpSp>
        <p:nvGrpSpPr>
          <p:cNvPr id="150" name="Group 149"/>
          <p:cNvGrpSpPr/>
          <p:nvPr/>
        </p:nvGrpSpPr>
        <p:grpSpPr>
          <a:xfrm>
            <a:off x="3551182" y="3002903"/>
            <a:ext cx="5043245" cy="3237862"/>
            <a:chOff x="3551182" y="3002903"/>
            <a:chExt cx="5043245" cy="3237862"/>
          </a:xfrm>
        </p:grpSpPr>
        <p:sp>
          <p:nvSpPr>
            <p:cNvPr id="151" name="TextBox 150"/>
            <p:cNvSpPr txBox="1"/>
            <p:nvPr/>
          </p:nvSpPr>
          <p:spPr>
            <a:xfrm>
              <a:off x="4695306" y="3002903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2</a:t>
              </a:r>
              <a:endParaRPr lang="en-US" sz="2400" b="1" dirty="0">
                <a:solidFill>
                  <a:schemeClr val="bg1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8225065" y="5777911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1</a:t>
              </a:r>
              <a:endParaRPr lang="en-US" sz="2400" b="1" dirty="0">
                <a:solidFill>
                  <a:schemeClr val="bg1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162601" y="5761514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4</a:t>
              </a:r>
              <a:endParaRPr lang="en-US" sz="2400" b="1" dirty="0">
                <a:solidFill>
                  <a:schemeClr val="bg1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5242027" y="5779100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Courier New"/>
                  <a:cs typeface="Courier New"/>
                </a:rPr>
                <a:t>3</a:t>
              </a: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3551182" y="4557965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Courier New"/>
                  <a:cs typeface="Courier New"/>
                </a:rPr>
                <a:t>5</a:t>
              </a: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6532563" y="5779100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9</a:t>
              </a:r>
              <a:endParaRPr lang="en-US" sz="2400" b="1" dirty="0">
                <a:solidFill>
                  <a:schemeClr val="bg1"/>
                </a:solidFill>
                <a:latin typeface="Courier New"/>
                <a:cs typeface="Courier New"/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4791549" y="1801215"/>
            <a:ext cx="3049881" cy="3238422"/>
            <a:chOff x="3287932" y="1812958"/>
            <a:chExt cx="3049881" cy="3238422"/>
          </a:xfrm>
        </p:grpSpPr>
        <p:sp>
          <p:nvSpPr>
            <p:cNvPr id="158" name="TextBox 157"/>
            <p:cNvSpPr txBox="1"/>
            <p:nvPr/>
          </p:nvSpPr>
          <p:spPr>
            <a:xfrm>
              <a:off x="3287932" y="4560916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u="sng" dirty="0" smtClean="0">
                  <a:solidFill>
                    <a:srgbClr val="FFFF00"/>
                  </a:solidFill>
                  <a:latin typeface="Courier New"/>
                  <a:cs typeface="Courier New"/>
                </a:rPr>
                <a:t>4</a:t>
              </a:r>
              <a:endParaRPr lang="en-US" sz="2400" b="1" u="sng" dirty="0">
                <a:solidFill>
                  <a:srgbClr val="FFFF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968451" y="4589715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u="sng" dirty="0" smtClean="0">
                  <a:solidFill>
                    <a:srgbClr val="FFFF00"/>
                  </a:solidFill>
                  <a:latin typeface="Courier New"/>
                  <a:cs typeface="Courier New"/>
                </a:rPr>
                <a:t>9</a:t>
              </a:r>
              <a:endParaRPr lang="en-US" sz="2400" b="1" u="sng" dirty="0">
                <a:solidFill>
                  <a:srgbClr val="FFFF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5126579" y="2996252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u="sng" dirty="0" smtClean="0">
                  <a:solidFill>
                    <a:srgbClr val="FFFF00"/>
                  </a:solidFill>
                  <a:latin typeface="Courier New"/>
                  <a:cs typeface="Courier New"/>
                </a:rPr>
                <a:t>9</a:t>
              </a:r>
              <a:endParaRPr lang="en-US" sz="2400" b="1" u="sng" dirty="0">
                <a:solidFill>
                  <a:srgbClr val="FFFF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4234059" y="1812958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u="sng" dirty="0" smtClean="0">
                  <a:solidFill>
                    <a:srgbClr val="FFFF00"/>
                  </a:solidFill>
                  <a:latin typeface="Courier New"/>
                  <a:cs typeface="Courier New"/>
                </a:rPr>
                <a:t>9</a:t>
              </a:r>
              <a:endParaRPr lang="en-US" sz="2400" b="1" u="sng" dirty="0">
                <a:solidFill>
                  <a:srgbClr val="FFFF00"/>
                </a:solidFill>
                <a:latin typeface="Courier New"/>
                <a:cs typeface="Courier New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75921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327"/>
    </mc:Choice>
    <mc:Fallback xmlns="">
      <p:transition xmlns:p14="http://schemas.microsoft.com/office/powerpoint/2010/main" spd="slow" advTm="53327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Completion </a:t>
            </a:r>
            <a:r>
              <a:rPr lang="en-US" dirty="0" err="1" smtClean="0"/>
              <a:t>Trie</a:t>
            </a:r>
            <a:endParaRPr lang="en-US" dirty="0"/>
          </a:p>
        </p:txBody>
      </p:sp>
      <p:sp>
        <p:nvSpPr>
          <p:cNvPr id="42" name="Content Placeholder 41"/>
          <p:cNvSpPr>
            <a:spLocks noGrp="1"/>
          </p:cNvSpPr>
          <p:nvPr>
            <p:ph idx="1"/>
          </p:nvPr>
        </p:nvSpPr>
        <p:spPr>
          <a:xfrm>
            <a:off x="457200" y="3157883"/>
            <a:ext cx="8229600" cy="296828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Scores encoded differentially (either from parent or previous sibling)</a:t>
            </a:r>
          </a:p>
          <a:p>
            <a:r>
              <a:rPr lang="en-US" dirty="0" smtClean="0"/>
              <a:t>Pointers and score deltas encoded with variable bytes</a:t>
            </a:r>
          </a:p>
          <a:p>
            <a:r>
              <a:rPr lang="en-US" dirty="0" smtClean="0"/>
              <a:t>All node information in the same stream, favoring cache-efficiency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726871" y="1923348"/>
            <a:ext cx="7674471" cy="906897"/>
            <a:chOff x="962890" y="1923348"/>
            <a:chExt cx="7674471" cy="906897"/>
          </a:xfrm>
        </p:grpSpPr>
        <p:sp>
          <p:nvSpPr>
            <p:cNvPr id="5" name="Rounded Rectangle 4"/>
            <p:cNvSpPr/>
            <p:nvPr/>
          </p:nvSpPr>
          <p:spPr>
            <a:xfrm>
              <a:off x="962890" y="1923348"/>
              <a:ext cx="588818" cy="90054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latin typeface="Courier New"/>
                  <a:cs typeface="Courier New"/>
                </a:rPr>
                <a:t>t</a:t>
              </a:r>
              <a:r>
                <a:rPr lang="en-US" sz="2400" dirty="0" smtClean="0"/>
                <a:t/>
              </a:r>
              <a:br>
                <a:rPr lang="en-US" sz="2400" dirty="0" smtClean="0"/>
              </a:br>
              <a:r>
                <a:rPr lang="en-US" sz="2400" dirty="0" smtClean="0"/>
                <a:t>9</a:t>
              </a:r>
              <a:endParaRPr lang="en-US" sz="2400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1720293" y="1923348"/>
              <a:ext cx="1701095" cy="906896"/>
              <a:chOff x="5514813" y="2867884"/>
              <a:chExt cx="1701095" cy="906896"/>
            </a:xfrm>
          </p:grpSpPr>
          <p:sp>
            <p:nvSpPr>
              <p:cNvPr id="21" name="Rounded Rectangle 20"/>
              <p:cNvSpPr/>
              <p:nvPr/>
            </p:nvSpPr>
            <p:spPr>
              <a:xfrm>
                <a:off x="6184449" y="2874235"/>
                <a:ext cx="1031459" cy="90054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err="1" smtClean="0">
                    <a:latin typeface="Courier New"/>
                    <a:cs typeface="Courier New"/>
                  </a:rPr>
                  <a:t>hree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>2</a:t>
                </a:r>
                <a:endParaRPr lang="en-US" sz="2400" dirty="0"/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5514813" y="2867884"/>
                <a:ext cx="669636" cy="90054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err="1" smtClean="0">
                    <a:latin typeface="Courier New"/>
                    <a:cs typeface="Courier New"/>
                  </a:rPr>
                  <a:t>ri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>9</a:t>
                </a:r>
                <a:endParaRPr lang="en-US" sz="2400" dirty="0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605493" y="1923348"/>
              <a:ext cx="1847272" cy="906896"/>
              <a:chOff x="5582285" y="4265024"/>
              <a:chExt cx="1847272" cy="906896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5582285" y="4271375"/>
                <a:ext cx="588818" cy="90054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latin typeface="Courier New"/>
                    <a:cs typeface="Courier New"/>
                  </a:rPr>
                  <a:t>a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>9</a:t>
                </a:r>
                <a:endParaRPr lang="en-US" sz="2400" dirty="0"/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6171103" y="4265024"/>
                <a:ext cx="588818" cy="90054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latin typeface="Courier New"/>
                    <a:cs typeface="Courier New"/>
                  </a:rPr>
                  <a:t>e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>5</a:t>
                </a:r>
                <a:endParaRPr lang="en-US" sz="2400" dirty="0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6759921" y="4265024"/>
                <a:ext cx="669636" cy="90054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err="1" smtClean="0">
                    <a:latin typeface="Courier New"/>
                    <a:cs typeface="Courier New"/>
                  </a:rPr>
                  <a:t>pl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>4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7459725" y="1929700"/>
              <a:ext cx="1177636" cy="900545"/>
              <a:chOff x="8242696" y="5509993"/>
              <a:chExt cx="1177636" cy="900545"/>
            </a:xfrm>
          </p:grpSpPr>
          <p:sp>
            <p:nvSpPr>
              <p:cNvPr id="16" name="Rounded Rectangle 15"/>
              <p:cNvSpPr/>
              <p:nvPr/>
            </p:nvSpPr>
            <p:spPr>
              <a:xfrm>
                <a:off x="8242696" y="5509993"/>
                <a:ext cx="588818" cy="90054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latin typeface="Courier New"/>
                    <a:cs typeface="Courier New"/>
                  </a:rPr>
                  <a:t>e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>4</a:t>
                </a:r>
                <a:endParaRPr lang="en-US" sz="2400" dirty="0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8831514" y="5509993"/>
                <a:ext cx="588818" cy="90054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latin typeface="Courier New"/>
                    <a:cs typeface="Courier New"/>
                  </a:rPr>
                  <a:t>y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>3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5605831" y="1929700"/>
              <a:ext cx="1701096" cy="900545"/>
              <a:chOff x="4168592" y="2874236"/>
              <a:chExt cx="1701096" cy="900545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4168592" y="2874236"/>
                <a:ext cx="1031459" cy="90054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err="1" smtClean="0">
                    <a:latin typeface="Courier New"/>
                    <a:cs typeface="Courier New"/>
                  </a:rPr>
                  <a:t>ngle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>9</a:t>
                </a:r>
                <a:endParaRPr lang="en-US" sz="2400" dirty="0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5200052" y="2874236"/>
                <a:ext cx="669636" cy="90054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smtClean="0">
                    <a:latin typeface="Courier New"/>
                    <a:cs typeface="Courier New"/>
                  </a:rPr>
                  <a:t>l</a:t>
                </a:r>
                <a:r>
                  <a:rPr lang="en-US" sz="2400" dirty="0" smtClean="0"/>
                  <a:t/>
                </a:r>
                <a:br>
                  <a:rPr lang="en-US" sz="2400" dirty="0" smtClean="0"/>
                </a:br>
                <a:r>
                  <a:rPr lang="en-US" sz="2400" dirty="0" smtClean="0"/>
                  <a:t>1</a:t>
                </a:r>
                <a:endParaRPr lang="en-US" sz="2400" dirty="0"/>
              </a:p>
            </p:txBody>
          </p:sp>
        </p:grpSp>
        <p:cxnSp>
          <p:nvCxnSpPr>
            <p:cNvPr id="35" name="Curved Connector 34"/>
            <p:cNvCxnSpPr>
              <a:stCxn id="19" idx="0"/>
              <a:endCxn id="16" idx="0"/>
            </p:cNvCxnSpPr>
            <p:nvPr/>
          </p:nvCxnSpPr>
          <p:spPr>
            <a:xfrm rot="16200000" flipH="1">
              <a:off x="6432864" y="608431"/>
              <a:ext cx="6352" cy="2636187"/>
            </a:xfrm>
            <a:prstGeom prst="curvedConnector3">
              <a:avLst>
                <a:gd name="adj1" fmla="val -359886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urved Connector 37"/>
            <p:cNvCxnSpPr>
              <a:stCxn id="20" idx="0"/>
              <a:endCxn id="14" idx="0"/>
            </p:cNvCxnSpPr>
            <p:nvPr/>
          </p:nvCxnSpPr>
          <p:spPr>
            <a:xfrm rot="16200000" flipH="1">
              <a:off x="5010730" y="818870"/>
              <a:ext cx="1" cy="2221659"/>
            </a:xfrm>
            <a:prstGeom prst="curvedConnector3">
              <a:avLst>
                <a:gd name="adj1" fmla="val -22860000000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5" name="Curved Connector 64"/>
          <p:cNvCxnSpPr>
            <a:stCxn id="22" idx="0"/>
            <a:endCxn id="20" idx="0"/>
          </p:cNvCxnSpPr>
          <p:nvPr/>
        </p:nvCxnSpPr>
        <p:spPr>
          <a:xfrm rot="16200000" flipH="1">
            <a:off x="2738311" y="1004128"/>
            <a:ext cx="6351" cy="1844791"/>
          </a:xfrm>
          <a:prstGeom prst="curvedConnector3">
            <a:avLst>
              <a:gd name="adj1" fmla="val -359943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>
            <a:stCxn id="5" idx="0"/>
            <a:endCxn id="22" idx="0"/>
          </p:cNvCxnSpPr>
          <p:nvPr/>
        </p:nvCxnSpPr>
        <p:spPr>
          <a:xfrm rot="5400000" flipH="1" flipV="1">
            <a:off x="1420186" y="1524442"/>
            <a:ext cx="12700" cy="797812"/>
          </a:xfrm>
          <a:prstGeom prst="curvedConnector3">
            <a:avLst>
              <a:gd name="adj1" fmla="val 180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518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Score-Decomposed </a:t>
            </a:r>
            <a:r>
              <a:rPr lang="en-US" dirty="0" err="1" smtClean="0"/>
              <a:t>Trie</a:t>
            </a:r>
            <a:r>
              <a:rPr lang="en-US" dirty="0" smtClean="0"/>
              <a:t> (SDT)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3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 as balanced parentheses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2348548" y="1790640"/>
            <a:ext cx="4446904" cy="3310449"/>
            <a:chOff x="3470781" y="1790640"/>
            <a:chExt cx="4446904" cy="3310449"/>
          </a:xfrm>
        </p:grpSpPr>
        <p:sp>
          <p:nvSpPr>
            <p:cNvPr id="4" name="Oval 3"/>
            <p:cNvSpPr/>
            <p:nvPr/>
          </p:nvSpPr>
          <p:spPr>
            <a:xfrm>
              <a:off x="5643006" y="1790640"/>
              <a:ext cx="540135" cy="540173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792000" tIns="36000" rtlCol="0" anchor="b" anchorCtr="0"/>
            <a:lstStyle/>
            <a:p>
              <a:endParaRPr lang="en-US" sz="2800" dirty="0">
                <a:solidFill>
                  <a:srgbClr val="00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6524439" y="2985988"/>
              <a:ext cx="540135" cy="540173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792000" tIns="36000" rtlCol="0" anchor="b" anchorCtr="0"/>
            <a:lstStyle/>
            <a:p>
              <a:endParaRPr lang="en-US" sz="2800" dirty="0">
                <a:solidFill>
                  <a:srgbClr val="00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4604771" y="2985988"/>
              <a:ext cx="540135" cy="540173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792000" tIns="36000" rtlCol="0" anchor="b" anchorCtr="0"/>
            <a:lstStyle/>
            <a:p>
              <a:endParaRPr lang="en-US" sz="2800" dirty="0">
                <a:solidFill>
                  <a:srgbClr val="00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7" name="Straight Connector 6"/>
            <p:cNvCxnSpPr>
              <a:stCxn id="4" idx="4"/>
              <a:endCxn id="6" idx="0"/>
            </p:cNvCxnSpPr>
            <p:nvPr/>
          </p:nvCxnSpPr>
          <p:spPr>
            <a:xfrm flipH="1">
              <a:off x="4874839" y="2330813"/>
              <a:ext cx="1038235" cy="655175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4" idx="4"/>
              <a:endCxn id="5" idx="0"/>
            </p:cNvCxnSpPr>
            <p:nvPr/>
          </p:nvCxnSpPr>
          <p:spPr>
            <a:xfrm>
              <a:off x="5913074" y="2330813"/>
              <a:ext cx="881433" cy="655175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7377550" y="4560916"/>
              <a:ext cx="540135" cy="540173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792000" tIns="36000" rtlCol="0" anchor="b" anchorCtr="0"/>
            <a:lstStyle/>
            <a:p>
              <a:endParaRPr lang="en-US" sz="2800" dirty="0">
                <a:solidFill>
                  <a:srgbClr val="00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3470781" y="4560916"/>
              <a:ext cx="540135" cy="540173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792000" tIns="36000" rtlCol="0" anchor="b" anchorCtr="0"/>
            <a:lstStyle/>
            <a:p>
              <a:endParaRPr lang="en-US" sz="2800" dirty="0">
                <a:solidFill>
                  <a:srgbClr val="000000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5502176" y="4529932"/>
              <a:ext cx="540135" cy="540173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792000" tIns="36000" rtlCol="0" anchor="b" anchorCtr="0"/>
            <a:lstStyle/>
            <a:p>
              <a:endParaRPr lang="en-US" sz="2800" dirty="0">
                <a:solidFill>
                  <a:srgbClr val="00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12" name="Straight Connector 11"/>
            <p:cNvCxnSpPr>
              <a:stCxn id="5" idx="4"/>
              <a:endCxn id="9" idx="0"/>
            </p:cNvCxnSpPr>
            <p:nvPr/>
          </p:nvCxnSpPr>
          <p:spPr>
            <a:xfrm>
              <a:off x="6794507" y="3526161"/>
              <a:ext cx="853111" cy="1034755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5" idx="4"/>
              <a:endCxn id="11" idx="0"/>
            </p:cNvCxnSpPr>
            <p:nvPr/>
          </p:nvCxnSpPr>
          <p:spPr>
            <a:xfrm flipH="1">
              <a:off x="5772244" y="3526161"/>
              <a:ext cx="1022263" cy="1003771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5" idx="4"/>
              <a:endCxn id="10" idx="0"/>
            </p:cNvCxnSpPr>
            <p:nvPr/>
          </p:nvCxnSpPr>
          <p:spPr>
            <a:xfrm flipH="1">
              <a:off x="3740849" y="3526161"/>
              <a:ext cx="3053658" cy="1034755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2871648" y="3064496"/>
            <a:ext cx="4441212" cy="2005609"/>
            <a:chOff x="2871648" y="3064496"/>
            <a:chExt cx="4441212" cy="2005609"/>
          </a:xfrm>
        </p:grpSpPr>
        <p:sp>
          <p:nvSpPr>
            <p:cNvPr id="17" name="TextBox 16"/>
            <p:cNvSpPr txBox="1"/>
            <p:nvPr/>
          </p:nvSpPr>
          <p:spPr>
            <a:xfrm>
              <a:off x="2871648" y="4608440"/>
              <a:ext cx="5231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latin typeface="Consolas"/>
                  <a:cs typeface="Consolas"/>
                </a:rPr>
                <a:t>()</a:t>
              </a:r>
              <a:endParaRPr lang="en-US" sz="2400" b="1" dirty="0">
                <a:latin typeface="Consolas"/>
                <a:cs typeface="Consolas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997673" y="3064496"/>
              <a:ext cx="5231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latin typeface="Consolas"/>
                  <a:cs typeface="Consolas"/>
                </a:rPr>
                <a:t>()</a:t>
              </a:r>
              <a:endParaRPr lang="en-US" sz="2400" b="1" dirty="0">
                <a:latin typeface="Consolas"/>
                <a:cs typeface="Consolas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903043" y="4608440"/>
              <a:ext cx="5231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latin typeface="Consolas"/>
                  <a:cs typeface="Consolas"/>
                </a:rPr>
                <a:t>()</a:t>
              </a:r>
              <a:endParaRPr lang="en-US" sz="2400" b="1" dirty="0">
                <a:latin typeface="Consolas"/>
                <a:cs typeface="Consolas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789760" y="4608440"/>
              <a:ext cx="5231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latin typeface="Consolas"/>
                  <a:cs typeface="Consolas"/>
                </a:rPr>
                <a:t>()</a:t>
              </a:r>
              <a:endParaRPr lang="en-US" sz="2400" b="1" dirty="0">
                <a:latin typeface="Consolas"/>
                <a:cs typeface="Consolas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6020559" y="3064496"/>
            <a:ext cx="1538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nsolas"/>
                <a:cs typeface="Consolas"/>
              </a:rPr>
              <a:t>(()()())</a:t>
            </a:r>
            <a:endParaRPr lang="en-US" sz="2400" b="1" dirty="0">
              <a:latin typeface="Consolas"/>
              <a:cs typeface="Consola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69606" y="1790640"/>
            <a:ext cx="2215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nsolas"/>
                <a:cs typeface="Consolas"/>
              </a:rPr>
              <a:t>(()(()()()))</a:t>
            </a:r>
            <a:endParaRPr lang="en-US" sz="2400" b="1" dirty="0">
              <a:latin typeface="Consolas"/>
              <a:cs typeface="Consola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17460" y="5660703"/>
            <a:ext cx="85090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2n bits are sufficient (and necessary) to represent a tree</a:t>
            </a:r>
            <a:br>
              <a:rPr lang="en-US" sz="2800" b="1" dirty="0" smtClean="0"/>
            </a:br>
            <a:r>
              <a:rPr lang="en-US" sz="2800" b="1" dirty="0" smtClean="0"/>
              <a:t>Can support O(1) operations with 2n + o(n) bits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297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3" grpId="1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Score-decomposed </a:t>
            </a:r>
            <a:r>
              <a:rPr lang="en-US" dirty="0" err="1" smtClean="0"/>
              <a:t>trie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Builds on compressed path-decomposed tries [</a:t>
            </a:r>
            <a:r>
              <a:rPr lang="en-US" dirty="0" err="1" smtClean="0"/>
              <a:t>Grossi</a:t>
            </a:r>
            <a:r>
              <a:rPr lang="en-US" dirty="0" smtClean="0"/>
              <a:t>-Ottaviano ALENEX 2012]</a:t>
            </a:r>
          </a:p>
          <a:p>
            <a:r>
              <a:rPr lang="en-US" dirty="0" smtClean="0"/>
              <a:t>Parentheses-based representation of trees</a:t>
            </a:r>
          </a:p>
          <a:p>
            <a:r>
              <a:rPr lang="en-US" dirty="0" smtClean="0"/>
              <a:t>Dictionary-compression of node labels</a:t>
            </a:r>
          </a:p>
        </p:txBody>
      </p:sp>
    </p:spTree>
    <p:extLst>
      <p:ext uri="{BB962C8B-B14F-4D97-AF65-F5344CB8AC3E}">
        <p14:creationId xmlns:p14="http://schemas.microsoft.com/office/powerpoint/2010/main" val="346898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Score-decomposed </a:t>
            </a:r>
            <a:r>
              <a:rPr lang="en-US" dirty="0" err="1" smtClean="0"/>
              <a:t>trie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2498819" y="1756503"/>
            <a:ext cx="540135" cy="54017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smtClean="0">
                <a:solidFill>
                  <a:srgbClr val="000000"/>
                </a:solidFill>
                <a:latin typeface="Courier New"/>
                <a:cs typeface="Courier New"/>
              </a:rPr>
              <a:t>t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3380252" y="2951851"/>
            <a:ext cx="540135" cy="54017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1460584" y="2951851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ree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cxnSp>
        <p:nvCxnSpPr>
          <p:cNvPr id="34" name="Straight Connector 33"/>
          <p:cNvCxnSpPr>
            <a:stCxn id="31" idx="4"/>
            <a:endCxn id="33" idx="0"/>
          </p:cNvCxnSpPr>
          <p:nvPr/>
        </p:nvCxnSpPr>
        <p:spPr>
          <a:xfrm flipH="1">
            <a:off x="1730652" y="2296676"/>
            <a:ext cx="1038235" cy="65517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31" idx="4"/>
            <a:endCxn id="32" idx="0"/>
          </p:cNvCxnSpPr>
          <p:nvPr/>
        </p:nvCxnSpPr>
        <p:spPr>
          <a:xfrm>
            <a:off x="2768887" y="2296676"/>
            <a:ext cx="881433" cy="655175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019951" y="4526779"/>
            <a:ext cx="540135" cy="54017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326594" y="4526779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1552844" y="4495795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smtClean="0">
                <a:solidFill>
                  <a:srgbClr val="000000"/>
                </a:solidFill>
                <a:latin typeface="Courier New"/>
                <a:cs typeface="Courier New"/>
              </a:rPr>
              <a:t>l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2021745" y="5722645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942359" y="5722645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4764458" y="5722645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3071956" y="5722645"/>
            <a:ext cx="540135" cy="54017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gle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cxnSp>
        <p:nvCxnSpPr>
          <p:cNvPr id="43" name="Straight Connector 42"/>
          <p:cNvCxnSpPr>
            <a:stCxn id="32" idx="4"/>
            <a:endCxn id="36" idx="0"/>
          </p:cNvCxnSpPr>
          <p:nvPr/>
        </p:nvCxnSpPr>
        <p:spPr>
          <a:xfrm>
            <a:off x="3650320" y="3492024"/>
            <a:ext cx="639699" cy="1034755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2" idx="4"/>
            <a:endCxn id="38" idx="0"/>
          </p:cNvCxnSpPr>
          <p:nvPr/>
        </p:nvCxnSpPr>
        <p:spPr>
          <a:xfrm flipH="1">
            <a:off x="1822912" y="3492024"/>
            <a:ext cx="1827408" cy="100377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32" idx="4"/>
            <a:endCxn id="37" idx="0"/>
          </p:cNvCxnSpPr>
          <p:nvPr/>
        </p:nvCxnSpPr>
        <p:spPr>
          <a:xfrm flipH="1">
            <a:off x="596662" y="3492024"/>
            <a:ext cx="3053658" cy="103475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9" idx="0"/>
            <a:endCxn id="38" idx="4"/>
          </p:cNvCxnSpPr>
          <p:nvPr/>
        </p:nvCxnSpPr>
        <p:spPr>
          <a:xfrm flipH="1" flipV="1">
            <a:off x="1822912" y="5035968"/>
            <a:ext cx="468901" cy="68667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8" idx="4"/>
            <a:endCxn id="40" idx="0"/>
          </p:cNvCxnSpPr>
          <p:nvPr/>
        </p:nvCxnSpPr>
        <p:spPr>
          <a:xfrm flipH="1">
            <a:off x="1212427" y="5035968"/>
            <a:ext cx="610485" cy="68667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6" idx="4"/>
            <a:endCxn id="41" idx="0"/>
          </p:cNvCxnSpPr>
          <p:nvPr/>
        </p:nvCxnSpPr>
        <p:spPr>
          <a:xfrm>
            <a:off x="4290019" y="5066952"/>
            <a:ext cx="744507" cy="65569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6" idx="4"/>
            <a:endCxn id="42" idx="0"/>
          </p:cNvCxnSpPr>
          <p:nvPr/>
        </p:nvCxnSpPr>
        <p:spPr>
          <a:xfrm flipH="1">
            <a:off x="3342024" y="5066952"/>
            <a:ext cx="947995" cy="655693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718097" y="2296676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h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314564" y="2296676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r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411163" y="3719212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urier New"/>
                <a:cs typeface="Courier New"/>
              </a:rPr>
              <a:t>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298746" y="4003559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p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215770" y="3797387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a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714133" y="5071007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l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306830" y="5066952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n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077142" y="5011994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y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138101" y="5011994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urier New"/>
                <a:cs typeface="Courier New"/>
              </a:rPr>
              <a:t>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6339" y="2598354"/>
            <a:ext cx="5598509" cy="3770504"/>
            <a:chOff x="-27455" y="2715146"/>
            <a:chExt cx="5598509" cy="3770504"/>
          </a:xfrm>
        </p:grpSpPr>
        <p:sp>
          <p:nvSpPr>
            <p:cNvPr id="4" name="Isosceles Triangle 3"/>
            <p:cNvSpPr/>
            <p:nvPr/>
          </p:nvSpPr>
          <p:spPr>
            <a:xfrm>
              <a:off x="1094307" y="2715146"/>
              <a:ext cx="1160645" cy="1007664"/>
            </a:xfrm>
            <a:prstGeom prst="triangle">
              <a:avLst/>
            </a:prstGeom>
            <a:noFill/>
            <a:ln w="28575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Isosceles Triangle 58"/>
            <p:cNvSpPr/>
            <p:nvPr/>
          </p:nvSpPr>
          <p:spPr>
            <a:xfrm>
              <a:off x="-27455" y="4242980"/>
              <a:ext cx="1160645" cy="1007664"/>
            </a:xfrm>
            <a:prstGeom prst="triangle">
              <a:avLst/>
            </a:prstGeom>
            <a:noFill/>
            <a:ln w="28575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Isosceles Triangle 59"/>
            <p:cNvSpPr/>
            <p:nvPr/>
          </p:nvSpPr>
          <p:spPr>
            <a:xfrm>
              <a:off x="596662" y="4257579"/>
              <a:ext cx="2372473" cy="2136630"/>
            </a:xfrm>
            <a:prstGeom prst="triangle">
              <a:avLst/>
            </a:prstGeom>
            <a:noFill/>
            <a:ln w="28575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Isosceles Triangle 60"/>
            <p:cNvSpPr/>
            <p:nvPr/>
          </p:nvSpPr>
          <p:spPr>
            <a:xfrm>
              <a:off x="4410409" y="5477986"/>
              <a:ext cx="1160645" cy="1007664"/>
            </a:xfrm>
            <a:prstGeom prst="triangle">
              <a:avLst/>
            </a:prstGeom>
            <a:noFill/>
            <a:ln w="28575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544866" y="2997597"/>
            <a:ext cx="369362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endParaRPr lang="en-US" sz="2400" b="1" dirty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849845" y="5761367"/>
            <a:ext cx="369362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urier New"/>
                <a:cs typeface="Courier New"/>
              </a:rPr>
              <a:t>1</a:t>
            </a:r>
            <a:endParaRPr lang="en-US" sz="2400" b="1" dirty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034639" y="5733732"/>
            <a:ext cx="369362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urier New"/>
                <a:cs typeface="Courier New"/>
              </a:rPr>
              <a:t>4</a:t>
            </a:r>
            <a:endParaRPr lang="en-US" sz="2400" b="1" dirty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114065" y="5762556"/>
            <a:ext cx="369362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ourier New"/>
                <a:cs typeface="Courier New"/>
              </a:rPr>
              <a:t>3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11981" y="4552659"/>
            <a:ext cx="369362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ourier New"/>
                <a:cs typeface="Courier New"/>
              </a:rPr>
              <a:t>5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157343" y="5762556"/>
            <a:ext cx="369362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urier New"/>
                <a:cs typeface="Courier New"/>
              </a:rPr>
              <a:t>9</a:t>
            </a:r>
            <a:endParaRPr lang="en-US" sz="2400" b="1" dirty="0">
              <a:solidFill>
                <a:schemeClr val="bg1"/>
              </a:solidFill>
              <a:latin typeface="Courier New"/>
              <a:cs typeface="Courier New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791299" y="1417638"/>
            <a:ext cx="4016461" cy="2729718"/>
            <a:chOff x="4791299" y="1417638"/>
            <a:chExt cx="4016461" cy="2729718"/>
          </a:xfrm>
        </p:grpSpPr>
        <p:grpSp>
          <p:nvGrpSpPr>
            <p:cNvPr id="3" name="Group 2"/>
            <p:cNvGrpSpPr/>
            <p:nvPr/>
          </p:nvGrpSpPr>
          <p:grpSpPr>
            <a:xfrm>
              <a:off x="4791299" y="1824786"/>
              <a:ext cx="4016461" cy="2322570"/>
              <a:chOff x="4791299" y="1795588"/>
              <a:chExt cx="4016461" cy="2322570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4791299" y="1795588"/>
                <a:ext cx="4016461" cy="728452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rgbClr val="C0504D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smtClean="0">
                    <a:latin typeface="Courier New"/>
                    <a:cs typeface="Courier New"/>
                  </a:rPr>
                  <a:t>t</a:t>
                </a:r>
                <a:r>
                  <a:rPr lang="en-US" sz="2800" b="1" dirty="0" smtClean="0">
                    <a:ln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ln>
                    <a:latin typeface="Courier New"/>
                    <a:cs typeface="Courier New"/>
                  </a:rPr>
                  <a:t>r</a:t>
                </a:r>
                <a:r>
                  <a:rPr lang="en-US" sz="2800" dirty="0" smtClean="0">
                    <a:latin typeface="Courier New"/>
                    <a:cs typeface="Courier New"/>
                  </a:rPr>
                  <a:t>i</a:t>
                </a:r>
                <a:r>
                  <a:rPr lang="en-US" sz="2800" b="1" dirty="0" smtClean="0">
                    <a:ln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</a:ln>
                    <a:latin typeface="Courier New"/>
                    <a:cs typeface="Courier New"/>
                  </a:rPr>
                  <a:t>an</a:t>
                </a:r>
                <a:r>
                  <a:rPr lang="en-US" sz="2800" dirty="0" smtClean="0">
                    <a:latin typeface="Courier New"/>
                    <a:cs typeface="Courier New"/>
                  </a:rPr>
                  <a:t>gle</a:t>
                </a:r>
                <a:endParaRPr lang="en-US" sz="2800" dirty="0">
                  <a:latin typeface="Courier New"/>
                  <a:cs typeface="Courier New"/>
                </a:endParaRPr>
              </a:p>
            </p:txBody>
          </p:sp>
          <p:sp>
            <p:nvSpPr>
              <p:cNvPr id="66" name="Isosceles Triangle 65"/>
              <p:cNvSpPr/>
              <p:nvPr/>
            </p:nvSpPr>
            <p:spPr>
              <a:xfrm>
                <a:off x="5044406" y="3446593"/>
                <a:ext cx="782890" cy="671565"/>
              </a:xfrm>
              <a:prstGeom prst="triangl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7" name="Straight Connector 66"/>
              <p:cNvCxnSpPr>
                <a:endCxn id="66" idx="0"/>
              </p:cNvCxnSpPr>
              <p:nvPr/>
            </p:nvCxnSpPr>
            <p:spPr>
              <a:xfrm flipH="1">
                <a:off x="5435851" y="2378048"/>
                <a:ext cx="824729" cy="1068545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Box 67"/>
              <p:cNvSpPr txBox="1"/>
              <p:nvPr/>
            </p:nvSpPr>
            <p:spPr>
              <a:xfrm>
                <a:off x="5080368" y="2839723"/>
                <a:ext cx="6464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Courier New"/>
                    <a:cs typeface="Courier New"/>
                  </a:rPr>
                  <a:t>h,2</a:t>
                </a:r>
                <a:endParaRPr lang="en-US" sz="2000" b="1" dirty="0">
                  <a:latin typeface="Courier New"/>
                  <a:cs typeface="Courier New"/>
                </a:endParaRPr>
              </a:p>
            </p:txBody>
          </p:sp>
          <p:sp>
            <p:nvSpPr>
              <p:cNvPr id="72" name="Isosceles Triangle 71"/>
              <p:cNvSpPr/>
              <p:nvPr/>
            </p:nvSpPr>
            <p:spPr>
              <a:xfrm>
                <a:off x="5973281" y="3446593"/>
                <a:ext cx="782890" cy="671565"/>
              </a:xfrm>
              <a:prstGeom prst="triangl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Isosceles Triangle 72"/>
              <p:cNvSpPr/>
              <p:nvPr/>
            </p:nvSpPr>
            <p:spPr>
              <a:xfrm>
                <a:off x="6898219" y="3446593"/>
                <a:ext cx="782890" cy="671565"/>
              </a:xfrm>
              <a:prstGeom prst="triangl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Isosceles Triangle 73"/>
              <p:cNvSpPr/>
              <p:nvPr/>
            </p:nvSpPr>
            <p:spPr>
              <a:xfrm>
                <a:off x="7824328" y="3446593"/>
                <a:ext cx="782890" cy="671565"/>
              </a:xfrm>
              <a:prstGeom prst="triangl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5" name="Straight Connector 74"/>
              <p:cNvCxnSpPr>
                <a:endCxn id="73" idx="0"/>
              </p:cNvCxnSpPr>
              <p:nvPr/>
            </p:nvCxnSpPr>
            <p:spPr>
              <a:xfrm>
                <a:off x="6683681" y="2378048"/>
                <a:ext cx="605983" cy="1068545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>
                <a:endCxn id="72" idx="0"/>
              </p:cNvCxnSpPr>
              <p:nvPr/>
            </p:nvCxnSpPr>
            <p:spPr>
              <a:xfrm flipH="1">
                <a:off x="6364726" y="2378048"/>
                <a:ext cx="318955" cy="1068545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>
                <a:endCxn id="74" idx="0"/>
              </p:cNvCxnSpPr>
              <p:nvPr/>
            </p:nvCxnSpPr>
            <p:spPr>
              <a:xfrm>
                <a:off x="6904639" y="2378048"/>
                <a:ext cx="1311134" cy="1068545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TextBox 87"/>
              <p:cNvSpPr txBox="1"/>
              <p:nvPr/>
            </p:nvSpPr>
            <p:spPr>
              <a:xfrm>
                <a:off x="5873915" y="2839723"/>
                <a:ext cx="6464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Courier New"/>
                    <a:cs typeface="Courier New"/>
                  </a:rPr>
                  <a:t>e,5</a:t>
                </a:r>
                <a:endParaRPr lang="en-US" sz="2000" b="1" dirty="0">
                  <a:latin typeface="Courier New"/>
                  <a:cs typeface="Courier New"/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7098612" y="2839723"/>
                <a:ext cx="6464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Courier New"/>
                    <a:cs typeface="Courier New"/>
                  </a:rPr>
                  <a:t>p,4</a:t>
                </a:r>
                <a:endParaRPr lang="en-US" sz="2000" b="1" dirty="0">
                  <a:latin typeface="Courier New"/>
                  <a:cs typeface="Courier New"/>
                </a:endParaRP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7845230" y="2839723"/>
                <a:ext cx="6464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latin typeface="Courier New"/>
                    <a:cs typeface="Courier New"/>
                  </a:rPr>
                  <a:t>l,1</a:t>
                </a:r>
                <a:endParaRPr lang="en-US" sz="2000" b="1" dirty="0">
                  <a:latin typeface="Courier New"/>
                  <a:cs typeface="Courier New"/>
                </a:endParaRPr>
              </a:p>
            </p:txBody>
          </p:sp>
        </p:grpSp>
        <p:sp>
          <p:nvSpPr>
            <p:cNvPr id="79" name="TextBox 78"/>
            <p:cNvSpPr txBox="1"/>
            <p:nvPr/>
          </p:nvSpPr>
          <p:spPr>
            <a:xfrm>
              <a:off x="6514391" y="1417638"/>
              <a:ext cx="33857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/>
                  <a:cs typeface="Courier New"/>
                </a:rPr>
                <a:t>9</a:t>
              </a:r>
              <a:endParaRPr lang="en-US" sz="2000" b="1" dirty="0">
                <a:latin typeface="Courier New"/>
                <a:cs typeface="Courier New"/>
              </a:endParaRPr>
            </a:p>
          </p:txBody>
        </p:sp>
      </p:grpSp>
      <p:sp>
        <p:nvSpPr>
          <p:cNvPr id="80" name="Rectangle 79"/>
          <p:cNvSpPr/>
          <p:nvPr/>
        </p:nvSpPr>
        <p:spPr>
          <a:xfrm>
            <a:off x="5757758" y="4342857"/>
            <a:ext cx="313980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L : </a:t>
            </a:r>
            <a:r>
              <a:rPr lang="en-US" sz="2400" dirty="0" smtClean="0">
                <a:latin typeface="Courier New"/>
                <a:cs typeface="Courier New"/>
              </a:rPr>
              <a:t>t</a:t>
            </a:r>
            <a:r>
              <a:rPr lang="en-US" sz="2400" b="1" u="sng" dirty="0" smtClean="0">
                <a:latin typeface="Courier New"/>
                <a:cs typeface="Courier New"/>
              </a:rPr>
              <a:t>1</a:t>
            </a:r>
            <a:r>
              <a:rPr lang="en-US" sz="2400" dirty="0" smtClean="0">
                <a:latin typeface="Courier New"/>
                <a:cs typeface="Courier New"/>
              </a:rPr>
              <a:t>ri</a:t>
            </a:r>
            <a:r>
              <a:rPr lang="en-US" sz="2400" b="1" u="sng" dirty="0" smtClean="0">
                <a:latin typeface="Courier New"/>
                <a:cs typeface="Courier New"/>
              </a:rPr>
              <a:t>2</a:t>
            </a:r>
            <a:r>
              <a:rPr lang="en-US" sz="2400" dirty="0" smtClean="0">
                <a:latin typeface="Courier New"/>
                <a:cs typeface="Courier New"/>
              </a:rPr>
              <a:t>a</a:t>
            </a:r>
            <a:r>
              <a:rPr lang="en-US" sz="2400" b="1" u="sng" dirty="0" smtClean="0">
                <a:latin typeface="Courier New"/>
                <a:cs typeface="Courier New"/>
              </a:rPr>
              <a:t>1</a:t>
            </a:r>
            <a:r>
              <a:rPr lang="en-US" sz="2400" dirty="0" smtClean="0">
                <a:latin typeface="Courier New"/>
                <a:cs typeface="Courier New"/>
              </a:rPr>
              <a:t>ngle</a:t>
            </a:r>
            <a:endParaRPr lang="en-US" sz="2400" dirty="0">
              <a:latin typeface="Courier New"/>
              <a:cs typeface="Courier New"/>
            </a:endParaRPr>
          </a:p>
          <a:p>
            <a:r>
              <a:rPr lang="en-US" sz="2400" b="1" dirty="0" smtClean="0">
                <a:latin typeface="Courier New"/>
                <a:cs typeface="Courier New"/>
              </a:rPr>
              <a:t>BP:  (  (((    )</a:t>
            </a:r>
          </a:p>
          <a:p>
            <a:r>
              <a:rPr lang="en-US" sz="2400" b="1" dirty="0" smtClean="0">
                <a:latin typeface="Courier New"/>
                <a:cs typeface="Courier New"/>
              </a:rPr>
              <a:t>B :  h  </a:t>
            </a:r>
            <a:r>
              <a:rPr lang="en-US" sz="2400" b="1" dirty="0" err="1" smtClean="0">
                <a:latin typeface="Courier New"/>
                <a:cs typeface="Courier New"/>
              </a:rPr>
              <a:t>epl</a:t>
            </a:r>
            <a:r>
              <a:rPr lang="en-US" sz="2400" b="1" dirty="0">
                <a:latin typeface="Courier New"/>
                <a:cs typeface="Courier New"/>
              </a:rPr>
              <a:t/>
            </a:r>
            <a:br>
              <a:rPr lang="en-US" sz="2400" b="1" dirty="0">
                <a:latin typeface="Courier New"/>
                <a:cs typeface="Courier New"/>
              </a:rPr>
            </a:br>
            <a:r>
              <a:rPr lang="en-US" sz="2400" b="1" dirty="0" smtClean="0">
                <a:latin typeface="Courier New"/>
                <a:cs typeface="Courier New"/>
              </a:rPr>
              <a:t>R </a:t>
            </a:r>
            <a:r>
              <a:rPr lang="en-US" sz="2400" b="1" dirty="0">
                <a:latin typeface="Courier New"/>
                <a:cs typeface="Courier New"/>
              </a:rPr>
              <a:t>:  </a:t>
            </a:r>
            <a:r>
              <a:rPr lang="en-US" sz="2400" b="1" dirty="0" smtClean="0">
                <a:latin typeface="Courier New"/>
                <a:cs typeface="Courier New"/>
              </a:rPr>
              <a:t>2  541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048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255"/>
    </mc:Choice>
    <mc:Fallback xmlns="">
      <p:transition xmlns:p14="http://schemas.microsoft.com/office/powerpoint/2010/main" spd="slow" advTm="14025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082" y="514684"/>
            <a:ext cx="4950574" cy="5828632"/>
          </a:xfrm>
          <a:prstGeom prst="rect">
            <a:avLst/>
          </a:prstGeom>
        </p:spPr>
      </p:pic>
      <p:graphicFrame>
        <p:nvGraphicFramePr>
          <p:cNvPr id="3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1278718"/>
              </p:ext>
            </p:extLst>
          </p:nvPr>
        </p:nvGraphicFramePr>
        <p:xfrm>
          <a:off x="438305" y="1992421"/>
          <a:ext cx="2402973" cy="3108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6391"/>
                <a:gridCol w="5065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three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trial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1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triangle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Courier New"/>
                          <a:cs typeface="Courier New"/>
                        </a:rPr>
                        <a:t>trie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5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triple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4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triply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3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18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Score compression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4659" y="1613102"/>
            <a:ext cx="9034682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latin typeface="Courier New"/>
                <a:cs typeface="Courier New"/>
              </a:rPr>
              <a:t>... 3 5 1 2 3 0 0 1 2 4 1900 1 1 2 3 2 1 10000 ... </a:t>
            </a:r>
            <a:endParaRPr lang="en-US" sz="2300" dirty="0">
              <a:latin typeface="Courier New"/>
              <a:cs typeface="Courier New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815117" y="1613102"/>
            <a:ext cx="7468745" cy="446276"/>
            <a:chOff x="815117" y="1613102"/>
            <a:chExt cx="7468745" cy="446276"/>
          </a:xfrm>
        </p:grpSpPr>
        <p:sp>
          <p:nvSpPr>
            <p:cNvPr id="4" name="Rectangle 3"/>
            <p:cNvSpPr/>
            <p:nvPr/>
          </p:nvSpPr>
          <p:spPr>
            <a:xfrm>
              <a:off x="815117" y="1613102"/>
              <a:ext cx="2037792" cy="446276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852908" y="1613102"/>
              <a:ext cx="2625435" cy="446276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478343" y="1613102"/>
              <a:ext cx="2805519" cy="446276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203719" y="2232042"/>
            <a:ext cx="6440151" cy="369332"/>
            <a:chOff x="1203719" y="2232042"/>
            <a:chExt cx="6440151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1203719" y="2232042"/>
              <a:ext cx="1288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 bits/value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517126" y="2232042"/>
              <a:ext cx="14057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11 bits/value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238092" y="2232042"/>
              <a:ext cx="14057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16 bits/value</a:t>
              </a:r>
              <a:endParaRPr lang="en-US" dirty="0"/>
            </a:p>
          </p:txBody>
        </p:sp>
      </p:grpSp>
      <p:sp>
        <p:nvSpPr>
          <p:cNvPr id="11" name="Content Placeholder 4"/>
          <p:cNvSpPr txBox="1">
            <a:spLocks/>
          </p:cNvSpPr>
          <p:nvPr/>
        </p:nvSpPr>
        <p:spPr>
          <a:xfrm>
            <a:off x="457200" y="2846106"/>
            <a:ext cx="8229600" cy="3280058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Data structure to store scores in RT and SDT</a:t>
            </a:r>
          </a:p>
          <a:p>
            <a:r>
              <a:rPr lang="en-US" i="1" dirty="0" smtClean="0"/>
              <a:t>Packed-blocks array</a:t>
            </a:r>
          </a:p>
          <a:p>
            <a:pPr lvl="1"/>
            <a:r>
              <a:rPr lang="en-US" dirty="0" smtClean="0"/>
              <a:t>“Folklore” data structure, similar to many existing packed arrays, Frame-Of-Reference, </a:t>
            </a:r>
            <a:r>
              <a:rPr lang="en-US" dirty="0" err="1" smtClean="0"/>
              <a:t>PFORDelta</a:t>
            </a:r>
            <a:r>
              <a:rPr lang="en-US" dirty="0" smtClean="0"/>
              <a:t>,…</a:t>
            </a:r>
          </a:p>
          <a:p>
            <a:r>
              <a:rPr lang="en-US" dirty="0" smtClean="0"/>
              <a:t>Divide the array into fixed-size blocks</a:t>
            </a:r>
          </a:p>
          <a:p>
            <a:r>
              <a:rPr lang="en-US" dirty="0" smtClean="0"/>
              <a:t>Encode the values of each block with the same number of bits</a:t>
            </a:r>
          </a:p>
          <a:p>
            <a:r>
              <a:rPr lang="en-US" dirty="0" smtClean="0"/>
              <a:t>Store separately the block offsets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203719" y="2002472"/>
            <a:ext cx="7046854" cy="0"/>
            <a:chOff x="1203719" y="2002472"/>
            <a:chExt cx="7046854" cy="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1203719" y="2002472"/>
              <a:ext cx="159016" cy="0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329232" y="2002472"/>
              <a:ext cx="750895" cy="0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305502" y="2002472"/>
              <a:ext cx="945071" cy="0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3869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Score compression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4659" y="1613102"/>
            <a:ext cx="9034682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latin typeface="Courier New"/>
                <a:cs typeface="Courier New"/>
              </a:rPr>
              <a:t>... 3 5 1 2 3 0 0 1 2 4 1900 1 1 2 3 2 1 10000 ... </a:t>
            </a:r>
            <a:endParaRPr lang="en-US" sz="2300" dirty="0">
              <a:latin typeface="Courier New"/>
              <a:cs typeface="Courier New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815117" y="1613102"/>
            <a:ext cx="7468745" cy="446276"/>
            <a:chOff x="815117" y="1613102"/>
            <a:chExt cx="7468745" cy="446276"/>
          </a:xfrm>
        </p:grpSpPr>
        <p:sp>
          <p:nvSpPr>
            <p:cNvPr id="4" name="Rectangle 3"/>
            <p:cNvSpPr/>
            <p:nvPr/>
          </p:nvSpPr>
          <p:spPr>
            <a:xfrm>
              <a:off x="815117" y="1613102"/>
              <a:ext cx="2037792" cy="446276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852908" y="1613102"/>
              <a:ext cx="2625435" cy="446276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478343" y="1613102"/>
              <a:ext cx="2805519" cy="446276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203719" y="2232042"/>
            <a:ext cx="6440151" cy="369332"/>
            <a:chOff x="1203719" y="2232042"/>
            <a:chExt cx="6440151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1203719" y="2232042"/>
              <a:ext cx="1288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 bits/value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517126" y="2232042"/>
              <a:ext cx="14057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11 bits/value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238092" y="2232042"/>
              <a:ext cx="14057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16 bits/value</a:t>
              </a:r>
              <a:endParaRPr lang="en-US" dirty="0"/>
            </a:p>
          </p:txBody>
        </p:sp>
      </p:grpSp>
      <p:sp>
        <p:nvSpPr>
          <p:cNvPr id="11" name="Content Placeholder 4"/>
          <p:cNvSpPr txBox="1">
            <a:spLocks/>
          </p:cNvSpPr>
          <p:nvPr/>
        </p:nvSpPr>
        <p:spPr>
          <a:xfrm>
            <a:off x="457200" y="2846106"/>
            <a:ext cx="8229600" cy="328005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Can be unlucky</a:t>
            </a:r>
          </a:p>
          <a:p>
            <a:pPr lvl="1"/>
            <a:r>
              <a:rPr lang="en-US" dirty="0" smtClean="0"/>
              <a:t>Each block may contain a large value</a:t>
            </a:r>
          </a:p>
          <a:p>
            <a:r>
              <a:rPr lang="en-US" dirty="0" smtClean="0"/>
              <a:t>But scores are power-law distributed</a:t>
            </a:r>
          </a:p>
          <a:p>
            <a:r>
              <a:rPr lang="en-US" dirty="0" smtClean="0"/>
              <a:t>Also, tree-wise monotone sorting</a:t>
            </a:r>
          </a:p>
          <a:p>
            <a:r>
              <a:rPr lang="en-US" dirty="0" smtClean="0"/>
              <a:t>On average, 4 bits per score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203719" y="2002472"/>
            <a:ext cx="7046854" cy="0"/>
            <a:chOff x="1203719" y="2002472"/>
            <a:chExt cx="7046854" cy="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1203719" y="2002472"/>
              <a:ext cx="159016" cy="0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329232" y="2002472"/>
              <a:ext cx="750895" cy="0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305502" y="2002472"/>
              <a:ext cx="945071" cy="0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3171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auto-completion</a:t>
            </a:r>
            <a:endParaRPr lang="en-US" dirty="0"/>
          </a:p>
        </p:txBody>
      </p:sp>
      <p:pic>
        <p:nvPicPr>
          <p:cNvPr id="4" name="Picture 3" descr="scenarios-search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52" y="2494044"/>
            <a:ext cx="1951459" cy="2506874"/>
          </a:xfrm>
          <a:prstGeom prst="rect">
            <a:avLst/>
          </a:prstGeom>
        </p:spPr>
      </p:pic>
      <p:pic>
        <p:nvPicPr>
          <p:cNvPr id="5" name="Picture 4" descr="scenarios-brows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383" y="2494044"/>
            <a:ext cx="3700625" cy="2506874"/>
          </a:xfrm>
          <a:prstGeom prst="rect">
            <a:avLst/>
          </a:prstGeom>
        </p:spPr>
      </p:pic>
      <p:pic>
        <p:nvPicPr>
          <p:cNvPr id="6" name="Picture 5" descr="scenarios-keyboar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779" y="2494044"/>
            <a:ext cx="2120070" cy="250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91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377785"/>
              </p:ext>
            </p:extLst>
          </p:nvPr>
        </p:nvGraphicFramePr>
        <p:xfrm>
          <a:off x="1128889" y="2010600"/>
          <a:ext cx="6886222" cy="283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852"/>
                <a:gridCol w="1317638"/>
                <a:gridCol w="1377244"/>
                <a:gridCol w="1377244"/>
                <a:gridCol w="1377244"/>
              </a:tblGrid>
              <a:tr h="51505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Dataset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err="1" smtClean="0">
                          <a:effectLst/>
                        </a:rPr>
                        <a:t>gzip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 CT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 SDT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RT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</a:tr>
              <a:tr h="51505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err="1">
                          <a:effectLst/>
                        </a:rPr>
                        <a:t>QueriesA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27%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61200" marB="468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57%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30%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</a:tr>
              <a:tr h="51505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err="1">
                          <a:effectLst/>
                        </a:rPr>
                        <a:t>QueriesB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25%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48%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26%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</a:tr>
              <a:tr h="51505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URLs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24%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57%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26%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</a:tr>
              <a:tr h="51505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Unigrams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39%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43%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35%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37%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108000" marB="9360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43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</a:t>
            </a:r>
            <a:endParaRPr lang="en-US" dirty="0"/>
          </a:p>
        </p:txBody>
      </p:sp>
      <p:pic>
        <p:nvPicPr>
          <p:cNvPr id="4" name="Content Placeholder 3" descr="bing_sizescalability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14" b="144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9417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</a:t>
            </a:r>
            <a:endParaRPr lang="en-US" dirty="0"/>
          </a:p>
        </p:txBody>
      </p:sp>
      <p:pic>
        <p:nvPicPr>
          <p:cNvPr id="4" name="Content Placeholder 3" descr="bing_timescalability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14" b="14414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 flipH="1">
            <a:off x="2718082" y="5578593"/>
            <a:ext cx="37078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Time per returned completion </a:t>
            </a:r>
            <a:br>
              <a:rPr lang="en-US" sz="2000" dirty="0" smtClean="0"/>
            </a:br>
            <a:r>
              <a:rPr lang="en-US" sz="2000" dirty="0" smtClean="0"/>
              <a:t>on a top-10 query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285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Thanks for your attention!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43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96"/>
    </mc:Choice>
    <mc:Fallback xmlns="">
      <p:transition xmlns:p14="http://schemas.microsoft.com/office/powerpoint/2010/main" spd="slow" advTm="449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Scored string sets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4101876"/>
            <a:ext cx="8229600" cy="244988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Top-k Completion query:</a:t>
            </a:r>
          </a:p>
          <a:p>
            <a:pPr marL="457200" lvl="1" indent="0" algn="ctr">
              <a:buNone/>
            </a:pPr>
            <a:r>
              <a:rPr lang="en-US" dirty="0" smtClean="0"/>
              <a:t>Given prefix p, return k strings prefixed by p with highest scores</a:t>
            </a:r>
            <a:br>
              <a:rPr lang="en-US" dirty="0" smtClean="0"/>
            </a:b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Example: p=“</a:t>
            </a:r>
            <a:r>
              <a:rPr lang="en-US" dirty="0" err="1" smtClean="0"/>
              <a:t>tr</a:t>
            </a:r>
            <a:r>
              <a:rPr lang="en-US" dirty="0" smtClean="0"/>
              <a:t>”, k=2</a:t>
            </a:r>
          </a:p>
          <a:p>
            <a:pPr marL="457200" lvl="1" indent="0" algn="ctr">
              <a:buNone/>
            </a:pPr>
            <a:r>
              <a:rPr lang="en-US" dirty="0" smtClean="0">
                <a:latin typeface="Courier New"/>
                <a:cs typeface="Courier New"/>
              </a:rPr>
              <a:t>(triangle, 9), (</a:t>
            </a:r>
            <a:r>
              <a:rPr lang="en-US" dirty="0" err="1" smtClean="0">
                <a:latin typeface="Courier New"/>
                <a:cs typeface="Courier New"/>
              </a:rPr>
              <a:t>trie</a:t>
            </a:r>
            <a:r>
              <a:rPr lang="en-US" dirty="0" smtClean="0">
                <a:latin typeface="Courier New"/>
                <a:cs typeface="Courier New"/>
              </a:rPr>
              <a:t>, 5)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345848"/>
              </p:ext>
            </p:extLst>
          </p:nvPr>
        </p:nvGraphicFramePr>
        <p:xfrm>
          <a:off x="3567981" y="1417638"/>
          <a:ext cx="2008038" cy="237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714"/>
                <a:gridCol w="4233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three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trial</a:t>
                      </a:r>
                      <a:endParaRPr lang="en-US" sz="200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1</a:t>
                      </a:r>
                      <a:endParaRPr lang="en-US" sz="200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triangle</a:t>
                      </a:r>
                      <a:endParaRPr lang="en-US" sz="200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ourier New"/>
                          <a:cs typeface="Courier New"/>
                        </a:rPr>
                        <a:t>trie</a:t>
                      </a:r>
                      <a:endParaRPr lang="en-US" sz="200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5</a:t>
                      </a:r>
                      <a:endParaRPr lang="en-US" sz="200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triple</a:t>
                      </a:r>
                      <a:endParaRPr lang="en-US" sz="200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4</a:t>
                      </a:r>
                      <a:endParaRPr lang="en-US" sz="200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triply</a:t>
                      </a:r>
                      <a:endParaRPr lang="en-US" sz="200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3</a:t>
                      </a:r>
                      <a:endParaRPr lang="en-US" sz="200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652543" y="1910463"/>
            <a:ext cx="314680" cy="1884615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1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Space-Efficiency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Scored string sets can be very large</a:t>
            </a:r>
          </a:p>
          <a:p>
            <a:pPr lvl="1"/>
            <a:r>
              <a:rPr lang="en-US" dirty="0" smtClean="0"/>
              <a:t>Hundreds of millions of queries for web search auto-suggest</a:t>
            </a:r>
          </a:p>
          <a:p>
            <a:r>
              <a:rPr lang="en-US" dirty="0" smtClean="0"/>
              <a:t>Must fit in RAM for fast access</a:t>
            </a:r>
          </a:p>
          <a:p>
            <a:pPr lvl="1"/>
            <a:r>
              <a:rPr lang="en-US" dirty="0" smtClean="0"/>
              <a:t>Need space-efficient solutions!</a:t>
            </a:r>
          </a:p>
          <a:p>
            <a:r>
              <a:rPr lang="en-US" dirty="0" smtClean="0"/>
              <a:t>We compare three solutions</a:t>
            </a:r>
          </a:p>
          <a:p>
            <a:pPr lvl="1"/>
            <a:r>
              <a:rPr lang="en-US" dirty="0" smtClean="0"/>
              <a:t>RMQ </a:t>
            </a:r>
            <a:r>
              <a:rPr lang="en-US" dirty="0" err="1" smtClean="0"/>
              <a:t>Trie</a:t>
            </a:r>
            <a:r>
              <a:rPr lang="en-US" dirty="0" smtClean="0"/>
              <a:t>, based on Range Minimum Queries</a:t>
            </a:r>
          </a:p>
          <a:p>
            <a:pPr lvl="1"/>
            <a:r>
              <a:rPr lang="en-US" dirty="0" smtClean="0"/>
              <a:t>Completion </a:t>
            </a:r>
            <a:r>
              <a:rPr lang="en-US" dirty="0" err="1" smtClean="0"/>
              <a:t>Trie</a:t>
            </a:r>
            <a:r>
              <a:rPr lang="en-US" dirty="0" smtClean="0"/>
              <a:t>, based on a modified </a:t>
            </a:r>
            <a:r>
              <a:rPr lang="en-US" dirty="0" err="1" smtClean="0"/>
              <a:t>trie</a:t>
            </a:r>
            <a:r>
              <a:rPr lang="en-US" dirty="0" smtClean="0"/>
              <a:t> with variable-sized pointers</a:t>
            </a:r>
          </a:p>
          <a:p>
            <a:pPr lvl="1"/>
            <a:r>
              <a:rPr lang="en-US" dirty="0" smtClean="0"/>
              <a:t>Score-Decomposed </a:t>
            </a:r>
            <a:r>
              <a:rPr lang="en-US" dirty="0" err="1" smtClean="0"/>
              <a:t>Trie</a:t>
            </a:r>
            <a:r>
              <a:rPr lang="en-US" dirty="0" smtClean="0"/>
              <a:t>, based on succinct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162966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RMQ </a:t>
            </a:r>
            <a:r>
              <a:rPr lang="en-US" dirty="0" err="1" smtClean="0"/>
              <a:t>Trie</a:t>
            </a:r>
            <a:r>
              <a:rPr lang="en-US" dirty="0" smtClean="0"/>
              <a:t> (RT)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0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RMQ </a:t>
            </a:r>
            <a:r>
              <a:rPr lang="en-US" dirty="0" err="1" smtClean="0"/>
              <a:t>Trie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4146828"/>
            <a:ext cx="8229600" cy="237122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Lexicographic order → strings starting with given prefix in a contiguous range</a:t>
            </a:r>
          </a:p>
          <a:p>
            <a:r>
              <a:rPr lang="en-US" dirty="0" smtClean="0"/>
              <a:t>If we can find the max in a range, it is top-1</a:t>
            </a:r>
          </a:p>
          <a:p>
            <a:r>
              <a:rPr lang="en-US" dirty="0" smtClean="0"/>
              <a:t>Range is split in two </a:t>
            </a:r>
            <a:r>
              <a:rPr lang="en-US" dirty="0" err="1" smtClean="0"/>
              <a:t>subranges</a:t>
            </a:r>
            <a:r>
              <a:rPr lang="en-US" dirty="0" smtClean="0"/>
              <a:t>, can proceed recursively using a heap to retrieve top-k</a:t>
            </a:r>
            <a:endParaRPr lang="en-US" dirty="0"/>
          </a:p>
        </p:txBody>
      </p:sp>
      <p:graphicFrame>
        <p:nvGraphicFramePr>
          <p:cNvPr id="3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8422081"/>
              </p:ext>
            </p:extLst>
          </p:nvPr>
        </p:nvGraphicFramePr>
        <p:xfrm>
          <a:off x="3567981" y="1417638"/>
          <a:ext cx="2008038" cy="237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714"/>
                <a:gridCol w="4233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three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trial</a:t>
                      </a:r>
                      <a:endParaRPr lang="en-US" sz="200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1</a:t>
                      </a:r>
                      <a:endParaRPr lang="en-US" sz="200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triangle</a:t>
                      </a:r>
                      <a:endParaRPr lang="en-US" sz="200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ourier New"/>
                          <a:cs typeface="Courier New"/>
                        </a:rPr>
                        <a:t>trie</a:t>
                      </a:r>
                      <a:endParaRPr lang="en-US" sz="200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5</a:t>
                      </a:r>
                      <a:endParaRPr lang="en-US" sz="200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triple</a:t>
                      </a:r>
                      <a:endParaRPr lang="en-US" sz="200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4</a:t>
                      </a:r>
                      <a:endParaRPr lang="en-US" sz="200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triply</a:t>
                      </a:r>
                      <a:endParaRPr lang="en-US" sz="200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urier New"/>
                          <a:cs typeface="Courier New"/>
                        </a:rPr>
                        <a:t>3</a:t>
                      </a:r>
                      <a:endParaRPr lang="en-US" sz="200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652543" y="1910463"/>
            <a:ext cx="314680" cy="1884615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153574" y="1910463"/>
            <a:ext cx="314680" cy="1884615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576019" y="2398889"/>
            <a:ext cx="22835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147906" y="2624667"/>
            <a:ext cx="314680" cy="1170411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59887" y="1910464"/>
            <a:ext cx="314680" cy="3285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3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5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RMQ </a:t>
            </a:r>
            <a:r>
              <a:rPr lang="en-US" dirty="0" err="1" smtClean="0"/>
              <a:t>Trie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store the strings we can use any data structure that keeps the strings sorted</a:t>
            </a:r>
          </a:p>
          <a:p>
            <a:pPr lvl="1"/>
            <a:r>
              <a:rPr lang="en-US" dirty="0" smtClean="0"/>
              <a:t>We use a compressed </a:t>
            </a:r>
            <a:r>
              <a:rPr lang="en-US" dirty="0" err="1" smtClean="0"/>
              <a:t>trie</a:t>
            </a:r>
            <a:endParaRPr lang="en-US" dirty="0" smtClean="0"/>
          </a:p>
          <a:p>
            <a:r>
              <a:rPr lang="en-US" dirty="0" smtClean="0"/>
              <a:t>To find max score in a range we use a succinct Range Minimum Query (RMQ) data structure</a:t>
            </a:r>
          </a:p>
          <a:p>
            <a:pPr lvl="1"/>
            <a:r>
              <a:rPr lang="en-US" dirty="0" smtClean="0"/>
              <a:t>Needs only 2.6 additional bits per score, answers queries in O(log n) time</a:t>
            </a:r>
          </a:p>
          <a:p>
            <a:r>
              <a:rPr lang="en-US" dirty="0" smtClean="0"/>
              <a:t>This is a standard strategy, but not very fast. We use it as a baseline.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49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Completion </a:t>
            </a:r>
            <a:r>
              <a:rPr lang="en-US" dirty="0" err="1" smtClean="0"/>
              <a:t>trie</a:t>
            </a:r>
            <a:r>
              <a:rPr lang="en-US" dirty="0" smtClean="0"/>
              <a:t> (CT)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9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643006" y="1790640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smtClean="0">
                <a:solidFill>
                  <a:srgbClr val="000000"/>
                </a:solidFill>
                <a:latin typeface="Courier New"/>
                <a:cs typeface="Courier New"/>
              </a:rPr>
              <a:t>t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4" name="Oval 3"/>
          <p:cNvSpPr/>
          <p:nvPr/>
        </p:nvSpPr>
        <p:spPr>
          <a:xfrm>
            <a:off x="6524439" y="2985988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Oval 4"/>
          <p:cNvSpPr/>
          <p:nvPr/>
        </p:nvSpPr>
        <p:spPr>
          <a:xfrm>
            <a:off x="4604771" y="2985988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ree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cxnSp>
        <p:nvCxnSpPr>
          <p:cNvPr id="7" name="Straight Connector 6"/>
          <p:cNvCxnSpPr>
            <a:stCxn id="2" idx="4"/>
            <a:endCxn id="5" idx="0"/>
          </p:cNvCxnSpPr>
          <p:nvPr/>
        </p:nvCxnSpPr>
        <p:spPr>
          <a:xfrm flipH="1">
            <a:off x="4874839" y="2330813"/>
            <a:ext cx="1038235" cy="65517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2" idx="4"/>
            <a:endCxn id="4" idx="0"/>
          </p:cNvCxnSpPr>
          <p:nvPr/>
        </p:nvCxnSpPr>
        <p:spPr>
          <a:xfrm>
            <a:off x="5913074" y="2330813"/>
            <a:ext cx="881433" cy="65517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7377550" y="4560916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470781" y="4560916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697031" y="4529932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smtClean="0">
                <a:solidFill>
                  <a:srgbClr val="000000"/>
                </a:solidFill>
                <a:latin typeface="Courier New"/>
                <a:cs typeface="Courier New"/>
              </a:rPr>
              <a:t>l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165932" y="5756782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086546" y="5756782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8122057" y="5756782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l-GR" sz="2800" dirty="0">
                <a:solidFill>
                  <a:srgbClr val="000000"/>
                </a:solidFill>
                <a:latin typeface="Courier New"/>
                <a:cs typeface="Courier New"/>
              </a:rPr>
              <a:t>ε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6429555" y="5756782"/>
            <a:ext cx="540135" cy="540173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92000" tIns="36000" rtlCol="0" anchor="b" anchorCtr="0"/>
          <a:lstStyle/>
          <a:p>
            <a:r>
              <a:rPr lang="en-US" sz="2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gle</a:t>
            </a:r>
            <a:endParaRPr lang="en-US" sz="2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cxnSp>
        <p:nvCxnSpPr>
          <p:cNvPr id="20" name="Straight Connector 19"/>
          <p:cNvCxnSpPr>
            <a:stCxn id="4" idx="4"/>
            <a:endCxn id="12" idx="0"/>
          </p:cNvCxnSpPr>
          <p:nvPr/>
        </p:nvCxnSpPr>
        <p:spPr>
          <a:xfrm>
            <a:off x="6794507" y="3526161"/>
            <a:ext cx="853111" cy="103475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4"/>
            <a:endCxn id="14" idx="0"/>
          </p:cNvCxnSpPr>
          <p:nvPr/>
        </p:nvCxnSpPr>
        <p:spPr>
          <a:xfrm flipH="1">
            <a:off x="4967099" y="3526161"/>
            <a:ext cx="1827408" cy="1003771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" idx="4"/>
            <a:endCxn id="13" idx="0"/>
          </p:cNvCxnSpPr>
          <p:nvPr/>
        </p:nvCxnSpPr>
        <p:spPr>
          <a:xfrm flipH="1">
            <a:off x="3740849" y="3526161"/>
            <a:ext cx="3053658" cy="103475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5" idx="0"/>
            <a:endCxn id="14" idx="4"/>
          </p:cNvCxnSpPr>
          <p:nvPr/>
        </p:nvCxnSpPr>
        <p:spPr>
          <a:xfrm flipH="1" flipV="1">
            <a:off x="4967099" y="5070105"/>
            <a:ext cx="468901" cy="68667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4" idx="4"/>
            <a:endCxn id="16" idx="0"/>
          </p:cNvCxnSpPr>
          <p:nvPr/>
        </p:nvCxnSpPr>
        <p:spPr>
          <a:xfrm flipH="1">
            <a:off x="4356614" y="5070105"/>
            <a:ext cx="610485" cy="68667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2" idx="4"/>
            <a:endCxn id="18" idx="0"/>
          </p:cNvCxnSpPr>
          <p:nvPr/>
        </p:nvCxnSpPr>
        <p:spPr>
          <a:xfrm>
            <a:off x="7647618" y="5101089"/>
            <a:ext cx="744507" cy="65569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2" idx="4"/>
            <a:endCxn id="19" idx="0"/>
          </p:cNvCxnSpPr>
          <p:nvPr/>
        </p:nvCxnSpPr>
        <p:spPr>
          <a:xfrm flipH="1">
            <a:off x="6699623" y="5101089"/>
            <a:ext cx="947995" cy="65569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862284" y="2330813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h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58751" y="2330813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r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55350" y="3753349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urier New"/>
                <a:cs typeface="Courier New"/>
              </a:rPr>
              <a:t>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442933" y="4037696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p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359957" y="3831524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a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071732" y="5105144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l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664429" y="5101089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n</a:t>
            </a:r>
            <a:endParaRPr lang="en-US" sz="2800" b="1" dirty="0">
              <a:latin typeface="Courier New"/>
              <a:cs typeface="Courier New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6225893" y="1280121"/>
            <a:ext cx="2625292" cy="985196"/>
            <a:chOff x="6276218" y="321638"/>
            <a:chExt cx="2625292" cy="985196"/>
          </a:xfrm>
        </p:grpSpPr>
        <p:sp>
          <p:nvSpPr>
            <p:cNvPr id="50" name="Rectangle 49"/>
            <p:cNvSpPr/>
            <p:nvPr/>
          </p:nvSpPr>
          <p:spPr>
            <a:xfrm>
              <a:off x="6276218" y="832157"/>
              <a:ext cx="298545" cy="47467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Arrow Connector 51"/>
            <p:cNvCxnSpPr>
              <a:endCxn id="50" idx="3"/>
            </p:cNvCxnSpPr>
            <p:nvPr/>
          </p:nvCxnSpPr>
          <p:spPr>
            <a:xfrm flipH="1">
              <a:off x="6574763" y="743792"/>
              <a:ext cx="793154" cy="325704"/>
            </a:xfrm>
            <a:prstGeom prst="straightConnector1">
              <a:avLst/>
            </a:prstGeom>
            <a:ln w="28575" cmpd="sng">
              <a:solidFill>
                <a:srgbClr val="FF0000"/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7367917" y="321638"/>
              <a:ext cx="15335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Node label</a:t>
              </a:r>
              <a:endParaRPr lang="en-US" sz="2400" dirty="0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1046031" y="1471442"/>
            <a:ext cx="4127353" cy="1382591"/>
            <a:chOff x="1096356" y="512959"/>
            <a:chExt cx="4127353" cy="1382591"/>
          </a:xfrm>
        </p:grpSpPr>
        <p:sp>
          <p:nvSpPr>
            <p:cNvPr id="56" name="Rectangle 55"/>
            <p:cNvSpPr/>
            <p:nvPr/>
          </p:nvSpPr>
          <p:spPr>
            <a:xfrm>
              <a:off x="4925164" y="1420873"/>
              <a:ext cx="298545" cy="474677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Straight Arrow Connector 56"/>
            <p:cNvCxnSpPr>
              <a:endCxn id="41" idx="1"/>
            </p:cNvCxnSpPr>
            <p:nvPr/>
          </p:nvCxnSpPr>
          <p:spPr>
            <a:xfrm>
              <a:off x="3791174" y="974624"/>
              <a:ext cx="1121435" cy="659316"/>
            </a:xfrm>
            <a:prstGeom prst="straightConnector1">
              <a:avLst/>
            </a:prstGeom>
            <a:ln w="28575" cmpd="sng">
              <a:solidFill>
                <a:srgbClr val="008000"/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1096356" y="512959"/>
              <a:ext cx="26948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Branching character</a:t>
              </a:r>
              <a:endParaRPr lang="en-US" sz="2400" dirty="0"/>
            </a:p>
          </p:txBody>
        </p:sp>
      </p:grpSp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(Scored) compacted tries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5221329" y="5046131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ourier New"/>
                <a:cs typeface="Courier New"/>
              </a:rPr>
              <a:t>y</a:t>
            </a:r>
            <a:endParaRPr lang="en-US" sz="2800" b="1" dirty="0">
              <a:latin typeface="Courier New"/>
              <a:cs typeface="Courier New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282288" y="5046131"/>
            <a:ext cx="400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urier New"/>
                <a:cs typeface="Courier New"/>
              </a:rPr>
              <a:t>e</a:t>
            </a:r>
          </a:p>
        </p:txBody>
      </p:sp>
      <p:graphicFrame>
        <p:nvGraphicFramePr>
          <p:cNvPr id="40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1146377"/>
              </p:ext>
            </p:extLst>
          </p:nvPr>
        </p:nvGraphicFramePr>
        <p:xfrm>
          <a:off x="438305" y="2644225"/>
          <a:ext cx="2402973" cy="3108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6391"/>
                <a:gridCol w="5065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three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trial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1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triangle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Courier New"/>
                          <a:cs typeface="Courier New"/>
                        </a:rPr>
                        <a:t>trie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5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triple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4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triply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Courier New"/>
                          <a:cs typeface="Courier New"/>
                        </a:rPr>
                        <a:t>3</a:t>
                      </a:r>
                      <a:endParaRPr lang="en-US" sz="2800" b="1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3551182" y="3002903"/>
            <a:ext cx="5043245" cy="3237862"/>
            <a:chOff x="3551182" y="3002903"/>
            <a:chExt cx="5043245" cy="3237862"/>
          </a:xfrm>
        </p:grpSpPr>
        <p:sp>
          <p:nvSpPr>
            <p:cNvPr id="48" name="TextBox 47"/>
            <p:cNvSpPr txBox="1"/>
            <p:nvPr/>
          </p:nvSpPr>
          <p:spPr>
            <a:xfrm>
              <a:off x="4695306" y="3002903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2</a:t>
              </a:r>
              <a:endParaRPr lang="en-US" sz="2400" b="1" dirty="0">
                <a:solidFill>
                  <a:schemeClr val="bg1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225065" y="5777911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1</a:t>
              </a:r>
              <a:endParaRPr lang="en-US" sz="2400" b="1" dirty="0">
                <a:solidFill>
                  <a:schemeClr val="bg1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162601" y="5761514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4</a:t>
              </a:r>
              <a:endParaRPr lang="en-US" sz="2400" b="1" dirty="0">
                <a:solidFill>
                  <a:schemeClr val="bg1"/>
                </a:solidFill>
                <a:latin typeface="Courier New"/>
                <a:cs typeface="Courier New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242027" y="5779100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Courier New"/>
                  <a:cs typeface="Courier New"/>
                </a:rPr>
                <a:t>3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551182" y="4557965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Courier New"/>
                  <a:cs typeface="Courier New"/>
                </a:rPr>
                <a:t>5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532563" y="5779100"/>
              <a:ext cx="3693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urier New"/>
                  <a:cs typeface="Courier New"/>
                </a:rPr>
                <a:t>9</a:t>
              </a:r>
              <a:endParaRPr lang="en-US" sz="2400" b="1" dirty="0">
                <a:solidFill>
                  <a:schemeClr val="bg1"/>
                </a:solidFill>
                <a:latin typeface="Courier New"/>
                <a:cs typeface="Courier New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2337627" y="2644225"/>
            <a:ext cx="370874" cy="310895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1892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327"/>
    </mc:Choice>
    <mc:Fallback xmlns="">
      <p:transition xmlns:p14="http://schemas.microsoft.com/office/powerpoint/2010/main" spd="slow" advTm="533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2|14.3|45|5.4|9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768</Words>
  <Application>Microsoft Office PowerPoint</Application>
  <PresentationFormat>On-screen Show (4:3)</PresentationFormat>
  <Paragraphs>316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Consolas</vt:lpstr>
      <vt:lpstr>Courier New</vt:lpstr>
      <vt:lpstr>Office Theme</vt:lpstr>
      <vt:lpstr>Space-Efficient Data Structures for Top-k Completion</vt:lpstr>
      <vt:lpstr>String auto-completion</vt:lpstr>
      <vt:lpstr>Scored string sets</vt:lpstr>
      <vt:lpstr>Space-Efficiency</vt:lpstr>
      <vt:lpstr>RMQ Trie (RT)</vt:lpstr>
      <vt:lpstr>RMQ Trie</vt:lpstr>
      <vt:lpstr>RMQ Trie</vt:lpstr>
      <vt:lpstr>Completion trie (CT)</vt:lpstr>
      <vt:lpstr>(Scored) compacted tries</vt:lpstr>
      <vt:lpstr>Completion Trie</vt:lpstr>
      <vt:lpstr>Completion Trie</vt:lpstr>
      <vt:lpstr>Completion Trie</vt:lpstr>
      <vt:lpstr>Score-Decomposed Trie (SDT)</vt:lpstr>
      <vt:lpstr>Trees as balanced parentheses</vt:lpstr>
      <vt:lpstr>Score-decomposed trie</vt:lpstr>
      <vt:lpstr>Score-decomposed trie</vt:lpstr>
      <vt:lpstr>PowerPoint Presentation</vt:lpstr>
      <vt:lpstr>Score compression</vt:lpstr>
      <vt:lpstr>Score compression</vt:lpstr>
      <vt:lpstr>Space</vt:lpstr>
      <vt:lpstr>Space</vt:lpstr>
      <vt:lpstr>Time</vt:lpstr>
      <vt:lpstr>Thanks for your attention!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Space-Efficient Data Structures for Top-k Completion</dc:title>
  <dc:creator>Giuseppe Ottaviano</dc:creator>
  <cp:lastModifiedBy>Paul Hsu</cp:lastModifiedBy>
  <cp:revision>43</cp:revision>
  <dcterms:created xsi:type="dcterms:W3CDTF">2013-05-09T12:10:12Z</dcterms:created>
  <dcterms:modified xsi:type="dcterms:W3CDTF">2013-05-15T11:30:49Z</dcterms:modified>
</cp:coreProperties>
</file>