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sldIdLst>
    <p:sldId id="288" r:id="rId5"/>
    <p:sldId id="287" r:id="rId6"/>
    <p:sldId id="286" r:id="rId7"/>
    <p:sldId id="261" r:id="rId8"/>
    <p:sldId id="262" r:id="rId9"/>
    <p:sldId id="280" r:id="rId10"/>
    <p:sldId id="263" r:id="rId11"/>
    <p:sldId id="264" r:id="rId12"/>
    <p:sldId id="265" r:id="rId13"/>
    <p:sldId id="267" r:id="rId14"/>
    <p:sldId id="289" r:id="rId15"/>
    <p:sldId id="290" r:id="rId16"/>
    <p:sldId id="291" r:id="rId17"/>
    <p:sldId id="292" r:id="rId18"/>
    <p:sldId id="277" r:id="rId19"/>
    <p:sldId id="278" r:id="rId20"/>
    <p:sldId id="294" r:id="rId21"/>
    <p:sldId id="257" r:id="rId22"/>
    <p:sldId id="296" r:id="rId23"/>
    <p:sldId id="297" r:id="rId24"/>
    <p:sldId id="299" r:id="rId25"/>
    <p:sldId id="26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974" autoAdjust="0"/>
    <p:restoredTop sz="94660"/>
  </p:normalViewPr>
  <p:slideViewPr>
    <p:cSldViewPr snapToGrid="0">
      <p:cViewPr varScale="1">
        <p:scale>
          <a:sx n="54" d="100"/>
          <a:sy n="54" d="100"/>
        </p:scale>
        <p:origin x="72" y="288"/>
      </p:cViewPr>
      <p:guideLst/>
    </p:cSldViewPr>
  </p:slideViewPr>
  <p:notesTextViewPr>
    <p:cViewPr>
      <p:scale>
        <a:sx n="1" d="1"/>
        <a:sy n="1" d="1"/>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https://microsoft.sharepoint.com/teams/nexus-internal/Shared%20Documents/Async2gether/2R1Data.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https://microsoft.sharepoint.com/teams/nexus-internal/Shared%20Documents/Async2gether/Survey%20Respons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4191572520826202"/>
          <c:y val="0.13342108355858504"/>
          <c:w val="0.62384514435695537"/>
          <c:h val="0.65582429062038883"/>
        </c:manualLayout>
      </c:layout>
      <c:barChart>
        <c:barDir val="bar"/>
        <c:grouping val="percentStacked"/>
        <c:varyColors val="0"/>
        <c:ser>
          <c:idx val="0"/>
          <c:order val="0"/>
          <c:tx>
            <c:strRef>
              <c:f>PrePostCounts!$BN$1</c:f>
              <c:strCache>
                <c:ptCount val="1"/>
                <c:pt idx="0">
                  <c:v>1st</c:v>
                </c:pt>
              </c:strCache>
            </c:strRef>
          </c:tx>
          <c:spPr>
            <a:solidFill>
              <a:schemeClr val="accent3">
                <a:lumMod val="50000"/>
              </a:schemeClr>
            </a:solidFill>
            <a:ln>
              <a:noFill/>
            </a:ln>
            <a:effectLst/>
          </c:spPr>
          <c:invertIfNegative val="0"/>
          <c:cat>
            <c:strRef>
              <c:f>PrePostCounts!$BM$2:$BM$5</c:f>
              <c:strCache>
                <c:ptCount val="4"/>
                <c:pt idx="0">
                  <c:v>1. Click to reply | No reaction</c:v>
                </c:pt>
                <c:pt idx="1">
                  <c:v>2. Auto reply | No reaction</c:v>
                </c:pt>
                <c:pt idx="2">
                  <c:v>3. Click to reply | Reaction video</c:v>
                </c:pt>
                <c:pt idx="3">
                  <c:v>4. Auto-reply | Reaction video</c:v>
                </c:pt>
              </c:strCache>
            </c:strRef>
          </c:cat>
          <c:val>
            <c:numRef>
              <c:f>PrePostCounts!$BN$2:$BN$5</c:f>
              <c:numCache>
                <c:formatCode>General</c:formatCode>
                <c:ptCount val="4"/>
                <c:pt idx="0">
                  <c:v>2</c:v>
                </c:pt>
                <c:pt idx="1">
                  <c:v>5</c:v>
                </c:pt>
                <c:pt idx="2">
                  <c:v>16</c:v>
                </c:pt>
                <c:pt idx="3">
                  <c:v>9</c:v>
                </c:pt>
              </c:numCache>
            </c:numRef>
          </c:val>
          <c:extLst xmlns:c16r2="http://schemas.microsoft.com/office/drawing/2015/06/chart">
            <c:ext xmlns:c16="http://schemas.microsoft.com/office/drawing/2014/chart" uri="{C3380CC4-5D6E-409C-BE32-E72D297353CC}">
              <c16:uniqueId val="{00000000-0264-4726-A446-810DDA94A8AF}"/>
            </c:ext>
          </c:extLst>
        </c:ser>
        <c:ser>
          <c:idx val="1"/>
          <c:order val="1"/>
          <c:tx>
            <c:strRef>
              <c:f>PrePostCounts!$BO$1</c:f>
              <c:strCache>
                <c:ptCount val="1"/>
                <c:pt idx="0">
                  <c:v>2nd</c:v>
                </c:pt>
              </c:strCache>
            </c:strRef>
          </c:tx>
          <c:spPr>
            <a:solidFill>
              <a:schemeClr val="accent3"/>
            </a:solidFill>
            <a:ln>
              <a:noFill/>
            </a:ln>
            <a:effectLst/>
          </c:spPr>
          <c:invertIfNegative val="0"/>
          <c:cat>
            <c:strRef>
              <c:f>PrePostCounts!$BM$2:$BM$5</c:f>
              <c:strCache>
                <c:ptCount val="4"/>
                <c:pt idx="0">
                  <c:v>1. Click to reply | No reaction</c:v>
                </c:pt>
                <c:pt idx="1">
                  <c:v>2. Auto reply | No reaction</c:v>
                </c:pt>
                <c:pt idx="2">
                  <c:v>3. Click to reply | Reaction video</c:v>
                </c:pt>
                <c:pt idx="3">
                  <c:v>4. Auto-reply | Reaction video</c:v>
                </c:pt>
              </c:strCache>
            </c:strRef>
          </c:cat>
          <c:val>
            <c:numRef>
              <c:f>PrePostCounts!$BO$2:$BO$5</c:f>
              <c:numCache>
                <c:formatCode>General</c:formatCode>
                <c:ptCount val="4"/>
                <c:pt idx="0">
                  <c:v>6</c:v>
                </c:pt>
                <c:pt idx="1">
                  <c:v>4</c:v>
                </c:pt>
                <c:pt idx="2">
                  <c:v>7</c:v>
                </c:pt>
                <c:pt idx="3">
                  <c:v>15</c:v>
                </c:pt>
              </c:numCache>
            </c:numRef>
          </c:val>
          <c:extLst xmlns:c16r2="http://schemas.microsoft.com/office/drawing/2015/06/chart">
            <c:ext xmlns:c16="http://schemas.microsoft.com/office/drawing/2014/chart" uri="{C3380CC4-5D6E-409C-BE32-E72D297353CC}">
              <c16:uniqueId val="{00000001-0264-4726-A446-810DDA94A8AF}"/>
            </c:ext>
          </c:extLst>
        </c:ser>
        <c:ser>
          <c:idx val="2"/>
          <c:order val="2"/>
          <c:tx>
            <c:strRef>
              <c:f>PrePostCounts!$BP$1</c:f>
              <c:strCache>
                <c:ptCount val="1"/>
                <c:pt idx="0">
                  <c:v>3rd</c:v>
                </c:pt>
              </c:strCache>
            </c:strRef>
          </c:tx>
          <c:spPr>
            <a:solidFill>
              <a:schemeClr val="accent2"/>
            </a:solidFill>
            <a:ln>
              <a:noFill/>
            </a:ln>
            <a:effectLst/>
          </c:spPr>
          <c:invertIfNegative val="0"/>
          <c:cat>
            <c:strRef>
              <c:f>PrePostCounts!$BM$2:$BM$5</c:f>
              <c:strCache>
                <c:ptCount val="4"/>
                <c:pt idx="0">
                  <c:v>1. Click to reply | No reaction</c:v>
                </c:pt>
                <c:pt idx="1">
                  <c:v>2. Auto reply | No reaction</c:v>
                </c:pt>
                <c:pt idx="2">
                  <c:v>3. Click to reply | Reaction video</c:v>
                </c:pt>
                <c:pt idx="3">
                  <c:v>4. Auto-reply | Reaction video</c:v>
                </c:pt>
              </c:strCache>
            </c:strRef>
          </c:cat>
          <c:val>
            <c:numRef>
              <c:f>PrePostCounts!$BP$2:$BP$5</c:f>
              <c:numCache>
                <c:formatCode>General</c:formatCode>
                <c:ptCount val="4"/>
                <c:pt idx="0">
                  <c:v>10</c:v>
                </c:pt>
                <c:pt idx="1">
                  <c:v>16</c:v>
                </c:pt>
                <c:pt idx="2">
                  <c:v>5</c:v>
                </c:pt>
                <c:pt idx="3">
                  <c:v>1</c:v>
                </c:pt>
              </c:numCache>
            </c:numRef>
          </c:val>
          <c:extLst xmlns:c16r2="http://schemas.microsoft.com/office/drawing/2015/06/chart">
            <c:ext xmlns:c16="http://schemas.microsoft.com/office/drawing/2014/chart" uri="{C3380CC4-5D6E-409C-BE32-E72D297353CC}">
              <c16:uniqueId val="{00000002-0264-4726-A446-810DDA94A8AF}"/>
            </c:ext>
          </c:extLst>
        </c:ser>
        <c:ser>
          <c:idx val="3"/>
          <c:order val="3"/>
          <c:tx>
            <c:strRef>
              <c:f>PrePostCounts!$BQ$1</c:f>
              <c:strCache>
                <c:ptCount val="1"/>
                <c:pt idx="0">
                  <c:v>4th</c:v>
                </c:pt>
              </c:strCache>
            </c:strRef>
          </c:tx>
          <c:spPr>
            <a:solidFill>
              <a:schemeClr val="accent2">
                <a:lumMod val="50000"/>
              </a:schemeClr>
            </a:solidFill>
            <a:ln>
              <a:noFill/>
            </a:ln>
            <a:effectLst/>
          </c:spPr>
          <c:invertIfNegative val="0"/>
          <c:cat>
            <c:strRef>
              <c:f>PrePostCounts!$BM$2:$BM$5</c:f>
              <c:strCache>
                <c:ptCount val="4"/>
                <c:pt idx="0">
                  <c:v>1. Click to reply | No reaction</c:v>
                </c:pt>
                <c:pt idx="1">
                  <c:v>2. Auto reply | No reaction</c:v>
                </c:pt>
                <c:pt idx="2">
                  <c:v>3. Click to reply | Reaction video</c:v>
                </c:pt>
                <c:pt idx="3">
                  <c:v>4. Auto-reply | Reaction video</c:v>
                </c:pt>
              </c:strCache>
            </c:strRef>
          </c:cat>
          <c:val>
            <c:numRef>
              <c:f>PrePostCounts!$BQ$2:$BQ$5</c:f>
              <c:numCache>
                <c:formatCode>General</c:formatCode>
                <c:ptCount val="4"/>
                <c:pt idx="0">
                  <c:v>14</c:v>
                </c:pt>
                <c:pt idx="1">
                  <c:v>7</c:v>
                </c:pt>
                <c:pt idx="2">
                  <c:v>4</c:v>
                </c:pt>
                <c:pt idx="3">
                  <c:v>7</c:v>
                </c:pt>
              </c:numCache>
            </c:numRef>
          </c:val>
          <c:extLst xmlns:c16r2="http://schemas.microsoft.com/office/drawing/2015/06/chart">
            <c:ext xmlns:c16="http://schemas.microsoft.com/office/drawing/2014/chart" uri="{C3380CC4-5D6E-409C-BE32-E72D297353CC}">
              <c16:uniqueId val="{00000003-0264-4726-A446-810DDA94A8AF}"/>
            </c:ext>
          </c:extLst>
        </c:ser>
        <c:dLbls>
          <c:showLegendKey val="0"/>
          <c:showVal val="0"/>
          <c:showCatName val="0"/>
          <c:showSerName val="0"/>
          <c:showPercent val="0"/>
          <c:showBubbleSize val="0"/>
        </c:dLbls>
        <c:gapWidth val="50"/>
        <c:overlap val="100"/>
        <c:axId val="228723096"/>
        <c:axId val="228719960"/>
      </c:barChart>
      <c:catAx>
        <c:axId val="22872309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Times New Roman" panose="02020603050405020304" pitchFamily="18" charset="0"/>
              </a:defRPr>
            </a:pPr>
            <a:endParaRPr lang="en-US"/>
          </a:p>
        </c:txPr>
        <c:crossAx val="228719960"/>
        <c:crosses val="autoZero"/>
        <c:auto val="1"/>
        <c:lblAlgn val="ctr"/>
        <c:lblOffset val="100"/>
        <c:noMultiLvlLbl val="0"/>
      </c:catAx>
      <c:valAx>
        <c:axId val="228719960"/>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Times New Roman" panose="02020603050405020304" pitchFamily="18" charset="0"/>
              </a:defRPr>
            </a:pPr>
            <a:endParaRPr lang="en-US"/>
          </a:p>
        </c:txPr>
        <c:crossAx val="228723096"/>
        <c:crosses val="autoZero"/>
        <c:crossBetween val="between"/>
        <c:majorUnit val="0.25"/>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Times New Roman" panose="02020603050405020304" pitchFamily="18"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sz="2000">
          <a:solidFill>
            <a:schemeClr val="tx1"/>
          </a:solidFill>
          <a:latin typeface="+mn-lt"/>
          <a:cs typeface="Times New Roman" panose="02020603050405020304" pitchFamily="18" charset="0"/>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percentStacked"/>
        <c:varyColors val="0"/>
        <c:ser>
          <c:idx val="0"/>
          <c:order val="0"/>
          <c:tx>
            <c:strRef>
              <c:f>Charts!$B$1</c:f>
              <c:strCache>
                <c:ptCount val="1"/>
                <c:pt idx="0">
                  <c:v>Strongly Agree</c:v>
                </c:pt>
              </c:strCache>
            </c:strRef>
          </c:tx>
          <c:spPr>
            <a:solidFill>
              <a:schemeClr val="accent3">
                <a:lumMod val="50000"/>
              </a:schemeClr>
            </a:solidFill>
            <a:ln>
              <a:noFill/>
            </a:ln>
            <a:effectLst/>
          </c:spPr>
          <c:invertIfNegative val="0"/>
          <c:cat>
            <c:strRef>
              <c:f>Charts!$A$2:$A$4</c:f>
              <c:strCache>
                <c:ptCount val="3"/>
                <c:pt idx="0">
                  <c:v>I had a clear sense of my friends' emotions during the conversations</c:v>
                </c:pt>
                <c:pt idx="1">
                  <c:v>I had a good sense of how honest and genuine my friends' responses were to my videos</c:v>
                </c:pt>
                <c:pt idx="2">
                  <c:v>I worried that the videos might show some of my reactions that I didn't want to reveal to my friends</c:v>
                </c:pt>
              </c:strCache>
            </c:strRef>
          </c:cat>
          <c:val>
            <c:numRef>
              <c:f>Charts!$B$2:$B$4</c:f>
              <c:numCache>
                <c:formatCode>General</c:formatCode>
                <c:ptCount val="3"/>
                <c:pt idx="0">
                  <c:v>11</c:v>
                </c:pt>
                <c:pt idx="1">
                  <c:v>11</c:v>
                </c:pt>
                <c:pt idx="2">
                  <c:v>0</c:v>
                </c:pt>
              </c:numCache>
            </c:numRef>
          </c:val>
          <c:extLst xmlns:c16r2="http://schemas.microsoft.com/office/drawing/2015/06/chart">
            <c:ext xmlns:c16="http://schemas.microsoft.com/office/drawing/2014/chart" uri="{C3380CC4-5D6E-409C-BE32-E72D297353CC}">
              <c16:uniqueId val="{00000000-F17A-48D4-B989-A4B9A4096B23}"/>
            </c:ext>
          </c:extLst>
        </c:ser>
        <c:ser>
          <c:idx val="1"/>
          <c:order val="1"/>
          <c:tx>
            <c:strRef>
              <c:f>Charts!$C$1</c:f>
              <c:strCache>
                <c:ptCount val="1"/>
                <c:pt idx="0">
                  <c:v>Agree</c:v>
                </c:pt>
              </c:strCache>
            </c:strRef>
          </c:tx>
          <c:spPr>
            <a:solidFill>
              <a:schemeClr val="accent3"/>
            </a:solidFill>
            <a:ln>
              <a:noFill/>
            </a:ln>
            <a:effectLst/>
          </c:spPr>
          <c:invertIfNegative val="0"/>
          <c:cat>
            <c:strRef>
              <c:f>Charts!$A$2:$A$4</c:f>
              <c:strCache>
                <c:ptCount val="3"/>
                <c:pt idx="0">
                  <c:v>I had a clear sense of my friends' emotions during the conversations</c:v>
                </c:pt>
                <c:pt idx="1">
                  <c:v>I had a good sense of how honest and genuine my friends' responses were to my videos</c:v>
                </c:pt>
                <c:pt idx="2">
                  <c:v>I worried that the videos might show some of my reactions that I didn't want to reveal to my friends</c:v>
                </c:pt>
              </c:strCache>
            </c:strRef>
          </c:cat>
          <c:val>
            <c:numRef>
              <c:f>Charts!$C$2:$C$4</c:f>
              <c:numCache>
                <c:formatCode>General</c:formatCode>
                <c:ptCount val="3"/>
                <c:pt idx="0">
                  <c:v>11</c:v>
                </c:pt>
                <c:pt idx="1">
                  <c:v>10</c:v>
                </c:pt>
                <c:pt idx="2">
                  <c:v>4</c:v>
                </c:pt>
              </c:numCache>
            </c:numRef>
          </c:val>
          <c:extLst xmlns:c16r2="http://schemas.microsoft.com/office/drawing/2015/06/chart">
            <c:ext xmlns:c16="http://schemas.microsoft.com/office/drawing/2014/chart" uri="{C3380CC4-5D6E-409C-BE32-E72D297353CC}">
              <c16:uniqueId val="{00000001-F17A-48D4-B989-A4B9A4096B23}"/>
            </c:ext>
          </c:extLst>
        </c:ser>
        <c:ser>
          <c:idx val="2"/>
          <c:order val="2"/>
          <c:tx>
            <c:strRef>
              <c:f>Charts!$D$1</c:f>
              <c:strCache>
                <c:ptCount val="1"/>
                <c:pt idx="0">
                  <c:v>Neutral</c:v>
                </c:pt>
              </c:strCache>
            </c:strRef>
          </c:tx>
          <c:spPr>
            <a:solidFill>
              <a:schemeClr val="bg1">
                <a:lumMod val="85000"/>
              </a:schemeClr>
            </a:solidFill>
            <a:ln>
              <a:noFill/>
            </a:ln>
            <a:effectLst/>
          </c:spPr>
          <c:invertIfNegative val="0"/>
          <c:cat>
            <c:strRef>
              <c:f>Charts!$A$2:$A$4</c:f>
              <c:strCache>
                <c:ptCount val="3"/>
                <c:pt idx="0">
                  <c:v>I had a clear sense of my friends' emotions during the conversations</c:v>
                </c:pt>
                <c:pt idx="1">
                  <c:v>I had a good sense of how honest and genuine my friends' responses were to my videos</c:v>
                </c:pt>
                <c:pt idx="2">
                  <c:v>I worried that the videos might show some of my reactions that I didn't want to reveal to my friends</c:v>
                </c:pt>
              </c:strCache>
            </c:strRef>
          </c:cat>
          <c:val>
            <c:numRef>
              <c:f>Charts!$D$2:$D$4</c:f>
              <c:numCache>
                <c:formatCode>General</c:formatCode>
                <c:ptCount val="3"/>
                <c:pt idx="0">
                  <c:v>1</c:v>
                </c:pt>
                <c:pt idx="1">
                  <c:v>2</c:v>
                </c:pt>
                <c:pt idx="2">
                  <c:v>4</c:v>
                </c:pt>
              </c:numCache>
            </c:numRef>
          </c:val>
          <c:extLst xmlns:c16r2="http://schemas.microsoft.com/office/drawing/2015/06/chart">
            <c:ext xmlns:c16="http://schemas.microsoft.com/office/drawing/2014/chart" uri="{C3380CC4-5D6E-409C-BE32-E72D297353CC}">
              <c16:uniqueId val="{00000002-F17A-48D4-B989-A4B9A4096B23}"/>
            </c:ext>
          </c:extLst>
        </c:ser>
        <c:ser>
          <c:idx val="3"/>
          <c:order val="3"/>
          <c:tx>
            <c:strRef>
              <c:f>Charts!$E$1</c:f>
              <c:strCache>
                <c:ptCount val="1"/>
                <c:pt idx="0">
                  <c:v>Disagree</c:v>
                </c:pt>
              </c:strCache>
            </c:strRef>
          </c:tx>
          <c:spPr>
            <a:solidFill>
              <a:schemeClr val="accent2"/>
            </a:solidFill>
            <a:ln>
              <a:noFill/>
            </a:ln>
            <a:effectLst/>
          </c:spPr>
          <c:invertIfNegative val="0"/>
          <c:cat>
            <c:strRef>
              <c:f>Charts!$A$2:$A$4</c:f>
              <c:strCache>
                <c:ptCount val="3"/>
                <c:pt idx="0">
                  <c:v>I had a clear sense of my friends' emotions during the conversations</c:v>
                </c:pt>
                <c:pt idx="1">
                  <c:v>I had a good sense of how honest and genuine my friends' responses were to my videos</c:v>
                </c:pt>
                <c:pt idx="2">
                  <c:v>I worried that the videos might show some of my reactions that I didn't want to reveal to my friends</c:v>
                </c:pt>
              </c:strCache>
            </c:strRef>
          </c:cat>
          <c:val>
            <c:numRef>
              <c:f>Charts!$E$2:$E$4</c:f>
              <c:numCache>
                <c:formatCode>General</c:formatCode>
                <c:ptCount val="3"/>
                <c:pt idx="0">
                  <c:v>0</c:v>
                </c:pt>
                <c:pt idx="1">
                  <c:v>0</c:v>
                </c:pt>
                <c:pt idx="2">
                  <c:v>7</c:v>
                </c:pt>
              </c:numCache>
            </c:numRef>
          </c:val>
          <c:extLst xmlns:c16r2="http://schemas.microsoft.com/office/drawing/2015/06/chart">
            <c:ext xmlns:c16="http://schemas.microsoft.com/office/drawing/2014/chart" uri="{C3380CC4-5D6E-409C-BE32-E72D297353CC}">
              <c16:uniqueId val="{00000003-F17A-48D4-B989-A4B9A4096B23}"/>
            </c:ext>
          </c:extLst>
        </c:ser>
        <c:ser>
          <c:idx val="4"/>
          <c:order val="4"/>
          <c:tx>
            <c:strRef>
              <c:f>Charts!$F$1</c:f>
              <c:strCache>
                <c:ptCount val="1"/>
                <c:pt idx="0">
                  <c:v>Strongly Disagree</c:v>
                </c:pt>
              </c:strCache>
            </c:strRef>
          </c:tx>
          <c:spPr>
            <a:solidFill>
              <a:schemeClr val="accent2">
                <a:lumMod val="50000"/>
              </a:schemeClr>
            </a:solidFill>
            <a:ln>
              <a:noFill/>
            </a:ln>
            <a:effectLst/>
          </c:spPr>
          <c:invertIfNegative val="0"/>
          <c:cat>
            <c:strRef>
              <c:f>Charts!$A$2:$A$4</c:f>
              <c:strCache>
                <c:ptCount val="3"/>
                <c:pt idx="0">
                  <c:v>I had a clear sense of my friends' emotions during the conversations</c:v>
                </c:pt>
                <c:pt idx="1">
                  <c:v>I had a good sense of how honest and genuine my friends' responses were to my videos</c:v>
                </c:pt>
                <c:pt idx="2">
                  <c:v>I worried that the videos might show some of my reactions that I didn't want to reveal to my friends</c:v>
                </c:pt>
              </c:strCache>
            </c:strRef>
          </c:cat>
          <c:val>
            <c:numRef>
              <c:f>Charts!$F$2:$F$4</c:f>
              <c:numCache>
                <c:formatCode>General</c:formatCode>
                <c:ptCount val="3"/>
                <c:pt idx="0">
                  <c:v>0</c:v>
                </c:pt>
                <c:pt idx="1">
                  <c:v>0</c:v>
                </c:pt>
                <c:pt idx="2">
                  <c:v>8</c:v>
                </c:pt>
              </c:numCache>
            </c:numRef>
          </c:val>
          <c:extLst xmlns:c16r2="http://schemas.microsoft.com/office/drawing/2015/06/chart">
            <c:ext xmlns:c16="http://schemas.microsoft.com/office/drawing/2014/chart" uri="{C3380CC4-5D6E-409C-BE32-E72D297353CC}">
              <c16:uniqueId val="{00000004-F17A-48D4-B989-A4B9A4096B23}"/>
            </c:ext>
          </c:extLst>
        </c:ser>
        <c:dLbls>
          <c:showLegendKey val="0"/>
          <c:showVal val="0"/>
          <c:showCatName val="0"/>
          <c:showSerName val="0"/>
          <c:showPercent val="0"/>
          <c:showBubbleSize val="0"/>
        </c:dLbls>
        <c:gapWidth val="50"/>
        <c:overlap val="100"/>
        <c:axId val="228718392"/>
        <c:axId val="228723880"/>
      </c:barChart>
      <c:catAx>
        <c:axId val="22871839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200" b="0" i="0" u="none" strike="noStrike" kern="1200" baseline="0">
                <a:solidFill>
                  <a:schemeClr val="tx1"/>
                </a:solidFill>
                <a:latin typeface="+mn-lt"/>
                <a:ea typeface="+mn-ea"/>
                <a:cs typeface="+mn-cs"/>
              </a:defRPr>
            </a:pPr>
            <a:endParaRPr lang="en-US"/>
          </a:p>
        </c:txPr>
        <c:crossAx val="228723880"/>
        <c:crosses val="autoZero"/>
        <c:auto val="1"/>
        <c:lblAlgn val="ctr"/>
        <c:lblOffset val="100"/>
        <c:noMultiLvlLbl val="0"/>
      </c:catAx>
      <c:valAx>
        <c:axId val="228723880"/>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28718392"/>
        <c:crosses val="autoZero"/>
        <c:crossBetween val="between"/>
        <c:majorUnit val="0.25"/>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solidFill>
            <a:schemeClr val="tx1"/>
          </a:solidFill>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9DAF5C-982C-4FBB-9936-105314D2F65F}" type="datetimeFigureOut">
              <a:rPr lang="en-US" smtClean="0"/>
              <a:t>9/28/2015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6AB4E4-2EAF-4173-B1A1-0C773F30A2CA}" type="slidenum">
              <a:rPr lang="en-US" smtClean="0"/>
              <a:t>‹#›</a:t>
            </a:fld>
            <a:endParaRPr lang="en-US"/>
          </a:p>
        </p:txBody>
      </p:sp>
    </p:spTree>
    <p:extLst>
      <p:ext uri="{BB962C8B-B14F-4D97-AF65-F5344CB8AC3E}">
        <p14:creationId xmlns:p14="http://schemas.microsoft.com/office/powerpoint/2010/main" val="2780001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E5834B3-BF1E-4CE9-9C0F-5281CE1CFE60}" type="datetimeFigureOut">
              <a:rPr lang="en-US" smtClean="0"/>
              <a:t>9/28/2015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0FA55E-4968-4DDA-834B-17411B51BAD1}" type="slidenum">
              <a:rPr lang="en-US" smtClean="0"/>
              <a:t>‹#›</a:t>
            </a:fld>
            <a:endParaRPr lang="en-US"/>
          </a:p>
        </p:txBody>
      </p:sp>
    </p:spTree>
    <p:extLst>
      <p:ext uri="{BB962C8B-B14F-4D97-AF65-F5344CB8AC3E}">
        <p14:creationId xmlns:p14="http://schemas.microsoft.com/office/powerpoint/2010/main" val="2714019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5834B3-BF1E-4CE9-9C0F-5281CE1CFE60}" type="datetimeFigureOut">
              <a:rPr lang="en-US" smtClean="0"/>
              <a:t>9/28/2015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0FA55E-4968-4DDA-834B-17411B51BAD1}" type="slidenum">
              <a:rPr lang="en-US" smtClean="0"/>
              <a:t>‹#›</a:t>
            </a:fld>
            <a:endParaRPr lang="en-US"/>
          </a:p>
        </p:txBody>
      </p:sp>
    </p:spTree>
    <p:extLst>
      <p:ext uri="{BB962C8B-B14F-4D97-AF65-F5344CB8AC3E}">
        <p14:creationId xmlns:p14="http://schemas.microsoft.com/office/powerpoint/2010/main" val="2917797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5834B3-BF1E-4CE9-9C0F-5281CE1CFE60}" type="datetimeFigureOut">
              <a:rPr lang="en-US" smtClean="0"/>
              <a:t>9/28/2015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0FA55E-4968-4DDA-834B-17411B51BAD1}" type="slidenum">
              <a:rPr lang="en-US" smtClean="0"/>
              <a:t>‹#›</a:t>
            </a:fld>
            <a:endParaRPr lang="en-US"/>
          </a:p>
        </p:txBody>
      </p:sp>
    </p:spTree>
    <p:extLst>
      <p:ext uri="{BB962C8B-B14F-4D97-AF65-F5344CB8AC3E}">
        <p14:creationId xmlns:p14="http://schemas.microsoft.com/office/powerpoint/2010/main" val="2171252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5834B3-BF1E-4CE9-9C0F-5281CE1CFE60}" type="datetimeFigureOut">
              <a:rPr lang="en-US" smtClean="0"/>
              <a:t>9/28/2015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0FA55E-4968-4DDA-834B-17411B51BAD1}" type="slidenum">
              <a:rPr lang="en-US" smtClean="0"/>
              <a:t>‹#›</a:t>
            </a:fld>
            <a:endParaRPr lang="en-US"/>
          </a:p>
        </p:txBody>
      </p:sp>
    </p:spTree>
    <p:extLst>
      <p:ext uri="{BB962C8B-B14F-4D97-AF65-F5344CB8AC3E}">
        <p14:creationId xmlns:p14="http://schemas.microsoft.com/office/powerpoint/2010/main" val="2626060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E5834B3-BF1E-4CE9-9C0F-5281CE1CFE60}" type="datetimeFigureOut">
              <a:rPr lang="en-US" smtClean="0"/>
              <a:t>9/28/2015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0FA55E-4968-4DDA-834B-17411B51BAD1}" type="slidenum">
              <a:rPr lang="en-US" smtClean="0"/>
              <a:t>‹#›</a:t>
            </a:fld>
            <a:endParaRPr lang="en-US"/>
          </a:p>
        </p:txBody>
      </p:sp>
    </p:spTree>
    <p:extLst>
      <p:ext uri="{BB962C8B-B14F-4D97-AF65-F5344CB8AC3E}">
        <p14:creationId xmlns:p14="http://schemas.microsoft.com/office/powerpoint/2010/main" val="4006884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E5834B3-BF1E-4CE9-9C0F-5281CE1CFE60}" type="datetimeFigureOut">
              <a:rPr lang="en-US" smtClean="0"/>
              <a:t>9/28/2015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0FA55E-4968-4DDA-834B-17411B51BAD1}" type="slidenum">
              <a:rPr lang="en-US" smtClean="0"/>
              <a:t>‹#›</a:t>
            </a:fld>
            <a:endParaRPr lang="en-US"/>
          </a:p>
        </p:txBody>
      </p:sp>
    </p:spTree>
    <p:extLst>
      <p:ext uri="{BB962C8B-B14F-4D97-AF65-F5344CB8AC3E}">
        <p14:creationId xmlns:p14="http://schemas.microsoft.com/office/powerpoint/2010/main" val="2697848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E5834B3-BF1E-4CE9-9C0F-5281CE1CFE60}" type="datetimeFigureOut">
              <a:rPr lang="en-US" smtClean="0"/>
              <a:t>9/28/2015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0FA55E-4968-4DDA-834B-17411B51BAD1}" type="slidenum">
              <a:rPr lang="en-US" smtClean="0"/>
              <a:t>‹#›</a:t>
            </a:fld>
            <a:endParaRPr lang="en-US"/>
          </a:p>
        </p:txBody>
      </p:sp>
    </p:spTree>
    <p:extLst>
      <p:ext uri="{BB962C8B-B14F-4D97-AF65-F5344CB8AC3E}">
        <p14:creationId xmlns:p14="http://schemas.microsoft.com/office/powerpoint/2010/main" val="2258673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E5834B3-BF1E-4CE9-9C0F-5281CE1CFE60}" type="datetimeFigureOut">
              <a:rPr lang="en-US" smtClean="0"/>
              <a:t>9/28/2015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0FA55E-4968-4DDA-834B-17411B51BAD1}" type="slidenum">
              <a:rPr lang="en-US" smtClean="0"/>
              <a:t>‹#›</a:t>
            </a:fld>
            <a:endParaRPr lang="en-US"/>
          </a:p>
        </p:txBody>
      </p:sp>
    </p:spTree>
    <p:extLst>
      <p:ext uri="{BB962C8B-B14F-4D97-AF65-F5344CB8AC3E}">
        <p14:creationId xmlns:p14="http://schemas.microsoft.com/office/powerpoint/2010/main" val="3510687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5834B3-BF1E-4CE9-9C0F-5281CE1CFE60}" type="datetimeFigureOut">
              <a:rPr lang="en-US" smtClean="0"/>
              <a:t>9/28/2015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0FA55E-4968-4DDA-834B-17411B51BAD1}" type="slidenum">
              <a:rPr lang="en-US" smtClean="0"/>
              <a:t>‹#›</a:t>
            </a:fld>
            <a:endParaRPr lang="en-US"/>
          </a:p>
        </p:txBody>
      </p:sp>
    </p:spTree>
    <p:extLst>
      <p:ext uri="{BB962C8B-B14F-4D97-AF65-F5344CB8AC3E}">
        <p14:creationId xmlns:p14="http://schemas.microsoft.com/office/powerpoint/2010/main" val="4138428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5834B3-BF1E-4CE9-9C0F-5281CE1CFE60}" type="datetimeFigureOut">
              <a:rPr lang="en-US" smtClean="0"/>
              <a:t>9/28/2015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0FA55E-4968-4DDA-834B-17411B51BAD1}" type="slidenum">
              <a:rPr lang="en-US" smtClean="0"/>
              <a:t>‹#›</a:t>
            </a:fld>
            <a:endParaRPr lang="en-US"/>
          </a:p>
        </p:txBody>
      </p:sp>
    </p:spTree>
    <p:extLst>
      <p:ext uri="{BB962C8B-B14F-4D97-AF65-F5344CB8AC3E}">
        <p14:creationId xmlns:p14="http://schemas.microsoft.com/office/powerpoint/2010/main" val="3863051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5834B3-BF1E-4CE9-9C0F-5281CE1CFE60}" type="datetimeFigureOut">
              <a:rPr lang="en-US" smtClean="0"/>
              <a:t>9/28/2015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0FA55E-4968-4DDA-834B-17411B51BAD1}" type="slidenum">
              <a:rPr lang="en-US" smtClean="0"/>
              <a:t>‹#›</a:t>
            </a:fld>
            <a:endParaRPr lang="en-US"/>
          </a:p>
        </p:txBody>
      </p:sp>
    </p:spTree>
    <p:extLst>
      <p:ext uri="{BB962C8B-B14F-4D97-AF65-F5344CB8AC3E}">
        <p14:creationId xmlns:p14="http://schemas.microsoft.com/office/powerpoint/2010/main" val="557436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5834B3-BF1E-4CE9-9C0F-5281CE1CFE60}" type="datetimeFigureOut">
              <a:rPr lang="en-US" smtClean="0"/>
              <a:t>9/28/2015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0FA55E-4968-4DDA-834B-17411B51BAD1}" type="slidenum">
              <a:rPr lang="en-US" smtClean="0"/>
              <a:t>‹#›</a:t>
            </a:fld>
            <a:endParaRPr lang="en-US"/>
          </a:p>
        </p:txBody>
      </p:sp>
    </p:spTree>
    <p:extLst>
      <p:ext uri="{BB962C8B-B14F-4D97-AF65-F5344CB8AC3E}">
        <p14:creationId xmlns:p14="http://schemas.microsoft.com/office/powerpoint/2010/main" val="20552696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4.mp4"/><Relationship Id="rId7" Type="http://schemas.openxmlformats.org/officeDocument/2006/relationships/image" Target="../media/image19.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9.png"/><Relationship Id="rId5" Type="http://schemas.openxmlformats.org/officeDocument/2006/relationships/slideLayout" Target="../slideLayouts/slideLayout2.xml"/><Relationship Id="rId4" Type="http://schemas.openxmlformats.org/officeDocument/2006/relationships/video" Target="../media/media4.mp4"/></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2.mp4"/><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slideLayout" Target="../slideLayouts/slideLayout2.xml"/><Relationship Id="rId4" Type="http://schemas.openxmlformats.org/officeDocument/2006/relationships/video" Target="../media/media2.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4005263"/>
            <a:ext cx="12192000" cy="2852737"/>
          </a:xfrm>
        </p:spPr>
        <p:txBody>
          <a:bodyPr anchor="b">
            <a:normAutofit fontScale="90000"/>
          </a:bodyPr>
          <a:lstStyle/>
          <a:p>
            <a:pPr algn="ctr"/>
            <a:r>
              <a:rPr lang="en-US" sz="6000" dirty="0" smtClean="0">
                <a:latin typeface="+mn-lt"/>
              </a:rPr>
              <a:t>SeeSaw: I See You Saw My Video Message</a:t>
            </a:r>
            <a:r>
              <a:rPr lang="en-US" sz="6000" dirty="0" smtClean="0"/>
              <a:t/>
            </a:r>
            <a:br>
              <a:rPr lang="en-US" sz="6000" dirty="0" smtClean="0"/>
            </a:br>
            <a:r>
              <a:rPr lang="en-US" dirty="0" smtClean="0"/>
              <a:t>Gina Venolia, </a:t>
            </a:r>
            <a:r>
              <a:rPr lang="en-US" dirty="0"/>
              <a:t>John </a:t>
            </a:r>
            <a:r>
              <a:rPr lang="en-US" dirty="0" smtClean="0"/>
              <a:t>Tang </a:t>
            </a:r>
            <a:r>
              <a:rPr lang="en-US" dirty="0"/>
              <a:t>&amp; </a:t>
            </a:r>
            <a:r>
              <a:rPr lang="en-US" dirty="0" smtClean="0"/>
              <a:t>Kori Inkpen</a:t>
            </a:r>
            <a:r>
              <a:rPr lang="en-US" dirty="0"/>
              <a:t/>
            </a:r>
            <a:br>
              <a:rPr lang="en-US" dirty="0"/>
            </a:br>
            <a:r>
              <a:rPr lang="en-US" dirty="0" smtClean="0"/>
              <a:t>Microsoft Research</a:t>
            </a:r>
            <a:endParaRPr lang="en-US" dirty="0"/>
          </a:p>
        </p:txBody>
      </p:sp>
      <p:grpSp>
        <p:nvGrpSpPr>
          <p:cNvPr id="6" name="Group 5"/>
          <p:cNvGrpSpPr/>
          <p:nvPr/>
        </p:nvGrpSpPr>
        <p:grpSpPr>
          <a:xfrm>
            <a:off x="1593452" y="257175"/>
            <a:ext cx="9005096" cy="4552950"/>
            <a:chOff x="238537" y="934970"/>
            <a:chExt cx="11714922" cy="5923030"/>
          </a:xfrm>
        </p:grpSpPr>
        <p:pic>
          <p:nvPicPr>
            <p:cNvPr id="7" name="Picture 6"/>
            <p:cNvPicPr/>
            <p:nvPr/>
          </p:nvPicPr>
          <p:blipFill>
            <a:blip r:embed="rId2" cstate="print">
              <a:extLst>
                <a:ext uri="{28A0092B-C50C-407E-A947-70E740481C1C}">
                  <a14:useLocalDpi xmlns:a14="http://schemas.microsoft.com/office/drawing/2010/main" val="0"/>
                </a:ext>
              </a:extLst>
            </a:blip>
            <a:stretch>
              <a:fillRect/>
            </a:stretch>
          </p:blipFill>
          <p:spPr>
            <a:xfrm>
              <a:off x="238537" y="934970"/>
              <a:ext cx="11714922" cy="5923030"/>
            </a:xfrm>
            <a:prstGeom prst="rect">
              <a:avLst/>
            </a:prstGeom>
            <a:blipFill dpi="0" rotWithShape="1">
              <a:blip r:embed="rId3">
                <a:alphaModFix amt="90000"/>
              </a:blip>
              <a:srcRect/>
              <a:tile tx="0" ty="0" sx="100000" sy="100000" flip="none" algn="tl"/>
            </a:blipFill>
          </p:spPr>
        </p:pic>
        <p:sp>
          <p:nvSpPr>
            <p:cNvPr id="8" name="Rectangle 7"/>
            <p:cNvSpPr/>
            <p:nvPr/>
          </p:nvSpPr>
          <p:spPr>
            <a:xfrm>
              <a:off x="2014334" y="5241995"/>
              <a:ext cx="1168303" cy="3004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Rectangle 8"/>
            <p:cNvSpPr/>
            <p:nvPr/>
          </p:nvSpPr>
          <p:spPr>
            <a:xfrm>
              <a:off x="6172947" y="5241996"/>
              <a:ext cx="1168303" cy="3004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Tree>
    <p:extLst>
      <p:ext uri="{BB962C8B-B14F-4D97-AF65-F5344CB8AC3E}">
        <p14:creationId xmlns:p14="http://schemas.microsoft.com/office/powerpoint/2010/main" val="4055019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30000"/>
                    </a14:imgEffect>
                  </a14:imgLayer>
                </a14:imgProps>
              </a:ext>
            </a:extLst>
          </a:blip>
          <a:stretch>
            <a:fillRect/>
          </a:stretch>
        </p:blipFill>
        <p:spPr>
          <a:xfrm>
            <a:off x="679365" y="1343017"/>
            <a:ext cx="10833271" cy="6858000"/>
          </a:xfrm>
          <a:prstGeom prst="rect">
            <a:avLst/>
          </a:prstGeom>
        </p:spPr>
      </p:pic>
      <p:sp>
        <p:nvSpPr>
          <p:cNvPr id="6" name="Rectangular Callout 5"/>
          <p:cNvSpPr/>
          <p:nvPr/>
        </p:nvSpPr>
        <p:spPr>
          <a:xfrm>
            <a:off x="3914775" y="55068"/>
            <a:ext cx="6172199" cy="1815882"/>
          </a:xfrm>
          <a:prstGeom prst="wedgeRectCallout">
            <a:avLst>
              <a:gd name="adj1" fmla="val -46265"/>
              <a:gd name="adj2" fmla="val 136636"/>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800" dirty="0">
                <a:solidFill>
                  <a:schemeClr val="lt1"/>
                </a:solidFill>
              </a:rPr>
              <a:t>Yeah I liked seeing the reactions, …I can </a:t>
            </a:r>
            <a:r>
              <a:rPr lang="en-US" sz="2800" b="1" dirty="0">
                <a:solidFill>
                  <a:schemeClr val="lt1"/>
                </a:solidFill>
              </a:rPr>
              <a:t>see what she was thinking </a:t>
            </a:r>
            <a:r>
              <a:rPr lang="en-US" sz="2800" dirty="0">
                <a:solidFill>
                  <a:schemeClr val="lt1"/>
                </a:solidFill>
              </a:rPr>
              <a:t>when I was saying, I </a:t>
            </a:r>
            <a:r>
              <a:rPr lang="en-US" sz="2800" b="1" dirty="0">
                <a:solidFill>
                  <a:schemeClr val="lt1"/>
                </a:solidFill>
              </a:rPr>
              <a:t>heard her talk back </a:t>
            </a:r>
            <a:r>
              <a:rPr lang="en-US" sz="2800" dirty="0">
                <a:solidFill>
                  <a:schemeClr val="lt1"/>
                </a:solidFill>
              </a:rPr>
              <a:t>to some things </a:t>
            </a:r>
            <a:r>
              <a:rPr lang="en-US" sz="2800" b="1" dirty="0">
                <a:solidFill>
                  <a:schemeClr val="lt1"/>
                </a:solidFill>
              </a:rPr>
              <a:t>while my video was playing</a:t>
            </a:r>
            <a:r>
              <a:rPr lang="en-US" sz="2800" dirty="0">
                <a:solidFill>
                  <a:schemeClr val="lt1"/>
                </a:solidFill>
              </a:rPr>
              <a:t>.</a:t>
            </a:r>
          </a:p>
        </p:txBody>
      </p:sp>
    </p:spTree>
    <p:extLst>
      <p:ext uri="{BB962C8B-B14F-4D97-AF65-F5344CB8AC3E}">
        <p14:creationId xmlns:p14="http://schemas.microsoft.com/office/powerpoint/2010/main" val="15441456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524000" y="1042998"/>
            <a:ext cx="9144000" cy="6858000"/>
          </a:xfrm>
          <a:prstGeom prst="rect">
            <a:avLst/>
          </a:prstGeom>
        </p:spPr>
      </p:pic>
      <p:sp>
        <p:nvSpPr>
          <p:cNvPr id="5" name="Rectangular Callout 4"/>
          <p:cNvSpPr/>
          <p:nvPr/>
        </p:nvSpPr>
        <p:spPr>
          <a:xfrm>
            <a:off x="230504" y="37723"/>
            <a:ext cx="8113396" cy="2246769"/>
          </a:xfrm>
          <a:prstGeom prst="wedgeRectCallout">
            <a:avLst>
              <a:gd name="adj1" fmla="val 1243"/>
              <a:gd name="adj2" fmla="val 90437"/>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800" dirty="0"/>
              <a:t>I just think it’s </a:t>
            </a:r>
            <a:r>
              <a:rPr lang="en-US" sz="2800" b="1" dirty="0"/>
              <a:t>more of a conversation</a:t>
            </a:r>
            <a:r>
              <a:rPr lang="en-US" sz="2800" dirty="0"/>
              <a:t>. When I get to see someone else’s reaction, and it then it makes me react to what they say next, then it feels like your sitting next to the person without having the stop and go sort of feel, more conversation than a message</a:t>
            </a:r>
            <a:r>
              <a:rPr lang="en-US" sz="2800" dirty="0" smtClean="0"/>
              <a:t>.</a:t>
            </a:r>
            <a:endParaRPr lang="en-US" sz="2800" dirty="0"/>
          </a:p>
        </p:txBody>
      </p:sp>
    </p:spTree>
    <p:extLst>
      <p:ext uri="{BB962C8B-B14F-4D97-AF65-F5344CB8AC3E}">
        <p14:creationId xmlns:p14="http://schemas.microsoft.com/office/powerpoint/2010/main" val="26303625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08760" y="-11430"/>
            <a:ext cx="9174480" cy="6880860"/>
          </a:xfrm>
          <a:prstGeom prst="rect">
            <a:avLst/>
          </a:prstGeom>
        </p:spPr>
      </p:pic>
      <p:sp>
        <p:nvSpPr>
          <p:cNvPr id="2" name="Rectangular Callout 1"/>
          <p:cNvSpPr/>
          <p:nvPr/>
        </p:nvSpPr>
        <p:spPr>
          <a:xfrm>
            <a:off x="1316736" y="105758"/>
            <a:ext cx="5376863" cy="954107"/>
          </a:xfrm>
          <a:prstGeom prst="wedgeRectCallout">
            <a:avLst>
              <a:gd name="adj1" fmla="val 44505"/>
              <a:gd name="adj2" fmla="val 107890"/>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800" dirty="0" smtClean="0"/>
              <a:t>When we went from reaction to </a:t>
            </a:r>
            <a:r>
              <a:rPr lang="en-US" sz="2800" b="1" dirty="0" smtClean="0"/>
              <a:t>no reaction</a:t>
            </a:r>
            <a:r>
              <a:rPr lang="en-US" sz="2800" dirty="0" smtClean="0"/>
              <a:t>, it </a:t>
            </a:r>
            <a:r>
              <a:rPr lang="en-US" sz="2800" b="1" dirty="0" smtClean="0"/>
              <a:t>felt so slow and boring</a:t>
            </a:r>
            <a:r>
              <a:rPr lang="en-US" sz="2800" dirty="0" smtClean="0"/>
              <a:t>.</a:t>
            </a:r>
            <a:endParaRPr lang="en-US" sz="2800" dirty="0"/>
          </a:p>
        </p:txBody>
      </p:sp>
    </p:spTree>
    <p:extLst>
      <p:ext uri="{BB962C8B-B14F-4D97-AF65-F5344CB8AC3E}">
        <p14:creationId xmlns:p14="http://schemas.microsoft.com/office/powerpoint/2010/main" val="11640182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Ranking</a:t>
            </a:r>
            <a:endParaRPr lang="en-US" dirty="0"/>
          </a:p>
        </p:txBody>
      </p:sp>
      <p:graphicFrame>
        <p:nvGraphicFramePr>
          <p:cNvPr id="6" name="Content Placeholder 5"/>
          <p:cNvGraphicFramePr>
            <a:graphicFrameLocks noGrp="1"/>
          </p:cNvGraphicFramePr>
          <p:nvPr>
            <p:ph idx="1"/>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8"/>
          <p:cNvSpPr/>
          <p:nvPr/>
        </p:nvSpPr>
        <p:spPr>
          <a:xfrm>
            <a:off x="10414659" y="2538308"/>
            <a:ext cx="748146" cy="4423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0414659" y="3973241"/>
            <a:ext cx="748146" cy="4423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11136462" y="2529734"/>
            <a:ext cx="849710" cy="2600433"/>
            <a:chOff x="11136462" y="2529734"/>
            <a:chExt cx="849710" cy="2600433"/>
          </a:xfrm>
        </p:grpSpPr>
        <p:grpSp>
          <p:nvGrpSpPr>
            <p:cNvPr id="19" name="Group 18"/>
            <p:cNvGrpSpPr/>
            <p:nvPr/>
          </p:nvGrpSpPr>
          <p:grpSpPr>
            <a:xfrm>
              <a:off x="11136462" y="2529734"/>
              <a:ext cx="0" cy="2600433"/>
              <a:chOff x="11136462" y="2529734"/>
              <a:chExt cx="0" cy="2600433"/>
            </a:xfrm>
          </p:grpSpPr>
          <p:cxnSp>
            <p:nvCxnSpPr>
              <p:cNvPr id="15" name="Straight Connector 14"/>
              <p:cNvCxnSpPr/>
              <p:nvPr/>
            </p:nvCxnSpPr>
            <p:spPr>
              <a:xfrm>
                <a:off x="11136462" y="2529734"/>
                <a:ext cx="0" cy="117644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1136462" y="3953725"/>
                <a:ext cx="0" cy="1176442"/>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5" name="Right Brace 4"/>
            <p:cNvSpPr/>
            <p:nvPr/>
          </p:nvSpPr>
          <p:spPr>
            <a:xfrm>
              <a:off x="11215590" y="3077308"/>
              <a:ext cx="346292" cy="1494692"/>
            </a:xfrm>
            <a:prstGeom prst="rightBrace">
              <a:avLst>
                <a:gd name="adj1" fmla="val 71808"/>
                <a:gd name="adj2" fmla="val 5000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11570674" y="3679800"/>
              <a:ext cx="415498" cy="369332"/>
            </a:xfrm>
            <a:prstGeom prst="rect">
              <a:avLst/>
            </a:prstGeom>
            <a:noFill/>
          </p:spPr>
          <p:txBody>
            <a:bodyPr wrap="none" rtlCol="0">
              <a:spAutoFit/>
            </a:bodyPr>
            <a:lstStyle/>
            <a:p>
              <a:r>
                <a:rPr lang="en-US" dirty="0" smtClean="0"/>
                <a:t>**</a:t>
              </a:r>
              <a:endParaRPr lang="en-US" dirty="0"/>
            </a:p>
          </p:txBody>
        </p:sp>
      </p:grpSp>
    </p:spTree>
    <p:extLst>
      <p:ext uri="{BB962C8B-B14F-4D97-AF65-F5344CB8AC3E}">
        <p14:creationId xmlns:p14="http://schemas.microsoft.com/office/powerpoint/2010/main" val="38486419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dirty="0" smtClean="0"/>
              <a:t>Auto-reply</a:t>
            </a:r>
            <a:r>
              <a:rPr lang="en-US" dirty="0" smtClean="0"/>
              <a:t> creates an </a:t>
            </a:r>
            <a:r>
              <a:rPr lang="en-US" b="1" dirty="0" smtClean="0"/>
              <a:t>authentic </a:t>
            </a:r>
            <a:r>
              <a:rPr lang="en-US" dirty="0" smtClean="0"/>
              <a:t>medium, but that’s both good and bad.</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4247932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Pilot Study </a:t>
            </a:r>
            <a:r>
              <a:rPr lang="en-US" dirty="0"/>
              <a:t>Questionnaire </a:t>
            </a:r>
            <a:r>
              <a:rPr lang="en-US" dirty="0" smtClean="0"/>
              <a:t>Results</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731459357"/>
              </p:ext>
            </p:extLst>
          </p:nvPr>
        </p:nvGraphicFramePr>
        <p:xfrm>
          <a:off x="0" y="1825625"/>
          <a:ext cx="12192000" cy="379266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871433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30000"/>
                    </a14:imgEffect>
                  </a14:imgLayer>
                </a14:imgProps>
              </a:ext>
            </a:extLst>
          </a:blip>
          <a:stretch>
            <a:fillRect/>
          </a:stretch>
        </p:blipFill>
        <p:spPr>
          <a:xfrm>
            <a:off x="1689702" y="2646387"/>
            <a:ext cx="8358803" cy="4168749"/>
          </a:xfrm>
          <a:prstGeom prst="rect">
            <a:avLst/>
          </a:prstGeom>
        </p:spPr>
      </p:pic>
      <p:sp>
        <p:nvSpPr>
          <p:cNvPr id="6" name="Rectangular Callout 5"/>
          <p:cNvSpPr/>
          <p:nvPr/>
        </p:nvSpPr>
        <p:spPr>
          <a:xfrm>
            <a:off x="73152" y="67477"/>
            <a:ext cx="7220119" cy="1815882"/>
          </a:xfrm>
          <a:prstGeom prst="wedgeRectCallout">
            <a:avLst>
              <a:gd name="adj1" fmla="val -2044"/>
              <a:gd name="adj2" fmla="val 111033"/>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800" dirty="0">
                <a:solidFill>
                  <a:schemeClr val="lt1"/>
                </a:solidFill>
              </a:rPr>
              <a:t>I really do like that part, because you can evaluate how that person … It’s not like a text, if I tell you something, I don’t know </a:t>
            </a:r>
            <a:r>
              <a:rPr lang="en-US" sz="2800" b="1" dirty="0">
                <a:solidFill>
                  <a:schemeClr val="lt1"/>
                </a:solidFill>
              </a:rPr>
              <a:t>how guarded your response is</a:t>
            </a:r>
            <a:r>
              <a:rPr lang="en-US" sz="2800" dirty="0">
                <a:solidFill>
                  <a:schemeClr val="lt1"/>
                </a:solidFill>
              </a:rPr>
              <a:t>.</a:t>
            </a:r>
          </a:p>
        </p:txBody>
      </p:sp>
      <p:sp>
        <p:nvSpPr>
          <p:cNvPr id="7" name="Rectangular Callout 6"/>
          <p:cNvSpPr/>
          <p:nvPr/>
        </p:nvSpPr>
        <p:spPr>
          <a:xfrm>
            <a:off x="4898730" y="1993293"/>
            <a:ext cx="7220118" cy="1384995"/>
          </a:xfrm>
          <a:prstGeom prst="wedgeRectCallout">
            <a:avLst>
              <a:gd name="adj1" fmla="val 6071"/>
              <a:gd name="adj2" fmla="val 88600"/>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800" dirty="0">
                <a:solidFill>
                  <a:schemeClr val="lt1"/>
                </a:solidFill>
              </a:rPr>
              <a:t>People take time for answer and maybe think or wonder what they want to say and don’t maybe hurt you or whatever. </a:t>
            </a:r>
          </a:p>
        </p:txBody>
      </p:sp>
    </p:spTree>
    <p:extLst>
      <p:ext uri="{BB962C8B-B14F-4D97-AF65-F5344CB8AC3E}">
        <p14:creationId xmlns:p14="http://schemas.microsoft.com/office/powerpoint/2010/main" val="3792314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9050"/>
            <a:ext cx="12192000" cy="6896100"/>
          </a:xfrm>
          <a:prstGeom prst="rect">
            <a:avLst/>
          </a:prstGeom>
        </p:spPr>
      </p:pic>
      <p:sp>
        <p:nvSpPr>
          <p:cNvPr id="4" name="Rectangular Callout 3"/>
          <p:cNvSpPr/>
          <p:nvPr/>
        </p:nvSpPr>
        <p:spPr>
          <a:xfrm>
            <a:off x="130478" y="168238"/>
            <a:ext cx="5099890" cy="2246769"/>
          </a:xfrm>
          <a:prstGeom prst="wedgeRectCallout">
            <a:avLst>
              <a:gd name="adj1" fmla="val 58505"/>
              <a:gd name="adj2" fmla="val 127612"/>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800" dirty="0"/>
              <a:t>The main thing I didn’t like about the auto-reply, was, while I’m watching a video, and then immediately after the conclusion, </a:t>
            </a:r>
            <a:r>
              <a:rPr lang="en-US" sz="2800" b="1" dirty="0"/>
              <a:t>I’m put on the spot to reply</a:t>
            </a:r>
            <a:r>
              <a:rPr lang="en-US" sz="2800" dirty="0" smtClean="0"/>
              <a:t>.</a:t>
            </a:r>
            <a:endParaRPr lang="en-US" sz="2800" dirty="0"/>
          </a:p>
        </p:txBody>
      </p:sp>
    </p:spTree>
    <p:extLst>
      <p:ext uri="{BB962C8B-B14F-4D97-AF65-F5344CB8AC3E}">
        <p14:creationId xmlns:p14="http://schemas.microsoft.com/office/powerpoint/2010/main" val="29190033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8127999"/>
          </a:xfrm>
        </p:spPr>
      </p:pic>
      <p:sp>
        <p:nvSpPr>
          <p:cNvPr id="2" name="Title 1"/>
          <p:cNvSpPr>
            <a:spLocks noGrp="1"/>
          </p:cNvSpPr>
          <p:nvPr>
            <p:ph type="title"/>
          </p:nvPr>
        </p:nvSpPr>
        <p:spPr>
          <a:xfrm>
            <a:off x="838200" y="335145"/>
            <a:ext cx="10239531" cy="766824"/>
          </a:xfrm>
          <a:solidFill>
            <a:schemeClr val="bg1">
              <a:lumMod val="50000"/>
              <a:alpha val="70000"/>
            </a:schemeClr>
          </a:solidFill>
        </p:spPr>
        <p:txBody>
          <a:bodyPr/>
          <a:lstStyle/>
          <a:p>
            <a:r>
              <a:rPr lang="en-US" dirty="0" smtClean="0">
                <a:solidFill>
                  <a:schemeClr val="bg1"/>
                </a:solidFill>
              </a:rPr>
              <a:t>Goffman’s Front Stage / Back Stage Behavior</a:t>
            </a:r>
            <a:endParaRPr lang="en-US" dirty="0">
              <a:solidFill>
                <a:schemeClr val="bg1"/>
              </a:solidFill>
            </a:endParaRPr>
          </a:p>
        </p:txBody>
      </p:sp>
    </p:spTree>
    <p:extLst>
      <p:ext uri="{BB962C8B-B14F-4D97-AF65-F5344CB8AC3E}">
        <p14:creationId xmlns:p14="http://schemas.microsoft.com/office/powerpoint/2010/main" val="7506307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The combination of reaction videos and auto-reply creates a medium much </a:t>
            </a:r>
            <a:r>
              <a:rPr lang="en-US" b="1" dirty="0" smtClean="0"/>
              <a:t>like a Skype call </a:t>
            </a:r>
            <a:r>
              <a:rPr lang="en-US" dirty="0" smtClean="0"/>
              <a:t>but without the time commitment.</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8289156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SeeSaw</a:t>
            </a:r>
            <a:endParaRPr lang="en-US" dirty="0"/>
          </a:p>
        </p:txBody>
      </p:sp>
      <p:sp>
        <p:nvSpPr>
          <p:cNvPr id="3" name="Content Placeholder 2"/>
          <p:cNvSpPr>
            <a:spLocks noGrp="1"/>
          </p:cNvSpPr>
          <p:nvPr>
            <p:ph idx="1"/>
          </p:nvPr>
        </p:nvSpPr>
        <p:spPr/>
        <p:txBody>
          <a:bodyPr/>
          <a:lstStyle/>
          <a:p>
            <a:pPr marL="0" indent="0">
              <a:buNone/>
            </a:pPr>
            <a:r>
              <a:rPr lang="en-US" dirty="0" smtClean="0"/>
              <a:t>Asynchronous video messaging app with two key design features:</a:t>
            </a:r>
          </a:p>
          <a:p>
            <a:pPr marL="457200" indent="-457200" fontAlgn="ctr">
              <a:buFont typeface="+mj-lt"/>
              <a:buAutoNum type="arabicPeriod"/>
            </a:pPr>
            <a:r>
              <a:rPr lang="en-US" b="1" dirty="0" smtClean="0"/>
              <a:t>Reaction videos</a:t>
            </a:r>
            <a:r>
              <a:rPr lang="en-US" dirty="0" smtClean="0"/>
              <a:t>: While </a:t>
            </a:r>
            <a:r>
              <a:rPr lang="en-US" dirty="0"/>
              <a:t>viewers are watching a video message, their reactions are captured in </a:t>
            </a:r>
            <a:r>
              <a:rPr lang="en-US" dirty="0" smtClean="0"/>
              <a:t>video</a:t>
            </a:r>
            <a:endParaRPr lang="en-US" b="1" dirty="0"/>
          </a:p>
          <a:p>
            <a:pPr marL="457200" indent="-457200" fontAlgn="ctr">
              <a:buFont typeface="+mj-lt"/>
              <a:buAutoNum type="arabicPeriod"/>
            </a:pPr>
            <a:r>
              <a:rPr lang="en-US" b="1" dirty="0" smtClean="0"/>
              <a:t>Auto-reply</a:t>
            </a:r>
            <a:r>
              <a:rPr lang="en-US" dirty="0" smtClean="0"/>
              <a:t>: After </a:t>
            </a:r>
            <a:r>
              <a:rPr lang="en-US" dirty="0"/>
              <a:t>watching the incoming message, it immediately transitions to recording a response </a:t>
            </a:r>
            <a:r>
              <a:rPr lang="en-US" dirty="0" smtClean="0"/>
              <a:t>message</a:t>
            </a:r>
            <a:endParaRPr lang="en-US" dirty="0"/>
          </a:p>
        </p:txBody>
      </p:sp>
    </p:spTree>
    <p:extLst>
      <p:ext uri="{BB962C8B-B14F-4D97-AF65-F5344CB8AC3E}">
        <p14:creationId xmlns:p14="http://schemas.microsoft.com/office/powerpoint/2010/main" val="31110837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66368" y="987552"/>
            <a:ext cx="12124640" cy="6858000"/>
          </a:xfrm>
          <a:prstGeom prst="rect">
            <a:avLst/>
          </a:prstGeom>
        </p:spPr>
      </p:pic>
      <p:sp>
        <p:nvSpPr>
          <p:cNvPr id="6" name="Rectangular Callout 5"/>
          <p:cNvSpPr/>
          <p:nvPr/>
        </p:nvSpPr>
        <p:spPr>
          <a:xfrm>
            <a:off x="131216" y="165444"/>
            <a:ext cx="6635344" cy="3108543"/>
          </a:xfrm>
          <a:prstGeom prst="wedgeRectCallout">
            <a:avLst>
              <a:gd name="adj1" fmla="val 49685"/>
              <a:gd name="adj2" fmla="val 106153"/>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800" dirty="0"/>
              <a:t>The auto-reply and reaction was definitely about as </a:t>
            </a:r>
            <a:r>
              <a:rPr lang="en-US" sz="2800" b="1" dirty="0"/>
              <a:t>close to a video call </a:t>
            </a:r>
            <a:r>
              <a:rPr lang="en-US" sz="2800" dirty="0"/>
              <a:t>as I think I’ve seen without being in a video call. The time commitment is less, it’s more sparse but you’re still maintaining what feels to be a </a:t>
            </a:r>
            <a:r>
              <a:rPr lang="en-US" sz="2800" b="1" dirty="0"/>
              <a:t>continuous conversation, even though there’s down time in between</a:t>
            </a:r>
            <a:r>
              <a:rPr lang="en-US" sz="2800" dirty="0" smtClean="0"/>
              <a:t>.</a:t>
            </a:r>
            <a:endParaRPr lang="en-US" sz="2800" dirty="0"/>
          </a:p>
        </p:txBody>
      </p:sp>
    </p:spTree>
    <p:extLst>
      <p:ext uri="{BB962C8B-B14F-4D97-AF65-F5344CB8AC3E}">
        <p14:creationId xmlns:p14="http://schemas.microsoft.com/office/powerpoint/2010/main" val="12472883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Questions</a:t>
            </a:r>
            <a:endParaRPr lang="en-US" dirty="0"/>
          </a:p>
        </p:txBody>
      </p:sp>
      <p:sp>
        <p:nvSpPr>
          <p:cNvPr id="3" name="Content Placeholder 2"/>
          <p:cNvSpPr>
            <a:spLocks noGrp="1"/>
          </p:cNvSpPr>
          <p:nvPr>
            <p:ph idx="1"/>
          </p:nvPr>
        </p:nvSpPr>
        <p:spPr/>
        <p:txBody>
          <a:bodyPr>
            <a:normAutofit/>
          </a:bodyPr>
          <a:lstStyle/>
          <a:p>
            <a:r>
              <a:rPr lang="en-US" dirty="0" smtClean="0"/>
              <a:t>What are the positives and negatives of </a:t>
            </a:r>
            <a:r>
              <a:rPr lang="en-US" b="1" dirty="0" smtClean="0"/>
              <a:t>reaction videos</a:t>
            </a:r>
            <a:r>
              <a:rPr lang="en-US" dirty="0" smtClean="0"/>
              <a:t>?</a:t>
            </a:r>
          </a:p>
          <a:p>
            <a:pPr lvl="1">
              <a:buFont typeface="Calibri" panose="020F0502020204030204" pitchFamily="34" charset="0"/>
              <a:buChar char="+"/>
            </a:pPr>
            <a:r>
              <a:rPr lang="en-US" dirty="0" smtClean="0"/>
              <a:t>Evoked engagement and enjoyment</a:t>
            </a:r>
          </a:p>
          <a:p>
            <a:pPr lvl="1">
              <a:buFont typeface="Calibri" panose="020F0502020204030204" pitchFamily="34" charset="0"/>
              <a:buChar char="−"/>
            </a:pPr>
            <a:r>
              <a:rPr lang="en-US" dirty="0" smtClean="0"/>
              <a:t>Added time to review previous message and reaction</a:t>
            </a:r>
          </a:p>
          <a:p>
            <a:r>
              <a:rPr lang="en-US" dirty="0" smtClean="0"/>
              <a:t>What are the positives and negatives of </a:t>
            </a:r>
            <a:r>
              <a:rPr lang="en-US" b="1" dirty="0" smtClean="0"/>
              <a:t>auto-reply</a:t>
            </a:r>
            <a:r>
              <a:rPr lang="en-US" dirty="0" smtClean="0"/>
              <a:t>?</a:t>
            </a:r>
          </a:p>
          <a:p>
            <a:pPr lvl="1">
              <a:buFont typeface="Calibri" panose="020F0502020204030204" pitchFamily="34" charset="0"/>
              <a:buChar char="+"/>
            </a:pPr>
            <a:r>
              <a:rPr lang="en-US" dirty="0" smtClean="0"/>
              <a:t>Evoked </a:t>
            </a:r>
            <a:r>
              <a:rPr lang="en-US" dirty="0"/>
              <a:t>authenticity </a:t>
            </a:r>
          </a:p>
          <a:p>
            <a:pPr lvl="1">
              <a:buFont typeface="Calibri" panose="020F0502020204030204" pitchFamily="34" charset="0"/>
              <a:buChar char="−"/>
            </a:pPr>
            <a:r>
              <a:rPr lang="en-US" dirty="0" smtClean="0"/>
              <a:t>Evoked </a:t>
            </a:r>
            <a:r>
              <a:rPr lang="en-US" dirty="0"/>
              <a:t>authenticity </a:t>
            </a:r>
          </a:p>
          <a:p>
            <a:r>
              <a:rPr lang="en-US" dirty="0" smtClean="0"/>
              <a:t>What </a:t>
            </a:r>
            <a:r>
              <a:rPr lang="en-US" b="1" dirty="0" smtClean="0"/>
              <a:t>kinds of communication </a:t>
            </a:r>
            <a:r>
              <a:rPr lang="en-US" dirty="0" smtClean="0"/>
              <a:t>would this medium support?</a:t>
            </a:r>
          </a:p>
          <a:p>
            <a:pPr lvl="1"/>
            <a:r>
              <a:rPr lang="en-US" dirty="0" smtClean="0"/>
              <a:t>Conversational</a:t>
            </a:r>
          </a:p>
          <a:p>
            <a:pPr lvl="1"/>
            <a:r>
              <a:rPr lang="en-US" dirty="0" smtClean="0"/>
              <a:t>Authentic</a:t>
            </a:r>
          </a:p>
          <a:p>
            <a:pPr lvl="1"/>
            <a:r>
              <a:rPr lang="en-US" dirty="0" smtClean="0"/>
              <a:t>Playful and fun</a:t>
            </a:r>
          </a:p>
          <a:p>
            <a:pPr marL="0" indent="0">
              <a:buNone/>
            </a:pPr>
            <a:endParaRPr lang="en-US" dirty="0"/>
          </a:p>
        </p:txBody>
      </p:sp>
    </p:spTree>
    <p:extLst>
      <p:ext uri="{BB962C8B-B14F-4D97-AF65-F5344CB8AC3E}">
        <p14:creationId xmlns:p14="http://schemas.microsoft.com/office/powerpoint/2010/main" val="41278010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70249" y="567559"/>
            <a:ext cx="12188393" cy="6148248"/>
          </a:xfrm>
        </p:spPr>
      </p:pic>
      <p:pic>
        <p:nvPicPr>
          <p:cNvPr id="3" name="HS1Gues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9907" r="12806"/>
          <a:stretch/>
        </p:blipFill>
        <p:spPr>
          <a:xfrm>
            <a:off x="1668240" y="1850708"/>
            <a:ext cx="4662222" cy="3390707"/>
          </a:xfrm>
          <a:prstGeom prst="rect">
            <a:avLst/>
          </a:prstGeom>
        </p:spPr>
      </p:pic>
      <p:sp>
        <p:nvSpPr>
          <p:cNvPr id="7" name="Rectangle 6"/>
          <p:cNvSpPr/>
          <p:nvPr/>
        </p:nvSpPr>
        <p:spPr>
          <a:xfrm>
            <a:off x="1737360" y="2175641"/>
            <a:ext cx="4549140" cy="2695904"/>
          </a:xfrm>
          <a:prstGeom prst="rect">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HS1GuessReactTurn">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8"/>
          <a:srcRect l="10930" r="12626"/>
          <a:stretch>
            <a:fillRect/>
          </a:stretch>
        </p:blipFill>
        <p:spPr>
          <a:xfrm>
            <a:off x="6309360" y="1831561"/>
            <a:ext cx="4663440" cy="3429000"/>
          </a:xfrm>
          <a:prstGeom prst="rect">
            <a:avLst/>
          </a:prstGeom>
        </p:spPr>
      </p:pic>
      <p:sp>
        <p:nvSpPr>
          <p:cNvPr id="6" name="Rectangle 5"/>
          <p:cNvSpPr/>
          <p:nvPr/>
        </p:nvSpPr>
        <p:spPr>
          <a:xfrm>
            <a:off x="6360894" y="2175641"/>
            <a:ext cx="4611906" cy="2695904"/>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696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2602" fill="hold"/>
                                        <p:tgtEl>
                                          <p:spTgt spid="3"/>
                                        </p:tgtEl>
                                      </p:cBhvr>
                                    </p:cmd>
                                  </p:childTnLst>
                                </p:cTn>
                              </p:par>
                              <p:par>
                                <p:cTn id="7" presetID="1" presetClass="mediacall" presetSubtype="0" fill="hold" nodeType="withEffect">
                                  <p:stCondLst>
                                    <p:cond delay="0"/>
                                  </p:stCondLst>
                                  <p:childTnLst>
                                    <p:cmd type="call" cmd="playFrom(0.0)">
                                      <p:cBhvr>
                                        <p:cTn id="8" dur="4221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3"/>
                </p:tgtEl>
              </p:cMediaNode>
            </p:video>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3"/>
                                        </p:tgtEl>
                                      </p:cBhvr>
                                    </p:cmd>
                                  </p:childTnLst>
                                </p:cTn>
                              </p:par>
                            </p:childTnLst>
                          </p:cTn>
                        </p:par>
                      </p:childTnLst>
                    </p:cTn>
                  </p:par>
                </p:childTnLst>
              </p:cTn>
              <p:nextCondLst>
                <p:cond evt="onClick" delay="0">
                  <p:tgtEl>
                    <p:spTgt spid="3"/>
                  </p:tgtEl>
                </p:cond>
              </p:nextCondLst>
            </p:seq>
            <p:video>
              <p:cMediaNode vol="80000">
                <p:cTn id="15" fill="hold" display="0">
                  <p:stCondLst>
                    <p:cond delay="indefinite"/>
                  </p:stCondLst>
                </p:cTn>
                <p:tgtEl>
                  <p:spTgt spid="8"/>
                </p:tgtEl>
              </p:cMediaNode>
            </p:video>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264275"/>
          </a:xfrm>
        </p:spPr>
        <p:txBody>
          <a:bodyPr/>
          <a:lstStyle/>
          <a:p>
            <a:r>
              <a:rPr lang="en-US" dirty="0" smtClean="0"/>
              <a:t>Review</a:t>
            </a:r>
            <a:br>
              <a:rPr lang="en-US" dirty="0" smtClean="0"/>
            </a:br>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endParaRPr lang="en-US" dirty="0"/>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3476631" y="-23509"/>
            <a:ext cx="4433846" cy="2241739"/>
          </a:xfrm>
          <a:prstGeom prst="rect">
            <a:avLst/>
          </a:prstGeom>
          <a:pattFill prst="lgCheck">
            <a:fgClr>
              <a:schemeClr val="tx1"/>
            </a:fgClr>
            <a:bgClr>
              <a:schemeClr val="bg1"/>
            </a:bgClr>
          </a:pattFill>
        </p:spPr>
      </p:pic>
      <p:sp>
        <p:nvSpPr>
          <p:cNvPr id="5" name="Rectangle 4"/>
          <p:cNvSpPr/>
          <p:nvPr/>
        </p:nvSpPr>
        <p:spPr>
          <a:xfrm flipV="1">
            <a:off x="4159198" y="1607444"/>
            <a:ext cx="392839" cy="101016"/>
          </a:xfrm>
          <a:prstGeom prst="rect">
            <a:avLst/>
          </a:prstGeom>
          <a:blipFill dpi="0" rotWithShape="1">
            <a:blip r:embed="rId3">
              <a:alphaModFix amt="90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 name="Rectangle 5"/>
          <p:cNvSpPr/>
          <p:nvPr/>
        </p:nvSpPr>
        <p:spPr>
          <a:xfrm flipV="1">
            <a:off x="5695541" y="1607444"/>
            <a:ext cx="392839" cy="101016"/>
          </a:xfrm>
          <a:prstGeom prst="rect">
            <a:avLst/>
          </a:prstGeom>
          <a:blipFill dpi="0" rotWithShape="1">
            <a:blip r:embed="rId3">
              <a:alphaModFix amt="95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7" name="Content Placeholder 6"/>
          <p:cNvPicPr>
            <a:picLocks noGrp="1"/>
          </p:cNvPicPr>
          <p:nvPr>
            <p:ph idx="1"/>
          </p:nvPr>
        </p:nvPicPr>
        <p:blipFill>
          <a:blip r:embed="rId4" cstate="print">
            <a:extLst>
              <a:ext uri="{28A0092B-C50C-407E-A947-70E740481C1C}">
                <a14:useLocalDpi xmlns:a14="http://schemas.microsoft.com/office/drawing/2010/main" val="0"/>
              </a:ext>
            </a:extLst>
          </a:blip>
          <a:stretch>
            <a:fillRect/>
          </a:stretch>
        </p:blipFill>
        <p:spPr>
          <a:xfrm>
            <a:off x="3453321" y="2274301"/>
            <a:ext cx="4480464" cy="2264516"/>
          </a:xfrm>
          <a:prstGeom prst="rect">
            <a:avLst/>
          </a:prstGeom>
        </p:spPr>
      </p:pic>
      <p:pic>
        <p:nvPicPr>
          <p:cNvPr id="8" name="Picture 7"/>
          <p:cNvPicPr/>
          <p:nvPr/>
        </p:nvPicPr>
        <p:blipFill>
          <a:blip r:embed="rId5" cstate="print">
            <a:extLst>
              <a:ext uri="{28A0092B-C50C-407E-A947-70E740481C1C}">
                <a14:useLocalDpi xmlns:a14="http://schemas.microsoft.com/office/drawing/2010/main" val="0"/>
              </a:ext>
            </a:extLst>
          </a:blip>
          <a:stretch>
            <a:fillRect/>
          </a:stretch>
        </p:blipFill>
        <p:spPr>
          <a:xfrm>
            <a:off x="3476630" y="4560250"/>
            <a:ext cx="4433846" cy="2241739"/>
          </a:xfrm>
          <a:prstGeom prst="rect">
            <a:avLst/>
          </a:prstGeom>
        </p:spPr>
      </p:pic>
      <p:sp>
        <p:nvSpPr>
          <p:cNvPr id="9" name="Rectangle 8"/>
          <p:cNvSpPr/>
          <p:nvPr/>
        </p:nvSpPr>
        <p:spPr>
          <a:xfrm flipV="1">
            <a:off x="4143958" y="3931544"/>
            <a:ext cx="392839" cy="101016"/>
          </a:xfrm>
          <a:prstGeom prst="rect">
            <a:avLst/>
          </a:prstGeom>
          <a:blipFill dpi="0" rotWithShape="1">
            <a:blip r:embed="rId3">
              <a:alphaModFix amt="90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Rectangle 9"/>
          <p:cNvSpPr/>
          <p:nvPr/>
        </p:nvSpPr>
        <p:spPr>
          <a:xfrm flipV="1">
            <a:off x="5680301" y="3931544"/>
            <a:ext cx="392839" cy="101016"/>
          </a:xfrm>
          <a:prstGeom prst="rect">
            <a:avLst/>
          </a:prstGeom>
          <a:blipFill dpi="0" rotWithShape="1">
            <a:blip r:embed="rId3">
              <a:alphaModFix amt="95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Rectangle 10"/>
          <p:cNvSpPr/>
          <p:nvPr/>
        </p:nvSpPr>
        <p:spPr>
          <a:xfrm flipV="1">
            <a:off x="4151578" y="6196060"/>
            <a:ext cx="392839" cy="101016"/>
          </a:xfrm>
          <a:prstGeom prst="rect">
            <a:avLst/>
          </a:prstGeom>
          <a:blipFill dpi="0" rotWithShape="1">
            <a:blip r:embed="rId3">
              <a:alphaModFix amt="90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Rectangle 11"/>
          <p:cNvSpPr/>
          <p:nvPr/>
        </p:nvSpPr>
        <p:spPr>
          <a:xfrm flipV="1">
            <a:off x="5687921" y="6196060"/>
            <a:ext cx="392839" cy="101016"/>
          </a:xfrm>
          <a:prstGeom prst="rect">
            <a:avLst/>
          </a:prstGeom>
          <a:blipFill dpi="0" rotWithShape="1">
            <a:blip r:embed="rId3">
              <a:alphaModFix amt="95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TextBox 12"/>
          <p:cNvSpPr txBox="1"/>
          <p:nvPr/>
        </p:nvSpPr>
        <p:spPr>
          <a:xfrm>
            <a:off x="838200" y="3021838"/>
            <a:ext cx="1444819" cy="769441"/>
          </a:xfrm>
          <a:prstGeom prst="rect">
            <a:avLst/>
          </a:prstGeom>
          <a:noFill/>
        </p:spPr>
        <p:txBody>
          <a:bodyPr wrap="none" rtlCol="0">
            <a:spAutoFit/>
          </a:bodyPr>
          <a:lstStyle/>
          <a:p>
            <a:r>
              <a:rPr lang="en-US" sz="4400" dirty="0">
                <a:solidFill>
                  <a:prstClr val="black"/>
                </a:solidFill>
                <a:latin typeface="Calibri Light" panose="020F0302020204030204"/>
                <a:ea typeface="+mj-ea"/>
                <a:cs typeface="+mj-cs"/>
              </a:rPr>
              <a:t>React</a:t>
            </a:r>
            <a:endParaRPr lang="en-US" dirty="0"/>
          </a:p>
        </p:txBody>
      </p:sp>
      <p:sp>
        <p:nvSpPr>
          <p:cNvPr id="14" name="TextBox 13"/>
          <p:cNvSpPr txBox="1"/>
          <p:nvPr/>
        </p:nvSpPr>
        <p:spPr>
          <a:xfrm>
            <a:off x="838200" y="5296398"/>
            <a:ext cx="1442703" cy="769441"/>
          </a:xfrm>
          <a:prstGeom prst="rect">
            <a:avLst/>
          </a:prstGeom>
          <a:noFill/>
        </p:spPr>
        <p:txBody>
          <a:bodyPr wrap="none" rtlCol="0">
            <a:spAutoFit/>
          </a:bodyPr>
          <a:lstStyle/>
          <a:p>
            <a:r>
              <a:rPr lang="en-US" sz="4400" dirty="0" smtClean="0">
                <a:latin typeface="+mj-lt"/>
              </a:rPr>
              <a:t>Reply</a:t>
            </a:r>
            <a:endParaRPr lang="en-US" dirty="0">
              <a:latin typeface="+mj-lt"/>
            </a:endParaRPr>
          </a:p>
        </p:txBody>
      </p:sp>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l="45890" t="1277" r="11846"/>
          <a:stretch/>
        </p:blipFill>
        <p:spPr>
          <a:xfrm>
            <a:off x="4474029" y="402773"/>
            <a:ext cx="859971" cy="1506546"/>
          </a:xfrm>
          <a:prstGeom prst="rect">
            <a:avLst/>
          </a:prstGeom>
          <a:scene3d>
            <a:camera prst="orthographicFront">
              <a:rot lat="0" lon="0" rev="16200000"/>
            </a:camera>
            <a:lightRig rig="threePt" dir="t"/>
          </a:scene3d>
        </p:spPr>
      </p:pic>
      <p:pic>
        <p:nvPicPr>
          <p:cNvPr id="17" name="Picture 16"/>
          <p:cNvPicPr>
            <a:picLocks noChangeAspect="1"/>
          </p:cNvPicPr>
          <p:nvPr/>
        </p:nvPicPr>
        <p:blipFill rotWithShape="1">
          <a:blip r:embed="rId7" cstate="print">
            <a:extLst>
              <a:ext uri="{28A0092B-C50C-407E-A947-70E740481C1C}">
                <a14:useLocalDpi xmlns:a14="http://schemas.microsoft.com/office/drawing/2010/main" val="0"/>
              </a:ext>
            </a:extLst>
          </a:blip>
          <a:srcRect l="11627" t="1515" r="48484" b="6588"/>
          <a:stretch/>
        </p:blipFill>
        <p:spPr>
          <a:xfrm>
            <a:off x="4461255" y="2704838"/>
            <a:ext cx="872747" cy="1507934"/>
          </a:xfrm>
          <a:prstGeom prst="rect">
            <a:avLst/>
          </a:prstGeom>
          <a:scene3d>
            <a:camera prst="orthographicFront">
              <a:rot lat="0" lon="0" rev="16200000"/>
            </a:camera>
            <a:lightRig rig="threePt" dir="t"/>
          </a:scene3d>
        </p:spPr>
      </p:pic>
      <p:pic>
        <p:nvPicPr>
          <p:cNvPr id="18" name="Picture 17"/>
          <p:cNvPicPr>
            <a:picLocks noChangeAspect="1"/>
          </p:cNvPicPr>
          <p:nvPr/>
        </p:nvPicPr>
        <p:blipFill rotWithShape="1">
          <a:blip r:embed="rId8" cstate="print">
            <a:extLst>
              <a:ext uri="{28A0092B-C50C-407E-A947-70E740481C1C}">
                <a14:useLocalDpi xmlns:a14="http://schemas.microsoft.com/office/drawing/2010/main" val="0"/>
              </a:ext>
            </a:extLst>
          </a:blip>
          <a:srcRect l="11309" t="2815" r="46840"/>
          <a:stretch/>
        </p:blipFill>
        <p:spPr>
          <a:xfrm>
            <a:off x="4481424" y="4996544"/>
            <a:ext cx="863462" cy="1503865"/>
          </a:xfrm>
          <a:prstGeom prst="rect">
            <a:avLst/>
          </a:prstGeom>
          <a:scene3d>
            <a:camera prst="orthographicFront">
              <a:rot lat="0" lon="0" rev="16200000"/>
            </a:camera>
            <a:lightRig rig="threePt" dir="t"/>
          </a:scene3d>
        </p:spPr>
      </p:pic>
    </p:spTree>
    <p:extLst>
      <p:ext uri="{BB962C8B-B14F-4D97-AF65-F5344CB8AC3E}">
        <p14:creationId xmlns:p14="http://schemas.microsoft.com/office/powerpoint/2010/main" val="300985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Questions</a:t>
            </a:r>
            <a:endParaRPr lang="en-US" dirty="0"/>
          </a:p>
        </p:txBody>
      </p:sp>
      <p:sp>
        <p:nvSpPr>
          <p:cNvPr id="3" name="Content Placeholder 2"/>
          <p:cNvSpPr>
            <a:spLocks noGrp="1"/>
          </p:cNvSpPr>
          <p:nvPr>
            <p:ph idx="1"/>
          </p:nvPr>
        </p:nvSpPr>
        <p:spPr/>
        <p:txBody>
          <a:bodyPr>
            <a:normAutofit lnSpcReduction="10000"/>
          </a:bodyPr>
          <a:lstStyle/>
          <a:p>
            <a:r>
              <a:rPr lang="en-US" dirty="0" smtClean="0"/>
              <a:t>What are the positives and negatives of </a:t>
            </a:r>
            <a:r>
              <a:rPr lang="en-US" b="1" dirty="0" smtClean="0"/>
              <a:t>reaction videos</a:t>
            </a:r>
            <a:r>
              <a:rPr lang="en-US" dirty="0" smtClean="0"/>
              <a:t>?</a:t>
            </a:r>
          </a:p>
          <a:p>
            <a:r>
              <a:rPr lang="en-US" dirty="0" smtClean="0"/>
              <a:t>What are the positives and negatives of </a:t>
            </a:r>
            <a:r>
              <a:rPr lang="en-US" b="1" dirty="0" smtClean="0"/>
              <a:t>auto-reply</a:t>
            </a:r>
            <a:r>
              <a:rPr lang="en-US" dirty="0" smtClean="0"/>
              <a:t>?</a:t>
            </a:r>
          </a:p>
          <a:p>
            <a:r>
              <a:rPr lang="en-US" dirty="0" smtClean="0"/>
              <a:t>What </a:t>
            </a:r>
            <a:r>
              <a:rPr lang="en-US" b="1" dirty="0" smtClean="0"/>
              <a:t>kinds of communication </a:t>
            </a:r>
            <a:r>
              <a:rPr lang="en-US" dirty="0" smtClean="0"/>
              <a:t>would this medium support?</a:t>
            </a:r>
          </a:p>
          <a:p>
            <a:pPr marL="0" indent="0">
              <a:buNone/>
            </a:pPr>
            <a:endParaRPr lang="en-US" dirty="0" smtClean="0"/>
          </a:p>
          <a:p>
            <a:pPr marL="0" indent="0">
              <a:buNone/>
            </a:pPr>
            <a:r>
              <a:rPr lang="en-US" dirty="0" smtClean="0"/>
              <a:t>Methodology</a:t>
            </a:r>
          </a:p>
          <a:p>
            <a:pPr marL="514350" indent="-514350">
              <a:buFont typeface="+mj-lt"/>
              <a:buAutoNum type="arabicPeriod"/>
            </a:pPr>
            <a:r>
              <a:rPr lang="en-US" dirty="0" smtClean="0"/>
              <a:t>Built a prototype (Windows app on Surface Pro)</a:t>
            </a:r>
          </a:p>
          <a:p>
            <a:pPr marL="514350" indent="-514350">
              <a:buFont typeface="+mj-lt"/>
              <a:buAutoNum type="arabicPeriod"/>
            </a:pPr>
            <a:r>
              <a:rPr lang="en-US" dirty="0" smtClean="0"/>
              <a:t>Pilot study</a:t>
            </a:r>
          </a:p>
          <a:p>
            <a:pPr marL="514350" indent="-514350">
              <a:buFont typeface="+mj-lt"/>
              <a:buAutoNum type="arabicPeriod"/>
            </a:pPr>
            <a:r>
              <a:rPr lang="en-US" dirty="0" smtClean="0"/>
              <a:t>Lab study</a:t>
            </a:r>
          </a:p>
          <a:p>
            <a:pPr marL="514350" indent="-514350">
              <a:buFont typeface="+mj-lt"/>
              <a:buAutoNum type="arabicPeriod"/>
            </a:pPr>
            <a:r>
              <a:rPr lang="en-US" dirty="0" smtClean="0"/>
              <a:t>(Building a </a:t>
            </a:r>
            <a:r>
              <a:rPr lang="en-US" smtClean="0"/>
              <a:t>deployable prototype)</a:t>
            </a:r>
            <a:endParaRPr lang="en-US" dirty="0" smtClean="0"/>
          </a:p>
          <a:p>
            <a:pPr marL="0" indent="0">
              <a:buNone/>
            </a:pPr>
            <a:endParaRPr lang="en-US" dirty="0"/>
          </a:p>
        </p:txBody>
      </p:sp>
    </p:spTree>
    <p:extLst>
      <p:ext uri="{BB962C8B-B14F-4D97-AF65-F5344CB8AC3E}">
        <p14:creationId xmlns:p14="http://schemas.microsoft.com/office/powerpoint/2010/main" val="25213239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Pilot Lab Study</a:t>
            </a: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9085" b="26506"/>
          <a:stretch/>
        </p:blipFill>
        <p:spPr>
          <a:xfrm>
            <a:off x="2873827" y="4221002"/>
            <a:ext cx="6444344" cy="2629733"/>
          </a:xfrm>
          <a:prstGeom prst="rect">
            <a:avLst/>
          </a:prstGeom>
        </p:spPr>
      </p:pic>
      <p:sp>
        <p:nvSpPr>
          <p:cNvPr id="3" name="Content Placeholder 2"/>
          <p:cNvSpPr>
            <a:spLocks noGrp="1"/>
          </p:cNvSpPr>
          <p:nvPr>
            <p:ph idx="1"/>
          </p:nvPr>
        </p:nvSpPr>
        <p:spPr>
          <a:xfrm>
            <a:off x="838200" y="1724021"/>
            <a:ext cx="10515600" cy="4351338"/>
          </a:xfrm>
        </p:spPr>
        <p:txBody>
          <a:bodyPr/>
          <a:lstStyle/>
          <a:p>
            <a:r>
              <a:rPr lang="en-US" dirty="0" smtClean="0"/>
              <a:t>23 participants in 10 groups – 8 pairs, 1 triad, 1 quad</a:t>
            </a:r>
          </a:p>
          <a:p>
            <a:r>
              <a:rPr lang="en-US" dirty="0" smtClean="0"/>
              <a:t>A mix of same-gender and mixed-gender </a:t>
            </a:r>
            <a:r>
              <a:rPr lang="en-US" dirty="0"/>
              <a:t>groups, 15 female, 8 </a:t>
            </a:r>
            <a:r>
              <a:rPr lang="en-US" dirty="0" smtClean="0"/>
              <a:t>male</a:t>
            </a:r>
          </a:p>
          <a:p>
            <a:r>
              <a:rPr lang="en-US" dirty="0" smtClean="0"/>
              <a:t>Close ties: Friends, siblings and partners</a:t>
            </a:r>
          </a:p>
          <a:p>
            <a:r>
              <a:rPr lang="en-US" dirty="0" smtClean="0"/>
              <a:t>14-26 years old (median 17)</a:t>
            </a:r>
          </a:p>
        </p:txBody>
      </p:sp>
    </p:spTree>
    <p:extLst>
      <p:ext uri="{BB962C8B-B14F-4D97-AF65-F5344CB8AC3E}">
        <p14:creationId xmlns:p14="http://schemas.microsoft.com/office/powerpoint/2010/main" val="4876047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Comparative Lab Study</a:t>
            </a:r>
            <a:endParaRPr lang="en-US" dirty="0"/>
          </a:p>
        </p:txBody>
      </p:sp>
      <p:sp>
        <p:nvSpPr>
          <p:cNvPr id="3" name="Content Placeholder 2"/>
          <p:cNvSpPr>
            <a:spLocks noGrp="1"/>
          </p:cNvSpPr>
          <p:nvPr>
            <p:ph sz="half" idx="1"/>
          </p:nvPr>
        </p:nvSpPr>
        <p:spPr>
          <a:xfrm>
            <a:off x="838199" y="1825625"/>
            <a:ext cx="5324061" cy="4351338"/>
          </a:xfrm>
        </p:spPr>
        <p:txBody>
          <a:bodyPr>
            <a:normAutofit/>
          </a:bodyPr>
          <a:lstStyle/>
          <a:p>
            <a:r>
              <a:rPr lang="en-US" dirty="0" smtClean="0"/>
              <a:t>16 pairs – 6 FF, 6 MM, 4 MF</a:t>
            </a:r>
          </a:p>
          <a:p>
            <a:r>
              <a:rPr lang="en-US" dirty="0" smtClean="0"/>
              <a:t>14-25 </a:t>
            </a:r>
            <a:r>
              <a:rPr lang="en-US" dirty="0"/>
              <a:t>years </a:t>
            </a:r>
            <a:r>
              <a:rPr lang="en-US" dirty="0" smtClean="0"/>
              <a:t>old</a:t>
            </a:r>
          </a:p>
          <a:p>
            <a:r>
              <a:rPr lang="en-US" dirty="0" smtClean="0"/>
              <a:t>Close ties</a:t>
            </a:r>
          </a:p>
          <a:p>
            <a:r>
              <a:rPr lang="en-US" dirty="0" smtClean="0"/>
              <a:t>Each pair experienced all 4 conditions, counterbalanced</a:t>
            </a:r>
          </a:p>
          <a:p>
            <a:pPr marL="457200" lvl="1" indent="0">
              <a:buNone/>
            </a:pPr>
            <a:endParaRPr lang="en-US" dirty="0" smtClean="0"/>
          </a:p>
        </p:txBody>
      </p:sp>
      <p:graphicFrame>
        <p:nvGraphicFramePr>
          <p:cNvPr id="6" name="Content Placeholder 5"/>
          <p:cNvGraphicFramePr>
            <a:graphicFrameLocks noGrp="1"/>
          </p:cNvGraphicFramePr>
          <p:nvPr>
            <p:ph sz="half" idx="2"/>
            <p:extLst>
              <p:ext uri="{D42A27DB-BD31-4B8C-83A1-F6EECF244321}">
                <p14:modId xmlns:p14="http://schemas.microsoft.com/office/powerpoint/2010/main" val="105508452"/>
              </p:ext>
            </p:extLst>
          </p:nvPr>
        </p:nvGraphicFramePr>
        <p:xfrm>
          <a:off x="6172200" y="1825625"/>
          <a:ext cx="4176568" cy="3908678"/>
        </p:xfrm>
        <a:graphic>
          <a:graphicData uri="http://schemas.openxmlformats.org/drawingml/2006/table">
            <a:tbl>
              <a:tblPr>
                <a:tableStyleId>{5C22544A-7EE6-4342-B048-85BDC9FD1C3A}</a:tableStyleId>
              </a:tblPr>
              <a:tblGrid>
                <a:gridCol w="2088284">
                  <a:extLst>
                    <a:ext uri="{9D8B030D-6E8A-4147-A177-3AD203B41FA5}">
                      <a16:colId xmlns:a16="http://schemas.microsoft.com/office/drawing/2014/main" xmlns="" val="20001"/>
                    </a:ext>
                  </a:extLst>
                </a:gridCol>
                <a:gridCol w="2088284">
                  <a:extLst>
                    <a:ext uri="{9D8B030D-6E8A-4147-A177-3AD203B41FA5}">
                      <a16:colId xmlns:a16="http://schemas.microsoft.com/office/drawing/2014/main" xmlns="" val="20002"/>
                    </a:ext>
                  </a:extLst>
                </a:gridCol>
              </a:tblGrid>
              <a:tr h="1954339">
                <a:tc>
                  <a:txBody>
                    <a:bodyPr/>
                    <a:lstStyle/>
                    <a:p>
                      <a:pPr algn="ctr"/>
                      <a:r>
                        <a:rPr lang="en-US" sz="1800" b="0" dirty="0" smtClean="0"/>
                        <a:t>Click to Reply</a:t>
                      </a:r>
                      <a:br>
                        <a:rPr lang="en-US" sz="1800" b="0" dirty="0" smtClean="0"/>
                      </a:br>
                      <a:r>
                        <a:rPr lang="en-US" sz="1800" b="0" dirty="0" smtClean="0"/>
                        <a:t>No Reaction Video</a:t>
                      </a:r>
                      <a:endParaRPr lang="en-US" sz="1800" b="0" dirty="0"/>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75000"/>
                      </a:schemeClr>
                    </a:solidFill>
                  </a:tcPr>
                </a:tc>
                <a:tc>
                  <a:txBody>
                    <a:bodyPr/>
                    <a:lstStyle/>
                    <a:p>
                      <a:pPr algn="ctr"/>
                      <a:r>
                        <a:rPr lang="en-US" sz="1800" b="1" dirty="0" smtClean="0"/>
                        <a:t>Auto-Reply</a:t>
                      </a:r>
                      <a:r>
                        <a:rPr lang="en-US" sz="1800" b="0" dirty="0" smtClean="0"/>
                        <a:t/>
                      </a:r>
                      <a:br>
                        <a:rPr lang="en-US" sz="1800" b="0" dirty="0" smtClean="0"/>
                      </a:br>
                      <a:r>
                        <a:rPr lang="en-US" sz="1800" b="0" dirty="0" smtClean="0"/>
                        <a:t>No Reaction Video</a:t>
                      </a:r>
                      <a:endParaRPr lang="en-US" sz="1800" b="0" dirty="0"/>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xmlns="" val="10001"/>
                  </a:ext>
                </a:extLst>
              </a:tr>
              <a:tr h="1954339">
                <a:tc>
                  <a:txBody>
                    <a:bodyPr/>
                    <a:lstStyle/>
                    <a:p>
                      <a:pPr algn="ctr"/>
                      <a:r>
                        <a:rPr lang="en-US" sz="1800" b="0" dirty="0" smtClean="0"/>
                        <a:t>Click to Reply</a:t>
                      </a:r>
                      <a:br>
                        <a:rPr lang="en-US" sz="1800" b="0" dirty="0" smtClean="0"/>
                      </a:br>
                      <a:r>
                        <a:rPr lang="en-US" sz="1800" b="1" dirty="0" smtClean="0"/>
                        <a:t>Reaction Video</a:t>
                      </a:r>
                      <a:endParaRPr lang="en-US" sz="1800" b="1" dirty="0"/>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75000"/>
                      </a:schemeClr>
                    </a:solidFill>
                  </a:tcPr>
                </a:tc>
                <a:tc>
                  <a:txBody>
                    <a:bodyPr/>
                    <a:lstStyle/>
                    <a:p>
                      <a:pPr algn="ctr"/>
                      <a:r>
                        <a:rPr lang="en-US" sz="1800" b="1" dirty="0" smtClean="0"/>
                        <a:t>Auto-Reply</a:t>
                      </a:r>
                    </a:p>
                    <a:p>
                      <a:pPr marL="0" marR="0" lvl="1" indent="0" algn="ctr" defTabSz="914400" rtl="0" eaLnBrk="1" fontAlgn="auto" latinLnBrk="0" hangingPunct="1">
                        <a:lnSpc>
                          <a:spcPct val="100000"/>
                        </a:lnSpc>
                        <a:spcBef>
                          <a:spcPts val="0"/>
                        </a:spcBef>
                        <a:spcAft>
                          <a:spcPts val="0"/>
                        </a:spcAft>
                        <a:buClrTx/>
                        <a:buSzTx/>
                        <a:buFontTx/>
                        <a:buNone/>
                        <a:tabLst/>
                        <a:defRPr/>
                      </a:pPr>
                      <a:r>
                        <a:rPr lang="en-US" sz="1800" b="1" dirty="0" smtClean="0"/>
                        <a:t>Reaction</a:t>
                      </a:r>
                      <a:r>
                        <a:rPr lang="en-US" sz="1800" b="1" baseline="0" dirty="0" smtClean="0"/>
                        <a:t> Video</a:t>
                      </a:r>
                      <a:endParaRPr lang="en-US" sz="1800" b="1" dirty="0"/>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11535941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Reaction videos </a:t>
            </a:r>
            <a:r>
              <a:rPr lang="en-US" dirty="0" smtClean="0"/>
              <a:t>were the favorite feature because they could know if their meaning was received.</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42516488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0249" y="567559"/>
            <a:ext cx="12188393" cy="6148248"/>
          </a:xfrm>
        </p:spPr>
      </p:pic>
      <p:pic>
        <p:nvPicPr>
          <p:cNvPr id="3" name="YA6.1Pi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1208" r="11506"/>
          <a:stretch/>
        </p:blipFill>
        <p:spPr>
          <a:xfrm>
            <a:off x="1743174" y="1838580"/>
            <a:ext cx="4611906" cy="3354113"/>
          </a:xfrm>
          <a:prstGeom prst="rect">
            <a:avLst/>
          </a:prstGeom>
        </p:spPr>
      </p:pic>
      <p:sp>
        <p:nvSpPr>
          <p:cNvPr id="6" name="Rectangle 5"/>
          <p:cNvSpPr/>
          <p:nvPr/>
        </p:nvSpPr>
        <p:spPr>
          <a:xfrm>
            <a:off x="1743174" y="2175641"/>
            <a:ext cx="4589046" cy="2695904"/>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52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70249" y="567559"/>
            <a:ext cx="12188393" cy="6148248"/>
          </a:xfrm>
        </p:spPr>
      </p:pic>
      <p:pic>
        <p:nvPicPr>
          <p:cNvPr id="3" name="YA6.1Pi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1208" r="11506"/>
          <a:stretch/>
        </p:blipFill>
        <p:spPr>
          <a:xfrm>
            <a:off x="1743174" y="1838580"/>
            <a:ext cx="4611906" cy="3354113"/>
          </a:xfrm>
          <a:prstGeom prst="rect">
            <a:avLst/>
          </a:prstGeom>
        </p:spPr>
      </p:pic>
      <p:pic>
        <p:nvPicPr>
          <p:cNvPr id="5" name="YA6.2PicReactShort">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8"/>
          <a:srcRect l="11131" r="12794"/>
          <a:stretch/>
        </p:blipFill>
        <p:spPr>
          <a:xfrm>
            <a:off x="6355080" y="1827471"/>
            <a:ext cx="4572000" cy="3376329"/>
          </a:xfrm>
          <a:prstGeom prst="rect">
            <a:avLst/>
          </a:prstGeom>
        </p:spPr>
      </p:pic>
      <p:sp>
        <p:nvSpPr>
          <p:cNvPr id="6" name="Rectangle 5"/>
          <p:cNvSpPr/>
          <p:nvPr/>
        </p:nvSpPr>
        <p:spPr>
          <a:xfrm>
            <a:off x="6360894" y="2175641"/>
            <a:ext cx="4611906" cy="2695904"/>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737360" y="2175641"/>
            <a:ext cx="4549140" cy="2695904"/>
          </a:xfrm>
          <a:prstGeom prst="rect">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6617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831" fill="hold"/>
                                        <p:tgtEl>
                                          <p:spTgt spid="5"/>
                                        </p:tgtEl>
                                      </p:cBhvr>
                                    </p:cmd>
                                  </p:childTnLst>
                                </p:cTn>
                              </p:par>
                              <p:par>
                                <p:cTn id="7" presetID="1" presetClass="mediacall" presetSubtype="0" fill="hold" nodeType="withEffect">
                                  <p:stCondLst>
                                    <p:cond delay="0"/>
                                  </p:stCondLst>
                                  <p:childTnLst>
                                    <p:cmd type="call" cmd="playFrom(0.0)">
                                      <p:cBhvr>
                                        <p:cTn id="8" dur="241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5"/>
                </p:tgtEl>
              </p:cMediaNode>
            </p:video>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video>
              <p:cMediaNode vol="80000">
                <p:cTn id="15" fill="hold" display="0">
                  <p:stCondLst>
                    <p:cond delay="indefinite"/>
                  </p:stCondLst>
                </p:cTn>
                <p:tgtEl>
                  <p:spTgt spid="3"/>
                </p:tgtEl>
              </p:cMediaNode>
            </p:video>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E037A40B3FCF84589F7DBDEA874E39B" ma:contentTypeVersion="3" ma:contentTypeDescription="Create a new document." ma:contentTypeScope="" ma:versionID="7ec24847482971c185699106c67ff4e0">
  <xsd:schema xmlns:xsd="http://www.w3.org/2001/XMLSchema" xmlns:xs="http://www.w3.org/2001/XMLSchema" xmlns:p="http://schemas.microsoft.com/office/2006/metadata/properties" xmlns:ns2="e4c5aa8d-2220-4696-bd0e-6922bbece2cc" targetNamespace="http://schemas.microsoft.com/office/2006/metadata/properties" ma:root="true" ma:fieldsID="b6c715c651d70322f7f292e50741f119" ns2:_="">
    <xsd:import namespace="e4c5aa8d-2220-4696-bd0e-6922bbece2cc"/>
    <xsd:element name="properties">
      <xsd:complexType>
        <xsd:sequence>
          <xsd:element name="documentManagement">
            <xsd:complexType>
              <xsd:all>
                <xsd:element ref="ns2:SharedWithUsers" minOccurs="0"/>
                <xsd:element ref="ns2:SharingHintHash"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c5aa8d-2220-4696-bd0e-6922bbece2c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AD48970-44B4-434A-BA94-72DF4348D43C}">
  <ds:schemaRefs>
    <ds:schemaRef ds:uri="http://purl.org/dc/elements/1.1/"/>
    <ds:schemaRef ds:uri="http://schemas.microsoft.com/office/2006/metadata/properties"/>
    <ds:schemaRef ds:uri="e4c5aa8d-2220-4696-bd0e-6922bbece2cc"/>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286969CB-98CC-4EBA-97F9-1C45F1F658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4c5aa8d-2220-4696-bd0e-6922bbece2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17B99EE-DF5B-4E94-A970-6F2AEF9C953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8068</TotalTime>
  <Words>556</Words>
  <Application>Microsoft Office PowerPoint</Application>
  <PresentationFormat>Widescreen</PresentationFormat>
  <Paragraphs>58</Paragraphs>
  <Slides>22</Slides>
  <Notes>0</Notes>
  <HiddenSlides>0</HiddenSlides>
  <MMClips>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Calibri Light</vt:lpstr>
      <vt:lpstr>Office Theme</vt:lpstr>
      <vt:lpstr>SeeSaw: I See You Saw My Video Message Gina Venolia, John Tang &amp; Kori Inkpen Microsoft Research</vt:lpstr>
      <vt:lpstr>SeeSaw</vt:lpstr>
      <vt:lpstr>Review        </vt:lpstr>
      <vt:lpstr>Research Questions</vt:lpstr>
      <vt:lpstr>Pilot Lab Study</vt:lpstr>
      <vt:lpstr>Comparative Lab Study</vt:lpstr>
      <vt:lpstr>Reaction videos were the favorite feature because they could know if their meaning was received.</vt:lpstr>
      <vt:lpstr>PowerPoint Presentation</vt:lpstr>
      <vt:lpstr>PowerPoint Presentation</vt:lpstr>
      <vt:lpstr>PowerPoint Presentation</vt:lpstr>
      <vt:lpstr>PowerPoint Presentation</vt:lpstr>
      <vt:lpstr>PowerPoint Presentation</vt:lpstr>
      <vt:lpstr>Ranking</vt:lpstr>
      <vt:lpstr>Auto-reply creates an authentic medium, but that’s both good and bad.</vt:lpstr>
      <vt:lpstr>Pilot Study Questionnaire Results</vt:lpstr>
      <vt:lpstr>PowerPoint Presentation</vt:lpstr>
      <vt:lpstr>PowerPoint Presentation</vt:lpstr>
      <vt:lpstr>Goffman’s Front Stage / Back Stage Behavior</vt:lpstr>
      <vt:lpstr>The combination of reaction videos and auto-reply creates a medium much like a Skype call but without the time commitment.</vt:lpstr>
      <vt:lpstr>PowerPoint Presentation</vt:lpstr>
      <vt:lpstr>Research Questions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Tang</dc:creator>
  <cp:lastModifiedBy>John Tang</cp:lastModifiedBy>
  <cp:revision>58</cp:revision>
  <dcterms:created xsi:type="dcterms:W3CDTF">2014-06-13T04:27:53Z</dcterms:created>
  <dcterms:modified xsi:type="dcterms:W3CDTF">2015-09-28T22:09:23Z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0x010100AE037A40B3FCF84589F7DBDEA874E39B</vt:lpwstr>
  </property>
</Properties>
</file>