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0" r:id="rId5"/>
    <p:sldId id="262" r:id="rId6"/>
    <p:sldId id="263" r:id="rId7"/>
    <p:sldId id="264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EE8"/>
    <a:srgbClr val="93CDDD"/>
    <a:srgbClr val="DCE6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3" autoAdjust="0"/>
    <p:restoredTop sz="94612" autoAdjust="0"/>
  </p:normalViewPr>
  <p:slideViewPr>
    <p:cSldViewPr>
      <p:cViewPr>
        <p:scale>
          <a:sx n="80" d="100"/>
          <a:sy n="80" d="100"/>
        </p:scale>
        <p:origin x="-9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3BD32-F70C-4188-9A28-50C17FD13065}" type="datetimeFigureOut">
              <a:rPr lang="en-US" smtClean="0"/>
              <a:pPr/>
              <a:t>5/16/2009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AF3A-19C2-466E-8B05-F9512D788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CHASE Mainstream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Robert DeLine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Microsoft Research</a:t>
            </a:r>
          </a:p>
          <a:p>
            <a:pPr>
              <a:spcBef>
                <a:spcPts val="200"/>
              </a:spcBef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CHASE Workshop, ICSE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Ko et al ICSE 07 transcripts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600200"/>
            <a:ext cx="7937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Ko et al ICSE 07 transcripts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6692900" cy="659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Ko et al ICSE 07 transcripts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3057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Ko et al ICSE 07 transcripts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457200" lvl="0" indent="-457200">
              <a:buNone/>
            </a:pPr>
            <a:r>
              <a:rPr lang="en-US" sz="2000" b="1" dirty="0" smtClean="0"/>
              <a:t>What code caused this program state? </a:t>
            </a:r>
            <a:r>
              <a:rPr lang="en-US" sz="2000" dirty="0" smtClean="0"/>
              <a:t>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61% unsatisfied, max 21 min</a:t>
            </a:r>
          </a:p>
          <a:p>
            <a:pPr marL="457200" lvl="0" indent="-457200">
              <a:buNone/>
            </a:pPr>
            <a:r>
              <a:rPr lang="en-US" sz="2000" dirty="0" smtClean="0"/>
              <a:t>Why was the code implemented this way?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44%, 21 min</a:t>
            </a:r>
          </a:p>
          <a:p>
            <a:pPr marL="457200" lvl="0" indent="-457200">
              <a:buNone/>
            </a:pPr>
            <a:r>
              <a:rPr lang="en-US" sz="2000" b="1" dirty="0" smtClean="0"/>
              <a:t>In what situations does this failure occur? </a:t>
            </a:r>
            <a:r>
              <a:rPr lang="en-US" sz="2000" dirty="0" smtClean="0"/>
              <a:t>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41%, 49 min</a:t>
            </a:r>
          </a:p>
          <a:p>
            <a:pPr marL="457200" lvl="0" indent="-457200">
              <a:buNone/>
            </a:pPr>
            <a:r>
              <a:rPr lang="en-US" sz="2000" b="1" dirty="0" smtClean="0"/>
              <a:t>What code </a:t>
            </a:r>
            <a:r>
              <a:rPr lang="en-US" sz="2000" b="1" i="1" dirty="0" smtClean="0"/>
              <a:t>could</a:t>
            </a:r>
            <a:r>
              <a:rPr lang="en-US" sz="2000" b="1" dirty="0" smtClean="0"/>
              <a:t> have caused this behavior? </a:t>
            </a:r>
            <a:r>
              <a:rPr lang="en-US" sz="2000" dirty="0" smtClean="0"/>
              <a:t>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36%, 17 min</a:t>
            </a:r>
          </a:p>
          <a:p>
            <a:pPr marL="457200" lvl="0" indent="-457200">
              <a:buNone/>
            </a:pPr>
            <a:r>
              <a:rPr lang="en-US" sz="2000" dirty="0" smtClean="0"/>
              <a:t>How have the resources I depend on changed? 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24%, 9 min</a:t>
            </a:r>
          </a:p>
          <a:p>
            <a:pPr marL="457200" lvl="0" indent="-457200">
              <a:buNone/>
            </a:pPr>
            <a:r>
              <a:rPr lang="en-US" sz="2000" dirty="0" smtClean="0"/>
              <a:t>What is the program supposed to do?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15%, 21 min</a:t>
            </a:r>
          </a:p>
          <a:p>
            <a:pPr marL="457200" lvl="0" indent="-457200">
              <a:buNone/>
            </a:pPr>
            <a:r>
              <a:rPr lang="en-US" sz="2000" dirty="0" smtClean="0"/>
              <a:t>What have my coworkers been doing? 		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14%, 11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execution “route finder”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2142" t="35629" r="15000" b="8084"/>
          <a:stretch>
            <a:fillRect/>
          </a:stretch>
        </p:blipFill>
        <p:spPr bwMode="auto">
          <a:xfrm>
            <a:off x="457200" y="1478692"/>
            <a:ext cx="8229600" cy="522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2286000"/>
            <a:ext cx="5334000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274320" tIns="137160" rIns="274320" bIns="137160" rtlCol="0">
            <a:spAutoFit/>
          </a:bodyPr>
          <a:lstStyle/>
          <a:p>
            <a:r>
              <a:rPr lang="en-US" dirty="0" smtClean="0"/>
              <a:t>Intended usage scenario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Select starting and ending lines of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Step through the execution, like in a debugger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“Drag the route” to change the execution path</a:t>
            </a:r>
          </a:p>
          <a:p>
            <a:endParaRPr lang="en-US" dirty="0" smtClean="0"/>
          </a:p>
          <a:p>
            <a:r>
              <a:rPr lang="en-US" dirty="0" smtClean="0"/>
              <a:t>Code Canvas is the front end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Has layers for displaying  trace and program state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Zooms from system architecture down to code</a:t>
            </a:r>
          </a:p>
          <a:p>
            <a:endParaRPr lang="en-US" dirty="0" smtClean="0"/>
          </a:p>
          <a:p>
            <a:r>
              <a:rPr lang="en-US" dirty="0" err="1" smtClean="0"/>
              <a:t>Pex</a:t>
            </a:r>
            <a:r>
              <a:rPr lang="en-US" dirty="0" smtClean="0"/>
              <a:t> is the back end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Systematically explores execution traces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Uses symbolic reasoning to find new paths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Uses dynamic analysis to avoid decidability limits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Can repro a complete execution trace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conditions for “mainstream”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big open problems</a:t>
            </a:r>
          </a:p>
          <a:p>
            <a:r>
              <a:rPr lang="en-US" dirty="0" smtClean="0"/>
              <a:t>Need adoption paths for practitioners</a:t>
            </a:r>
          </a:p>
          <a:p>
            <a:r>
              <a:rPr lang="en-US" dirty="0" smtClean="0"/>
              <a:t>Research methods need to scale out to many researchers</a:t>
            </a:r>
          </a:p>
          <a:p>
            <a:r>
              <a:rPr lang="en-US" dirty="0" smtClean="0"/>
              <a:t>Need to </a:t>
            </a:r>
            <a:r>
              <a:rPr lang="en-US" dirty="0" smtClean="0"/>
              <a:t>build bridges to </a:t>
            </a:r>
            <a:r>
              <a:rPr lang="en-US" dirty="0" smtClean="0"/>
              <a:t>established SE research </a:t>
            </a:r>
            <a:r>
              <a:rPr lang="en-US" dirty="0" smtClean="0"/>
              <a:t>areas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WHAT ELSE?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Engineering Research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524000"/>
          <a:ext cx="7315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09800"/>
                <a:gridCol w="2438400"/>
              </a:tblGrid>
              <a:tr h="4876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GOALS</a:t>
                      </a:r>
                    </a:p>
                    <a:p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IMPROVE</a:t>
                      </a:r>
                      <a:r>
                        <a:rPr lang="en-US" sz="14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 QUALITY</a:t>
                      </a:r>
                      <a:endParaRPr lang="en-US" sz="1400" b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Find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defects in designs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Find defects in code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Promote architectures/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designs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performance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Allocate test resources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Isolate defects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Eliminate sources of defects</a:t>
                      </a:r>
                    </a:p>
                    <a:p>
                      <a:endParaRPr lang="en-US" sz="800" b="0" baseline="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4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IMPROVE FUNCTIONALITY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Find defects in specs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Improve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reqts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gathering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Improve bug tracking</a:t>
                      </a:r>
                    </a:p>
                    <a:p>
                      <a:endParaRPr lang="en-US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IMPROVE TIME TO MARKET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Reuse components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Reuse design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patterns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Improve cost estimation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productivity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Improve code understanding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Spread team knowledge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Improve coordination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METHODS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</a:rPr>
                        <a:t>prog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. lang. design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type systems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theorem proving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spec. notations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modeling notations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static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dynamic analysis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code optimization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runtime optimization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data mining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statistical models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process improvement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design/arch. notations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architectural design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system design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dev. tool design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dev. environment design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pattern languages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visualization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theory building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EVALUATIONS</a:t>
                      </a: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formal theorems</a:t>
                      </a:r>
                    </a:p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case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studies on specs/code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benchmarks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demonstrations/prototypes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case studies on team artifacts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case studies on teams</a:t>
                      </a:r>
                    </a:p>
                    <a:p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controlled experiments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CHASE studies software development…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as though software were created by people…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working together.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CHASE studies those aspects of software development about which people cannot be usefully abstracted away.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5981700" y="1754505"/>
            <a:ext cx="1181100" cy="1057275"/>
            <a:chOff x="6019800" y="1990725"/>
            <a:chExt cx="1181100" cy="1057275"/>
          </a:xfrm>
        </p:grpSpPr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9800" y="1990725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2295525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0" y="2066925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and their Roles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590800" y="5410200"/>
            <a:ext cx="832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customers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8180" y="3497580"/>
            <a:ext cx="3429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Group 64"/>
          <p:cNvGrpSpPr/>
          <p:nvPr/>
        </p:nvGrpSpPr>
        <p:grpSpPr>
          <a:xfrm>
            <a:off x="5953125" y="4876800"/>
            <a:ext cx="1133475" cy="1066800"/>
            <a:chOff x="5907686" y="4719935"/>
            <a:chExt cx="1133475" cy="1066800"/>
          </a:xfrm>
        </p:grpSpPr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8686" y="4719935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07686" y="4948535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69686" y="5100935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extBox 58"/>
          <p:cNvSpPr txBox="1"/>
          <p:nvPr/>
        </p:nvSpPr>
        <p:spPr>
          <a:xfrm>
            <a:off x="4465320" y="4183380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pm</a:t>
            </a:r>
            <a:endParaRPr 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85560" y="1706880"/>
            <a:ext cx="42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test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57299" y="5593080"/>
            <a:ext cx="409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dev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81000" y="1676400"/>
            <a:ext cx="2505075" cy="4962525"/>
            <a:chOff x="685800" y="1676400"/>
            <a:chExt cx="2505075" cy="496252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90800" y="33528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724150" y="5791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76400" y="50292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05000" y="5943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9144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2098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905000" y="26670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819400" y="40386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85800" y="5334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838200" y="3200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066800" y="5334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838200" y="41910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362200" y="54102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514600" y="2514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990600" y="48006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1371600" y="5943600"/>
              <a:ext cx="34290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524000" y="2286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676400" y="3352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33600" y="19050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286000" y="3810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27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905000" y="41148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524000" y="3962400"/>
              <a:ext cx="21907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5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219200" y="2895600"/>
              <a:ext cx="3810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514600" y="45720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133600" y="49530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31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371600" y="44958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0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219200" y="3733800"/>
              <a:ext cx="2381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27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295400" y="1676400"/>
              <a:ext cx="3238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8" name="Group 87"/>
          <p:cNvGrpSpPr/>
          <p:nvPr/>
        </p:nvGrpSpPr>
        <p:grpSpPr>
          <a:xfrm>
            <a:off x="3040380" y="2362200"/>
            <a:ext cx="1455420" cy="2667000"/>
            <a:chOff x="3040380" y="2362200"/>
            <a:chExt cx="1303020" cy="2667000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3040380" y="3811168"/>
              <a:ext cx="1230630" cy="638"/>
            </a:xfrm>
            <a:prstGeom prst="straightConnector1">
              <a:avLst/>
            </a:prstGeom>
            <a:ln w="7620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3381375" y="3343275"/>
              <a:ext cx="457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flipV="1">
              <a:off x="3048000" y="3962400"/>
              <a:ext cx="1295400" cy="990600"/>
            </a:xfrm>
            <a:custGeom>
              <a:avLst/>
              <a:gdLst>
                <a:gd name="connsiteX0" fmla="*/ 0 w 1676400"/>
                <a:gd name="connsiteY0" fmla="*/ 0 h 1198563"/>
                <a:gd name="connsiteX1" fmla="*/ 866775 w 1676400"/>
                <a:gd name="connsiteY1" fmla="*/ 342900 h 1198563"/>
                <a:gd name="connsiteX2" fmla="*/ 1552575 w 1676400"/>
                <a:gd name="connsiteY2" fmla="*/ 1066800 h 1198563"/>
                <a:gd name="connsiteX3" fmla="*/ 1609725 w 1676400"/>
                <a:gd name="connsiteY3" fmla="*/ 1133475 h 119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198563">
                  <a:moveTo>
                    <a:pt x="0" y="0"/>
                  </a:moveTo>
                  <a:cubicBezTo>
                    <a:pt x="304006" y="82550"/>
                    <a:pt x="608013" y="165100"/>
                    <a:pt x="866775" y="342900"/>
                  </a:cubicBezTo>
                  <a:cubicBezTo>
                    <a:pt x="1125538" y="520700"/>
                    <a:pt x="1428750" y="935038"/>
                    <a:pt x="1552575" y="1066800"/>
                  </a:cubicBezTo>
                  <a:cubicBezTo>
                    <a:pt x="1676400" y="1198563"/>
                    <a:pt x="1643062" y="1166019"/>
                    <a:pt x="1609725" y="1133475"/>
                  </a:cubicBezTo>
                </a:path>
              </a:pathLst>
            </a:custGeom>
            <a:ln w="76200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429000" y="4267200"/>
              <a:ext cx="381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048000" y="2590800"/>
              <a:ext cx="1295400" cy="990600"/>
            </a:xfrm>
            <a:custGeom>
              <a:avLst/>
              <a:gdLst>
                <a:gd name="connsiteX0" fmla="*/ 0 w 1676400"/>
                <a:gd name="connsiteY0" fmla="*/ 0 h 1198563"/>
                <a:gd name="connsiteX1" fmla="*/ 866775 w 1676400"/>
                <a:gd name="connsiteY1" fmla="*/ 342900 h 1198563"/>
                <a:gd name="connsiteX2" fmla="*/ 1552575 w 1676400"/>
                <a:gd name="connsiteY2" fmla="*/ 1066800 h 1198563"/>
                <a:gd name="connsiteX3" fmla="*/ 1609725 w 1676400"/>
                <a:gd name="connsiteY3" fmla="*/ 1133475 h 119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198563">
                  <a:moveTo>
                    <a:pt x="0" y="0"/>
                  </a:moveTo>
                  <a:cubicBezTo>
                    <a:pt x="304006" y="82550"/>
                    <a:pt x="608013" y="165100"/>
                    <a:pt x="866775" y="342900"/>
                  </a:cubicBezTo>
                  <a:cubicBezTo>
                    <a:pt x="1125538" y="520700"/>
                    <a:pt x="1428750" y="935038"/>
                    <a:pt x="1552575" y="1066800"/>
                  </a:cubicBezTo>
                  <a:cubicBezTo>
                    <a:pt x="1676400" y="1198563"/>
                    <a:pt x="1643062" y="1166019"/>
                    <a:pt x="1609725" y="1133475"/>
                  </a:cubicBezTo>
                </a:path>
              </a:pathLst>
            </a:custGeom>
            <a:ln w="76200">
              <a:solidFill>
                <a:srgbClr val="DCE6F2">
                  <a:alpha val="76078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2800" y="2362200"/>
              <a:ext cx="457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3429000" y="3429000"/>
              <a:ext cx="3714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6" name="Picture 42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3505200" y="4400550"/>
              <a:ext cx="2190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3429000" y="2438400"/>
              <a:ext cx="3333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>
            <a:off x="5554980" y="3497580"/>
            <a:ext cx="514885" cy="533400"/>
            <a:chOff x="4495800" y="1676400"/>
            <a:chExt cx="514885" cy="533400"/>
          </a:xfrm>
        </p:grpSpPr>
        <p:sp>
          <p:nvSpPr>
            <p:cNvPr id="89" name="Folded Corner 88"/>
            <p:cNvSpPr/>
            <p:nvPr/>
          </p:nvSpPr>
          <p:spPr>
            <a:xfrm flipV="1">
              <a:off x="4524642" y="1676400"/>
              <a:ext cx="457200" cy="533400"/>
            </a:xfrm>
            <a:prstGeom prst="foldedCorner">
              <a:avLst>
                <a:gd name="adj" fmla="val 4137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95800" y="1828800"/>
              <a:ext cx="514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spec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>
            <a:off x="4945380" y="3802380"/>
            <a:ext cx="533400" cy="1588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16200000" flipH="1">
            <a:off x="5669280" y="4373880"/>
            <a:ext cx="762000" cy="381000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5745480" y="2849880"/>
            <a:ext cx="762000" cy="381000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152400" y="15240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user needs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295400" y="152400"/>
            <a:ext cx="190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design rationale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8" grpId="1"/>
      <p:bldP spid="59" grpId="0"/>
      <p:bldP spid="60" grpId="0"/>
      <p:bldP spid="61" grpId="0"/>
      <p:bldP spid="124" grpId="6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465320" y="1704201"/>
            <a:ext cx="2697480" cy="4239399"/>
            <a:chOff x="2727960" y="1704201"/>
            <a:chExt cx="2697480" cy="4239399"/>
          </a:xfrm>
        </p:grpSpPr>
        <p:grpSp>
          <p:nvGrpSpPr>
            <p:cNvPr id="40" name="Group 92"/>
            <p:cNvGrpSpPr/>
            <p:nvPr/>
          </p:nvGrpSpPr>
          <p:grpSpPr>
            <a:xfrm>
              <a:off x="2727960" y="3495675"/>
              <a:ext cx="388248" cy="962799"/>
              <a:chOff x="2727960" y="3495675"/>
              <a:chExt cx="388248" cy="962799"/>
            </a:xfrm>
          </p:grpSpPr>
          <p:pic>
            <p:nvPicPr>
              <p:cNvPr id="60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52725" y="3495675"/>
                <a:ext cx="342900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" name="TextBox 7"/>
              <p:cNvSpPr txBox="1"/>
              <p:nvPr/>
            </p:nvSpPr>
            <p:spPr>
              <a:xfrm>
                <a:off x="2727960" y="4181475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pm</a:t>
                </a:r>
                <a:endParaRPr lang="en-US" sz="1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1" name="Group 89"/>
            <p:cNvGrpSpPr/>
            <p:nvPr/>
          </p:nvGrpSpPr>
          <p:grpSpPr>
            <a:xfrm>
              <a:off x="4244340" y="1704201"/>
              <a:ext cx="1181100" cy="1105674"/>
              <a:chOff x="4244340" y="1704201"/>
              <a:chExt cx="1181100" cy="1105674"/>
            </a:xfrm>
          </p:grpSpPr>
          <p:grpSp>
            <p:nvGrpSpPr>
              <p:cNvPr id="55" name="Group 5"/>
              <p:cNvGrpSpPr/>
              <p:nvPr/>
            </p:nvGrpSpPr>
            <p:grpSpPr>
              <a:xfrm>
                <a:off x="4244340" y="1752600"/>
                <a:ext cx="1181100" cy="1057275"/>
                <a:chOff x="6019800" y="1990725"/>
                <a:chExt cx="1181100" cy="1057275"/>
              </a:xfrm>
            </p:grpSpPr>
            <p:pic>
              <p:nvPicPr>
                <p:cNvPr id="57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8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9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6" name="TextBox 55"/>
              <p:cNvSpPr txBox="1"/>
              <p:nvPr/>
            </p:nvSpPr>
            <p:spPr>
              <a:xfrm>
                <a:off x="4648200" y="1704201"/>
                <a:ext cx="4217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test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2" name="Group 90"/>
            <p:cNvGrpSpPr/>
            <p:nvPr/>
          </p:nvGrpSpPr>
          <p:grpSpPr>
            <a:xfrm>
              <a:off x="4210050" y="4876800"/>
              <a:ext cx="1133475" cy="1066800"/>
              <a:chOff x="4210050" y="4876800"/>
              <a:chExt cx="1133475" cy="1066800"/>
            </a:xfrm>
          </p:grpSpPr>
          <p:grpSp>
            <p:nvGrpSpPr>
              <p:cNvPr id="50" name="Group 8"/>
              <p:cNvGrpSpPr/>
              <p:nvPr/>
            </p:nvGrpSpPr>
            <p:grpSpPr>
              <a:xfrm>
                <a:off x="4210050" y="4876800"/>
                <a:ext cx="1133475" cy="1066800"/>
                <a:chOff x="5907686" y="4719935"/>
                <a:chExt cx="1133475" cy="1066800"/>
              </a:xfrm>
            </p:grpSpPr>
            <p:pic>
              <p:nvPicPr>
                <p:cNvPr id="52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3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4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51" name="TextBox 50"/>
              <p:cNvSpPr txBox="1"/>
              <p:nvPr/>
            </p:nvSpPr>
            <p:spPr>
              <a:xfrm>
                <a:off x="4521844" y="5590401"/>
                <a:ext cx="4099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dev</a:t>
                </a:r>
                <a:endParaRPr lang="en-US"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43" name="Group 91"/>
            <p:cNvGrpSpPr/>
            <p:nvPr/>
          </p:nvGrpSpPr>
          <p:grpSpPr>
            <a:xfrm>
              <a:off x="3209925" y="2667001"/>
              <a:ext cx="1362075" cy="2286001"/>
              <a:chOff x="3209925" y="2667001"/>
              <a:chExt cx="1362075" cy="2286001"/>
            </a:xfrm>
          </p:grpSpPr>
          <p:grpSp>
            <p:nvGrpSpPr>
              <p:cNvPr id="44" name="Group 15"/>
              <p:cNvGrpSpPr/>
              <p:nvPr/>
            </p:nvGrpSpPr>
            <p:grpSpPr>
              <a:xfrm>
                <a:off x="3819525" y="3495675"/>
                <a:ext cx="514885" cy="533400"/>
                <a:chOff x="4495800" y="1676400"/>
                <a:chExt cx="514885" cy="533400"/>
              </a:xfrm>
            </p:grpSpPr>
            <p:sp>
              <p:nvSpPr>
                <p:cNvPr id="48" name="Folded Corner 47"/>
                <p:cNvSpPr/>
                <p:nvPr/>
              </p:nvSpPr>
              <p:spPr>
                <a:xfrm flipV="1">
                  <a:off x="4524642" y="1676400"/>
                  <a:ext cx="457200" cy="533400"/>
                </a:xfrm>
                <a:prstGeom prst="foldedCorner">
                  <a:avLst>
                    <a:gd name="adj" fmla="val 41370"/>
                  </a:avLst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495800" y="1828800"/>
                  <a:ext cx="5148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spec</a:t>
                  </a:r>
                  <a:endParaRPr lang="en-US" sz="1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45" name="Straight Arrow Connector 44"/>
              <p:cNvCxnSpPr/>
              <p:nvPr/>
            </p:nvCxnSpPr>
            <p:spPr>
              <a:xfrm>
                <a:off x="3209925" y="3800475"/>
                <a:ext cx="533400" cy="158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 flipH="1">
                <a:off x="3924299" y="4381499"/>
                <a:ext cx="771528" cy="37147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4010021" y="2857505"/>
                <a:ext cx="752483" cy="371475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Rectangle 61"/>
          <p:cNvSpPr/>
          <p:nvPr/>
        </p:nvSpPr>
        <p:spPr>
          <a:xfrm>
            <a:off x="152400" y="15240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user needs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295400" y="152400"/>
            <a:ext cx="190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design rationale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18576 -0.002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Oval 104"/>
          <p:cNvSpPr/>
          <p:nvPr/>
        </p:nvSpPr>
        <p:spPr>
          <a:xfrm rot="16435077">
            <a:off x="4446015" y="4617841"/>
            <a:ext cx="842726" cy="16068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6435077">
            <a:off x="4537886" y="1227395"/>
            <a:ext cx="842726" cy="1879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621280" y="3261360"/>
            <a:ext cx="685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2758440" y="1688961"/>
            <a:ext cx="2697480" cy="4239399"/>
            <a:chOff x="2727960" y="1704201"/>
            <a:chExt cx="2697480" cy="4239399"/>
          </a:xfrm>
        </p:grpSpPr>
        <p:grpSp>
          <p:nvGrpSpPr>
            <p:cNvPr id="93" name="Group 92"/>
            <p:cNvGrpSpPr/>
            <p:nvPr/>
          </p:nvGrpSpPr>
          <p:grpSpPr>
            <a:xfrm>
              <a:off x="2727960" y="3495675"/>
              <a:ext cx="388248" cy="962799"/>
              <a:chOff x="2727960" y="3495675"/>
              <a:chExt cx="388248" cy="962799"/>
            </a:xfrm>
          </p:grpSpPr>
          <p:pic>
            <p:nvPicPr>
              <p:cNvPr id="5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752725" y="3495675"/>
                <a:ext cx="342900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27960" y="4181475"/>
                <a:ext cx="3882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pm</a:t>
                </a:r>
                <a:endParaRPr lang="en-US" sz="12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244340" y="1704201"/>
              <a:ext cx="1181100" cy="1105674"/>
              <a:chOff x="4244340" y="1704201"/>
              <a:chExt cx="1181100" cy="1105674"/>
            </a:xfrm>
          </p:grpSpPr>
          <p:grpSp>
            <p:nvGrpSpPr>
              <p:cNvPr id="3" name="Group 5"/>
              <p:cNvGrpSpPr/>
              <p:nvPr/>
            </p:nvGrpSpPr>
            <p:grpSpPr>
              <a:xfrm>
                <a:off x="4244340" y="1752600"/>
                <a:ext cx="1181100" cy="1057275"/>
                <a:chOff x="6019800" y="1990725"/>
                <a:chExt cx="1181100" cy="1057275"/>
              </a:xfrm>
            </p:grpSpPr>
            <p:pic>
              <p:nvPicPr>
                <p:cNvPr id="20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Box 8"/>
              <p:cNvSpPr txBox="1"/>
              <p:nvPr/>
            </p:nvSpPr>
            <p:spPr>
              <a:xfrm>
                <a:off x="4648200" y="1704201"/>
                <a:ext cx="4217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test</a:t>
                </a:r>
                <a:endParaRPr lang="en-US" sz="1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210050" y="4876800"/>
              <a:ext cx="1133475" cy="1066800"/>
              <a:chOff x="4210050" y="4876800"/>
              <a:chExt cx="1133475" cy="1066800"/>
            </a:xfrm>
          </p:grpSpPr>
          <p:grpSp>
            <p:nvGrpSpPr>
              <p:cNvPr id="4" name="Group 8"/>
              <p:cNvGrpSpPr/>
              <p:nvPr/>
            </p:nvGrpSpPr>
            <p:grpSpPr>
              <a:xfrm>
                <a:off x="4210050" y="4876800"/>
                <a:ext cx="1133475" cy="1066800"/>
                <a:chOff x="5907686" y="4719935"/>
                <a:chExt cx="1133475" cy="1066800"/>
              </a:xfrm>
            </p:grpSpPr>
            <p:pic>
              <p:nvPicPr>
                <p:cNvPr id="17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4521844" y="5590401"/>
                <a:ext cx="4099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dev</a:t>
                </a:r>
                <a:endParaRPr lang="en-US" sz="1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3209925" y="2667001"/>
              <a:ext cx="1362075" cy="2286001"/>
              <a:chOff x="3209925" y="2667001"/>
              <a:chExt cx="1362075" cy="2286001"/>
            </a:xfrm>
          </p:grpSpPr>
          <p:grpSp>
            <p:nvGrpSpPr>
              <p:cNvPr id="6" name="Group 15"/>
              <p:cNvGrpSpPr/>
              <p:nvPr/>
            </p:nvGrpSpPr>
            <p:grpSpPr>
              <a:xfrm>
                <a:off x="3819525" y="3495675"/>
                <a:ext cx="514885" cy="533400"/>
                <a:chOff x="4495800" y="1676400"/>
                <a:chExt cx="514885" cy="533400"/>
              </a:xfrm>
            </p:grpSpPr>
            <p:sp>
              <p:nvSpPr>
                <p:cNvPr id="15" name="Folded Corner 14"/>
                <p:cNvSpPr/>
                <p:nvPr/>
              </p:nvSpPr>
              <p:spPr>
                <a:xfrm flipV="1">
                  <a:off x="4524642" y="1676400"/>
                  <a:ext cx="457200" cy="533400"/>
                </a:xfrm>
                <a:prstGeom prst="foldedCorner">
                  <a:avLst>
                    <a:gd name="adj" fmla="val 41370"/>
                  </a:avLst>
                </a:prstGeom>
                <a:no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495800" y="1828800"/>
                  <a:ext cx="51488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>
                          <a:lumMod val="65000"/>
                        </a:schemeClr>
                      </a:solidFill>
                    </a:rPr>
                    <a:t>spec</a:t>
                  </a:r>
                  <a:endParaRPr lang="en-US" sz="14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cxnSp>
            <p:nvCxnSpPr>
              <p:cNvPr id="12" name="Straight Arrow Connector 11"/>
              <p:cNvCxnSpPr/>
              <p:nvPr/>
            </p:nvCxnSpPr>
            <p:spPr>
              <a:xfrm>
                <a:off x="3209925" y="3800475"/>
                <a:ext cx="533400" cy="158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H="1">
                <a:off x="3924299" y="4381499"/>
                <a:ext cx="771528" cy="371478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4010021" y="2857505"/>
                <a:ext cx="752483" cy="371475"/>
              </a:xfrm>
              <a:prstGeom prst="straightConnector1">
                <a:avLst/>
              </a:prstGeom>
              <a:ln w="76200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" name="Group 96"/>
          <p:cNvGrpSpPr/>
          <p:nvPr/>
        </p:nvGrpSpPr>
        <p:grpSpPr>
          <a:xfrm>
            <a:off x="5135880" y="2727960"/>
            <a:ext cx="685800" cy="2209800"/>
            <a:chOff x="5135880" y="2727960"/>
            <a:chExt cx="685800" cy="2209800"/>
          </a:xfrm>
        </p:grpSpPr>
        <p:grpSp>
          <p:nvGrpSpPr>
            <p:cNvPr id="7" name="Group 59"/>
            <p:cNvGrpSpPr/>
            <p:nvPr/>
          </p:nvGrpSpPr>
          <p:grpSpPr>
            <a:xfrm>
              <a:off x="5364480" y="3489960"/>
              <a:ext cx="457200" cy="533400"/>
              <a:chOff x="5334000" y="3505200"/>
              <a:chExt cx="457200" cy="533400"/>
            </a:xfrm>
          </p:grpSpPr>
          <p:sp>
            <p:nvSpPr>
              <p:cNvPr id="23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5" name="Straight Arrow Connector 24"/>
            <p:cNvCxnSpPr/>
            <p:nvPr/>
          </p:nvCxnSpPr>
          <p:spPr>
            <a:xfrm rot="5400000" flipH="1" flipV="1">
              <a:off x="4907280" y="4404360"/>
              <a:ext cx="762000" cy="304800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5021580" y="2918459"/>
              <a:ext cx="609600" cy="228601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4602480" y="2956560"/>
            <a:ext cx="457200" cy="1790700"/>
            <a:chOff x="4602480" y="2956560"/>
            <a:chExt cx="457200" cy="1790700"/>
          </a:xfrm>
        </p:grpSpPr>
        <p:grpSp>
          <p:nvGrpSpPr>
            <p:cNvPr id="11" name="Group 60"/>
            <p:cNvGrpSpPr/>
            <p:nvPr/>
          </p:nvGrpSpPr>
          <p:grpSpPr>
            <a:xfrm>
              <a:off x="4602480" y="3489960"/>
              <a:ext cx="457200" cy="533400"/>
              <a:chOff x="4572000" y="3505200"/>
              <a:chExt cx="457200" cy="5334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572000" y="3505200"/>
                <a:ext cx="457200" cy="5334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grpSp>
            <p:nvGrpSpPr>
              <p:cNvPr id="24" name="Group 57"/>
              <p:cNvGrpSpPr/>
              <p:nvPr/>
            </p:nvGrpSpPr>
            <p:grpSpPr>
              <a:xfrm>
                <a:off x="4623435" y="3547110"/>
                <a:ext cx="369570" cy="457200"/>
                <a:chOff x="6913245" y="3508376"/>
                <a:chExt cx="369570" cy="508635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913245" y="3508376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941820" y="3533141"/>
                  <a:ext cx="18288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943725" y="355631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989445" y="358298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945630" y="360584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989445" y="3659188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6990207" y="3634423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045452" y="3687446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046595" y="3714433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993255" y="3738881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34200" y="3759836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978015" y="3788728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7006590" y="3813493"/>
                  <a:ext cx="18288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008495" y="383667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7054215" y="386334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010400" y="38862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7054215" y="393954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7054977" y="3914775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7110222" y="3967798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7111365" y="3994785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6998970" y="4015423"/>
                  <a:ext cx="13716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4601685" y="3185161"/>
              <a:ext cx="457996" cy="794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4525883" y="4442063"/>
              <a:ext cx="609600" cy="794"/>
            </a:xfrm>
            <a:prstGeom prst="straightConnector1">
              <a:avLst/>
            </a:prstGeom>
            <a:ln w="76200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3383280" y="2499360"/>
            <a:ext cx="3429000" cy="2438400"/>
            <a:chOff x="3383280" y="2499360"/>
            <a:chExt cx="3429000" cy="2438400"/>
          </a:xfrm>
        </p:grpSpPr>
        <p:grpSp>
          <p:nvGrpSpPr>
            <p:cNvPr id="98" name="Group 97"/>
            <p:cNvGrpSpPr/>
            <p:nvPr/>
          </p:nvGrpSpPr>
          <p:grpSpPr>
            <a:xfrm>
              <a:off x="3383280" y="2499360"/>
              <a:ext cx="609600" cy="533400"/>
              <a:chOff x="3383280" y="2499360"/>
              <a:chExt cx="609600" cy="533400"/>
            </a:xfrm>
          </p:grpSpPr>
          <p:sp>
            <p:nvSpPr>
              <p:cNvPr id="121" name="Oval Callout 120"/>
              <p:cNvSpPr/>
              <p:nvPr/>
            </p:nvSpPr>
            <p:spPr>
              <a:xfrm>
                <a:off x="3383280" y="2727960"/>
                <a:ext cx="381000" cy="304800"/>
              </a:xfrm>
              <a:prstGeom prst="wedgeEllipseCallout">
                <a:avLst>
                  <a:gd name="adj1" fmla="val -117429"/>
                  <a:gd name="adj2" fmla="val 15392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4" name="Oval Callout 63"/>
              <p:cNvSpPr/>
              <p:nvPr/>
            </p:nvSpPr>
            <p:spPr>
              <a:xfrm>
                <a:off x="3611880" y="2499360"/>
                <a:ext cx="381000" cy="304800"/>
              </a:xfrm>
              <a:prstGeom prst="wedgeEllipseCallout">
                <a:avLst>
                  <a:gd name="adj1" fmla="val 96571"/>
                  <a:gd name="adj2" fmla="val -101071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459480" y="4404360"/>
              <a:ext cx="533400" cy="533400"/>
              <a:chOff x="3459480" y="4404360"/>
              <a:chExt cx="533400" cy="533400"/>
            </a:xfrm>
          </p:grpSpPr>
          <p:sp>
            <p:nvSpPr>
              <p:cNvPr id="65" name="Oval Callout 64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7" name="Oval Callout 66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6431280" y="3489960"/>
              <a:ext cx="381000" cy="533400"/>
              <a:chOff x="6431280" y="3489960"/>
              <a:chExt cx="381000" cy="533400"/>
            </a:xfrm>
          </p:grpSpPr>
          <p:sp>
            <p:nvSpPr>
              <p:cNvPr id="70" name="Oval Callout 69"/>
              <p:cNvSpPr/>
              <p:nvPr/>
            </p:nvSpPr>
            <p:spPr>
              <a:xfrm>
                <a:off x="6431280" y="3489960"/>
                <a:ext cx="381000" cy="304800"/>
              </a:xfrm>
              <a:prstGeom prst="wedgeEllipseCallout">
                <a:avLst>
                  <a:gd name="adj1" fmla="val -271429"/>
                  <a:gd name="adj2" fmla="val -406071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1" name="Oval Callout 70"/>
              <p:cNvSpPr/>
              <p:nvPr/>
            </p:nvSpPr>
            <p:spPr>
              <a:xfrm>
                <a:off x="6431280" y="3718560"/>
                <a:ext cx="381000" cy="304800"/>
              </a:xfrm>
              <a:prstGeom prst="wedgeEllipseCallout">
                <a:avLst>
                  <a:gd name="adj1" fmla="val -319429"/>
                  <a:gd name="adj2" fmla="val 426429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106" name="Rectangle 105"/>
          <p:cNvSpPr/>
          <p:nvPr/>
        </p:nvSpPr>
        <p:spPr>
          <a:xfrm>
            <a:off x="152400" y="15240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user needs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295400" y="152400"/>
            <a:ext cx="190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design rationale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124200" y="152400"/>
            <a:ext cx="261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program understanding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638800" y="152400"/>
            <a:ext cx="156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visualization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81000" y="457200"/>
            <a:ext cx="2053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information seeking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2322287" y="468868"/>
            <a:ext cx="216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knowledge sharing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359294" y="457200"/>
            <a:ext cx="291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interruption + multitasking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133168" y="152400"/>
            <a:ext cx="1934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bug assignment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200431" y="457200"/>
            <a:ext cx="148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onboarding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2621280" y="1688961"/>
            <a:ext cx="4191000" cy="4239399"/>
            <a:chOff x="2621280" y="1688961"/>
            <a:chExt cx="4191000" cy="4239399"/>
          </a:xfrm>
        </p:grpSpPr>
        <p:sp>
          <p:nvSpPr>
            <p:cNvPr id="105" name="Oval 104"/>
            <p:cNvSpPr/>
            <p:nvPr/>
          </p:nvSpPr>
          <p:spPr>
            <a:xfrm rot="16435077">
              <a:off x="4446015" y="4617841"/>
              <a:ext cx="842726" cy="1606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 rot="16435077">
              <a:off x="4537886" y="1227395"/>
              <a:ext cx="842726" cy="18795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621280" y="3261360"/>
              <a:ext cx="685800" cy="1447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93"/>
            <p:cNvGrpSpPr/>
            <p:nvPr/>
          </p:nvGrpSpPr>
          <p:grpSpPr>
            <a:xfrm>
              <a:off x="2758440" y="1688961"/>
              <a:ext cx="2697480" cy="4239399"/>
              <a:chOff x="2727960" y="1704201"/>
              <a:chExt cx="2697480" cy="4239399"/>
            </a:xfrm>
          </p:grpSpPr>
          <p:grpSp>
            <p:nvGrpSpPr>
              <p:cNvPr id="3" name="Group 92"/>
              <p:cNvGrpSpPr/>
              <p:nvPr/>
            </p:nvGrpSpPr>
            <p:grpSpPr>
              <a:xfrm>
                <a:off x="2727960" y="3495675"/>
                <a:ext cx="388248" cy="962799"/>
                <a:chOff x="2727960" y="3495675"/>
                <a:chExt cx="388248" cy="962799"/>
              </a:xfrm>
            </p:grpSpPr>
            <p:pic>
              <p:nvPicPr>
                <p:cNvPr id="5" name="Picture 33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2752725" y="349567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2727960" y="4181475"/>
                  <a:ext cx="3882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pm</a:t>
                  </a:r>
                  <a:endParaRPr lang="en-US" sz="1200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4" name="Group 89"/>
              <p:cNvGrpSpPr/>
              <p:nvPr/>
            </p:nvGrpSpPr>
            <p:grpSpPr>
              <a:xfrm>
                <a:off x="4244340" y="1704201"/>
                <a:ext cx="1181100" cy="1105674"/>
                <a:chOff x="4244340" y="1704201"/>
                <a:chExt cx="1181100" cy="1105674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4244340" y="1752600"/>
                  <a:ext cx="1181100" cy="1057275"/>
                  <a:chOff x="6019800" y="1990725"/>
                  <a:chExt cx="1181100" cy="1057275"/>
                </a:xfrm>
              </p:grpSpPr>
              <p:pic>
                <p:nvPicPr>
                  <p:cNvPr id="20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6019800" y="1990725"/>
                    <a:ext cx="32385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400800" y="2295525"/>
                    <a:ext cx="381000" cy="752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6858000" y="2066925"/>
                    <a:ext cx="342900" cy="695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4648200" y="1704201"/>
                  <a:ext cx="4217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test</a:t>
                  </a:r>
                  <a:endParaRPr lang="en-US" sz="1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7" name="Group 90"/>
              <p:cNvGrpSpPr/>
              <p:nvPr/>
            </p:nvGrpSpPr>
            <p:grpSpPr>
              <a:xfrm>
                <a:off x="4210050" y="4876800"/>
                <a:ext cx="1133475" cy="1066800"/>
                <a:chOff x="4210050" y="4876800"/>
                <a:chExt cx="1133475" cy="1066800"/>
              </a:xfrm>
            </p:grpSpPr>
            <p:grpSp>
              <p:nvGrpSpPr>
                <p:cNvPr id="11" name="Group 8"/>
                <p:cNvGrpSpPr/>
                <p:nvPr/>
              </p:nvGrpSpPr>
              <p:grpSpPr>
                <a:xfrm>
                  <a:off x="4210050" y="4876800"/>
                  <a:ext cx="1133475" cy="1066800"/>
                  <a:chOff x="5907686" y="4719935"/>
                  <a:chExt cx="1133475" cy="1066800"/>
                </a:xfrm>
              </p:grpSpPr>
              <p:pic>
                <p:nvPicPr>
                  <p:cNvPr id="17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288686" y="4719935"/>
                    <a:ext cx="342900" cy="6953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" name="Picture 38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907686" y="4948535"/>
                    <a:ext cx="323850" cy="76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" name="Picture 39"/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6669686" y="5100935"/>
                    <a:ext cx="371475" cy="685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4521844" y="5590401"/>
                  <a:ext cx="40992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accent4">
                          <a:lumMod val="75000"/>
                        </a:schemeClr>
                      </a:solidFill>
                    </a:rPr>
                    <a:t>dev</a:t>
                  </a:r>
                  <a:endParaRPr lang="en-US" sz="1200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91"/>
              <p:cNvGrpSpPr/>
              <p:nvPr/>
            </p:nvGrpSpPr>
            <p:grpSpPr>
              <a:xfrm>
                <a:off x="3209925" y="2667001"/>
                <a:ext cx="1362075" cy="2286001"/>
                <a:chOff x="3209925" y="2667001"/>
                <a:chExt cx="1362075" cy="2286001"/>
              </a:xfrm>
            </p:grpSpPr>
            <p:grpSp>
              <p:nvGrpSpPr>
                <p:cNvPr id="26" name="Group 15"/>
                <p:cNvGrpSpPr/>
                <p:nvPr/>
              </p:nvGrpSpPr>
              <p:grpSpPr>
                <a:xfrm>
                  <a:off x="3819525" y="3495675"/>
                  <a:ext cx="514885" cy="533400"/>
                  <a:chOff x="4495800" y="1676400"/>
                  <a:chExt cx="514885" cy="533400"/>
                </a:xfrm>
              </p:grpSpPr>
              <p:sp>
                <p:nvSpPr>
                  <p:cNvPr id="15" name="Folded Corner 14"/>
                  <p:cNvSpPr/>
                  <p:nvPr/>
                </p:nvSpPr>
                <p:spPr>
                  <a:xfrm flipV="1">
                    <a:off x="4524642" y="1676400"/>
                    <a:ext cx="457200" cy="533400"/>
                  </a:xfrm>
                  <a:prstGeom prst="foldedCorner">
                    <a:avLst>
                      <a:gd name="adj" fmla="val 41370"/>
                    </a:avLst>
                  </a:prstGeom>
                  <a:noFill/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endParaRPr lang="en-US" sz="12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495800" y="1828800"/>
                    <a:ext cx="51488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spec</a:t>
                    </a:r>
                    <a:endParaRPr lang="en-US" sz="14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3209925" y="3800475"/>
                  <a:ext cx="533400" cy="1588"/>
                </a:xfrm>
                <a:prstGeom prst="straightConnector1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 rot="16200000" flipH="1">
                  <a:off x="3924299" y="4381499"/>
                  <a:ext cx="771528" cy="371478"/>
                </a:xfrm>
                <a:prstGeom prst="straightConnector1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 rot="5400000" flipH="1" flipV="1">
                  <a:off x="4010021" y="2857505"/>
                  <a:ext cx="752483" cy="371475"/>
                </a:xfrm>
                <a:prstGeom prst="straightConnector1">
                  <a:avLst/>
                </a:prstGeom>
                <a:ln w="76200">
                  <a:solidFill>
                    <a:schemeClr val="accent1">
                      <a:lumMod val="20000"/>
                      <a:lumOff val="8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96"/>
            <p:cNvGrpSpPr/>
            <p:nvPr/>
          </p:nvGrpSpPr>
          <p:grpSpPr>
            <a:xfrm>
              <a:off x="5135880" y="2727960"/>
              <a:ext cx="685800" cy="2209800"/>
              <a:chOff x="5135880" y="2727960"/>
              <a:chExt cx="685800" cy="2209800"/>
            </a:xfrm>
          </p:grpSpPr>
          <p:grpSp>
            <p:nvGrpSpPr>
              <p:cNvPr id="30" name="Group 59"/>
              <p:cNvGrpSpPr/>
              <p:nvPr/>
            </p:nvGrpSpPr>
            <p:grpSpPr>
              <a:xfrm>
                <a:off x="5364480" y="3489960"/>
                <a:ext cx="457200" cy="533400"/>
                <a:chOff x="5334000" y="3505200"/>
                <a:chExt cx="457200" cy="533400"/>
              </a:xfrm>
            </p:grpSpPr>
            <p:sp>
              <p:nvSpPr>
                <p:cNvPr id="23" name="Flowchart: Magnetic Disk 22"/>
                <p:cNvSpPr/>
                <p:nvPr/>
              </p:nvSpPr>
              <p:spPr>
                <a:xfrm>
                  <a:off x="5334000" y="3505200"/>
                  <a:ext cx="457200" cy="533400"/>
                </a:xfrm>
                <a:prstGeom prst="flowChartMagneticDisk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433071" y="3612136"/>
                  <a:ext cx="259059" cy="357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4907280" y="4404360"/>
                <a:ext cx="762000" cy="304800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5021580" y="2918459"/>
                <a:ext cx="609600" cy="228601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95"/>
            <p:cNvGrpSpPr/>
            <p:nvPr/>
          </p:nvGrpSpPr>
          <p:grpSpPr>
            <a:xfrm>
              <a:off x="4602480" y="2956560"/>
              <a:ext cx="457200" cy="1790700"/>
              <a:chOff x="4602480" y="2956560"/>
              <a:chExt cx="457200" cy="1790700"/>
            </a:xfrm>
          </p:grpSpPr>
          <p:grpSp>
            <p:nvGrpSpPr>
              <p:cNvPr id="34" name="Group 60"/>
              <p:cNvGrpSpPr/>
              <p:nvPr/>
            </p:nvGrpSpPr>
            <p:grpSpPr>
              <a:xfrm>
                <a:off x="4602480" y="3489960"/>
                <a:ext cx="457200" cy="533400"/>
                <a:chOff x="4572000" y="3505200"/>
                <a:chExt cx="457200" cy="5334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572000" y="3505200"/>
                  <a:ext cx="457200" cy="53340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grpSp>
              <p:nvGrpSpPr>
                <p:cNvPr id="35" name="Group 57"/>
                <p:cNvGrpSpPr/>
                <p:nvPr/>
              </p:nvGrpSpPr>
              <p:grpSpPr>
                <a:xfrm>
                  <a:off x="4623435" y="3547110"/>
                  <a:ext cx="369570" cy="457200"/>
                  <a:chOff x="6913245" y="3508376"/>
                  <a:chExt cx="369570" cy="508635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6913245" y="3508376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6941820" y="3533141"/>
                    <a:ext cx="18288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6943725" y="355631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6989445" y="358298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6945630" y="360584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6989445" y="3659188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6990207" y="3634423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7045452" y="3687446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7046595" y="3714433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6993255" y="3738881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6934200" y="3759836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978015" y="3788728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006590" y="3813493"/>
                    <a:ext cx="18288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008495" y="383667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054215" y="386334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010400" y="388620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7054215" y="3939540"/>
                    <a:ext cx="22860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054977" y="3914775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7110222" y="3967798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7111365" y="3994785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6998970" y="4015423"/>
                    <a:ext cx="137160" cy="158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2" name="Straight Arrow Connector 61"/>
              <p:cNvCxnSpPr/>
              <p:nvPr/>
            </p:nvCxnSpPr>
            <p:spPr>
              <a:xfrm rot="5400000" flipH="1" flipV="1">
                <a:off x="4601685" y="3185161"/>
                <a:ext cx="457996" cy="794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rot="5400000" flipH="1" flipV="1">
                <a:off x="4525883" y="4442063"/>
                <a:ext cx="609600" cy="794"/>
              </a:xfrm>
              <a:prstGeom prst="straightConnector1">
                <a:avLst/>
              </a:prstGeom>
              <a:ln w="76200" cap="rnd">
                <a:solidFill>
                  <a:schemeClr val="accent1">
                    <a:lumMod val="20000"/>
                    <a:lumOff val="8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100"/>
            <p:cNvGrpSpPr/>
            <p:nvPr/>
          </p:nvGrpSpPr>
          <p:grpSpPr>
            <a:xfrm>
              <a:off x="3383280" y="2499360"/>
              <a:ext cx="3429000" cy="2438400"/>
              <a:chOff x="3383280" y="2499360"/>
              <a:chExt cx="3429000" cy="2438400"/>
            </a:xfrm>
          </p:grpSpPr>
          <p:grpSp>
            <p:nvGrpSpPr>
              <p:cNvPr id="38" name="Group 97"/>
              <p:cNvGrpSpPr/>
              <p:nvPr/>
            </p:nvGrpSpPr>
            <p:grpSpPr>
              <a:xfrm>
                <a:off x="3383280" y="2499360"/>
                <a:ext cx="609600" cy="533400"/>
                <a:chOff x="3383280" y="2499360"/>
                <a:chExt cx="609600" cy="533400"/>
              </a:xfrm>
            </p:grpSpPr>
            <p:sp>
              <p:nvSpPr>
                <p:cNvPr id="121" name="Oval Callout 120"/>
                <p:cNvSpPr/>
                <p:nvPr/>
              </p:nvSpPr>
              <p:spPr>
                <a:xfrm>
                  <a:off x="3383280" y="2727960"/>
                  <a:ext cx="381000" cy="304800"/>
                </a:xfrm>
                <a:prstGeom prst="wedgeEllipseCallout">
                  <a:avLst>
                    <a:gd name="adj1" fmla="val -117429"/>
                    <a:gd name="adj2" fmla="val 153929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4" name="Oval Callout 63"/>
                <p:cNvSpPr/>
                <p:nvPr/>
              </p:nvSpPr>
              <p:spPr>
                <a:xfrm>
                  <a:off x="3611880" y="2499360"/>
                  <a:ext cx="381000" cy="304800"/>
                </a:xfrm>
                <a:prstGeom prst="wedgeEllipseCallout">
                  <a:avLst>
                    <a:gd name="adj1" fmla="val 96571"/>
                    <a:gd name="adj2" fmla="val -10107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56" name="Group 98"/>
              <p:cNvGrpSpPr/>
              <p:nvPr/>
            </p:nvGrpSpPr>
            <p:grpSpPr>
              <a:xfrm>
                <a:off x="3459480" y="4404360"/>
                <a:ext cx="533400" cy="533400"/>
                <a:chOff x="3459480" y="4404360"/>
                <a:chExt cx="533400" cy="533400"/>
              </a:xfrm>
            </p:grpSpPr>
            <p:sp>
              <p:nvSpPr>
                <p:cNvPr id="65" name="Oval Callout 64"/>
                <p:cNvSpPr/>
                <p:nvPr/>
              </p:nvSpPr>
              <p:spPr>
                <a:xfrm>
                  <a:off x="3611880" y="4632960"/>
                  <a:ext cx="381000" cy="304800"/>
                </a:xfrm>
                <a:prstGeom prst="wedgeEllipseCallout">
                  <a:avLst>
                    <a:gd name="adj1" fmla="val 94571"/>
                    <a:gd name="adj2" fmla="val 103929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7" name="Oval Callout 66"/>
                <p:cNvSpPr/>
                <p:nvPr/>
              </p:nvSpPr>
              <p:spPr>
                <a:xfrm>
                  <a:off x="3459480" y="4404360"/>
                  <a:ext cx="381000" cy="304800"/>
                </a:xfrm>
                <a:prstGeom prst="wedgeEllipseCallout">
                  <a:avLst>
                    <a:gd name="adj1" fmla="val -117429"/>
                    <a:gd name="adj2" fmla="val -14857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58" name="Group 99"/>
              <p:cNvGrpSpPr/>
              <p:nvPr/>
            </p:nvGrpSpPr>
            <p:grpSpPr>
              <a:xfrm>
                <a:off x="6431280" y="3489960"/>
                <a:ext cx="381000" cy="533400"/>
                <a:chOff x="6431280" y="3489960"/>
                <a:chExt cx="381000" cy="533400"/>
              </a:xfrm>
            </p:grpSpPr>
            <p:sp>
              <p:nvSpPr>
                <p:cNvPr id="70" name="Oval Callout 69"/>
                <p:cNvSpPr/>
                <p:nvPr/>
              </p:nvSpPr>
              <p:spPr>
                <a:xfrm>
                  <a:off x="6431280" y="3489960"/>
                  <a:ext cx="381000" cy="304800"/>
                </a:xfrm>
                <a:prstGeom prst="wedgeEllipseCallout">
                  <a:avLst>
                    <a:gd name="adj1" fmla="val -271429"/>
                    <a:gd name="adj2" fmla="val -406071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1" name="Oval Callout 70"/>
                <p:cNvSpPr/>
                <p:nvPr/>
              </p:nvSpPr>
              <p:spPr>
                <a:xfrm>
                  <a:off x="6431280" y="3718560"/>
                  <a:ext cx="381000" cy="304800"/>
                </a:xfrm>
                <a:prstGeom prst="wedgeEllipseCallout">
                  <a:avLst>
                    <a:gd name="adj1" fmla="val -319429"/>
                    <a:gd name="adj2" fmla="val 426429"/>
                  </a:avLst>
                </a:prstGeom>
                <a:solidFill>
                  <a:schemeClr val="bg1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87" name="Group 286"/>
          <p:cNvGrpSpPr/>
          <p:nvPr/>
        </p:nvGrpSpPr>
        <p:grpSpPr>
          <a:xfrm>
            <a:off x="5411524" y="4010506"/>
            <a:ext cx="2094176" cy="2094176"/>
            <a:chOff x="5791200" y="3962881"/>
            <a:chExt cx="2094176" cy="2094176"/>
          </a:xfrm>
        </p:grpSpPr>
        <p:grpSp>
          <p:nvGrpSpPr>
            <p:cNvPr id="288" name="Group 150"/>
            <p:cNvGrpSpPr/>
            <p:nvPr/>
          </p:nvGrpSpPr>
          <p:grpSpPr>
            <a:xfrm>
              <a:off x="5791200" y="4724400"/>
              <a:ext cx="342683" cy="723443"/>
              <a:chOff x="1730973" y="4644612"/>
              <a:chExt cx="342683" cy="723443"/>
            </a:xfrm>
          </p:grpSpPr>
          <p:sp>
            <p:nvSpPr>
              <p:cNvPr id="346" name="Oval 345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7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9" name="Group 149"/>
            <p:cNvGrpSpPr/>
            <p:nvPr/>
          </p:nvGrpSpPr>
          <p:grpSpPr>
            <a:xfrm>
              <a:off x="6489857" y="3962883"/>
              <a:ext cx="939180" cy="528305"/>
              <a:chOff x="2429630" y="3883095"/>
              <a:chExt cx="939180" cy="528305"/>
            </a:xfrm>
          </p:grpSpPr>
          <p:sp>
            <p:nvSpPr>
              <p:cNvPr id="341" name="Oval 340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343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4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5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90" name="Group 151"/>
            <p:cNvGrpSpPr/>
            <p:nvPr/>
          </p:nvGrpSpPr>
          <p:grpSpPr>
            <a:xfrm>
              <a:off x="6512075" y="5523994"/>
              <a:ext cx="802929" cy="533063"/>
              <a:chOff x="2451848" y="5444206"/>
              <a:chExt cx="802929" cy="533063"/>
            </a:xfrm>
          </p:grpSpPr>
          <p:sp>
            <p:nvSpPr>
              <p:cNvPr id="336" name="Oval 335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338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9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0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91" name="Group 15"/>
            <p:cNvGrpSpPr/>
            <p:nvPr/>
          </p:nvGrpSpPr>
          <p:grpSpPr>
            <a:xfrm>
              <a:off x="6405174" y="4833870"/>
              <a:ext cx="257280" cy="383931"/>
              <a:chOff x="4495800" y="1676400"/>
              <a:chExt cx="514885" cy="768345"/>
            </a:xfrm>
          </p:grpSpPr>
          <p:sp>
            <p:nvSpPr>
              <p:cNvPr id="334" name="Folded Corner 333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292" name="Straight Arrow Connector 11"/>
            <p:cNvCxnSpPr/>
            <p:nvPr/>
          </p:nvCxnSpPr>
          <p:spPr>
            <a:xfrm>
              <a:off x="6100567" y="4986172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rot="16200000" flipH="1">
              <a:off x="6457528" y="5276500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rot="5400000" flipH="1" flipV="1">
              <a:off x="6500362" y="4514985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5" name="Group 59"/>
            <p:cNvGrpSpPr/>
            <p:nvPr/>
          </p:nvGrpSpPr>
          <p:grpSpPr>
            <a:xfrm>
              <a:off x="7161934" y="4838627"/>
              <a:ext cx="228455" cy="266532"/>
              <a:chOff x="5334000" y="3505200"/>
              <a:chExt cx="457200" cy="533400"/>
            </a:xfrm>
          </p:grpSpPr>
          <p:sp>
            <p:nvSpPr>
              <p:cNvPr id="332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3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96" name="Straight Arrow Connector 295"/>
            <p:cNvCxnSpPr/>
            <p:nvPr/>
          </p:nvCxnSpPr>
          <p:spPr>
            <a:xfrm rot="5400000" flipH="1" flipV="1">
              <a:off x="6933478" y="5295539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rot="16200000" flipH="1">
              <a:off x="6990592" y="4553057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Rectangle 297"/>
            <p:cNvSpPr/>
            <p:nvPr/>
          </p:nvSpPr>
          <p:spPr>
            <a:xfrm>
              <a:off x="6781174" y="4838627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99" name="Group 57"/>
            <p:cNvGrpSpPr/>
            <p:nvPr/>
          </p:nvGrpSpPr>
          <p:grpSpPr>
            <a:xfrm>
              <a:off x="6806894" y="4858964"/>
              <a:ext cx="184670" cy="228368"/>
              <a:chOff x="6913245" y="3508376"/>
              <a:chExt cx="369570" cy="508635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0" name="Straight Arrow Connector 299"/>
            <p:cNvCxnSpPr/>
            <p:nvPr/>
          </p:nvCxnSpPr>
          <p:spPr>
            <a:xfrm rot="5400000" flipH="1" flipV="1">
              <a:off x="6780777" y="4686324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/>
            <p:cNvCxnSpPr/>
            <p:nvPr/>
          </p:nvCxnSpPr>
          <p:spPr>
            <a:xfrm rot="5400000" flipH="1" flipV="1">
              <a:off x="6742900" y="5314378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2" name="Group 97"/>
            <p:cNvGrpSpPr/>
            <p:nvPr/>
          </p:nvGrpSpPr>
          <p:grpSpPr>
            <a:xfrm>
              <a:off x="6171954" y="4343640"/>
              <a:ext cx="304606" cy="266532"/>
              <a:chOff x="3383280" y="2499360"/>
              <a:chExt cx="609600" cy="533400"/>
            </a:xfrm>
          </p:grpSpPr>
          <p:sp>
            <p:nvSpPr>
              <p:cNvPr id="309" name="Oval Callout 308"/>
              <p:cNvSpPr/>
              <p:nvPr/>
            </p:nvSpPr>
            <p:spPr>
              <a:xfrm>
                <a:off x="3383280" y="2727960"/>
                <a:ext cx="381000" cy="304800"/>
              </a:xfrm>
              <a:prstGeom prst="wedgeEllipseCallout">
                <a:avLst>
                  <a:gd name="adj1" fmla="val -117429"/>
                  <a:gd name="adj2" fmla="val 15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10" name="Oval Callout 309"/>
              <p:cNvSpPr/>
              <p:nvPr/>
            </p:nvSpPr>
            <p:spPr>
              <a:xfrm>
                <a:off x="3611880" y="2499360"/>
                <a:ext cx="381000" cy="304800"/>
              </a:xfrm>
              <a:prstGeom prst="wedgeEllipseCallout">
                <a:avLst>
                  <a:gd name="adj1" fmla="val 96571"/>
                  <a:gd name="adj2" fmla="val -101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3" name="Group 98"/>
            <p:cNvGrpSpPr/>
            <p:nvPr/>
          </p:nvGrpSpPr>
          <p:grpSpPr>
            <a:xfrm>
              <a:off x="6210035" y="5295538"/>
              <a:ext cx="266532" cy="266532"/>
              <a:chOff x="3459480" y="4404360"/>
              <a:chExt cx="533400" cy="533400"/>
            </a:xfrm>
          </p:grpSpPr>
          <p:sp>
            <p:nvSpPr>
              <p:cNvPr id="307" name="Oval Callout 306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8" name="Oval Callout 307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4" name="Group 99"/>
            <p:cNvGrpSpPr/>
            <p:nvPr/>
          </p:nvGrpSpPr>
          <p:grpSpPr>
            <a:xfrm>
              <a:off x="7694996" y="4838627"/>
              <a:ext cx="190380" cy="266532"/>
              <a:chOff x="6431280" y="3489960"/>
              <a:chExt cx="381000" cy="533400"/>
            </a:xfrm>
          </p:grpSpPr>
          <p:sp>
            <p:nvSpPr>
              <p:cNvPr id="305" name="Oval Callout 304"/>
              <p:cNvSpPr/>
              <p:nvPr/>
            </p:nvSpPr>
            <p:spPr>
              <a:xfrm>
                <a:off x="6431280" y="3489960"/>
                <a:ext cx="381000" cy="304800"/>
              </a:xfrm>
              <a:prstGeom prst="wedgeEllipseCallout">
                <a:avLst>
                  <a:gd name="adj1" fmla="val -271429"/>
                  <a:gd name="adj2" fmla="val -406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6" name="Oval Callout 305"/>
              <p:cNvSpPr/>
              <p:nvPr/>
            </p:nvSpPr>
            <p:spPr>
              <a:xfrm>
                <a:off x="6431280" y="3718560"/>
                <a:ext cx="381000" cy="304800"/>
              </a:xfrm>
              <a:prstGeom prst="wedgeEllipseCallout">
                <a:avLst>
                  <a:gd name="adj1" fmla="val -319429"/>
                  <a:gd name="adj2" fmla="val 4264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348" name="Rectangle 347"/>
          <p:cNvSpPr/>
          <p:nvPr/>
        </p:nvSpPr>
        <p:spPr>
          <a:xfrm>
            <a:off x="152400" y="15240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user needs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295400" y="152400"/>
            <a:ext cx="190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design rationale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3124200" y="152400"/>
            <a:ext cx="261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program understanding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5638800" y="152400"/>
            <a:ext cx="156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visualization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381000" y="457200"/>
            <a:ext cx="2053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information seeking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322287" y="468868"/>
            <a:ext cx="216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knowledge sharing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7133168" y="152400"/>
            <a:ext cx="1934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bug assignment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359294" y="457200"/>
            <a:ext cx="291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interruption + multitasking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7200431" y="457200"/>
            <a:ext cx="148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onboarding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18333 0.18889 " pathEditMode="relative" ptsTypes="AA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Oval Callout 285"/>
          <p:cNvSpPr/>
          <p:nvPr/>
        </p:nvSpPr>
        <p:spPr>
          <a:xfrm>
            <a:off x="4381620" y="4953000"/>
            <a:ext cx="190380" cy="152304"/>
          </a:xfrm>
          <a:prstGeom prst="wedgeEllipseCallout">
            <a:avLst>
              <a:gd name="adj1" fmla="val 466066"/>
              <a:gd name="adj2" fmla="val 7415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7" name="Oval Callout 296"/>
          <p:cNvSpPr/>
          <p:nvPr/>
        </p:nvSpPr>
        <p:spPr>
          <a:xfrm>
            <a:off x="4381620" y="4953000"/>
            <a:ext cx="190380" cy="152304"/>
          </a:xfrm>
          <a:prstGeom prst="wedgeEllipseCallout">
            <a:avLst>
              <a:gd name="adj1" fmla="val 3447945"/>
              <a:gd name="adj2" fmla="val 27427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90" name="Group 289"/>
          <p:cNvGrpSpPr/>
          <p:nvPr/>
        </p:nvGrpSpPr>
        <p:grpSpPr>
          <a:xfrm>
            <a:off x="5411524" y="4010506"/>
            <a:ext cx="2094176" cy="2094176"/>
            <a:chOff x="5791200" y="3962881"/>
            <a:chExt cx="2094176" cy="2094176"/>
          </a:xfrm>
        </p:grpSpPr>
        <p:grpSp>
          <p:nvGrpSpPr>
            <p:cNvPr id="151" name="Group 150"/>
            <p:cNvGrpSpPr/>
            <p:nvPr/>
          </p:nvGrpSpPr>
          <p:grpSpPr>
            <a:xfrm>
              <a:off x="5791200" y="4724400"/>
              <a:ext cx="342683" cy="723443"/>
              <a:chOff x="1730973" y="4644612"/>
              <a:chExt cx="342683" cy="72344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8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0" name="Group 149"/>
            <p:cNvGrpSpPr/>
            <p:nvPr/>
          </p:nvGrpSpPr>
          <p:grpSpPr>
            <a:xfrm>
              <a:off x="6489857" y="3962881"/>
              <a:ext cx="939180" cy="528304"/>
              <a:chOff x="2429630" y="3883093"/>
              <a:chExt cx="939180" cy="528304"/>
            </a:xfrm>
          </p:grpSpPr>
          <p:sp>
            <p:nvSpPr>
              <p:cNvPr id="78" name="Oval 77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5"/>
              <p:cNvGrpSpPr/>
              <p:nvPr/>
            </p:nvGrpSpPr>
            <p:grpSpPr>
              <a:xfrm>
                <a:off x="2557221" y="3883093"/>
                <a:ext cx="590177" cy="528304"/>
                <a:chOff x="6019800" y="1990725"/>
                <a:chExt cx="1181100" cy="1057275"/>
              </a:xfrm>
            </p:grpSpPr>
            <p:pic>
              <p:nvPicPr>
                <p:cNvPr id="145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6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7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52" name="Group 151"/>
            <p:cNvGrpSpPr/>
            <p:nvPr/>
          </p:nvGrpSpPr>
          <p:grpSpPr>
            <a:xfrm>
              <a:off x="6512075" y="5523994"/>
              <a:ext cx="802929" cy="533063"/>
              <a:chOff x="2451848" y="5444206"/>
              <a:chExt cx="802929" cy="533063"/>
            </a:xfrm>
          </p:grpSpPr>
          <p:sp>
            <p:nvSpPr>
              <p:cNvPr id="77" name="Oval 76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8" name="Group 8"/>
              <p:cNvGrpSpPr/>
              <p:nvPr/>
            </p:nvGrpSpPr>
            <p:grpSpPr>
              <a:xfrm>
                <a:off x="2540087" y="5444206"/>
                <a:ext cx="566379" cy="533063"/>
                <a:chOff x="5907686" y="4719935"/>
                <a:chExt cx="1133475" cy="1066800"/>
              </a:xfrm>
            </p:grpSpPr>
            <p:pic>
              <p:nvPicPr>
                <p:cNvPr id="140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1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2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2" name="Group 15"/>
            <p:cNvGrpSpPr/>
            <p:nvPr/>
          </p:nvGrpSpPr>
          <p:grpSpPr>
            <a:xfrm>
              <a:off x="6405174" y="4833868"/>
              <a:ext cx="257280" cy="383930"/>
              <a:chOff x="4495800" y="1676400"/>
              <a:chExt cx="514885" cy="768345"/>
            </a:xfrm>
          </p:grpSpPr>
          <p:sp>
            <p:nvSpPr>
              <p:cNvPr id="136" name="Folded Corner 135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133" name="Straight Arrow Connector 11"/>
            <p:cNvCxnSpPr/>
            <p:nvPr/>
          </p:nvCxnSpPr>
          <p:spPr>
            <a:xfrm>
              <a:off x="6100567" y="4986172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16200000" flipH="1">
              <a:off x="6457528" y="5276500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6500362" y="4514985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59"/>
            <p:cNvGrpSpPr/>
            <p:nvPr/>
          </p:nvGrpSpPr>
          <p:grpSpPr>
            <a:xfrm>
              <a:off x="7161934" y="4838627"/>
              <a:ext cx="228455" cy="266532"/>
              <a:chOff x="5334000" y="3505200"/>
              <a:chExt cx="457200" cy="533400"/>
            </a:xfrm>
          </p:grpSpPr>
          <p:sp>
            <p:nvSpPr>
              <p:cNvPr id="126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7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6933478" y="5295539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16200000" flipH="1">
              <a:off x="6990592" y="4553057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6781174" y="4838627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97" name="Group 57"/>
            <p:cNvGrpSpPr/>
            <p:nvPr/>
          </p:nvGrpSpPr>
          <p:grpSpPr>
            <a:xfrm>
              <a:off x="6806875" y="4859104"/>
              <a:ext cx="184669" cy="228388"/>
              <a:chOff x="6913245" y="3508376"/>
              <a:chExt cx="369570" cy="50863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Arrow Connector 93"/>
            <p:cNvCxnSpPr/>
            <p:nvPr/>
          </p:nvCxnSpPr>
          <p:spPr>
            <a:xfrm rot="5400000" flipH="1" flipV="1">
              <a:off x="6780777" y="4686324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5400000" flipH="1" flipV="1">
              <a:off x="6742900" y="5314378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97"/>
            <p:cNvGrpSpPr/>
            <p:nvPr/>
          </p:nvGrpSpPr>
          <p:grpSpPr>
            <a:xfrm>
              <a:off x="6171959" y="4343640"/>
              <a:ext cx="304607" cy="266532"/>
              <a:chOff x="3383280" y="2499360"/>
              <a:chExt cx="609600" cy="533400"/>
            </a:xfrm>
          </p:grpSpPr>
          <p:sp>
            <p:nvSpPr>
              <p:cNvPr id="91" name="Oval Callout 90"/>
              <p:cNvSpPr/>
              <p:nvPr/>
            </p:nvSpPr>
            <p:spPr>
              <a:xfrm>
                <a:off x="3383280" y="2727960"/>
                <a:ext cx="381000" cy="304800"/>
              </a:xfrm>
              <a:prstGeom prst="wedgeEllipseCallout">
                <a:avLst>
                  <a:gd name="adj1" fmla="val -117429"/>
                  <a:gd name="adj2" fmla="val 15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" name="Oval Callout 91"/>
              <p:cNvSpPr/>
              <p:nvPr/>
            </p:nvSpPr>
            <p:spPr>
              <a:xfrm>
                <a:off x="3611880" y="2499360"/>
                <a:ext cx="381000" cy="304800"/>
              </a:xfrm>
              <a:prstGeom prst="wedgeEllipseCallout">
                <a:avLst>
                  <a:gd name="adj1" fmla="val 96571"/>
                  <a:gd name="adj2" fmla="val -101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5" name="Group 98"/>
            <p:cNvGrpSpPr/>
            <p:nvPr/>
          </p:nvGrpSpPr>
          <p:grpSpPr>
            <a:xfrm>
              <a:off x="6210035" y="5295538"/>
              <a:ext cx="266532" cy="266532"/>
              <a:chOff x="3459480" y="4404360"/>
              <a:chExt cx="533400" cy="533400"/>
            </a:xfrm>
          </p:grpSpPr>
          <p:sp>
            <p:nvSpPr>
              <p:cNvPr id="89" name="Oval Callout 88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0" name="Oval Callout 89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86" name="Group 99"/>
            <p:cNvGrpSpPr/>
            <p:nvPr/>
          </p:nvGrpSpPr>
          <p:grpSpPr>
            <a:xfrm>
              <a:off x="7694996" y="4838627"/>
              <a:ext cx="190380" cy="266532"/>
              <a:chOff x="6431280" y="3489960"/>
              <a:chExt cx="381000" cy="533400"/>
            </a:xfrm>
          </p:grpSpPr>
          <p:sp>
            <p:nvSpPr>
              <p:cNvPr id="87" name="Oval Callout 86"/>
              <p:cNvSpPr/>
              <p:nvPr/>
            </p:nvSpPr>
            <p:spPr>
              <a:xfrm>
                <a:off x="6431280" y="3489960"/>
                <a:ext cx="381000" cy="304800"/>
              </a:xfrm>
              <a:prstGeom prst="wedgeEllipseCallout">
                <a:avLst>
                  <a:gd name="adj1" fmla="val -271429"/>
                  <a:gd name="adj2" fmla="val -4060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8" name="Oval Callout 87"/>
              <p:cNvSpPr/>
              <p:nvPr/>
            </p:nvSpPr>
            <p:spPr>
              <a:xfrm>
                <a:off x="6431280" y="3718560"/>
                <a:ext cx="381000" cy="304800"/>
              </a:xfrm>
              <a:prstGeom prst="wedgeEllipseCallout">
                <a:avLst>
                  <a:gd name="adj1" fmla="val -319429"/>
                  <a:gd name="adj2" fmla="val 4264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289" name="Group 288"/>
          <p:cNvGrpSpPr/>
          <p:nvPr/>
        </p:nvGrpSpPr>
        <p:grpSpPr>
          <a:xfrm>
            <a:off x="1258624" y="4010506"/>
            <a:ext cx="2094176" cy="2094176"/>
            <a:chOff x="1828800" y="3962881"/>
            <a:chExt cx="2094176" cy="2094176"/>
          </a:xfrm>
        </p:grpSpPr>
        <p:grpSp>
          <p:nvGrpSpPr>
            <p:cNvPr id="153" name="Group 152"/>
            <p:cNvGrpSpPr/>
            <p:nvPr/>
          </p:nvGrpSpPr>
          <p:grpSpPr>
            <a:xfrm flipH="1">
              <a:off x="3580293" y="4724400"/>
              <a:ext cx="342683" cy="723443"/>
              <a:chOff x="1730973" y="4644612"/>
              <a:chExt cx="342683" cy="723443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6" name="Group 155"/>
            <p:cNvGrpSpPr/>
            <p:nvPr/>
          </p:nvGrpSpPr>
          <p:grpSpPr>
            <a:xfrm flipH="1">
              <a:off x="2285139" y="3962881"/>
              <a:ext cx="939180" cy="528304"/>
              <a:chOff x="2429630" y="3883093"/>
              <a:chExt cx="939180" cy="528304"/>
            </a:xfrm>
          </p:grpSpPr>
          <p:sp>
            <p:nvSpPr>
              <p:cNvPr id="157" name="Oval 156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8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159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0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1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2" name="Group 161"/>
            <p:cNvGrpSpPr/>
            <p:nvPr/>
          </p:nvGrpSpPr>
          <p:grpSpPr>
            <a:xfrm flipH="1">
              <a:off x="2399172" y="5523994"/>
              <a:ext cx="802929" cy="533063"/>
              <a:chOff x="2451848" y="5444206"/>
              <a:chExt cx="802929" cy="533063"/>
            </a:xfrm>
          </p:grpSpPr>
          <p:sp>
            <p:nvSpPr>
              <p:cNvPr id="163" name="Oval 162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4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165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6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7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68" name="Group 15"/>
            <p:cNvGrpSpPr/>
            <p:nvPr/>
          </p:nvGrpSpPr>
          <p:grpSpPr>
            <a:xfrm>
              <a:off x="3051722" y="4833868"/>
              <a:ext cx="257280" cy="383930"/>
              <a:chOff x="4495800" y="1676400"/>
              <a:chExt cx="514885" cy="768345"/>
            </a:xfrm>
          </p:grpSpPr>
          <p:sp>
            <p:nvSpPr>
              <p:cNvPr id="169" name="Folded Corner 168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171" name="Straight Arrow Connector 11"/>
            <p:cNvCxnSpPr/>
            <p:nvPr/>
          </p:nvCxnSpPr>
          <p:spPr>
            <a:xfrm flipH="1">
              <a:off x="3347078" y="4986172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/>
            <p:nvPr/>
          </p:nvCxnSpPr>
          <p:spPr>
            <a:xfrm rot="5400000">
              <a:off x="2871128" y="5276500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rot="16200000" flipV="1">
              <a:off x="2837810" y="4514985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 59"/>
            <p:cNvGrpSpPr/>
            <p:nvPr/>
          </p:nvGrpSpPr>
          <p:grpSpPr>
            <a:xfrm flipH="1">
              <a:off x="2323787" y="4838627"/>
              <a:ext cx="228455" cy="266532"/>
              <a:chOff x="5334000" y="3505200"/>
              <a:chExt cx="457200" cy="533400"/>
            </a:xfrm>
          </p:grpSpPr>
          <p:sp>
            <p:nvSpPr>
              <p:cNvPr id="175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6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77" name="Straight Arrow Connector 176"/>
            <p:cNvCxnSpPr/>
            <p:nvPr/>
          </p:nvCxnSpPr>
          <p:spPr>
            <a:xfrm rot="16200000" flipV="1">
              <a:off x="2399939" y="5295539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rot="5400000">
              <a:off x="2418977" y="4553057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 178"/>
            <p:cNvSpPr/>
            <p:nvPr/>
          </p:nvSpPr>
          <p:spPr>
            <a:xfrm flipH="1">
              <a:off x="2704546" y="4838627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180" name="Group 57"/>
            <p:cNvGrpSpPr/>
            <p:nvPr/>
          </p:nvGrpSpPr>
          <p:grpSpPr>
            <a:xfrm>
              <a:off x="2722632" y="4859104"/>
              <a:ext cx="184669" cy="228388"/>
              <a:chOff x="6913245" y="3508376"/>
              <a:chExt cx="369570" cy="50863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Straight Arrow Connector 201"/>
            <p:cNvCxnSpPr/>
            <p:nvPr/>
          </p:nvCxnSpPr>
          <p:spPr>
            <a:xfrm rot="16200000" flipV="1">
              <a:off x="2704546" y="4686324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rot="16200000" flipV="1">
              <a:off x="2666669" y="5314378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oup 100"/>
            <p:cNvGrpSpPr/>
            <p:nvPr/>
          </p:nvGrpSpPr>
          <p:grpSpPr>
            <a:xfrm flipH="1">
              <a:off x="1828800" y="4343640"/>
              <a:ext cx="1713417" cy="1218430"/>
              <a:chOff x="3383280" y="2499360"/>
              <a:chExt cx="3429000" cy="2438400"/>
            </a:xfrm>
          </p:grpSpPr>
          <p:grpSp>
            <p:nvGrpSpPr>
              <p:cNvPr id="205" name="Group 97"/>
              <p:cNvGrpSpPr/>
              <p:nvPr/>
            </p:nvGrpSpPr>
            <p:grpSpPr>
              <a:xfrm>
                <a:off x="3383280" y="2499360"/>
                <a:ext cx="609600" cy="533400"/>
                <a:chOff x="3383280" y="2499360"/>
                <a:chExt cx="609600" cy="533400"/>
              </a:xfrm>
            </p:grpSpPr>
            <p:sp>
              <p:nvSpPr>
                <p:cNvPr id="212" name="Oval Callout 211"/>
                <p:cNvSpPr/>
                <p:nvPr/>
              </p:nvSpPr>
              <p:spPr>
                <a:xfrm>
                  <a:off x="3383280" y="2727960"/>
                  <a:ext cx="381000" cy="304800"/>
                </a:xfrm>
                <a:prstGeom prst="wedgeEllipseCallout">
                  <a:avLst>
                    <a:gd name="adj1" fmla="val -117429"/>
                    <a:gd name="adj2" fmla="val 153929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213" name="Oval Callout 212"/>
                <p:cNvSpPr/>
                <p:nvPr/>
              </p:nvSpPr>
              <p:spPr>
                <a:xfrm>
                  <a:off x="3611880" y="2499360"/>
                  <a:ext cx="381000" cy="304800"/>
                </a:xfrm>
                <a:prstGeom prst="wedgeEllipseCallout">
                  <a:avLst>
                    <a:gd name="adj1" fmla="val 96571"/>
                    <a:gd name="adj2" fmla="val -101071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206" name="Group 98"/>
              <p:cNvGrpSpPr/>
              <p:nvPr/>
            </p:nvGrpSpPr>
            <p:grpSpPr>
              <a:xfrm>
                <a:off x="3459480" y="4404360"/>
                <a:ext cx="533400" cy="533400"/>
                <a:chOff x="3459480" y="4404360"/>
                <a:chExt cx="533400" cy="533400"/>
              </a:xfrm>
            </p:grpSpPr>
            <p:sp>
              <p:nvSpPr>
                <p:cNvPr id="210" name="Oval Callout 209"/>
                <p:cNvSpPr/>
                <p:nvPr/>
              </p:nvSpPr>
              <p:spPr>
                <a:xfrm>
                  <a:off x="3611880" y="4632960"/>
                  <a:ext cx="381000" cy="304800"/>
                </a:xfrm>
                <a:prstGeom prst="wedgeEllipseCallout">
                  <a:avLst>
                    <a:gd name="adj1" fmla="val 94571"/>
                    <a:gd name="adj2" fmla="val 103929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211" name="Oval Callout 210"/>
                <p:cNvSpPr/>
                <p:nvPr/>
              </p:nvSpPr>
              <p:spPr>
                <a:xfrm>
                  <a:off x="3459480" y="4404360"/>
                  <a:ext cx="381000" cy="304800"/>
                </a:xfrm>
                <a:prstGeom prst="wedgeEllipseCallout">
                  <a:avLst>
                    <a:gd name="adj1" fmla="val -117429"/>
                    <a:gd name="adj2" fmla="val -148571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  <p:grpSp>
            <p:nvGrpSpPr>
              <p:cNvPr id="207" name="Group 99"/>
              <p:cNvGrpSpPr/>
              <p:nvPr/>
            </p:nvGrpSpPr>
            <p:grpSpPr>
              <a:xfrm>
                <a:off x="6431280" y="3489960"/>
                <a:ext cx="381000" cy="533400"/>
                <a:chOff x="6431280" y="3489960"/>
                <a:chExt cx="381000" cy="533400"/>
              </a:xfrm>
            </p:grpSpPr>
            <p:sp>
              <p:nvSpPr>
                <p:cNvPr id="208" name="Oval Callout 207"/>
                <p:cNvSpPr/>
                <p:nvPr/>
              </p:nvSpPr>
              <p:spPr>
                <a:xfrm>
                  <a:off x="6431280" y="3489960"/>
                  <a:ext cx="381000" cy="304800"/>
                </a:xfrm>
                <a:prstGeom prst="wedgeEllipseCallout">
                  <a:avLst>
                    <a:gd name="adj1" fmla="val -271429"/>
                    <a:gd name="adj2" fmla="val -406071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209" name="Oval Callout 208"/>
                <p:cNvSpPr/>
                <p:nvPr/>
              </p:nvSpPr>
              <p:spPr>
                <a:xfrm>
                  <a:off x="6431280" y="3718560"/>
                  <a:ext cx="381000" cy="304800"/>
                </a:xfrm>
                <a:prstGeom prst="wedgeEllipseCallout">
                  <a:avLst>
                    <a:gd name="adj1" fmla="val -319429"/>
                    <a:gd name="adj2" fmla="val 426429"/>
                  </a:avLst>
                </a:prstGeom>
                <a:solidFill>
                  <a:schemeClr val="bg1"/>
                </a:solidFill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88" name="Group 287"/>
          <p:cNvGrpSpPr/>
          <p:nvPr/>
        </p:nvGrpSpPr>
        <p:grpSpPr>
          <a:xfrm>
            <a:off x="3087424" y="1828896"/>
            <a:ext cx="2707929" cy="2475947"/>
            <a:chOff x="3505200" y="1828896"/>
            <a:chExt cx="2707929" cy="2475947"/>
          </a:xfrm>
        </p:grpSpPr>
        <p:grpSp>
          <p:nvGrpSpPr>
            <p:cNvPr id="277" name="Group 98"/>
            <p:cNvGrpSpPr/>
            <p:nvPr/>
          </p:nvGrpSpPr>
          <p:grpSpPr>
            <a:xfrm>
              <a:off x="4191000" y="3276600"/>
              <a:ext cx="266532" cy="266532"/>
              <a:chOff x="3459480" y="4404360"/>
              <a:chExt cx="533400" cy="533400"/>
            </a:xfrm>
          </p:grpSpPr>
          <p:sp>
            <p:nvSpPr>
              <p:cNvPr id="278" name="Oval Callout 277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9" name="Oval Callout 278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4648200" y="3581400"/>
              <a:ext cx="342683" cy="723443"/>
              <a:chOff x="1730973" y="4644612"/>
              <a:chExt cx="342683" cy="723443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7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3505200" y="2590800"/>
              <a:ext cx="939180" cy="528304"/>
              <a:chOff x="2429630" y="3883093"/>
              <a:chExt cx="939180" cy="528304"/>
            </a:xfrm>
          </p:grpSpPr>
          <p:sp>
            <p:nvSpPr>
              <p:cNvPr id="219" name="Oval 218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0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221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2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3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4" name="Group 223"/>
            <p:cNvGrpSpPr/>
            <p:nvPr/>
          </p:nvGrpSpPr>
          <p:grpSpPr>
            <a:xfrm>
              <a:off x="5410200" y="2514600"/>
              <a:ext cx="802929" cy="533063"/>
              <a:chOff x="2451848" y="5444206"/>
              <a:chExt cx="802929" cy="533063"/>
            </a:xfrm>
          </p:grpSpPr>
          <p:sp>
            <p:nvSpPr>
              <p:cNvPr id="225" name="Oval 224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6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227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8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9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30" name="Group 15"/>
            <p:cNvGrpSpPr/>
            <p:nvPr/>
          </p:nvGrpSpPr>
          <p:grpSpPr>
            <a:xfrm>
              <a:off x="4687162" y="3046028"/>
              <a:ext cx="257280" cy="383930"/>
              <a:chOff x="4495800" y="1676400"/>
              <a:chExt cx="514885" cy="768345"/>
            </a:xfrm>
          </p:grpSpPr>
          <p:sp>
            <p:nvSpPr>
              <p:cNvPr id="231" name="Folded Corner 230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233" name="Straight Arrow Connector 11"/>
            <p:cNvCxnSpPr/>
            <p:nvPr/>
          </p:nvCxnSpPr>
          <p:spPr>
            <a:xfrm rot="16200000">
              <a:off x="4700422" y="3480428"/>
              <a:ext cx="266531" cy="793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/>
            <p:cNvCxnSpPr/>
            <p:nvPr/>
          </p:nvCxnSpPr>
          <p:spPr>
            <a:xfrm rot="10800000" flipH="1">
              <a:off x="5023670" y="2971558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flipH="1" flipV="1">
              <a:off x="4266912" y="2933483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6" name="Group 59"/>
            <p:cNvGrpSpPr/>
            <p:nvPr/>
          </p:nvGrpSpPr>
          <p:grpSpPr>
            <a:xfrm>
              <a:off x="4704785" y="2305230"/>
              <a:ext cx="228455" cy="266532"/>
              <a:chOff x="5334000" y="3505200"/>
              <a:chExt cx="457200" cy="533400"/>
            </a:xfrm>
          </p:grpSpPr>
          <p:sp>
            <p:nvSpPr>
              <p:cNvPr id="237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39" name="Straight Arrow Connector 238"/>
            <p:cNvCxnSpPr/>
            <p:nvPr/>
          </p:nvCxnSpPr>
          <p:spPr>
            <a:xfrm flipH="1" flipV="1">
              <a:off x="5028431" y="2514648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/>
            <p:cNvCxnSpPr/>
            <p:nvPr/>
          </p:nvCxnSpPr>
          <p:spPr>
            <a:xfrm rot="10800000" flipH="1">
              <a:off x="4304987" y="2514648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Rectangle 240"/>
            <p:cNvSpPr/>
            <p:nvPr/>
          </p:nvSpPr>
          <p:spPr>
            <a:xfrm>
              <a:off x="4704784" y="2685990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42" name="Group 57"/>
            <p:cNvGrpSpPr/>
            <p:nvPr/>
          </p:nvGrpSpPr>
          <p:grpSpPr>
            <a:xfrm>
              <a:off x="4728083" y="2701254"/>
              <a:ext cx="184669" cy="228388"/>
              <a:chOff x="6913245" y="3508376"/>
              <a:chExt cx="369570" cy="508635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4" name="Straight Arrow Connector 263"/>
            <p:cNvCxnSpPr/>
            <p:nvPr/>
          </p:nvCxnSpPr>
          <p:spPr>
            <a:xfrm flipH="1" flipV="1">
              <a:off x="4419215" y="2819255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H="1" flipV="1">
              <a:off x="5009392" y="2819255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Oval Callout 280"/>
            <p:cNvSpPr/>
            <p:nvPr/>
          </p:nvSpPr>
          <p:spPr>
            <a:xfrm>
              <a:off x="5181793" y="33908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2" name="Oval Callout 281"/>
            <p:cNvSpPr/>
            <p:nvPr/>
          </p:nvSpPr>
          <p:spPr>
            <a:xfrm>
              <a:off x="5296021" y="3276600"/>
              <a:ext cx="190379" cy="152304"/>
            </a:xfrm>
            <a:prstGeom prst="wedgeEllipseCallout">
              <a:avLst>
                <a:gd name="adj1" fmla="val 146603"/>
                <a:gd name="adj2" fmla="val -169864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4" name="Oval Callout 283"/>
            <p:cNvSpPr/>
            <p:nvPr/>
          </p:nvSpPr>
          <p:spPr>
            <a:xfrm>
              <a:off x="4648200" y="1828896"/>
              <a:ext cx="190380" cy="152304"/>
            </a:xfrm>
            <a:prstGeom prst="wedgeEllipseCallout">
              <a:avLst>
                <a:gd name="adj1" fmla="val -381499"/>
                <a:gd name="adj2" fmla="val 388180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5" name="Oval Callout 284"/>
            <p:cNvSpPr/>
            <p:nvPr/>
          </p:nvSpPr>
          <p:spPr>
            <a:xfrm>
              <a:off x="4800600" y="1828896"/>
              <a:ext cx="190380" cy="152304"/>
            </a:xfrm>
            <a:prstGeom prst="wedgeEllipseCallout">
              <a:avLst>
                <a:gd name="adj1" fmla="val 335984"/>
                <a:gd name="adj2" fmla="val 351382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94" name="Oval Callout 293"/>
          <p:cNvSpPr/>
          <p:nvPr/>
        </p:nvSpPr>
        <p:spPr>
          <a:xfrm flipH="1">
            <a:off x="4229220" y="4953000"/>
            <a:ext cx="190380" cy="152304"/>
          </a:xfrm>
          <a:prstGeom prst="wedgeEllipseCallout">
            <a:avLst>
              <a:gd name="adj1" fmla="val 464160"/>
              <a:gd name="adj2" fmla="val 2649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5" name="Oval Callout 294"/>
          <p:cNvSpPr/>
          <p:nvPr/>
        </p:nvSpPr>
        <p:spPr>
          <a:xfrm flipH="1">
            <a:off x="4307119" y="4858664"/>
            <a:ext cx="190380" cy="152304"/>
          </a:xfrm>
          <a:prstGeom prst="wedgeEllipseCallout">
            <a:avLst>
              <a:gd name="adj1" fmla="val 1011"/>
              <a:gd name="adj2" fmla="val -540550"/>
            </a:avLst>
          </a:prstGeom>
          <a:solidFill>
            <a:schemeClr val="bg1"/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152400" y="15240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user needs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1295400" y="152400"/>
            <a:ext cx="190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design rationale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3124200" y="152400"/>
            <a:ext cx="261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program understanding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5638800" y="152400"/>
            <a:ext cx="1560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visualization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381000" y="457200"/>
            <a:ext cx="2053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information seeking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2322287" y="468868"/>
            <a:ext cx="216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knowledge sharing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7133168" y="152400"/>
            <a:ext cx="1934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bug assignment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1770053" y="762000"/>
            <a:ext cx="1397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awareness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57200" y="762000"/>
            <a:ext cx="137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coordination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6655385" y="762000"/>
            <a:ext cx="195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distributed work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3072420" y="773668"/>
            <a:ext cx="20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social networking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5046653" y="762000"/>
            <a:ext cx="171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expert finding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359294" y="457200"/>
            <a:ext cx="2917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interruption + multitasking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7200431" y="457200"/>
            <a:ext cx="1486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onboarding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3771900" y="5429249"/>
            <a:ext cx="1190903" cy="1264683"/>
            <a:chOff x="3771900" y="5429249"/>
            <a:chExt cx="1190903" cy="1264683"/>
          </a:xfrm>
        </p:grpSpPr>
        <p:grpSp>
          <p:nvGrpSpPr>
            <p:cNvPr id="323" name="Group 322"/>
            <p:cNvGrpSpPr/>
            <p:nvPr/>
          </p:nvGrpSpPr>
          <p:grpSpPr>
            <a:xfrm>
              <a:off x="3809999" y="5429249"/>
              <a:ext cx="1145894" cy="914400"/>
              <a:chOff x="3809999" y="5429249"/>
              <a:chExt cx="1145894" cy="9144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09999" y="5429249"/>
                <a:ext cx="23149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512884" y="5886449"/>
                <a:ext cx="1943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058697" y="5886449"/>
                <a:ext cx="225469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4" name="Picture 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01370" y="5886449"/>
                <a:ext cx="1943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5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038599" y="5429249"/>
                <a:ext cx="23149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09999" y="5886449"/>
                <a:ext cx="23149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267201" y="5429249"/>
                <a:ext cx="225469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" name="Picture 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495801" y="5429249"/>
                <a:ext cx="225469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24399" y="5429249"/>
                <a:ext cx="23149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0" name="Picture 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24399" y="5886449"/>
                <a:ext cx="231494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21" name="TextBox 320"/>
            <p:cNvSpPr txBox="1"/>
            <p:nvPr/>
          </p:nvSpPr>
          <p:spPr>
            <a:xfrm>
              <a:off x="3771900" y="6324600"/>
              <a:ext cx="1190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operations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1886233" y="1066800"/>
            <a:ext cx="2366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bug repro + diagnostics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4146463" y="1078468"/>
            <a:ext cx="263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•  workflow + productivity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64375 1.48148E-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286" grpId="1" animBg="1"/>
      <p:bldP spid="297" grpId="1" animBg="1"/>
      <p:bldP spid="294" grpId="0" animBg="1"/>
      <p:bldP spid="295" grpId="0" animBg="1"/>
      <p:bldP spid="306" grpId="0"/>
      <p:bldP spid="307" grpId="0"/>
      <p:bldP spid="309" grpId="0"/>
      <p:bldP spid="310" grpId="0"/>
      <p:bldP spid="311" grpId="0"/>
      <p:bldP spid="329" grpId="0"/>
      <p:bldP spid="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Enabling conditions for “mainstream”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big open problems</a:t>
            </a:r>
          </a:p>
          <a:p>
            <a:r>
              <a:rPr lang="en-US" dirty="0" smtClean="0"/>
              <a:t>Need adoption paths for practitioners</a:t>
            </a:r>
          </a:p>
          <a:p>
            <a:r>
              <a:rPr lang="en-US" dirty="0" smtClean="0"/>
              <a:t>Research methods need to scale out to many researchers</a:t>
            </a:r>
          </a:p>
          <a:p>
            <a:r>
              <a:rPr lang="en-US" dirty="0" smtClean="0"/>
              <a:t>Need to </a:t>
            </a:r>
            <a:r>
              <a:rPr lang="en-US" dirty="0" smtClean="0"/>
              <a:t>build bridges to </a:t>
            </a:r>
            <a:r>
              <a:rPr lang="en-US" dirty="0" smtClean="0"/>
              <a:t>established SE research areas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876425"/>
            <a:ext cx="4724400" cy="158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7200" y="2438400"/>
            <a:ext cx="6934200" cy="1905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1981200"/>
            <a:ext cx="331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Java, Eclipse,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Bugzilla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CVS,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Mylyn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development teams</a:t>
            </a:r>
            <a:endParaRPr lang="en-US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-1371600" y="4771339"/>
            <a:ext cx="2707929" cy="1942643"/>
            <a:chOff x="1447800" y="4191000"/>
            <a:chExt cx="2707929" cy="1942643"/>
          </a:xfrm>
        </p:grpSpPr>
        <p:grpSp>
          <p:nvGrpSpPr>
            <p:cNvPr id="66" name="Group 98"/>
            <p:cNvGrpSpPr/>
            <p:nvPr/>
          </p:nvGrpSpPr>
          <p:grpSpPr>
            <a:xfrm>
              <a:off x="2171868" y="5296068"/>
              <a:ext cx="266532" cy="266532"/>
              <a:chOff x="3459480" y="4404360"/>
              <a:chExt cx="533400" cy="533400"/>
            </a:xfrm>
          </p:grpSpPr>
          <p:sp>
            <p:nvSpPr>
              <p:cNvPr id="122" name="Oval Callout 121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3" name="Oval Callout 122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67" name="Group 214"/>
            <p:cNvGrpSpPr/>
            <p:nvPr/>
          </p:nvGrpSpPr>
          <p:grpSpPr>
            <a:xfrm>
              <a:off x="2590800" y="5410200"/>
              <a:ext cx="342683" cy="723443"/>
              <a:chOff x="1730973" y="4644612"/>
              <a:chExt cx="342683" cy="723443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1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8" name="Group 217"/>
            <p:cNvGrpSpPr/>
            <p:nvPr/>
          </p:nvGrpSpPr>
          <p:grpSpPr>
            <a:xfrm>
              <a:off x="1447800" y="4648106"/>
              <a:ext cx="939180" cy="528305"/>
              <a:chOff x="2429630" y="3883095"/>
              <a:chExt cx="939180" cy="528305"/>
            </a:xfrm>
          </p:grpSpPr>
          <p:sp>
            <p:nvSpPr>
              <p:cNvPr id="115" name="Oval 114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117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8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69" name="Group 223"/>
            <p:cNvGrpSpPr/>
            <p:nvPr/>
          </p:nvGrpSpPr>
          <p:grpSpPr>
            <a:xfrm>
              <a:off x="3352800" y="4571904"/>
              <a:ext cx="802929" cy="533063"/>
              <a:chOff x="2451848" y="5444206"/>
              <a:chExt cx="802929" cy="533063"/>
            </a:xfrm>
          </p:grpSpPr>
          <p:sp>
            <p:nvSpPr>
              <p:cNvPr id="110" name="Oval 109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1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112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4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70" name="Group 15"/>
            <p:cNvGrpSpPr/>
            <p:nvPr/>
          </p:nvGrpSpPr>
          <p:grpSpPr>
            <a:xfrm>
              <a:off x="2629762" y="5029200"/>
              <a:ext cx="257280" cy="383931"/>
              <a:chOff x="4495800" y="1676400"/>
              <a:chExt cx="514885" cy="768345"/>
            </a:xfrm>
          </p:grpSpPr>
          <p:sp>
            <p:nvSpPr>
              <p:cNvPr id="108" name="Folded Corner 107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71" name="Straight Arrow Connector 11"/>
            <p:cNvCxnSpPr/>
            <p:nvPr/>
          </p:nvCxnSpPr>
          <p:spPr>
            <a:xfrm rot="5400000" flipH="1" flipV="1">
              <a:off x="2681176" y="5402318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 flipH="1">
              <a:off x="2966270" y="5028862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2209512" y="4990787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59"/>
            <p:cNvGrpSpPr/>
            <p:nvPr/>
          </p:nvGrpSpPr>
          <p:grpSpPr>
            <a:xfrm>
              <a:off x="2647385" y="4457868"/>
              <a:ext cx="228455" cy="266532"/>
              <a:chOff x="5334000" y="3505200"/>
              <a:chExt cx="457200" cy="533400"/>
            </a:xfrm>
          </p:grpSpPr>
          <p:sp>
            <p:nvSpPr>
              <p:cNvPr id="106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7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75" name="Straight Arrow Connector 74"/>
            <p:cNvCxnSpPr/>
            <p:nvPr/>
          </p:nvCxnSpPr>
          <p:spPr>
            <a:xfrm flipH="1" flipV="1">
              <a:off x="2971031" y="4571952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 flipH="1">
              <a:off x="2247587" y="4571952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2647384" y="4743294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78" name="Group 57"/>
            <p:cNvGrpSpPr/>
            <p:nvPr/>
          </p:nvGrpSpPr>
          <p:grpSpPr>
            <a:xfrm>
              <a:off x="2670702" y="4758418"/>
              <a:ext cx="184670" cy="228368"/>
              <a:chOff x="6913245" y="3508376"/>
              <a:chExt cx="369570" cy="508635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/>
            <p:cNvCxnSpPr/>
            <p:nvPr/>
          </p:nvCxnSpPr>
          <p:spPr>
            <a:xfrm flipH="1" flipV="1">
              <a:off x="2361815" y="4876559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2951992" y="4876559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Callout 80"/>
            <p:cNvSpPr/>
            <p:nvPr/>
          </p:nvSpPr>
          <p:spPr>
            <a:xfrm>
              <a:off x="3124393" y="53720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2" name="Oval Callout 81"/>
            <p:cNvSpPr/>
            <p:nvPr/>
          </p:nvSpPr>
          <p:spPr>
            <a:xfrm>
              <a:off x="3238621" y="5257800"/>
              <a:ext cx="190379" cy="152304"/>
            </a:xfrm>
            <a:prstGeom prst="wedgeEllipseCallout">
              <a:avLst>
                <a:gd name="adj1" fmla="val 105647"/>
                <a:gd name="adj2" fmla="val -11866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3" name="Oval Callout 82"/>
            <p:cNvSpPr/>
            <p:nvPr/>
          </p:nvSpPr>
          <p:spPr>
            <a:xfrm>
              <a:off x="2590800" y="4191000"/>
              <a:ext cx="190380" cy="152304"/>
            </a:xfrm>
            <a:prstGeom prst="wedgeEllipseCallout">
              <a:avLst>
                <a:gd name="adj1" fmla="val -343569"/>
                <a:gd name="adj2" fmla="val 209143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4" name="Oval Callout 83"/>
            <p:cNvSpPr/>
            <p:nvPr/>
          </p:nvSpPr>
          <p:spPr>
            <a:xfrm>
              <a:off x="2743200" y="4191000"/>
              <a:ext cx="190380" cy="152304"/>
            </a:xfrm>
            <a:prstGeom prst="wedgeEllipseCallout">
              <a:avLst>
                <a:gd name="adj1" fmla="val 346456"/>
                <a:gd name="adj2" fmla="val 203906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21929" y="5705017"/>
            <a:ext cx="2707929" cy="1942643"/>
            <a:chOff x="1447800" y="4191000"/>
            <a:chExt cx="2707929" cy="1942643"/>
          </a:xfrm>
        </p:grpSpPr>
        <p:grpSp>
          <p:nvGrpSpPr>
            <p:cNvPr id="132" name="Group 98"/>
            <p:cNvGrpSpPr/>
            <p:nvPr/>
          </p:nvGrpSpPr>
          <p:grpSpPr>
            <a:xfrm>
              <a:off x="2171868" y="5296068"/>
              <a:ext cx="266532" cy="266532"/>
              <a:chOff x="3459480" y="4404360"/>
              <a:chExt cx="533400" cy="533400"/>
            </a:xfrm>
          </p:grpSpPr>
          <p:sp>
            <p:nvSpPr>
              <p:cNvPr id="188" name="Oval Callout 187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89" name="Oval Callout 188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33" name="Group 214"/>
            <p:cNvGrpSpPr/>
            <p:nvPr/>
          </p:nvGrpSpPr>
          <p:grpSpPr>
            <a:xfrm>
              <a:off x="2590800" y="5410200"/>
              <a:ext cx="342683" cy="723443"/>
              <a:chOff x="1730973" y="4644612"/>
              <a:chExt cx="342683" cy="723443"/>
            </a:xfrm>
          </p:grpSpPr>
          <p:sp>
            <p:nvSpPr>
              <p:cNvPr id="186" name="Oval 185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7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4" name="Group 217"/>
            <p:cNvGrpSpPr/>
            <p:nvPr/>
          </p:nvGrpSpPr>
          <p:grpSpPr>
            <a:xfrm>
              <a:off x="1447800" y="4648106"/>
              <a:ext cx="939180" cy="528305"/>
              <a:chOff x="2429630" y="3883095"/>
              <a:chExt cx="939180" cy="528305"/>
            </a:xfrm>
          </p:grpSpPr>
          <p:sp>
            <p:nvSpPr>
              <p:cNvPr id="181" name="Oval 180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2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183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5" name="Group 223"/>
            <p:cNvGrpSpPr/>
            <p:nvPr/>
          </p:nvGrpSpPr>
          <p:grpSpPr>
            <a:xfrm>
              <a:off x="3352800" y="4571904"/>
              <a:ext cx="802929" cy="533063"/>
              <a:chOff x="2451848" y="5444206"/>
              <a:chExt cx="802929" cy="533063"/>
            </a:xfrm>
          </p:grpSpPr>
          <p:sp>
            <p:nvSpPr>
              <p:cNvPr id="176" name="Oval 175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7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178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9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0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36" name="Group 15"/>
            <p:cNvGrpSpPr/>
            <p:nvPr/>
          </p:nvGrpSpPr>
          <p:grpSpPr>
            <a:xfrm>
              <a:off x="2629762" y="5029200"/>
              <a:ext cx="257280" cy="383931"/>
              <a:chOff x="4495800" y="1676400"/>
              <a:chExt cx="514885" cy="768345"/>
            </a:xfrm>
          </p:grpSpPr>
          <p:sp>
            <p:nvSpPr>
              <p:cNvPr id="174" name="Folded Corner 173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137" name="Straight Arrow Connector 11"/>
            <p:cNvCxnSpPr/>
            <p:nvPr/>
          </p:nvCxnSpPr>
          <p:spPr>
            <a:xfrm rot="5400000" flipH="1" flipV="1">
              <a:off x="2681176" y="5402318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rot="10800000" flipH="1">
              <a:off x="2966270" y="5028862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 flipV="1">
              <a:off x="2209512" y="4990787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59"/>
            <p:cNvGrpSpPr/>
            <p:nvPr/>
          </p:nvGrpSpPr>
          <p:grpSpPr>
            <a:xfrm>
              <a:off x="2647385" y="4457868"/>
              <a:ext cx="228455" cy="266532"/>
              <a:chOff x="5334000" y="3505200"/>
              <a:chExt cx="457200" cy="533400"/>
            </a:xfrm>
          </p:grpSpPr>
          <p:sp>
            <p:nvSpPr>
              <p:cNvPr id="172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3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141" name="Straight Arrow Connector 140"/>
            <p:cNvCxnSpPr/>
            <p:nvPr/>
          </p:nvCxnSpPr>
          <p:spPr>
            <a:xfrm flipH="1" flipV="1">
              <a:off x="2971031" y="4571952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rot="10800000" flipH="1">
              <a:off x="2247587" y="4571952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>
              <a:off x="2647384" y="4743294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144" name="Group 57"/>
            <p:cNvGrpSpPr/>
            <p:nvPr/>
          </p:nvGrpSpPr>
          <p:grpSpPr>
            <a:xfrm>
              <a:off x="2670702" y="4758416"/>
              <a:ext cx="184670" cy="228368"/>
              <a:chOff x="6913245" y="3508376"/>
              <a:chExt cx="369570" cy="50863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5" name="Straight Arrow Connector 144"/>
            <p:cNvCxnSpPr/>
            <p:nvPr/>
          </p:nvCxnSpPr>
          <p:spPr>
            <a:xfrm flipH="1" flipV="1">
              <a:off x="2361815" y="4876559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 flipV="1">
              <a:off x="2951992" y="4876559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Callout 146"/>
            <p:cNvSpPr/>
            <p:nvPr/>
          </p:nvSpPr>
          <p:spPr>
            <a:xfrm>
              <a:off x="3124393" y="53720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8" name="Oval Callout 147"/>
            <p:cNvSpPr/>
            <p:nvPr/>
          </p:nvSpPr>
          <p:spPr>
            <a:xfrm>
              <a:off x="3238621" y="5257800"/>
              <a:ext cx="190379" cy="152304"/>
            </a:xfrm>
            <a:prstGeom prst="wedgeEllipseCallout">
              <a:avLst>
                <a:gd name="adj1" fmla="val 105647"/>
                <a:gd name="adj2" fmla="val -11866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9" name="Oval Callout 148"/>
            <p:cNvSpPr/>
            <p:nvPr/>
          </p:nvSpPr>
          <p:spPr>
            <a:xfrm>
              <a:off x="2590800" y="4191000"/>
              <a:ext cx="190380" cy="152304"/>
            </a:xfrm>
            <a:prstGeom prst="wedgeEllipseCallout">
              <a:avLst>
                <a:gd name="adj1" fmla="val -343569"/>
                <a:gd name="adj2" fmla="val 209143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0" name="Oval Callout 149"/>
            <p:cNvSpPr/>
            <p:nvPr/>
          </p:nvSpPr>
          <p:spPr>
            <a:xfrm>
              <a:off x="2743200" y="4191000"/>
              <a:ext cx="190380" cy="152304"/>
            </a:xfrm>
            <a:prstGeom prst="wedgeEllipseCallout">
              <a:avLst>
                <a:gd name="adj1" fmla="val 346456"/>
                <a:gd name="adj2" fmla="val 203906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098329" y="4733696"/>
            <a:ext cx="2707929" cy="1942643"/>
            <a:chOff x="1447800" y="4191000"/>
            <a:chExt cx="2707929" cy="1942643"/>
          </a:xfrm>
        </p:grpSpPr>
        <p:grpSp>
          <p:nvGrpSpPr>
            <p:cNvPr id="191" name="Group 98"/>
            <p:cNvGrpSpPr/>
            <p:nvPr/>
          </p:nvGrpSpPr>
          <p:grpSpPr>
            <a:xfrm>
              <a:off x="2171868" y="5296068"/>
              <a:ext cx="266532" cy="266532"/>
              <a:chOff x="3459480" y="4404360"/>
              <a:chExt cx="533400" cy="533400"/>
            </a:xfrm>
          </p:grpSpPr>
          <p:sp>
            <p:nvSpPr>
              <p:cNvPr id="247" name="Oval Callout 246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8" name="Oval Callout 247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92" name="Group 214"/>
            <p:cNvGrpSpPr/>
            <p:nvPr/>
          </p:nvGrpSpPr>
          <p:grpSpPr>
            <a:xfrm>
              <a:off x="2590800" y="5410200"/>
              <a:ext cx="342683" cy="723443"/>
              <a:chOff x="1730973" y="4644612"/>
              <a:chExt cx="342683" cy="723443"/>
            </a:xfrm>
          </p:grpSpPr>
          <p:sp>
            <p:nvSpPr>
              <p:cNvPr id="245" name="Oval 244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6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3" name="Group 217"/>
            <p:cNvGrpSpPr/>
            <p:nvPr/>
          </p:nvGrpSpPr>
          <p:grpSpPr>
            <a:xfrm>
              <a:off x="1447800" y="4648106"/>
              <a:ext cx="939180" cy="528305"/>
              <a:chOff x="2429630" y="3883095"/>
              <a:chExt cx="939180" cy="528305"/>
            </a:xfrm>
          </p:grpSpPr>
          <p:sp>
            <p:nvSpPr>
              <p:cNvPr id="240" name="Oval 239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1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242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3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4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94" name="Group 223"/>
            <p:cNvGrpSpPr/>
            <p:nvPr/>
          </p:nvGrpSpPr>
          <p:grpSpPr>
            <a:xfrm>
              <a:off x="3352800" y="4571904"/>
              <a:ext cx="802929" cy="533063"/>
              <a:chOff x="2451848" y="5444206"/>
              <a:chExt cx="802929" cy="533063"/>
            </a:xfrm>
          </p:grpSpPr>
          <p:sp>
            <p:nvSpPr>
              <p:cNvPr id="235" name="Oval 234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6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237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8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9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33" name="Folded Corner 232"/>
            <p:cNvSpPr/>
            <p:nvPr/>
          </p:nvSpPr>
          <p:spPr>
            <a:xfrm flipV="1">
              <a:off x="2644174" y="5029200"/>
              <a:ext cx="228456" cy="266532"/>
            </a:xfrm>
            <a:prstGeom prst="foldedCorner">
              <a:avLst>
                <a:gd name="adj" fmla="val 4137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96" name="Straight Arrow Connector 11"/>
            <p:cNvCxnSpPr/>
            <p:nvPr/>
          </p:nvCxnSpPr>
          <p:spPr>
            <a:xfrm rot="5400000" flipH="1" flipV="1">
              <a:off x="2681176" y="5402318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rot="10800000" flipH="1">
              <a:off x="2966270" y="5028862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/>
            <p:cNvCxnSpPr/>
            <p:nvPr/>
          </p:nvCxnSpPr>
          <p:spPr>
            <a:xfrm flipH="1" flipV="1">
              <a:off x="2209512" y="4990787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 59"/>
            <p:cNvGrpSpPr/>
            <p:nvPr/>
          </p:nvGrpSpPr>
          <p:grpSpPr>
            <a:xfrm>
              <a:off x="2647385" y="4457868"/>
              <a:ext cx="228455" cy="266532"/>
              <a:chOff x="5334000" y="3505200"/>
              <a:chExt cx="457200" cy="533400"/>
            </a:xfrm>
          </p:grpSpPr>
          <p:sp>
            <p:nvSpPr>
              <p:cNvPr id="231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2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00" name="Straight Arrow Connector 199"/>
            <p:cNvCxnSpPr/>
            <p:nvPr/>
          </p:nvCxnSpPr>
          <p:spPr>
            <a:xfrm flipH="1" flipV="1">
              <a:off x="2971031" y="4571952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rot="10800000" flipH="1">
              <a:off x="2247587" y="4571952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/>
            <p:cNvSpPr/>
            <p:nvPr/>
          </p:nvSpPr>
          <p:spPr>
            <a:xfrm>
              <a:off x="2647384" y="4743294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03" name="Group 57"/>
            <p:cNvGrpSpPr/>
            <p:nvPr/>
          </p:nvGrpSpPr>
          <p:grpSpPr>
            <a:xfrm>
              <a:off x="2670702" y="4758414"/>
              <a:ext cx="184670" cy="228368"/>
              <a:chOff x="6913245" y="3508376"/>
              <a:chExt cx="369570" cy="508635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4" name="Straight Arrow Connector 203"/>
            <p:cNvCxnSpPr/>
            <p:nvPr/>
          </p:nvCxnSpPr>
          <p:spPr>
            <a:xfrm flipH="1" flipV="1">
              <a:off x="2361815" y="4876559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flipH="1" flipV="1">
              <a:off x="2951992" y="4876559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val Callout 205"/>
            <p:cNvSpPr/>
            <p:nvPr/>
          </p:nvSpPr>
          <p:spPr>
            <a:xfrm>
              <a:off x="3124393" y="53720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7" name="Oval Callout 206"/>
            <p:cNvSpPr/>
            <p:nvPr/>
          </p:nvSpPr>
          <p:spPr>
            <a:xfrm>
              <a:off x="3238621" y="5257800"/>
              <a:ext cx="190379" cy="152304"/>
            </a:xfrm>
            <a:prstGeom prst="wedgeEllipseCallout">
              <a:avLst>
                <a:gd name="adj1" fmla="val 105647"/>
                <a:gd name="adj2" fmla="val -11866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8" name="Oval Callout 207"/>
            <p:cNvSpPr/>
            <p:nvPr/>
          </p:nvSpPr>
          <p:spPr>
            <a:xfrm>
              <a:off x="2590800" y="4191000"/>
              <a:ext cx="190380" cy="152304"/>
            </a:xfrm>
            <a:prstGeom prst="wedgeEllipseCallout">
              <a:avLst>
                <a:gd name="adj1" fmla="val -343569"/>
                <a:gd name="adj2" fmla="val 209143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9" name="Oval Callout 208"/>
            <p:cNvSpPr/>
            <p:nvPr/>
          </p:nvSpPr>
          <p:spPr>
            <a:xfrm>
              <a:off x="2743200" y="4191000"/>
              <a:ext cx="190380" cy="152304"/>
            </a:xfrm>
            <a:prstGeom prst="wedgeEllipseCallout">
              <a:avLst>
                <a:gd name="adj1" fmla="val 346456"/>
                <a:gd name="adj2" fmla="val 203906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7086600" y="5791200"/>
            <a:ext cx="2707929" cy="1942643"/>
            <a:chOff x="1447800" y="4191000"/>
            <a:chExt cx="2707929" cy="1942643"/>
          </a:xfrm>
        </p:grpSpPr>
        <p:grpSp>
          <p:nvGrpSpPr>
            <p:cNvPr id="250" name="Group 98"/>
            <p:cNvGrpSpPr/>
            <p:nvPr/>
          </p:nvGrpSpPr>
          <p:grpSpPr>
            <a:xfrm>
              <a:off x="2171868" y="5296068"/>
              <a:ext cx="266532" cy="266532"/>
              <a:chOff x="3459480" y="4404360"/>
              <a:chExt cx="533400" cy="533400"/>
            </a:xfrm>
          </p:grpSpPr>
          <p:sp>
            <p:nvSpPr>
              <p:cNvPr id="306" name="Oval Callout 305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7" name="Oval Callout 306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51" name="Group 214"/>
            <p:cNvGrpSpPr/>
            <p:nvPr/>
          </p:nvGrpSpPr>
          <p:grpSpPr>
            <a:xfrm>
              <a:off x="2590800" y="5410200"/>
              <a:ext cx="342683" cy="723443"/>
              <a:chOff x="1730973" y="4644612"/>
              <a:chExt cx="342683" cy="723443"/>
            </a:xfrm>
          </p:grpSpPr>
          <p:sp>
            <p:nvSpPr>
              <p:cNvPr id="304" name="Oval 303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5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2" name="Group 217"/>
            <p:cNvGrpSpPr/>
            <p:nvPr/>
          </p:nvGrpSpPr>
          <p:grpSpPr>
            <a:xfrm>
              <a:off x="1447800" y="4648106"/>
              <a:ext cx="939180" cy="528305"/>
              <a:chOff x="2429630" y="3883095"/>
              <a:chExt cx="939180" cy="528305"/>
            </a:xfrm>
          </p:grpSpPr>
          <p:sp>
            <p:nvSpPr>
              <p:cNvPr id="299" name="Oval 298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0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301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2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3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53" name="Group 223"/>
            <p:cNvGrpSpPr/>
            <p:nvPr/>
          </p:nvGrpSpPr>
          <p:grpSpPr>
            <a:xfrm>
              <a:off x="3352800" y="4571904"/>
              <a:ext cx="802929" cy="533063"/>
              <a:chOff x="2451848" y="5444206"/>
              <a:chExt cx="802929" cy="533063"/>
            </a:xfrm>
          </p:grpSpPr>
          <p:sp>
            <p:nvSpPr>
              <p:cNvPr id="294" name="Oval 293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5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296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7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8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54" name="Group 15"/>
            <p:cNvGrpSpPr/>
            <p:nvPr/>
          </p:nvGrpSpPr>
          <p:grpSpPr>
            <a:xfrm>
              <a:off x="2629762" y="5029200"/>
              <a:ext cx="257280" cy="383931"/>
              <a:chOff x="4495800" y="1676400"/>
              <a:chExt cx="514885" cy="768345"/>
            </a:xfrm>
          </p:grpSpPr>
          <p:sp>
            <p:nvSpPr>
              <p:cNvPr id="292" name="Folded Corner 291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255" name="Straight Arrow Connector 11"/>
            <p:cNvCxnSpPr/>
            <p:nvPr/>
          </p:nvCxnSpPr>
          <p:spPr>
            <a:xfrm rot="5400000" flipH="1" flipV="1">
              <a:off x="2681176" y="5402318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/>
            <p:nvPr/>
          </p:nvCxnSpPr>
          <p:spPr>
            <a:xfrm rot="10800000" flipH="1">
              <a:off x="2966270" y="5028862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/>
            <p:nvPr/>
          </p:nvCxnSpPr>
          <p:spPr>
            <a:xfrm flipH="1" flipV="1">
              <a:off x="2209512" y="4990787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8" name="Group 59"/>
            <p:cNvGrpSpPr/>
            <p:nvPr/>
          </p:nvGrpSpPr>
          <p:grpSpPr>
            <a:xfrm>
              <a:off x="2647385" y="4457868"/>
              <a:ext cx="228455" cy="266532"/>
              <a:chOff x="5334000" y="3505200"/>
              <a:chExt cx="457200" cy="533400"/>
            </a:xfrm>
          </p:grpSpPr>
          <p:sp>
            <p:nvSpPr>
              <p:cNvPr id="290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1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259" name="Straight Arrow Connector 258"/>
            <p:cNvCxnSpPr/>
            <p:nvPr/>
          </p:nvCxnSpPr>
          <p:spPr>
            <a:xfrm flipH="1" flipV="1">
              <a:off x="2971031" y="4571952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rot="10800000" flipH="1">
              <a:off x="2247587" y="4571952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tangle 260"/>
            <p:cNvSpPr/>
            <p:nvPr/>
          </p:nvSpPr>
          <p:spPr>
            <a:xfrm>
              <a:off x="2647384" y="4743294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262" name="Group 57"/>
            <p:cNvGrpSpPr/>
            <p:nvPr/>
          </p:nvGrpSpPr>
          <p:grpSpPr>
            <a:xfrm>
              <a:off x="2670702" y="4758414"/>
              <a:ext cx="184670" cy="228368"/>
              <a:chOff x="6913245" y="3508376"/>
              <a:chExt cx="369570" cy="508635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3" name="Straight Arrow Connector 262"/>
            <p:cNvCxnSpPr/>
            <p:nvPr/>
          </p:nvCxnSpPr>
          <p:spPr>
            <a:xfrm flipH="1" flipV="1">
              <a:off x="2361815" y="4876559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H="1" flipV="1">
              <a:off x="2951992" y="4876559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Callout 264"/>
            <p:cNvSpPr/>
            <p:nvPr/>
          </p:nvSpPr>
          <p:spPr>
            <a:xfrm>
              <a:off x="3124393" y="53720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6" name="Oval Callout 265"/>
            <p:cNvSpPr/>
            <p:nvPr/>
          </p:nvSpPr>
          <p:spPr>
            <a:xfrm>
              <a:off x="3238621" y="5257800"/>
              <a:ext cx="190379" cy="152304"/>
            </a:xfrm>
            <a:prstGeom prst="wedgeEllipseCallout">
              <a:avLst>
                <a:gd name="adj1" fmla="val 105647"/>
                <a:gd name="adj2" fmla="val -11866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7" name="Oval Callout 266"/>
            <p:cNvSpPr/>
            <p:nvPr/>
          </p:nvSpPr>
          <p:spPr>
            <a:xfrm>
              <a:off x="2590800" y="4191000"/>
              <a:ext cx="190380" cy="152304"/>
            </a:xfrm>
            <a:prstGeom prst="wedgeEllipseCallout">
              <a:avLst>
                <a:gd name="adj1" fmla="val -343569"/>
                <a:gd name="adj2" fmla="val 209143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8" name="Oval Callout 267"/>
            <p:cNvSpPr/>
            <p:nvPr/>
          </p:nvSpPr>
          <p:spPr>
            <a:xfrm>
              <a:off x="2743200" y="4191000"/>
              <a:ext cx="190380" cy="152304"/>
            </a:xfrm>
            <a:prstGeom prst="wedgeEllipseCallout">
              <a:avLst>
                <a:gd name="adj1" fmla="val 346456"/>
                <a:gd name="adj2" fmla="val 203906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451129" y="4724400"/>
            <a:ext cx="2707929" cy="1942643"/>
            <a:chOff x="1447800" y="4191000"/>
            <a:chExt cx="2707929" cy="1942643"/>
          </a:xfrm>
        </p:grpSpPr>
        <p:grpSp>
          <p:nvGrpSpPr>
            <p:cNvPr id="309" name="Group 98"/>
            <p:cNvGrpSpPr/>
            <p:nvPr/>
          </p:nvGrpSpPr>
          <p:grpSpPr>
            <a:xfrm>
              <a:off x="2171868" y="5296068"/>
              <a:ext cx="266532" cy="266532"/>
              <a:chOff x="3459480" y="4404360"/>
              <a:chExt cx="533400" cy="533400"/>
            </a:xfrm>
          </p:grpSpPr>
          <p:sp>
            <p:nvSpPr>
              <p:cNvPr id="365" name="Oval Callout 364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66" name="Oval Callout 365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10" name="Group 214"/>
            <p:cNvGrpSpPr/>
            <p:nvPr/>
          </p:nvGrpSpPr>
          <p:grpSpPr>
            <a:xfrm>
              <a:off x="2590800" y="5410200"/>
              <a:ext cx="342683" cy="723443"/>
              <a:chOff x="1730973" y="4644612"/>
              <a:chExt cx="342683" cy="723443"/>
            </a:xfrm>
          </p:grpSpPr>
          <p:sp>
            <p:nvSpPr>
              <p:cNvPr id="363" name="Oval 362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4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1" name="Group 217"/>
            <p:cNvGrpSpPr/>
            <p:nvPr/>
          </p:nvGrpSpPr>
          <p:grpSpPr>
            <a:xfrm>
              <a:off x="1447800" y="4648106"/>
              <a:ext cx="939180" cy="528305"/>
              <a:chOff x="2429630" y="3883095"/>
              <a:chExt cx="939180" cy="528305"/>
            </a:xfrm>
          </p:grpSpPr>
          <p:sp>
            <p:nvSpPr>
              <p:cNvPr id="358" name="Oval 357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9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360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1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2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12" name="Group 223"/>
            <p:cNvGrpSpPr/>
            <p:nvPr/>
          </p:nvGrpSpPr>
          <p:grpSpPr>
            <a:xfrm>
              <a:off x="3352800" y="4571904"/>
              <a:ext cx="802929" cy="533063"/>
              <a:chOff x="2451848" y="5444206"/>
              <a:chExt cx="802929" cy="533063"/>
            </a:xfrm>
          </p:grpSpPr>
          <p:sp>
            <p:nvSpPr>
              <p:cNvPr id="353" name="Oval 352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4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355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6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7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13" name="Group 15"/>
            <p:cNvGrpSpPr/>
            <p:nvPr/>
          </p:nvGrpSpPr>
          <p:grpSpPr>
            <a:xfrm>
              <a:off x="2629762" y="5029200"/>
              <a:ext cx="257280" cy="383931"/>
              <a:chOff x="4495800" y="1676400"/>
              <a:chExt cx="514885" cy="768345"/>
            </a:xfrm>
          </p:grpSpPr>
          <p:sp>
            <p:nvSpPr>
              <p:cNvPr id="351" name="Folded Corner 350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14" name="Straight Arrow Connector 11"/>
            <p:cNvCxnSpPr/>
            <p:nvPr/>
          </p:nvCxnSpPr>
          <p:spPr>
            <a:xfrm rot="5400000" flipH="1" flipV="1">
              <a:off x="2681176" y="5402318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rot="10800000" flipH="1">
              <a:off x="2966270" y="5028862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H="1" flipV="1">
              <a:off x="2209512" y="4990787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" name="Group 59"/>
            <p:cNvGrpSpPr/>
            <p:nvPr/>
          </p:nvGrpSpPr>
          <p:grpSpPr>
            <a:xfrm>
              <a:off x="2647385" y="4457868"/>
              <a:ext cx="228455" cy="266532"/>
              <a:chOff x="5334000" y="3505200"/>
              <a:chExt cx="457200" cy="533400"/>
            </a:xfrm>
          </p:grpSpPr>
          <p:sp>
            <p:nvSpPr>
              <p:cNvPr id="349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18" name="Straight Arrow Connector 317"/>
            <p:cNvCxnSpPr/>
            <p:nvPr/>
          </p:nvCxnSpPr>
          <p:spPr>
            <a:xfrm flipH="1" flipV="1">
              <a:off x="2971031" y="4571952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rot="10800000" flipH="1">
              <a:off x="2247587" y="4571952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2647384" y="4743294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321" name="Group 57"/>
            <p:cNvGrpSpPr/>
            <p:nvPr/>
          </p:nvGrpSpPr>
          <p:grpSpPr>
            <a:xfrm>
              <a:off x="2670702" y="4758412"/>
              <a:ext cx="184670" cy="228368"/>
              <a:chOff x="6913245" y="3508376"/>
              <a:chExt cx="369570" cy="508635"/>
            </a:xfrm>
          </p:grpSpPr>
          <p:cxnSp>
            <p:nvCxnSpPr>
              <p:cNvPr id="328" name="Straight Connector 327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2" name="Straight Arrow Connector 321"/>
            <p:cNvCxnSpPr/>
            <p:nvPr/>
          </p:nvCxnSpPr>
          <p:spPr>
            <a:xfrm flipH="1" flipV="1">
              <a:off x="2361815" y="4876559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H="1" flipV="1">
              <a:off x="2951992" y="4876559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 Callout 323"/>
            <p:cNvSpPr/>
            <p:nvPr/>
          </p:nvSpPr>
          <p:spPr>
            <a:xfrm>
              <a:off x="3124393" y="53720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5" name="Oval Callout 324"/>
            <p:cNvSpPr/>
            <p:nvPr/>
          </p:nvSpPr>
          <p:spPr>
            <a:xfrm>
              <a:off x="3238621" y="5257800"/>
              <a:ext cx="190379" cy="152304"/>
            </a:xfrm>
            <a:prstGeom prst="wedgeEllipseCallout">
              <a:avLst>
                <a:gd name="adj1" fmla="val 105647"/>
                <a:gd name="adj2" fmla="val -11866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6" name="Oval Callout 325"/>
            <p:cNvSpPr/>
            <p:nvPr/>
          </p:nvSpPr>
          <p:spPr>
            <a:xfrm>
              <a:off x="2590800" y="4191000"/>
              <a:ext cx="190380" cy="152304"/>
            </a:xfrm>
            <a:prstGeom prst="wedgeEllipseCallout">
              <a:avLst>
                <a:gd name="adj1" fmla="val -343569"/>
                <a:gd name="adj2" fmla="val 209143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7" name="Oval Callout 326"/>
            <p:cNvSpPr/>
            <p:nvPr/>
          </p:nvSpPr>
          <p:spPr>
            <a:xfrm>
              <a:off x="2743200" y="4191000"/>
              <a:ext cx="190380" cy="152304"/>
            </a:xfrm>
            <a:prstGeom prst="wedgeEllipseCallout">
              <a:avLst>
                <a:gd name="adj1" fmla="val 346456"/>
                <a:gd name="adj2" fmla="val 203906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367" name="TextBox 366"/>
          <p:cNvSpPr txBox="1"/>
          <p:nvPr/>
        </p:nvSpPr>
        <p:spPr>
          <a:xfrm>
            <a:off x="1143000" y="2696944"/>
            <a:ext cx="2135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direct approach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surveys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interviews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observations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1752600"/>
            <a:ext cx="342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" name="TextBox 369"/>
          <p:cNvSpPr txBox="1"/>
          <p:nvPr/>
        </p:nvSpPr>
        <p:spPr>
          <a:xfrm>
            <a:off x="1143000" y="3992344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Overfishing</a:t>
            </a:r>
          </a:p>
        </p:txBody>
      </p:sp>
      <p:pic>
        <p:nvPicPr>
          <p:cNvPr id="37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0" y="1752600"/>
            <a:ext cx="342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" name="Down Arrow 371"/>
          <p:cNvSpPr/>
          <p:nvPr/>
        </p:nvSpPr>
        <p:spPr>
          <a:xfrm>
            <a:off x="3200400" y="2743200"/>
            <a:ext cx="457200" cy="2286000"/>
          </a:xfrm>
          <a:prstGeom prst="downArrow">
            <a:avLst>
              <a:gd name="adj1" fmla="val 50000"/>
              <a:gd name="adj2" fmla="val 1218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Down Arrow 372"/>
          <p:cNvSpPr/>
          <p:nvPr/>
        </p:nvSpPr>
        <p:spPr>
          <a:xfrm>
            <a:off x="685800" y="2743200"/>
            <a:ext cx="457200" cy="2209800"/>
          </a:xfrm>
          <a:prstGeom prst="downArrow">
            <a:avLst>
              <a:gd name="adj1" fmla="val 50000"/>
              <a:gd name="adj2" fmla="val 1218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TextBox 373"/>
          <p:cNvSpPr txBox="1"/>
          <p:nvPr/>
        </p:nvSpPr>
        <p:spPr>
          <a:xfrm>
            <a:off x="3657600" y="2686050"/>
            <a:ext cx="1529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“Archaeology”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data mining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modeling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3657600" y="3733800"/>
            <a:ext cx="1245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Precision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Accuracy?</a:t>
            </a:r>
          </a:p>
        </p:txBody>
      </p:sp>
      <p:pic>
        <p:nvPicPr>
          <p:cNvPr id="37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7699" y="3495675"/>
            <a:ext cx="342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" name="Down Arrow 376"/>
          <p:cNvSpPr/>
          <p:nvPr/>
        </p:nvSpPr>
        <p:spPr>
          <a:xfrm>
            <a:off x="5600549" y="4343400"/>
            <a:ext cx="457200" cy="685800"/>
          </a:xfrm>
          <a:prstGeom prst="downArrow">
            <a:avLst>
              <a:gd name="adj1" fmla="val 50000"/>
              <a:gd name="adj2" fmla="val 1010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Down Arrow 379"/>
          <p:cNvSpPr/>
          <p:nvPr/>
        </p:nvSpPr>
        <p:spPr>
          <a:xfrm rot="16200000">
            <a:off x="6005438" y="3786112"/>
            <a:ext cx="295276" cy="190652"/>
          </a:xfrm>
          <a:prstGeom prst="downArrow">
            <a:avLst>
              <a:gd name="adj1" fmla="val 50000"/>
              <a:gd name="adj2" fmla="val 121875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96025" y="1752600"/>
            <a:ext cx="342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" name="Down Arrow 381"/>
          <p:cNvSpPr/>
          <p:nvPr/>
        </p:nvSpPr>
        <p:spPr>
          <a:xfrm>
            <a:off x="6286352" y="2743200"/>
            <a:ext cx="343048" cy="762000"/>
          </a:xfrm>
          <a:prstGeom prst="downArrow">
            <a:avLst>
              <a:gd name="adj1" fmla="val 50000"/>
              <a:gd name="adj2" fmla="val 8020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3" name="Group 382"/>
          <p:cNvGrpSpPr/>
          <p:nvPr/>
        </p:nvGrpSpPr>
        <p:grpSpPr>
          <a:xfrm>
            <a:off x="3927129" y="5848121"/>
            <a:ext cx="2707929" cy="1942643"/>
            <a:chOff x="1447800" y="4191000"/>
            <a:chExt cx="2707929" cy="1942643"/>
          </a:xfrm>
        </p:grpSpPr>
        <p:grpSp>
          <p:nvGrpSpPr>
            <p:cNvPr id="384" name="Group 98"/>
            <p:cNvGrpSpPr/>
            <p:nvPr/>
          </p:nvGrpSpPr>
          <p:grpSpPr>
            <a:xfrm>
              <a:off x="2171868" y="5296068"/>
              <a:ext cx="266532" cy="266532"/>
              <a:chOff x="3459480" y="4404360"/>
              <a:chExt cx="533400" cy="533400"/>
            </a:xfrm>
          </p:grpSpPr>
          <p:sp>
            <p:nvSpPr>
              <p:cNvPr id="440" name="Oval Callout 439"/>
              <p:cNvSpPr/>
              <p:nvPr/>
            </p:nvSpPr>
            <p:spPr>
              <a:xfrm>
                <a:off x="3611880" y="4632960"/>
                <a:ext cx="381000" cy="304800"/>
              </a:xfrm>
              <a:prstGeom prst="wedgeEllipseCallout">
                <a:avLst>
                  <a:gd name="adj1" fmla="val 94571"/>
                  <a:gd name="adj2" fmla="val 103929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41" name="Oval Callout 440"/>
              <p:cNvSpPr/>
              <p:nvPr/>
            </p:nvSpPr>
            <p:spPr>
              <a:xfrm>
                <a:off x="3459480" y="4404360"/>
                <a:ext cx="381000" cy="304800"/>
              </a:xfrm>
              <a:prstGeom prst="wedgeEllipseCallout">
                <a:avLst>
                  <a:gd name="adj1" fmla="val -117429"/>
                  <a:gd name="adj2" fmla="val -148571"/>
                </a:avLst>
              </a:prstGeom>
              <a:solidFill>
                <a:schemeClr val="bg1"/>
              </a:solidFill>
              <a:ln w="1270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85" name="Group 214"/>
            <p:cNvGrpSpPr/>
            <p:nvPr/>
          </p:nvGrpSpPr>
          <p:grpSpPr>
            <a:xfrm>
              <a:off x="2590800" y="5410200"/>
              <a:ext cx="342683" cy="723443"/>
              <a:chOff x="1730973" y="4644612"/>
              <a:chExt cx="342683" cy="723443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1730973" y="4644612"/>
                <a:ext cx="342683" cy="723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39" name="Picture 3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11885" y="4754080"/>
                <a:ext cx="171341" cy="347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6" name="Group 217"/>
            <p:cNvGrpSpPr/>
            <p:nvPr/>
          </p:nvGrpSpPr>
          <p:grpSpPr>
            <a:xfrm>
              <a:off x="1447800" y="4648106"/>
              <a:ext cx="939180" cy="528305"/>
              <a:chOff x="2429630" y="3883095"/>
              <a:chExt cx="939180" cy="528305"/>
            </a:xfrm>
          </p:grpSpPr>
          <p:sp>
            <p:nvSpPr>
              <p:cNvPr id="433" name="Oval 432"/>
              <p:cNvSpPr/>
              <p:nvPr/>
            </p:nvSpPr>
            <p:spPr>
              <a:xfrm rot="16435077">
                <a:off x="2688671" y="3628272"/>
                <a:ext cx="421097" cy="9391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4" name="Group 5"/>
              <p:cNvGrpSpPr/>
              <p:nvPr/>
            </p:nvGrpSpPr>
            <p:grpSpPr>
              <a:xfrm>
                <a:off x="2557226" y="3883095"/>
                <a:ext cx="590178" cy="528305"/>
                <a:chOff x="6019800" y="1990725"/>
                <a:chExt cx="1181100" cy="1057275"/>
              </a:xfrm>
            </p:grpSpPr>
            <p:pic>
              <p:nvPicPr>
                <p:cNvPr id="435" name="Picture 3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019800" y="199072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6" name="Picture 35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400800" y="2295525"/>
                  <a:ext cx="381000" cy="752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7" name="Picture 36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0" y="206692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87" name="Group 223"/>
            <p:cNvGrpSpPr/>
            <p:nvPr/>
          </p:nvGrpSpPr>
          <p:grpSpPr>
            <a:xfrm>
              <a:off x="3352800" y="4571904"/>
              <a:ext cx="802929" cy="533063"/>
              <a:chOff x="2451848" y="5444206"/>
              <a:chExt cx="802929" cy="533063"/>
            </a:xfrm>
          </p:grpSpPr>
          <p:sp>
            <p:nvSpPr>
              <p:cNvPr id="428" name="Oval 427"/>
              <p:cNvSpPr/>
              <p:nvPr/>
            </p:nvSpPr>
            <p:spPr>
              <a:xfrm rot="16435077">
                <a:off x="2642764" y="5322424"/>
                <a:ext cx="421097" cy="8029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9" name="Group 8"/>
              <p:cNvGrpSpPr/>
              <p:nvPr/>
            </p:nvGrpSpPr>
            <p:grpSpPr>
              <a:xfrm>
                <a:off x="2540098" y="5444206"/>
                <a:ext cx="566381" cy="533063"/>
                <a:chOff x="5907686" y="4719935"/>
                <a:chExt cx="1133475" cy="1066800"/>
              </a:xfrm>
            </p:grpSpPr>
            <p:pic>
              <p:nvPicPr>
                <p:cNvPr id="430" name="Picture 37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6288686" y="4719935"/>
                  <a:ext cx="342900" cy="695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1" name="Picture 38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907686" y="4948535"/>
                  <a:ext cx="323850" cy="76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2" name="Picture 39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6669686" y="5100935"/>
                  <a:ext cx="371475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388" name="Group 15"/>
            <p:cNvGrpSpPr/>
            <p:nvPr/>
          </p:nvGrpSpPr>
          <p:grpSpPr>
            <a:xfrm>
              <a:off x="2629762" y="5029200"/>
              <a:ext cx="257280" cy="383931"/>
              <a:chOff x="4495800" y="1676400"/>
              <a:chExt cx="514885" cy="768345"/>
            </a:xfrm>
          </p:grpSpPr>
          <p:sp>
            <p:nvSpPr>
              <p:cNvPr id="426" name="Folded Corner 425"/>
              <p:cNvSpPr/>
              <p:nvPr/>
            </p:nvSpPr>
            <p:spPr>
              <a:xfrm flipV="1">
                <a:off x="4524642" y="1676400"/>
                <a:ext cx="457200" cy="533400"/>
              </a:xfrm>
              <a:prstGeom prst="foldedCorner">
                <a:avLst>
                  <a:gd name="adj" fmla="val 41370"/>
                </a:avLst>
              </a:prstGeom>
              <a:no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n-US" sz="1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4495800" y="1828801"/>
                <a:ext cx="514885" cy="61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389" name="Straight Arrow Connector 11"/>
            <p:cNvCxnSpPr/>
            <p:nvPr/>
          </p:nvCxnSpPr>
          <p:spPr>
            <a:xfrm rot="5400000" flipH="1" flipV="1">
              <a:off x="2681176" y="5402318"/>
              <a:ext cx="152400" cy="1588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rot="10800000" flipH="1">
              <a:off x="2966270" y="5028862"/>
              <a:ext cx="385520" cy="185622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H="1" flipV="1">
              <a:off x="2209512" y="4990787"/>
              <a:ext cx="376004" cy="185620"/>
            </a:xfrm>
            <a:prstGeom prst="straightConnector1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2" name="Group 59"/>
            <p:cNvGrpSpPr/>
            <p:nvPr/>
          </p:nvGrpSpPr>
          <p:grpSpPr>
            <a:xfrm>
              <a:off x="2647385" y="4457868"/>
              <a:ext cx="228455" cy="266532"/>
              <a:chOff x="5334000" y="3505200"/>
              <a:chExt cx="457200" cy="533400"/>
            </a:xfrm>
          </p:grpSpPr>
          <p:sp>
            <p:nvSpPr>
              <p:cNvPr id="424" name="Flowchart: Magnetic Disk 22"/>
              <p:cNvSpPr/>
              <p:nvPr/>
            </p:nvSpPr>
            <p:spPr>
              <a:xfrm>
                <a:off x="5334000" y="3505200"/>
                <a:ext cx="457200" cy="533400"/>
              </a:xfrm>
              <a:prstGeom prst="flowChartMagneticDisk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5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433071" y="3612136"/>
                <a:ext cx="259059" cy="357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93" name="Straight Arrow Connector 392"/>
            <p:cNvCxnSpPr/>
            <p:nvPr/>
          </p:nvCxnSpPr>
          <p:spPr>
            <a:xfrm flipH="1" flipV="1">
              <a:off x="2971031" y="4571952"/>
              <a:ext cx="380759" cy="152304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rot="10800000" flipH="1">
              <a:off x="2247587" y="4571952"/>
              <a:ext cx="304607" cy="114228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Rectangle 394"/>
            <p:cNvSpPr/>
            <p:nvPr/>
          </p:nvSpPr>
          <p:spPr>
            <a:xfrm>
              <a:off x="2647384" y="4743294"/>
              <a:ext cx="228456" cy="26653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grpSp>
          <p:nvGrpSpPr>
            <p:cNvPr id="396" name="Group 57"/>
            <p:cNvGrpSpPr/>
            <p:nvPr/>
          </p:nvGrpSpPr>
          <p:grpSpPr>
            <a:xfrm>
              <a:off x="2670702" y="4758412"/>
              <a:ext cx="184670" cy="228368"/>
              <a:chOff x="6913245" y="3508376"/>
              <a:chExt cx="369570" cy="508635"/>
            </a:xfrm>
          </p:grpSpPr>
          <p:cxnSp>
            <p:nvCxnSpPr>
              <p:cNvPr id="403" name="Straight Connector 402"/>
              <p:cNvCxnSpPr/>
              <p:nvPr/>
            </p:nvCxnSpPr>
            <p:spPr>
              <a:xfrm>
                <a:off x="6913245" y="350837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>
                <a:off x="6941820" y="3533141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6943725" y="355631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6989445" y="35829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>
                <a:off x="6945630" y="360584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6989445" y="3659188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6990207" y="3634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7045452" y="368744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>
                <a:off x="7046595" y="371443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6993255" y="3738881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6934200" y="3759836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6978015" y="378872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7006590" y="3813493"/>
                <a:ext cx="18288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7008495" y="383667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7054215" y="38633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7010400" y="388620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7054215" y="3939540"/>
                <a:ext cx="22860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7054977" y="391477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7110222" y="3967798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7111365" y="3994785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6998970" y="4015423"/>
                <a:ext cx="137160" cy="158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7" name="Straight Arrow Connector 396"/>
            <p:cNvCxnSpPr/>
            <p:nvPr/>
          </p:nvCxnSpPr>
          <p:spPr>
            <a:xfrm flipH="1" flipV="1">
              <a:off x="2361815" y="4876559"/>
              <a:ext cx="228853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H="1" flipV="1">
              <a:off x="2951992" y="4876559"/>
              <a:ext cx="304607" cy="397"/>
            </a:xfrm>
            <a:prstGeom prst="straightConnector1">
              <a:avLst/>
            </a:prstGeom>
            <a:ln w="28575" cap="rnd">
              <a:solidFill>
                <a:schemeClr val="accent1">
                  <a:lumMod val="20000"/>
                  <a:lumOff val="8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Oval Callout 398"/>
            <p:cNvSpPr/>
            <p:nvPr/>
          </p:nvSpPr>
          <p:spPr>
            <a:xfrm>
              <a:off x="3124393" y="5372028"/>
              <a:ext cx="190379" cy="152304"/>
            </a:xfrm>
            <a:prstGeom prst="wedgeEllipseCallout">
              <a:avLst>
                <a:gd name="adj1" fmla="val -117429"/>
                <a:gd name="adj2" fmla="val 15392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0" name="Oval Callout 399"/>
            <p:cNvSpPr/>
            <p:nvPr/>
          </p:nvSpPr>
          <p:spPr>
            <a:xfrm>
              <a:off x="3238621" y="5257800"/>
              <a:ext cx="190379" cy="152304"/>
            </a:xfrm>
            <a:prstGeom prst="wedgeEllipseCallout">
              <a:avLst>
                <a:gd name="adj1" fmla="val 105647"/>
                <a:gd name="adj2" fmla="val -118669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1" name="Oval Callout 400"/>
            <p:cNvSpPr/>
            <p:nvPr/>
          </p:nvSpPr>
          <p:spPr>
            <a:xfrm>
              <a:off x="2590800" y="4191000"/>
              <a:ext cx="190380" cy="152304"/>
            </a:xfrm>
            <a:prstGeom prst="wedgeEllipseCallout">
              <a:avLst>
                <a:gd name="adj1" fmla="val -343569"/>
                <a:gd name="adj2" fmla="val 209143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02" name="Oval Callout 401"/>
            <p:cNvSpPr/>
            <p:nvPr/>
          </p:nvSpPr>
          <p:spPr>
            <a:xfrm>
              <a:off x="2743200" y="4191000"/>
              <a:ext cx="190380" cy="152304"/>
            </a:xfrm>
            <a:prstGeom prst="wedgeEllipseCallout">
              <a:avLst>
                <a:gd name="adj1" fmla="val 346456"/>
                <a:gd name="adj2" fmla="val 203906"/>
              </a:avLst>
            </a:prstGeom>
            <a:solidFill>
              <a:schemeClr val="bg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442" name="Flowchart: Magnetic Disk 441"/>
          <p:cNvSpPr/>
          <p:nvPr/>
        </p:nvSpPr>
        <p:spPr>
          <a:xfrm>
            <a:off x="6324600" y="3657600"/>
            <a:ext cx="304800" cy="533400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TextBox 442"/>
          <p:cNvSpPr txBox="1"/>
          <p:nvPr/>
        </p:nvSpPr>
        <p:spPr>
          <a:xfrm>
            <a:off x="6819749" y="2667000"/>
            <a:ext cx="224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repositories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archive raw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reuse across studies</a:t>
            </a:r>
          </a:p>
        </p:txBody>
      </p:sp>
      <p:sp>
        <p:nvSpPr>
          <p:cNvPr id="445" name="TextBox 444"/>
          <p:cNvSpPr txBox="1"/>
          <p:nvPr/>
        </p:nvSpPr>
        <p:spPr>
          <a:xfrm>
            <a:off x="6819749" y="3733800"/>
            <a:ext cx="1290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Boundaries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fitness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/>
      <p:bldP spid="370" grpId="0"/>
      <p:bldP spid="372" grpId="0" animBg="1"/>
      <p:bldP spid="373" grpId="0" animBg="1"/>
      <p:bldP spid="374" grpId="0"/>
      <p:bldP spid="375" grpId="0"/>
      <p:bldP spid="377" grpId="0" animBg="1"/>
      <p:bldP spid="380" grpId="0" animBg="1"/>
      <p:bldP spid="382" grpId="0" animBg="1"/>
      <p:bldP spid="442" grpId="0" animBg="1"/>
      <p:bldP spid="443" grpId="0"/>
      <p:bldP spid="4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9906</TotalTime>
  <Words>525</Words>
  <Application>Microsoft Office PowerPoint</Application>
  <PresentationFormat>On-screen Show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Making CHASE Mainstream</vt:lpstr>
      <vt:lpstr>What is CHASE?</vt:lpstr>
      <vt:lpstr>People and their Roles</vt:lpstr>
      <vt:lpstr>Slide 4</vt:lpstr>
      <vt:lpstr>Slide 5</vt:lpstr>
      <vt:lpstr>Slide 6</vt:lpstr>
      <vt:lpstr>Slide 7</vt:lpstr>
      <vt:lpstr>Enabling conditions for “mainstream”</vt:lpstr>
      <vt:lpstr>Studying development teams</vt:lpstr>
      <vt:lpstr>Example: Ko et al ICSE 07 transcripts</vt:lpstr>
      <vt:lpstr>Example: Ko et al ICSE 07 transcripts</vt:lpstr>
      <vt:lpstr>Example: Ko et al ICSE 07 transcripts</vt:lpstr>
      <vt:lpstr>Example: Ko et al ICSE 07 transcripts</vt:lpstr>
      <vt:lpstr>An execution “route finder”</vt:lpstr>
      <vt:lpstr>Enabling conditions for “mainstream”</vt:lpstr>
      <vt:lpstr>Software Engineering Research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CHASE Mainstream</dc:title>
  <dc:creator>Rob DeLine</dc:creator>
  <cp:lastModifiedBy>Rob DeLine</cp:lastModifiedBy>
  <cp:revision>144</cp:revision>
  <dcterms:created xsi:type="dcterms:W3CDTF">2009-05-07T23:22:50Z</dcterms:created>
  <dcterms:modified xsi:type="dcterms:W3CDTF">2009-05-17T04:20:06Z</dcterms:modified>
</cp:coreProperties>
</file>